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68"/>
  </p:notesMasterIdLst>
  <p:sldIdLst>
    <p:sldId id="256" r:id="rId4"/>
    <p:sldId id="371" r:id="rId5"/>
    <p:sldId id="372" r:id="rId6"/>
    <p:sldId id="374" r:id="rId7"/>
    <p:sldId id="375" r:id="rId8"/>
    <p:sldId id="376" r:id="rId9"/>
    <p:sldId id="377" r:id="rId10"/>
    <p:sldId id="447" r:id="rId11"/>
    <p:sldId id="448" r:id="rId12"/>
    <p:sldId id="449" r:id="rId13"/>
    <p:sldId id="450" r:id="rId14"/>
    <p:sldId id="451" r:id="rId15"/>
    <p:sldId id="383" r:id="rId16"/>
    <p:sldId id="452" r:id="rId17"/>
    <p:sldId id="453" r:id="rId18"/>
    <p:sldId id="454" r:id="rId19"/>
    <p:sldId id="455" r:id="rId20"/>
    <p:sldId id="456" r:id="rId21"/>
    <p:sldId id="457" r:id="rId22"/>
    <p:sldId id="458" r:id="rId23"/>
    <p:sldId id="459" r:id="rId24"/>
    <p:sldId id="460" r:id="rId25"/>
    <p:sldId id="463" r:id="rId26"/>
    <p:sldId id="477" r:id="rId27"/>
    <p:sldId id="496" r:id="rId28"/>
    <p:sldId id="469" r:id="rId29"/>
    <p:sldId id="470" r:id="rId30"/>
    <p:sldId id="471" r:id="rId31"/>
    <p:sldId id="472" r:id="rId32"/>
    <p:sldId id="473" r:id="rId33"/>
    <p:sldId id="474" r:id="rId34"/>
    <p:sldId id="475" r:id="rId35"/>
    <p:sldId id="476" r:id="rId36"/>
    <p:sldId id="478" r:id="rId37"/>
    <p:sldId id="480" r:id="rId38"/>
    <p:sldId id="487" r:id="rId39"/>
    <p:sldId id="481" r:id="rId40"/>
    <p:sldId id="482" r:id="rId41"/>
    <p:sldId id="483" r:id="rId42"/>
    <p:sldId id="484" r:id="rId43"/>
    <p:sldId id="485" r:id="rId44"/>
    <p:sldId id="486" r:id="rId45"/>
    <p:sldId id="488" r:id="rId46"/>
    <p:sldId id="494" r:id="rId47"/>
    <p:sldId id="428" r:id="rId48"/>
    <p:sldId id="430" r:id="rId49"/>
    <p:sldId id="433" r:id="rId50"/>
    <p:sldId id="429" r:id="rId51"/>
    <p:sldId id="434" r:id="rId52"/>
    <p:sldId id="435" r:id="rId53"/>
    <p:sldId id="436" r:id="rId54"/>
    <p:sldId id="443" r:id="rId55"/>
    <p:sldId id="444" r:id="rId56"/>
    <p:sldId id="495" r:id="rId57"/>
    <p:sldId id="319" r:id="rId58"/>
    <p:sldId id="467" r:id="rId59"/>
    <p:sldId id="468" r:id="rId60"/>
    <p:sldId id="465" r:id="rId61"/>
    <p:sldId id="466" r:id="rId62"/>
    <p:sldId id="489" r:id="rId63"/>
    <p:sldId id="490" r:id="rId64"/>
    <p:sldId id="491" r:id="rId65"/>
    <p:sldId id="492" r:id="rId66"/>
    <p:sldId id="493" r:id="rId67"/>
  </p:sldIdLst>
  <p:sldSz cx="9144000" cy="5143500" type="screen16x9"/>
  <p:notesSz cx="6858000" cy="9144000"/>
  <p:embeddedFontLst>
    <p:embeddedFont>
      <p:font typeface="Calibri Light" panose="020F0302020204030204" pitchFamily="34" charset="0"/>
      <p:regular r:id="rId69"/>
      <p:italic r:id="rId70"/>
    </p:embeddedFont>
    <p:embeddedFont>
      <p:font typeface="Calibri" panose="020F0502020204030204" pitchFamily="34" charset="0"/>
      <p:regular r:id="rId71"/>
      <p:bold r:id="rId72"/>
      <p:italic r:id="rId73"/>
      <p:boldItalic r:id="rId74"/>
    </p:embeddedFont>
    <p:embeddedFont>
      <p:font typeface="Lucida Sans Unicode" panose="020B0602030504020204" pitchFamily="34" charset="0"/>
      <p:regular r:id="rId75"/>
    </p:embeddedFont>
    <p:embeddedFont>
      <p:font typeface="Lucida Calligraphy" panose="03010101010101010101" pitchFamily="66" charset="0"/>
      <p:regular r:id="rId76"/>
    </p:embeddedFont>
    <p:embeddedFont>
      <p:font typeface="Cambria Math" panose="02040503050406030204" pitchFamily="18" charset="0"/>
      <p:regular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A"/>
    <a:srgbClr val="003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91E569-2921-4238-9C33-A33D3B80E82E}">
  <a:tblStyle styleId="{8891E569-2921-4238-9C33-A33D3B80E8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A430FE-A230-41F3-B173-0BD1D17495F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2" autoAdjust="0"/>
    <p:restoredTop sz="85499" autoAdjust="0"/>
  </p:normalViewPr>
  <p:slideViewPr>
    <p:cSldViewPr>
      <p:cViewPr varScale="1">
        <p:scale>
          <a:sx n="130" d="100"/>
          <a:sy n="130" d="100"/>
        </p:scale>
        <p:origin x="1140" y="144"/>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6.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4.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5.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8.fntdata"/><Relationship Id="rId7" Type="http://schemas.openxmlformats.org/officeDocument/2006/relationships/slide" Target="slides/slide4.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748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17935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168035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314369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51660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2877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131711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4023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417246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841772"/>
            <a:ext cx="6858000" cy="1790700"/>
          </a:xfrm>
          <a:prstGeom prst="rect">
            <a:avLst/>
          </a:prstGeom>
          <a:noFill/>
          <a:ln>
            <a:noFill/>
          </a:ln>
        </p:spPr>
        <p:txBody>
          <a:bodyPr spcFirstLastPara="1" wrap="square" lIns="68569" tIns="68569" rIns="68569" bIns="68569" anchor="b" anchorCtr="0"/>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7" name="Shape 17"/>
          <p:cNvSpPr txBox="1">
            <a:spLocks noGrp="1"/>
          </p:cNvSpPr>
          <p:nvPr>
            <p:ph type="subTitle" idx="1"/>
          </p:nvPr>
        </p:nvSpPr>
        <p:spPr>
          <a:xfrm>
            <a:off x="1143000" y="2701528"/>
            <a:ext cx="6858000" cy="1241822"/>
          </a:xfrm>
          <a:prstGeom prst="rect">
            <a:avLst/>
          </a:prstGeom>
          <a:noFill/>
          <a:ln>
            <a:noFill/>
          </a:ln>
        </p:spPr>
        <p:txBody>
          <a:bodyPr spcFirstLastPara="1" wrap="square" lIns="68569" tIns="68569" rIns="68569" bIns="68569" anchor="t" anchorCtr="0"/>
          <a:lstStyle>
            <a:lvl1pPr marL="0" marR="0" lvl="0" indent="0" algn="ctr" rtl="0">
              <a:lnSpc>
                <a:spcPct val="90000"/>
              </a:lnSpc>
              <a:spcBef>
                <a:spcPts val="750"/>
              </a:spcBef>
              <a:spcAft>
                <a:spcPts val="0"/>
              </a:spcAft>
              <a:buClr>
                <a:schemeClr val="dk1"/>
              </a:buClr>
              <a:buSzPts val="28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24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2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74" name="Shape 74"/>
          <p:cNvSpPr txBox="1">
            <a:spLocks noGrp="1"/>
          </p:cNvSpPr>
          <p:nvPr>
            <p:ph type="body" idx="1"/>
          </p:nvPr>
        </p:nvSpPr>
        <p:spPr>
          <a:xfrm rot="5400000">
            <a:off x="2940248" y="-942380"/>
            <a:ext cx="3263504" cy="7886700"/>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350073" y="1467446"/>
            <a:ext cx="4358879" cy="1971675"/>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80" name="Shape 80"/>
          <p:cNvSpPr txBox="1">
            <a:spLocks noGrp="1"/>
          </p:cNvSpPr>
          <p:nvPr>
            <p:ph type="body" idx="1"/>
          </p:nvPr>
        </p:nvSpPr>
        <p:spPr>
          <a:xfrm rot="5400000">
            <a:off x="1349573" y="-447080"/>
            <a:ext cx="4358879" cy="5800725"/>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92" name="Shape 92"/>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29841"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17" name="Shape 117"/>
          <p:cNvSpPr txBox="1">
            <a:spLocks noGrp="1"/>
          </p:cNvSpPr>
          <p:nvPr>
            <p:ph type="body" idx="1"/>
          </p:nvPr>
        </p:nvSpPr>
        <p:spPr>
          <a:xfrm>
            <a:off x="629842" y="1260872"/>
            <a:ext cx="3868340"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629842" y="1878806"/>
            <a:ext cx="3868340"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4629150" y="1260872"/>
            <a:ext cx="3887391"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4629150" y="1878806"/>
            <a:ext cx="3887391"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26" name="Shape 126"/>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35" name="Shape 135"/>
          <p:cNvSpPr txBox="1">
            <a:spLocks noGrp="1"/>
          </p:cNvSpPr>
          <p:nvPr>
            <p:ph type="body" idx="1"/>
          </p:nvPr>
        </p:nvSpPr>
        <p:spPr>
          <a:xfrm>
            <a:off x="3887391" y="740569"/>
            <a:ext cx="4629150" cy="3655219"/>
          </a:xfrm>
          <a:prstGeom prst="rect">
            <a:avLst/>
          </a:prstGeom>
          <a:noFill/>
          <a:ln>
            <a:noFill/>
          </a:ln>
        </p:spPr>
        <p:txBody>
          <a:bodyPr spcFirstLastPara="1" wrap="square" lIns="68569" tIns="68569" rIns="68569" bIns="68569" anchor="t" anchorCtr="0"/>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42" name="Shape 142"/>
          <p:cNvSpPr>
            <a:spLocks noGrp="1"/>
          </p:cNvSpPr>
          <p:nvPr>
            <p:ph type="pic" idx="2"/>
          </p:nvPr>
        </p:nvSpPr>
        <p:spPr>
          <a:xfrm>
            <a:off x="3887391" y="740569"/>
            <a:ext cx="4629150" cy="3655219"/>
          </a:xfrm>
          <a:prstGeom prst="rect">
            <a:avLst/>
          </a:prstGeom>
          <a:noFill/>
          <a:ln>
            <a:noFill/>
          </a:ln>
        </p:spPr>
        <p:txBody>
          <a:bodyPr spcFirstLastPara="1" wrap="square" lIns="68569" tIns="68569" rIns="68569" bIns="68569"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49" name="Shape 149"/>
          <p:cNvSpPr txBox="1">
            <a:spLocks noGrp="1"/>
          </p:cNvSpPr>
          <p:nvPr>
            <p:ph type="body" idx="1"/>
          </p:nvPr>
        </p:nvSpPr>
        <p:spPr>
          <a:xfrm rot="5400000">
            <a:off x="2940248" y="-942380"/>
            <a:ext cx="3263504" cy="7886700"/>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5350073" y="1467446"/>
            <a:ext cx="4358879" cy="1971675"/>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155" name="Shape 155"/>
          <p:cNvSpPr txBox="1">
            <a:spLocks noGrp="1"/>
          </p:cNvSpPr>
          <p:nvPr>
            <p:ph type="body" idx="1"/>
          </p:nvPr>
        </p:nvSpPr>
        <p:spPr>
          <a:xfrm rot="5400000">
            <a:off x="1349573" y="-447080"/>
            <a:ext cx="4358879" cy="5800725"/>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23" name="Shape 23"/>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71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664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95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908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852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81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843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680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254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0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282304"/>
            <a:ext cx="7886700" cy="2139553"/>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29" name="Shape 29"/>
          <p:cNvSpPr txBox="1">
            <a:spLocks noGrp="1"/>
          </p:cNvSpPr>
          <p:nvPr>
            <p:ph type="body" idx="1"/>
          </p:nvPr>
        </p:nvSpPr>
        <p:spPr>
          <a:xfrm>
            <a:off x="623888" y="3442098"/>
            <a:ext cx="7886700" cy="1125140"/>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4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solidFill>
                  <a:prstClr val="black">
                    <a:tint val="75000"/>
                  </a:prstClr>
                </a:solidFill>
              </a:rPr>
              <a:pPr/>
              <a:t>8/26/2019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25909B-960A-4B8A-985F-7A2A41D5AC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77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35" name="Shape 35"/>
          <p:cNvSpPr txBox="1">
            <a:spLocks noGrp="1"/>
          </p:cNvSpPr>
          <p:nvPr>
            <p:ph type="body" idx="1"/>
          </p:nvPr>
        </p:nvSpPr>
        <p:spPr>
          <a:xfrm>
            <a:off x="628650" y="1369219"/>
            <a:ext cx="38862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369219"/>
            <a:ext cx="3886200" cy="3263504"/>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42" name="Shape 42"/>
          <p:cNvSpPr txBox="1">
            <a:spLocks noGrp="1"/>
          </p:cNvSpPr>
          <p:nvPr>
            <p:ph type="body" idx="1"/>
          </p:nvPr>
        </p:nvSpPr>
        <p:spPr>
          <a:xfrm>
            <a:off x="629842" y="1260872"/>
            <a:ext cx="3868340"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1878806"/>
            <a:ext cx="3868340"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260872"/>
            <a:ext cx="3887391" cy="617934"/>
          </a:xfrm>
          <a:prstGeom prst="rect">
            <a:avLst/>
          </a:prstGeom>
          <a:noFill/>
          <a:ln>
            <a:noFill/>
          </a:ln>
        </p:spPr>
        <p:txBody>
          <a:bodyPr spcFirstLastPara="1" wrap="square" lIns="68569" tIns="68569" rIns="68569" bIns="68569"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40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1878806"/>
            <a:ext cx="3887391" cy="2763441"/>
          </a:xfrm>
          <a:prstGeom prst="rect">
            <a:avLst/>
          </a:prstGeom>
          <a:noFill/>
          <a:ln>
            <a:noFill/>
          </a:ln>
        </p:spPr>
        <p:txBody>
          <a:bodyPr spcFirstLastPara="1" wrap="square" lIns="68569" tIns="68569" rIns="68569" bIns="68569"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51" name="Shape 51"/>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60" name="Shape 60"/>
          <p:cNvSpPr txBox="1">
            <a:spLocks noGrp="1"/>
          </p:cNvSpPr>
          <p:nvPr>
            <p:ph type="body" idx="1"/>
          </p:nvPr>
        </p:nvSpPr>
        <p:spPr>
          <a:xfrm>
            <a:off x="3887391" y="740569"/>
            <a:ext cx="4629150" cy="3655219"/>
          </a:xfrm>
          <a:prstGeom prst="rect">
            <a:avLst/>
          </a:prstGeom>
          <a:noFill/>
          <a:ln>
            <a:noFill/>
          </a:ln>
        </p:spPr>
        <p:txBody>
          <a:bodyPr spcFirstLastPara="1" wrap="square" lIns="68569" tIns="68569" rIns="68569" bIns="68569" anchor="t" anchorCtr="0"/>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342900"/>
            <a:ext cx="2949178" cy="1200150"/>
          </a:xfrm>
          <a:prstGeom prst="rect">
            <a:avLst/>
          </a:prstGeom>
          <a:noFill/>
          <a:ln>
            <a:noFill/>
          </a:ln>
        </p:spPr>
        <p:txBody>
          <a:bodyPr spcFirstLastPara="1" wrap="square" lIns="68569" tIns="68569" rIns="68569" bIns="68569"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400"/>
            </a:lvl2pPr>
            <a:lvl3pPr lvl="2" indent="0">
              <a:spcBef>
                <a:spcPts val="0"/>
              </a:spcBef>
              <a:spcAft>
                <a:spcPts val="0"/>
              </a:spcAft>
              <a:buSzPts val="1400"/>
              <a:buNone/>
              <a:defRPr sz="1400"/>
            </a:lvl3pPr>
            <a:lvl4pPr lvl="3" indent="0">
              <a:spcBef>
                <a:spcPts val="0"/>
              </a:spcBef>
              <a:spcAft>
                <a:spcPts val="0"/>
              </a:spcAft>
              <a:buSzPts val="1400"/>
              <a:buNone/>
              <a:defRPr sz="1400"/>
            </a:lvl4pPr>
            <a:lvl5pPr lvl="4" indent="0">
              <a:spcBef>
                <a:spcPts val="0"/>
              </a:spcBef>
              <a:spcAft>
                <a:spcPts val="0"/>
              </a:spcAft>
              <a:buSzPts val="1400"/>
              <a:buNone/>
              <a:defRPr sz="1400"/>
            </a:lvl5pPr>
            <a:lvl6pPr lvl="5" indent="0">
              <a:spcBef>
                <a:spcPts val="0"/>
              </a:spcBef>
              <a:spcAft>
                <a:spcPts val="0"/>
              </a:spcAft>
              <a:buSzPts val="1400"/>
              <a:buNone/>
              <a:defRPr sz="1400"/>
            </a:lvl6pPr>
            <a:lvl7pPr lvl="6" indent="0">
              <a:spcBef>
                <a:spcPts val="0"/>
              </a:spcBef>
              <a:spcAft>
                <a:spcPts val="0"/>
              </a:spcAft>
              <a:buSzPts val="1400"/>
              <a:buNone/>
              <a:defRPr sz="1400"/>
            </a:lvl7pPr>
            <a:lvl8pPr lvl="7" indent="0">
              <a:spcBef>
                <a:spcPts val="0"/>
              </a:spcBef>
              <a:spcAft>
                <a:spcPts val="0"/>
              </a:spcAft>
              <a:buSzPts val="1400"/>
              <a:buNone/>
              <a:defRPr sz="1400"/>
            </a:lvl8pPr>
            <a:lvl9pPr lvl="8" indent="0">
              <a:spcBef>
                <a:spcPts val="0"/>
              </a:spcBef>
              <a:spcAft>
                <a:spcPts val="0"/>
              </a:spcAft>
              <a:buSzPts val="1400"/>
              <a:buNone/>
              <a:defRPr sz="1400"/>
            </a:lvl9pPr>
          </a:lstStyle>
          <a:p>
            <a:endParaRPr/>
          </a:p>
        </p:txBody>
      </p:sp>
      <p:sp>
        <p:nvSpPr>
          <p:cNvPr id="67" name="Shape 67"/>
          <p:cNvSpPr>
            <a:spLocks noGrp="1"/>
          </p:cNvSpPr>
          <p:nvPr>
            <p:ph type="pic" idx="2"/>
          </p:nvPr>
        </p:nvSpPr>
        <p:spPr>
          <a:xfrm>
            <a:off x="3887391" y="740569"/>
            <a:ext cx="4629150" cy="3655219"/>
          </a:xfrm>
          <a:prstGeom prst="rect">
            <a:avLst/>
          </a:prstGeom>
          <a:noFill/>
          <a:ln>
            <a:noFill/>
          </a:ln>
        </p:spPr>
        <p:txBody>
          <a:bodyPr spcFirstLastPara="1" wrap="square" lIns="68569" tIns="68569" rIns="68569" bIns="68569"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1543050"/>
            <a:ext cx="2949178" cy="2858691"/>
          </a:xfrm>
          <a:prstGeom prst="rect">
            <a:avLst/>
          </a:prstGeom>
          <a:noFill/>
          <a:ln>
            <a:noFill/>
          </a:ln>
        </p:spPr>
        <p:txBody>
          <a:bodyPr spcFirstLastPara="1" wrap="square" lIns="68569" tIns="68569" rIns="68569" bIns="68569"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28650" y="273844"/>
            <a:ext cx="7886700" cy="994172"/>
          </a:xfrm>
          <a:prstGeom prst="rect">
            <a:avLst/>
          </a:prstGeom>
          <a:noFill/>
          <a:ln>
            <a:noFill/>
          </a:ln>
        </p:spPr>
        <p:txBody>
          <a:bodyPr spcFirstLastPara="1" wrap="square" lIns="68569" tIns="68569" rIns="68569" bIns="68569"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628650" y="1369219"/>
            <a:ext cx="7886700" cy="3263504"/>
          </a:xfrm>
          <a:prstGeom prst="rect">
            <a:avLst/>
          </a:prstGeom>
          <a:noFill/>
          <a:ln>
            <a:noFill/>
          </a:ln>
        </p:spPr>
        <p:txBody>
          <a:bodyPr spcFirstLastPara="1" wrap="square" lIns="68569" tIns="68569" rIns="68569" bIns="68569"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4767263"/>
            <a:ext cx="2057400" cy="273844"/>
          </a:xfrm>
          <a:prstGeom prst="rect">
            <a:avLst/>
          </a:prstGeom>
          <a:noFill/>
          <a:ln>
            <a:noFill/>
          </a:ln>
        </p:spPr>
        <p:txBody>
          <a:bodyPr spcFirstLastPara="1" wrap="square" lIns="68569" tIns="68569" rIns="68569" bIns="68569"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4767263"/>
            <a:ext cx="3086100" cy="273844"/>
          </a:xfrm>
          <a:prstGeom prst="rect">
            <a:avLst/>
          </a:prstGeom>
          <a:noFill/>
          <a:ln>
            <a:noFill/>
          </a:ln>
        </p:spPr>
        <p:txBody>
          <a:bodyPr spcFirstLastPara="1" wrap="square" lIns="68569" tIns="68569" rIns="68569" bIns="68569"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35115425-F418-469B-80F5-E85B894B04D5}" type="datetimeFigureOut">
              <a:rPr lang="en-US" kern="1200" smtClean="0">
                <a:solidFill>
                  <a:prstClr val="black">
                    <a:tint val="75000"/>
                  </a:prstClr>
                </a:solidFill>
                <a:latin typeface="Calibri"/>
                <a:ea typeface="+mn-ea"/>
                <a:cs typeface="+mn-cs"/>
              </a:rPr>
              <a:pPr defTabSz="685800">
                <a:buClrTx/>
                <a:buFontTx/>
                <a:buNone/>
              </a:pPr>
              <a:t>8/26/2019</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D725909B-960A-4B8A-985F-7A2A41D5ACC6}" type="slidenum">
              <a:rPr lang="en-US" kern="1200" smtClean="0">
                <a:solidFill>
                  <a:prstClr val="black">
                    <a:tint val="75000"/>
                  </a:prstClr>
                </a:solidFill>
                <a:latin typeface="Calibri"/>
                <a:ea typeface="+mn-ea"/>
                <a:cs typeface="+mn-cs"/>
              </a:rPr>
              <a:pPr defTabSz="685800">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80050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29.jp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29.jp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29.jp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4.png"/><Relationship Id="rId10" Type="http://schemas.openxmlformats.org/officeDocument/2006/relationships/image" Target="../media/image25.jpg"/><Relationship Id="rId4" Type="http://schemas.openxmlformats.org/officeDocument/2006/relationships/image" Target="../media/image6.png"/><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github.com/antiparallel-drsbrg-argon/Antiparallel-DRS-BRG" TargetMode="External"/><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assword-hashing.net/" TargetMode="Externa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971550" y="521963"/>
            <a:ext cx="7200900" cy="1790700"/>
          </a:xfrm>
          <a:prstGeom prst="rect">
            <a:avLst/>
          </a:prstGeom>
          <a:noFill/>
          <a:ln>
            <a:noFill/>
          </a:ln>
        </p:spPr>
        <p:txBody>
          <a:bodyPr spcFirstLastPara="1" wrap="square" lIns="68569" tIns="34275" rIns="68569" bIns="34275" anchor="b" anchorCtr="0">
            <a:noAutofit/>
          </a:bodyPr>
          <a:lstStyle/>
          <a:p>
            <a:r>
              <a:rPr lang="en-US" dirty="0" smtClean="0"/>
              <a:t>Data-Independent Memory Hard Functions: New Attacks and Stronger Constructions</a:t>
            </a:r>
            <a:endParaRPr dirty="0"/>
          </a:p>
        </p:txBody>
      </p:sp>
      <p:sp>
        <p:nvSpPr>
          <p:cNvPr id="164" name="Shape 164"/>
          <p:cNvSpPr txBox="1">
            <a:spLocks noGrp="1"/>
          </p:cNvSpPr>
          <p:nvPr>
            <p:ph type="subTitle" idx="1"/>
          </p:nvPr>
        </p:nvSpPr>
        <p:spPr>
          <a:xfrm>
            <a:off x="1064266" y="2190750"/>
            <a:ext cx="6858000" cy="1524000"/>
          </a:xfrm>
          <a:prstGeom prst="rect">
            <a:avLst/>
          </a:prstGeom>
          <a:noFill/>
          <a:ln>
            <a:noFill/>
          </a:ln>
        </p:spPr>
        <p:txBody>
          <a:bodyPr spcFirstLastPara="1" wrap="square" lIns="68569" tIns="34275" rIns="68569" bIns="34275" anchor="t" anchorCtr="0">
            <a:noAutofit/>
          </a:bodyPr>
          <a:lstStyle/>
          <a:p>
            <a:pPr>
              <a:spcBef>
                <a:spcPts val="0"/>
              </a:spcBef>
            </a:pPr>
            <a:endParaRPr lang="en-US" dirty="0"/>
          </a:p>
          <a:p>
            <a:pPr>
              <a:spcBef>
                <a:spcPts val="0"/>
              </a:spcBef>
            </a:pPr>
            <a:r>
              <a:rPr lang="en-US" sz="2400" u="sng" dirty="0"/>
              <a:t>Jeremiah Blocki </a:t>
            </a:r>
            <a:endParaRPr lang="en-US" sz="2400" u="sng" dirty="0" smtClean="0"/>
          </a:p>
          <a:p>
            <a:pPr>
              <a:spcBef>
                <a:spcPts val="0"/>
              </a:spcBef>
            </a:pPr>
            <a:r>
              <a:rPr lang="en-US" sz="2400" dirty="0" smtClean="0">
                <a:solidFill>
                  <a:schemeClr val="bg2">
                    <a:lumMod val="25000"/>
                  </a:schemeClr>
                </a:solidFill>
                <a:latin typeface="Calibri" panose="020F0502020204030204" pitchFamily="34" charset="0"/>
                <a:ea typeface="Cambria Math"/>
                <a:cs typeface="Calibri" panose="020F0502020204030204" pitchFamily="34" charset="0"/>
              </a:rPr>
              <a:t>Ben </a:t>
            </a:r>
            <a:r>
              <a:rPr lang="en-US" sz="2400" dirty="0" err="1" smtClean="0">
                <a:solidFill>
                  <a:schemeClr val="bg2">
                    <a:lumMod val="25000"/>
                  </a:schemeClr>
                </a:solidFill>
                <a:latin typeface="Calibri" panose="020F0502020204030204" pitchFamily="34" charset="0"/>
                <a:ea typeface="Cambria Math"/>
                <a:cs typeface="Calibri" panose="020F0502020204030204" pitchFamily="34" charset="0"/>
              </a:rPr>
              <a:t>Harsha</a:t>
            </a:r>
            <a:endParaRPr lang="en-US" sz="2400" dirty="0" smtClean="0">
              <a:solidFill>
                <a:schemeClr val="bg2">
                  <a:lumMod val="25000"/>
                </a:schemeClr>
              </a:solidFill>
              <a:latin typeface="Calibri" panose="020F0502020204030204" pitchFamily="34" charset="0"/>
              <a:ea typeface="Cambria Math"/>
              <a:cs typeface="Calibri" panose="020F0502020204030204" pitchFamily="34" charset="0"/>
            </a:endParaRPr>
          </a:p>
          <a:p>
            <a:pPr>
              <a:spcBef>
                <a:spcPts val="0"/>
              </a:spcBef>
            </a:pPr>
            <a:r>
              <a:rPr lang="en-US" sz="2400" dirty="0" err="1" smtClean="0">
                <a:solidFill>
                  <a:schemeClr val="bg2">
                    <a:lumMod val="25000"/>
                  </a:schemeClr>
                </a:solidFill>
                <a:latin typeface="Calibri" panose="020F0502020204030204" pitchFamily="34" charset="0"/>
                <a:ea typeface="Cambria Math"/>
                <a:cs typeface="Calibri" panose="020F0502020204030204" pitchFamily="34" charset="0"/>
              </a:rPr>
              <a:t>Siteng</a:t>
            </a:r>
            <a:r>
              <a:rPr lang="en-US" sz="2400" dirty="0" smtClean="0">
                <a:solidFill>
                  <a:schemeClr val="bg2">
                    <a:lumMod val="25000"/>
                  </a:schemeClr>
                </a:solidFill>
                <a:latin typeface="Calibri" panose="020F0502020204030204" pitchFamily="34" charset="0"/>
                <a:ea typeface="Cambria Math"/>
                <a:cs typeface="Calibri" panose="020F0502020204030204" pitchFamily="34" charset="0"/>
              </a:rPr>
              <a:t> Kang</a:t>
            </a:r>
          </a:p>
          <a:p>
            <a:pPr>
              <a:spcBef>
                <a:spcPts val="0"/>
              </a:spcBef>
            </a:pPr>
            <a:r>
              <a:rPr lang="en-US" sz="2400" dirty="0" err="1" smtClean="0">
                <a:solidFill>
                  <a:schemeClr val="bg2">
                    <a:lumMod val="25000"/>
                  </a:schemeClr>
                </a:solidFill>
                <a:latin typeface="Calibri" panose="020F0502020204030204" pitchFamily="34" charset="0"/>
                <a:ea typeface="Cambria Math"/>
                <a:cs typeface="Calibri" panose="020F0502020204030204" pitchFamily="34" charset="0"/>
              </a:rPr>
              <a:t>Seunghoon</a:t>
            </a:r>
            <a:r>
              <a:rPr lang="en-US" sz="2000" dirty="0" smtClean="0">
                <a:solidFill>
                  <a:schemeClr val="bg2">
                    <a:lumMod val="25000"/>
                  </a:schemeClr>
                </a:solidFill>
                <a:latin typeface="Calibri" panose="020F0502020204030204" pitchFamily="34" charset="0"/>
                <a:ea typeface="Cambria Math"/>
                <a:cs typeface="Calibri" panose="020F0502020204030204" pitchFamily="34" charset="0"/>
              </a:rPr>
              <a:t> </a:t>
            </a:r>
            <a:r>
              <a:rPr lang="en-US" sz="2400" dirty="0" smtClean="0">
                <a:solidFill>
                  <a:schemeClr val="bg2">
                    <a:lumMod val="25000"/>
                  </a:schemeClr>
                </a:solidFill>
                <a:latin typeface="Calibri" panose="020F0502020204030204" pitchFamily="34" charset="0"/>
                <a:ea typeface="Cambria Math"/>
                <a:cs typeface="Calibri" panose="020F0502020204030204" pitchFamily="34" charset="0"/>
              </a:rPr>
              <a:t>Lee</a:t>
            </a:r>
          </a:p>
          <a:p>
            <a:pPr>
              <a:spcBef>
                <a:spcPts val="0"/>
              </a:spcBef>
            </a:pPr>
            <a:r>
              <a:rPr lang="en-US" sz="2400" dirty="0" smtClean="0">
                <a:solidFill>
                  <a:schemeClr val="bg2">
                    <a:lumMod val="25000"/>
                  </a:schemeClr>
                </a:solidFill>
                <a:latin typeface="Calibri" panose="020F0502020204030204" pitchFamily="34" charset="0"/>
                <a:ea typeface="Cambria Math"/>
                <a:cs typeface="Calibri" panose="020F0502020204030204" pitchFamily="34" charset="0"/>
              </a:rPr>
              <a:t>Lu Xing</a:t>
            </a:r>
          </a:p>
          <a:p>
            <a:pPr>
              <a:spcBef>
                <a:spcPts val="0"/>
              </a:spcBef>
            </a:pPr>
            <a:r>
              <a:rPr lang="en-US" sz="2400" dirty="0" smtClean="0">
                <a:solidFill>
                  <a:schemeClr val="bg2">
                    <a:lumMod val="25000"/>
                  </a:schemeClr>
                </a:solidFill>
                <a:latin typeface="Calibri" panose="020F0502020204030204" pitchFamily="34" charset="0"/>
                <a:ea typeface="Cambria Math"/>
                <a:cs typeface="Calibri" panose="020F0502020204030204" pitchFamily="34" charset="0"/>
              </a:rPr>
              <a:t>Samson Zhou</a:t>
            </a:r>
            <a:endParaRPr lang="en-US" sz="2400" dirty="0">
              <a:latin typeface="Calibri" panose="020F0502020204030204" pitchFamily="34" charset="0"/>
              <a:cs typeface="Calibri" panose="020F0502020204030204" pitchFamily="34" charset="0"/>
            </a:endParaRPr>
          </a:p>
          <a:p>
            <a:pPr>
              <a:spcBef>
                <a:spcPts val="0"/>
              </a:spcBef>
            </a:pPr>
            <a:endParaRPr sz="2000" dirty="0"/>
          </a:p>
        </p:txBody>
      </p:sp>
      <p:sp>
        <p:nvSpPr>
          <p:cNvPr id="2" name="TextBox 1"/>
          <p:cNvSpPr txBox="1"/>
          <p:nvPr/>
        </p:nvSpPr>
        <p:spPr>
          <a:xfrm>
            <a:off x="3952734" y="4687354"/>
            <a:ext cx="1081065" cy="238527"/>
          </a:xfrm>
          <a:prstGeom prst="rect">
            <a:avLst/>
          </a:prstGeom>
          <a:noFill/>
        </p:spPr>
        <p:txBody>
          <a:bodyPr wrap="none" lIns="68580" tIns="34290" rIns="68580" bIns="34290" rtlCol="0">
            <a:spAutoFit/>
          </a:bodyPr>
          <a:lstStyle/>
          <a:p>
            <a:r>
              <a:rPr lang="en-US" dirty="0" smtClean="0">
                <a:latin typeface="Arial" panose="020B0604020202020204" pitchFamily="34" charset="0"/>
                <a:cs typeface="Arial" panose="020B0604020202020204" pitchFamily="34" charset="0"/>
              </a:rPr>
              <a:t>CRYPTO 2019</a:t>
            </a:r>
            <a:endParaRPr lang="en-US" dirty="0">
              <a:latin typeface="Arial" panose="020B0604020202020204" pitchFamily="34" charset="0"/>
              <a:cs typeface="Arial" panose="020B0604020202020204" pitchFamily="34" charset="0"/>
            </a:endParaRPr>
          </a:p>
        </p:txBody>
      </p:sp>
      <p:pic>
        <p:nvPicPr>
          <p:cNvPr id="1030" name="Picture 6" descr="Image result for purdue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90" y="249555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it logo"/>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6" name="AutoShape 8" descr="Image result for mit logo"/>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fld id="{00000000-1234-1234-1234-12341234123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08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28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048" y="3590619"/>
            <a:ext cx="2404320" cy="937619"/>
          </a:xfrm>
          <a:prstGeom prst="rect">
            <a:avLst/>
          </a:prstGeom>
        </p:spPr>
      </p:pic>
      <p:sp>
        <p:nvSpPr>
          <p:cNvPr id="6" name="&quot;No&quot; Symbol 5"/>
          <p:cNvSpPr/>
          <p:nvPr/>
        </p:nvSpPr>
        <p:spPr>
          <a:xfrm>
            <a:off x="6065520" y="3108946"/>
            <a:ext cx="2942137" cy="1885212"/>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buFontTx/>
              <a:buNone/>
            </a:pPr>
            <a:endParaRPr lang="en-US" sz="4200" kern="1200" dirty="0" err="1">
              <a:solidFill>
                <a:prstClr val="black"/>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504" y="2950413"/>
            <a:ext cx="1704476" cy="664699"/>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71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36229" y="273844"/>
                <a:ext cx="8548380" cy="994172"/>
              </a:xfrm>
            </p:spPr>
            <p:txBody>
              <a:bodyPr/>
              <a:lstStyle/>
              <a:p>
                <a:r>
                  <a:rPr lang="en-US" dirty="0" smtClean="0"/>
                  <a:t>Data-Independent Memory Hard Function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𝐺</m:t>
                        </m:r>
                        <m:r>
                          <a:rPr lang="en-US" b="0" i="1" smtClean="0">
                            <a:latin typeface="Cambria Math"/>
                          </a:rPr>
                          <m:t>,</m:t>
                        </m:r>
                        <m:r>
                          <a:rPr lang="en-US" b="0" i="1" smtClean="0">
                            <a:latin typeface="Cambria Math"/>
                          </a:rPr>
                          <m:t>𝐻</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36229" y="273844"/>
                <a:ext cx="8548380" cy="994172"/>
              </a:xfrm>
              <a:blipFill rotWithShape="1">
                <a:blip r:embed="rId2"/>
                <a:stretch>
                  <a:fillRect l="-2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04800" y="3257550"/>
                <a:ext cx="8596322" cy="1731243"/>
              </a:xfrm>
              <a:prstGeom prst="rect">
                <a:avLst/>
              </a:prstGeom>
              <a:noFill/>
            </p:spPr>
            <p:txBody>
              <a:bodyPr wrap="square" lIns="68580" tIns="34290" rIns="68580" bIns="34290" rtlCol="0">
                <a:spAutoFit/>
              </a:bodyPr>
              <a:lstStyle/>
              <a:p>
                <a:pPr marL="214308" indent="-214308">
                  <a:buFont typeface="Arial" panose="020B0604020202020204" pitchFamily="34" charset="0"/>
                  <a:buChar char="•"/>
                </a:pPr>
                <a:r>
                  <a:rPr lang="en-US" sz="2700" dirty="0" smtClean="0"/>
                  <a:t>H</a:t>
                </a:r>
                <a:r>
                  <a:rPr lang="en-US" sz="2700" dirty="0"/>
                  <a:t>:</a:t>
                </a:r>
                <a14:m>
                  <m:oMath xmlns:m="http://schemas.openxmlformats.org/officeDocument/2006/math">
                    <m:d>
                      <m:dPr>
                        <m:begChr m:val="{"/>
                        <m:endChr m:val="}"/>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2</m:t>
                    </m:r>
                    <m:r>
                      <a:rPr lang="en-US" sz="2700" i="1" baseline="30000">
                        <a:latin typeface="Cambria Math" panose="02040503050406030204" pitchFamily="18" charset="0"/>
                        <a:ea typeface="Cambria Math" panose="02040503050406030204" pitchFamily="18" charset="0"/>
                      </a:rPr>
                      <m:t>𝑘</m:t>
                    </m:r>
                    <m:r>
                      <a:rPr lang="en-US" sz="2700" i="1">
                        <a:latin typeface="Cambria Math" panose="02040503050406030204" pitchFamily="18" charset="0"/>
                        <a:ea typeface="Cambria Math" panose="02040503050406030204" pitchFamily="18" charset="0"/>
                      </a:rPr>
                      <m:t>→</m:t>
                    </m:r>
                    <m:d>
                      <m:dPr>
                        <m:begChr m:val="{"/>
                        <m:endChr m:val="}"/>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0,1</m:t>
                        </m:r>
                      </m:e>
                    </m:d>
                    <m:r>
                      <a:rPr lang="en-US" sz="2700" i="1" baseline="30000">
                        <a:latin typeface="Cambria Math" panose="02040503050406030204" pitchFamily="18" charset="0"/>
                        <a:ea typeface="Cambria Math" panose="02040503050406030204" pitchFamily="18" charset="0"/>
                      </a:rPr>
                      <m:t>𝑘</m:t>
                    </m:r>
                  </m:oMath>
                </a14:m>
                <a:r>
                  <a:rPr lang="en-US" sz="2700" dirty="0"/>
                  <a:t>     (Random Oracle)</a:t>
                </a:r>
              </a:p>
              <a:p>
                <a:pPr marL="214308" indent="-214308">
                  <a:buFont typeface="Arial" panose="020B0604020202020204" pitchFamily="34" charset="0"/>
                  <a:buChar char="•"/>
                </a:pPr>
                <a:r>
                  <a:rPr lang="en-US" sz="2700" dirty="0"/>
                  <a:t>DAG G                      </a:t>
                </a:r>
                <a:r>
                  <a:rPr lang="en-US" sz="2700" dirty="0" smtClean="0"/>
                  <a:t>(</a:t>
                </a:r>
                <a:r>
                  <a:rPr lang="en-US" sz="2700" dirty="0"/>
                  <a:t>encodes data-dependencies)</a:t>
                </a:r>
              </a:p>
              <a:p>
                <a:pPr marL="557199" lvl="1" indent="-214308">
                  <a:buFont typeface="Arial" panose="020B0604020202020204" pitchFamily="34" charset="0"/>
                  <a:buChar char="•"/>
                </a:pPr>
                <a:r>
                  <a:rPr lang="en-US" sz="2700" dirty="0"/>
                  <a:t>Maximum </a:t>
                </a:r>
                <a:r>
                  <a:rPr lang="en-US" sz="2700" dirty="0" err="1"/>
                  <a:t>indegree</a:t>
                </a:r>
                <a:r>
                  <a:rPr lang="en-US" sz="2700" dirty="0"/>
                  <a:t>:  </a:t>
                </a:r>
                <a14:m>
                  <m:oMath xmlns:m="http://schemas.openxmlformats.org/officeDocument/2006/math">
                    <m:r>
                      <a:rPr lang="en-US" sz="2700" i="1">
                        <a:latin typeface="Cambria Math" panose="02040503050406030204" pitchFamily="18" charset="0"/>
                        <a:ea typeface="Cambria Math" panose="02040503050406030204" pitchFamily="18" charset="0"/>
                      </a:rPr>
                      <m:t>𝛿</m:t>
                    </m:r>
                    <m:r>
                      <a:rPr lang="en-US" sz="2700" i="1">
                        <a:latin typeface="Cambria Math" panose="02040503050406030204" pitchFamily="18" charset="0"/>
                        <a:ea typeface="Cambria Math" panose="02040503050406030204" pitchFamily="18" charset="0"/>
                      </a:rPr>
                      <m:t>=</m:t>
                    </m:r>
                    <m:r>
                      <m:rPr>
                        <m:sty m:val="p"/>
                      </m:rPr>
                      <a:rPr lang="en-US" sz="2700">
                        <a:latin typeface="Cambria Math" panose="02040503050406030204" pitchFamily="18" charset="0"/>
                        <a:ea typeface="Cambria Math" panose="02040503050406030204" pitchFamily="18" charset="0"/>
                      </a:rPr>
                      <m:t>O</m:t>
                    </m:r>
                    <m:d>
                      <m:dPr>
                        <m:ctrlPr>
                          <a:rPr lang="en-US" sz="2700" i="1">
                            <a:latin typeface="Cambria Math" panose="02040503050406030204" pitchFamily="18" charset="0"/>
                            <a:ea typeface="Cambria Math" panose="02040503050406030204" pitchFamily="18" charset="0"/>
                          </a:rPr>
                        </m:ctrlPr>
                      </m:dPr>
                      <m:e>
                        <m:r>
                          <a:rPr lang="en-US" sz="2700" i="1">
                            <a:latin typeface="Cambria Math" panose="02040503050406030204" pitchFamily="18" charset="0"/>
                            <a:ea typeface="Cambria Math" panose="02040503050406030204" pitchFamily="18" charset="0"/>
                          </a:rPr>
                          <m:t>1</m:t>
                        </m:r>
                      </m:e>
                    </m:d>
                  </m:oMath>
                </a14:m>
                <a:endParaRPr lang="en-US" sz="2700" dirty="0" smtClean="0"/>
              </a:p>
              <a:p>
                <a:pPr marL="557199" lvl="1" indent="-214308">
                  <a:buFont typeface="Arial" panose="020B0604020202020204" pitchFamily="34" charset="0"/>
                  <a:buChar char="•"/>
                </a:pPr>
                <a14:m>
                  <m:oMath xmlns:m="http://schemas.openxmlformats.org/officeDocument/2006/math">
                    <m:r>
                      <m:rPr>
                        <m:sty m:val="p"/>
                      </m:rPr>
                      <a:rPr lang="en-US" sz="2700" b="0" i="0" smtClean="0">
                        <a:latin typeface="Cambria Math"/>
                      </a:rPr>
                      <m:t>N</m:t>
                    </m:r>
                    <m:r>
                      <a:rPr lang="en-US" sz="2700" b="0" i="0" smtClean="0">
                        <a:latin typeface="Cambria Math"/>
                      </a:rPr>
                      <m:t>=</m:t>
                    </m:r>
                    <m:sSup>
                      <m:sSupPr>
                        <m:ctrlPr>
                          <a:rPr lang="en-US" sz="2700" b="0" i="1" smtClean="0">
                            <a:latin typeface="Cambria Math" panose="02040503050406030204" pitchFamily="18" charset="0"/>
                          </a:rPr>
                        </m:ctrlPr>
                      </m:sSupPr>
                      <m:e>
                        <m:r>
                          <a:rPr lang="en-US" sz="2700" b="0" i="0" smtClean="0">
                            <a:latin typeface="Cambria Math"/>
                          </a:rPr>
                          <m:t>2</m:t>
                        </m:r>
                      </m:e>
                      <m:sup>
                        <m:r>
                          <m:rPr>
                            <m:sty m:val="p"/>
                          </m:rPr>
                          <a:rPr lang="en-US" sz="2700" b="0" i="0" smtClean="0">
                            <a:latin typeface="Cambria Math"/>
                          </a:rPr>
                          <m:t>n</m:t>
                        </m:r>
                      </m:sup>
                    </m:sSup>
                  </m:oMath>
                </a14:m>
                <a:r>
                  <a:rPr lang="en-US" sz="2700" dirty="0" smtClean="0"/>
                  <a:t> nodes</a:t>
                </a:r>
                <a:endParaRPr lang="en-US" sz="27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04800" y="3257550"/>
                <a:ext cx="8596322" cy="1731243"/>
              </a:xfrm>
              <a:prstGeom prst="rect">
                <a:avLst/>
              </a:prstGeom>
              <a:blipFill rotWithShape="1">
                <a:blip r:embed="rId3"/>
                <a:stretch>
                  <a:fillRect l="-1418" t="-3169" b="-8803"/>
                </a:stretch>
              </a:blipFill>
            </p:spPr>
            <p:txBody>
              <a:bodyPr/>
              <a:lstStyle/>
              <a:p>
                <a:r>
                  <a:rPr lang="en-US">
                    <a:noFill/>
                  </a:rPr>
                  <a:t> </a:t>
                </a:r>
              </a:p>
            </p:txBody>
          </p:sp>
        </mc:Fallback>
      </mc:AlternateContent>
      <p:sp>
        <p:nvSpPr>
          <p:cNvPr id="26" name="Oval 25"/>
          <p:cNvSpPr/>
          <p:nvPr/>
        </p:nvSpPr>
        <p:spPr>
          <a:xfrm>
            <a:off x="1932171" y="1769957"/>
            <a:ext cx="469008" cy="4672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27" name="Oval 26"/>
          <p:cNvSpPr/>
          <p:nvPr/>
        </p:nvSpPr>
        <p:spPr>
          <a:xfrm>
            <a:off x="2664252" y="1529517"/>
            <a:ext cx="530834" cy="44349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2</a:t>
            </a:r>
          </a:p>
        </p:txBody>
      </p:sp>
      <p:sp>
        <p:nvSpPr>
          <p:cNvPr id="28" name="Oval 27"/>
          <p:cNvSpPr/>
          <p:nvPr/>
        </p:nvSpPr>
        <p:spPr>
          <a:xfrm>
            <a:off x="3340862" y="191397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3</a:t>
            </a:r>
          </a:p>
        </p:txBody>
      </p:sp>
      <p:sp>
        <p:nvSpPr>
          <p:cNvPr id="29" name="Oval 28"/>
          <p:cNvSpPr/>
          <p:nvPr/>
        </p:nvSpPr>
        <p:spPr>
          <a:xfrm>
            <a:off x="4064739" y="157411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4</a:t>
            </a:r>
          </a:p>
        </p:txBody>
      </p:sp>
      <p:cxnSp>
        <p:nvCxnSpPr>
          <p:cNvPr id="30" name="Straight Arrow Connector 29"/>
          <p:cNvCxnSpPr/>
          <p:nvPr/>
        </p:nvCxnSpPr>
        <p:spPr>
          <a:xfrm>
            <a:off x="1432979" y="1982520"/>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08706" y="1783322"/>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205796" y="1505419"/>
                <a:ext cx="3557204" cy="1070358"/>
              </a:xfrm>
              <a:prstGeom prst="rect">
                <a:avLst/>
              </a:prstGeom>
              <a:noFill/>
            </p:spPr>
            <p:txBody>
              <a:bodyPr wrap="square" lIns="68580" tIns="34290" rIns="68580" bIns="34290" rtlCol="0">
                <a:spAutoFit/>
              </a:bodyPr>
              <a:lstStyle/>
              <a:p>
                <a:r>
                  <a:rPr lang="en-US" sz="2400" b="1" dirty="0" smtClean="0"/>
                  <a:t>Output: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𝐺</m:t>
                        </m:r>
                        <m:r>
                          <a:rPr lang="en-US" sz="2400" i="1">
                            <a:latin typeface="Cambria Math"/>
                          </a:rPr>
                          <m:t>,</m:t>
                        </m:r>
                        <m:r>
                          <a:rPr lang="en-US" sz="2400" i="1">
                            <a:latin typeface="Cambria Math"/>
                          </a:rPr>
                          <m:t>𝐻</m:t>
                        </m:r>
                      </m:sub>
                    </m:sSub>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𝐿</m:t>
                        </m:r>
                      </m:e>
                      <m:sub>
                        <m:r>
                          <a:rPr lang="en-US" sz="2400" b="0" i="1" smtClean="0">
                            <a:latin typeface="Cambria Math"/>
                          </a:rPr>
                          <m:t>𝑁</m:t>
                        </m:r>
                      </m:sub>
                    </m:sSub>
                  </m:oMath>
                </a14:m>
                <a:endParaRPr lang="en-US" sz="2400" b="0" baseline="-25000" dirty="0" smtClean="0"/>
              </a:p>
              <a:p>
                <a:pPr/>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3</m:t>
                      </m:r>
                      <m:r>
                        <a:rPr lang="en-US" sz="2400" i="1">
                          <a:latin typeface="Cambria Math" panose="02040503050406030204" pitchFamily="18" charset="0"/>
                        </a:rPr>
                        <m:t>)</m:t>
                      </m:r>
                    </m:oMath>
                  </m:oMathPara>
                </a14:m>
                <a:endParaRPr lang="en-US" sz="2400" dirty="0" err="1"/>
              </a:p>
              <a:p>
                <a:endParaRPr lang="en-US" sz="2400"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205796" y="1505419"/>
                <a:ext cx="3557204" cy="1070358"/>
              </a:xfrm>
              <a:prstGeom prst="rect">
                <a:avLst/>
              </a:prstGeom>
              <a:blipFill rotWithShape="1">
                <a:blip r:embed="rId4"/>
                <a:stretch>
                  <a:fillRect l="-3253" t="-5682"/>
                </a:stretch>
              </a:blipFill>
            </p:spPr>
            <p:txBody>
              <a:bodyPr/>
              <a:lstStyle/>
              <a:p>
                <a:r>
                  <a:rPr lang="en-US">
                    <a:noFill/>
                  </a:rPr>
                  <a:t> </a:t>
                </a:r>
              </a:p>
            </p:txBody>
          </p:sp>
        </mc:Fallback>
      </mc:AlternateContent>
      <p:sp>
        <p:nvSpPr>
          <p:cNvPr id="33" name="TextBox 32"/>
          <p:cNvSpPr txBox="1"/>
          <p:nvPr/>
        </p:nvSpPr>
        <p:spPr>
          <a:xfrm>
            <a:off x="533400" y="1524483"/>
            <a:ext cx="1230145" cy="807913"/>
          </a:xfrm>
          <a:prstGeom prst="rect">
            <a:avLst/>
          </a:prstGeom>
          <a:noFill/>
        </p:spPr>
        <p:txBody>
          <a:bodyPr wrap="none" lIns="68580" tIns="34290" rIns="68580" bIns="34290" rtlCol="0">
            <a:spAutoFit/>
          </a:bodyPr>
          <a:lstStyle/>
          <a:p>
            <a:r>
              <a:rPr lang="en-US" sz="2400" b="1" dirty="0"/>
              <a:t>Input: </a:t>
            </a:r>
            <a:r>
              <a:rPr lang="en-US" sz="2400" dirty="0" smtClean="0"/>
              <a:t>x</a:t>
            </a:r>
            <a:endParaRPr lang="en-US" sz="2400" dirty="0"/>
          </a:p>
          <a:p>
            <a:endParaRPr lang="en-US" sz="2400" dirty="0"/>
          </a:p>
        </p:txBody>
      </p:sp>
      <p:sp>
        <p:nvSpPr>
          <p:cNvPr id="34" name="TextBox 33"/>
          <p:cNvSpPr txBox="1"/>
          <p:nvPr/>
        </p:nvSpPr>
        <p:spPr>
          <a:xfrm>
            <a:off x="798960" y="1994175"/>
            <a:ext cx="138548" cy="438581"/>
          </a:xfrm>
          <a:prstGeom prst="rect">
            <a:avLst/>
          </a:prstGeom>
          <a:noFill/>
        </p:spPr>
        <p:txBody>
          <a:bodyPr wrap="none" lIns="68580" tIns="34290" rIns="68580" bIns="34290" rtlCol="0">
            <a:spAutoFit/>
          </a:bodyPr>
          <a:lstStyle/>
          <a:p>
            <a:endParaRPr lang="en-US" sz="2400" dirty="0"/>
          </a:p>
        </p:txBody>
      </p:sp>
      <p:cxnSp>
        <p:nvCxnSpPr>
          <p:cNvPr id="35" name="Straight Arrow Connector 34"/>
          <p:cNvCxnSpPr>
            <a:stCxn id="26" idx="7"/>
          </p:cNvCxnSpPr>
          <p:nvPr/>
        </p:nvCxnSpPr>
        <p:spPr>
          <a:xfrm flipV="1">
            <a:off x="2332494" y="1738448"/>
            <a:ext cx="328916" cy="9993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395260" y="2115911"/>
            <a:ext cx="952952" cy="254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770088" y="1889976"/>
            <a:ext cx="258551" cy="17288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197928" y="1784497"/>
            <a:ext cx="274703" cy="1555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204453" y="1688498"/>
            <a:ext cx="871621" cy="804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767446" y="2205940"/>
            <a:ext cx="733143" cy="308226"/>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4064738" y="2461040"/>
                <a:ext cx="2059346"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1</m:t>
                      </m:r>
                      <m:r>
                        <a:rPr lang="en-US" sz="2400" i="1">
                          <a:latin typeface="Cambria Math" panose="02040503050406030204" pitchFamily="18" charset="0"/>
                        </a:rPr>
                        <m:t>,</m:t>
                      </m:r>
                      <m:r>
                        <a:rPr lang="en-US" sz="2400" i="1">
                          <a:latin typeface="Cambria Math" panose="02040503050406030204" pitchFamily="18" charset="0"/>
                        </a:rPr>
                        <m:t>𝐿</m:t>
                      </m:r>
                      <m:r>
                        <a:rPr lang="en-US" sz="2400" b="0" i="1" baseline="-25000" smtClean="0">
                          <a:latin typeface="Cambria Math"/>
                        </a:rPr>
                        <m:t>2</m:t>
                      </m:r>
                      <m:r>
                        <a:rPr lang="en-US" sz="2400" i="1">
                          <a:latin typeface="Cambria Math" panose="02040503050406030204" pitchFamily="18" charset="0"/>
                        </a:rPr>
                        <m:t>)</m:t>
                      </m:r>
                    </m:oMath>
                  </m:oMathPara>
                </a14:m>
                <a:endParaRPr lang="en-US" sz="2400" dirty="0" err="1"/>
              </a:p>
            </p:txBody>
          </p:sp>
        </mc:Choice>
        <mc:Fallback xmlns="">
          <p:sp>
            <p:nvSpPr>
              <p:cNvPr id="41" name="TextBox 40"/>
              <p:cNvSpPr txBox="1">
                <a:spLocks noRot="1" noChangeAspect="1" noMove="1" noResize="1" noEditPoints="1" noAdjustHandles="1" noChangeArrowheads="1" noChangeShapeType="1" noTextEdit="1"/>
              </p:cNvSpPr>
              <p:nvPr/>
            </p:nvSpPr>
            <p:spPr>
              <a:xfrm>
                <a:off x="4064738" y="2461040"/>
                <a:ext cx="2059346" cy="438582"/>
              </a:xfrm>
              <a:prstGeom prst="rect">
                <a:avLst/>
              </a:prstGeom>
              <a:blipFill rotWithShape="1">
                <a:blip r:embed="rId5"/>
                <a:stretch>
                  <a:fillRect r="-1183" b="-23611"/>
                </a:stretch>
              </a:blipFill>
            </p:spPr>
            <p:txBody>
              <a:bodyPr/>
              <a:lstStyle/>
              <a:p>
                <a:r>
                  <a:rPr lang="en-US">
                    <a:noFill/>
                  </a:rPr>
                  <a:t> </a:t>
                </a:r>
              </a:p>
            </p:txBody>
          </p:sp>
        </mc:Fallback>
      </mc:AlternateContent>
      <p:cxnSp>
        <p:nvCxnSpPr>
          <p:cNvPr id="42" name="Straight Arrow Connector 41"/>
          <p:cNvCxnSpPr>
            <a:endCxn id="26" idx="4"/>
          </p:cNvCxnSpPr>
          <p:nvPr/>
        </p:nvCxnSpPr>
        <p:spPr>
          <a:xfrm flipV="1">
            <a:off x="2090043"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898340" y="2514168"/>
                <a:ext cx="1563698" cy="43858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𝐿</m:t>
                      </m:r>
                      <m:r>
                        <a:rPr lang="en-US" sz="2400" i="1" baseline="-25000">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r>
                        <a:rPr lang="en-US" sz="2400" b="0" i="1" smtClean="0">
                          <a:latin typeface="Cambria Math"/>
                        </a:rPr>
                        <m:t>𝑥</m:t>
                      </m:r>
                      <m:r>
                        <a:rPr lang="en-US" sz="2400" i="1">
                          <a:latin typeface="Cambria Math" panose="02040503050406030204" pitchFamily="18" charset="0"/>
                        </a:rPr>
                        <m:t>)</m:t>
                      </m:r>
                    </m:oMath>
                  </m:oMathPara>
                </a14:m>
                <a:endParaRPr lang="en-US" sz="2400" dirty="0" err="1"/>
              </a:p>
            </p:txBody>
          </p:sp>
        </mc:Choice>
        <mc:Fallback xmlns="">
          <p:sp>
            <p:nvSpPr>
              <p:cNvPr id="43" name="TextBox 42"/>
              <p:cNvSpPr txBox="1">
                <a:spLocks noRot="1" noChangeAspect="1" noMove="1" noResize="1" noEditPoints="1" noAdjustHandles="1" noChangeArrowheads="1" noChangeShapeType="1" noTextEdit="1"/>
              </p:cNvSpPr>
              <p:nvPr/>
            </p:nvSpPr>
            <p:spPr>
              <a:xfrm>
                <a:off x="898340" y="2514168"/>
                <a:ext cx="1563698" cy="438582"/>
              </a:xfrm>
              <a:prstGeom prst="rect">
                <a:avLst/>
              </a:prstGeom>
              <a:blipFill rotWithShape="1">
                <a:blip r:embed="rId6"/>
                <a:stretch>
                  <a:fillRect r="-1556" b="-25000"/>
                </a:stretch>
              </a:blipFill>
            </p:spPr>
            <p:txBody>
              <a:bodyPr/>
              <a:lstStyle/>
              <a:p>
                <a:r>
                  <a:rPr lang="en-US">
                    <a:noFill/>
                  </a:rPr>
                  <a:t> </a:t>
                </a:r>
              </a:p>
            </p:txBody>
          </p:sp>
        </mc:Fallback>
      </mc:AlternateContent>
      <p:sp>
        <p:nvSpPr>
          <p:cNvPr id="44" name="Oval 43"/>
          <p:cNvSpPr/>
          <p:nvPr/>
        </p:nvSpPr>
        <p:spPr>
          <a:xfrm>
            <a:off x="1941438" y="1769957"/>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cxnSp>
        <p:nvCxnSpPr>
          <p:cNvPr id="45" name="Straight Arrow Connector 44"/>
          <p:cNvCxnSpPr>
            <a:endCxn id="44" idx="4"/>
          </p:cNvCxnSpPr>
          <p:nvPr/>
        </p:nvCxnSpPr>
        <p:spPr>
          <a:xfrm flipV="1">
            <a:off x="2099310" y="2237217"/>
            <a:ext cx="76633" cy="37277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91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259833" y="2138449"/>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29" name="Oval 28"/>
          <p:cNvSpPr/>
          <p:nvPr/>
        </p:nvSpPr>
        <p:spPr>
          <a:xfrm>
            <a:off x="3672143" y="2118283"/>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30" name="Straight Arrow Connector 29"/>
          <p:cNvCxnSpPr/>
          <p:nvPr/>
        </p:nvCxnSpPr>
        <p:spPr>
          <a:xfrm>
            <a:off x="2673813" y="2343611"/>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01842" y="234868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107998" y="2316305"/>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363895"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34" name="Oval 33"/>
          <p:cNvSpPr/>
          <p:nvPr/>
        </p:nvSpPr>
        <p:spPr>
          <a:xfrm>
            <a:off x="5070050" y="2107096"/>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spTree>
    <p:extLst>
      <p:ext uri="{BB962C8B-B14F-4D97-AF65-F5344CB8AC3E}">
        <p14:creationId xmlns:p14="http://schemas.microsoft.com/office/powerpoint/2010/main" val="3249400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60920" y="2138450"/>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5"/>
            <a:ext cx="6231514"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                 (data value L</a:t>
            </a:r>
            <a:r>
              <a:rPr lang="en-US" sz="2100" baseline="-25000" dirty="0"/>
              <a:t>1</a:t>
            </a:r>
            <a:r>
              <a:rPr lang="en-US" sz="2100" dirty="0"/>
              <a:t> stored in memory)</a:t>
            </a:r>
          </a:p>
        </p:txBody>
      </p:sp>
      <p:sp>
        <p:nvSpPr>
          <p:cNvPr id="16" name="Title 1"/>
          <p:cNvSpPr>
            <a:spLocks noGrp="1"/>
          </p:cNvSpPr>
          <p:nvPr>
            <p:ph type="title"/>
          </p:nvPr>
        </p:nvSpPr>
        <p:spPr>
          <a:xfrm>
            <a:off x="628650" y="273844"/>
            <a:ext cx="7886700" cy="994172"/>
          </a:xfrm>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Tree>
    <p:extLst>
      <p:ext uri="{BB962C8B-B14F-4D97-AF65-F5344CB8AC3E}">
        <p14:creationId xmlns:p14="http://schemas.microsoft.com/office/powerpoint/2010/main" val="2087806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4" name="Oval 3"/>
          <p:cNvSpPr/>
          <p:nvPr/>
        </p:nvSpPr>
        <p:spPr>
          <a:xfrm>
            <a:off x="2260920" y="2138450"/>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5" name="Oval 4"/>
          <p:cNvSpPr/>
          <p:nvPr/>
        </p:nvSpPr>
        <p:spPr>
          <a:xfrm>
            <a:off x="2967076" y="2138450"/>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6" name="Oval 5"/>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7" name="Straight Arrow Connector 6"/>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1" name="Oval 10"/>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2" name="Straight Arrow Connector 11"/>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7" y="3156191"/>
            <a:ext cx="7564812" cy="715580"/>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                   (data values L</a:t>
            </a:r>
            <a:r>
              <a:rPr lang="en-US" sz="2100" baseline="-25000" dirty="0"/>
              <a:t>1</a:t>
            </a:r>
            <a:r>
              <a:rPr lang="en-US" sz="2100" dirty="0"/>
              <a:t> and L</a:t>
            </a:r>
            <a:r>
              <a:rPr lang="en-US" sz="2100" baseline="-25000" dirty="0"/>
              <a:t>2 </a:t>
            </a:r>
            <a:r>
              <a:rPr lang="en-US" sz="2100" dirty="0"/>
              <a:t>stored in memory)</a:t>
            </a:r>
          </a:p>
          <a:p>
            <a:endParaRPr lang="en-US" sz="2100" dirty="0"/>
          </a:p>
        </p:txBody>
      </p:sp>
    </p:spTree>
    <p:extLst>
      <p:ext uri="{BB962C8B-B14F-4D97-AF65-F5344CB8AC3E}">
        <p14:creationId xmlns:p14="http://schemas.microsoft.com/office/powerpoint/2010/main" val="1077982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90"/>
            <a:ext cx="1279437"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8"/>
            <a:ext cx="105461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1" y="2118284"/>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529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90"/>
            <a:ext cx="1279437"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8"/>
            <a:ext cx="105461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1" y="2118284"/>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2" y="2107097"/>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8"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6"/>
            <a:ext cx="1279437"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p>
        </p:txBody>
      </p:sp>
    </p:spTree>
    <p:extLst>
      <p:ext uri="{BB962C8B-B14F-4D97-AF65-F5344CB8AC3E}">
        <p14:creationId xmlns:p14="http://schemas.microsoft.com/office/powerpoint/2010/main" val="3829298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an </a:t>
            </a:r>
            <a:r>
              <a:rPr lang="en-US" dirty="0" err="1"/>
              <a:t>iMHF</a:t>
            </a:r>
            <a:r>
              <a:rPr lang="en-US" dirty="0"/>
              <a:t> (</a:t>
            </a:r>
            <a:r>
              <a:rPr lang="en-US" b="1" dirty="0">
                <a:solidFill>
                  <a:schemeClr val="accent1"/>
                </a:solidFill>
              </a:rPr>
              <a:t>pebbling</a:t>
            </a:r>
            <a:r>
              <a:rPr lang="en-US" dirty="0"/>
              <a:t>)</a:t>
            </a:r>
          </a:p>
        </p:txBody>
      </p:sp>
      <p:sp>
        <p:nvSpPr>
          <p:cNvPr id="3" name="TextBox 2"/>
          <p:cNvSpPr txBox="1"/>
          <p:nvPr/>
        </p:nvSpPr>
        <p:spPr>
          <a:xfrm>
            <a:off x="802386" y="2763775"/>
            <a:ext cx="1054616" cy="392415"/>
          </a:xfrm>
          <a:prstGeom prst="rect">
            <a:avLst/>
          </a:prstGeom>
          <a:noFill/>
        </p:spPr>
        <p:txBody>
          <a:bodyPr wrap="none" lIns="68580" tIns="34290" rIns="68580" bIns="34290" rtlCol="0">
            <a:spAutoFit/>
          </a:bodyPr>
          <a:lstStyle/>
          <a:p>
            <a:r>
              <a:rPr lang="en-US" sz="2100" dirty="0"/>
              <a:t>P</a:t>
            </a:r>
            <a:r>
              <a:rPr lang="en-US" sz="2100" baseline="-25000" dirty="0"/>
              <a:t>1</a:t>
            </a:r>
            <a:r>
              <a:rPr lang="en-US" sz="2100" dirty="0"/>
              <a:t> = {1}</a:t>
            </a:r>
          </a:p>
        </p:txBody>
      </p:sp>
      <p:sp>
        <p:nvSpPr>
          <p:cNvPr id="15" name="TextBox 14"/>
          <p:cNvSpPr txBox="1"/>
          <p:nvPr/>
        </p:nvSpPr>
        <p:spPr>
          <a:xfrm>
            <a:off x="802386" y="3156190"/>
            <a:ext cx="1279437" cy="392415"/>
          </a:xfrm>
          <a:prstGeom prst="rect">
            <a:avLst/>
          </a:prstGeom>
          <a:noFill/>
        </p:spPr>
        <p:txBody>
          <a:bodyPr wrap="none" lIns="68580" tIns="34290" rIns="68580" bIns="34290" rtlCol="0">
            <a:spAutoFit/>
          </a:bodyPr>
          <a:lstStyle/>
          <a:p>
            <a:r>
              <a:rPr lang="en-US" sz="2100" dirty="0"/>
              <a:t>P</a:t>
            </a:r>
            <a:r>
              <a:rPr lang="en-US" sz="2100" baseline="-25000" dirty="0"/>
              <a:t>2</a:t>
            </a:r>
            <a:r>
              <a:rPr lang="en-US" sz="2100" dirty="0"/>
              <a:t> = {1,2}</a:t>
            </a:r>
          </a:p>
        </p:txBody>
      </p:sp>
      <p:sp>
        <p:nvSpPr>
          <p:cNvPr id="16" name="TextBox 15"/>
          <p:cNvSpPr txBox="1"/>
          <p:nvPr/>
        </p:nvSpPr>
        <p:spPr>
          <a:xfrm>
            <a:off x="802386" y="3467848"/>
            <a:ext cx="1054616" cy="392415"/>
          </a:xfrm>
          <a:prstGeom prst="rect">
            <a:avLst/>
          </a:prstGeom>
          <a:noFill/>
        </p:spPr>
        <p:txBody>
          <a:bodyPr wrap="none" lIns="68580" tIns="34290" rIns="68580" bIns="34290" rtlCol="0">
            <a:spAutoFit/>
          </a:bodyPr>
          <a:lstStyle/>
          <a:p>
            <a:r>
              <a:rPr lang="en-US" sz="2100" dirty="0"/>
              <a:t>P</a:t>
            </a:r>
            <a:r>
              <a:rPr lang="en-US" sz="2100" baseline="-25000" dirty="0"/>
              <a:t>3</a:t>
            </a:r>
            <a:r>
              <a:rPr lang="en-US" sz="2100" dirty="0"/>
              <a:t> = {3}</a:t>
            </a:r>
          </a:p>
        </p:txBody>
      </p:sp>
      <p:sp>
        <p:nvSpPr>
          <p:cNvPr id="17" name="Oval 16"/>
          <p:cNvSpPr/>
          <p:nvPr/>
        </p:nvSpPr>
        <p:spPr>
          <a:xfrm>
            <a:off x="2260920"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18" name="Oval 17"/>
          <p:cNvSpPr/>
          <p:nvPr/>
        </p:nvSpPr>
        <p:spPr>
          <a:xfrm>
            <a:off x="2967076" y="213845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19" name="Oval 18"/>
          <p:cNvSpPr/>
          <p:nvPr/>
        </p:nvSpPr>
        <p:spPr>
          <a:xfrm>
            <a:off x="3673231" y="211828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20" name="Straight Arrow Connector 19"/>
          <p:cNvCxnSpPr/>
          <p:nvPr/>
        </p:nvCxnSpPr>
        <p:spPr>
          <a:xfrm>
            <a:off x="2674900" y="234361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02929" y="234868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9085" y="231630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364982" y="21070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24" name="Oval 23"/>
          <p:cNvSpPr/>
          <p:nvPr/>
        </p:nvSpPr>
        <p:spPr>
          <a:xfrm>
            <a:off x="5071138" y="2107097"/>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25" name="Straight Arrow Connector 24"/>
          <p:cNvCxnSpPr/>
          <p:nvPr/>
        </p:nvCxnSpPr>
        <p:spPr>
          <a:xfrm>
            <a:off x="4778962" y="231225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3121394" y="146454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4607802" y="147168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2386" y="3779506"/>
            <a:ext cx="1279437" cy="392415"/>
          </a:xfrm>
          <a:prstGeom prst="rect">
            <a:avLst/>
          </a:prstGeom>
          <a:noFill/>
        </p:spPr>
        <p:txBody>
          <a:bodyPr wrap="none" lIns="68580" tIns="34290" rIns="68580" bIns="34290" rtlCol="0">
            <a:spAutoFit/>
          </a:bodyPr>
          <a:lstStyle/>
          <a:p>
            <a:r>
              <a:rPr lang="en-US" sz="2100" dirty="0"/>
              <a:t>P</a:t>
            </a:r>
            <a:r>
              <a:rPr lang="en-US" sz="2100" baseline="-25000" dirty="0"/>
              <a:t>4</a:t>
            </a:r>
            <a:r>
              <a:rPr lang="en-US" sz="2100" dirty="0"/>
              <a:t> = {3,4}</a:t>
            </a:r>
          </a:p>
        </p:txBody>
      </p:sp>
      <p:sp>
        <p:nvSpPr>
          <p:cNvPr id="29" name="TextBox 28"/>
          <p:cNvSpPr txBox="1"/>
          <p:nvPr/>
        </p:nvSpPr>
        <p:spPr>
          <a:xfrm>
            <a:off x="802386" y="4091164"/>
            <a:ext cx="1054616" cy="392415"/>
          </a:xfrm>
          <a:prstGeom prst="rect">
            <a:avLst/>
          </a:prstGeom>
          <a:noFill/>
        </p:spPr>
        <p:txBody>
          <a:bodyPr wrap="none" lIns="68580" tIns="34290" rIns="68580" bIns="34290" rtlCol="0">
            <a:spAutoFit/>
          </a:bodyPr>
          <a:lstStyle/>
          <a:p>
            <a:r>
              <a:rPr lang="en-US" sz="2100" dirty="0"/>
              <a:t>P</a:t>
            </a:r>
            <a:r>
              <a:rPr lang="en-US" sz="2100" baseline="-25000" dirty="0"/>
              <a:t>5</a:t>
            </a:r>
            <a:r>
              <a:rPr lang="en-US" sz="2100" dirty="0"/>
              <a:t> = {5}</a:t>
            </a:r>
          </a:p>
        </p:txBody>
      </p:sp>
    </p:spTree>
    <p:extLst>
      <p:ext uri="{BB962C8B-B14F-4D97-AF65-F5344CB8AC3E}">
        <p14:creationId xmlns:p14="http://schemas.microsoft.com/office/powerpoint/2010/main" val="67268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a:xfrm>
            <a:off x="6437484" y="4775652"/>
            <a:ext cx="2057400" cy="273844"/>
          </a:xfrm>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1342059796"/>
              </p:ext>
            </p:extLst>
          </p:nvPr>
        </p:nvGraphicFramePr>
        <p:xfrm>
          <a:off x="4457700" y="2171701"/>
          <a:ext cx="1028700" cy="134225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0000"/>
                    </a:ext>
                  </a:extLst>
                </a:gridCol>
              </a:tblGrid>
              <a:tr h="457200">
                <a:tc>
                  <a:txBody>
                    <a:bodyPr/>
                    <a:lstStyle/>
                    <a:p>
                      <a:r>
                        <a:rPr lang="en-US" sz="1400" dirty="0" smtClean="0"/>
                        <a:t>Username</a:t>
                      </a:r>
                      <a:endParaRPr lang="en-US" sz="1400" dirty="0"/>
                    </a:p>
                  </a:txBody>
                  <a:tcPr marL="68580" marR="68580" marT="34290" marB="34290"/>
                </a:tc>
                <a:extLst>
                  <a:ext uri="{0D108BD9-81ED-4DB2-BD59-A6C34878D82A}">
                    <a16:rowId xmlns:a16="http://schemas.microsoft.com/office/drawing/2014/main" val="10000"/>
                  </a:ext>
                </a:extLst>
              </a:tr>
              <a:tr h="885050">
                <a:tc>
                  <a:txBody>
                    <a:bodyPr/>
                    <a:lstStyle/>
                    <a:p>
                      <a:r>
                        <a:rPr lang="en-US" sz="1400" dirty="0" err="1" smtClean="0"/>
                        <a:t>jblocki</a:t>
                      </a:r>
                      <a:endParaRPr lang="en-US" sz="1400" dirty="0"/>
                    </a:p>
                  </a:txBody>
                  <a:tcPr marL="68580" marR="68580" marT="34290" marB="34290"/>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5314951" y="1371600"/>
            <a:ext cx="380762" cy="5715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714500" y="1600200"/>
            <a:ext cx="742950" cy="1143000"/>
          </a:xfrm>
          <a:prstGeom prst="rect">
            <a:avLst/>
          </a:prstGeom>
          <a:noFill/>
          <a:ln w="9525">
            <a:noFill/>
            <a:miter lim="800000"/>
            <a:headEnd/>
            <a:tailEnd/>
          </a:ln>
        </p:spPr>
      </p:pic>
      <p:cxnSp>
        <p:nvCxnSpPr>
          <p:cNvPr id="7" name="Straight Arrow Connector 6"/>
          <p:cNvCxnSpPr>
            <a:endCxn id="5" idx="1"/>
          </p:cNvCxnSpPr>
          <p:nvPr/>
        </p:nvCxnSpPr>
        <p:spPr>
          <a:xfrm flipV="1">
            <a:off x="2457450" y="1657350"/>
            <a:ext cx="2857500" cy="342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5829300" y="1371600"/>
            <a:ext cx="608184" cy="51435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6858000" y="1143001"/>
            <a:ext cx="914400" cy="840105"/>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1714500" y="2686052"/>
            <a:ext cx="742950" cy="123860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2686052" y="3886200"/>
            <a:ext cx="878032" cy="742950"/>
          </a:xfrm>
          <a:prstGeom prst="rect">
            <a:avLst/>
          </a:prstGeom>
          <a:noFill/>
          <a:ln w="9525">
            <a:noFill/>
            <a:miter lim="800000"/>
            <a:headEnd/>
            <a:tailEnd/>
          </a:ln>
        </p:spPr>
      </p:pic>
      <p:sp>
        <p:nvSpPr>
          <p:cNvPr id="18" name="TextBox 17"/>
          <p:cNvSpPr txBox="1"/>
          <p:nvPr/>
        </p:nvSpPr>
        <p:spPr>
          <a:xfrm>
            <a:off x="3429000" y="4000501"/>
            <a:ext cx="318837" cy="438581"/>
          </a:xfrm>
          <a:prstGeom prst="rect">
            <a:avLst/>
          </a:prstGeom>
          <a:noFill/>
        </p:spPr>
        <p:txBody>
          <a:bodyPr wrap="none" lIns="68580" tIns="34290" rIns="68580" bIns="34290" rtlCol="0">
            <a:spAutoFit/>
          </a:bodyPr>
          <a:lstStyle/>
          <a:p>
            <a:r>
              <a:rPr lang="en-US" sz="2400" dirty="0"/>
              <a:t>+</a:t>
            </a:r>
          </a:p>
        </p:txBody>
      </p:sp>
      <p:cxnSp>
        <p:nvCxnSpPr>
          <p:cNvPr id="22" name="Straight Arrow Connector 21"/>
          <p:cNvCxnSpPr/>
          <p:nvPr/>
        </p:nvCxnSpPr>
        <p:spPr>
          <a:xfrm>
            <a:off x="2457450" y="3714750"/>
            <a:ext cx="400050" cy="3429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57450" y="2514600"/>
            <a:ext cx="2000250" cy="6858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28950" y="1485900"/>
            <a:ext cx="1334741" cy="284742"/>
          </a:xfrm>
          <a:prstGeom prst="rect">
            <a:avLst/>
          </a:prstGeom>
          <a:noFill/>
        </p:spPr>
        <p:txBody>
          <a:bodyPr wrap="none" lIns="68580" tIns="34290" rIns="68580" bIns="34290" rtlCol="0">
            <a:spAutoFit/>
          </a:bodyPr>
          <a:lstStyle/>
          <a:p>
            <a:r>
              <a:rPr lang="en-US" sz="1400" dirty="0" err="1"/>
              <a:t>jblocki</a:t>
            </a:r>
            <a:r>
              <a:rPr lang="en-US" sz="1400" dirty="0"/>
              <a:t>, 123456</a:t>
            </a:r>
          </a:p>
        </p:txBody>
      </p:sp>
      <p:sp>
        <p:nvSpPr>
          <p:cNvPr id="24" name="TextBox 23"/>
          <p:cNvSpPr txBox="1"/>
          <p:nvPr/>
        </p:nvSpPr>
        <p:spPr>
          <a:xfrm>
            <a:off x="4572000" y="3492668"/>
            <a:ext cx="3314700" cy="1177245"/>
          </a:xfrm>
          <a:prstGeom prst="rect">
            <a:avLst/>
          </a:prstGeom>
          <a:noFill/>
        </p:spPr>
        <p:txBody>
          <a:bodyPr wrap="square" lIns="68580" tIns="34290" rIns="68580" bIns="34290" rtlCol="0">
            <a:spAutoFit/>
          </a:bodyPr>
          <a:lstStyle/>
          <a:p>
            <a:r>
              <a:rPr lang="en-US" sz="1500" dirty="0"/>
              <a:t>SHA1(123456</a:t>
            </a:r>
            <a:r>
              <a:rPr lang="en-US" sz="1500" dirty="0">
                <a:solidFill>
                  <a:schemeClr val="accent2"/>
                </a:solidFill>
              </a:rPr>
              <a:t>89d978034a3f6</a:t>
            </a:r>
            <a:r>
              <a:rPr lang="en-US" sz="1500" dirty="0"/>
              <a:t>)=</a:t>
            </a:r>
            <a:r>
              <a:rPr lang="en-US" sz="1500" dirty="0">
                <a:solidFill>
                  <a:srgbClr val="00B050"/>
                </a:solidFill>
              </a:rPr>
              <a:t>85e23cfe0021f584e3db87aa72630a9a2345c062</a:t>
            </a:r>
          </a:p>
          <a:p>
            <a:r>
              <a:rPr lang="en-US" sz="2700" dirty="0"/>
              <a:t> </a:t>
            </a:r>
          </a:p>
        </p:txBody>
      </p:sp>
      <p:graphicFrame>
        <p:nvGraphicFramePr>
          <p:cNvPr id="8" name="Table 7"/>
          <p:cNvGraphicFramePr>
            <a:graphicFrameLocks noGrp="1"/>
          </p:cNvGraphicFramePr>
          <p:nvPr>
            <p:extLst>
              <p:ext uri="{D42A27DB-BD31-4B8C-83A1-F6EECF244321}">
                <p14:modId xmlns:p14="http://schemas.microsoft.com/office/powerpoint/2010/main" val="584690367"/>
              </p:ext>
            </p:extLst>
          </p:nvPr>
        </p:nvGraphicFramePr>
        <p:xfrm>
          <a:off x="6858001" y="2171701"/>
          <a:ext cx="1657349" cy="1320969"/>
        </p:xfrm>
        <a:graphic>
          <a:graphicData uri="http://schemas.openxmlformats.org/drawingml/2006/table">
            <a:tbl>
              <a:tblPr firstRow="1" bandRow="1">
                <a:tableStyleId>{5C22544A-7EE6-4342-B048-85BDC9FD1C3A}</a:tableStyleId>
              </a:tblPr>
              <a:tblGrid>
                <a:gridCol w="1657349">
                  <a:extLst>
                    <a:ext uri="{9D8B030D-6E8A-4147-A177-3AD203B41FA5}">
                      <a16:colId xmlns:a16="http://schemas.microsoft.com/office/drawing/2014/main" val="20000"/>
                    </a:ext>
                  </a:extLst>
                </a:gridCol>
              </a:tblGrid>
              <a:tr h="442772">
                <a:tc>
                  <a:txBody>
                    <a:bodyPr/>
                    <a:lstStyle/>
                    <a:p>
                      <a:r>
                        <a:rPr lang="en-US" sz="1400" dirty="0" smtClean="0"/>
                        <a:t>Hash</a:t>
                      </a:r>
                      <a:endParaRPr lang="en-US" sz="1400" dirty="0"/>
                    </a:p>
                  </a:txBody>
                  <a:tcPr marL="68580" marR="68580" marT="34290" marB="34290"/>
                </a:tc>
                <a:extLst>
                  <a:ext uri="{0D108BD9-81ED-4DB2-BD59-A6C34878D82A}">
                    <a16:rowId xmlns:a16="http://schemas.microsoft.com/office/drawing/2014/main" val="10000"/>
                  </a:ext>
                </a:extLst>
              </a:tr>
              <a:tr h="878197">
                <a:tc>
                  <a:txBody>
                    <a:bodyPr/>
                    <a:lstStyle/>
                    <a:p>
                      <a:r>
                        <a:rPr lang="en-US" sz="1400" dirty="0" smtClean="0">
                          <a:solidFill>
                            <a:srgbClr val="00B050"/>
                          </a:solidFill>
                        </a:rPr>
                        <a:t>85e23cfe0021f584e3db87aa72630a9a2345c062</a:t>
                      </a:r>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00562928"/>
              </p:ext>
            </p:extLst>
          </p:nvPr>
        </p:nvGraphicFramePr>
        <p:xfrm>
          <a:off x="5489745" y="2171701"/>
          <a:ext cx="1368256" cy="1320968"/>
        </p:xfrm>
        <a:graphic>
          <a:graphicData uri="http://schemas.openxmlformats.org/drawingml/2006/table">
            <a:tbl>
              <a:tblPr firstRow="1" bandRow="1">
                <a:tableStyleId>{5C22544A-7EE6-4342-B048-85BDC9FD1C3A}</a:tableStyleId>
              </a:tblPr>
              <a:tblGrid>
                <a:gridCol w="1368256">
                  <a:extLst>
                    <a:ext uri="{9D8B030D-6E8A-4147-A177-3AD203B41FA5}">
                      <a16:colId xmlns:a16="http://schemas.microsoft.com/office/drawing/2014/main" val="20000"/>
                    </a:ext>
                  </a:extLst>
                </a:gridCol>
              </a:tblGrid>
              <a:tr h="450666">
                <a:tc>
                  <a:txBody>
                    <a:bodyPr/>
                    <a:lstStyle/>
                    <a:p>
                      <a:r>
                        <a:rPr lang="en-US" sz="1400" dirty="0" smtClean="0"/>
                        <a:t>Salt</a:t>
                      </a:r>
                      <a:endParaRPr lang="en-US" sz="1400" dirty="0"/>
                    </a:p>
                  </a:txBody>
                  <a:tcPr marL="68580" marR="68580" marT="34290" marB="34290"/>
                </a:tc>
                <a:extLst>
                  <a:ext uri="{0D108BD9-81ED-4DB2-BD59-A6C34878D82A}">
                    <a16:rowId xmlns:a16="http://schemas.microsoft.com/office/drawing/2014/main" val="10000"/>
                  </a:ext>
                </a:extLst>
              </a:tr>
              <a:tr h="870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accent2"/>
                          </a:solidFill>
                        </a:rPr>
                        <a:t>89d978034a3f6</a:t>
                      </a:r>
                    </a:p>
                    <a:p>
                      <a:endParaRPr lang="en-US" sz="1400" dirty="0">
                        <a:solidFill>
                          <a:srgbClr val="00B050"/>
                        </a:solidFill>
                      </a:endParaRPr>
                    </a:p>
                  </a:txBody>
                  <a:tcPr marL="68580" marR="68580" marT="34290" marB="34290"/>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6915" y="3886201"/>
            <a:ext cx="657225" cy="65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37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5750" y="1391533"/>
                <a:ext cx="7886700" cy="3263504"/>
              </a:xfrm>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2900">
                          <a:latin typeface="Cambria Math" panose="02040503050406030204" pitchFamily="18" charset="0"/>
                        </a:rPr>
                        <m:t>ST</m:t>
                      </m:r>
                      <m:d>
                        <m:dPr>
                          <m:ctrlPr>
                            <a:rPr lang="en-US" sz="2900" i="1">
                              <a:latin typeface="Cambria Math" panose="02040503050406030204" pitchFamily="18" charset="0"/>
                            </a:rPr>
                          </m:ctrlPr>
                        </m:dPr>
                        <m:e>
                          <m:r>
                            <a:rPr lang="en-US" sz="2900" i="1">
                              <a:latin typeface="Cambria Math" panose="02040503050406030204" pitchFamily="18" charset="0"/>
                            </a:rPr>
                            <m:t>𝐺</m:t>
                          </m:r>
                        </m:e>
                      </m:d>
                      <m:r>
                        <a:rPr lang="en-US" sz="2900" i="1">
                          <a:latin typeface="Cambria Math" panose="02040503050406030204" pitchFamily="18" charset="0"/>
                        </a:rPr>
                        <m:t>=</m:t>
                      </m:r>
                      <m:func>
                        <m:funcPr>
                          <m:ctrlPr>
                            <a:rPr lang="en-US" sz="2900" i="1">
                              <a:latin typeface="Cambria Math" panose="02040503050406030204" pitchFamily="18" charset="0"/>
                            </a:rPr>
                          </m:ctrlPr>
                        </m:funcPr>
                        <m:fName>
                          <m:limLow>
                            <m:limLowPr>
                              <m:ctrlPr>
                                <a:rPr lang="en-US" sz="2900" i="1">
                                  <a:latin typeface="Cambria Math" panose="02040503050406030204" pitchFamily="18" charset="0"/>
                                </a:rPr>
                              </m:ctrlPr>
                            </m:limLowPr>
                            <m:e>
                              <m:r>
                                <m:rPr>
                                  <m:sty m:val="p"/>
                                </m:rPr>
                                <a:rPr lang="en-US" sz="2900">
                                  <a:latin typeface="Cambria Math" panose="02040503050406030204" pitchFamily="18" charset="0"/>
                                </a:rPr>
                                <m:t>min</m:t>
                              </m:r>
                            </m:e>
                            <m:lim>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lim>
                          </m:limLow>
                        </m:fName>
                        <m:e>
                          <m:d>
                            <m:dPr>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r>
                                <a:rPr lang="en-US" sz="2900" i="1">
                                  <a:latin typeface="Cambria Math" panose="02040503050406030204" pitchFamily="18" charset="0"/>
                                  <a:ea typeface="Cambria Math" panose="02040503050406030204" pitchFamily="18" charset="0"/>
                                </a:rPr>
                                <m:t>×</m:t>
                              </m:r>
                              <m:func>
                                <m:funcPr>
                                  <m:ctrlPr>
                                    <a:rPr lang="en-US" sz="2900" i="1">
                                      <a:latin typeface="Cambria Math" panose="02040503050406030204" pitchFamily="18" charset="0"/>
                                    </a:rPr>
                                  </m:ctrlPr>
                                </m:funcPr>
                                <m:fName>
                                  <m:limLow>
                                    <m:limLowPr>
                                      <m:ctrlPr>
                                        <a:rPr lang="en-US" sz="2900" i="1">
                                          <a:latin typeface="Cambria Math" panose="02040503050406030204" pitchFamily="18" charset="0"/>
                                        </a:rPr>
                                      </m:ctrlPr>
                                    </m:limLowPr>
                                    <m:e>
                                      <m:r>
                                        <m:rPr>
                                          <m:sty m:val="p"/>
                                        </m:rPr>
                                        <a:rPr lang="en-US" sz="2900">
                                          <a:latin typeface="Cambria Math" panose="02040503050406030204" pitchFamily="18" charset="0"/>
                                        </a:rPr>
                                        <m:t>max</m:t>
                                      </m:r>
                                    </m:e>
                                    <m:lim>
                                      <m:r>
                                        <a:rPr lang="en-US" sz="2900" i="1">
                                          <a:latin typeface="Cambria Math" panose="02040503050406030204" pitchFamily="18" charset="0"/>
                                        </a:rPr>
                                        <m:t>𝑖</m:t>
                                      </m:r>
                                      <m:r>
                                        <a:rPr lang="en-US" sz="2900" i="1">
                                          <a:latin typeface="Cambria Math" panose="02040503050406030204" pitchFamily="18" charset="0"/>
                                          <a:ea typeface="Cambria Math" panose="02040503050406030204" pitchFamily="18" charset="0"/>
                                        </a:rPr>
                                        <m:t>≤</m:t>
                                      </m:r>
                                      <m:sSub>
                                        <m:sSubPr>
                                          <m:ctrlPr>
                                            <a:rPr lang="en-US" sz="2900" i="1">
                                              <a:latin typeface="Cambria Math" panose="02040503050406030204" pitchFamily="18" charset="0"/>
                                              <a:ea typeface="Cambria Math" panose="02040503050406030204" pitchFamily="18" charset="0"/>
                                            </a:rPr>
                                          </m:ctrlPr>
                                        </m:sSubPr>
                                        <m:e>
                                          <m:r>
                                            <a:rPr lang="en-US" sz="2900" i="1">
                                              <a:latin typeface="Cambria Math" panose="02040503050406030204" pitchFamily="18" charset="0"/>
                                              <a:ea typeface="Cambria Math" panose="02040503050406030204" pitchFamily="18" charset="0"/>
                                            </a:rPr>
                                            <m:t>𝑡</m:t>
                                          </m:r>
                                        </m:e>
                                        <m:sub>
                                          <m:acc>
                                            <m:accPr>
                                              <m:chr m:val="⃗"/>
                                              <m:ctrlPr>
                                                <a:rPr lang="en-US" sz="2900" i="1">
                                                  <a:latin typeface="Cambria Math" panose="02040503050406030204" pitchFamily="18" charset="0"/>
                                                  <a:ea typeface="Cambria Math" panose="02040503050406030204" pitchFamily="18" charset="0"/>
                                                </a:rPr>
                                              </m:ctrlPr>
                                            </m:accPr>
                                            <m:e>
                                              <m:r>
                                                <a:rPr lang="en-US" sz="2900" i="1">
                                                  <a:latin typeface="Cambria Math" panose="02040503050406030204" pitchFamily="18" charset="0"/>
                                                  <a:ea typeface="Cambria Math" panose="02040503050406030204" pitchFamily="18" charset="0"/>
                                                </a:rPr>
                                                <m:t>𝑃</m:t>
                                              </m:r>
                                            </m:e>
                                          </m:acc>
                                        </m:sub>
                                      </m:sSub>
                                    </m:lim>
                                  </m:limLow>
                                </m:fName>
                                <m:e>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𝑃</m:t>
                                          </m:r>
                                        </m:e>
                                        <m:sub>
                                          <m:r>
                                            <a:rPr lang="en-US" sz="2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55378"/>
                <a:ext cx="10515600" cy="4351338"/>
              </a:xfrm>
              <a:blipFill>
                <a:blip r:embed="rId2"/>
                <a:stretch>
                  <a:fillRect l="-638"/>
                </a:stretch>
              </a:blipFill>
            </p:spPr>
            <p:txBody>
              <a:bodyPr/>
              <a:lstStyle/>
              <a:p>
                <a:r>
                  <a:rPr lang="en-US">
                    <a:noFill/>
                  </a:rPr>
                  <a:t> </a:t>
                </a:r>
              </a:p>
            </p:txBody>
          </p:sp>
        </mc:Fallback>
      </mc:AlternateContent>
      <p:grpSp>
        <p:nvGrpSpPr>
          <p:cNvPr id="4" name="Group 3"/>
          <p:cNvGrpSpPr/>
          <p:nvPr/>
        </p:nvGrpSpPr>
        <p:grpSpPr>
          <a:xfrm>
            <a:off x="5405498" y="3021211"/>
            <a:ext cx="2259987" cy="1560218"/>
            <a:chOff x="-862663" y="4146380"/>
            <a:chExt cx="3898455" cy="2691359"/>
          </a:xfrm>
        </p:grpSpPr>
        <p:sp>
          <p:nvSpPr>
            <p:cNvPr id="5" name="TextBox 4"/>
            <p:cNvSpPr txBox="1"/>
            <p:nvPr/>
          </p:nvSpPr>
          <p:spPr>
            <a:xfrm>
              <a:off x="726876" y="6302215"/>
              <a:ext cx="777563" cy="451274"/>
            </a:xfrm>
            <a:prstGeom prst="rect">
              <a:avLst/>
            </a:prstGeom>
            <a:noFill/>
          </p:spPr>
          <p:txBody>
            <a:bodyPr wrap="none" rtlCol="0">
              <a:spAutoFit/>
            </a:bodyPr>
            <a:lstStyle/>
            <a:p>
              <a:r>
                <a:rPr lang="en-US" dirty="0" smtClean="0"/>
                <a:t>time</a:t>
              </a:r>
              <a:endParaRPr lang="en-GB" dirty="0"/>
            </a:p>
          </p:txBody>
        </p:sp>
        <p:sp>
          <p:nvSpPr>
            <p:cNvPr id="6" name="TextBox 5"/>
            <p:cNvSpPr txBox="1"/>
            <p:nvPr/>
          </p:nvSpPr>
          <p:spPr>
            <a:xfrm rot="16200000">
              <a:off x="-1121206" y="5420845"/>
              <a:ext cx="968361" cy="451275"/>
            </a:xfrm>
            <a:prstGeom prst="rect">
              <a:avLst/>
            </a:prstGeom>
            <a:noFill/>
          </p:spPr>
          <p:txBody>
            <a:bodyPr wrap="none" rtlCol="0">
              <a:spAutoFit/>
            </a:bodyPr>
            <a:lstStyle/>
            <a:p>
              <a:r>
                <a:rPr lang="en-US" dirty="0" smtClean="0"/>
                <a:t>space</a:t>
              </a:r>
              <a:endParaRPr lang="en-GB" dirty="0"/>
            </a:p>
          </p:txBody>
        </p:sp>
        <p:sp>
          <p:nvSpPr>
            <p:cNvPr id="7" name="TextBox 6"/>
            <p:cNvSpPr txBox="1"/>
            <p:nvPr/>
          </p:nvSpPr>
          <p:spPr>
            <a:xfrm>
              <a:off x="-665367" y="4672383"/>
              <a:ext cx="520405" cy="451274"/>
            </a:xfrm>
            <a:prstGeom prst="rect">
              <a:avLst/>
            </a:prstGeom>
            <a:noFill/>
          </p:spPr>
          <p:txBody>
            <a:bodyPr wrap="none" rtlCol="0">
              <a:spAutoFit/>
            </a:bodyPr>
            <a:lstStyle/>
            <a:p>
              <a:r>
                <a:rPr lang="en-US" dirty="0">
                  <a:solidFill>
                    <a:schemeClr val="accent1"/>
                  </a:solidFill>
                </a:rPr>
                <a:t>m</a:t>
              </a:r>
              <a:endParaRPr lang="en-GB" dirty="0">
                <a:solidFill>
                  <a:schemeClr val="accent1"/>
                </a:solidFill>
              </a:endParaRPr>
            </a:p>
          </p:txBody>
        </p:sp>
        <p:sp>
          <p:nvSpPr>
            <p:cNvPr id="8" name="TextBox 7"/>
            <p:cNvSpPr txBox="1"/>
            <p:nvPr/>
          </p:nvSpPr>
          <p:spPr>
            <a:xfrm>
              <a:off x="2503381" y="6386465"/>
              <a:ext cx="384911" cy="451274"/>
            </a:xfrm>
            <a:prstGeom prst="rect">
              <a:avLst/>
            </a:prstGeom>
            <a:noFill/>
          </p:spPr>
          <p:txBody>
            <a:bodyPr wrap="none" rtlCol="0">
              <a:spAutoFit/>
            </a:bodyPr>
            <a:lstStyle/>
            <a:p>
              <a:r>
                <a:rPr lang="en-US" dirty="0" smtClean="0">
                  <a:solidFill>
                    <a:schemeClr val="accent1"/>
                  </a:solidFill>
                </a:rPr>
                <a:t>t</a:t>
              </a:r>
              <a:endParaRPr lang="en-GB" dirty="0">
                <a:solidFill>
                  <a:schemeClr val="accent1"/>
                </a:solidFill>
              </a:endParaRPr>
            </a:p>
          </p:txBody>
        </p:sp>
        <p:sp>
          <p:nvSpPr>
            <p:cNvPr id="9" name="TextBox 8"/>
            <p:cNvSpPr txBox="1"/>
            <p:nvPr/>
          </p:nvSpPr>
          <p:spPr>
            <a:xfrm>
              <a:off x="553514" y="4146380"/>
              <a:ext cx="1756431" cy="637094"/>
            </a:xfrm>
            <a:prstGeom prst="rect">
              <a:avLst/>
            </a:prstGeom>
            <a:noFill/>
          </p:spPr>
          <p:txBody>
            <a:bodyPr wrap="none" rtlCol="0">
              <a:spAutoFit/>
            </a:bodyPr>
            <a:lstStyle/>
            <a:p>
              <a:r>
                <a:rPr lang="en-US" sz="1800" u="sng" dirty="0"/>
                <a:t>ST Cost</a:t>
              </a:r>
              <a:endParaRPr lang="en-GB" sz="1800" u="sng" dirty="0">
                <a:solidFill>
                  <a:schemeClr val="accent1"/>
                </a:solidFill>
              </a:endParaRPr>
            </a:p>
          </p:txBody>
        </p:sp>
        <p:grpSp>
          <p:nvGrpSpPr>
            <p:cNvPr id="10" name="Group 9"/>
            <p:cNvGrpSpPr/>
            <p:nvPr/>
          </p:nvGrpSpPr>
          <p:grpSpPr>
            <a:xfrm>
              <a:off x="-358356" y="4697796"/>
              <a:ext cx="3103182" cy="1738398"/>
              <a:chOff x="1570552" y="3338357"/>
              <a:chExt cx="3103182" cy="1738398"/>
            </a:xfrm>
          </p:grpSpPr>
          <p:sp>
            <p:nvSpPr>
              <p:cNvPr id="14" name="Rectangle 13"/>
              <p:cNvSpPr/>
              <p:nvPr/>
            </p:nvSpPr>
            <p:spPr>
              <a:xfrm>
                <a:off x="1643361" y="3488084"/>
                <a:ext cx="2919733" cy="1451119"/>
              </a:xfrm>
              <a:prstGeom prst="rect">
                <a:avLst/>
              </a:prstGeom>
              <a:pattFill prst="wdUpDiag">
                <a:fgClr>
                  <a:srgbClr val="FF0000"/>
                </a:fgClr>
                <a:bgClr>
                  <a:srgbClr val="DEDDDD"/>
                </a:bgClr>
              </a:patt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570552" y="3488084"/>
                <a:ext cx="31031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63094" y="3338357"/>
                <a:ext cx="0" cy="17383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64414" y="4855908"/>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285546" y="4563815"/>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68830" y="6295069"/>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40318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69219"/>
                <a:ext cx="7886700" cy="3477719"/>
              </a:xfrm>
            </p:spPr>
            <p:txBody>
              <a:bodyPr>
                <a:normAutofit lnSpcReduction="10000"/>
              </a:bodyPr>
              <a:lstStyle/>
              <a:p>
                <a:r>
                  <a:rPr lang="en-GB" sz="1800" dirty="0"/>
                  <a:t>Problem: for parallel computation ST-complexity can scale badly in the number of evaluations of a function.</a:t>
                </a:r>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1800" dirty="0"/>
              </a:p>
              <a:p>
                <a:pPr marL="0" indent="0">
                  <a:buNone/>
                </a:pPr>
                <a:r>
                  <a:rPr lang="en-GB" sz="1800" dirty="0"/>
                  <a:t>[AS15] </a:t>
                </a:r>
                <a14:m>
                  <m:oMath xmlns:m="http://schemas.openxmlformats.org/officeDocument/2006/math">
                    <m:r>
                      <a:rPr lang="en-US" sz="1800" i="1" dirty="0">
                        <a:latin typeface="Cambria Math"/>
                        <a:ea typeface="Cambria Math"/>
                      </a:rPr>
                      <m:t>∃ </m:t>
                    </m:r>
                  </m:oMath>
                </a14:m>
                <a:r>
                  <a:rPr lang="en-GB" sz="1800" dirty="0"/>
                  <a:t>function </a:t>
                </a:r>
                <a:r>
                  <a:rPr lang="en-GB" sz="1800" i="1" dirty="0" err="1"/>
                  <a:t>f</a:t>
                </a:r>
                <a:r>
                  <a:rPr lang="en-GB" sz="1800" baseline="-25000" dirty="0" err="1"/>
                  <a:t>n</a:t>
                </a:r>
                <a:r>
                  <a:rPr lang="en-GB" sz="1800" dirty="0"/>
                  <a:t> (consisting of n RO calls) such that: </a:t>
                </a:r>
                <a14:m>
                  <m:oMath xmlns:m="http://schemas.openxmlformats.org/officeDocument/2006/math">
                    <m:r>
                      <a:rPr lang="en-US" sz="1800" i="1">
                        <a:latin typeface="Cambria Math"/>
                      </a:rPr>
                      <m:t>𝑆𝑇</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a:rPr>
                              <m:t>𝑓</m:t>
                            </m:r>
                          </m:e>
                          <m:sup>
                            <m:r>
                              <a:rPr lang="en-US" sz="1800" i="1">
                                <a:latin typeface="Cambria Math"/>
                                <a:ea typeface="Cambria Math"/>
                              </a:rPr>
                              <m:t>×</m:t>
                            </m:r>
                            <m:rad>
                              <m:radPr>
                                <m:degHide m:val="on"/>
                                <m:ctrlPr>
                                  <a:rPr lang="en-US" sz="1800" i="1">
                                    <a:latin typeface="Cambria Math" panose="02040503050406030204" pitchFamily="18" charset="0"/>
                                    <a:ea typeface="Cambria Math"/>
                                  </a:rPr>
                                </m:ctrlPr>
                              </m:radPr>
                              <m:deg/>
                              <m:e>
                                <m:r>
                                  <a:rPr lang="en-US" sz="1800" i="1">
                                    <a:latin typeface="Cambria Math"/>
                                    <a:ea typeface="Cambria Math"/>
                                  </a:rPr>
                                  <m:t>𝑛</m:t>
                                </m:r>
                              </m:e>
                            </m:rad>
                          </m:sup>
                        </m:sSup>
                      </m:e>
                    </m:d>
                    <m:r>
                      <a:rPr lang="en-US" sz="1800" i="1">
                        <a:latin typeface="Cambria Math"/>
                      </a:rPr>
                      <m:t>=</m:t>
                    </m:r>
                    <m:r>
                      <a:rPr lang="en-US" sz="1800" i="1">
                        <a:latin typeface="Cambria Math"/>
                      </a:rPr>
                      <m:t>𝑂</m:t>
                    </m:r>
                    <m:r>
                      <a:rPr lang="en-US" sz="1800" i="1">
                        <a:latin typeface="Cambria Math"/>
                      </a:rPr>
                      <m:t>(</m:t>
                    </m:r>
                    <m:r>
                      <a:rPr lang="en-US" sz="1800" i="1">
                        <a:latin typeface="Cambria Math"/>
                      </a:rPr>
                      <m:t>𝑆𝑇</m:t>
                    </m:r>
                    <m:d>
                      <m:dPr>
                        <m:ctrlPr>
                          <a:rPr lang="en-US" sz="1800" i="1">
                            <a:latin typeface="Cambria Math" panose="02040503050406030204" pitchFamily="18" charset="0"/>
                          </a:rPr>
                        </m:ctrlPr>
                      </m:dPr>
                      <m:e>
                        <m:r>
                          <a:rPr lang="en-US" sz="1800" i="1">
                            <a:latin typeface="Cambria Math"/>
                          </a:rPr>
                          <m:t>𝑓</m:t>
                        </m:r>
                      </m:e>
                    </m:d>
                    <m:r>
                      <a:rPr lang="en-US" sz="1800" i="1">
                        <a:latin typeface="Cambria Math"/>
                      </a:rPr>
                      <m:t>)</m:t>
                    </m:r>
                  </m:oMath>
                </a14:m>
                <a:endParaRPr lang="en-GB"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636959"/>
              </a:xfrm>
              <a:blipFill>
                <a:blip r:embed="rId2"/>
                <a:stretch>
                  <a:fillRect l="-928" r="-580"/>
                </a:stretch>
              </a:blipFill>
            </p:spPr>
            <p:txBody>
              <a:bodyPr/>
              <a:lstStyle/>
              <a:p>
                <a:r>
                  <a:rPr lang="en-US">
                    <a:noFill/>
                  </a:rPr>
                  <a:t> </a:t>
                </a:r>
              </a:p>
            </p:txBody>
          </p:sp>
        </mc:Fallback>
      </mc:AlternateContent>
      <p:grpSp>
        <p:nvGrpSpPr>
          <p:cNvPr id="4" name="Group 3"/>
          <p:cNvGrpSpPr/>
          <p:nvPr/>
        </p:nvGrpSpPr>
        <p:grpSpPr>
          <a:xfrm>
            <a:off x="1228094" y="2485012"/>
            <a:ext cx="7404061" cy="1605924"/>
            <a:chOff x="1637457" y="3313348"/>
            <a:chExt cx="9872079" cy="2141231"/>
          </a:xfrm>
        </p:grpSpPr>
        <p:sp>
          <p:nvSpPr>
            <p:cNvPr id="7" name="TextBox 6"/>
            <p:cNvSpPr txBox="1"/>
            <p:nvPr/>
          </p:nvSpPr>
          <p:spPr>
            <a:xfrm>
              <a:off x="3503179" y="5044210"/>
              <a:ext cx="697200" cy="410369"/>
            </a:xfrm>
            <a:prstGeom prst="rect">
              <a:avLst/>
            </a:prstGeom>
            <a:noFill/>
          </p:spPr>
          <p:txBody>
            <a:bodyPr wrap="none" rtlCol="0">
              <a:spAutoFit/>
            </a:bodyPr>
            <a:lstStyle/>
            <a:p>
              <a:r>
                <a:rPr lang="en-US" sz="1400" dirty="0"/>
                <a:t>time</a:t>
              </a:r>
              <a:endParaRPr lang="en-GB" sz="1400" dirty="0"/>
            </a:p>
          </p:txBody>
        </p:sp>
        <p:sp>
          <p:nvSpPr>
            <p:cNvPr id="8" name="TextBox 7"/>
            <p:cNvSpPr txBox="1"/>
            <p:nvPr/>
          </p:nvSpPr>
          <p:spPr>
            <a:xfrm rot="16200000">
              <a:off x="1401068" y="3946417"/>
              <a:ext cx="883148" cy="410369"/>
            </a:xfrm>
            <a:prstGeom prst="rect">
              <a:avLst/>
            </a:prstGeom>
            <a:noFill/>
          </p:spPr>
          <p:txBody>
            <a:bodyPr wrap="none" rtlCol="0">
              <a:spAutoFit/>
            </a:bodyPr>
            <a:lstStyle/>
            <a:p>
              <a:r>
                <a:rPr lang="en-US" sz="1400" dirty="0"/>
                <a:t>space</a:t>
              </a:r>
              <a:endParaRPr lang="en-GB" sz="1400" dirty="0"/>
            </a:p>
          </p:txBody>
        </p:sp>
        <p:sp>
          <p:nvSpPr>
            <p:cNvPr id="10" name="TextBox 9"/>
            <p:cNvSpPr txBox="1"/>
            <p:nvPr/>
          </p:nvSpPr>
          <p:spPr>
            <a:xfrm>
              <a:off x="1964705" y="3701208"/>
              <a:ext cx="496291" cy="410369"/>
            </a:xfrm>
            <a:prstGeom prst="rect">
              <a:avLst/>
            </a:prstGeom>
            <a:noFill/>
          </p:spPr>
          <p:txBody>
            <a:bodyPr wrap="none" rtlCol="0">
              <a:spAutoFit/>
            </a:bodyPr>
            <a:lstStyle/>
            <a:p>
              <a:r>
                <a:rPr lang="en-US" sz="1400" dirty="0">
                  <a:solidFill>
                    <a:schemeClr val="accent1"/>
                  </a:solidFill>
                </a:rPr>
                <a:t>S</a:t>
              </a:r>
              <a:r>
                <a:rPr lang="en-US" sz="1400" baseline="-25000" dirty="0">
                  <a:solidFill>
                    <a:schemeClr val="accent1"/>
                  </a:solidFill>
                </a:rPr>
                <a:t>1</a:t>
              </a:r>
              <a:endParaRPr lang="en-GB" sz="1400" baseline="-25000" dirty="0">
                <a:solidFill>
                  <a:schemeClr val="accent1"/>
                </a:solidFill>
              </a:endParaRPr>
            </a:p>
          </p:txBody>
        </p:sp>
        <p:sp>
          <p:nvSpPr>
            <p:cNvPr id="11" name="TextBox 10"/>
            <p:cNvSpPr txBox="1"/>
            <p:nvPr/>
          </p:nvSpPr>
          <p:spPr>
            <a:xfrm>
              <a:off x="4673050" y="4927665"/>
              <a:ext cx="481328" cy="410369"/>
            </a:xfrm>
            <a:prstGeom prst="rect">
              <a:avLst/>
            </a:prstGeom>
            <a:noFill/>
          </p:spPr>
          <p:txBody>
            <a:bodyPr wrap="none" rtlCol="0">
              <a:spAutoFit/>
            </a:bodyPr>
            <a:lstStyle/>
            <a:p>
              <a:r>
                <a:rPr lang="en-US" sz="1400" dirty="0">
                  <a:solidFill>
                    <a:schemeClr val="accent1"/>
                  </a:solidFill>
                </a:rPr>
                <a:t>T</a:t>
              </a:r>
              <a:r>
                <a:rPr lang="en-US" sz="1400" baseline="-25000" dirty="0">
                  <a:solidFill>
                    <a:schemeClr val="accent1"/>
                  </a:solidFill>
                </a:rPr>
                <a:t>1</a:t>
              </a:r>
              <a:endParaRPr lang="en-GB" sz="1400" baseline="-25000" dirty="0">
                <a:solidFill>
                  <a:schemeClr val="accent1"/>
                </a:solidFill>
              </a:endParaRPr>
            </a:p>
          </p:txBody>
        </p:sp>
        <p:sp>
          <p:nvSpPr>
            <p:cNvPr id="12" name="TextBox 11"/>
            <p:cNvSpPr txBox="1"/>
            <p:nvPr/>
          </p:nvSpPr>
          <p:spPr>
            <a:xfrm>
              <a:off x="6497054" y="3398905"/>
              <a:ext cx="5012482" cy="553997"/>
            </a:xfrm>
            <a:prstGeom prst="rect">
              <a:avLst/>
            </a:prstGeom>
            <a:noFill/>
          </p:spPr>
          <p:txBody>
            <a:bodyPr wrap="none" rtlCol="0">
              <a:spAutoFit/>
            </a:bodyPr>
            <a:lstStyle/>
            <a:p>
              <a:r>
                <a:rPr lang="en-US" sz="2100" dirty="0"/>
                <a:t>ST</a:t>
              </a:r>
              <a:r>
                <a:rPr lang="en-US" sz="2100" baseline="-25000" dirty="0"/>
                <a:t>1</a:t>
              </a:r>
              <a:r>
                <a:rPr lang="en-US" sz="2100" dirty="0"/>
                <a:t> = </a:t>
              </a:r>
              <a:r>
                <a:rPr lang="en-US" sz="2100" dirty="0">
                  <a:solidFill>
                    <a:schemeClr val="accent1"/>
                  </a:solidFill>
                </a:rPr>
                <a:t>S</a:t>
              </a:r>
              <a:r>
                <a:rPr lang="en-US" sz="2100" baseline="-25000" dirty="0">
                  <a:solidFill>
                    <a:schemeClr val="accent1"/>
                  </a:solidFill>
                </a:rPr>
                <a:t>1</a:t>
              </a:r>
              <a:r>
                <a:rPr lang="en-US" sz="2100" dirty="0">
                  <a:solidFill>
                    <a:schemeClr val="tx2"/>
                  </a:solidFill>
                </a:rPr>
                <a:t> </a:t>
              </a:r>
              <a:r>
                <a:rPr lang="en-US" sz="2100" dirty="0"/>
                <a:t>× </a:t>
              </a:r>
              <a:r>
                <a:rPr lang="en-US" sz="2100" dirty="0">
                  <a:solidFill>
                    <a:schemeClr val="accent1"/>
                  </a:solidFill>
                </a:rPr>
                <a:t>T</a:t>
              </a:r>
              <a:r>
                <a:rPr lang="en-US" sz="2100" baseline="-25000" dirty="0">
                  <a:solidFill>
                    <a:schemeClr val="accent1"/>
                  </a:solidFill>
                </a:rPr>
                <a:t>1 </a:t>
              </a:r>
              <a:r>
                <a:rPr lang="en-US" sz="2100" dirty="0">
                  <a:latin typeface="Lucida Sans Unicode" panose="020B0602030504020204" pitchFamily="34" charset="0"/>
                  <a:cs typeface="Lucida Sans Unicode" panose="020B0602030504020204" pitchFamily="34" charset="0"/>
                </a:rPr>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S</a:t>
              </a:r>
              <a:r>
                <a:rPr lang="en-US" sz="2100" baseline="-25000" dirty="0">
                  <a:solidFill>
                    <a:schemeClr val="accent2"/>
                  </a:solidFill>
                </a:rPr>
                <a:t>3</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t>×</a:t>
              </a:r>
              <a:r>
                <a:rPr lang="en-US" sz="2100" dirty="0">
                  <a:solidFill>
                    <a:schemeClr val="accent1"/>
                  </a:solidFill>
                  <a:latin typeface="Lucida Sans Unicode" panose="020B0602030504020204" pitchFamily="34" charset="0"/>
                  <a:cs typeface="Lucida Sans Unicode" panose="020B0602030504020204" pitchFamily="34" charset="0"/>
                </a:rPr>
                <a:t> </a:t>
              </a:r>
              <a:r>
                <a:rPr lang="en-US" sz="2100" dirty="0">
                  <a:solidFill>
                    <a:schemeClr val="accent2"/>
                  </a:solidFill>
                </a:rPr>
                <a:t>T</a:t>
              </a:r>
              <a:r>
                <a:rPr lang="en-US" sz="2100" baseline="-25000" dirty="0">
                  <a:solidFill>
                    <a:schemeClr val="accent2"/>
                  </a:solidFill>
                </a:rPr>
                <a:t>3</a:t>
              </a:r>
              <a:r>
                <a:rPr lang="en-US" sz="2100" dirty="0">
                  <a:solidFill>
                    <a:schemeClr val="accent2"/>
                  </a:solidFill>
                </a:rPr>
                <a:t> </a:t>
              </a:r>
              <a:r>
                <a:rPr lang="en-US" sz="2100" dirty="0"/>
                <a:t>= ST</a:t>
              </a:r>
              <a:r>
                <a:rPr lang="en-US" sz="2100" baseline="-25000" dirty="0"/>
                <a:t>3</a:t>
              </a:r>
              <a:endParaRPr lang="en-GB" sz="2100"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496291" cy="410369"/>
            </a:xfrm>
            <a:prstGeom prst="rect">
              <a:avLst/>
            </a:prstGeom>
            <a:noFill/>
          </p:spPr>
          <p:txBody>
            <a:bodyPr wrap="none" rtlCol="0">
              <a:spAutoFit/>
            </a:bodyPr>
            <a:lstStyle/>
            <a:p>
              <a:r>
                <a:rPr lang="en-US" sz="1400" dirty="0">
                  <a:solidFill>
                    <a:schemeClr val="accent2"/>
                  </a:solidFill>
                </a:rPr>
                <a:t>S</a:t>
              </a:r>
              <a:r>
                <a:rPr lang="en-US" sz="1400" baseline="-25000" dirty="0">
                  <a:solidFill>
                    <a:schemeClr val="accent2"/>
                  </a:solidFill>
                </a:rPr>
                <a:t>3</a:t>
              </a:r>
              <a:endParaRPr lang="en-GB" sz="1400"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6" y="4927665"/>
              <a:ext cx="481328" cy="410369"/>
            </a:xfrm>
            <a:prstGeom prst="rect">
              <a:avLst/>
            </a:prstGeom>
            <a:noFill/>
          </p:spPr>
          <p:txBody>
            <a:bodyPr wrap="none" rtlCol="0">
              <a:spAutoFit/>
            </a:bodyPr>
            <a:lstStyle/>
            <a:p>
              <a:r>
                <a:rPr lang="en-US" sz="1400" dirty="0">
                  <a:solidFill>
                    <a:schemeClr val="accent2"/>
                  </a:solidFill>
                </a:rPr>
                <a:t>T</a:t>
              </a:r>
              <a:r>
                <a:rPr lang="en-US" sz="1400" baseline="-25000" dirty="0">
                  <a:solidFill>
                    <a:schemeClr val="accent2"/>
                  </a:solidFill>
                </a:rPr>
                <a:t>3</a:t>
              </a:r>
              <a:endParaRPr lang="en-GB" sz="1400" baseline="-25000" dirty="0">
                <a:solidFill>
                  <a:schemeClr val="accent2"/>
                </a:solidFill>
              </a:endParaRPr>
            </a:p>
          </p:txBody>
        </p:sp>
        <p:cxnSp>
          <p:nvCxnSpPr>
            <p:cNvPr id="89" name="Straight Arrow Connector 88"/>
            <p:cNvCxnSpPr/>
            <p:nvPr/>
          </p:nvCxnSpPr>
          <p:spPr>
            <a:xfrm flipV="1">
              <a:off x="6735007" y="3867070"/>
              <a:ext cx="137648" cy="432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65193" y="4296878"/>
              <a:ext cx="2205986" cy="1046440"/>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once</a:t>
              </a:r>
              <a:endParaRPr lang="en-GB" sz="1500" dirty="0"/>
            </a:p>
          </p:txBody>
        </p:sp>
        <p:sp>
          <p:nvSpPr>
            <p:cNvPr id="92" name="TextBox 91"/>
            <p:cNvSpPr txBox="1"/>
            <p:nvPr/>
          </p:nvSpPr>
          <p:spPr>
            <a:xfrm>
              <a:off x="9150154" y="4275782"/>
              <a:ext cx="2205986" cy="1046440"/>
            </a:xfrm>
            <a:prstGeom prst="rect">
              <a:avLst/>
            </a:prstGeom>
            <a:noFill/>
          </p:spPr>
          <p:txBody>
            <a:bodyPr wrap="square" rtlCol="0">
              <a:spAutoFit/>
            </a:bodyPr>
            <a:lstStyle/>
            <a:p>
              <a:pPr algn="ctr"/>
              <a:r>
                <a:rPr lang="en-US" sz="1500" dirty="0"/>
                <a:t>cost of computing</a:t>
              </a:r>
            </a:p>
            <a:p>
              <a:pPr algn="ctr"/>
              <a:r>
                <a:rPr lang="en-US" sz="1500" i="1" dirty="0"/>
                <a:t>f</a:t>
              </a:r>
              <a:r>
                <a:rPr lang="en-US" sz="1500" dirty="0"/>
                <a:t> three times</a:t>
              </a:r>
              <a:endParaRPr lang="en-GB" sz="1500" dirty="0"/>
            </a:p>
          </p:txBody>
        </p:sp>
        <p:cxnSp>
          <p:nvCxnSpPr>
            <p:cNvPr id="93" name="Straight Arrow Connector 92"/>
            <p:cNvCxnSpPr/>
            <p:nvPr/>
          </p:nvCxnSpPr>
          <p:spPr>
            <a:xfrm flipH="1" flipV="1">
              <a:off x="10215285" y="3849959"/>
              <a:ext cx="192933" cy="4665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7175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Pebbling Costs [AS15]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2700">
                          <a:latin typeface="Cambria Math" panose="02040503050406030204" pitchFamily="18" charset="0"/>
                        </a:rPr>
                        <m:t>CC</m:t>
                      </m:r>
                      <m:d>
                        <m:dPr>
                          <m:ctrlPr>
                            <a:rPr lang="en-US" sz="2700" i="1">
                              <a:latin typeface="Cambria Math" panose="02040503050406030204" pitchFamily="18" charset="0"/>
                            </a:rPr>
                          </m:ctrlPr>
                        </m:dPr>
                        <m:e>
                          <m:r>
                            <a:rPr lang="en-US" sz="2700" i="1">
                              <a:latin typeface="Cambria Math" panose="02040503050406030204" pitchFamily="18" charset="0"/>
                            </a:rPr>
                            <m:t>𝐺</m:t>
                          </m:r>
                        </m:e>
                      </m:d>
                      <m:r>
                        <a:rPr lang="en-US" sz="2700" i="1">
                          <a:latin typeface="Cambria Math" panose="02040503050406030204" pitchFamily="18" charset="0"/>
                        </a:rPr>
                        <m:t>=</m:t>
                      </m:r>
                      <m:func>
                        <m:funcPr>
                          <m:ctrlPr>
                            <a:rPr lang="en-US" sz="2700" i="1">
                              <a:latin typeface="Cambria Math" panose="02040503050406030204" pitchFamily="18" charset="0"/>
                            </a:rPr>
                          </m:ctrlPr>
                        </m:funcPr>
                        <m:fName>
                          <m:limLow>
                            <m:limLowPr>
                              <m:ctrlPr>
                                <a:rPr lang="en-US" sz="2700" i="1">
                                  <a:latin typeface="Cambria Math" panose="02040503050406030204" pitchFamily="18" charset="0"/>
                                </a:rPr>
                              </m:ctrlPr>
                            </m:limLowPr>
                            <m:e>
                              <m:r>
                                <m:rPr>
                                  <m:sty m:val="p"/>
                                </m:rPr>
                                <a:rPr lang="en-US" sz="2700">
                                  <a:latin typeface="Cambria Math" panose="02040503050406030204" pitchFamily="18" charset="0"/>
                                </a:rPr>
                                <m:t>min</m:t>
                              </m:r>
                            </m:e>
                            <m:lim>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lim>
                          </m:limLow>
                        </m:fName>
                        <m:e>
                          <m:nary>
                            <m:naryPr>
                              <m:chr m:val="∑"/>
                              <m:ctrlPr>
                                <a:rPr lang="en-US" sz="2700" i="1">
                                  <a:latin typeface="Cambria Math" panose="02040503050406030204" pitchFamily="18" charset="0"/>
                                </a:rPr>
                              </m:ctrlPr>
                            </m:naryPr>
                            <m:sub>
                              <m:r>
                                <m:rPr>
                                  <m:brk m:alnAt="23"/>
                                </m:rPr>
                                <a:rPr lang="en-US" sz="2700" i="1">
                                  <a:latin typeface="Cambria Math" panose="02040503050406030204" pitchFamily="18" charset="0"/>
                                </a:rPr>
                                <m:t>𝑖</m:t>
                              </m:r>
                              <m:r>
                                <a:rPr lang="en-US" sz="2700" i="1">
                                  <a:latin typeface="Cambria Math" panose="02040503050406030204" pitchFamily="18" charset="0"/>
                                </a:rPr>
                                <m:t>=1</m:t>
                              </m:r>
                            </m:sub>
                            <m:sup>
                              <m:sSub>
                                <m:sSubPr>
                                  <m:ctrlPr>
                                    <a:rPr lang="en-US" sz="2700" i="1">
                                      <a:latin typeface="Cambria Math" panose="02040503050406030204" pitchFamily="18" charset="0"/>
                                      <a:ea typeface="Cambria Math" panose="02040503050406030204" pitchFamily="18" charset="0"/>
                                    </a:rPr>
                                  </m:ctrlPr>
                                </m:sSubPr>
                                <m:e>
                                  <m:r>
                                    <a:rPr lang="en-US" sz="2700" i="1">
                                      <a:latin typeface="Cambria Math" panose="02040503050406030204" pitchFamily="18" charset="0"/>
                                      <a:ea typeface="Cambria Math" panose="02040503050406030204" pitchFamily="18" charset="0"/>
                                    </a:rPr>
                                    <m:t>𝑡</m:t>
                                  </m:r>
                                </m:e>
                                <m:sub>
                                  <m:acc>
                                    <m:accPr>
                                      <m:chr m:val="⃗"/>
                                      <m:ctrlPr>
                                        <a:rPr lang="en-US" sz="2700" i="1">
                                          <a:latin typeface="Cambria Math" panose="02040503050406030204" pitchFamily="18" charset="0"/>
                                          <a:ea typeface="Cambria Math" panose="02040503050406030204" pitchFamily="18" charset="0"/>
                                        </a:rPr>
                                      </m:ctrlPr>
                                    </m:accPr>
                                    <m:e>
                                      <m:r>
                                        <a:rPr lang="en-US" sz="2700" i="1">
                                          <a:latin typeface="Cambria Math" panose="02040503050406030204" pitchFamily="18" charset="0"/>
                                          <a:ea typeface="Cambria Math" panose="02040503050406030204" pitchFamily="18" charset="0"/>
                                        </a:rPr>
                                        <m:t>𝑃</m:t>
                                      </m:r>
                                    </m:e>
                                  </m:acc>
                                </m:sub>
                              </m:sSub>
                            </m:sup>
                            <m:e>
                              <m:d>
                                <m:dPr>
                                  <m:begChr m:val="|"/>
                                  <m:endChr m:val="|"/>
                                  <m:ctrlPr>
                                    <a:rPr lang="en-US" sz="2700" i="1">
                                      <a:latin typeface="Cambria Math" panose="02040503050406030204" pitchFamily="18" charset="0"/>
                                    </a:rPr>
                                  </m:ctrlPr>
                                </m:dPr>
                                <m:e>
                                  <m:sSub>
                                    <m:sSubPr>
                                      <m:ctrlPr>
                                        <a:rPr lang="en-US" sz="2700" i="1">
                                          <a:latin typeface="Cambria Math" panose="02040503050406030204" pitchFamily="18" charset="0"/>
                                        </a:rPr>
                                      </m:ctrlPr>
                                    </m:sSubPr>
                                    <m:e>
                                      <m:r>
                                        <a:rPr lang="en-US" sz="2700" i="1">
                                          <a:latin typeface="Cambria Math" panose="02040503050406030204" pitchFamily="18" charset="0"/>
                                        </a:rPr>
                                        <m:t>𝑃</m:t>
                                      </m:r>
                                    </m:e>
                                    <m:sub>
                                      <m:r>
                                        <a:rPr lang="en-US" sz="2700" i="1">
                                          <a:latin typeface="Cambria Math" panose="02040503050406030204" pitchFamily="18" charset="0"/>
                                        </a:rPr>
                                        <m:t>𝑖</m:t>
                                      </m:r>
                                    </m:sub>
                                  </m:sSub>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7"/>
                </a:stretch>
              </a:blipFill>
            </p:spPr>
            <p:txBody>
              <a:bodyPr/>
              <a:lstStyle/>
              <a:p>
                <a:r>
                  <a:rPr lang="en-US">
                    <a:noFill/>
                  </a:rPr>
                  <a:t> </a:t>
                </a:r>
              </a:p>
            </p:txBody>
          </p:sp>
        </mc:Fallback>
      </mc:AlternateContent>
      <p:cxnSp>
        <p:nvCxnSpPr>
          <p:cNvPr id="5" name="Straight Arrow Connector 4"/>
          <p:cNvCxnSpPr/>
          <p:nvPr/>
        </p:nvCxnSpPr>
        <p:spPr>
          <a:xfrm>
            <a:off x="5943600" y="2230628"/>
            <a:ext cx="798449" cy="2748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085593" y="2505527"/>
            <a:ext cx="3027185" cy="807914"/>
          </a:xfrm>
          <a:prstGeom prst="rect">
            <a:avLst/>
          </a:prstGeom>
          <a:noFill/>
        </p:spPr>
        <p:txBody>
          <a:bodyPr wrap="square" lIns="68580" tIns="34290" rIns="68580" bIns="34290" rtlCol="0">
            <a:spAutoFit/>
          </a:bodyPr>
          <a:lstStyle/>
          <a:p>
            <a:r>
              <a:rPr lang="en-US" sz="2400" dirty="0"/>
              <a:t>Memory Used at Step </a:t>
            </a:r>
            <a:r>
              <a:rPr lang="en-US" sz="2400" dirty="0" err="1"/>
              <a:t>i</a:t>
            </a:r>
            <a:endParaRPr lang="en-US" sz="2400" dirty="0"/>
          </a:p>
        </p:txBody>
      </p:sp>
      <p:cxnSp>
        <p:nvCxnSpPr>
          <p:cNvPr id="12" name="Straight Arrow Connector 11"/>
          <p:cNvCxnSpPr/>
          <p:nvPr/>
        </p:nvCxnSpPr>
        <p:spPr>
          <a:xfrm flipH="1">
            <a:off x="2054942" y="2129117"/>
            <a:ext cx="1283877" cy="203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8651" y="2332140"/>
            <a:ext cx="3027185" cy="1546577"/>
          </a:xfrm>
          <a:prstGeom prst="rect">
            <a:avLst/>
          </a:prstGeom>
          <a:noFill/>
        </p:spPr>
        <p:txBody>
          <a:bodyPr wrap="square" lIns="68580" tIns="34290" rIns="68580" bIns="34290" rtlCol="0">
            <a:spAutoFit/>
          </a:bodyPr>
          <a:lstStyle/>
          <a:p>
            <a:r>
              <a:rPr lang="en-US" sz="2400" dirty="0"/>
              <a:t>Approximates Amortized Area x Time Complexity of </a:t>
            </a:r>
            <a:r>
              <a:rPr lang="en-US" sz="2400" dirty="0" err="1"/>
              <a:t>iMHF</a:t>
            </a:r>
            <a:endParaRPr lang="en-US" sz="2400" dirty="0"/>
          </a:p>
        </p:txBody>
      </p:sp>
      <p:grpSp>
        <p:nvGrpSpPr>
          <p:cNvPr id="8" name="Group 7"/>
          <p:cNvGrpSpPr/>
          <p:nvPr/>
        </p:nvGrpSpPr>
        <p:grpSpPr>
          <a:xfrm>
            <a:off x="1990885" y="3168907"/>
            <a:ext cx="4299633" cy="1911657"/>
            <a:chOff x="1931789" y="4191000"/>
            <a:chExt cx="5732844" cy="2548876"/>
          </a:xfrm>
        </p:grpSpPr>
        <p:sp>
          <p:nvSpPr>
            <p:cNvPr id="9" name="TextBox 8"/>
            <p:cNvSpPr txBox="1"/>
            <p:nvPr/>
          </p:nvSpPr>
          <p:spPr>
            <a:xfrm>
              <a:off x="3964474" y="4191000"/>
              <a:ext cx="3700159" cy="492443"/>
            </a:xfrm>
            <a:prstGeom prst="rect">
              <a:avLst/>
            </a:prstGeom>
            <a:noFill/>
          </p:spPr>
          <p:txBody>
            <a:bodyPr wrap="none" rtlCol="0">
              <a:spAutoFit/>
            </a:bodyPr>
            <a:lstStyle/>
            <a:p>
              <a:r>
                <a:rPr lang="en-US" sz="1800" u="sng" dirty="0"/>
                <a:t>Cumulative Memory Cost</a:t>
              </a:r>
              <a:endParaRPr lang="en-GB" sz="1800" u="sng" dirty="0">
                <a:solidFill>
                  <a:schemeClr val="accent1"/>
                </a:solidFill>
              </a:endParaRPr>
            </a:p>
          </p:txBody>
        </p:sp>
        <p:grpSp>
          <p:nvGrpSpPr>
            <p:cNvPr id="10" name="Group 9"/>
            <p:cNvGrpSpPr/>
            <p:nvPr/>
          </p:nvGrpSpPr>
          <p:grpSpPr>
            <a:xfrm>
              <a:off x="1931789" y="4652665"/>
              <a:ext cx="5459611" cy="2087211"/>
              <a:chOff x="5499321" y="2924976"/>
              <a:chExt cx="5459611" cy="2087211"/>
            </a:xfrm>
          </p:grpSpPr>
          <p:cxnSp>
            <p:nvCxnSpPr>
              <p:cNvPr id="11" name="Straight Arrow Connector 10"/>
              <p:cNvCxnSpPr/>
              <p:nvPr/>
            </p:nvCxnSpPr>
            <p:spPr>
              <a:xfrm flipH="1" flipV="1">
                <a:off x="7637594" y="2924976"/>
                <a:ext cx="16716" cy="17383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8681985" y="4663374"/>
                <a:ext cx="1009251" cy="348813"/>
              </a:xfrm>
              <a:prstGeom prst="rect">
                <a:avLst/>
              </a:prstGeom>
              <a:noFill/>
            </p:spPr>
            <p:txBody>
              <a:bodyPr wrap="none" rtlCol="0">
                <a:spAutoFit/>
              </a:bodyPr>
              <a:lstStyle/>
              <a:p>
                <a:r>
                  <a:rPr lang="en-US" dirty="0" smtClean="0"/>
                  <a:t>iterations</a:t>
                </a:r>
                <a:endParaRPr lang="en-GB" dirty="0"/>
              </a:p>
            </p:txBody>
          </p:sp>
          <p:sp>
            <p:nvSpPr>
              <p:cNvPr id="14" name="TextBox 13"/>
              <p:cNvSpPr txBox="1"/>
              <p:nvPr/>
            </p:nvSpPr>
            <p:spPr>
              <a:xfrm rot="16200000">
                <a:off x="6916542" y="3833233"/>
                <a:ext cx="748496" cy="348813"/>
              </a:xfrm>
              <a:prstGeom prst="rect">
                <a:avLst/>
              </a:prstGeom>
              <a:noFill/>
            </p:spPr>
            <p:txBody>
              <a:bodyPr wrap="none" rtlCol="0">
                <a:spAutoFit/>
              </a:bodyPr>
              <a:lstStyle/>
              <a:p>
                <a:r>
                  <a:rPr lang="en-US" dirty="0" smtClean="0"/>
                  <a:t>space</a:t>
                </a:r>
                <a:endParaRPr lang="en-GB" dirty="0"/>
              </a:p>
            </p:txBody>
          </p:sp>
          <p:sp>
            <p:nvSpPr>
              <p:cNvPr id="16" name="Freeform 15"/>
              <p:cNvSpPr/>
              <p:nvPr/>
            </p:nvSpPr>
            <p:spPr>
              <a:xfrm>
                <a:off x="7651797" y="3226291"/>
                <a:ext cx="2881312" cy="1433512"/>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pattFill prst="wdUpDiag">
                <a:fgClr>
                  <a:srgbClr val="FF0000"/>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99321" y="3499812"/>
                <a:ext cx="503172" cy="348813"/>
              </a:xfrm>
              <a:prstGeom prst="rect">
                <a:avLst/>
              </a:prstGeom>
              <a:noFill/>
            </p:spPr>
            <p:txBody>
              <a:bodyPr wrap="square" rtlCol="0">
                <a:spAutoFit/>
              </a:bodyPr>
              <a:lstStyle/>
              <a:p>
                <a:endParaRPr lang="en-GB" dirty="0"/>
              </a:p>
            </p:txBody>
          </p:sp>
          <p:cxnSp>
            <p:nvCxnSpPr>
              <p:cNvPr id="18" name="Straight Arrow Connector 17"/>
              <p:cNvCxnSpPr/>
              <p:nvPr/>
            </p:nvCxnSpPr>
            <p:spPr>
              <a:xfrm>
                <a:off x="7654310" y="4656230"/>
                <a:ext cx="3304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333848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Attack 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428750"/>
                <a:ext cx="7886700" cy="3263504"/>
              </a:xfrm>
            </p:spPr>
            <p:txBody>
              <a:bodyPr/>
              <a:lstStyle/>
              <a:p>
                <a:pPr marL="0" indent="0">
                  <a:buNone/>
                </a:pPr>
                <a:r>
                  <a:rPr lang="en-US" sz="3000" dirty="0" smtClean="0">
                    <a:latin typeface="Cambria Math" panose="02040503050406030204" pitchFamily="18" charset="0"/>
                  </a:rPr>
                  <a:t>Naïve Sequential Pebbling Cost: </a:t>
                </a:r>
                <a14:m>
                  <m:oMath xmlns:m="http://schemas.openxmlformats.org/officeDocument/2006/math">
                    <m:r>
                      <a:rPr lang="en-US" sz="3000" i="1" smtClean="0">
                        <a:latin typeface="Cambria Math"/>
                        <a:ea typeface="Cambria Math"/>
                      </a:rPr>
                      <m:t>≈</m:t>
                    </m:r>
                    <m:sSup>
                      <m:sSupPr>
                        <m:ctrlPr>
                          <a:rPr lang="en-US" sz="3000" i="1" smtClean="0">
                            <a:latin typeface="Cambria Math" panose="02040503050406030204" pitchFamily="18" charset="0"/>
                            <a:ea typeface="Cambria Math"/>
                          </a:rPr>
                        </m:ctrlPr>
                      </m:sSupPr>
                      <m:e>
                        <m:r>
                          <m:rPr>
                            <m:sty m:val="p"/>
                          </m:rPr>
                          <a:rPr lang="en-US" sz="3000" b="0" i="0" smtClean="0">
                            <a:latin typeface="Cambria Math"/>
                            <a:ea typeface="Cambria Math"/>
                          </a:rPr>
                          <m:t>N</m:t>
                        </m:r>
                      </m:e>
                      <m:sup>
                        <m:r>
                          <a:rPr lang="en-US" sz="3000" b="0" i="0" smtClean="0">
                            <a:latin typeface="Cambria Math"/>
                            <a:ea typeface="Cambria Math"/>
                          </a:rPr>
                          <m:t>2</m:t>
                        </m:r>
                      </m:sup>
                    </m:sSup>
                    <m:r>
                      <a:rPr lang="en-US" sz="3000" b="0" i="0" smtClean="0">
                        <a:latin typeface="Cambria Math"/>
                        <a:ea typeface="Cambria Math"/>
                      </a:rPr>
                      <m:t>/2</m:t>
                    </m:r>
                  </m:oMath>
                </a14:m>
                <a:r>
                  <a:rPr lang="en-US" sz="3000" dirty="0" smtClean="0">
                    <a:latin typeface="Cambria Math" panose="02040503050406030204" pitchFamily="18" charset="0"/>
                  </a:rPr>
                  <a:t> </a:t>
                </a:r>
              </a:p>
              <a:p>
                <a:pPr marL="0" indent="0" algn="ctr">
                  <a:buNone/>
                </a:pPr>
                <a:endParaRPr lang="en-US" sz="3000" dirty="0" smtClean="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3000" b="0" i="0" smtClean="0">
                          <a:latin typeface="Cambria Math"/>
                        </a:rPr>
                        <m:t>AttackQuality</m:t>
                      </m:r>
                      <m:d>
                        <m:dPr>
                          <m:ctrlPr>
                            <a:rPr lang="en-US" sz="3000" i="1">
                              <a:latin typeface="Cambria Math" panose="02040503050406030204" pitchFamily="18" charset="0"/>
                            </a:rPr>
                          </m:ctrlPr>
                        </m:dPr>
                        <m:e>
                          <m:r>
                            <a:rPr lang="en-US" sz="3000" b="0" i="1" smtClean="0">
                              <a:latin typeface="Cambria Math"/>
                            </a:rPr>
                            <m:t>𝑃</m:t>
                          </m:r>
                        </m:e>
                      </m:d>
                      <m:r>
                        <a:rPr lang="en-US" sz="3000" i="1">
                          <a:latin typeface="Cambria Math"/>
                          <a:ea typeface="Cambria Math"/>
                        </a:rPr>
                        <m:t>≈</m:t>
                      </m:r>
                      <m:f>
                        <m:fPr>
                          <m:ctrlPr>
                            <a:rPr lang="en-US" sz="3000" i="1">
                              <a:latin typeface="Cambria Math" panose="02040503050406030204" pitchFamily="18" charset="0"/>
                            </a:rPr>
                          </m:ctrlPr>
                        </m:fPr>
                        <m:num>
                          <m:sSup>
                            <m:sSupPr>
                              <m:ctrlPr>
                                <a:rPr lang="en-US" sz="3000" i="1">
                                  <a:latin typeface="Cambria Math" panose="02040503050406030204" pitchFamily="18" charset="0"/>
                                  <a:ea typeface="Cambria Math"/>
                                </a:rPr>
                              </m:ctrlPr>
                            </m:sSupPr>
                            <m:e>
                              <m:r>
                                <m:rPr>
                                  <m:sty m:val="p"/>
                                </m:rPr>
                                <a:rPr lang="en-US" sz="3000">
                                  <a:latin typeface="Cambria Math"/>
                                  <a:ea typeface="Cambria Math"/>
                                </a:rPr>
                                <m:t>N</m:t>
                              </m:r>
                            </m:e>
                            <m:sup>
                              <m:r>
                                <a:rPr lang="en-US" sz="3000">
                                  <a:latin typeface="Cambria Math"/>
                                  <a:ea typeface="Cambria Math"/>
                                </a:rPr>
                                <m:t>2</m:t>
                              </m:r>
                            </m:sup>
                          </m:sSup>
                          <m:r>
                            <a:rPr lang="en-US" sz="3000">
                              <a:latin typeface="Cambria Math"/>
                              <a:ea typeface="Cambria Math"/>
                            </a:rPr>
                            <m:t>/2</m:t>
                          </m:r>
                        </m:num>
                        <m:den>
                          <m:r>
                            <a:rPr lang="en-US" sz="3000" b="0" i="1" smtClean="0">
                              <a:latin typeface="Cambria Math"/>
                            </a:rPr>
                            <m:t>𝐶𝐶</m:t>
                          </m:r>
                          <m:r>
                            <a:rPr lang="en-US" sz="3000" b="0" i="1" smtClean="0">
                              <a:latin typeface="Cambria Math"/>
                            </a:rPr>
                            <m:t>(</m:t>
                          </m:r>
                          <m:r>
                            <a:rPr lang="en-US" sz="3000" b="0" i="1" smtClean="0">
                              <a:latin typeface="Cambria Math"/>
                            </a:rPr>
                            <m:t>𝑃</m:t>
                          </m:r>
                          <m:r>
                            <a:rPr lang="en-US" sz="3000" b="0" i="1" smtClean="0">
                              <a:latin typeface="Cambria Math"/>
                            </a:rPr>
                            <m:t>)</m:t>
                          </m:r>
                        </m:den>
                      </m:f>
                    </m:oMath>
                  </m:oMathPara>
                </a14:m>
                <a:endParaRPr lang="en-US" dirty="0" smtClean="0"/>
              </a:p>
              <a:p>
                <a:pPr marL="0" indent="0" algn="ctr">
                  <a:buNone/>
                </a:pPr>
                <a:endParaRPr lang="en-US" dirty="0"/>
              </a:p>
              <a:p>
                <a:pPr marL="0" indent="0">
                  <a:buNone/>
                </a:pPr>
                <a:r>
                  <a:rPr lang="en-US" sz="2400" b="1" dirty="0" smtClean="0"/>
                  <a:t>Example:</a:t>
                </a:r>
                <a:r>
                  <a:rPr lang="en-US" sz="2400" dirty="0" smtClean="0"/>
                  <a:t>  </a:t>
                </a:r>
                <a14:m>
                  <m:oMath xmlns:m="http://schemas.openxmlformats.org/officeDocument/2006/math">
                    <m:r>
                      <m:rPr>
                        <m:sty m:val="p"/>
                      </m:rPr>
                      <a:rPr lang="en-US" sz="2400">
                        <a:latin typeface="Cambria Math"/>
                      </a:rPr>
                      <m:t>AttackQuality</m:t>
                    </m:r>
                    <m:d>
                      <m:dPr>
                        <m:ctrlPr>
                          <a:rPr lang="en-US" sz="2400" i="1">
                            <a:latin typeface="Cambria Math" panose="02040503050406030204" pitchFamily="18" charset="0"/>
                          </a:rPr>
                        </m:ctrlPr>
                      </m:dPr>
                      <m:e>
                        <m:r>
                          <a:rPr lang="en-US" sz="2400" b="0" i="1" smtClean="0">
                            <a:latin typeface="Cambria Math"/>
                          </a:rPr>
                          <m:t>𝑃</m:t>
                        </m:r>
                      </m:e>
                    </m:d>
                    <m:r>
                      <a:rPr lang="en-US" sz="2400" i="1">
                        <a:latin typeface="Cambria Math"/>
                        <a:ea typeface="Cambria Math"/>
                      </a:rPr>
                      <m:t>≈</m:t>
                    </m:r>
                    <m:r>
                      <a:rPr lang="en-US" sz="2400" b="0" i="1" smtClean="0">
                        <a:latin typeface="Cambria Math"/>
                        <a:ea typeface="Cambria Math"/>
                      </a:rPr>
                      <m:t>10</m:t>
                    </m:r>
                  </m:oMath>
                </a14:m>
                <a:r>
                  <a:rPr lang="en-US" dirty="0" smtClean="0"/>
                  <a:t> </a:t>
                </a:r>
              </a:p>
              <a:p>
                <a:pPr marL="0" indent="0">
                  <a:buNone/>
                </a:pPr>
                <a:r>
                  <a:rPr lang="en-US" dirty="0"/>
                  <a:t> </a:t>
                </a:r>
                <a:r>
                  <a:rPr lang="en-US" dirty="0" smtClean="0"/>
                  <a:t>   </a:t>
                </a:r>
                <a:r>
                  <a:rPr lang="en-US" dirty="0" smtClean="0">
                    <a:sym typeface="Wingdings" pitchFamily="2" charset="2"/>
                  </a:rPr>
                  <a:t> </a:t>
                </a:r>
                <a:r>
                  <a:rPr lang="en-US" dirty="0" smtClean="0"/>
                  <a:t>Pebbling Attack is 10 times more efficient than Naive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428750"/>
                <a:ext cx="7886700" cy="3263504"/>
              </a:xfrm>
              <a:blipFill rotWithShape="1">
                <a:blip r:embed="rId2"/>
                <a:stretch>
                  <a:fillRect l="-2166" b="-3172"/>
                </a:stretch>
              </a:blipFill>
            </p:spPr>
            <p:txBody>
              <a:bodyPr/>
              <a:lstStyle/>
              <a:p>
                <a:r>
                  <a:rPr lang="en-US">
                    <a:noFill/>
                  </a:rPr>
                  <a:t> </a:t>
                </a:r>
              </a:p>
            </p:txBody>
          </p:sp>
        </mc:Fallback>
      </mc:AlternateContent>
    </p:spTree>
    <p:extLst>
      <p:ext uri="{BB962C8B-B14F-4D97-AF65-F5344CB8AC3E}">
        <p14:creationId xmlns:p14="http://schemas.microsoft.com/office/powerpoint/2010/main" val="3666272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4"/>
            <a:ext cx="8534400" cy="994172"/>
          </a:xfrm>
        </p:spPr>
        <p:txBody>
          <a:bodyPr/>
          <a:lstStyle/>
          <a:p>
            <a:r>
              <a:rPr lang="en-US" dirty="0" smtClean="0"/>
              <a:t>Sustained Space Complexity [ABP18]</a:t>
            </a:r>
            <a:endParaRPr lang="en-GB" dirty="0"/>
          </a:p>
        </p:txBody>
      </p:sp>
      <p:sp>
        <p:nvSpPr>
          <p:cNvPr id="3" name="Content Placeholder 2"/>
          <p:cNvSpPr>
            <a:spLocks noGrp="1"/>
          </p:cNvSpPr>
          <p:nvPr>
            <p:ph idx="1"/>
          </p:nvPr>
        </p:nvSpPr>
        <p:spPr>
          <a:xfrm>
            <a:off x="549989" y="931684"/>
            <a:ext cx="6400800" cy="3394472"/>
          </a:xfrm>
        </p:spPr>
        <p:txBody>
          <a:bodyPr>
            <a:normAutofit/>
          </a:bodyPr>
          <a:lstStyle/>
          <a:p>
            <a:r>
              <a:rPr lang="en-US" sz="1800" dirty="0"/>
              <a:t>Using memory is more costly than doing computation (at least for ASICs).</a:t>
            </a:r>
            <a:endParaRPr lang="en-GB" sz="1800" dirty="0"/>
          </a:p>
          <a:p>
            <a:r>
              <a:rPr lang="en-US" sz="1800" b="1" dirty="0"/>
              <a:t>Idea: </a:t>
            </a:r>
            <a:r>
              <a:rPr lang="en-US" sz="1800" dirty="0"/>
              <a:t>Only charge for computational step where a lot of memory is being used.</a:t>
            </a:r>
          </a:p>
          <a:p>
            <a:r>
              <a:rPr lang="en-US" sz="1800" b="1" dirty="0"/>
              <a:t>Definition: </a:t>
            </a:r>
            <a:r>
              <a:rPr lang="en-US" sz="1800" dirty="0"/>
              <a:t>s-Sustained Space</a:t>
            </a:r>
          </a:p>
          <a:p>
            <a:pPr marL="0" indent="0">
              <a:buNone/>
            </a:pPr>
            <a:r>
              <a:rPr lang="en-US" sz="1800" dirty="0"/>
              <a:t> 		“</a:t>
            </a:r>
            <a:r>
              <a:rPr lang="en-US" sz="1800" dirty="0">
                <a:solidFill>
                  <a:srgbClr val="FF0000"/>
                </a:solidFill>
              </a:rPr>
              <a:t>Time</a:t>
            </a:r>
            <a:r>
              <a:rPr lang="en-US" sz="1800" dirty="0"/>
              <a:t> spent above memory threshold s”</a:t>
            </a:r>
          </a:p>
        </p:txBody>
      </p:sp>
      <p:sp>
        <p:nvSpPr>
          <p:cNvPr id="4" name="TextBox 3"/>
          <p:cNvSpPr txBox="1"/>
          <p:nvPr/>
        </p:nvSpPr>
        <p:spPr>
          <a:xfrm>
            <a:off x="1481707" y="2995128"/>
            <a:ext cx="2077733" cy="346249"/>
          </a:xfrm>
          <a:prstGeom prst="rect">
            <a:avLst/>
          </a:prstGeom>
          <a:noFill/>
        </p:spPr>
        <p:txBody>
          <a:bodyPr wrap="none" lIns="68580" tIns="34290" rIns="68580" bIns="34290" rtlCol="0">
            <a:spAutoFit/>
          </a:bodyPr>
          <a:lstStyle/>
          <a:p>
            <a:r>
              <a:rPr lang="en-US" sz="1800" u="sng" dirty="0"/>
              <a:t>s-Sustained Space</a:t>
            </a:r>
            <a:endParaRPr lang="en-GB" sz="1800" u="sng" dirty="0">
              <a:solidFill>
                <a:schemeClr val="accent1"/>
              </a:solidFill>
            </a:endParaRPr>
          </a:p>
        </p:txBody>
      </p:sp>
      <p:cxnSp>
        <p:nvCxnSpPr>
          <p:cNvPr id="6" name="Straight Arrow Connector 5"/>
          <p:cNvCxnSpPr/>
          <p:nvPr/>
        </p:nvCxnSpPr>
        <p:spPr>
          <a:xfrm flipH="1" flipV="1">
            <a:off x="1367211" y="3341375"/>
            <a:ext cx="12537" cy="13037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150504" y="4741218"/>
            <a:ext cx="404598" cy="238527"/>
          </a:xfrm>
          <a:prstGeom prst="rect">
            <a:avLst/>
          </a:prstGeom>
          <a:noFill/>
        </p:spPr>
        <p:txBody>
          <a:bodyPr wrap="none" lIns="68580" tIns="34290" rIns="68580" bIns="34290" rtlCol="0">
            <a:spAutoFit/>
          </a:bodyPr>
          <a:lstStyle/>
          <a:p>
            <a:r>
              <a:rPr lang="en-US" dirty="0"/>
              <a:t>time</a:t>
            </a:r>
            <a:endParaRPr lang="en-GB" dirty="0"/>
          </a:p>
        </p:txBody>
      </p:sp>
      <p:sp>
        <p:nvSpPr>
          <p:cNvPr id="8" name="TextBox 7"/>
          <p:cNvSpPr txBox="1"/>
          <p:nvPr/>
        </p:nvSpPr>
        <p:spPr>
          <a:xfrm rot="16200000">
            <a:off x="787366" y="4034111"/>
            <a:ext cx="515206" cy="238527"/>
          </a:xfrm>
          <a:prstGeom prst="rect">
            <a:avLst/>
          </a:prstGeom>
          <a:noFill/>
        </p:spPr>
        <p:txBody>
          <a:bodyPr wrap="none" lIns="68580" tIns="34290" rIns="68580" bIns="34290" rtlCol="0">
            <a:spAutoFit/>
          </a:bodyPr>
          <a:lstStyle/>
          <a:p>
            <a:r>
              <a:rPr lang="en-US" dirty="0"/>
              <a:t>space</a:t>
            </a:r>
            <a:endParaRPr lang="en-GB" dirty="0"/>
          </a:p>
        </p:txBody>
      </p:sp>
      <p:sp>
        <p:nvSpPr>
          <p:cNvPr id="9" name="Freeform 8"/>
          <p:cNvSpPr/>
          <p:nvPr/>
        </p:nvSpPr>
        <p:spPr>
          <a:xfrm>
            <a:off x="1377863" y="3567362"/>
            <a:ext cx="2160984" cy="1075134"/>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cxnSp>
        <p:nvCxnSpPr>
          <p:cNvPr id="11" name="Straight Arrow Connector 10"/>
          <p:cNvCxnSpPr/>
          <p:nvPr/>
        </p:nvCxnSpPr>
        <p:spPr>
          <a:xfrm>
            <a:off x="2760221" y="4638030"/>
            <a:ext cx="10979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292230" y="4190769"/>
            <a:ext cx="2512721" cy="43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7021" y="4048027"/>
            <a:ext cx="114300" cy="238527"/>
          </a:xfrm>
          <a:prstGeom prst="rect">
            <a:avLst/>
          </a:prstGeom>
          <a:noFill/>
        </p:spPr>
        <p:txBody>
          <a:bodyPr wrap="square" lIns="68580" tIns="34290" rIns="68580" bIns="34290" rtlCol="0">
            <a:spAutoFit/>
          </a:bodyPr>
          <a:lstStyle/>
          <a:p>
            <a:r>
              <a:rPr lang="en-US" dirty="0" smtClean="0"/>
              <a:t>s</a:t>
            </a:r>
            <a:endParaRPr lang="en-GB" dirty="0"/>
          </a:p>
        </p:txBody>
      </p:sp>
      <p:cxnSp>
        <p:nvCxnSpPr>
          <p:cNvPr id="18" name="Straight Connector 17"/>
          <p:cNvCxnSpPr/>
          <p:nvPr/>
        </p:nvCxnSpPr>
        <p:spPr>
          <a:xfrm flipH="1">
            <a:off x="1815417" y="4636403"/>
            <a:ext cx="49318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5416"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07738" y="3734504"/>
            <a:ext cx="2" cy="10270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08621" y="3730934"/>
            <a:ext cx="1779"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60220" y="3741649"/>
            <a:ext cx="0" cy="102854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08593" y="4637655"/>
            <a:ext cx="202662" cy="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1367212" y="4637654"/>
            <a:ext cx="14995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2508621" y="4638191"/>
            <a:ext cx="249819"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273268" y="3341376"/>
            <a:ext cx="1943100" cy="1240105"/>
            <a:chOff x="5791200" y="4269608"/>
            <a:chExt cx="2590800" cy="1653473"/>
          </a:xfrm>
        </p:grpSpPr>
        <p:sp>
          <p:nvSpPr>
            <p:cNvPr id="50" name="Oval 49"/>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6019800" y="4466272"/>
              <a:ext cx="2133600" cy="1456809"/>
            </a:xfrm>
            <a:prstGeom prst="rect">
              <a:avLst/>
            </a:prstGeom>
            <a:noFill/>
          </p:spPr>
          <p:txBody>
            <a:bodyPr wrap="square" rtlCol="0">
              <a:spAutoFit/>
            </a:bodyPr>
            <a:lstStyle/>
            <a:p>
              <a:pPr lvl="1" algn="ctr"/>
              <a:r>
                <a:rPr lang="en-US" sz="1800" dirty="0"/>
                <a:t>Intuition: trade-offs are free.</a:t>
              </a:r>
            </a:p>
            <a:p>
              <a:endParaRPr lang="en-GB" dirty="0"/>
            </a:p>
          </p:txBody>
        </p:sp>
      </p:grpSp>
      <p:cxnSp>
        <p:nvCxnSpPr>
          <p:cNvPr id="58" name="Straight Connector 57"/>
          <p:cNvCxnSpPr/>
          <p:nvPr/>
        </p:nvCxnSpPr>
        <p:spPr>
          <a:xfrm>
            <a:off x="1517165"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373479" y="4763876"/>
            <a:ext cx="2512721" cy="4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63611" y="3730935"/>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517167" y="4635710"/>
            <a:ext cx="146216"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663382" y="4635710"/>
            <a:ext cx="15203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a:off x="6387818" y="2279546"/>
            <a:ext cx="1943100" cy="1143000"/>
            <a:chOff x="5791200" y="4269608"/>
            <a:chExt cx="2590800" cy="1524000"/>
          </a:xfrm>
        </p:grpSpPr>
        <p:sp>
          <p:nvSpPr>
            <p:cNvPr id="29" name="Oval 28"/>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019800" y="4544188"/>
                  <a:ext cx="2133600" cy="861775"/>
                </a:xfrm>
                <a:prstGeom prst="rect">
                  <a:avLst/>
                </a:prstGeom>
                <a:noFill/>
              </p:spPr>
              <p:txBody>
                <a:bodyPr wrap="square" rtlCol="0">
                  <a:spAutoFit/>
                </a:bodyPr>
                <a:lstStyle/>
                <a:p>
                  <a:pPr lvl="1" algn="ctr"/>
                  <a:r>
                    <a:rPr lang="en-US" sz="1800" b="1" dirty="0"/>
                    <a:t>FACT: </a:t>
                  </a:r>
                </a:p>
                <a:p>
                  <a:pPr lvl="1" algn="ct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rPr>
                          <m:t>CC</m:t>
                        </m:r>
                        <m:r>
                          <a:rPr lang="en-US" sz="1800" i="1">
                            <a:latin typeface="Cambria Math" panose="02040503050406030204" pitchFamily="18" charset="0"/>
                          </a:rPr>
                          <m:t>&gt;</m:t>
                        </m:r>
                        <m:r>
                          <a:rPr lang="en-US" sz="1800" i="1">
                            <a:latin typeface="Cambria Math" panose="02040503050406030204" pitchFamily="18" charset="0"/>
                          </a:rPr>
                          <m:t>𝑠𝑡</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4544188"/>
                  <a:ext cx="2133600" cy="830997"/>
                </a:xfrm>
                <a:prstGeom prst="rect">
                  <a:avLst/>
                </a:prstGeom>
                <a:blipFill>
                  <a:blip r:embed="rId2"/>
                  <a:stretch>
                    <a:fillRect t="-5147"/>
                  </a:stretch>
                </a:blipFill>
              </p:spPr>
              <p:txBody>
                <a:bodyPr/>
                <a:lstStyle/>
                <a:p>
                  <a:r>
                    <a:rPr lang="en-US">
                      <a:noFill/>
                    </a:rPr>
                    <a:t> </a:t>
                  </a:r>
                </a:p>
              </p:txBody>
            </p:sp>
          </mc:Fallback>
        </mc:AlternateContent>
      </p:grpSp>
    </p:spTree>
    <p:extLst>
      <p:ext uri="{BB962C8B-B14F-4D97-AF65-F5344CB8AC3E}">
        <p14:creationId xmlns:p14="http://schemas.microsoft.com/office/powerpoint/2010/main" val="21888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4"/>
            <a:ext cx="8534400" cy="994172"/>
          </a:xfrm>
        </p:spPr>
        <p:txBody>
          <a:bodyPr/>
          <a:lstStyle/>
          <a:p>
            <a:r>
              <a:rPr lang="en-US" dirty="0" smtClean="0"/>
              <a:t>Sustained Space Complexity [ABP18]</a:t>
            </a:r>
            <a:endParaRPr lang="en-GB" dirty="0"/>
          </a:p>
        </p:txBody>
      </p:sp>
      <p:sp>
        <p:nvSpPr>
          <p:cNvPr id="3" name="Content Placeholder 2"/>
          <p:cNvSpPr>
            <a:spLocks noGrp="1"/>
          </p:cNvSpPr>
          <p:nvPr>
            <p:ph idx="1"/>
          </p:nvPr>
        </p:nvSpPr>
        <p:spPr>
          <a:xfrm>
            <a:off x="549989" y="931684"/>
            <a:ext cx="6400800" cy="3394472"/>
          </a:xfrm>
        </p:spPr>
        <p:txBody>
          <a:bodyPr>
            <a:normAutofit/>
          </a:bodyPr>
          <a:lstStyle/>
          <a:p>
            <a:r>
              <a:rPr lang="en-US" sz="1800" dirty="0"/>
              <a:t>Using memory is more costly than doing computation (at least for ASICs).</a:t>
            </a:r>
            <a:endParaRPr lang="en-GB" sz="1800" dirty="0"/>
          </a:p>
          <a:p>
            <a:r>
              <a:rPr lang="en-US" sz="1800" b="1" dirty="0"/>
              <a:t>Idea: </a:t>
            </a:r>
            <a:r>
              <a:rPr lang="en-US" sz="1800" dirty="0"/>
              <a:t>Only charge for computational step where a lot of memory is being used.</a:t>
            </a:r>
          </a:p>
          <a:p>
            <a:r>
              <a:rPr lang="en-US" sz="1800" b="1" dirty="0"/>
              <a:t>Definition: </a:t>
            </a:r>
            <a:r>
              <a:rPr lang="en-US" sz="1800" dirty="0"/>
              <a:t>s-Sustained Space</a:t>
            </a:r>
          </a:p>
          <a:p>
            <a:pPr marL="0" indent="0">
              <a:buNone/>
            </a:pPr>
            <a:r>
              <a:rPr lang="en-US" sz="1800" dirty="0"/>
              <a:t> 		“</a:t>
            </a:r>
            <a:r>
              <a:rPr lang="en-US" sz="1800" dirty="0">
                <a:solidFill>
                  <a:srgbClr val="FF0000"/>
                </a:solidFill>
              </a:rPr>
              <a:t>Time</a:t>
            </a:r>
            <a:r>
              <a:rPr lang="en-US" sz="1800" dirty="0"/>
              <a:t> spent above memory threshold s”</a:t>
            </a:r>
          </a:p>
        </p:txBody>
      </p:sp>
      <p:sp>
        <p:nvSpPr>
          <p:cNvPr id="4" name="TextBox 3"/>
          <p:cNvSpPr txBox="1"/>
          <p:nvPr/>
        </p:nvSpPr>
        <p:spPr>
          <a:xfrm>
            <a:off x="1481707" y="2995128"/>
            <a:ext cx="2077733" cy="346249"/>
          </a:xfrm>
          <a:prstGeom prst="rect">
            <a:avLst/>
          </a:prstGeom>
          <a:noFill/>
        </p:spPr>
        <p:txBody>
          <a:bodyPr wrap="none" lIns="68580" tIns="34290" rIns="68580" bIns="34290" rtlCol="0">
            <a:spAutoFit/>
          </a:bodyPr>
          <a:lstStyle/>
          <a:p>
            <a:r>
              <a:rPr lang="en-US" sz="1800" u="sng" dirty="0"/>
              <a:t>s-Sustained Space</a:t>
            </a:r>
            <a:endParaRPr lang="en-GB" sz="1800" u="sng" dirty="0">
              <a:solidFill>
                <a:schemeClr val="accent1"/>
              </a:solidFill>
            </a:endParaRPr>
          </a:p>
        </p:txBody>
      </p:sp>
      <p:cxnSp>
        <p:nvCxnSpPr>
          <p:cNvPr id="6" name="Straight Arrow Connector 5"/>
          <p:cNvCxnSpPr/>
          <p:nvPr/>
        </p:nvCxnSpPr>
        <p:spPr>
          <a:xfrm flipH="1" flipV="1">
            <a:off x="1367211" y="3341375"/>
            <a:ext cx="12537" cy="13037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150504" y="4741218"/>
            <a:ext cx="404598" cy="238527"/>
          </a:xfrm>
          <a:prstGeom prst="rect">
            <a:avLst/>
          </a:prstGeom>
          <a:noFill/>
        </p:spPr>
        <p:txBody>
          <a:bodyPr wrap="none" lIns="68580" tIns="34290" rIns="68580" bIns="34290" rtlCol="0">
            <a:spAutoFit/>
          </a:bodyPr>
          <a:lstStyle/>
          <a:p>
            <a:r>
              <a:rPr lang="en-US" dirty="0"/>
              <a:t>time</a:t>
            </a:r>
            <a:endParaRPr lang="en-GB" dirty="0"/>
          </a:p>
        </p:txBody>
      </p:sp>
      <p:sp>
        <p:nvSpPr>
          <p:cNvPr id="8" name="TextBox 7"/>
          <p:cNvSpPr txBox="1"/>
          <p:nvPr/>
        </p:nvSpPr>
        <p:spPr>
          <a:xfrm rot="16200000">
            <a:off x="787366" y="4034111"/>
            <a:ext cx="515206" cy="238527"/>
          </a:xfrm>
          <a:prstGeom prst="rect">
            <a:avLst/>
          </a:prstGeom>
          <a:noFill/>
        </p:spPr>
        <p:txBody>
          <a:bodyPr wrap="none" lIns="68580" tIns="34290" rIns="68580" bIns="34290" rtlCol="0">
            <a:spAutoFit/>
          </a:bodyPr>
          <a:lstStyle/>
          <a:p>
            <a:r>
              <a:rPr lang="en-US" dirty="0"/>
              <a:t>space</a:t>
            </a:r>
            <a:endParaRPr lang="en-GB" dirty="0"/>
          </a:p>
        </p:txBody>
      </p:sp>
      <p:sp>
        <p:nvSpPr>
          <p:cNvPr id="9" name="Freeform 8"/>
          <p:cNvSpPr/>
          <p:nvPr/>
        </p:nvSpPr>
        <p:spPr>
          <a:xfrm>
            <a:off x="1377863" y="3567362"/>
            <a:ext cx="2160984" cy="1075134"/>
          </a:xfrm>
          <a:custGeom>
            <a:avLst/>
            <a:gdLst>
              <a:gd name="connsiteX0" fmla="*/ 0 w 2881312"/>
              <a:gd name="connsiteY0" fmla="*/ 1433512 h 1433512"/>
              <a:gd name="connsiteX1" fmla="*/ 235744 w 2881312"/>
              <a:gd name="connsiteY1" fmla="*/ 666750 h 1433512"/>
              <a:gd name="connsiteX2" fmla="*/ 523875 w 2881312"/>
              <a:gd name="connsiteY2" fmla="*/ 1019175 h 1433512"/>
              <a:gd name="connsiteX3" fmla="*/ 840581 w 2881312"/>
              <a:gd name="connsiteY3" fmla="*/ 0 h 1433512"/>
              <a:gd name="connsiteX4" fmla="*/ 1071562 w 2881312"/>
              <a:gd name="connsiteY4" fmla="*/ 283369 h 1433512"/>
              <a:gd name="connsiteX5" fmla="*/ 1323975 w 2881312"/>
              <a:gd name="connsiteY5" fmla="*/ 1131094 h 1433512"/>
              <a:gd name="connsiteX6" fmla="*/ 1704975 w 2881312"/>
              <a:gd name="connsiteY6" fmla="*/ 528637 h 1433512"/>
              <a:gd name="connsiteX7" fmla="*/ 2045494 w 2881312"/>
              <a:gd name="connsiteY7" fmla="*/ 1300162 h 1433512"/>
              <a:gd name="connsiteX8" fmla="*/ 2881312 w 2881312"/>
              <a:gd name="connsiteY8" fmla="*/ 1428750 h 14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312" h="1433512">
                <a:moveTo>
                  <a:pt x="0" y="1433512"/>
                </a:moveTo>
                <a:lnTo>
                  <a:pt x="235744" y="666750"/>
                </a:lnTo>
                <a:lnTo>
                  <a:pt x="523875" y="1019175"/>
                </a:lnTo>
                <a:lnTo>
                  <a:pt x="840581" y="0"/>
                </a:lnTo>
                <a:lnTo>
                  <a:pt x="1071562" y="283369"/>
                </a:lnTo>
                <a:lnTo>
                  <a:pt x="1323975" y="1131094"/>
                </a:lnTo>
                <a:lnTo>
                  <a:pt x="1704975" y="528637"/>
                </a:lnTo>
                <a:lnTo>
                  <a:pt x="2045494" y="1300162"/>
                </a:lnTo>
                <a:lnTo>
                  <a:pt x="2881312" y="14287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cxnSp>
        <p:nvCxnSpPr>
          <p:cNvPr id="11" name="Straight Arrow Connector 10"/>
          <p:cNvCxnSpPr/>
          <p:nvPr/>
        </p:nvCxnSpPr>
        <p:spPr>
          <a:xfrm>
            <a:off x="2760221" y="4638030"/>
            <a:ext cx="109799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292230" y="4190769"/>
            <a:ext cx="2512721" cy="43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7021" y="4048027"/>
            <a:ext cx="114300" cy="238527"/>
          </a:xfrm>
          <a:prstGeom prst="rect">
            <a:avLst/>
          </a:prstGeom>
          <a:noFill/>
        </p:spPr>
        <p:txBody>
          <a:bodyPr wrap="square" lIns="68580" tIns="34290" rIns="68580" bIns="34290" rtlCol="0">
            <a:spAutoFit/>
          </a:bodyPr>
          <a:lstStyle/>
          <a:p>
            <a:r>
              <a:rPr lang="en-US" dirty="0" smtClean="0"/>
              <a:t>s</a:t>
            </a:r>
            <a:endParaRPr lang="en-GB" dirty="0"/>
          </a:p>
        </p:txBody>
      </p:sp>
      <p:cxnSp>
        <p:nvCxnSpPr>
          <p:cNvPr id="18" name="Straight Connector 17"/>
          <p:cNvCxnSpPr/>
          <p:nvPr/>
        </p:nvCxnSpPr>
        <p:spPr>
          <a:xfrm flipH="1">
            <a:off x="1815417" y="4636403"/>
            <a:ext cx="49318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5416"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307738" y="3734504"/>
            <a:ext cx="2" cy="10270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508621" y="3730934"/>
            <a:ext cx="1779"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60220" y="3741649"/>
            <a:ext cx="0" cy="102854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08593" y="4637655"/>
            <a:ext cx="202662" cy="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1367212" y="4637654"/>
            <a:ext cx="14995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2508621" y="4638191"/>
            <a:ext cx="249819"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273268" y="3341376"/>
            <a:ext cx="1943100" cy="1240105"/>
            <a:chOff x="5791200" y="4269608"/>
            <a:chExt cx="2590800" cy="1653473"/>
          </a:xfrm>
        </p:grpSpPr>
        <p:sp>
          <p:nvSpPr>
            <p:cNvPr id="50" name="Oval 49"/>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6019800" y="4466272"/>
              <a:ext cx="2133600" cy="1456809"/>
            </a:xfrm>
            <a:prstGeom prst="rect">
              <a:avLst/>
            </a:prstGeom>
            <a:noFill/>
          </p:spPr>
          <p:txBody>
            <a:bodyPr wrap="square" rtlCol="0">
              <a:spAutoFit/>
            </a:bodyPr>
            <a:lstStyle/>
            <a:p>
              <a:pPr lvl="1" algn="ctr"/>
              <a:r>
                <a:rPr lang="en-US" sz="1800" dirty="0"/>
                <a:t>Intuition: trade-offs are free.</a:t>
              </a:r>
            </a:p>
            <a:p>
              <a:endParaRPr lang="en-GB" dirty="0"/>
            </a:p>
          </p:txBody>
        </p:sp>
      </p:grpSp>
      <p:cxnSp>
        <p:nvCxnSpPr>
          <p:cNvPr id="58" name="Straight Connector 57"/>
          <p:cNvCxnSpPr/>
          <p:nvPr/>
        </p:nvCxnSpPr>
        <p:spPr>
          <a:xfrm>
            <a:off x="1517165" y="3732720"/>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373479" y="4763876"/>
            <a:ext cx="2512721" cy="4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63611" y="3730935"/>
            <a:ext cx="0" cy="10301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517167" y="4635710"/>
            <a:ext cx="146216"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1663382" y="4635710"/>
            <a:ext cx="152034" cy="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a:off x="6387818" y="2279546"/>
            <a:ext cx="1943100" cy="1143000"/>
            <a:chOff x="5791200" y="4269608"/>
            <a:chExt cx="2590800" cy="1524000"/>
          </a:xfrm>
        </p:grpSpPr>
        <p:sp>
          <p:nvSpPr>
            <p:cNvPr id="29" name="Oval 28"/>
            <p:cNvSpPr/>
            <p:nvPr/>
          </p:nvSpPr>
          <p:spPr>
            <a:xfrm>
              <a:off x="5791200" y="4269608"/>
              <a:ext cx="2590800" cy="1524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019800" y="4544188"/>
                  <a:ext cx="2133600" cy="861775"/>
                </a:xfrm>
                <a:prstGeom prst="rect">
                  <a:avLst/>
                </a:prstGeom>
                <a:noFill/>
              </p:spPr>
              <p:txBody>
                <a:bodyPr wrap="square" rtlCol="0">
                  <a:spAutoFit/>
                </a:bodyPr>
                <a:lstStyle/>
                <a:p>
                  <a:pPr lvl="1" algn="ctr"/>
                  <a:r>
                    <a:rPr lang="en-US" sz="1800" b="1" dirty="0"/>
                    <a:t>FACT: </a:t>
                  </a:r>
                </a:p>
                <a:p>
                  <a:pPr lvl="1" algn="ctr"/>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rPr>
                          <m:t>CC</m:t>
                        </m:r>
                        <m:r>
                          <a:rPr lang="en-US" sz="1800" i="1">
                            <a:latin typeface="Cambria Math" panose="02040503050406030204" pitchFamily="18" charset="0"/>
                          </a:rPr>
                          <m:t>&gt;</m:t>
                        </m:r>
                        <m:r>
                          <a:rPr lang="en-US" sz="1800" i="1">
                            <a:latin typeface="Cambria Math" panose="02040503050406030204" pitchFamily="18" charset="0"/>
                          </a:rPr>
                          <m:t>𝑠𝑡</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019800" y="4544188"/>
                  <a:ext cx="2133600" cy="830997"/>
                </a:xfrm>
                <a:prstGeom prst="rect">
                  <a:avLst/>
                </a:prstGeom>
                <a:blipFill>
                  <a:blip r:embed="rId2"/>
                  <a:stretch>
                    <a:fillRect t="-514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Rectangle 4"/>
              <p:cNvSpPr/>
              <p:nvPr/>
            </p:nvSpPr>
            <p:spPr>
              <a:xfrm>
                <a:off x="609600" y="1152649"/>
                <a:ext cx="5778218" cy="3292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Arial" pitchFamily="34" charset="0"/>
                  <a:buChar char="•"/>
                </a:pPr>
                <a:r>
                  <a:rPr lang="en-US" sz="2800" dirty="0" smtClean="0"/>
                  <a:t>Difficult Goal! </a:t>
                </a:r>
              </a:p>
              <a:p>
                <a:pPr marL="457200" indent="-457200">
                  <a:buFont typeface="Arial" pitchFamily="34" charset="0"/>
                  <a:buChar char="•"/>
                </a:pPr>
                <a:r>
                  <a:rPr lang="en-US" sz="2800" dirty="0"/>
                  <a:t>No known practical constructions with strong sustained space guarantees.</a:t>
                </a:r>
              </a:p>
              <a:p>
                <a:pPr marL="457200" indent="-457200">
                  <a:buFont typeface="Arial" pitchFamily="34" charset="0"/>
                  <a:buChar char="•"/>
                </a:pPr>
                <a:r>
                  <a:rPr lang="en-US" sz="2800" dirty="0" smtClean="0"/>
                  <a:t>Theoretical DAG with </a:t>
                </a:r>
                <a14:m>
                  <m:oMath xmlns:m="http://schemas.openxmlformats.org/officeDocument/2006/math">
                    <m:r>
                      <m:rPr>
                        <m:sty m:val="p"/>
                      </m:rPr>
                      <a:rPr lang="en-US" sz="2800" b="0" i="0" smtClean="0">
                        <a:latin typeface="Cambria Math"/>
                        <a:ea typeface="Cambria Math"/>
                      </a:rPr>
                      <m:t>s</m:t>
                    </m:r>
                    <m:r>
                      <a:rPr lang="en-US" sz="2800" b="0" i="0" smtClean="0">
                        <a:latin typeface="Cambria Math"/>
                        <a:ea typeface="Cambria Math"/>
                      </a:rPr>
                      <m:t>=</m:t>
                    </m:r>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r>
                          <a:rPr lang="en-US" sz="2800" i="1">
                            <a:latin typeface="Cambria Math"/>
                            <a:ea typeface="Cambria Math"/>
                          </a:rPr>
                          <m:t>𝑁</m:t>
                        </m:r>
                      </m:e>
                    </m:d>
                    <m:r>
                      <a:rPr lang="en-US" sz="2800" b="0" i="1" smtClean="0">
                        <a:latin typeface="Cambria Math"/>
                        <a:ea typeface="Cambria Math"/>
                      </a:rPr>
                      <m:t>/</m:t>
                    </m:r>
                    <m:func>
                      <m:funcPr>
                        <m:ctrlPr>
                          <a:rPr lang="en-US" sz="2800" b="0" i="1" smtClean="0">
                            <a:latin typeface="Cambria Math" panose="02040503050406030204" pitchFamily="18" charset="0"/>
                            <a:ea typeface="Cambria Math"/>
                          </a:rPr>
                        </m:ctrlPr>
                      </m:funcPr>
                      <m:fName>
                        <m:r>
                          <m:rPr>
                            <m:sty m:val="p"/>
                          </m:rPr>
                          <a:rPr lang="en-US" sz="2800" b="0" i="0" smtClean="0">
                            <a:latin typeface="Cambria Math"/>
                            <a:ea typeface="Cambria Math"/>
                          </a:rPr>
                          <m:t>log</m:t>
                        </m:r>
                      </m:fName>
                      <m:e>
                        <m:r>
                          <a:rPr lang="en-US" sz="2800" b="0" i="1" smtClean="0">
                            <a:latin typeface="Cambria Math"/>
                            <a:ea typeface="Cambria Math"/>
                          </a:rPr>
                          <m:t>𝑁</m:t>
                        </m:r>
                      </m:e>
                    </m:func>
                  </m:oMath>
                </a14:m>
                <a:r>
                  <a:rPr lang="en-US" sz="2800" dirty="0"/>
                  <a:t> -</a:t>
                </a:r>
                <a:r>
                  <a:rPr lang="en-US" sz="2800" dirty="0" smtClean="0"/>
                  <a:t>sustained space complexity</a:t>
                </a:r>
                <a14:m>
                  <m:oMath xmlns:m="http://schemas.openxmlformats.org/officeDocument/2006/math">
                    <m:r>
                      <a:rPr lang="en-US" sz="2800" b="0" i="0" smtClean="0">
                        <a:latin typeface="Cambria Math"/>
                      </a:rPr>
                      <m:t> </m:t>
                    </m:r>
                    <m:r>
                      <a:rPr lang="en-US" sz="2800" b="0" i="1" smtClean="0">
                        <a:latin typeface="Cambria Math"/>
                      </a:rPr>
                      <m:t>𝑡</m:t>
                    </m:r>
                    <m:r>
                      <a:rPr lang="en-US" sz="2800" b="0" i="1" smtClean="0">
                        <a:latin typeface="Cambria Math"/>
                      </a:rPr>
                      <m:t>=</m:t>
                    </m:r>
                    <m:r>
                      <m:rPr>
                        <m:sty m:val="p"/>
                      </m:rPr>
                      <a:rPr lang="el-GR" sz="2800" b="0" i="1" smtClean="0">
                        <a:latin typeface="Cambria Math"/>
                        <a:ea typeface="Cambria Math"/>
                      </a:rPr>
                      <m:t>Ω</m:t>
                    </m:r>
                    <m:d>
                      <m:dPr>
                        <m:ctrlPr>
                          <a:rPr lang="el-GR" sz="2800" b="0" i="1" smtClean="0">
                            <a:latin typeface="Cambria Math" panose="02040503050406030204" pitchFamily="18" charset="0"/>
                            <a:ea typeface="Cambria Math"/>
                          </a:rPr>
                        </m:ctrlPr>
                      </m:dPr>
                      <m:e>
                        <m:r>
                          <a:rPr lang="en-US" sz="2800" b="0" i="1" smtClean="0">
                            <a:latin typeface="Cambria Math"/>
                            <a:ea typeface="Cambria Math"/>
                          </a:rPr>
                          <m:t>𝑁</m:t>
                        </m:r>
                      </m:e>
                    </m:d>
                  </m:oMath>
                </a14:m>
                <a:r>
                  <a:rPr lang="en-US" sz="2800" dirty="0" smtClean="0"/>
                  <a:t> </a:t>
                </a:r>
                <a:r>
                  <a:rPr lang="en-US" sz="2800" dirty="0"/>
                  <a:t>[ABP18]</a:t>
                </a:r>
                <a:r>
                  <a:rPr lang="en-US" sz="2800" dirty="0" smtClean="0"/>
                  <a:t> </a:t>
                </a:r>
              </a:p>
            </p:txBody>
          </p:sp>
        </mc:Choice>
        <mc:Fallback xmlns="">
          <p:sp>
            <p:nvSpPr>
              <p:cNvPr id="5" name="Rectangle 4"/>
              <p:cNvSpPr>
                <a:spLocks noRot="1" noChangeAspect="1" noMove="1" noResize="1" noEditPoints="1" noAdjustHandles="1" noChangeArrowheads="1" noChangeShapeType="1" noTextEdit="1"/>
              </p:cNvSpPr>
              <p:nvPr/>
            </p:nvSpPr>
            <p:spPr>
              <a:xfrm>
                <a:off x="609600" y="1152649"/>
                <a:ext cx="5778218" cy="3292624"/>
              </a:xfrm>
              <a:prstGeom prst="rect">
                <a:avLst/>
              </a:prstGeom>
              <a:blipFill rotWithShape="1">
                <a:blip r:embed="rId3"/>
                <a:stretch>
                  <a:fillRect l="-1576" t="-1471"/>
                </a:stretch>
              </a:blipFill>
            </p:spPr>
            <p:txBody>
              <a:bodyPr/>
              <a:lstStyle/>
              <a:p>
                <a:r>
                  <a:rPr lang="en-US">
                    <a:noFill/>
                  </a:rPr>
                  <a:t> </a:t>
                </a:r>
              </a:p>
            </p:txBody>
          </p:sp>
        </mc:Fallback>
      </mc:AlternateContent>
    </p:spTree>
    <p:extLst>
      <p:ext uri="{BB962C8B-B14F-4D97-AF65-F5344CB8AC3E}">
        <p14:creationId xmlns:p14="http://schemas.microsoft.com/office/powerpoint/2010/main" val="425835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530" y="3129843"/>
            <a:ext cx="2617470" cy="18696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100" dirty="0" smtClean="0"/>
              <a:t>Depth-Robust Graphs</a:t>
            </a:r>
            <a:endParaRPr lang="en-US" sz="4100" dirty="0"/>
          </a:p>
        </p:txBody>
      </p:sp>
      <p:sp>
        <p:nvSpPr>
          <p:cNvPr id="3" name="Content Placeholder 2"/>
          <p:cNvSpPr>
            <a:spLocks noGrp="1"/>
          </p:cNvSpPr>
          <p:nvPr>
            <p:ph idx="1"/>
          </p:nvPr>
        </p:nvSpPr>
        <p:spPr>
          <a:xfrm>
            <a:off x="1007533" y="1343820"/>
            <a:ext cx="7137401" cy="1810861"/>
          </a:xfrm>
        </p:spPr>
        <p:txBody>
          <a:bodyPr>
            <a:normAutofit/>
          </a:bodyPr>
          <a:lstStyle/>
          <a:p>
            <a:pPr marL="0" indent="0" algn="ctr">
              <a:buNone/>
            </a:pPr>
            <a:r>
              <a:rPr lang="en-US" sz="3600" u="sng" dirty="0" smtClean="0"/>
              <a:t>Necessary</a:t>
            </a:r>
            <a:r>
              <a:rPr lang="en-US" sz="3600" dirty="0" smtClean="0"/>
              <a:t> </a:t>
            </a:r>
            <a:r>
              <a:rPr lang="en-US" sz="3600" dirty="0"/>
              <a:t>[AB16] and </a:t>
            </a:r>
            <a:r>
              <a:rPr lang="en-US" sz="3600" u="sng" dirty="0"/>
              <a:t>sufficient</a:t>
            </a:r>
            <a:r>
              <a:rPr lang="en-US" sz="3600" dirty="0"/>
              <a:t>  [ABP17] for secure </a:t>
            </a:r>
            <a:r>
              <a:rPr lang="en-US" sz="3600" dirty="0" err="1"/>
              <a:t>iMHFs</a:t>
            </a:r>
            <a:endParaRPr lang="en-US" sz="3600" dirty="0"/>
          </a:p>
        </p:txBody>
      </p:sp>
    </p:spTree>
    <p:extLst>
      <p:ext uri="{BB962C8B-B14F-4D97-AF65-F5344CB8AC3E}">
        <p14:creationId xmlns:p14="http://schemas.microsoft.com/office/powerpoint/2010/main" val="3647716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32" y="1268017"/>
            <a:ext cx="8372508"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p:sp>
        <p:nvSpPr>
          <p:cNvPr id="2" name="Title 1"/>
          <p:cNvSpPr>
            <a:spLocks noGrp="1"/>
          </p:cNvSpPr>
          <p:nvPr>
            <p:ph type="title"/>
          </p:nvPr>
        </p:nvSpPr>
        <p:spPr/>
        <p:txBody>
          <a:bodyPr/>
          <a:lstStyle/>
          <a:p>
            <a:r>
              <a:rPr lang="en-US" dirty="0" smtClean="0"/>
              <a:t>Depth Robustness</a:t>
            </a:r>
            <a:endParaRPr lang="en-US" dirty="0"/>
          </a:p>
        </p:txBody>
      </p:sp>
      <p:sp>
        <p:nvSpPr>
          <p:cNvPr id="5" name="Oval 4"/>
          <p:cNvSpPr/>
          <p:nvPr/>
        </p:nvSpPr>
        <p:spPr>
          <a:xfrm>
            <a:off x="832170"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6"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1" y="411853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50"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9" y="4348939"/>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5" y="4316557"/>
            <a:ext cx="270305" cy="1118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2" y="41073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2" name="Oval 11"/>
          <p:cNvSpPr/>
          <p:nvPr/>
        </p:nvSpPr>
        <p:spPr>
          <a:xfrm>
            <a:off x="3642388" y="41073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4" name="Straight Arrow Connector 13"/>
          <p:cNvCxnSpPr/>
          <p:nvPr/>
        </p:nvCxnSpPr>
        <p:spPr>
          <a:xfrm>
            <a:off x="3350212" y="4312509"/>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4" y="346479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2" y="3471938"/>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3472346" cy="346249"/>
          </a:xfrm>
          <a:prstGeom prst="rect">
            <a:avLst/>
          </a:prstGeom>
        </p:spPr>
        <p:txBody>
          <a:bodyPr wrap="none" lIns="68580" tIns="34290" rIns="68580" bIns="34290">
            <a:spAutoFit/>
          </a:bodyPr>
          <a:lstStyle/>
          <a:p>
            <a:r>
              <a:rPr lang="en-US" sz="1800" b="1" dirty="0"/>
              <a:t>Example: (e=2,d=2)-reducible</a:t>
            </a:r>
            <a:r>
              <a:rPr lang="en-US" sz="1800" dirty="0"/>
              <a:t> </a:t>
            </a:r>
          </a:p>
        </p:txBody>
      </p:sp>
      <p:sp>
        <p:nvSpPr>
          <p:cNvPr id="18" name="Oval 17"/>
          <p:cNvSpPr/>
          <p:nvPr/>
        </p:nvSpPr>
        <p:spPr>
          <a:xfrm>
            <a:off x="4322142" y="411853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6</a:t>
            </a:r>
          </a:p>
        </p:txBody>
      </p:sp>
      <p:cxnSp>
        <p:nvCxnSpPr>
          <p:cNvPr id="19" name="Curved Connector 18"/>
          <p:cNvCxnSpPr/>
          <p:nvPr/>
        </p:nvCxnSpPr>
        <p:spPr>
          <a:xfrm rot="16200000" flipH="1">
            <a:off x="3796706" y="3481784"/>
            <a:ext cx="37625" cy="1322723"/>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8239" y="4326818"/>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ontent Placeholder 2"/>
              <p:cNvSpPr txBox="1">
                <a:spLocks/>
              </p:cNvSpPr>
              <p:nvPr/>
            </p:nvSpPr>
            <p:spPr>
              <a:xfrm>
                <a:off x="628650" y="1369219"/>
                <a:ext cx="7886700" cy="1354931"/>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𝑉</m:t>
                    </m:r>
                  </m:oMath>
                </a14:m>
                <a:r>
                  <a:rPr lang="en-US" dirty="0" smtClean="0">
                    <a:ea typeface="Cambria Math" panose="02040503050406030204" pitchFamily="18" charset="0"/>
                  </a:rPr>
                  <a:t> </a:t>
                </a:r>
                <a:r>
                  <a:rPr lang="en-US" dirty="0" smtClean="0"/>
                  <a:t>s.t</a:t>
                </a:r>
                <a:r>
                  <a:rPr lang="en-US" dirty="0" err="1" smtClean="0"/>
                  <a: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smtClean="0">
                        <a:latin typeface="Cambria Math" panose="02040503050406030204" pitchFamily="18" charset="0"/>
                      </a:rPr>
                      <m:t>depth</m:t>
                    </m:r>
                    <m:d>
                      <m:dPr>
                        <m:ctrlPr>
                          <a:rPr lang="en-US" i="1" smtClean="0">
                            <a:latin typeface="Cambria Math" panose="02040503050406030204" pitchFamily="18" charset="0"/>
                          </a:rPr>
                        </m:ctrlPr>
                      </m:dPr>
                      <m:e>
                        <m:r>
                          <a:rPr lang="en-US" i="1" smtClean="0">
                            <a:latin typeface="Cambria Math" panose="02040503050406030204" pitchFamily="18" charset="0"/>
                          </a:rPr>
                          <m:t>𝐺</m:t>
                        </m:r>
                        <m:r>
                          <a:rPr lang="en-US" i="1" smtClean="0">
                            <a:latin typeface="Cambria Math" panose="02040503050406030204" pitchFamily="18" charset="0"/>
                          </a:rPr>
                          <m:t>−</m:t>
                        </m:r>
                        <m:r>
                          <a:rPr lang="en-US" i="1" smtClean="0">
                            <a:solidFill>
                              <a:srgbClr val="FF0000"/>
                            </a:solidFill>
                            <a:latin typeface="Cambria Math" panose="02040503050406030204" pitchFamily="18" charset="0"/>
                          </a:rPr>
                          <m:t>𝑆</m:t>
                        </m:r>
                      </m:e>
                    </m:d>
                    <m:r>
                      <a:rPr lang="en-US" i="1" smtClean="0">
                        <a:latin typeface="Cambria Math" panose="02040503050406030204" pitchFamily="18" charset="0"/>
                        <a:ea typeface="Cambria Math" panose="02040503050406030204" pitchFamily="18" charset="0"/>
                      </a:rPr>
                      <m:t>&gt;</m:t>
                    </m:r>
                    <m:r>
                      <m:rPr>
                        <m:sty m:val="p"/>
                      </m:rPr>
                      <a:rPr lang="en-US" smtClean="0">
                        <a:latin typeface="Cambria Math" panose="02040503050406030204" pitchFamily="18" charset="0"/>
                        <a:ea typeface="Cambria Math" panose="02040503050406030204" pitchFamily="18" charset="0"/>
                      </a:rPr>
                      <m:t>d</m:t>
                    </m:r>
                    <m:r>
                      <a:rPr lang="en-US"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r>
                  <a:rPr lang="en-US" dirty="0" smtClean="0"/>
                  <a:t>Otherwise, we say that G is (</a:t>
                </a:r>
                <a:r>
                  <a:rPr lang="en-US" dirty="0" err="1" smtClean="0"/>
                  <a:t>e,d</a:t>
                </a:r>
                <a:r>
                  <a:rPr lang="en-US" dirty="0" smtClean="0"/>
                  <a:t>)-reducible.</a:t>
                </a:r>
              </a:p>
              <a:p>
                <a:pPr marL="0" indent="0">
                  <a:buNone/>
                </a:pPr>
                <a:endParaRPr lang="en-US" dirty="0" smtClean="0"/>
              </a:p>
            </p:txBody>
          </p:sp>
        </mc:Choice>
        <mc:Fallback xmlns="">
          <p:sp>
            <p:nvSpPr>
              <p:cNvPr id="21" name="Content Placeholder 2"/>
              <p:cNvSpPr txBox="1">
                <a:spLocks noRot="1" noChangeAspect="1" noMove="1" noResize="1" noEditPoints="1" noAdjustHandles="1" noChangeArrowheads="1" noChangeShapeType="1" noTextEdit="1"/>
              </p:cNvSpPr>
              <p:nvPr/>
            </p:nvSpPr>
            <p:spPr>
              <a:xfrm>
                <a:off x="628650" y="1369219"/>
                <a:ext cx="7886700" cy="1354931"/>
              </a:xfrm>
              <a:prstGeom prst="rect">
                <a:avLst/>
              </a:prstGeom>
              <a:blipFill rotWithShape="1">
                <a:blip r:embed="rId2"/>
                <a:stretch>
                  <a:fillRect l="-1855" r="-1777" b="-2477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05020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Robustness</a:t>
            </a:r>
            <a:endParaRPr lang="en-US" dirty="0"/>
          </a:p>
        </p:txBody>
      </p:sp>
      <p:sp>
        <p:nvSpPr>
          <p:cNvPr id="5" name="Oval 4"/>
          <p:cNvSpPr/>
          <p:nvPr/>
        </p:nvSpPr>
        <p:spPr>
          <a:xfrm>
            <a:off x="832170"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1</a:t>
            </a:r>
          </a:p>
        </p:txBody>
      </p:sp>
      <p:sp>
        <p:nvSpPr>
          <p:cNvPr id="6" name="Oval 5"/>
          <p:cNvSpPr/>
          <p:nvPr/>
        </p:nvSpPr>
        <p:spPr>
          <a:xfrm>
            <a:off x="1538326" y="4138700"/>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2</a:t>
            </a:r>
          </a:p>
        </p:txBody>
      </p:sp>
      <p:sp>
        <p:nvSpPr>
          <p:cNvPr id="7" name="Oval 6"/>
          <p:cNvSpPr/>
          <p:nvPr/>
        </p:nvSpPr>
        <p:spPr>
          <a:xfrm>
            <a:off x="2244481" y="4118534"/>
            <a:ext cx="435851" cy="4184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3</a:t>
            </a:r>
          </a:p>
        </p:txBody>
      </p:sp>
      <p:cxnSp>
        <p:nvCxnSpPr>
          <p:cNvPr id="8" name="Straight Arrow Connector 7"/>
          <p:cNvCxnSpPr/>
          <p:nvPr/>
        </p:nvCxnSpPr>
        <p:spPr>
          <a:xfrm>
            <a:off x="1246150" y="4343862"/>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74179" y="4348939"/>
            <a:ext cx="270305" cy="11187"/>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80335" y="4316557"/>
            <a:ext cx="270305" cy="11187"/>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936232" y="4107347"/>
            <a:ext cx="435851" cy="41842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4</a:t>
            </a:r>
          </a:p>
        </p:txBody>
      </p:sp>
      <p:sp>
        <p:nvSpPr>
          <p:cNvPr id="12" name="Oval 11"/>
          <p:cNvSpPr/>
          <p:nvPr/>
        </p:nvSpPr>
        <p:spPr>
          <a:xfrm>
            <a:off x="3642388" y="410734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5</a:t>
            </a:r>
          </a:p>
        </p:txBody>
      </p:sp>
      <p:cxnSp>
        <p:nvCxnSpPr>
          <p:cNvPr id="14" name="Straight Arrow Connector 13"/>
          <p:cNvCxnSpPr/>
          <p:nvPr/>
        </p:nvCxnSpPr>
        <p:spPr>
          <a:xfrm>
            <a:off x="3350212" y="4312509"/>
            <a:ext cx="276169" cy="0"/>
          </a:xfrm>
          <a:prstGeom prst="straightConnector1">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1692644" y="3464798"/>
            <a:ext cx="37625" cy="1322723"/>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3179052" y="3471938"/>
            <a:ext cx="37625" cy="1322723"/>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54932" y="3438364"/>
            <a:ext cx="3408626" cy="346249"/>
          </a:xfrm>
          <a:prstGeom prst="rect">
            <a:avLst/>
          </a:prstGeom>
        </p:spPr>
        <p:txBody>
          <a:bodyPr wrap="none" lIns="68580" tIns="34290" rIns="68580" bIns="34290">
            <a:spAutoFit/>
          </a:bodyPr>
          <a:lstStyle/>
          <a:p>
            <a:r>
              <a:rPr lang="en-US" sz="1800" b="1" dirty="0"/>
              <a:t>Example: (e=2,d=2)-reducible</a:t>
            </a:r>
            <a:r>
              <a:rPr lang="en-US" sz="1800" dirty="0"/>
              <a:t> </a:t>
            </a:r>
          </a:p>
        </p:txBody>
      </p:sp>
      <p:sp>
        <p:nvSpPr>
          <p:cNvPr id="18" name="Oval 17"/>
          <p:cNvSpPr/>
          <p:nvPr/>
        </p:nvSpPr>
        <p:spPr>
          <a:xfrm>
            <a:off x="4322142" y="411853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dirty="0"/>
              <a:t>6</a:t>
            </a:r>
          </a:p>
        </p:txBody>
      </p:sp>
      <p:cxnSp>
        <p:nvCxnSpPr>
          <p:cNvPr id="19" name="Curved Connector 18"/>
          <p:cNvCxnSpPr/>
          <p:nvPr/>
        </p:nvCxnSpPr>
        <p:spPr>
          <a:xfrm rot="16200000" flipH="1">
            <a:off x="3796706" y="3481784"/>
            <a:ext cx="37625" cy="1322723"/>
          </a:xfrm>
          <a:prstGeom prst="curvedConnector3">
            <a:avLst>
              <a:gd name="adj1" fmla="val -490073"/>
            </a:avLst>
          </a:prstGeom>
          <a:ln w="285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78239" y="4326818"/>
            <a:ext cx="276169"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54932" y="1268017"/>
            <a:ext cx="8372508" cy="194898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628650" y="1369219"/>
                <a:ext cx="7886700" cy="1354931"/>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b="1" dirty="0" smtClean="0"/>
                  <a:t>Definition:</a:t>
                </a:r>
                <a:r>
                  <a:rPr lang="en-US" dirty="0" smtClean="0"/>
                  <a:t> A DAG G=(V,E) is (</a:t>
                </a:r>
                <a:r>
                  <a:rPr lang="en-US" dirty="0" err="1" smtClean="0"/>
                  <a:t>e,d</a:t>
                </a:r>
                <a:r>
                  <a:rPr lang="en-US" dirty="0" smtClean="0"/>
                  <a:t>)-depth-robust </a:t>
                </a:r>
                <a:r>
                  <a:rPr lang="en-US" i="1" dirty="0" smtClean="0"/>
                  <a:t>for all</a:t>
                </a:r>
                <a:r>
                  <a:rPr lang="en-US" dirty="0" smtClean="0"/>
                  <a: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𝑉</m:t>
                    </m:r>
                  </m:oMath>
                </a14:m>
                <a:r>
                  <a:rPr lang="en-US" dirty="0" smtClean="0">
                    <a:ea typeface="Cambria Math" panose="02040503050406030204" pitchFamily="18" charset="0"/>
                  </a:rPr>
                  <a:t> </a:t>
                </a:r>
                <a:r>
                  <a:rPr lang="en-US" dirty="0" smtClean="0"/>
                  <a:t>s.t</a:t>
                </a:r>
                <a:r>
                  <a:rPr lang="en-US" dirty="0" err="1" smtClean="0"/>
                  <a: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i="1" smtClean="0">
                            <a:solidFill>
                              <a:srgbClr val="FF0000"/>
                            </a:solidFill>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𝑒</m:t>
                    </m:r>
                  </m:oMath>
                </a14:m>
                <a:r>
                  <a:rPr lang="en-US" dirty="0" smtClean="0"/>
                  <a:t> we have </a:t>
                </a:r>
                <a14:m>
                  <m:oMath xmlns:m="http://schemas.openxmlformats.org/officeDocument/2006/math">
                    <m:r>
                      <m:rPr>
                        <m:sty m:val="p"/>
                      </m:rPr>
                      <a:rPr lang="en-US" smtClean="0">
                        <a:latin typeface="Cambria Math" panose="02040503050406030204" pitchFamily="18" charset="0"/>
                      </a:rPr>
                      <m:t>depth</m:t>
                    </m:r>
                    <m:d>
                      <m:dPr>
                        <m:ctrlPr>
                          <a:rPr lang="en-US" i="1" smtClean="0">
                            <a:latin typeface="Cambria Math" panose="02040503050406030204" pitchFamily="18" charset="0"/>
                          </a:rPr>
                        </m:ctrlPr>
                      </m:dPr>
                      <m:e>
                        <m:r>
                          <a:rPr lang="en-US" i="1" smtClean="0">
                            <a:latin typeface="Cambria Math" panose="02040503050406030204" pitchFamily="18" charset="0"/>
                          </a:rPr>
                          <m:t>𝐺</m:t>
                        </m:r>
                        <m:r>
                          <a:rPr lang="en-US" i="1" smtClean="0">
                            <a:latin typeface="Cambria Math" panose="02040503050406030204" pitchFamily="18" charset="0"/>
                          </a:rPr>
                          <m:t>−</m:t>
                        </m:r>
                        <m:r>
                          <a:rPr lang="en-US" i="1" smtClean="0">
                            <a:solidFill>
                              <a:srgbClr val="FF0000"/>
                            </a:solidFill>
                            <a:latin typeface="Cambria Math" panose="02040503050406030204" pitchFamily="18" charset="0"/>
                          </a:rPr>
                          <m:t>𝑆</m:t>
                        </m:r>
                      </m:e>
                    </m:d>
                    <m:r>
                      <a:rPr lang="en-US" i="1" smtClean="0">
                        <a:latin typeface="Cambria Math" panose="02040503050406030204" pitchFamily="18" charset="0"/>
                        <a:ea typeface="Cambria Math" panose="02040503050406030204" pitchFamily="18" charset="0"/>
                      </a:rPr>
                      <m:t>&gt;</m:t>
                    </m:r>
                    <m:r>
                      <m:rPr>
                        <m:sty m:val="p"/>
                      </m:rPr>
                      <a:rPr lang="en-US" smtClean="0">
                        <a:latin typeface="Cambria Math" panose="02040503050406030204" pitchFamily="18" charset="0"/>
                        <a:ea typeface="Cambria Math" panose="02040503050406030204" pitchFamily="18" charset="0"/>
                      </a:rPr>
                      <m:t>d</m:t>
                    </m:r>
                    <m:r>
                      <a:rPr lang="en-US"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r>
                  <a:rPr lang="en-US" dirty="0" smtClean="0"/>
                  <a:t>Otherwise, we say that G is (</a:t>
                </a:r>
                <a:r>
                  <a:rPr lang="en-US" dirty="0" err="1" smtClean="0"/>
                  <a:t>e,d</a:t>
                </a:r>
                <a:r>
                  <a:rPr lang="en-US" dirty="0" smtClean="0"/>
                  <a:t>)-reducible.</a:t>
                </a:r>
              </a:p>
              <a:p>
                <a:pPr marL="0" indent="0">
                  <a:buNone/>
                </a:pPr>
                <a:endParaRPr lang="en-US" dirty="0" smtClean="0"/>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628650" y="1369219"/>
                <a:ext cx="7886700" cy="1354931"/>
              </a:xfrm>
              <a:prstGeom prst="rect">
                <a:avLst/>
              </a:prstGeom>
              <a:blipFill rotWithShape="1">
                <a:blip r:embed="rId2"/>
                <a:stretch>
                  <a:fillRect l="-1855" r="-1777" b="-2477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0381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68" y="273844"/>
            <a:ext cx="8074882" cy="994172"/>
          </a:xfrm>
        </p:spPr>
        <p:txBody>
          <a:bodyPr/>
          <a:lstStyle/>
          <a:p>
            <a:r>
              <a:rPr lang="en-US" dirty="0" smtClean="0"/>
              <a:t>Prior Attacks (Necessity of Depth-Robustness)</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29</a:t>
            </a:fld>
            <a:endParaRPr lang="en-US"/>
          </a:p>
        </p:txBody>
      </p:sp>
      <mc:AlternateContent xmlns:mc="http://schemas.openxmlformats.org/markup-compatibility/2006" xmlns:a14="http://schemas.microsoft.com/office/drawing/2010/main">
        <mc:Choice Requires="a14">
          <p:sp>
            <p:nvSpPr>
              <p:cNvPr id="5" name="Rectangle 4"/>
              <p:cNvSpPr/>
              <p:nvPr/>
            </p:nvSpPr>
            <p:spPr>
              <a:xfrm>
                <a:off x="274318" y="3974147"/>
                <a:ext cx="8310437" cy="54800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endParaRPr lang="en-US" sz="1800" b="1" dirty="0" smtClean="0">
                  <a:solidFill>
                    <a:schemeClr val="tx1"/>
                  </a:solidFill>
                </a:endParaRPr>
              </a:p>
              <a:p>
                <a:endParaRPr lang="en-US" sz="1800" b="1" dirty="0">
                  <a:solidFill>
                    <a:schemeClr val="tx1"/>
                  </a:solidFill>
                </a:endParaRPr>
              </a:p>
              <a:p>
                <a:r>
                  <a:rPr lang="en-US" sz="2400" b="1" dirty="0" smtClean="0">
                    <a:solidFill>
                      <a:schemeClr val="tx1"/>
                    </a:solidFill>
                    <a:latin typeface="Calibri" pitchFamily="34" charset="0"/>
                    <a:cs typeface="Calibri" pitchFamily="34" charset="0"/>
                  </a:rPr>
                  <a:t>Argon2i [AB17,BZ17]: </a:t>
                </a:r>
                <a:r>
                  <a:rPr lang="en-US" sz="2400" dirty="0" smtClean="0">
                    <a:solidFill>
                      <a:schemeClr val="tx1"/>
                    </a:solidFill>
                    <a:latin typeface="Calibri" pitchFamily="34" charset="0"/>
                    <a:cs typeface="Calibri" pitchFamily="34" charset="0"/>
                  </a:rPr>
                  <a:t> </a:t>
                </a:r>
                <a14:m>
                  <m:oMath xmlns:m="http://schemas.openxmlformats.org/officeDocument/2006/math">
                    <m:r>
                      <m:rPr>
                        <m:sty m:val="p"/>
                      </m:rPr>
                      <a:rPr lang="en-US" sz="2400">
                        <a:solidFill>
                          <a:schemeClr val="tx1"/>
                        </a:solidFill>
                        <a:latin typeface="Cambria Math" panose="02040503050406030204" pitchFamily="18" charset="0"/>
                        <a:ea typeface="Cambria Math" panose="02040503050406030204" pitchFamily="18" charset="0"/>
                      </a:rPr>
                      <m:t>C</m:t>
                    </m:r>
                    <m:r>
                      <m:rPr>
                        <m:sty m:val="p"/>
                      </m:rPr>
                      <a:rPr lang="en-US" sz="2400" b="0" i="0" smtClean="0">
                        <a:solidFill>
                          <a:schemeClr val="tx1"/>
                        </a:solidFill>
                        <a:latin typeface="Cambria Math" panose="02040503050406030204" pitchFamily="18" charset="0"/>
                        <a:ea typeface="Cambria Math" panose="02040503050406030204" pitchFamily="18" charset="0"/>
                      </a:rPr>
                      <m:t>C</m:t>
                    </m:r>
                    <m:d>
                      <m:dPr>
                        <m:ctrlPr>
                          <a:rPr lang="en-US" sz="2400" i="1">
                            <a:solidFill>
                              <a:schemeClr val="tx1"/>
                            </a:solidFill>
                            <a:latin typeface="Cambria Math" panose="02040503050406030204" pitchFamily="18" charset="0"/>
                            <a:ea typeface="Cambria Math" panose="02040503050406030204" pitchFamily="18" charset="0"/>
                          </a:rPr>
                        </m:ctrlPr>
                      </m:dPr>
                      <m:e>
                        <m:r>
                          <m:rPr>
                            <m:sty m:val="p"/>
                          </m:rPr>
                          <a:rPr lang="en-US" sz="2400">
                            <a:solidFill>
                              <a:schemeClr val="tx1"/>
                            </a:solidFill>
                            <a:latin typeface="Cambria Math"/>
                            <a:ea typeface="Cambria Math" panose="02040503050406030204" pitchFamily="18" charset="0"/>
                          </a:rPr>
                          <m:t>G</m:t>
                        </m:r>
                      </m:e>
                    </m:d>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𝑂</m:t>
                    </m:r>
                    <m:d>
                      <m:dPr>
                        <m:ctrlPr>
                          <a:rPr lang="en-US" sz="2400" i="1">
                            <a:solidFill>
                              <a:schemeClr val="tx1"/>
                            </a:solidFill>
                            <a:latin typeface="Cambria Math" panose="02040503050406030204" pitchFamily="18" charset="0"/>
                            <a:ea typeface="Cambria Math" panose="02040503050406030204" pitchFamily="18" charset="0"/>
                          </a:rPr>
                        </m:ctrlPr>
                      </m:dPr>
                      <m:e>
                        <m:sSup>
                          <m:sSupPr>
                            <m:ctrlPr>
                              <a:rPr lang="en-US" sz="2400" i="1">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a:ea typeface="Cambria Math" panose="02040503050406030204" pitchFamily="18" charset="0"/>
                              </a:rPr>
                              <m:t>𝑁</m:t>
                            </m:r>
                          </m:e>
                          <m:sup>
                            <m:r>
                              <a:rPr lang="en-US" sz="2400" i="1" smtClean="0">
                                <a:solidFill>
                                  <a:srgbClr val="FF0000"/>
                                </a:solidFill>
                                <a:latin typeface="Cambria Math" panose="02040503050406030204" pitchFamily="18" charset="0"/>
                                <a:ea typeface="Cambria Math" panose="02040503050406030204" pitchFamily="18" charset="0"/>
                              </a:rPr>
                              <m:t>1.</m:t>
                            </m:r>
                            <m:r>
                              <a:rPr lang="en-US" sz="2400" i="1">
                                <a:solidFill>
                                  <a:srgbClr val="FF0000"/>
                                </a:solidFill>
                                <a:latin typeface="Cambria Math" panose="02040503050406030204" pitchFamily="18" charset="0"/>
                                <a:ea typeface="Cambria Math" panose="02040503050406030204" pitchFamily="18" charset="0"/>
                              </a:rPr>
                              <m:t>768</m:t>
                            </m:r>
                          </m:sup>
                        </m:sSup>
                      </m:e>
                    </m:d>
                  </m:oMath>
                </a14:m>
                <a:endParaRPr lang="en-US" sz="1800" dirty="0">
                  <a:solidFill>
                    <a:schemeClr val="tx1"/>
                  </a:solidFill>
                  <a:latin typeface="Calibri" pitchFamily="34" charset="0"/>
                  <a:cs typeface="Calibri" pitchFamily="34" charset="0"/>
                </a:endParaRPr>
              </a:p>
              <a:p>
                <a:endParaRPr lang="en-US" sz="44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4318" y="3974147"/>
                <a:ext cx="8310437" cy="548006"/>
              </a:xfrm>
              <a:prstGeom prst="rect">
                <a:avLst/>
              </a:prstGeom>
              <a:blipFill rotWithShape="1">
                <a:blip r:embed="rId2"/>
                <a:stretch>
                  <a:fillRect l="-1169" t="-8333" b="-2083"/>
                </a:stretch>
              </a:blipFill>
              <a:ln w="3492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3359" y="2659380"/>
                <a:ext cx="8340917" cy="97750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endParaRPr lang="en-US" sz="1800" b="1" dirty="0" smtClean="0">
                  <a:solidFill>
                    <a:schemeClr val="tx1"/>
                  </a:solidFill>
                </a:endParaRPr>
              </a:p>
              <a:p>
                <a:endParaRPr lang="en-US" sz="2400" b="1" dirty="0">
                  <a:solidFill>
                    <a:schemeClr val="tx1"/>
                  </a:solidFill>
                </a:endParaRPr>
              </a:p>
              <a:p>
                <a:r>
                  <a:rPr lang="en-US" sz="2400" b="1" dirty="0" smtClean="0">
                    <a:solidFill>
                      <a:schemeClr val="tx1"/>
                    </a:solidFill>
                    <a:latin typeface="Calibri" pitchFamily="34" charset="0"/>
                    <a:cs typeface="Calibri" pitchFamily="34" charset="0"/>
                  </a:rPr>
                  <a:t>Corollary[AB16]: </a:t>
                </a:r>
                <a:r>
                  <a:rPr lang="en-US" sz="2400" dirty="0" smtClean="0">
                    <a:solidFill>
                      <a:schemeClr val="tx1"/>
                    </a:solidFill>
                    <a:latin typeface="Calibri" pitchFamily="34" charset="0"/>
                    <a:cs typeface="Calibri" pitchFamily="34" charset="0"/>
                  </a:rPr>
                  <a:t> </a:t>
                </a:r>
                <a14:m>
                  <m:oMath xmlns:m="http://schemas.openxmlformats.org/officeDocument/2006/math">
                    <m:r>
                      <m:rPr>
                        <m:sty m:val="p"/>
                      </m:rPr>
                      <a:rPr lang="en-US" sz="2400">
                        <a:solidFill>
                          <a:schemeClr val="tx1"/>
                        </a:solidFill>
                        <a:latin typeface="Cambria Math" panose="02040503050406030204" pitchFamily="18" charset="0"/>
                        <a:ea typeface="Cambria Math" panose="02040503050406030204" pitchFamily="18" charset="0"/>
                      </a:rPr>
                      <m:t>C</m:t>
                    </m:r>
                    <m:r>
                      <m:rPr>
                        <m:sty m:val="p"/>
                      </m:rPr>
                      <a:rPr lang="en-US" sz="2400" b="0" i="0" smtClean="0">
                        <a:solidFill>
                          <a:schemeClr val="tx1"/>
                        </a:solidFill>
                        <a:latin typeface="Cambria Math" panose="02040503050406030204" pitchFamily="18" charset="0"/>
                        <a:ea typeface="Cambria Math" panose="02040503050406030204" pitchFamily="18" charset="0"/>
                      </a:rPr>
                      <m:t>C</m:t>
                    </m:r>
                    <m:d>
                      <m:dPr>
                        <m:ctrlPr>
                          <a:rPr lang="en-US" sz="2400" i="1">
                            <a:solidFill>
                              <a:schemeClr val="tx1"/>
                            </a:solidFill>
                            <a:latin typeface="Cambria Math" panose="02040503050406030204" pitchFamily="18" charset="0"/>
                            <a:ea typeface="Cambria Math" panose="02040503050406030204" pitchFamily="18" charset="0"/>
                          </a:rPr>
                        </m:ctrlPr>
                      </m:dPr>
                      <m:e>
                        <m:r>
                          <m:rPr>
                            <m:sty m:val="p"/>
                          </m:rPr>
                          <a:rPr lang="en-US" sz="2400">
                            <a:solidFill>
                              <a:schemeClr val="tx1"/>
                            </a:solidFill>
                            <a:latin typeface="Cambria Math"/>
                            <a:ea typeface="Cambria Math" panose="02040503050406030204" pitchFamily="18" charset="0"/>
                          </a:rPr>
                          <m:t>G</m:t>
                        </m:r>
                      </m:e>
                    </m:d>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𝑂</m:t>
                    </m:r>
                    <m:d>
                      <m:dPr>
                        <m:ctrlPr>
                          <a:rPr lang="en-US" sz="2400" i="1">
                            <a:solidFill>
                              <a:schemeClr val="tx1"/>
                            </a:solidFill>
                            <a:latin typeface="Cambria Math" panose="02040503050406030204" pitchFamily="18" charset="0"/>
                            <a:ea typeface="Cambria Math" panose="02040503050406030204" pitchFamily="18" charset="0"/>
                          </a:rPr>
                        </m:ctrlPr>
                      </m:dPr>
                      <m:e>
                        <m:sSup>
                          <m:sSupPr>
                            <m:ctrlPr>
                              <a:rPr lang="en-US" sz="2400" i="1" smtClean="0">
                                <a:solidFill>
                                  <a:schemeClr val="tx1"/>
                                </a:solidFill>
                                <a:latin typeface="Cambria Math" panose="02040503050406030204" pitchFamily="18" charset="0"/>
                                <a:ea typeface="Cambria Math" panose="02040503050406030204" pitchFamily="18" charset="0"/>
                              </a:rPr>
                            </m:ctrlPr>
                          </m:sSupPr>
                          <m:e>
                            <m:r>
                              <a:rPr lang="en-US" sz="2400" b="0" i="1" smtClean="0">
                                <a:solidFill>
                                  <a:schemeClr val="tx1"/>
                                </a:solidFill>
                                <a:latin typeface="Cambria Math"/>
                                <a:ea typeface="Cambria Math" panose="02040503050406030204" pitchFamily="18" charset="0"/>
                              </a:rPr>
                              <m:t>𝑁</m:t>
                            </m:r>
                          </m:e>
                          <m:sup>
                            <m:r>
                              <a:rPr lang="en-US" sz="2400" b="0" i="1" smtClean="0">
                                <a:solidFill>
                                  <a:schemeClr val="tx1"/>
                                </a:solidFill>
                                <a:latin typeface="Cambria Math"/>
                                <a:ea typeface="Cambria Math" panose="02040503050406030204" pitchFamily="18" charset="0"/>
                              </a:rPr>
                              <m:t>2</m:t>
                            </m:r>
                          </m:sup>
                        </m:sSup>
                        <m:func>
                          <m:funcPr>
                            <m:ctrlPr>
                              <a:rPr lang="en-US" sz="2400" i="1">
                                <a:solidFill>
                                  <a:schemeClr val="tx1"/>
                                </a:solidFill>
                                <a:latin typeface="Cambria Math" panose="02040503050406030204" pitchFamily="18" charset="0"/>
                                <a:ea typeface="Cambria Math" panose="02040503050406030204" pitchFamily="18" charset="0"/>
                              </a:rPr>
                            </m:ctrlPr>
                          </m:funcPr>
                          <m:fName>
                            <m:r>
                              <m:rPr>
                                <m:sty m:val="p"/>
                              </m:rPr>
                              <a:rPr lang="en-US" sz="2400">
                                <a:solidFill>
                                  <a:schemeClr val="tx1"/>
                                </a:solidFill>
                                <a:latin typeface="Cambria Math"/>
                                <a:ea typeface="Cambria Math" panose="02040503050406030204" pitchFamily="18" charset="0"/>
                              </a:rPr>
                              <m:t>log</m:t>
                            </m:r>
                          </m:fName>
                          <m:e>
                            <m:func>
                              <m:funcPr>
                                <m:ctrlPr>
                                  <a:rPr lang="en-US" sz="2400" i="1">
                                    <a:solidFill>
                                      <a:schemeClr val="tx1"/>
                                    </a:solidFill>
                                    <a:latin typeface="Cambria Math" panose="02040503050406030204" pitchFamily="18" charset="0"/>
                                    <a:ea typeface="Cambria Math" panose="02040503050406030204" pitchFamily="18" charset="0"/>
                                  </a:rPr>
                                </m:ctrlPr>
                              </m:funcPr>
                              <m:fName>
                                <m:r>
                                  <m:rPr>
                                    <m:sty m:val="p"/>
                                  </m:rPr>
                                  <a:rPr lang="en-US" sz="2400">
                                    <a:solidFill>
                                      <a:schemeClr val="tx1"/>
                                    </a:solidFill>
                                    <a:latin typeface="Cambria Math"/>
                                    <a:ea typeface="Cambria Math" panose="02040503050406030204" pitchFamily="18" charset="0"/>
                                  </a:rPr>
                                  <m:t>log</m:t>
                                </m:r>
                              </m:fName>
                              <m:e>
                                <m:r>
                                  <a:rPr lang="en-US" sz="2400" i="1">
                                    <a:solidFill>
                                      <a:schemeClr val="tx1"/>
                                    </a:solidFill>
                                    <a:latin typeface="Cambria Math"/>
                                    <a:ea typeface="Cambria Math" panose="02040503050406030204" pitchFamily="18" charset="0"/>
                                  </a:rPr>
                                  <m:t>𝑁</m:t>
                                </m:r>
                              </m:e>
                            </m:func>
                          </m:e>
                        </m:func>
                        <m:r>
                          <a:rPr lang="en-US" sz="2400" b="0" i="1" smtClean="0">
                            <a:solidFill>
                              <a:schemeClr val="tx1"/>
                            </a:solidFill>
                            <a:latin typeface="Cambria Math"/>
                            <a:ea typeface="Cambria Math" panose="02040503050406030204" pitchFamily="18" charset="0"/>
                          </a:rPr>
                          <m:t>/</m:t>
                        </m:r>
                        <m:func>
                          <m:funcPr>
                            <m:ctrlPr>
                              <a:rPr lang="en-US" sz="2400" b="0" i="1" smtClean="0">
                                <a:solidFill>
                                  <a:schemeClr val="tx1"/>
                                </a:solidFill>
                                <a:latin typeface="Cambria Math" panose="02040503050406030204" pitchFamily="18" charset="0"/>
                                <a:ea typeface="Cambria Math" panose="02040503050406030204" pitchFamily="18" charset="0"/>
                              </a:rPr>
                            </m:ctrlPr>
                          </m:funcPr>
                          <m:fName>
                            <m:r>
                              <m:rPr>
                                <m:sty m:val="p"/>
                              </m:rPr>
                              <a:rPr lang="en-US" sz="2400" b="0" i="0" smtClean="0">
                                <a:solidFill>
                                  <a:schemeClr val="tx1"/>
                                </a:solidFill>
                                <a:latin typeface="Cambria Math"/>
                                <a:ea typeface="Cambria Math" panose="02040503050406030204" pitchFamily="18" charset="0"/>
                              </a:rPr>
                              <m:t>log</m:t>
                            </m:r>
                          </m:fName>
                          <m:e>
                            <m:r>
                              <a:rPr lang="en-US" sz="2400" b="0" i="1" smtClean="0">
                                <a:solidFill>
                                  <a:schemeClr val="tx1"/>
                                </a:solidFill>
                                <a:latin typeface="Cambria Math"/>
                                <a:ea typeface="Cambria Math" panose="02040503050406030204" pitchFamily="18" charset="0"/>
                              </a:rPr>
                              <m:t>𝑁</m:t>
                            </m:r>
                          </m:e>
                        </m:func>
                      </m:e>
                    </m:d>
                  </m:oMath>
                </a14:m>
                <a:r>
                  <a:rPr lang="en-US" sz="2400" dirty="0" smtClean="0">
                    <a:solidFill>
                      <a:schemeClr val="tx1"/>
                    </a:solidFill>
                    <a:latin typeface="Calibri" pitchFamily="34" charset="0"/>
                    <a:cs typeface="Calibri" pitchFamily="34" charset="0"/>
                  </a:rPr>
                  <a:t> for any constant </a:t>
                </a:r>
                <a:r>
                  <a:rPr lang="en-US" sz="2400" dirty="0">
                    <a:solidFill>
                      <a:schemeClr val="tx1"/>
                    </a:solidFill>
                    <a:latin typeface="Calibri" pitchFamily="34" charset="0"/>
                    <a:cs typeface="Calibri" pitchFamily="34" charset="0"/>
                  </a:rPr>
                  <a:t>indegree DAG G</a:t>
                </a:r>
                <a:r>
                  <a:rPr lang="en-US" sz="2400" dirty="0" smtClean="0">
                    <a:solidFill>
                      <a:schemeClr val="tx1"/>
                    </a:solidFill>
                    <a:latin typeface="Calibri" pitchFamily="34" charset="0"/>
                    <a:cs typeface="Calibri" pitchFamily="34" charset="0"/>
                  </a:rPr>
                  <a:t> </a:t>
                </a:r>
                <a:endParaRPr lang="en-US" sz="2400" dirty="0">
                  <a:solidFill>
                    <a:schemeClr val="tx1"/>
                  </a:solidFill>
                  <a:latin typeface="Calibri" pitchFamily="34" charset="0"/>
                  <a:cs typeface="Calibri" pitchFamily="34" charset="0"/>
                </a:endParaRPr>
              </a:p>
              <a:p>
                <a:endParaRPr lang="en-US" sz="44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13359" y="2659380"/>
                <a:ext cx="8340917" cy="977503"/>
              </a:xfrm>
              <a:prstGeom prst="rect">
                <a:avLst/>
              </a:prstGeom>
              <a:blipFill rotWithShape="1">
                <a:blip r:embed="rId3"/>
                <a:stretch>
                  <a:fillRect l="-1164" b="-2395"/>
                </a:stretch>
              </a:blipFill>
              <a:ln w="34925">
                <a:solidFill>
                  <a:schemeClr val="accent4"/>
                </a:solidFill>
              </a:ln>
            </p:spPr>
            <p:txBody>
              <a:bodyPr/>
              <a:lstStyle/>
              <a:p>
                <a:r>
                  <a:rPr lang="en-US">
                    <a:noFill/>
                  </a:rPr>
                  <a:t> </a:t>
                </a:r>
              </a:p>
            </p:txBody>
          </p:sp>
        </mc:Fallback>
      </mc:AlternateContent>
      <p:sp>
        <p:nvSpPr>
          <p:cNvPr id="10" name="Rectangle 9"/>
          <p:cNvSpPr/>
          <p:nvPr/>
        </p:nvSpPr>
        <p:spPr>
          <a:xfrm>
            <a:off x="228600" y="1047750"/>
            <a:ext cx="8310437" cy="146089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289560" y="1059654"/>
                <a:ext cx="7886700" cy="116803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0" indent="0">
                  <a:buFont typeface="Arial"/>
                  <a:buNone/>
                </a:pPr>
                <a:r>
                  <a:rPr lang="en-US" sz="2400" b="1" dirty="0" smtClean="0"/>
                  <a:t>Theorem [AB16]: </a:t>
                </a:r>
                <a:r>
                  <a:rPr lang="en-US" sz="2400" dirty="0"/>
                  <a:t>If G is </a:t>
                </a:r>
                <a:r>
                  <a:rPr lang="en-US" sz="2400" dirty="0" smtClean="0"/>
                  <a:t>(</a:t>
                </a:r>
                <a:r>
                  <a:rPr lang="en-US" sz="2400" dirty="0" err="1"/>
                  <a:t>e,d</a:t>
                </a:r>
                <a:r>
                  <a:rPr lang="en-US" sz="2400" dirty="0" smtClean="0"/>
                  <a:t>)-reducible then </a:t>
                </a:r>
              </a:p>
              <a:p>
                <a:pPr marL="0" indent="0">
                  <a:buFont typeface="Arial"/>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US" sz="2400" smtClean="0">
                              <a:latin typeface="Cambria Math" panose="02040503050406030204" pitchFamily="18" charset="0"/>
                              <a:ea typeface="Cambria Math" panose="02040503050406030204" pitchFamily="18" charset="0"/>
                            </a:rPr>
                            <m:t>CC</m:t>
                          </m:r>
                        </m:fName>
                        <m:e>
                          <m:d>
                            <m:dPr>
                              <m:ctrlPr>
                                <a:rPr lang="en-US" sz="2400" i="1">
                                  <a:latin typeface="Cambria Math" panose="02040503050406030204" pitchFamily="18" charset="0"/>
                                </a:rPr>
                              </m:ctrlPr>
                            </m:dPr>
                            <m:e>
                              <m:r>
                                <a:rPr lang="en-US" sz="2400" i="1" smtClean="0">
                                  <a:latin typeface="Cambria Math"/>
                                </a:rPr>
                                <m:t>𝐺</m:t>
                              </m:r>
                            </m:e>
                          </m:d>
                          <m:r>
                            <a:rPr lang="en-US" sz="2400" i="1">
                              <a:latin typeface="Cambria Math" panose="02040503050406030204" pitchFamily="18" charset="0"/>
                            </a:rPr>
                            <m:t>=</m:t>
                          </m:r>
                          <m:r>
                            <m:rPr>
                              <m:sty m:val="p"/>
                            </m:rPr>
                            <a:rPr lang="en-US" sz="2400">
                              <a:latin typeface="Cambria Math" panose="02040503050406030204" pitchFamily="18" charset="0"/>
                            </a:rPr>
                            <m:t>O</m:t>
                          </m:r>
                          <m:d>
                            <m:dPr>
                              <m:ctrlPr>
                                <a:rPr lang="en-US" sz="2400" i="1">
                                  <a:latin typeface="Cambria Math" panose="02040503050406030204" pitchFamily="18" charset="0"/>
                                </a:rPr>
                              </m:ctrlPr>
                            </m:dPr>
                            <m:e>
                              <m:r>
                                <a:rPr lang="en-US" sz="2400" i="1">
                                  <a:latin typeface="Cambria Math" panose="02040503050406030204" pitchFamily="18" charset="0"/>
                                </a:rPr>
                                <m:t>𝑒</m:t>
                              </m:r>
                              <m:r>
                                <a:rPr lang="en-US" sz="2400" b="0" i="1" smtClean="0">
                                  <a:latin typeface="Cambria Math"/>
                                </a:rPr>
                                <m:t>𝑁</m:t>
                              </m:r>
                              <m:r>
                                <a:rPr lang="en-US" sz="2400" i="1">
                                  <a:latin typeface="Cambria Math" panose="02040503050406030204" pitchFamily="18" charset="0"/>
                                </a:rPr>
                                <m:t>+</m:t>
                              </m:r>
                              <m:rad>
                                <m:radPr>
                                  <m:degHide m:val="on"/>
                                  <m:ctrlPr>
                                    <a:rPr lang="en-US" sz="2400" i="1">
                                      <a:latin typeface="Cambria Math" panose="02040503050406030204" pitchFamily="18" charset="0"/>
                                    </a:rPr>
                                  </m:ctrlPr>
                                </m:radPr>
                                <m:deg/>
                                <m:e>
                                  <m:r>
                                    <a:rPr lang="en-US" sz="2400" b="0" i="1" smtClean="0">
                                      <a:latin typeface="Cambria Math"/>
                                    </a:rPr>
                                    <m:t>𝑁</m:t>
                                  </m:r>
                                  <m:r>
                                    <a:rPr lang="en-US" sz="2400" i="1" baseline="30000">
                                      <a:latin typeface="Cambria Math" panose="02040503050406030204" pitchFamily="18" charset="0"/>
                                    </a:rPr>
                                    <m:t>3</m:t>
                                  </m:r>
                                  <m:r>
                                    <a:rPr lang="en-US" sz="2400" i="1">
                                      <a:latin typeface="Cambria Math" panose="02040503050406030204" pitchFamily="18" charset="0"/>
                                    </a:rPr>
                                    <m:t>𝑑</m:t>
                                  </m:r>
                                </m:e>
                              </m:rad>
                            </m:e>
                          </m:d>
                        </m:e>
                      </m:func>
                    </m:oMath>
                  </m:oMathPara>
                </a14:m>
                <a:endParaRPr lang="en-US" sz="2400" i="1" dirty="0" smtClean="0">
                  <a:latin typeface="Cambria Math" panose="02040503050406030204" pitchFamily="18" charset="0"/>
                </a:endParaRPr>
              </a:p>
              <a:p>
                <a:pPr marL="0" indent="0">
                  <a:buFont typeface="Arial"/>
                  <a:buNone/>
                </a:pPr>
                <a:r>
                  <a:rPr lang="en-US" sz="2400" dirty="0"/>
                  <a:t>In particular, </a:t>
                </a:r>
                <a14:m>
                  <m:oMath xmlns:m="http://schemas.openxmlformats.org/officeDocument/2006/math">
                    <m:func>
                      <m:funcPr>
                        <m:ctrlPr>
                          <a:rPr lang="en-US" sz="2400" i="1">
                            <a:latin typeface="Cambria Math" panose="02040503050406030204" pitchFamily="18" charset="0"/>
                          </a:rPr>
                        </m:ctrlPr>
                      </m:funcPr>
                      <m:fName>
                        <m:r>
                          <m:rPr>
                            <m:sty m:val="p"/>
                          </m:rPr>
                          <a:rPr lang="en-US" sz="2400" smtClean="0">
                            <a:latin typeface="Cambria Math" panose="02040503050406030204" pitchFamily="18" charset="0"/>
                            <a:ea typeface="Cambria Math" panose="02040503050406030204" pitchFamily="18" charset="0"/>
                          </a:rPr>
                          <m:t>CC</m:t>
                        </m:r>
                      </m:fName>
                      <m:e>
                        <m:d>
                          <m:dPr>
                            <m:ctrlPr>
                              <a:rPr lang="en-US" sz="2400" i="1">
                                <a:latin typeface="Cambria Math" panose="02040503050406030204" pitchFamily="18" charset="0"/>
                              </a:rPr>
                            </m:ctrlPr>
                          </m:dPr>
                          <m:e>
                            <m:r>
                              <a:rPr lang="en-US" sz="2400" i="1">
                                <a:latin typeface="Cambria Math"/>
                              </a:rPr>
                              <m:t>𝐺</m:t>
                            </m:r>
                          </m:e>
                        </m:d>
                        <m:r>
                          <a:rPr lang="en-US" sz="2400" i="1">
                            <a:latin typeface="Cambria Math" panose="02040503050406030204" pitchFamily="18" charset="0"/>
                          </a:rPr>
                          <m:t>=</m:t>
                        </m:r>
                        <m:r>
                          <m:rPr>
                            <m:sty m:val="p"/>
                          </m:rPr>
                          <a:rPr lang="en-US" sz="2400">
                            <a:latin typeface="Cambria Math"/>
                          </a:rPr>
                          <m:t>o</m:t>
                        </m:r>
                        <m:d>
                          <m:dPr>
                            <m:ctrlPr>
                              <a:rPr lang="en-US" sz="2400" i="1">
                                <a:latin typeface="Cambria Math" panose="02040503050406030204" pitchFamily="18" charset="0"/>
                              </a:rPr>
                            </m:ctrlPr>
                          </m:dPr>
                          <m:e>
                            <m:r>
                              <a:rPr lang="en-US" sz="2400" b="0" i="1" smtClean="0">
                                <a:latin typeface="Cambria Math"/>
                              </a:rPr>
                              <m:t>𝑁</m:t>
                            </m:r>
                            <m:r>
                              <a:rPr lang="en-US" sz="2400" i="1" baseline="30000">
                                <a:latin typeface="Cambria Math"/>
                              </a:rPr>
                              <m:t>2</m:t>
                            </m:r>
                          </m:e>
                        </m:d>
                      </m:e>
                    </m:func>
                  </m:oMath>
                </a14:m>
                <a:r>
                  <a:rPr lang="en-US" sz="2400" i="1" dirty="0">
                    <a:latin typeface="Cambria Math" panose="02040503050406030204" pitchFamily="18" charset="0"/>
                  </a:rPr>
                  <a:t>  </a:t>
                </a:r>
                <a:r>
                  <a:rPr lang="en-US" sz="2400" dirty="0">
                    <a:latin typeface="Cambria Math" panose="02040503050406030204" pitchFamily="18" charset="0"/>
                  </a:rPr>
                  <a:t>for </a:t>
                </a:r>
                <a:r>
                  <a:rPr lang="en-US" sz="2400" dirty="0" err="1" smtClean="0">
                    <a:latin typeface="Cambria Math" panose="02040503050406030204" pitchFamily="18" charset="0"/>
                  </a:rPr>
                  <a:t>e,d</a:t>
                </a:r>
                <a:r>
                  <a:rPr lang="en-US" sz="2400" dirty="0" smtClean="0">
                    <a:latin typeface="Cambria Math" panose="02040503050406030204" pitchFamily="18" charset="0"/>
                  </a:rPr>
                  <a:t>=o(N)</a:t>
                </a:r>
                <a:r>
                  <a:rPr lang="en-US" sz="2400" i="1" dirty="0" smtClean="0">
                    <a:latin typeface="Cambria Math" panose="02040503050406030204" pitchFamily="18" charset="0"/>
                  </a:rPr>
                  <a:t>.</a:t>
                </a:r>
                <a:r>
                  <a:rPr lang="en-US" sz="2400" dirty="0" smtClean="0"/>
                  <a:t>			</a:t>
                </a:r>
                <a:endParaRPr lang="en-US" sz="24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289560" y="1059654"/>
                <a:ext cx="7886700" cy="1168035"/>
              </a:xfrm>
              <a:prstGeom prst="rect">
                <a:avLst/>
              </a:prstGeom>
              <a:blipFill rotWithShape="1">
                <a:blip r:embed="rId4"/>
                <a:stretch>
                  <a:fillRect l="-1547" b="-30366"/>
                </a:stretch>
              </a:blipFill>
              <a:ln>
                <a:noFill/>
              </a:ln>
            </p:spPr>
            <p:txBody>
              <a:bodyPr/>
              <a:lstStyle/>
              <a:p>
                <a:r>
                  <a:rPr lang="en-US">
                    <a:noFill/>
                  </a:rPr>
                  <a:t> </a:t>
                </a:r>
              </a:p>
            </p:txBody>
          </p:sp>
        </mc:Fallback>
      </mc:AlternateContent>
      <p:pic>
        <p:nvPicPr>
          <p:cNvPr id="14" name="Picture 13"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019550"/>
            <a:ext cx="468629" cy="47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57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995" y="2120261"/>
            <a:ext cx="1714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t>
            </a:r>
            <a:r>
              <a:rPr lang="en-US" dirty="0"/>
              <a:t>affected </a:t>
            </a:r>
            <a:r>
              <a:rPr lang="en-US" strike="sngStrike" dirty="0">
                <a:solidFill>
                  <a:srgbClr val="FF0000"/>
                </a:solidFill>
              </a:rPr>
              <a:t>millions</a:t>
            </a:r>
            <a:r>
              <a:rPr lang="en-US" dirty="0">
                <a:solidFill>
                  <a:srgbClr val="FF0000"/>
                </a:solidFill>
              </a:rPr>
              <a:t> </a:t>
            </a:r>
            <a:r>
              <a:rPr lang="en-US" b="1" dirty="0" smtClean="0">
                <a:solidFill>
                  <a:srgbClr val="FF0000"/>
                </a:solidFill>
              </a:rPr>
              <a:t>billions</a:t>
            </a:r>
            <a:r>
              <a:rPr lang="en-US" dirty="0" smtClean="0">
                <a:solidFill>
                  <a:srgbClr val="FF0000"/>
                </a:solidFill>
              </a:rPr>
              <a:t> </a:t>
            </a:r>
            <a:r>
              <a:rPr lang="en-US" dirty="0" smtClean="0"/>
              <a:t>of user accounts.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2789375" y="2809146"/>
            <a:ext cx="1912491" cy="5706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9165" y="3452645"/>
            <a:ext cx="2371636" cy="605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6481340" y="3130598"/>
            <a:ext cx="1501504" cy="7462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4309" y="3921658"/>
            <a:ext cx="1417096" cy="8608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7436" y="4156363"/>
            <a:ext cx="1784592" cy="82856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2477" y="4085768"/>
            <a:ext cx="1800366" cy="65519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186" y="4015706"/>
            <a:ext cx="2000250" cy="7511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259685" y="-13430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40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373985" y="-1228725"/>
            <a:ext cx="4214813" cy="280749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400"/>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4512254" y="1931918"/>
            <a:ext cx="1785088" cy="66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7085" y="1782261"/>
            <a:ext cx="1582772" cy="632114"/>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7220" y="2782817"/>
            <a:ext cx="1395047" cy="623319"/>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475" y="2055836"/>
            <a:ext cx="2907923" cy="726981"/>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2866" y="2686419"/>
            <a:ext cx="1184477" cy="8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9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Constructions</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30</a:t>
            </a:fld>
            <a:endParaRPr lang="en-US"/>
          </a:p>
        </p:txBody>
      </p:sp>
      <p:sp>
        <p:nvSpPr>
          <p:cNvPr id="8" name="Rectangle 7"/>
          <p:cNvSpPr/>
          <p:nvPr/>
        </p:nvSpPr>
        <p:spPr>
          <a:xfrm>
            <a:off x="230107" y="1158605"/>
            <a:ext cx="8304293" cy="49874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215572" y="1151140"/>
                <a:ext cx="8103262" cy="392415"/>
              </a:xfrm>
              <a:prstGeom prst="rect">
                <a:avLst/>
              </a:prstGeom>
            </p:spPr>
            <p:txBody>
              <a:bodyPr wrap="square" lIns="68580" tIns="34290" rIns="68580" bIns="34290">
                <a:spAutoFit/>
              </a:bodyPr>
              <a:lstStyle/>
              <a:p>
                <a14:m>
                  <m:oMath xmlns:m="http://schemas.openxmlformats.org/officeDocument/2006/math">
                    <m:r>
                      <a:rPr lang="en-US" sz="2100" b="1" smtClean="0">
                        <a:latin typeface="Cambria Math" panose="02040503050406030204" pitchFamily="18" charset="0"/>
                      </a:rPr>
                      <m:t>𝐓𝐡𝐞𝐨𝐫𝐞𝐦</m:t>
                    </m:r>
                    <m:r>
                      <a:rPr lang="en-US" sz="2100" b="1" i="0" smtClean="0">
                        <a:latin typeface="Cambria Math"/>
                      </a:rPr>
                      <m:t>[</m:t>
                    </m:r>
                    <m:r>
                      <a:rPr lang="en-US" sz="2100" b="1" i="0" smtClean="0">
                        <a:latin typeface="Cambria Math"/>
                      </a:rPr>
                      <m:t>𝐀𝐁𝐏𝟏𝟕</m:t>
                    </m:r>
                    <m:r>
                      <a:rPr lang="en-US" sz="2100" b="1" i="0" smtClean="0">
                        <a:latin typeface="Cambria Math"/>
                      </a:rPr>
                      <m:t>]:</m:t>
                    </m:r>
                    <m:r>
                      <a:rPr lang="en-US" sz="2100">
                        <a:latin typeface="Cambria Math" panose="02040503050406030204" pitchFamily="18" charset="0"/>
                      </a:rPr>
                      <m:t> </m:t>
                    </m:r>
                  </m:oMath>
                </a14:m>
                <a:r>
                  <a:rPr lang="en-US" sz="2100" dirty="0" smtClean="0"/>
                  <a:t> </a:t>
                </a:r>
                <a14:m>
                  <m:oMath xmlns:m="http://schemas.openxmlformats.org/officeDocument/2006/math">
                    <m:r>
                      <m:rPr>
                        <m:sty m:val="p"/>
                      </m:rPr>
                      <a:rPr lang="en-US" sz="2100" b="0" i="0" smtClean="0">
                        <a:latin typeface="Cambria Math"/>
                        <a:ea typeface="Cambria Math" panose="02040503050406030204" pitchFamily="18" charset="0"/>
                      </a:rPr>
                      <m:t>CC</m:t>
                    </m:r>
                    <m:r>
                      <a:rPr lang="en-US" sz="2100" b="0" i="0" smtClean="0">
                        <a:latin typeface="Cambria Math"/>
                        <a:ea typeface="Cambria Math" panose="02040503050406030204" pitchFamily="18" charset="0"/>
                      </a:rPr>
                      <m:t>(</m:t>
                    </m:r>
                    <m:r>
                      <m:rPr>
                        <m:sty m:val="p"/>
                      </m:rPr>
                      <a:rPr lang="en-US" sz="2100" b="0" i="0" smtClean="0">
                        <a:latin typeface="Cambria Math"/>
                        <a:ea typeface="Cambria Math" panose="02040503050406030204" pitchFamily="18" charset="0"/>
                      </a:rPr>
                      <m:t>G</m:t>
                    </m:r>
                    <m:r>
                      <a:rPr lang="en-US" sz="2100" b="0" i="0" smtClean="0">
                        <a:latin typeface="Cambria Math"/>
                        <a:ea typeface="Cambria Math" panose="02040503050406030204" pitchFamily="18" charset="0"/>
                      </a:rPr>
                      <m:t>)</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𝑒𝑑</m:t>
                    </m:r>
                    <m:r>
                      <a:rPr lang="en-US" sz="2100" b="0" i="0" smtClean="0">
                        <a:latin typeface="Cambria Math"/>
                        <a:ea typeface="Cambria Math" panose="02040503050406030204" pitchFamily="18" charset="0"/>
                      </a:rPr>
                      <m:t> </m:t>
                    </m:r>
                  </m:oMath>
                </a14:m>
                <a:r>
                  <a:rPr lang="en-US" sz="2100" dirty="0" smtClean="0"/>
                  <a:t>for any (</a:t>
                </a:r>
                <a:r>
                  <a:rPr lang="en-US" sz="2100" dirty="0" err="1"/>
                  <a:t>e,d</a:t>
                </a:r>
                <a:r>
                  <a:rPr lang="en-US" sz="2100" dirty="0"/>
                  <a:t>)-depth robust </a:t>
                </a:r>
                <a:r>
                  <a:rPr lang="en-US" sz="2100" dirty="0" smtClean="0"/>
                  <a:t>DAG G</a:t>
                </a:r>
                <a:endParaRPr lang="en-US" sz="2100" dirty="0"/>
              </a:p>
            </p:txBody>
          </p:sp>
        </mc:Choice>
        <mc:Fallback xmlns="">
          <p:sp>
            <p:nvSpPr>
              <p:cNvPr id="9" name="Rectangle 8"/>
              <p:cNvSpPr>
                <a:spLocks noRot="1" noChangeAspect="1" noMove="1" noResize="1" noEditPoints="1" noAdjustHandles="1" noChangeArrowheads="1" noChangeShapeType="1" noTextEdit="1"/>
              </p:cNvSpPr>
              <p:nvPr/>
            </p:nvSpPr>
            <p:spPr>
              <a:xfrm>
                <a:off x="215572" y="1151140"/>
                <a:ext cx="8103262" cy="392415"/>
              </a:xfrm>
              <a:prstGeom prst="rect">
                <a:avLst/>
              </a:prstGeom>
              <a:blipFill rotWithShape="1">
                <a:blip r:embed="rId2"/>
                <a:stretch>
                  <a:fillRect l="-376" t="-12500" b="-32813"/>
                </a:stretch>
              </a:blipFill>
            </p:spPr>
            <p:txBody>
              <a:bodyPr/>
              <a:lstStyle/>
              <a:p>
                <a:r>
                  <a:rPr lang="en-US">
                    <a:noFill/>
                  </a:rPr>
                  <a:t> </a:t>
                </a:r>
              </a:p>
            </p:txBody>
          </p:sp>
        </mc:Fallback>
      </mc:AlternateContent>
      <p:sp>
        <p:nvSpPr>
          <p:cNvPr id="10" name="Rectangle 9"/>
          <p:cNvSpPr/>
          <p:nvPr/>
        </p:nvSpPr>
        <p:spPr>
          <a:xfrm>
            <a:off x="228600" y="1733550"/>
            <a:ext cx="8310437" cy="1575165"/>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323853" y="1733550"/>
                <a:ext cx="7886700" cy="116803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0" indent="0">
                  <a:buNone/>
                </a:pPr>
                <a:r>
                  <a:rPr lang="en-US" sz="2200" b="1" dirty="0" smtClean="0">
                    <a:latin typeface="Calibri" pitchFamily="34" charset="0"/>
                    <a:cs typeface="Calibri" pitchFamily="34" charset="0"/>
                  </a:rPr>
                  <a:t>DRSample [ABP17]: </a:t>
                </a:r>
                <a:r>
                  <a:rPr lang="en-US" sz="2200" dirty="0" smtClean="0">
                    <a:latin typeface="Calibri" pitchFamily="34" charset="0"/>
                    <a:cs typeface="Calibri" pitchFamily="34" charset="0"/>
                  </a:rPr>
                  <a:t> Practical construction of </a:t>
                </a:r>
                <a:r>
                  <a:rPr lang="en-US" sz="2200" dirty="0">
                    <a:latin typeface="Calibri" pitchFamily="34" charset="0"/>
                    <a:cs typeface="Calibri" pitchFamily="34" charset="0"/>
                  </a:rPr>
                  <a:t>(</a:t>
                </a:r>
                <a:r>
                  <a:rPr lang="en-US" sz="2200" dirty="0" err="1">
                    <a:latin typeface="Calibri" pitchFamily="34" charset="0"/>
                    <a:cs typeface="Calibri" pitchFamily="34" charset="0"/>
                  </a:rPr>
                  <a:t>e,d</a:t>
                </a:r>
                <a:r>
                  <a:rPr lang="en-US" sz="2200" dirty="0">
                    <a:latin typeface="Calibri" pitchFamily="34" charset="0"/>
                    <a:cs typeface="Calibri" pitchFamily="34" charset="0"/>
                  </a:rPr>
                  <a:t>)-depth robust DAG G</a:t>
                </a:r>
              </a:p>
              <a:p>
                <a:pPr lvl="1"/>
                <a:r>
                  <a:rPr lang="en-US" sz="2200" dirty="0">
                    <a:latin typeface="Calibri" pitchFamily="34" charset="0"/>
                    <a:cs typeface="Calibri" pitchFamily="34" charset="0"/>
                  </a:rPr>
                  <a:t>(</a:t>
                </a:r>
                <a:r>
                  <a:rPr lang="en-US" sz="2200" dirty="0" err="1">
                    <a:latin typeface="Calibri" pitchFamily="34" charset="0"/>
                    <a:cs typeface="Calibri" pitchFamily="34" charset="0"/>
                  </a:rPr>
                  <a:t>e,d</a:t>
                </a:r>
                <a:r>
                  <a:rPr lang="en-US" sz="2200" dirty="0">
                    <a:latin typeface="Calibri" pitchFamily="34" charset="0"/>
                    <a:cs typeface="Calibri" pitchFamily="34" charset="0"/>
                  </a:rPr>
                  <a:t>)-depth-robust for </a:t>
                </a:r>
                <a14:m>
                  <m:oMath xmlns:m="http://schemas.openxmlformats.org/officeDocument/2006/math">
                    <m:r>
                      <m:rPr>
                        <m:sty m:val="p"/>
                      </m:rPr>
                      <a:rPr lang="en-US" sz="2200">
                        <a:latin typeface="Cambria Math"/>
                      </a:rPr>
                      <m:t>e</m:t>
                    </m:r>
                    <m:r>
                      <a:rPr lang="en-US" sz="2200">
                        <a:latin typeface="Cambria Math"/>
                      </a:rPr>
                      <m:t>=</m:t>
                    </m:r>
                    <m:r>
                      <m:rPr>
                        <m:sty m:val="p"/>
                      </m:rPr>
                      <a:rPr lang="el-GR" sz="2200" i="1">
                        <a:latin typeface="Cambria Math"/>
                        <a:ea typeface="Cambria Math"/>
                      </a:rPr>
                      <m:t>Ω</m:t>
                    </m:r>
                    <m:d>
                      <m:dPr>
                        <m:ctrlPr>
                          <a:rPr lang="en-US" sz="2200" i="1">
                            <a:latin typeface="Cambria Math" panose="02040503050406030204" pitchFamily="18" charset="0"/>
                          </a:rPr>
                        </m:ctrlPr>
                      </m:dPr>
                      <m:e>
                        <m:r>
                          <m:rPr>
                            <m:sty m:val="p"/>
                          </m:rPr>
                          <a:rPr lang="en-US" sz="2200">
                            <a:latin typeface="Cambria Math"/>
                          </a:rPr>
                          <m:t>N</m:t>
                        </m:r>
                        <m:r>
                          <a:rPr lang="en-US" sz="2200">
                            <a:latin typeface="Cambria Math"/>
                          </a:rPr>
                          <m:t>/</m:t>
                        </m:r>
                        <m:func>
                          <m:funcPr>
                            <m:ctrlPr>
                              <a:rPr lang="en-US" sz="2200" i="1">
                                <a:latin typeface="Cambria Math" panose="02040503050406030204" pitchFamily="18" charset="0"/>
                              </a:rPr>
                            </m:ctrlPr>
                          </m:funcPr>
                          <m:fName>
                            <m:r>
                              <m:rPr>
                                <m:sty m:val="p"/>
                              </m:rPr>
                              <a:rPr lang="en-US" sz="2200">
                                <a:latin typeface="Cambria Math"/>
                              </a:rPr>
                              <m:t>log</m:t>
                            </m:r>
                          </m:fName>
                          <m:e>
                            <m:r>
                              <m:rPr>
                                <m:sty m:val="p"/>
                              </m:rPr>
                              <a:rPr lang="en-US" sz="2200">
                                <a:latin typeface="Cambria Math"/>
                              </a:rPr>
                              <m:t>N</m:t>
                            </m:r>
                          </m:e>
                        </m:func>
                      </m:e>
                    </m:d>
                  </m:oMath>
                </a14:m>
                <a:r>
                  <a:rPr lang="en-US" sz="2200" dirty="0">
                    <a:latin typeface="Calibri" pitchFamily="34" charset="0"/>
                    <a:cs typeface="Calibri" pitchFamily="34" charset="0"/>
                  </a:rPr>
                  <a:t> and </a:t>
                </a:r>
                <a14:m>
                  <m:oMath xmlns:m="http://schemas.openxmlformats.org/officeDocument/2006/math">
                    <m:r>
                      <m:rPr>
                        <m:sty m:val="p"/>
                      </m:rPr>
                      <a:rPr lang="en-US" sz="2200">
                        <a:latin typeface="Cambria Math"/>
                      </a:rPr>
                      <m:t>d</m:t>
                    </m:r>
                    <m:r>
                      <a:rPr lang="en-US" sz="2200">
                        <a:latin typeface="Cambria Math"/>
                      </a:rPr>
                      <m:t>=</m:t>
                    </m:r>
                    <m:r>
                      <m:rPr>
                        <m:sty m:val="p"/>
                      </m:rPr>
                      <a:rPr lang="el-GR" sz="2200" i="1">
                        <a:latin typeface="Cambria Math"/>
                        <a:ea typeface="Cambria Math"/>
                      </a:rPr>
                      <m:t>Ω</m:t>
                    </m:r>
                    <m:d>
                      <m:dPr>
                        <m:ctrlPr>
                          <a:rPr lang="en-US" sz="2200" i="1">
                            <a:latin typeface="Cambria Math" panose="02040503050406030204" pitchFamily="18" charset="0"/>
                          </a:rPr>
                        </m:ctrlPr>
                      </m:dPr>
                      <m:e>
                        <m:r>
                          <m:rPr>
                            <m:sty m:val="p"/>
                          </m:rPr>
                          <a:rPr lang="en-US" sz="2200">
                            <a:latin typeface="Cambria Math"/>
                          </a:rPr>
                          <m:t>N</m:t>
                        </m:r>
                      </m:e>
                    </m:d>
                  </m:oMath>
                </a14:m>
                <a:endParaRPr lang="en-US" sz="2200" dirty="0">
                  <a:latin typeface="Calibri" pitchFamily="34" charset="0"/>
                  <a:cs typeface="Calibri" pitchFamily="34" charset="0"/>
                </a:endParaRPr>
              </a:p>
              <a:p>
                <a:pPr lvl="1"/>
                <a14:m>
                  <m:oMath xmlns:m="http://schemas.openxmlformats.org/officeDocument/2006/math">
                    <m:r>
                      <a:rPr lang="en-US" sz="2200" i="1">
                        <a:latin typeface="Cambria Math"/>
                      </a:rPr>
                      <m:t>𝐶𝐶</m:t>
                    </m:r>
                    <m:d>
                      <m:dPr>
                        <m:ctrlPr>
                          <a:rPr lang="en-US" sz="2200" i="1">
                            <a:latin typeface="Cambria Math" panose="02040503050406030204" pitchFamily="18" charset="0"/>
                          </a:rPr>
                        </m:ctrlPr>
                      </m:dPr>
                      <m:e>
                        <m:r>
                          <a:rPr lang="en-US" sz="2200" i="1">
                            <a:latin typeface="Cambria Math"/>
                          </a:rPr>
                          <m:t>𝐺</m:t>
                        </m:r>
                      </m:e>
                    </m:d>
                    <m:r>
                      <a:rPr lang="en-US" sz="2200" i="1">
                        <a:latin typeface="Cambria Math"/>
                      </a:rPr>
                      <m:t>≥</m:t>
                    </m:r>
                    <m:r>
                      <a:rPr lang="en-US" sz="2200" i="1">
                        <a:latin typeface="Cambria Math"/>
                      </a:rPr>
                      <m:t>𝑒𝑑</m:t>
                    </m:r>
                    <m:r>
                      <a:rPr lang="en-US" sz="2200" i="1">
                        <a:latin typeface="Cambria Math"/>
                      </a:rPr>
                      <m:t>=</m:t>
                    </m:r>
                    <m:r>
                      <m:rPr>
                        <m:sty m:val="p"/>
                      </m:rPr>
                      <a:rPr lang="el-GR" sz="2200" i="1">
                        <a:latin typeface="Cambria Math"/>
                        <a:ea typeface="Cambria Math"/>
                      </a:rPr>
                      <m:t>Ω</m:t>
                    </m:r>
                    <m:d>
                      <m:dPr>
                        <m:ctrlPr>
                          <a:rPr lang="en-US" sz="2200" i="1">
                            <a:latin typeface="Cambria Math" panose="02040503050406030204" pitchFamily="18" charset="0"/>
                          </a:rPr>
                        </m:ctrlPr>
                      </m:dPr>
                      <m:e>
                        <m:sSup>
                          <m:sSupPr>
                            <m:ctrlPr>
                              <a:rPr lang="en-US" sz="2200" i="1">
                                <a:latin typeface="Cambria Math" panose="02040503050406030204" pitchFamily="18" charset="0"/>
                              </a:rPr>
                            </m:ctrlPr>
                          </m:sSupPr>
                          <m:e>
                            <m:r>
                              <m:rPr>
                                <m:sty m:val="p"/>
                              </m:rPr>
                              <a:rPr lang="en-US" sz="2200">
                                <a:latin typeface="Cambria Math"/>
                              </a:rPr>
                              <m:t>N</m:t>
                            </m:r>
                          </m:e>
                          <m:sup>
                            <m:r>
                              <a:rPr lang="en-US" sz="2200">
                                <a:latin typeface="Cambria Math"/>
                              </a:rPr>
                              <m:t>2</m:t>
                            </m:r>
                          </m:sup>
                        </m:sSup>
                        <m:r>
                          <a:rPr lang="en-US" sz="2200" i="1">
                            <a:latin typeface="Cambria Math"/>
                          </a:rPr>
                          <m:t>/</m:t>
                        </m:r>
                        <m:func>
                          <m:funcPr>
                            <m:ctrlPr>
                              <a:rPr lang="en-US" sz="2200" i="1">
                                <a:latin typeface="Cambria Math" panose="02040503050406030204" pitchFamily="18" charset="0"/>
                              </a:rPr>
                            </m:ctrlPr>
                          </m:funcPr>
                          <m:fName>
                            <m:r>
                              <m:rPr>
                                <m:sty m:val="p"/>
                              </m:rPr>
                              <a:rPr lang="en-US" sz="2200">
                                <a:latin typeface="Cambria Math"/>
                              </a:rPr>
                              <m:t>log</m:t>
                            </m:r>
                          </m:fName>
                          <m:e>
                            <m:r>
                              <m:rPr>
                                <m:sty m:val="p"/>
                              </m:rPr>
                              <a:rPr lang="en-US" sz="2200">
                                <a:latin typeface="Cambria Math"/>
                              </a:rPr>
                              <m:t>N</m:t>
                            </m:r>
                          </m:e>
                        </m:func>
                      </m:e>
                    </m:d>
                  </m:oMath>
                </a14:m>
                <a:endParaRPr lang="en-US" sz="2200" dirty="0">
                  <a:latin typeface="Calibri" pitchFamily="34" charset="0"/>
                  <a:cs typeface="Calibri" pitchFamily="34" charset="0"/>
                </a:endParaRPr>
              </a:p>
              <a:p>
                <a:pPr marL="0" indent="0">
                  <a:buFont typeface="Arial"/>
                  <a:buNone/>
                </a:pPr>
                <a:r>
                  <a:rPr lang="en-US" dirty="0" smtClean="0"/>
                  <a:t>		</a:t>
                </a:r>
                <a:endParaRPr lang="en-US"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323853" y="1733550"/>
                <a:ext cx="7886700" cy="1168035"/>
              </a:xfrm>
              <a:prstGeom prst="rect">
                <a:avLst/>
              </a:prstGeom>
              <a:blipFill rotWithShape="1">
                <a:blip r:embed="rId3"/>
                <a:stretch>
                  <a:fillRect l="-1236" b="-41146"/>
                </a:stretch>
              </a:blipFill>
              <a:ln>
                <a:noFill/>
              </a:ln>
            </p:spPr>
            <p:txBody>
              <a:bodyPr/>
              <a:lstStyle/>
              <a:p>
                <a:r>
                  <a:rPr lang="en-US">
                    <a:noFill/>
                  </a:rPr>
                  <a:t> </a:t>
                </a:r>
              </a:p>
            </p:txBody>
          </p:sp>
        </mc:Fallback>
      </mc:AlternateContent>
      <p:sp>
        <p:nvSpPr>
          <p:cNvPr id="13" name="Content Placeholder 2"/>
          <p:cNvSpPr txBox="1">
            <a:spLocks/>
          </p:cNvSpPr>
          <p:nvPr/>
        </p:nvSpPr>
        <p:spPr>
          <a:xfrm>
            <a:off x="266700" y="3308715"/>
            <a:ext cx="7886700" cy="116803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400" b="0" i="0" u="none" strike="noStrike" cap="none">
                <a:solidFill>
                  <a:schemeClr val="dk1"/>
                </a:solidFill>
                <a:latin typeface="Calibri"/>
                <a:ea typeface="Calibri"/>
                <a:cs typeface="Calibri"/>
                <a:sym typeface="Calibri"/>
              </a:defRPr>
            </a:lvl9pPr>
          </a:lstStyle>
          <a:p>
            <a:pPr marL="0" indent="0">
              <a:buNone/>
            </a:pPr>
            <a:r>
              <a:rPr lang="en-US" b="1" dirty="0" smtClean="0"/>
              <a:t>DRSample </a:t>
            </a:r>
            <a:r>
              <a:rPr lang="en-US" b="1" dirty="0" err="1" smtClean="0"/>
              <a:t>vs</a:t>
            </a:r>
            <a:r>
              <a:rPr lang="en-US" b="1" dirty="0" smtClean="0"/>
              <a:t> Argon2i: </a:t>
            </a:r>
            <a:r>
              <a:rPr lang="en-US" dirty="0" smtClean="0"/>
              <a:t> </a:t>
            </a:r>
          </a:p>
          <a:p>
            <a:pPr indent="-342900"/>
            <a:r>
              <a:rPr lang="en-US" dirty="0" smtClean="0"/>
              <a:t>Asymptotically DRSample is superior</a:t>
            </a:r>
          </a:p>
          <a:p>
            <a:pPr indent="-342900"/>
            <a:r>
              <a:rPr lang="en-US" dirty="0" smtClean="0"/>
              <a:t>Constant factors?		</a:t>
            </a:r>
            <a:endParaRPr lang="en-US" dirty="0"/>
          </a:p>
        </p:txBody>
      </p:sp>
    </p:spTree>
    <p:extLst>
      <p:ext uri="{BB962C8B-B14F-4D97-AF65-F5344CB8AC3E}">
        <p14:creationId xmlns:p14="http://schemas.microsoft.com/office/powerpoint/2010/main" val="2874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Empirical Analysis [ABH17]</a:t>
            </a:r>
            <a:endParaRPr lang="en-US" dirty="0"/>
          </a:p>
        </p:txBody>
      </p:sp>
      <p:sp>
        <p:nvSpPr>
          <p:cNvPr id="3" name="Text Placeholder 2"/>
          <p:cNvSpPr>
            <a:spLocks noGrp="1"/>
          </p:cNvSpPr>
          <p:nvPr>
            <p:ph type="body" idx="1"/>
          </p:nvPr>
        </p:nvSpPr>
        <p:spPr/>
        <p:txBody>
          <a:bodyPr/>
          <a:lstStyle/>
          <a:p>
            <a:pPr marL="381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2550"/>
            <a:ext cx="4876800" cy="345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57700" y="2245355"/>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1885950"/>
            <a:ext cx="2514600" cy="1015663"/>
          </a:xfrm>
          <a:prstGeom prst="rect">
            <a:avLst/>
          </a:prstGeom>
          <a:noFill/>
        </p:spPr>
        <p:txBody>
          <a:bodyPr wrap="square" rtlCol="0">
            <a:spAutoFit/>
          </a:bodyPr>
          <a:lstStyle/>
          <a:p>
            <a:r>
              <a:rPr lang="en-US" sz="2000" dirty="0" smtClean="0"/>
              <a:t> High Quality Attacks against Argon2i</a:t>
            </a:r>
            <a:endParaRPr lang="en-US" sz="2000" dirty="0"/>
          </a:p>
        </p:txBody>
      </p:sp>
      <p:sp>
        <p:nvSpPr>
          <p:cNvPr id="9" name="TextBox 8"/>
          <p:cNvSpPr txBox="1"/>
          <p:nvPr/>
        </p:nvSpPr>
        <p:spPr>
          <a:xfrm>
            <a:off x="5715000" y="3499306"/>
            <a:ext cx="2971800" cy="646331"/>
          </a:xfrm>
          <a:prstGeom prst="rect">
            <a:avLst/>
          </a:prstGeom>
          <a:noFill/>
        </p:spPr>
        <p:txBody>
          <a:bodyPr wrap="square" rtlCol="0">
            <a:spAutoFit/>
          </a:bodyPr>
          <a:lstStyle/>
          <a:p>
            <a:r>
              <a:rPr lang="en-US" sz="1800" dirty="0" smtClean="0"/>
              <a:t>DRSample: </a:t>
            </a:r>
            <a:r>
              <a:rPr lang="en-US" sz="1800" dirty="0"/>
              <a:t>Only found low quality attacks </a:t>
            </a:r>
          </a:p>
        </p:txBody>
      </p:sp>
      <p:cxnSp>
        <p:nvCxnSpPr>
          <p:cNvPr id="10" name="Straight Arrow Connector 9"/>
          <p:cNvCxnSpPr/>
          <p:nvPr/>
        </p:nvCxnSpPr>
        <p:spPr>
          <a:xfrm>
            <a:off x="4419600" y="3714750"/>
            <a:ext cx="1219200" cy="13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8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 (Attacks)</a:t>
            </a:r>
            <a:endParaRPr lang="en-US" dirty="0"/>
          </a:p>
        </p:txBody>
      </p:sp>
      <p:sp>
        <p:nvSpPr>
          <p:cNvPr id="3" name="Text Placeholder 2"/>
          <p:cNvSpPr>
            <a:spLocks noGrp="1"/>
          </p:cNvSpPr>
          <p:nvPr>
            <p:ph type="body" idx="1"/>
          </p:nvPr>
        </p:nvSpPr>
        <p:spPr/>
        <p:txBody>
          <a:bodyPr/>
          <a:lstStyle/>
          <a:p>
            <a:r>
              <a:rPr lang="en-US" dirty="0" smtClean="0"/>
              <a:t>New analysis of Greedy Pebbling Attack [BGS16]</a:t>
            </a:r>
          </a:p>
          <a:p>
            <a:pPr lvl="1"/>
            <a:r>
              <a:rPr lang="en-US" dirty="0" smtClean="0"/>
              <a:t>Surprisingly effective against DRSample</a:t>
            </a:r>
          </a:p>
          <a:p>
            <a:pPr lvl="1"/>
            <a:r>
              <a:rPr lang="en-US" dirty="0" smtClean="0"/>
              <a:t>Reverses prior conclusions</a:t>
            </a:r>
            <a:endParaRPr lang="en-US" dirty="0"/>
          </a:p>
          <a:p>
            <a:r>
              <a:rPr lang="en-US" dirty="0" smtClean="0"/>
              <a:t>New heuristic algorithm for constructing small depth-reducing sets</a:t>
            </a:r>
          </a:p>
          <a:p>
            <a:pPr lvl="1"/>
            <a:r>
              <a:rPr lang="en-US" dirty="0" smtClean="0"/>
              <a:t>Empirical Analysis:  Improves upon prior algorithms</a:t>
            </a:r>
          </a:p>
          <a:p>
            <a:pPr lvl="1"/>
            <a:r>
              <a:rPr lang="en-US" dirty="0" smtClean="0"/>
              <a:t>Implications for many cryptographic objects : </a:t>
            </a:r>
            <a:r>
              <a:rPr lang="en-US" dirty="0" err="1" smtClean="0"/>
              <a:t>iMHFs</a:t>
            </a:r>
            <a:r>
              <a:rPr lang="en-US" dirty="0" smtClean="0"/>
              <a:t>, Proofs </a:t>
            </a:r>
            <a:r>
              <a:rPr lang="en-US" dirty="0"/>
              <a:t>of Replication [F18</a:t>
            </a:r>
            <a:r>
              <a:rPr lang="en-US" dirty="0" smtClean="0"/>
              <a:t>], Proofs of Space</a:t>
            </a:r>
          </a:p>
          <a:p>
            <a:pPr lvl="1"/>
            <a:r>
              <a:rPr lang="en-US" dirty="0" smtClean="0"/>
              <a:t>See paper</a:t>
            </a:r>
            <a:endParaRPr lang="en-US" dirty="0"/>
          </a:p>
          <a:p>
            <a:r>
              <a:rPr lang="en-US" dirty="0" smtClean="0"/>
              <a:t>Trivial Parallelization of Argon2i Round Function</a:t>
            </a:r>
          </a:p>
          <a:p>
            <a:pPr lvl="1"/>
            <a:r>
              <a:rPr lang="en-US" dirty="0" smtClean="0"/>
              <a:t>Reduces Area x Time Costs by nearly 1 order of magnitude</a:t>
            </a:r>
          </a:p>
          <a:p>
            <a:pPr marL="400050" lvl="1" indent="0">
              <a:buNone/>
            </a:pPr>
            <a:endParaRPr lang="en-US" dirty="0" smtClean="0"/>
          </a:p>
          <a:p>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32</a:t>
            </a:fld>
            <a:endParaRPr lang="en-US"/>
          </a:p>
        </p:txBody>
      </p:sp>
    </p:spTree>
    <p:extLst>
      <p:ext uri="{BB962C8B-B14F-4D97-AF65-F5344CB8AC3E}">
        <p14:creationId xmlns:p14="http://schemas.microsoft.com/office/powerpoint/2010/main" val="34592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 (Constructions)</a:t>
            </a:r>
            <a:endParaRPr lang="en-US" dirty="0"/>
          </a:p>
        </p:txBody>
      </p:sp>
      <p:sp>
        <p:nvSpPr>
          <p:cNvPr id="3" name="Text Placeholder 2"/>
          <p:cNvSpPr>
            <a:spLocks noGrp="1"/>
          </p:cNvSpPr>
          <p:nvPr>
            <p:ph type="body" idx="1"/>
          </p:nvPr>
        </p:nvSpPr>
        <p:spPr/>
        <p:txBody>
          <a:bodyPr/>
          <a:lstStyle/>
          <a:p>
            <a:r>
              <a:rPr lang="en-US" dirty="0" smtClean="0"/>
              <a:t>New </a:t>
            </a:r>
            <a:r>
              <a:rPr lang="en-US" dirty="0" err="1" smtClean="0"/>
              <a:t>iMHF</a:t>
            </a:r>
            <a:r>
              <a:rPr lang="en-US" dirty="0" smtClean="0"/>
              <a:t> construction: DRSample + BRG</a:t>
            </a:r>
          </a:p>
          <a:p>
            <a:pPr lvl="1"/>
            <a:r>
              <a:rPr lang="en-US" dirty="0" smtClean="0"/>
              <a:t>Optimal resistance to all known pebbling attacks</a:t>
            </a:r>
          </a:p>
          <a:p>
            <a:pPr lvl="1"/>
            <a:r>
              <a:rPr lang="en-US" dirty="0" smtClean="0"/>
              <a:t>First practical construction with strong sustained space complexity guarantee</a:t>
            </a:r>
          </a:p>
          <a:p>
            <a:pPr lvl="1"/>
            <a:endParaRPr lang="en-US" dirty="0"/>
          </a:p>
          <a:p>
            <a:r>
              <a:rPr lang="en-US" dirty="0" smtClean="0"/>
              <a:t>New Pebbling Reduction for XOR Labeling Rule</a:t>
            </a:r>
          </a:p>
          <a:p>
            <a:pPr lvl="1"/>
            <a:r>
              <a:rPr lang="en-US" dirty="0" smtClean="0"/>
              <a:t>Used by deployed </a:t>
            </a:r>
            <a:r>
              <a:rPr lang="en-US" dirty="0" err="1" smtClean="0"/>
              <a:t>iMHFs</a:t>
            </a:r>
            <a:r>
              <a:rPr lang="en-US" dirty="0" smtClean="0"/>
              <a:t> like Argon2i</a:t>
            </a:r>
            <a:endParaRPr lang="en-US" dirty="0"/>
          </a:p>
          <a:p>
            <a:r>
              <a:rPr lang="en-US" dirty="0" smtClean="0"/>
              <a:t>Inherently Sequential Round Function</a:t>
            </a:r>
          </a:p>
          <a:p>
            <a:pPr lvl="1"/>
            <a:r>
              <a:rPr lang="en-US" dirty="0" smtClean="0"/>
              <a:t>Increases Area x Time cost for attacker by nearly 1 order of magnitude</a:t>
            </a:r>
          </a:p>
          <a:p>
            <a:pPr marL="400050" lvl="1" indent="0">
              <a:buNone/>
            </a:pPr>
            <a:endParaRPr lang="en-US" dirty="0" smtClean="0"/>
          </a:p>
          <a:p>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a:p>
        </p:txBody>
      </p:sp>
    </p:spTree>
    <p:extLst>
      <p:ext uri="{BB962C8B-B14F-4D97-AF65-F5344CB8AC3E}">
        <p14:creationId xmlns:p14="http://schemas.microsoft.com/office/powerpoint/2010/main" val="213167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Pebble Attack [BCS16]</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Sequential Pebbling Strategy</a:t>
                </a:r>
              </a:p>
              <a:p>
                <a:pPr lvl="1"/>
                <a:r>
                  <a:rPr lang="en-US" dirty="0" smtClean="0"/>
                  <a:t>Pebble in topological order</a:t>
                </a:r>
              </a:p>
              <a:p>
                <a:pPr lvl="1"/>
                <a:r>
                  <a:rPr lang="en-US" dirty="0" smtClean="0"/>
                  <a:t>Discard pebble on v after greatest child node </a:t>
                </a:r>
                <a:r>
                  <a:rPr lang="en-US" dirty="0" err="1" smtClean="0"/>
                  <a:t>gc</a:t>
                </a:r>
                <a:r>
                  <a:rPr lang="en-US" dirty="0" smtClean="0"/>
                  <a:t>(v) has been pebbled</a:t>
                </a:r>
              </a:p>
              <a:p>
                <a:r>
                  <a:rPr lang="en-US" dirty="0" smtClean="0"/>
                  <a:t>Attack Quality </a:t>
                </a:r>
                <a:r>
                  <a:rPr lang="en-US" dirty="0" err="1" smtClean="0"/>
                  <a:t>vs</a:t>
                </a:r>
                <a:r>
                  <a:rPr lang="en-US" dirty="0" smtClean="0"/>
                  <a:t> Argon2i: </a:t>
                </a:r>
                <a14:m>
                  <m:oMath xmlns:m="http://schemas.openxmlformats.org/officeDocument/2006/math">
                    <m:r>
                      <a:rPr lang="en-US" i="1" smtClean="0">
                        <a:latin typeface="Cambria Math"/>
                        <a:ea typeface="Cambria Math"/>
                      </a:rPr>
                      <m:t>≈</m:t>
                    </m:r>
                    <m:r>
                      <a:rPr lang="en-US" b="0" i="1" smtClean="0">
                        <a:latin typeface="Cambria Math"/>
                        <a:ea typeface="Cambria Math"/>
                      </a:rPr>
                      <m:t>5</m:t>
                    </m:r>
                  </m:oMath>
                </a14:m>
                <a:r>
                  <a:rPr lang="en-US" b="0" dirty="0" smtClean="0">
                    <a:ea typeface="Cambria Math"/>
                  </a:rPr>
                  <a:t> (constant improvement)</a:t>
                </a:r>
              </a:p>
              <a:p>
                <a:r>
                  <a:rPr lang="en-US" dirty="0" smtClean="0">
                    <a:ea typeface="Cambria Math"/>
                  </a:rPr>
                  <a:t>[AB16] Attack Quality </a:t>
                </a:r>
                <a:r>
                  <a:rPr lang="en-US" dirty="0" err="1"/>
                  <a:t>vs</a:t>
                </a:r>
                <a:r>
                  <a:rPr lang="en-US" dirty="0"/>
                  <a:t> Argon2i: </a:t>
                </a:r>
                <a14:m>
                  <m:oMath xmlns:m="http://schemas.openxmlformats.org/officeDocument/2006/math">
                    <m:r>
                      <a:rPr lang="en-US" i="1">
                        <a:latin typeface="Cambria Math"/>
                        <a:ea typeface="Cambria Math"/>
                      </a:rPr>
                      <m:t>≈</m:t>
                    </m:r>
                    <m:r>
                      <a:rPr lang="el-GR" i="1" smtClean="0">
                        <a:latin typeface="Cambria Math"/>
                        <a:ea typeface="Cambria Math"/>
                      </a:rPr>
                      <m:t>𝜔</m:t>
                    </m:r>
                    <m:d>
                      <m:dPr>
                        <m:ctrlPr>
                          <a:rPr lang="el-GR" i="1" smtClean="0">
                            <a:latin typeface="Cambria Math" panose="02040503050406030204" pitchFamily="18" charset="0"/>
                            <a:ea typeface="Cambria Math"/>
                          </a:rPr>
                        </m:ctrlPr>
                      </m:dPr>
                      <m:e>
                        <m:sSup>
                          <m:sSupPr>
                            <m:ctrlPr>
                              <a:rPr lang="el-GR" i="1" smtClean="0">
                                <a:latin typeface="Cambria Math" panose="02040503050406030204" pitchFamily="18" charset="0"/>
                                <a:ea typeface="Cambria Math"/>
                              </a:rPr>
                            </m:ctrlPr>
                          </m:sSupPr>
                          <m:e>
                            <m:r>
                              <a:rPr lang="en-US" b="0" i="1" smtClean="0">
                                <a:latin typeface="Cambria Math"/>
                                <a:ea typeface="Cambria Math"/>
                              </a:rPr>
                              <m:t>𝑁</m:t>
                            </m:r>
                          </m:e>
                          <m:sup>
                            <m:r>
                              <a:rPr lang="en-US" b="0" i="1" smtClean="0">
                                <a:latin typeface="Cambria Math"/>
                                <a:ea typeface="Cambria Math"/>
                              </a:rPr>
                              <m:t>0.22</m:t>
                            </m:r>
                          </m:sup>
                        </m:sSup>
                      </m:e>
                    </m:d>
                  </m:oMath>
                </a14:m>
                <a:endParaRPr lang="en-US" dirty="0" smtClean="0"/>
              </a:p>
              <a:p>
                <a:r>
                  <a:rPr lang="en-US" dirty="0" smtClean="0"/>
                  <a:t>[ABH17] did not look at performance of greedy </a:t>
                </a:r>
                <a:r>
                  <a:rPr lang="en-US" dirty="0" err="1" smtClean="0"/>
                  <a:t>vs</a:t>
                </a:r>
                <a:r>
                  <a:rPr lang="en-US" dirty="0" smtClean="0"/>
                  <a:t> DRSample</a:t>
                </a:r>
              </a:p>
              <a:p>
                <a:r>
                  <a:rPr lang="en-US" dirty="0" smtClean="0"/>
                  <a:t>[New] Greedy Pebble </a:t>
                </a:r>
                <a:r>
                  <a:rPr lang="en-US" dirty="0" err="1"/>
                  <a:t>vs</a:t>
                </a:r>
                <a:r>
                  <a:rPr lang="en-US" dirty="0"/>
                  <a:t> DRSample</a:t>
                </a:r>
                <a:r>
                  <a:rPr lang="en-US" dirty="0" smtClean="0"/>
                  <a:t> achieves attack quality </a:t>
                </a:r>
                <a14:m>
                  <m:oMath xmlns:m="http://schemas.openxmlformats.org/officeDocument/2006/math">
                    <m:r>
                      <a:rPr lang="en-US" i="1">
                        <a:latin typeface="Cambria Math"/>
                        <a:ea typeface="Cambria Math"/>
                      </a:rPr>
                      <m:t>≈</m:t>
                    </m:r>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𝑁</m:t>
                        </m:r>
                      </m:e>
                    </m:func>
                  </m:oMath>
                </a14:m>
                <a:endParaRPr lang="en-US" dirty="0" smtClean="0"/>
              </a:p>
              <a:p>
                <a:pPr lvl="1"/>
                <a:r>
                  <a:rPr lang="en-US" dirty="0" smtClean="0"/>
                  <a:t>Matches lower bound </a:t>
                </a:r>
                <a14:m>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i="1">
                        <a:latin typeface="Cambria Math"/>
                      </a:rPr>
                      <m:t>=</m:t>
                    </m:r>
                    <m:r>
                      <m:rPr>
                        <m:sty m:val="p"/>
                      </m:rPr>
                      <a:rPr lang="el-GR" i="1">
                        <a:latin typeface="Cambria Math"/>
                        <a:ea typeface="Cambria Math"/>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en-US">
                                <a:latin typeface="Cambria Math"/>
                              </a:rPr>
                              <m:t>N</m:t>
                            </m:r>
                          </m:e>
                          <m:sup>
                            <m:r>
                              <a:rPr lang="en-US">
                                <a:latin typeface="Cambria Math"/>
                              </a:rPr>
                              <m:t>2</m:t>
                            </m:r>
                          </m:sup>
                        </m:sSup>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log</m:t>
                            </m:r>
                          </m:fName>
                          <m:e>
                            <m:r>
                              <m:rPr>
                                <m:sty m:val="p"/>
                              </m:rPr>
                              <a:rPr lang="en-US">
                                <a:latin typeface="Cambria Math"/>
                              </a:rPr>
                              <m:t>N</m:t>
                            </m:r>
                          </m:e>
                        </m:func>
                      </m:e>
                    </m:d>
                  </m:oMath>
                </a14:m>
                <a:endParaRPr lang="en-US" dirty="0"/>
              </a:p>
              <a:p>
                <a:pPr lvl="1"/>
                <a:r>
                  <a:rPr lang="en-US" dirty="0" smtClean="0"/>
                  <a:t>Good </a:t>
                </a:r>
                <a:r>
                  <a:rPr lang="en-US" dirty="0"/>
                  <a:t>C</a:t>
                </a:r>
                <a:r>
                  <a:rPr lang="en-US" dirty="0" smtClean="0"/>
                  <a:t>onstant Factors</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1159" t="-1308" b="-373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34</a:t>
            </a:fld>
            <a:endParaRPr lang="en-US"/>
          </a:p>
        </p:txBody>
      </p:sp>
    </p:spTree>
    <p:extLst>
      <p:ext uri="{BB962C8B-B14F-4D97-AF65-F5344CB8AC3E}">
        <p14:creationId xmlns:p14="http://schemas.microsoft.com/office/powerpoint/2010/main" val="303311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35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5270"/>
            <a:ext cx="4800600"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5715000" y="2858765"/>
            <a:ext cx="647700" cy="148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4600" y="2499360"/>
            <a:ext cx="2514600" cy="400110"/>
          </a:xfrm>
          <a:prstGeom prst="rect">
            <a:avLst/>
          </a:prstGeom>
          <a:noFill/>
        </p:spPr>
        <p:txBody>
          <a:bodyPr wrap="square" rtlCol="0">
            <a:spAutoFit/>
          </a:bodyPr>
          <a:lstStyle/>
          <a:p>
            <a:r>
              <a:rPr lang="en-US" sz="2000" dirty="0" smtClean="0"/>
              <a:t> Argon2i</a:t>
            </a:r>
            <a:endParaRPr lang="en-US" sz="2000" dirty="0"/>
          </a:p>
        </p:txBody>
      </p:sp>
      <p:cxnSp>
        <p:nvCxnSpPr>
          <p:cNvPr id="9" name="Straight Arrow Connector 8"/>
          <p:cNvCxnSpPr/>
          <p:nvPr/>
        </p:nvCxnSpPr>
        <p:spPr>
          <a:xfrm flipV="1">
            <a:off x="5753100" y="1635755"/>
            <a:ext cx="647700" cy="148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62700" y="1276350"/>
            <a:ext cx="2514600" cy="707886"/>
          </a:xfrm>
          <a:prstGeom prst="rect">
            <a:avLst/>
          </a:prstGeom>
          <a:noFill/>
        </p:spPr>
        <p:txBody>
          <a:bodyPr wrap="square" rtlCol="0">
            <a:spAutoFit/>
          </a:bodyPr>
          <a:lstStyle/>
          <a:p>
            <a:r>
              <a:rPr lang="en-US" sz="2000" dirty="0" smtClean="0"/>
              <a:t> DRSample </a:t>
            </a:r>
          </a:p>
          <a:p>
            <a:r>
              <a:rPr lang="en-US" sz="2000" dirty="0" smtClean="0"/>
              <a:t>(Greedy Pebble)</a:t>
            </a:r>
            <a:endParaRPr lang="en-US" sz="2000" dirty="0"/>
          </a:p>
        </p:txBody>
      </p:sp>
      <p:cxnSp>
        <p:nvCxnSpPr>
          <p:cNvPr id="11" name="Straight Arrow Connector 10"/>
          <p:cNvCxnSpPr/>
          <p:nvPr/>
        </p:nvCxnSpPr>
        <p:spPr>
          <a:xfrm flipV="1">
            <a:off x="5596890" y="3714750"/>
            <a:ext cx="647700" cy="74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24600" y="3514695"/>
            <a:ext cx="2514600" cy="400110"/>
          </a:xfrm>
          <a:prstGeom prst="rect">
            <a:avLst/>
          </a:prstGeom>
          <a:noFill/>
        </p:spPr>
        <p:txBody>
          <a:bodyPr wrap="square" rtlCol="0">
            <a:spAutoFit/>
          </a:bodyPr>
          <a:lstStyle/>
          <a:p>
            <a:r>
              <a:rPr lang="en-US" sz="2000" dirty="0" smtClean="0"/>
              <a:t> New Construction</a:t>
            </a:r>
            <a:endParaRPr lang="en-US" sz="2000" dirty="0"/>
          </a:p>
        </p:txBody>
      </p:sp>
    </p:spTree>
    <p:extLst>
      <p:ext uri="{BB962C8B-B14F-4D97-AF65-F5344CB8AC3E}">
        <p14:creationId xmlns:p14="http://schemas.microsoft.com/office/powerpoint/2010/main" val="97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Seeking: DAG that resists both attacks</a:t>
            </a:r>
            <a:endParaRPr lang="en-US" sz="3600" dirty="0"/>
          </a:p>
        </p:txBody>
      </p:sp>
      <p:sp>
        <p:nvSpPr>
          <p:cNvPr id="3" name="Text Placeholder 2"/>
          <p:cNvSpPr>
            <a:spLocks noGrp="1"/>
          </p:cNvSpPr>
          <p:nvPr>
            <p:ph type="body" idx="1"/>
          </p:nvPr>
        </p:nvSpPr>
        <p:spPr>
          <a:xfrm>
            <a:off x="228600" y="1369219"/>
            <a:ext cx="8610600" cy="3263504"/>
          </a:xfrm>
        </p:spPr>
        <p:txBody>
          <a:bodyPr/>
          <a:lstStyle/>
          <a:p>
            <a:r>
              <a:rPr lang="en-US" sz="2800" dirty="0" smtClean="0"/>
              <a:t>Parallel Depth-Reducing Attacks [AB16]</a:t>
            </a:r>
          </a:p>
          <a:p>
            <a:pPr lvl="1"/>
            <a:r>
              <a:rPr lang="en-US" sz="2400" dirty="0" smtClean="0"/>
              <a:t>Effective against Argon2i and many other </a:t>
            </a:r>
            <a:r>
              <a:rPr lang="en-US" sz="2400" dirty="0" err="1" smtClean="0"/>
              <a:t>iMHF</a:t>
            </a:r>
            <a:r>
              <a:rPr lang="en-US" sz="2400" dirty="0" smtClean="0"/>
              <a:t> candidates</a:t>
            </a:r>
          </a:p>
          <a:p>
            <a:pPr lvl="1"/>
            <a:r>
              <a:rPr lang="en-US" sz="2400" dirty="0" smtClean="0"/>
              <a:t>DRSample designed to resist these attacks </a:t>
            </a:r>
          </a:p>
          <a:p>
            <a:pPr lvl="1"/>
            <a:endParaRPr lang="en-US" sz="2400" dirty="0"/>
          </a:p>
          <a:p>
            <a:r>
              <a:rPr lang="en-US" sz="2800" dirty="0" smtClean="0"/>
              <a:t>Greedy Pebbling Attack</a:t>
            </a:r>
          </a:p>
          <a:p>
            <a:pPr lvl="1"/>
            <a:r>
              <a:rPr lang="en-US" sz="2400" dirty="0" smtClean="0"/>
              <a:t>Effective against DRSample</a:t>
            </a:r>
          </a:p>
          <a:p>
            <a:endParaRPr lang="en-US" sz="2800" dirty="0" smtClean="0"/>
          </a:p>
          <a:p>
            <a:pPr lvl="1"/>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36</a:t>
            </a:fld>
            <a:endParaRPr lang="en-US"/>
          </a:p>
        </p:txBody>
      </p:sp>
    </p:spTree>
    <p:extLst>
      <p:ext uri="{BB962C8B-B14F-4D97-AF65-F5344CB8AC3E}">
        <p14:creationId xmlns:p14="http://schemas.microsoft.com/office/powerpoint/2010/main" val="150122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Reversal Graph (n=3)</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28600" y="3790950"/>
                <a:ext cx="8610600" cy="1219200"/>
              </a:xfrm>
            </p:spPr>
            <p:txBody>
              <a:bodyPr/>
              <a:lstStyle/>
              <a:p>
                <a:pPr marL="38100" indent="0">
                  <a:buNone/>
                </a:pPr>
                <a:r>
                  <a:rPr lang="en-US" sz="2400" dirty="0" smtClean="0"/>
                  <a:t>[LT82]: Any sequential pebbling has space-time complexity </a:t>
                </a:r>
                <a14:m>
                  <m:oMath xmlns:m="http://schemas.openxmlformats.org/officeDocument/2006/math">
                    <m:r>
                      <m:rPr>
                        <m:sty m:val="p"/>
                      </m:rPr>
                      <a:rPr lang="el-GR" sz="2400" i="1" smtClean="0">
                        <a:latin typeface="Cambria Math"/>
                        <a:ea typeface="Cambria Math"/>
                      </a:rPr>
                      <m:t>Ω</m:t>
                    </m:r>
                    <m:d>
                      <m:dPr>
                        <m:ctrlPr>
                          <a:rPr lang="el-GR" sz="2400" i="1" smtClean="0">
                            <a:latin typeface="Cambria Math" panose="02040503050406030204" pitchFamily="18" charset="0"/>
                            <a:ea typeface="Cambria Math"/>
                          </a:rPr>
                        </m:ctrlPr>
                      </m:dPr>
                      <m:e>
                        <m:sSup>
                          <m:sSupPr>
                            <m:ctrlPr>
                              <a:rPr lang="el-GR" sz="2400" i="1" smtClean="0">
                                <a:latin typeface="Cambria Math" panose="02040503050406030204" pitchFamily="18" charset="0"/>
                                <a:ea typeface="Cambria Math"/>
                              </a:rPr>
                            </m:ctrlPr>
                          </m:sSupPr>
                          <m:e>
                            <m:r>
                              <a:rPr lang="en-US" sz="2400" b="0" i="1" smtClean="0">
                                <a:latin typeface="Cambria Math"/>
                                <a:ea typeface="Cambria Math"/>
                              </a:rPr>
                              <m:t>𝑁</m:t>
                            </m:r>
                          </m:e>
                          <m:sup>
                            <m:r>
                              <a:rPr lang="en-US" sz="2400" b="0" i="1" smtClean="0">
                                <a:latin typeface="Cambria Math"/>
                                <a:ea typeface="Cambria Math"/>
                              </a:rPr>
                              <m:t>2</m:t>
                            </m:r>
                          </m:sup>
                        </m:sSup>
                      </m:e>
                    </m:d>
                  </m:oMath>
                </a14:m>
                <a:endParaRPr lang="en-US" sz="2400" dirty="0" smtClean="0"/>
              </a:p>
              <a:p>
                <a:pPr marL="38100" indent="0">
                  <a:buNone/>
                </a:pPr>
                <a:r>
                  <a:rPr lang="en-US" sz="2400" dirty="0" smtClean="0"/>
                  <a:t>What about cumulative memory complexity of sequential pebbling?</a:t>
                </a:r>
                <a:endParaRPr lang="en-US" sz="24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28600" y="3790950"/>
                <a:ext cx="8610600" cy="1219200"/>
              </a:xfrm>
              <a:blipFill rotWithShape="1">
                <a:blip r:embed="rId2"/>
                <a:stretch>
                  <a:fillRect l="-992" r="-99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37</a:t>
            </a:fld>
            <a:endParaRPr lang="en-US"/>
          </a:p>
        </p:txBody>
      </p:sp>
      <p:sp>
        <p:nvSpPr>
          <p:cNvPr id="5" name="Oval 4"/>
          <p:cNvSpPr/>
          <p:nvPr/>
        </p:nvSpPr>
        <p:spPr>
          <a:xfrm>
            <a:off x="228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6" name="Oval 5"/>
          <p:cNvSpPr/>
          <p:nvPr/>
        </p:nvSpPr>
        <p:spPr>
          <a:xfrm>
            <a:off x="1371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7" name="Oval 6"/>
          <p:cNvSpPr/>
          <p:nvPr/>
        </p:nvSpPr>
        <p:spPr>
          <a:xfrm>
            <a:off x="2514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8" name="Oval 7"/>
          <p:cNvSpPr/>
          <p:nvPr/>
        </p:nvSpPr>
        <p:spPr>
          <a:xfrm>
            <a:off x="370332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9" name="Oval 8"/>
          <p:cNvSpPr/>
          <p:nvPr/>
        </p:nvSpPr>
        <p:spPr>
          <a:xfrm>
            <a:off x="4754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10" name="Oval 9"/>
          <p:cNvSpPr/>
          <p:nvPr/>
        </p:nvSpPr>
        <p:spPr>
          <a:xfrm>
            <a:off x="5943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11" name="Oval 10"/>
          <p:cNvSpPr/>
          <p:nvPr/>
        </p:nvSpPr>
        <p:spPr>
          <a:xfrm>
            <a:off x="7040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12" name="Oval 11"/>
          <p:cNvSpPr/>
          <p:nvPr/>
        </p:nvSpPr>
        <p:spPr>
          <a:xfrm>
            <a:off x="8229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14" name="Straight Arrow Connector 13"/>
          <p:cNvCxnSpPr>
            <a:stCxn id="5" idx="6"/>
            <a:endCxn id="6" idx="2"/>
          </p:cNvCxnSpPr>
          <p:nvPr/>
        </p:nvCxnSpPr>
        <p:spPr>
          <a:xfrm>
            <a:off x="1143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29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1772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15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8000" y="18364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01000" y="18288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28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24" name="Oval 23"/>
          <p:cNvSpPr/>
          <p:nvPr/>
        </p:nvSpPr>
        <p:spPr>
          <a:xfrm>
            <a:off x="1371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25" name="Oval 24"/>
          <p:cNvSpPr/>
          <p:nvPr/>
        </p:nvSpPr>
        <p:spPr>
          <a:xfrm>
            <a:off x="2514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26" name="Oval 25"/>
          <p:cNvSpPr/>
          <p:nvPr/>
        </p:nvSpPr>
        <p:spPr>
          <a:xfrm>
            <a:off x="370332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27" name="Oval 26"/>
          <p:cNvSpPr/>
          <p:nvPr/>
        </p:nvSpPr>
        <p:spPr>
          <a:xfrm>
            <a:off x="4754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28" name="Oval 27"/>
          <p:cNvSpPr/>
          <p:nvPr/>
        </p:nvSpPr>
        <p:spPr>
          <a:xfrm>
            <a:off x="5943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29" name="Oval 28"/>
          <p:cNvSpPr/>
          <p:nvPr/>
        </p:nvSpPr>
        <p:spPr>
          <a:xfrm>
            <a:off x="7040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30" name="Oval 29"/>
          <p:cNvSpPr/>
          <p:nvPr/>
        </p:nvSpPr>
        <p:spPr>
          <a:xfrm>
            <a:off x="8229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31" name="Straight Arrow Connector 30"/>
          <p:cNvCxnSpPr>
            <a:stCxn id="23" idx="6"/>
            <a:endCxn id="24" idx="2"/>
          </p:cNvCxnSpPr>
          <p:nvPr/>
        </p:nvCxnSpPr>
        <p:spPr>
          <a:xfrm>
            <a:off x="1143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9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1772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15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0" y="32842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001000" y="32766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28650" y="2114552"/>
            <a:ext cx="0" cy="992513"/>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9" idx="3"/>
          </p:cNvCxnSpPr>
          <p:nvPr/>
        </p:nvCxnSpPr>
        <p:spPr>
          <a:xfrm flipV="1">
            <a:off x="1828800" y="2036435"/>
            <a:ext cx="3059991" cy="964537"/>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0"/>
            <a:endCxn id="7" idx="4"/>
          </p:cNvCxnSpPr>
          <p:nvPr/>
        </p:nvCxnSpPr>
        <p:spPr>
          <a:xfrm flipV="1">
            <a:off x="2971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p:cNvCxnSpPr>
          <p:nvPr/>
        </p:nvCxnSpPr>
        <p:spPr>
          <a:xfrm flipH="1" flipV="1">
            <a:off x="2057400" y="2114550"/>
            <a:ext cx="31546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 idx="4"/>
          </p:cNvCxnSpPr>
          <p:nvPr/>
        </p:nvCxnSpPr>
        <p:spPr>
          <a:xfrm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 idx="0"/>
            <a:endCxn id="10" idx="4"/>
          </p:cNvCxnSpPr>
          <p:nvPr/>
        </p:nvCxnSpPr>
        <p:spPr>
          <a:xfrm flipV="1">
            <a:off x="6400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9" idx="0"/>
          </p:cNvCxnSpPr>
          <p:nvPr/>
        </p:nvCxnSpPr>
        <p:spPr>
          <a:xfrm flipH="1"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0"/>
            <a:endCxn id="12" idx="4"/>
          </p:cNvCxnSpPr>
          <p:nvPr/>
        </p:nvCxnSpPr>
        <p:spPr>
          <a:xfrm flipV="1">
            <a:off x="8686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1"/>
          </p:cNvCxnSpPr>
          <p:nvPr/>
        </p:nvCxnSpPr>
        <p:spPr>
          <a:xfrm flipH="1" flipV="1">
            <a:off x="838200" y="2114550"/>
            <a:ext cx="7525311" cy="992515"/>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399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Reversal Graph (n=3)</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28600" y="3790950"/>
                <a:ext cx="8915400" cy="1219200"/>
              </a:xfrm>
            </p:spPr>
            <p:txBody>
              <a:bodyPr/>
              <a:lstStyle/>
              <a:p>
                <a:pPr marL="38100" indent="0">
                  <a:buNone/>
                </a:pPr>
                <a:r>
                  <a:rPr lang="en-US" sz="2200" b="1" dirty="0" smtClean="0"/>
                  <a:t>[LT82]: </a:t>
                </a:r>
                <a:r>
                  <a:rPr lang="en-US" sz="2200" dirty="0" smtClean="0"/>
                  <a:t>Any </a:t>
                </a:r>
                <a:r>
                  <a:rPr lang="en-US" sz="2200" u="sng" dirty="0" smtClean="0"/>
                  <a:t>sequential</a:t>
                </a:r>
                <a:r>
                  <a:rPr lang="en-US" sz="2200" dirty="0" smtClean="0"/>
                  <a:t> pebbling has space-time complexity </a:t>
                </a:r>
                <a14:m>
                  <m:oMath xmlns:m="http://schemas.openxmlformats.org/officeDocument/2006/math">
                    <m:r>
                      <m:rPr>
                        <m:sty m:val="p"/>
                      </m:rPr>
                      <a:rPr lang="el-GR" sz="2200" i="1" smtClean="0">
                        <a:latin typeface="Cambria Math"/>
                        <a:ea typeface="Cambria Math"/>
                      </a:rPr>
                      <m:t>Ω</m:t>
                    </m:r>
                    <m:d>
                      <m:dPr>
                        <m:ctrlPr>
                          <a:rPr lang="el-GR" sz="2200" i="1" smtClean="0">
                            <a:latin typeface="Cambria Math" panose="02040503050406030204" pitchFamily="18" charset="0"/>
                            <a:ea typeface="Cambria Math"/>
                          </a:rPr>
                        </m:ctrlPr>
                      </m:dPr>
                      <m:e>
                        <m:sSup>
                          <m:sSupPr>
                            <m:ctrlPr>
                              <a:rPr lang="el-GR" sz="2200" i="1" smtClean="0">
                                <a:latin typeface="Cambria Math" panose="02040503050406030204" pitchFamily="18" charset="0"/>
                                <a:ea typeface="Cambria Math"/>
                              </a:rPr>
                            </m:ctrlPr>
                          </m:sSupPr>
                          <m:e>
                            <m:r>
                              <a:rPr lang="en-US" sz="2200" b="0" i="1" smtClean="0">
                                <a:latin typeface="Cambria Math"/>
                                <a:ea typeface="Cambria Math"/>
                              </a:rPr>
                              <m:t>𝑁</m:t>
                            </m:r>
                          </m:e>
                          <m:sup>
                            <m:r>
                              <a:rPr lang="en-US" sz="2200" b="0" i="1" smtClean="0">
                                <a:latin typeface="Cambria Math"/>
                                <a:ea typeface="Cambria Math"/>
                              </a:rPr>
                              <m:t>2</m:t>
                            </m:r>
                          </m:sup>
                        </m:sSup>
                      </m:e>
                    </m:d>
                  </m:oMath>
                </a14:m>
                <a:endParaRPr lang="en-US" sz="2200" dirty="0" smtClean="0"/>
              </a:p>
              <a:p>
                <a:pPr marL="38100" indent="0">
                  <a:buNone/>
                </a:pPr>
                <a:r>
                  <a:rPr lang="en-US" sz="2200" b="1" dirty="0" smtClean="0"/>
                  <a:t>[New]: </a:t>
                </a:r>
                <a:r>
                  <a:rPr lang="en-US" sz="2200" dirty="0" smtClean="0"/>
                  <a:t>Any </a:t>
                </a:r>
                <a:r>
                  <a:rPr lang="en-US" sz="2200" u="sng" dirty="0" smtClean="0"/>
                  <a:t>sequential </a:t>
                </a:r>
                <a:r>
                  <a:rPr lang="en-US" sz="2200" dirty="0" smtClean="0"/>
                  <a:t>pebbling has </a:t>
                </a:r>
                <a:r>
                  <a:rPr lang="en-US" sz="2200" u="sng" dirty="0" smtClean="0"/>
                  <a:t>cumulative memory complexity</a:t>
                </a:r>
                <a:r>
                  <a:rPr lang="en-US" sz="2200" dirty="0" smtClean="0"/>
                  <a:t> </a:t>
                </a:r>
                <a14:m>
                  <m:oMath xmlns:m="http://schemas.openxmlformats.org/officeDocument/2006/math">
                    <m:r>
                      <m:rPr>
                        <m:sty m:val="p"/>
                      </m:rPr>
                      <a:rPr lang="el-GR" sz="2200" i="1">
                        <a:latin typeface="Cambria Math"/>
                        <a:ea typeface="Cambria Math"/>
                      </a:rPr>
                      <m:t>Ω</m:t>
                    </m:r>
                    <m:d>
                      <m:dPr>
                        <m:ctrlPr>
                          <a:rPr lang="el-GR" sz="2200" i="1">
                            <a:latin typeface="Cambria Math" panose="02040503050406030204" pitchFamily="18" charset="0"/>
                            <a:ea typeface="Cambria Math"/>
                          </a:rPr>
                        </m:ctrlPr>
                      </m:dPr>
                      <m:e>
                        <m:sSup>
                          <m:sSupPr>
                            <m:ctrlPr>
                              <a:rPr lang="el-GR" sz="2200" i="1">
                                <a:latin typeface="Cambria Math" panose="02040503050406030204" pitchFamily="18" charset="0"/>
                                <a:ea typeface="Cambria Math"/>
                              </a:rPr>
                            </m:ctrlPr>
                          </m:sSupPr>
                          <m:e>
                            <m:r>
                              <a:rPr lang="en-US" sz="2200" i="1">
                                <a:latin typeface="Cambria Math"/>
                                <a:ea typeface="Cambria Math"/>
                              </a:rPr>
                              <m:t>𝑁</m:t>
                            </m:r>
                          </m:e>
                          <m:sup>
                            <m:r>
                              <a:rPr lang="en-US" sz="2200" i="1">
                                <a:latin typeface="Cambria Math"/>
                                <a:ea typeface="Cambria Math"/>
                              </a:rPr>
                              <m:t>2</m:t>
                            </m:r>
                          </m:sup>
                        </m:sSup>
                      </m:e>
                    </m:d>
                  </m:oMath>
                </a14:m>
                <a:endParaRPr lang="en-US" sz="22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28600" y="3790950"/>
                <a:ext cx="8915400" cy="1219200"/>
              </a:xfrm>
              <a:blipFill rotWithShape="1">
                <a:blip r:embed="rId2"/>
                <a:stretch>
                  <a:fillRect l="-75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38</a:t>
            </a:fld>
            <a:endParaRPr lang="en-US"/>
          </a:p>
        </p:txBody>
      </p:sp>
      <p:sp>
        <p:nvSpPr>
          <p:cNvPr id="5" name="Oval 4"/>
          <p:cNvSpPr/>
          <p:nvPr/>
        </p:nvSpPr>
        <p:spPr>
          <a:xfrm>
            <a:off x="228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6" name="Oval 5"/>
          <p:cNvSpPr/>
          <p:nvPr/>
        </p:nvSpPr>
        <p:spPr>
          <a:xfrm>
            <a:off x="1371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7" name="Oval 6"/>
          <p:cNvSpPr/>
          <p:nvPr/>
        </p:nvSpPr>
        <p:spPr>
          <a:xfrm>
            <a:off x="2514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8" name="Oval 7"/>
          <p:cNvSpPr/>
          <p:nvPr/>
        </p:nvSpPr>
        <p:spPr>
          <a:xfrm>
            <a:off x="370332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9" name="Oval 8"/>
          <p:cNvSpPr/>
          <p:nvPr/>
        </p:nvSpPr>
        <p:spPr>
          <a:xfrm>
            <a:off x="4754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10" name="Oval 9"/>
          <p:cNvSpPr/>
          <p:nvPr/>
        </p:nvSpPr>
        <p:spPr>
          <a:xfrm>
            <a:off x="5943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11" name="Oval 10"/>
          <p:cNvSpPr/>
          <p:nvPr/>
        </p:nvSpPr>
        <p:spPr>
          <a:xfrm>
            <a:off x="7040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12" name="Oval 11"/>
          <p:cNvSpPr/>
          <p:nvPr/>
        </p:nvSpPr>
        <p:spPr>
          <a:xfrm>
            <a:off x="8229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14" name="Straight Arrow Connector 13"/>
          <p:cNvCxnSpPr>
            <a:stCxn id="5" idx="6"/>
            <a:endCxn id="6" idx="2"/>
          </p:cNvCxnSpPr>
          <p:nvPr/>
        </p:nvCxnSpPr>
        <p:spPr>
          <a:xfrm>
            <a:off x="1143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29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1772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15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8000" y="18364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01000" y="18288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28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24" name="Oval 23"/>
          <p:cNvSpPr/>
          <p:nvPr/>
        </p:nvSpPr>
        <p:spPr>
          <a:xfrm>
            <a:off x="1371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25" name="Oval 24"/>
          <p:cNvSpPr/>
          <p:nvPr/>
        </p:nvSpPr>
        <p:spPr>
          <a:xfrm>
            <a:off x="2514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26" name="Oval 25"/>
          <p:cNvSpPr/>
          <p:nvPr/>
        </p:nvSpPr>
        <p:spPr>
          <a:xfrm>
            <a:off x="370332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27" name="Oval 26"/>
          <p:cNvSpPr/>
          <p:nvPr/>
        </p:nvSpPr>
        <p:spPr>
          <a:xfrm>
            <a:off x="4754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28" name="Oval 27"/>
          <p:cNvSpPr/>
          <p:nvPr/>
        </p:nvSpPr>
        <p:spPr>
          <a:xfrm>
            <a:off x="5943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29" name="Oval 28"/>
          <p:cNvSpPr/>
          <p:nvPr/>
        </p:nvSpPr>
        <p:spPr>
          <a:xfrm>
            <a:off x="7040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30" name="Oval 29"/>
          <p:cNvSpPr/>
          <p:nvPr/>
        </p:nvSpPr>
        <p:spPr>
          <a:xfrm>
            <a:off x="8229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31" name="Straight Arrow Connector 30"/>
          <p:cNvCxnSpPr>
            <a:stCxn id="23" idx="6"/>
            <a:endCxn id="24" idx="2"/>
          </p:cNvCxnSpPr>
          <p:nvPr/>
        </p:nvCxnSpPr>
        <p:spPr>
          <a:xfrm>
            <a:off x="1143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9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1772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15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0" y="32842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001000" y="32766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28650" y="2114552"/>
            <a:ext cx="0" cy="992513"/>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9" idx="3"/>
          </p:cNvCxnSpPr>
          <p:nvPr/>
        </p:nvCxnSpPr>
        <p:spPr>
          <a:xfrm flipV="1">
            <a:off x="1828800" y="2036435"/>
            <a:ext cx="3059991" cy="964537"/>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0"/>
            <a:endCxn id="7" idx="4"/>
          </p:cNvCxnSpPr>
          <p:nvPr/>
        </p:nvCxnSpPr>
        <p:spPr>
          <a:xfrm flipV="1">
            <a:off x="2971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p:cNvCxnSpPr>
          <p:nvPr/>
        </p:nvCxnSpPr>
        <p:spPr>
          <a:xfrm flipH="1" flipV="1">
            <a:off x="2057400" y="2114550"/>
            <a:ext cx="31546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 idx="4"/>
          </p:cNvCxnSpPr>
          <p:nvPr/>
        </p:nvCxnSpPr>
        <p:spPr>
          <a:xfrm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 idx="0"/>
            <a:endCxn id="10" idx="4"/>
          </p:cNvCxnSpPr>
          <p:nvPr/>
        </p:nvCxnSpPr>
        <p:spPr>
          <a:xfrm flipV="1">
            <a:off x="6400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9" idx="0"/>
          </p:cNvCxnSpPr>
          <p:nvPr/>
        </p:nvCxnSpPr>
        <p:spPr>
          <a:xfrm flipH="1"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0"/>
            <a:endCxn id="12" idx="4"/>
          </p:cNvCxnSpPr>
          <p:nvPr/>
        </p:nvCxnSpPr>
        <p:spPr>
          <a:xfrm flipV="1">
            <a:off x="8686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1"/>
          </p:cNvCxnSpPr>
          <p:nvPr/>
        </p:nvCxnSpPr>
        <p:spPr>
          <a:xfrm flipH="1" flipV="1">
            <a:off x="838200" y="2114550"/>
            <a:ext cx="7525311" cy="992515"/>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11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Reversal Graph (n=3)</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28600" y="3790950"/>
                <a:ext cx="8915400" cy="1219200"/>
              </a:xfrm>
            </p:spPr>
            <p:txBody>
              <a:bodyPr/>
              <a:lstStyle/>
              <a:p>
                <a:pPr marL="38100" indent="0">
                  <a:buNone/>
                </a:pPr>
                <a:r>
                  <a:rPr lang="en-US" sz="2200" b="1" dirty="0" smtClean="0"/>
                  <a:t>[New]: </a:t>
                </a:r>
                <a:r>
                  <a:rPr lang="en-US" sz="2200" dirty="0" smtClean="0"/>
                  <a:t>Any </a:t>
                </a:r>
                <a:r>
                  <a:rPr lang="en-US" sz="2200" u="sng" dirty="0" smtClean="0"/>
                  <a:t>sequential</a:t>
                </a:r>
                <a:r>
                  <a:rPr lang="en-US" sz="2200" dirty="0" smtClean="0"/>
                  <a:t> pebbling has </a:t>
                </a:r>
                <a:r>
                  <a:rPr lang="en-US" sz="2200" u="sng" dirty="0" smtClean="0"/>
                  <a:t>cumulative memory complexity</a:t>
                </a:r>
                <a:r>
                  <a:rPr lang="en-US" sz="2200" dirty="0" smtClean="0"/>
                  <a:t> </a:t>
                </a:r>
                <a14:m>
                  <m:oMath xmlns:m="http://schemas.openxmlformats.org/officeDocument/2006/math">
                    <m:r>
                      <m:rPr>
                        <m:sty m:val="p"/>
                      </m:rPr>
                      <a:rPr lang="el-GR" sz="2200" i="1">
                        <a:latin typeface="Cambria Math"/>
                        <a:ea typeface="Cambria Math"/>
                      </a:rPr>
                      <m:t>Ω</m:t>
                    </m:r>
                    <m:d>
                      <m:dPr>
                        <m:ctrlPr>
                          <a:rPr lang="el-GR" sz="2200" i="1">
                            <a:latin typeface="Cambria Math" panose="02040503050406030204" pitchFamily="18" charset="0"/>
                            <a:ea typeface="Cambria Math"/>
                          </a:rPr>
                        </m:ctrlPr>
                      </m:dPr>
                      <m:e>
                        <m:sSup>
                          <m:sSupPr>
                            <m:ctrlPr>
                              <a:rPr lang="el-GR" sz="2200" i="1">
                                <a:latin typeface="Cambria Math" panose="02040503050406030204" pitchFamily="18" charset="0"/>
                                <a:ea typeface="Cambria Math"/>
                              </a:rPr>
                            </m:ctrlPr>
                          </m:sSupPr>
                          <m:e>
                            <m:r>
                              <a:rPr lang="en-US" sz="2200" i="1">
                                <a:latin typeface="Cambria Math"/>
                                <a:ea typeface="Cambria Math"/>
                              </a:rPr>
                              <m:t>𝑁</m:t>
                            </m:r>
                          </m:e>
                          <m:sup>
                            <m:r>
                              <a:rPr lang="en-US" sz="2200" i="1">
                                <a:latin typeface="Cambria Math"/>
                                <a:ea typeface="Cambria Math"/>
                              </a:rPr>
                              <m:t>2</m:t>
                            </m:r>
                          </m:sup>
                        </m:sSup>
                      </m:e>
                    </m:d>
                  </m:oMath>
                </a14:m>
                <a:endParaRPr lang="en-US" sz="2200" dirty="0" smtClean="0"/>
              </a:p>
              <a:p>
                <a:pPr marL="38100" indent="0">
                  <a:buNone/>
                </a:pPr>
                <a:r>
                  <a:rPr lang="en-US" sz="2200" b="1" i="0" dirty="0" smtClean="0">
                    <a:latin typeface="Cambria Math"/>
                  </a:rPr>
                  <a:t>Implication: </a:t>
                </a:r>
                <a:r>
                  <a:rPr lang="en-US" sz="2200" b="0" i="0" dirty="0" smtClean="0">
                    <a:latin typeface="Cambria Math"/>
                  </a:rPr>
                  <a:t>Strong resistance to  (any variation of) Greedy Pebbling Attack  </a:t>
                </a:r>
                <a:endParaRPr lang="en-US" sz="2200"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28600" y="3790950"/>
                <a:ext cx="8915400" cy="1219200"/>
              </a:xfrm>
              <a:blipFill rotWithShape="1">
                <a:blip r:embed="rId2"/>
                <a:stretch>
                  <a:fillRect l="-752" b="-9500"/>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39</a:t>
            </a:fld>
            <a:endParaRPr lang="en-US"/>
          </a:p>
        </p:txBody>
      </p:sp>
      <p:sp>
        <p:nvSpPr>
          <p:cNvPr id="5" name="Oval 4"/>
          <p:cNvSpPr/>
          <p:nvPr/>
        </p:nvSpPr>
        <p:spPr>
          <a:xfrm>
            <a:off x="228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6" name="Oval 5"/>
          <p:cNvSpPr/>
          <p:nvPr/>
        </p:nvSpPr>
        <p:spPr>
          <a:xfrm>
            <a:off x="1371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7" name="Oval 6"/>
          <p:cNvSpPr/>
          <p:nvPr/>
        </p:nvSpPr>
        <p:spPr>
          <a:xfrm>
            <a:off x="2514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8" name="Oval 7"/>
          <p:cNvSpPr/>
          <p:nvPr/>
        </p:nvSpPr>
        <p:spPr>
          <a:xfrm>
            <a:off x="370332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9" name="Oval 8"/>
          <p:cNvSpPr/>
          <p:nvPr/>
        </p:nvSpPr>
        <p:spPr>
          <a:xfrm>
            <a:off x="4754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10" name="Oval 9"/>
          <p:cNvSpPr/>
          <p:nvPr/>
        </p:nvSpPr>
        <p:spPr>
          <a:xfrm>
            <a:off x="5943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11" name="Oval 10"/>
          <p:cNvSpPr/>
          <p:nvPr/>
        </p:nvSpPr>
        <p:spPr>
          <a:xfrm>
            <a:off x="7040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12" name="Oval 11"/>
          <p:cNvSpPr/>
          <p:nvPr/>
        </p:nvSpPr>
        <p:spPr>
          <a:xfrm>
            <a:off x="8229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14" name="Straight Arrow Connector 13"/>
          <p:cNvCxnSpPr>
            <a:stCxn id="5" idx="6"/>
            <a:endCxn id="6" idx="2"/>
          </p:cNvCxnSpPr>
          <p:nvPr/>
        </p:nvCxnSpPr>
        <p:spPr>
          <a:xfrm>
            <a:off x="1143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29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1772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15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8000" y="18364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01000" y="18288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28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24" name="Oval 23"/>
          <p:cNvSpPr/>
          <p:nvPr/>
        </p:nvSpPr>
        <p:spPr>
          <a:xfrm>
            <a:off x="1371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25" name="Oval 24"/>
          <p:cNvSpPr/>
          <p:nvPr/>
        </p:nvSpPr>
        <p:spPr>
          <a:xfrm>
            <a:off x="2514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26" name="Oval 25"/>
          <p:cNvSpPr/>
          <p:nvPr/>
        </p:nvSpPr>
        <p:spPr>
          <a:xfrm>
            <a:off x="370332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27" name="Oval 26"/>
          <p:cNvSpPr/>
          <p:nvPr/>
        </p:nvSpPr>
        <p:spPr>
          <a:xfrm>
            <a:off x="4754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28" name="Oval 27"/>
          <p:cNvSpPr/>
          <p:nvPr/>
        </p:nvSpPr>
        <p:spPr>
          <a:xfrm>
            <a:off x="5943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29" name="Oval 28"/>
          <p:cNvSpPr/>
          <p:nvPr/>
        </p:nvSpPr>
        <p:spPr>
          <a:xfrm>
            <a:off x="7040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30" name="Oval 29"/>
          <p:cNvSpPr/>
          <p:nvPr/>
        </p:nvSpPr>
        <p:spPr>
          <a:xfrm>
            <a:off x="8229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31" name="Straight Arrow Connector 30"/>
          <p:cNvCxnSpPr>
            <a:stCxn id="23" idx="6"/>
            <a:endCxn id="24" idx="2"/>
          </p:cNvCxnSpPr>
          <p:nvPr/>
        </p:nvCxnSpPr>
        <p:spPr>
          <a:xfrm>
            <a:off x="1143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9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1772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15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0" y="32842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001000" y="32766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28650" y="2114552"/>
            <a:ext cx="0" cy="992513"/>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9" idx="3"/>
          </p:cNvCxnSpPr>
          <p:nvPr/>
        </p:nvCxnSpPr>
        <p:spPr>
          <a:xfrm flipV="1">
            <a:off x="1828800" y="2036435"/>
            <a:ext cx="3059991" cy="964537"/>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0"/>
            <a:endCxn id="7" idx="4"/>
          </p:cNvCxnSpPr>
          <p:nvPr/>
        </p:nvCxnSpPr>
        <p:spPr>
          <a:xfrm flipV="1">
            <a:off x="2971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p:cNvCxnSpPr>
          <p:nvPr/>
        </p:nvCxnSpPr>
        <p:spPr>
          <a:xfrm flipH="1" flipV="1">
            <a:off x="2057400" y="2114550"/>
            <a:ext cx="31546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 idx="4"/>
          </p:cNvCxnSpPr>
          <p:nvPr/>
        </p:nvCxnSpPr>
        <p:spPr>
          <a:xfrm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 idx="0"/>
            <a:endCxn id="10" idx="4"/>
          </p:cNvCxnSpPr>
          <p:nvPr/>
        </p:nvCxnSpPr>
        <p:spPr>
          <a:xfrm flipV="1">
            <a:off x="6400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9" idx="0"/>
          </p:cNvCxnSpPr>
          <p:nvPr/>
        </p:nvCxnSpPr>
        <p:spPr>
          <a:xfrm flipH="1"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0"/>
            <a:endCxn id="12" idx="4"/>
          </p:cNvCxnSpPr>
          <p:nvPr/>
        </p:nvCxnSpPr>
        <p:spPr>
          <a:xfrm flipV="1">
            <a:off x="8686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1"/>
          </p:cNvCxnSpPr>
          <p:nvPr/>
        </p:nvCxnSpPr>
        <p:spPr>
          <a:xfrm flipH="1" flipV="1">
            <a:off x="838200" y="2114550"/>
            <a:ext cx="7525311" cy="992515"/>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836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429488" y="2509822"/>
            <a:ext cx="1401691" cy="118604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1983005" y="2757057"/>
            <a:ext cx="742950" cy="123860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858983" y="2123161"/>
            <a:ext cx="914400" cy="773321"/>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5793" y="3042389"/>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1850" y="3026290"/>
            <a:ext cx="342900" cy="35007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966738" y="1426708"/>
            <a:ext cx="6172200" cy="857250"/>
          </a:xfrm>
          <a:prstGeom prst="rect">
            <a:avLst/>
          </a:prstGeom>
        </p:spPr>
        <p:txBody>
          <a:bodyPr vert="horz" lIns="68580" tIns="34290" rIns="68580" bIns="3429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Fast on PC and </a:t>
            </a:r>
          </a:p>
          <a:p>
            <a:r>
              <a:rPr lang="en-US" dirty="0"/>
              <a:t>Expensive on ASIC?</a:t>
            </a:r>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05" y="3550424"/>
            <a:ext cx="1461655" cy="1461655"/>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7802551" y="2967288"/>
            <a:ext cx="970832" cy="145715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429" y="1193609"/>
            <a:ext cx="2363298" cy="1323447"/>
          </a:xfrm>
          <a:prstGeom prst="rect">
            <a:avLst/>
          </a:prstGeom>
        </p:spPr>
      </p:pic>
      <p:pic>
        <p:nvPicPr>
          <p:cNvPr id="2050" name="Picture 2" descr="Image result for impatient us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5672" y="2572721"/>
            <a:ext cx="1943099" cy="12979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3892" y="3411926"/>
            <a:ext cx="351307" cy="3586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9949" y="3395826"/>
            <a:ext cx="342900" cy="35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473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Reversal Graph (n=3)</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28600" y="3790950"/>
                <a:ext cx="8610600" cy="1219200"/>
              </a:xfrm>
            </p:spPr>
            <p:txBody>
              <a:bodyPr/>
              <a:lstStyle/>
              <a:p>
                <a:pPr marL="38100" indent="0">
                  <a:buNone/>
                </a:pPr>
                <a:r>
                  <a:rPr lang="en-US" sz="2400" dirty="0" smtClean="0"/>
                  <a:t>[LT82]: Any </a:t>
                </a:r>
                <a:r>
                  <a:rPr lang="en-US" sz="2400" u="sng" dirty="0" smtClean="0"/>
                  <a:t>sequential</a:t>
                </a:r>
                <a:r>
                  <a:rPr lang="en-US" sz="2400" dirty="0" smtClean="0"/>
                  <a:t> pebbling has space-time complexity </a:t>
                </a:r>
                <a14:m>
                  <m:oMath xmlns:m="http://schemas.openxmlformats.org/officeDocument/2006/math">
                    <m:r>
                      <m:rPr>
                        <m:sty m:val="p"/>
                      </m:rPr>
                      <a:rPr lang="el-GR" sz="2400" i="1" smtClean="0">
                        <a:latin typeface="Cambria Math"/>
                        <a:ea typeface="Cambria Math"/>
                      </a:rPr>
                      <m:t>Ω</m:t>
                    </m:r>
                    <m:d>
                      <m:dPr>
                        <m:ctrlPr>
                          <a:rPr lang="el-GR" sz="2400" i="1" smtClean="0">
                            <a:latin typeface="Cambria Math" panose="02040503050406030204" pitchFamily="18" charset="0"/>
                            <a:ea typeface="Cambria Math"/>
                          </a:rPr>
                        </m:ctrlPr>
                      </m:dPr>
                      <m:e>
                        <m:sSup>
                          <m:sSupPr>
                            <m:ctrlPr>
                              <a:rPr lang="el-GR" sz="2400" i="1" smtClean="0">
                                <a:latin typeface="Cambria Math" panose="02040503050406030204" pitchFamily="18" charset="0"/>
                                <a:ea typeface="Cambria Math"/>
                              </a:rPr>
                            </m:ctrlPr>
                          </m:sSupPr>
                          <m:e>
                            <m:r>
                              <a:rPr lang="en-US" sz="2400" b="0" i="1" smtClean="0">
                                <a:latin typeface="Cambria Math"/>
                                <a:ea typeface="Cambria Math"/>
                              </a:rPr>
                              <m:t>𝑁</m:t>
                            </m:r>
                          </m:e>
                          <m:sup>
                            <m:r>
                              <a:rPr lang="en-US" sz="2400" b="0" i="1" smtClean="0">
                                <a:latin typeface="Cambria Math"/>
                                <a:ea typeface="Cambria Math"/>
                              </a:rPr>
                              <m:t>2</m:t>
                            </m:r>
                          </m:sup>
                        </m:sSup>
                      </m:e>
                    </m:d>
                  </m:oMath>
                </a14:m>
                <a:endParaRPr lang="en-US" sz="2400" dirty="0" smtClean="0"/>
              </a:p>
              <a:p>
                <a:pPr marL="38100" indent="0">
                  <a:buNone/>
                </a:pPr>
                <a:r>
                  <a:rPr lang="en-US" sz="2400" dirty="0" smtClean="0"/>
                  <a:t>[AS15]: </a:t>
                </a:r>
                <a:r>
                  <a:rPr lang="en-US" sz="2400" u="sng" dirty="0" smtClean="0"/>
                  <a:t>Parallel </a:t>
                </a:r>
                <a:r>
                  <a:rPr lang="en-US" sz="2400" dirty="0" smtClean="0"/>
                  <a:t>pebbling with space-time complexity </a:t>
                </a:r>
                <a14:m>
                  <m:oMath xmlns:m="http://schemas.openxmlformats.org/officeDocument/2006/math">
                    <m:r>
                      <m:rPr>
                        <m:sty m:val="p"/>
                      </m:rPr>
                      <a:rPr lang="en-US" sz="2400" b="0" i="0" smtClean="0">
                        <a:latin typeface="Cambria Math"/>
                        <a:ea typeface="Cambria Math"/>
                      </a:rPr>
                      <m:t>O</m:t>
                    </m:r>
                    <m:d>
                      <m:dPr>
                        <m:ctrlPr>
                          <a:rPr lang="el-GR" sz="2400" i="1">
                            <a:latin typeface="Cambria Math" panose="02040503050406030204" pitchFamily="18" charset="0"/>
                            <a:ea typeface="Cambria Math"/>
                          </a:rPr>
                        </m:ctrlPr>
                      </m:dPr>
                      <m:e>
                        <m:sSup>
                          <m:sSupPr>
                            <m:ctrlPr>
                              <a:rPr lang="el-GR" sz="2400" i="1">
                                <a:latin typeface="Cambria Math" panose="02040503050406030204" pitchFamily="18" charset="0"/>
                                <a:ea typeface="Cambria Math"/>
                              </a:rPr>
                            </m:ctrlPr>
                          </m:sSupPr>
                          <m:e>
                            <m:r>
                              <a:rPr lang="en-US" sz="2400" i="1">
                                <a:latin typeface="Cambria Math"/>
                                <a:ea typeface="Cambria Math"/>
                              </a:rPr>
                              <m:t>𝑁</m:t>
                            </m:r>
                          </m:e>
                          <m:sup>
                            <m:r>
                              <a:rPr lang="en-US" sz="2400" b="0" i="1" smtClean="0">
                                <a:latin typeface="Cambria Math"/>
                                <a:ea typeface="Cambria Math"/>
                              </a:rPr>
                              <m:t>1.5</m:t>
                            </m:r>
                          </m:sup>
                        </m:sSup>
                      </m:e>
                    </m:d>
                  </m:oMath>
                </a14:m>
                <a:endParaRPr lang="en-US" sz="24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28600" y="3790950"/>
                <a:ext cx="8610600" cy="1219200"/>
              </a:xfrm>
              <a:blipFill rotWithShape="1">
                <a:blip r:embed="rId2"/>
                <a:stretch>
                  <a:fillRect l="-992"/>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40</a:t>
            </a:fld>
            <a:endParaRPr lang="en-US"/>
          </a:p>
        </p:txBody>
      </p:sp>
      <p:sp>
        <p:nvSpPr>
          <p:cNvPr id="5" name="Oval 4"/>
          <p:cNvSpPr/>
          <p:nvPr/>
        </p:nvSpPr>
        <p:spPr>
          <a:xfrm>
            <a:off x="228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6" name="Oval 5"/>
          <p:cNvSpPr/>
          <p:nvPr/>
        </p:nvSpPr>
        <p:spPr>
          <a:xfrm>
            <a:off x="1371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7" name="Oval 6"/>
          <p:cNvSpPr/>
          <p:nvPr/>
        </p:nvSpPr>
        <p:spPr>
          <a:xfrm>
            <a:off x="2514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8" name="Oval 7"/>
          <p:cNvSpPr/>
          <p:nvPr/>
        </p:nvSpPr>
        <p:spPr>
          <a:xfrm>
            <a:off x="370332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9" name="Oval 8"/>
          <p:cNvSpPr/>
          <p:nvPr/>
        </p:nvSpPr>
        <p:spPr>
          <a:xfrm>
            <a:off x="4754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10" name="Oval 9"/>
          <p:cNvSpPr/>
          <p:nvPr/>
        </p:nvSpPr>
        <p:spPr>
          <a:xfrm>
            <a:off x="5943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11" name="Oval 10"/>
          <p:cNvSpPr/>
          <p:nvPr/>
        </p:nvSpPr>
        <p:spPr>
          <a:xfrm>
            <a:off x="704088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12" name="Oval 11"/>
          <p:cNvSpPr/>
          <p:nvPr/>
        </p:nvSpPr>
        <p:spPr>
          <a:xfrm>
            <a:off x="8229600" y="15811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14" name="Straight Arrow Connector 13"/>
          <p:cNvCxnSpPr>
            <a:stCxn id="5" idx="6"/>
            <a:endCxn id="6" idx="2"/>
          </p:cNvCxnSpPr>
          <p:nvPr/>
        </p:nvCxnSpPr>
        <p:spPr>
          <a:xfrm>
            <a:off x="1143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29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1772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15000" y="1847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8000" y="18364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01000" y="18288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28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24" name="Oval 23"/>
          <p:cNvSpPr/>
          <p:nvPr/>
        </p:nvSpPr>
        <p:spPr>
          <a:xfrm>
            <a:off x="1371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25" name="Oval 24"/>
          <p:cNvSpPr/>
          <p:nvPr/>
        </p:nvSpPr>
        <p:spPr>
          <a:xfrm>
            <a:off x="2514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26" name="Oval 25"/>
          <p:cNvSpPr/>
          <p:nvPr/>
        </p:nvSpPr>
        <p:spPr>
          <a:xfrm>
            <a:off x="370332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27" name="Oval 26"/>
          <p:cNvSpPr/>
          <p:nvPr/>
        </p:nvSpPr>
        <p:spPr>
          <a:xfrm>
            <a:off x="4754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28" name="Oval 27"/>
          <p:cNvSpPr/>
          <p:nvPr/>
        </p:nvSpPr>
        <p:spPr>
          <a:xfrm>
            <a:off x="5943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29" name="Oval 28"/>
          <p:cNvSpPr/>
          <p:nvPr/>
        </p:nvSpPr>
        <p:spPr>
          <a:xfrm>
            <a:off x="704088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30" name="Oval 29"/>
          <p:cNvSpPr/>
          <p:nvPr/>
        </p:nvSpPr>
        <p:spPr>
          <a:xfrm>
            <a:off x="8229600" y="30289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31" name="Straight Arrow Connector 30"/>
          <p:cNvCxnSpPr>
            <a:stCxn id="23" idx="6"/>
            <a:endCxn id="24" idx="2"/>
          </p:cNvCxnSpPr>
          <p:nvPr/>
        </p:nvCxnSpPr>
        <p:spPr>
          <a:xfrm>
            <a:off x="1143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429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1772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15000" y="32956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0" y="32842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001000" y="32766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28650" y="2114552"/>
            <a:ext cx="0" cy="992513"/>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9" idx="3"/>
          </p:cNvCxnSpPr>
          <p:nvPr/>
        </p:nvCxnSpPr>
        <p:spPr>
          <a:xfrm flipV="1">
            <a:off x="1828800" y="2036435"/>
            <a:ext cx="3059991" cy="964537"/>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0"/>
            <a:endCxn id="7" idx="4"/>
          </p:cNvCxnSpPr>
          <p:nvPr/>
        </p:nvCxnSpPr>
        <p:spPr>
          <a:xfrm flipV="1">
            <a:off x="2971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p:cNvCxnSpPr>
          <p:nvPr/>
        </p:nvCxnSpPr>
        <p:spPr>
          <a:xfrm flipH="1" flipV="1">
            <a:off x="2057400" y="2114550"/>
            <a:ext cx="31546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 idx="4"/>
          </p:cNvCxnSpPr>
          <p:nvPr/>
        </p:nvCxnSpPr>
        <p:spPr>
          <a:xfrm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 idx="0"/>
            <a:endCxn id="10" idx="4"/>
          </p:cNvCxnSpPr>
          <p:nvPr/>
        </p:nvCxnSpPr>
        <p:spPr>
          <a:xfrm flipV="1">
            <a:off x="6400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9" idx="0"/>
          </p:cNvCxnSpPr>
          <p:nvPr/>
        </p:nvCxnSpPr>
        <p:spPr>
          <a:xfrm flipH="1" flipV="1">
            <a:off x="4267200" y="21145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0"/>
            <a:endCxn id="12" idx="4"/>
          </p:cNvCxnSpPr>
          <p:nvPr/>
        </p:nvCxnSpPr>
        <p:spPr>
          <a:xfrm flipV="1">
            <a:off x="8686800" y="21145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1"/>
          </p:cNvCxnSpPr>
          <p:nvPr/>
        </p:nvCxnSpPr>
        <p:spPr>
          <a:xfrm flipH="1" flipV="1">
            <a:off x="838200" y="2114550"/>
            <a:ext cx="7525311" cy="992515"/>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63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Reversal Overlay</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41</a:t>
            </a:fld>
            <a:endParaRPr lang="en-US"/>
          </a:p>
        </p:txBody>
      </p:sp>
      <p:sp>
        <p:nvSpPr>
          <p:cNvPr id="5" name="Oval 4"/>
          <p:cNvSpPr/>
          <p:nvPr/>
        </p:nvSpPr>
        <p:spPr>
          <a:xfrm>
            <a:off x="152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6" name="Oval 5"/>
          <p:cNvSpPr/>
          <p:nvPr/>
        </p:nvSpPr>
        <p:spPr>
          <a:xfrm>
            <a:off x="1295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7" name="Oval 6"/>
          <p:cNvSpPr/>
          <p:nvPr/>
        </p:nvSpPr>
        <p:spPr>
          <a:xfrm>
            <a:off x="2438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8" name="Oval 7"/>
          <p:cNvSpPr/>
          <p:nvPr/>
        </p:nvSpPr>
        <p:spPr>
          <a:xfrm>
            <a:off x="362712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9" name="Oval 8"/>
          <p:cNvSpPr/>
          <p:nvPr/>
        </p:nvSpPr>
        <p:spPr>
          <a:xfrm>
            <a:off x="467868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10" name="Oval 9"/>
          <p:cNvSpPr/>
          <p:nvPr/>
        </p:nvSpPr>
        <p:spPr>
          <a:xfrm>
            <a:off x="5867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11" name="Oval 10"/>
          <p:cNvSpPr/>
          <p:nvPr/>
        </p:nvSpPr>
        <p:spPr>
          <a:xfrm>
            <a:off x="696468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12" name="Oval 11"/>
          <p:cNvSpPr/>
          <p:nvPr/>
        </p:nvSpPr>
        <p:spPr>
          <a:xfrm>
            <a:off x="8153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14" name="Straight Arrow Connector 13"/>
          <p:cNvCxnSpPr>
            <a:stCxn id="5" idx="6"/>
            <a:endCxn id="6" idx="2"/>
          </p:cNvCxnSpPr>
          <p:nvPr/>
        </p:nvCxnSpPr>
        <p:spPr>
          <a:xfrm>
            <a:off x="1066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09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52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4152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38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781800" y="16078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924800" y="16002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52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24" name="Oval 23"/>
          <p:cNvSpPr/>
          <p:nvPr/>
        </p:nvSpPr>
        <p:spPr>
          <a:xfrm>
            <a:off x="1295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25" name="Oval 24"/>
          <p:cNvSpPr/>
          <p:nvPr/>
        </p:nvSpPr>
        <p:spPr>
          <a:xfrm>
            <a:off x="2438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26" name="Oval 25"/>
          <p:cNvSpPr/>
          <p:nvPr/>
        </p:nvSpPr>
        <p:spPr>
          <a:xfrm>
            <a:off x="362712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27" name="Oval 26"/>
          <p:cNvSpPr/>
          <p:nvPr/>
        </p:nvSpPr>
        <p:spPr>
          <a:xfrm>
            <a:off x="467868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28" name="Oval 27"/>
          <p:cNvSpPr/>
          <p:nvPr/>
        </p:nvSpPr>
        <p:spPr>
          <a:xfrm>
            <a:off x="5867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29" name="Oval 28"/>
          <p:cNvSpPr/>
          <p:nvPr/>
        </p:nvSpPr>
        <p:spPr>
          <a:xfrm>
            <a:off x="696468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30" name="Oval 29"/>
          <p:cNvSpPr/>
          <p:nvPr/>
        </p:nvSpPr>
        <p:spPr>
          <a:xfrm>
            <a:off x="8153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31" name="Straight Arrow Connector 30"/>
          <p:cNvCxnSpPr>
            <a:stCxn id="23" idx="6"/>
            <a:endCxn id="24" idx="2"/>
          </p:cNvCxnSpPr>
          <p:nvPr/>
        </p:nvCxnSpPr>
        <p:spPr>
          <a:xfrm>
            <a:off x="1066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09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352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54152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638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81800" y="30556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24800" y="30480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52450" y="1885950"/>
            <a:ext cx="0" cy="886421"/>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9" idx="3"/>
          </p:cNvCxnSpPr>
          <p:nvPr/>
        </p:nvCxnSpPr>
        <p:spPr>
          <a:xfrm flipV="1">
            <a:off x="1752600" y="1807835"/>
            <a:ext cx="3059991" cy="964537"/>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0"/>
            <a:endCxn id="7" idx="4"/>
          </p:cNvCxnSpPr>
          <p:nvPr/>
        </p:nvCxnSpPr>
        <p:spPr>
          <a:xfrm flipV="1">
            <a:off x="2895600" y="18859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p:cNvCxnSpPr>
          <p:nvPr/>
        </p:nvCxnSpPr>
        <p:spPr>
          <a:xfrm flipH="1" flipV="1">
            <a:off x="1981200" y="1885950"/>
            <a:ext cx="31546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 idx="4"/>
          </p:cNvCxnSpPr>
          <p:nvPr/>
        </p:nvCxnSpPr>
        <p:spPr>
          <a:xfrm flipV="1">
            <a:off x="4191000" y="18859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 idx="0"/>
            <a:endCxn id="10" idx="4"/>
          </p:cNvCxnSpPr>
          <p:nvPr/>
        </p:nvCxnSpPr>
        <p:spPr>
          <a:xfrm flipV="1">
            <a:off x="6324600" y="18859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9" idx="0"/>
          </p:cNvCxnSpPr>
          <p:nvPr/>
        </p:nvCxnSpPr>
        <p:spPr>
          <a:xfrm flipH="1" flipV="1">
            <a:off x="4191000" y="18859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0"/>
            <a:endCxn id="12" idx="4"/>
          </p:cNvCxnSpPr>
          <p:nvPr/>
        </p:nvCxnSpPr>
        <p:spPr>
          <a:xfrm flipV="1">
            <a:off x="8610600" y="18859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1"/>
          </p:cNvCxnSpPr>
          <p:nvPr/>
        </p:nvCxnSpPr>
        <p:spPr>
          <a:xfrm flipH="1" flipV="1">
            <a:off x="762000" y="1885950"/>
            <a:ext cx="7525311" cy="992515"/>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5240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45" name="Oval 44"/>
          <p:cNvSpPr/>
          <p:nvPr/>
        </p:nvSpPr>
        <p:spPr>
          <a:xfrm>
            <a:off x="129540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46" name="Oval 45"/>
          <p:cNvSpPr/>
          <p:nvPr/>
        </p:nvSpPr>
        <p:spPr>
          <a:xfrm>
            <a:off x="243840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48" name="Oval 47"/>
          <p:cNvSpPr/>
          <p:nvPr/>
        </p:nvSpPr>
        <p:spPr>
          <a:xfrm>
            <a:off x="362712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49" name="Oval 48"/>
          <p:cNvSpPr/>
          <p:nvPr/>
        </p:nvSpPr>
        <p:spPr>
          <a:xfrm>
            <a:off x="467868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51" name="Oval 50"/>
          <p:cNvSpPr/>
          <p:nvPr/>
        </p:nvSpPr>
        <p:spPr>
          <a:xfrm>
            <a:off x="586740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52" name="Oval 51"/>
          <p:cNvSpPr/>
          <p:nvPr/>
        </p:nvSpPr>
        <p:spPr>
          <a:xfrm>
            <a:off x="696468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53" name="Oval 52"/>
          <p:cNvSpPr/>
          <p:nvPr/>
        </p:nvSpPr>
        <p:spPr>
          <a:xfrm>
            <a:off x="8153400" y="424815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55" name="Straight Arrow Connector 54"/>
          <p:cNvCxnSpPr>
            <a:stCxn id="44" idx="6"/>
            <a:endCxn id="45" idx="2"/>
          </p:cNvCxnSpPr>
          <p:nvPr/>
        </p:nvCxnSpPr>
        <p:spPr>
          <a:xfrm>
            <a:off x="1066800" y="4514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09800" y="4514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352800" y="4514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541520" y="4514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638800" y="45148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781800" y="45034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924800" y="44958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73" name="Arc 72"/>
          <p:cNvSpPr/>
          <p:nvPr/>
        </p:nvSpPr>
        <p:spPr>
          <a:xfrm>
            <a:off x="1828801" y="3905250"/>
            <a:ext cx="3191154" cy="68580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p:cNvSpPr/>
          <p:nvPr/>
        </p:nvSpPr>
        <p:spPr>
          <a:xfrm>
            <a:off x="5019955" y="3905250"/>
            <a:ext cx="3627120" cy="68580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p:cNvSpPr/>
          <p:nvPr/>
        </p:nvSpPr>
        <p:spPr>
          <a:xfrm>
            <a:off x="1828801" y="3909060"/>
            <a:ext cx="2362200" cy="68199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p:cNvSpPr/>
          <p:nvPr/>
        </p:nvSpPr>
        <p:spPr>
          <a:xfrm>
            <a:off x="457200" y="3813810"/>
            <a:ext cx="2458542" cy="96774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p:cNvSpPr/>
          <p:nvPr/>
        </p:nvSpPr>
        <p:spPr>
          <a:xfrm>
            <a:off x="2895600" y="3909060"/>
            <a:ext cx="4526280" cy="87249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p:cNvSpPr/>
          <p:nvPr/>
        </p:nvSpPr>
        <p:spPr>
          <a:xfrm>
            <a:off x="762000" y="3886200"/>
            <a:ext cx="5608321" cy="87249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89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Reversal Overlay</a:t>
            </a:r>
            <a:endParaRPr lang="en-US" dirty="0"/>
          </a:p>
        </p:txBody>
      </p:sp>
      <p:sp>
        <p:nvSpPr>
          <p:cNvPr id="4" name="Slide Number Placeholder 3"/>
          <p:cNvSpPr>
            <a:spLocks noGrp="1"/>
          </p:cNvSpPr>
          <p:nvPr>
            <p:ph type="sldNum" idx="12"/>
          </p:nvPr>
        </p:nvSpPr>
        <p:spPr>
          <a:xfrm>
            <a:off x="6457950" y="3296603"/>
            <a:ext cx="2057400" cy="273844"/>
          </a:xfrm>
        </p:spPr>
        <p:txBody>
          <a:bodyPr/>
          <a:lstStyle/>
          <a:p>
            <a:fld id="{00000000-1234-1234-1234-123412341234}" type="slidenum">
              <a:rPr lang="en-US" smtClean="0"/>
              <a:pPr/>
              <a:t>42</a:t>
            </a:fld>
            <a:endParaRPr lang="en-US"/>
          </a:p>
        </p:txBody>
      </p:sp>
      <p:sp>
        <p:nvSpPr>
          <p:cNvPr id="5" name="Oval 4"/>
          <p:cNvSpPr/>
          <p:nvPr/>
        </p:nvSpPr>
        <p:spPr>
          <a:xfrm>
            <a:off x="152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6" name="Oval 5"/>
          <p:cNvSpPr/>
          <p:nvPr/>
        </p:nvSpPr>
        <p:spPr>
          <a:xfrm>
            <a:off x="1295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7" name="Oval 6"/>
          <p:cNvSpPr/>
          <p:nvPr/>
        </p:nvSpPr>
        <p:spPr>
          <a:xfrm>
            <a:off x="2438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8" name="Oval 7"/>
          <p:cNvSpPr/>
          <p:nvPr/>
        </p:nvSpPr>
        <p:spPr>
          <a:xfrm>
            <a:off x="362712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9" name="Oval 8"/>
          <p:cNvSpPr/>
          <p:nvPr/>
        </p:nvSpPr>
        <p:spPr>
          <a:xfrm>
            <a:off x="467868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10" name="Oval 9"/>
          <p:cNvSpPr/>
          <p:nvPr/>
        </p:nvSpPr>
        <p:spPr>
          <a:xfrm>
            <a:off x="5867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11" name="Oval 10"/>
          <p:cNvSpPr/>
          <p:nvPr/>
        </p:nvSpPr>
        <p:spPr>
          <a:xfrm>
            <a:off x="696468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12" name="Oval 11"/>
          <p:cNvSpPr/>
          <p:nvPr/>
        </p:nvSpPr>
        <p:spPr>
          <a:xfrm>
            <a:off x="8153400" y="13525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14" name="Straight Arrow Connector 13"/>
          <p:cNvCxnSpPr>
            <a:stCxn id="5" idx="6"/>
            <a:endCxn id="6" idx="2"/>
          </p:cNvCxnSpPr>
          <p:nvPr/>
        </p:nvCxnSpPr>
        <p:spPr>
          <a:xfrm>
            <a:off x="1066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09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52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4152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38800" y="16192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781800" y="16078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924800" y="16002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52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24" name="Oval 23"/>
          <p:cNvSpPr/>
          <p:nvPr/>
        </p:nvSpPr>
        <p:spPr>
          <a:xfrm>
            <a:off x="1295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25" name="Oval 24"/>
          <p:cNvSpPr/>
          <p:nvPr/>
        </p:nvSpPr>
        <p:spPr>
          <a:xfrm>
            <a:off x="2438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26" name="Oval 25"/>
          <p:cNvSpPr/>
          <p:nvPr/>
        </p:nvSpPr>
        <p:spPr>
          <a:xfrm>
            <a:off x="362712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27" name="Oval 26"/>
          <p:cNvSpPr/>
          <p:nvPr/>
        </p:nvSpPr>
        <p:spPr>
          <a:xfrm>
            <a:off x="467868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28" name="Oval 27"/>
          <p:cNvSpPr/>
          <p:nvPr/>
        </p:nvSpPr>
        <p:spPr>
          <a:xfrm>
            <a:off x="5867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29" name="Oval 28"/>
          <p:cNvSpPr/>
          <p:nvPr/>
        </p:nvSpPr>
        <p:spPr>
          <a:xfrm>
            <a:off x="696468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30" name="Oval 29"/>
          <p:cNvSpPr/>
          <p:nvPr/>
        </p:nvSpPr>
        <p:spPr>
          <a:xfrm>
            <a:off x="8153400" y="280035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31" name="Straight Arrow Connector 30"/>
          <p:cNvCxnSpPr>
            <a:stCxn id="23" idx="6"/>
            <a:endCxn id="24" idx="2"/>
          </p:cNvCxnSpPr>
          <p:nvPr/>
        </p:nvCxnSpPr>
        <p:spPr>
          <a:xfrm>
            <a:off x="1066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09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352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54152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638800" y="306705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81800" y="305562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924800" y="304800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52450" y="1885950"/>
            <a:ext cx="0" cy="886421"/>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9" idx="3"/>
          </p:cNvCxnSpPr>
          <p:nvPr/>
        </p:nvCxnSpPr>
        <p:spPr>
          <a:xfrm flipV="1">
            <a:off x="1752600" y="1807835"/>
            <a:ext cx="3059991" cy="964537"/>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5" idx="0"/>
            <a:endCxn id="7" idx="4"/>
          </p:cNvCxnSpPr>
          <p:nvPr/>
        </p:nvCxnSpPr>
        <p:spPr>
          <a:xfrm flipV="1">
            <a:off x="2895600" y="18859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p:cNvCxnSpPr>
          <p:nvPr/>
        </p:nvCxnSpPr>
        <p:spPr>
          <a:xfrm flipH="1" flipV="1">
            <a:off x="1981200" y="1885950"/>
            <a:ext cx="31546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 idx="4"/>
          </p:cNvCxnSpPr>
          <p:nvPr/>
        </p:nvCxnSpPr>
        <p:spPr>
          <a:xfrm flipV="1">
            <a:off x="4191000" y="18859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8" idx="0"/>
            <a:endCxn id="10" idx="4"/>
          </p:cNvCxnSpPr>
          <p:nvPr/>
        </p:nvCxnSpPr>
        <p:spPr>
          <a:xfrm flipV="1">
            <a:off x="6324600" y="18859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9" idx="0"/>
          </p:cNvCxnSpPr>
          <p:nvPr/>
        </p:nvCxnSpPr>
        <p:spPr>
          <a:xfrm flipH="1" flipV="1">
            <a:off x="4191000" y="1885950"/>
            <a:ext cx="323088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0"/>
            <a:endCxn id="12" idx="4"/>
          </p:cNvCxnSpPr>
          <p:nvPr/>
        </p:nvCxnSpPr>
        <p:spPr>
          <a:xfrm flipV="1">
            <a:off x="8610600" y="1885950"/>
            <a:ext cx="0" cy="914400"/>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0" idx="1"/>
          </p:cNvCxnSpPr>
          <p:nvPr/>
        </p:nvCxnSpPr>
        <p:spPr>
          <a:xfrm flipH="1" flipV="1">
            <a:off x="762000" y="1885950"/>
            <a:ext cx="7525311" cy="992515"/>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5240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000</a:t>
            </a:r>
            <a:endParaRPr lang="en-US" sz="1800" b="1" dirty="0">
              <a:solidFill>
                <a:schemeClr val="tx1"/>
              </a:solidFill>
            </a:endParaRPr>
          </a:p>
        </p:txBody>
      </p:sp>
      <p:sp>
        <p:nvSpPr>
          <p:cNvPr id="45" name="Oval 44"/>
          <p:cNvSpPr/>
          <p:nvPr/>
        </p:nvSpPr>
        <p:spPr>
          <a:xfrm>
            <a:off x="129540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001</a:t>
            </a:r>
            <a:endParaRPr lang="en-US" sz="1800" b="1" dirty="0">
              <a:solidFill>
                <a:schemeClr val="tx1"/>
              </a:solidFill>
            </a:endParaRPr>
          </a:p>
        </p:txBody>
      </p:sp>
      <p:sp>
        <p:nvSpPr>
          <p:cNvPr id="46" name="Oval 45"/>
          <p:cNvSpPr/>
          <p:nvPr/>
        </p:nvSpPr>
        <p:spPr>
          <a:xfrm>
            <a:off x="243840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010</a:t>
            </a:r>
            <a:endParaRPr lang="en-US" sz="1800" b="1" dirty="0">
              <a:solidFill>
                <a:schemeClr val="tx1"/>
              </a:solidFill>
            </a:endParaRPr>
          </a:p>
        </p:txBody>
      </p:sp>
      <p:sp>
        <p:nvSpPr>
          <p:cNvPr id="48" name="Oval 47"/>
          <p:cNvSpPr/>
          <p:nvPr/>
        </p:nvSpPr>
        <p:spPr>
          <a:xfrm>
            <a:off x="362712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011</a:t>
            </a:r>
            <a:endParaRPr lang="en-US" sz="1800" b="1" dirty="0">
              <a:solidFill>
                <a:schemeClr val="tx1"/>
              </a:solidFill>
            </a:endParaRPr>
          </a:p>
        </p:txBody>
      </p:sp>
      <p:sp>
        <p:nvSpPr>
          <p:cNvPr id="49" name="Oval 48"/>
          <p:cNvSpPr/>
          <p:nvPr/>
        </p:nvSpPr>
        <p:spPr>
          <a:xfrm>
            <a:off x="467868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100</a:t>
            </a:r>
            <a:endParaRPr lang="en-US" sz="1800" b="1" dirty="0">
              <a:solidFill>
                <a:schemeClr val="tx1"/>
              </a:solidFill>
            </a:endParaRPr>
          </a:p>
        </p:txBody>
      </p:sp>
      <p:sp>
        <p:nvSpPr>
          <p:cNvPr id="51" name="Oval 50"/>
          <p:cNvSpPr/>
          <p:nvPr/>
        </p:nvSpPr>
        <p:spPr>
          <a:xfrm>
            <a:off x="586740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101</a:t>
            </a:r>
            <a:endParaRPr lang="en-US" sz="1800" b="1" dirty="0">
              <a:solidFill>
                <a:schemeClr val="tx1"/>
              </a:solidFill>
            </a:endParaRPr>
          </a:p>
        </p:txBody>
      </p:sp>
      <p:sp>
        <p:nvSpPr>
          <p:cNvPr id="52" name="Oval 51"/>
          <p:cNvSpPr/>
          <p:nvPr/>
        </p:nvSpPr>
        <p:spPr>
          <a:xfrm>
            <a:off x="696468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110</a:t>
            </a:r>
            <a:endParaRPr lang="en-US" sz="1800" b="1" dirty="0">
              <a:solidFill>
                <a:schemeClr val="tx1"/>
              </a:solidFill>
            </a:endParaRPr>
          </a:p>
        </p:txBody>
      </p:sp>
      <p:sp>
        <p:nvSpPr>
          <p:cNvPr id="53" name="Oval 52"/>
          <p:cNvSpPr/>
          <p:nvPr/>
        </p:nvSpPr>
        <p:spPr>
          <a:xfrm>
            <a:off x="8153400" y="2777490"/>
            <a:ext cx="914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111</a:t>
            </a:r>
            <a:endParaRPr lang="en-US" sz="1800" b="1" dirty="0">
              <a:solidFill>
                <a:schemeClr val="tx1"/>
              </a:solidFill>
            </a:endParaRPr>
          </a:p>
        </p:txBody>
      </p:sp>
      <p:cxnSp>
        <p:nvCxnSpPr>
          <p:cNvPr id="55" name="Straight Arrow Connector 54"/>
          <p:cNvCxnSpPr>
            <a:stCxn id="44" idx="6"/>
            <a:endCxn id="45" idx="2"/>
          </p:cNvCxnSpPr>
          <p:nvPr/>
        </p:nvCxnSpPr>
        <p:spPr>
          <a:xfrm>
            <a:off x="1066800" y="304419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09800" y="304419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352800" y="304419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541520" y="304419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638800" y="304419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781800" y="303276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924800" y="3025140"/>
            <a:ext cx="228600" cy="0"/>
          </a:xfrm>
          <a:prstGeom prst="straightConnector1">
            <a:avLst/>
          </a:prstGeom>
          <a:ln w="34925">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73" name="Arc 72"/>
          <p:cNvSpPr/>
          <p:nvPr/>
        </p:nvSpPr>
        <p:spPr>
          <a:xfrm>
            <a:off x="1828801" y="2434590"/>
            <a:ext cx="3191154" cy="68580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p:cNvSpPr/>
          <p:nvPr/>
        </p:nvSpPr>
        <p:spPr>
          <a:xfrm>
            <a:off x="5019955" y="2434590"/>
            <a:ext cx="3627120" cy="68580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p:cNvSpPr/>
          <p:nvPr/>
        </p:nvSpPr>
        <p:spPr>
          <a:xfrm>
            <a:off x="1828801" y="2438400"/>
            <a:ext cx="2362200" cy="68199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p:cNvSpPr/>
          <p:nvPr/>
        </p:nvSpPr>
        <p:spPr>
          <a:xfrm>
            <a:off x="457200" y="2343150"/>
            <a:ext cx="2458542" cy="96774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p:cNvSpPr/>
          <p:nvPr/>
        </p:nvSpPr>
        <p:spPr>
          <a:xfrm>
            <a:off x="2895600" y="2438400"/>
            <a:ext cx="4526280" cy="87249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p:cNvSpPr/>
          <p:nvPr/>
        </p:nvSpPr>
        <p:spPr>
          <a:xfrm>
            <a:off x="762000" y="2415540"/>
            <a:ext cx="5608321" cy="872490"/>
          </a:xfrm>
          <a:prstGeom prst="arc">
            <a:avLst>
              <a:gd name="adj1" fmla="val 10823228"/>
              <a:gd name="adj2" fmla="val 0"/>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419642" y="3638550"/>
            <a:ext cx="8497839" cy="1384995"/>
          </a:xfrm>
          <a:prstGeom prst="rect">
            <a:avLst/>
          </a:prstGeom>
          <a:noFill/>
        </p:spPr>
        <p:txBody>
          <a:bodyPr wrap="none" rtlCol="0">
            <a:spAutoFit/>
          </a:bodyPr>
          <a:lstStyle/>
          <a:p>
            <a:r>
              <a:rPr lang="en-US" sz="2800" dirty="0" smtClean="0"/>
              <a:t>Our Construction: </a:t>
            </a:r>
            <a:r>
              <a:rPr lang="en-US" sz="2800" dirty="0" smtClean="0">
                <a:solidFill>
                  <a:srgbClr val="FF0000"/>
                </a:solidFill>
              </a:rPr>
              <a:t>DRSample</a:t>
            </a:r>
            <a:r>
              <a:rPr lang="en-US" sz="2800" dirty="0" smtClean="0"/>
              <a:t> + </a:t>
            </a:r>
            <a:r>
              <a:rPr lang="en-US" sz="2800" dirty="0" smtClean="0">
                <a:solidFill>
                  <a:schemeClr val="tx1"/>
                </a:solidFill>
              </a:rPr>
              <a:t>BRG</a:t>
            </a:r>
          </a:p>
          <a:p>
            <a:r>
              <a:rPr lang="en-US" sz="2800" dirty="0" smtClean="0">
                <a:solidFill>
                  <a:schemeClr val="tx1"/>
                </a:solidFill>
              </a:rPr>
              <a:t>(First layer of BRG replaced with depth-robust DAG)</a:t>
            </a:r>
          </a:p>
          <a:p>
            <a:endParaRPr lang="en-US" sz="2800" dirty="0" smtClean="0">
              <a:solidFill>
                <a:schemeClr val="tx1"/>
              </a:solidFill>
            </a:endParaRPr>
          </a:p>
        </p:txBody>
      </p:sp>
    </p:spTree>
    <p:extLst>
      <p:ext uri="{BB962C8B-B14F-4D97-AF65-F5344CB8AC3E}">
        <p14:creationId xmlns:p14="http://schemas.microsoft.com/office/powerpoint/2010/main" val="2051911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DRSample + BRG</a:t>
            </a:r>
            <a:endParaRPr lang="en-US" dirty="0"/>
          </a:p>
        </p:txBody>
      </p:sp>
      <p:sp>
        <p:nvSpPr>
          <p:cNvPr id="3" name="Text Placeholder 2"/>
          <p:cNvSpPr>
            <a:spLocks noGrp="1"/>
          </p:cNvSpPr>
          <p:nvPr>
            <p:ph type="body" idx="1"/>
          </p:nvPr>
        </p:nvSpPr>
        <p:spPr>
          <a:xfrm>
            <a:off x="304800" y="1369218"/>
            <a:ext cx="8210550" cy="3640931"/>
          </a:xfrm>
        </p:spPr>
        <p:txBody>
          <a:bodyPr/>
          <a:lstStyle/>
          <a:p>
            <a:pPr marL="38100" indent="0">
              <a:buNone/>
            </a:pPr>
            <a:r>
              <a:rPr lang="en-US" sz="2400" b="1" dirty="0" smtClean="0"/>
              <a:t>Empirical Analysis: </a:t>
            </a:r>
            <a:r>
              <a:rPr lang="en-US" sz="2400" dirty="0" smtClean="0"/>
              <a:t>Resistant to all known pebbling attacks</a:t>
            </a:r>
          </a:p>
          <a:p>
            <a:r>
              <a:rPr lang="en-US" sz="2400" dirty="0" smtClean="0"/>
              <a:t>Inherits resistance to depth-reducing attacks (DRSample)</a:t>
            </a:r>
          </a:p>
          <a:p>
            <a:r>
              <a:rPr lang="en-US" sz="2400" dirty="0" smtClean="0"/>
              <a:t>Inherits resistance to all (nearly) sequential </a:t>
            </a:r>
            <a:r>
              <a:rPr lang="en-US" sz="2400" dirty="0" err="1" smtClean="0"/>
              <a:t>pebblings</a:t>
            </a:r>
            <a:r>
              <a:rPr lang="en-US" sz="2400" dirty="0" smtClean="0"/>
              <a:t> (BRG)</a:t>
            </a:r>
          </a:p>
          <a:p>
            <a:pPr marL="38100" indent="0">
              <a:buNone/>
            </a:pPr>
            <a:r>
              <a:rPr lang="en-US" sz="2400" dirty="0" smtClean="0"/>
              <a:t>                               (includes Greedy Pebbling Attack)</a:t>
            </a:r>
          </a:p>
          <a:p>
            <a:pPr marL="38100" indent="0">
              <a:buNone/>
            </a:pPr>
            <a:endParaRPr lang="en-US" sz="2400" b="1" dirty="0"/>
          </a:p>
          <a:p>
            <a:pPr marL="38100" indent="0">
              <a:buNone/>
            </a:pPr>
            <a:r>
              <a:rPr lang="en-US" sz="2400" b="1" dirty="0" smtClean="0"/>
              <a:t>Combined Graph Yields New Properties</a:t>
            </a:r>
          </a:p>
          <a:p>
            <a:r>
              <a:rPr lang="en-US" sz="2400" dirty="0" smtClean="0"/>
              <a:t>First graph with strong sustained-space complexity guarantee</a:t>
            </a:r>
          </a:p>
          <a:p>
            <a:r>
              <a:rPr lang="en-US" sz="2400" dirty="0" smtClean="0"/>
              <a:t>Theoretical construction of [ABP18] is not practical </a:t>
            </a:r>
          </a:p>
          <a:p>
            <a:pPr marL="38100" indent="0">
              <a:buNone/>
            </a:pPr>
            <a:endParaRPr lang="en-US" dirty="0" smtClean="0">
              <a:ea typeface="Cambria Math"/>
            </a:endParaRPr>
          </a:p>
        </p:txBody>
      </p:sp>
      <p:sp>
        <p:nvSpPr>
          <p:cNvPr id="4" name="Slide Number Placeholder 3"/>
          <p:cNvSpPr>
            <a:spLocks noGrp="1"/>
          </p:cNvSpPr>
          <p:nvPr>
            <p:ph type="sldNum" idx="12"/>
          </p:nvPr>
        </p:nvSpPr>
        <p:spPr/>
        <p:txBody>
          <a:bodyPr/>
          <a:lstStyle/>
          <a:p>
            <a:fld id="{00000000-1234-1234-1234-123412341234}" type="slidenum">
              <a:rPr lang="en-US" smtClean="0"/>
              <a:pPr/>
              <a:t>43</a:t>
            </a:fld>
            <a:endParaRPr lang="en-US"/>
          </a:p>
        </p:txBody>
      </p:sp>
    </p:spTree>
    <p:extLst>
      <p:ext uri="{BB962C8B-B14F-4D97-AF65-F5344CB8AC3E}">
        <p14:creationId xmlns:p14="http://schemas.microsoft.com/office/powerpoint/2010/main" val="211206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DRSample + BRG</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44</a:t>
            </a:fld>
            <a:endParaRPr lang="en-US"/>
          </a:p>
        </p:txBody>
      </p:sp>
      <p:sp>
        <p:nvSpPr>
          <p:cNvPr id="10" name="Rectangle 9"/>
          <p:cNvSpPr/>
          <p:nvPr/>
        </p:nvSpPr>
        <p:spPr>
          <a:xfrm>
            <a:off x="525229" y="2956560"/>
            <a:ext cx="8054892" cy="14552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11" name="Rectangle 10"/>
              <p:cNvSpPr/>
              <p:nvPr/>
            </p:nvSpPr>
            <p:spPr>
              <a:xfrm>
                <a:off x="555709" y="3077733"/>
                <a:ext cx="7772400" cy="1212896"/>
              </a:xfrm>
              <a:prstGeom prst="rect">
                <a:avLst/>
              </a:prstGeom>
            </p:spPr>
            <p:txBody>
              <a:bodyPr wrap="square">
                <a:spAutoFit/>
              </a:bodyPr>
              <a:lstStyle/>
              <a:p>
                <a:r>
                  <a:rPr lang="en-US" sz="2300" b="1" dirty="0" smtClean="0">
                    <a:latin typeface="Calibri" pitchFamily="34" charset="0"/>
                    <a:cs typeface="Calibri" pitchFamily="34" charset="0"/>
                  </a:rPr>
                  <a:t>Theorem:</a:t>
                </a:r>
                <a:r>
                  <a:rPr lang="en-US" sz="2300" dirty="0" smtClean="0">
                    <a:latin typeface="Calibri" pitchFamily="34" charset="0"/>
                    <a:cs typeface="Calibri" pitchFamily="34" charset="0"/>
                  </a:rPr>
                  <a:t> Under plausible conjectures (see paper) any parallel pebbling of DRS+BRG has cumulative cost</a:t>
                </a:r>
                <a:endParaRPr lang="en-US" sz="2300" dirty="0">
                  <a:latin typeface="Calibri" pitchFamily="34" charset="0"/>
                  <a:cs typeface="Calibri" pitchFamily="34" charset="0"/>
                </a:endParaRPr>
              </a:p>
              <a:p>
                <a:pPr marL="38100" indent="0">
                  <a:buNone/>
                </a:pPr>
                <a14:m>
                  <m:oMathPara xmlns:m="http://schemas.openxmlformats.org/officeDocument/2006/math">
                    <m:oMathParaPr>
                      <m:jc m:val="centerGroup"/>
                    </m:oMathParaPr>
                    <m:oMath xmlns:m="http://schemas.openxmlformats.org/officeDocument/2006/math">
                      <m:r>
                        <m:rPr>
                          <m:sty m:val="p"/>
                        </m:rPr>
                        <a:rPr lang="el-GR" sz="2300" i="1">
                          <a:latin typeface="Cambria Math"/>
                          <a:ea typeface="Cambria Math"/>
                        </a:rPr>
                        <m:t>Ω</m:t>
                      </m:r>
                      <m:d>
                        <m:dPr>
                          <m:ctrlPr>
                            <a:rPr lang="el-GR" sz="2300" i="1">
                              <a:latin typeface="Cambria Math" panose="02040503050406030204" pitchFamily="18" charset="0"/>
                              <a:ea typeface="Cambria Math"/>
                            </a:rPr>
                          </m:ctrlPr>
                        </m:dPr>
                        <m:e>
                          <m:sSup>
                            <m:sSupPr>
                              <m:ctrlPr>
                                <a:rPr lang="el-GR" sz="2300" i="1">
                                  <a:latin typeface="Cambria Math" panose="02040503050406030204" pitchFamily="18" charset="0"/>
                                  <a:ea typeface="Cambria Math"/>
                                </a:rPr>
                              </m:ctrlPr>
                            </m:sSupPr>
                            <m:e>
                              <m:r>
                                <a:rPr lang="en-US" sz="2300" i="1">
                                  <a:latin typeface="Cambria Math"/>
                                  <a:ea typeface="Cambria Math"/>
                                </a:rPr>
                                <m:t>𝑁</m:t>
                              </m:r>
                            </m:e>
                            <m:sup>
                              <m:r>
                                <a:rPr lang="en-US" sz="2300" i="1">
                                  <a:latin typeface="Cambria Math"/>
                                  <a:ea typeface="Cambria Math"/>
                                </a:rPr>
                                <m:t>2</m:t>
                              </m:r>
                            </m:sup>
                          </m:sSup>
                          <m:func>
                            <m:funcPr>
                              <m:ctrlPr>
                                <a:rPr lang="en-US" sz="2300" i="1">
                                  <a:latin typeface="Cambria Math" panose="02040503050406030204" pitchFamily="18" charset="0"/>
                                  <a:ea typeface="Cambria Math"/>
                                </a:rPr>
                              </m:ctrlPr>
                            </m:funcPr>
                            <m:fName>
                              <m:r>
                                <m:rPr>
                                  <m:sty m:val="p"/>
                                </m:rPr>
                                <a:rPr lang="en-US" sz="2300">
                                  <a:latin typeface="Cambria Math"/>
                                  <a:ea typeface="Cambria Math"/>
                                </a:rPr>
                                <m:t>log</m:t>
                              </m:r>
                            </m:fName>
                            <m:e>
                              <m:func>
                                <m:funcPr>
                                  <m:ctrlPr>
                                    <a:rPr lang="en-US" sz="2300" i="1">
                                      <a:latin typeface="Cambria Math" panose="02040503050406030204" pitchFamily="18" charset="0"/>
                                      <a:ea typeface="Cambria Math"/>
                                    </a:rPr>
                                  </m:ctrlPr>
                                </m:funcPr>
                                <m:fName>
                                  <m:r>
                                    <m:rPr>
                                      <m:sty m:val="p"/>
                                    </m:rPr>
                                    <a:rPr lang="en-US" sz="2300">
                                      <a:latin typeface="Cambria Math"/>
                                      <a:ea typeface="Cambria Math"/>
                                    </a:rPr>
                                    <m:t>log</m:t>
                                  </m:r>
                                </m:fName>
                                <m:e>
                                  <m:r>
                                    <a:rPr lang="en-US" sz="2300" i="1">
                                      <a:latin typeface="Cambria Math"/>
                                      <a:ea typeface="Cambria Math"/>
                                    </a:rPr>
                                    <m:t>𝑁</m:t>
                                  </m:r>
                                </m:e>
                              </m:func>
                            </m:e>
                          </m:func>
                          <m:r>
                            <a:rPr lang="en-US" sz="2300" i="1">
                              <a:latin typeface="Cambria Math"/>
                              <a:ea typeface="Cambria Math"/>
                            </a:rPr>
                            <m:t>/</m:t>
                          </m:r>
                          <m:func>
                            <m:funcPr>
                              <m:ctrlPr>
                                <a:rPr lang="en-US" sz="2300" i="1">
                                  <a:latin typeface="Cambria Math" panose="02040503050406030204" pitchFamily="18" charset="0"/>
                                  <a:ea typeface="Cambria Math"/>
                                </a:rPr>
                              </m:ctrlPr>
                            </m:funcPr>
                            <m:fName>
                              <m:r>
                                <m:rPr>
                                  <m:sty m:val="p"/>
                                </m:rPr>
                                <a:rPr lang="en-US" sz="2300">
                                  <a:latin typeface="Cambria Math"/>
                                  <a:ea typeface="Cambria Math"/>
                                </a:rPr>
                                <m:t>log</m:t>
                              </m:r>
                            </m:fName>
                            <m:e>
                              <m:r>
                                <a:rPr lang="en-US" sz="2300" i="1">
                                  <a:latin typeface="Cambria Math"/>
                                  <a:ea typeface="Cambria Math"/>
                                </a:rPr>
                                <m:t>𝑁</m:t>
                              </m:r>
                            </m:e>
                          </m:func>
                        </m:e>
                      </m:d>
                    </m:oMath>
                  </m:oMathPara>
                </a14:m>
                <a:endParaRPr lang="en-US" sz="2300" dirty="0">
                  <a:latin typeface="Calibri" pitchFamily="34" charset="0"/>
                  <a:cs typeface="Calibri"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5709" y="3077733"/>
                <a:ext cx="7772400" cy="1212896"/>
              </a:xfrm>
              <a:prstGeom prst="rect">
                <a:avLst/>
              </a:prstGeom>
              <a:blipFill rotWithShape="1">
                <a:blip r:embed="rId2"/>
                <a:stretch>
                  <a:fillRect l="-1098" t="-3518"/>
                </a:stretch>
              </a:blipFill>
            </p:spPr>
            <p:txBody>
              <a:bodyPr/>
              <a:lstStyle/>
              <a:p>
                <a:r>
                  <a:rPr lang="en-US">
                    <a:noFill/>
                  </a:rPr>
                  <a:t> </a:t>
                </a:r>
              </a:p>
            </p:txBody>
          </p:sp>
        </mc:Fallback>
      </mc:AlternateContent>
      <p:sp>
        <p:nvSpPr>
          <p:cNvPr id="6" name="Rectangle 5"/>
          <p:cNvSpPr/>
          <p:nvPr/>
        </p:nvSpPr>
        <p:spPr>
          <a:xfrm>
            <a:off x="525229" y="1432560"/>
            <a:ext cx="8054892" cy="137160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1369219"/>
                <a:ext cx="7886700" cy="1442561"/>
              </a:xfrm>
            </p:spPr>
            <p:txBody>
              <a:bodyPr/>
              <a:lstStyle/>
              <a:p>
                <a:pPr marL="50800" indent="0">
                  <a:buNone/>
                </a:pPr>
                <a:r>
                  <a:rPr lang="en-US" sz="2300" b="1" dirty="0" smtClean="0"/>
                  <a:t>Theorem: </a:t>
                </a:r>
                <a:r>
                  <a:rPr lang="en-US" sz="2300" dirty="0"/>
                  <a:t>Any </a:t>
                </a:r>
                <a:r>
                  <a:rPr lang="en-US" sz="2300" dirty="0" smtClean="0"/>
                  <a:t>parallel pebbling </a:t>
                </a:r>
                <a:r>
                  <a:rPr lang="en-US" sz="2300" dirty="0"/>
                  <a:t>of </a:t>
                </a:r>
                <a:r>
                  <a:rPr lang="en-US" sz="2300" dirty="0" smtClean="0"/>
                  <a:t>DRS+BRG either </a:t>
                </a:r>
                <a:r>
                  <a:rPr lang="en-US" sz="2300" dirty="0"/>
                  <a:t>has</a:t>
                </a:r>
              </a:p>
              <a:p>
                <a:pPr marL="565150" indent="-514350">
                  <a:buFont typeface="+mj-lt"/>
                  <a:buAutoNum type="arabicPeriod"/>
                </a:pPr>
                <a:r>
                  <a:rPr lang="en-US" sz="2300" dirty="0"/>
                  <a:t>Cumulative Cost </a:t>
                </a:r>
                <a14:m>
                  <m:oMath xmlns:m="http://schemas.openxmlformats.org/officeDocument/2006/math">
                    <m:r>
                      <a:rPr lang="en-US" sz="2300" i="1">
                        <a:latin typeface="Cambria Math" panose="02040503050406030204" pitchFamily="18" charset="0"/>
                        <a:ea typeface="Cambria Math" panose="02040503050406030204" pitchFamily="18" charset="0"/>
                      </a:rPr>
                      <m:t>𝜔</m:t>
                    </m:r>
                    <m:d>
                      <m:dPr>
                        <m:ctrlPr>
                          <a:rPr lang="el-GR" sz="2300" i="1">
                            <a:latin typeface="Cambria Math" panose="02040503050406030204" pitchFamily="18" charset="0"/>
                            <a:ea typeface="Cambria Math" panose="02040503050406030204" pitchFamily="18" charset="0"/>
                          </a:rPr>
                        </m:ctrlPr>
                      </m:dPr>
                      <m:e>
                        <m:sSup>
                          <m:sSupPr>
                            <m:ctrlPr>
                              <a:rPr lang="el-GR" sz="2300" i="1">
                                <a:latin typeface="Cambria Math" panose="02040503050406030204" pitchFamily="18" charset="0"/>
                                <a:ea typeface="Cambria Math" panose="02040503050406030204" pitchFamily="18" charset="0"/>
                              </a:rPr>
                            </m:ctrlPr>
                          </m:sSupPr>
                          <m:e>
                            <m:r>
                              <a:rPr lang="en-US" sz="2300" b="0" i="1" smtClean="0">
                                <a:latin typeface="Cambria Math"/>
                                <a:ea typeface="Cambria Math" panose="02040503050406030204" pitchFamily="18" charset="0"/>
                              </a:rPr>
                              <m:t>𝑁</m:t>
                            </m:r>
                          </m:e>
                          <m:sup>
                            <m:r>
                              <a:rPr lang="en-US" sz="2300" i="1">
                                <a:latin typeface="Cambria Math" panose="02040503050406030204" pitchFamily="18" charset="0"/>
                                <a:ea typeface="Cambria Math" panose="02040503050406030204" pitchFamily="18" charset="0"/>
                              </a:rPr>
                              <m:t>2</m:t>
                            </m:r>
                          </m:sup>
                        </m:sSup>
                      </m:e>
                    </m:d>
                  </m:oMath>
                </a14:m>
                <a:r>
                  <a:rPr lang="en-US" sz="2300" dirty="0"/>
                  <a:t>, or</a:t>
                </a:r>
              </a:p>
              <a:p>
                <a:pPr marL="565150" indent="-514350">
                  <a:buFont typeface="+mj-lt"/>
                  <a:buAutoNum type="arabicPeriod"/>
                </a:pPr>
                <a:r>
                  <a:rPr lang="en-US" sz="2300" dirty="0"/>
                  <a:t>At least </a:t>
                </a:r>
                <a14:m>
                  <m:oMath xmlns:m="http://schemas.openxmlformats.org/officeDocument/2006/math">
                    <m:r>
                      <m:rPr>
                        <m:sty m:val="p"/>
                      </m:rPr>
                      <a:rPr lang="en-US" sz="2300">
                        <a:latin typeface="Cambria Math" panose="02040503050406030204" pitchFamily="18" charset="0"/>
                        <a:ea typeface="Cambria Math" panose="02040503050406030204" pitchFamily="18" charset="0"/>
                      </a:rPr>
                      <m:t>s</m:t>
                    </m:r>
                    <m:r>
                      <a:rPr lang="en-US" sz="2300">
                        <a:latin typeface="Cambria Math" panose="02040503050406030204" pitchFamily="18" charset="0"/>
                        <a:ea typeface="Cambria Math" panose="02040503050406030204" pitchFamily="18" charset="0"/>
                      </a:rPr>
                      <m:t>=</m:t>
                    </m:r>
                    <m:r>
                      <m:rPr>
                        <m:sty m:val="p"/>
                      </m:rPr>
                      <a:rPr lang="el-GR" sz="2300" i="1">
                        <a:latin typeface="Cambria Math" panose="02040503050406030204" pitchFamily="18" charset="0"/>
                        <a:ea typeface="Cambria Math" panose="02040503050406030204" pitchFamily="18" charset="0"/>
                      </a:rPr>
                      <m:t>Ω</m:t>
                    </m:r>
                    <m:d>
                      <m:dPr>
                        <m:ctrlPr>
                          <a:rPr lang="el-GR" sz="2300" i="1">
                            <a:latin typeface="Cambria Math" panose="02040503050406030204" pitchFamily="18" charset="0"/>
                            <a:ea typeface="Cambria Math" panose="02040503050406030204" pitchFamily="18" charset="0"/>
                          </a:rPr>
                        </m:ctrlPr>
                      </m:dPr>
                      <m:e>
                        <m:r>
                          <a:rPr lang="en-US" sz="2300" b="0" i="1" smtClean="0">
                            <a:latin typeface="Cambria Math"/>
                            <a:ea typeface="Cambria Math" panose="02040503050406030204" pitchFamily="18" charset="0"/>
                          </a:rPr>
                          <m:t>𝑁</m:t>
                        </m:r>
                        <m:r>
                          <a:rPr lang="en-US" sz="2300" i="1">
                            <a:latin typeface="Cambria Math" panose="02040503050406030204" pitchFamily="18" charset="0"/>
                            <a:ea typeface="Cambria Math" panose="02040503050406030204" pitchFamily="18" charset="0"/>
                          </a:rPr>
                          <m:t>/</m:t>
                        </m:r>
                        <m:func>
                          <m:funcPr>
                            <m:ctrlPr>
                              <a:rPr lang="en-US" sz="2300" i="1">
                                <a:latin typeface="Cambria Math" panose="02040503050406030204" pitchFamily="18" charset="0"/>
                                <a:ea typeface="Cambria Math" panose="02040503050406030204" pitchFamily="18" charset="0"/>
                              </a:rPr>
                            </m:ctrlPr>
                          </m:funcPr>
                          <m:fName>
                            <m:r>
                              <m:rPr>
                                <m:sty m:val="p"/>
                              </m:rPr>
                              <a:rPr lang="en-US" sz="2300">
                                <a:latin typeface="Cambria Math" panose="02040503050406030204" pitchFamily="18" charset="0"/>
                                <a:ea typeface="Cambria Math" panose="02040503050406030204" pitchFamily="18" charset="0"/>
                              </a:rPr>
                              <m:t>log</m:t>
                            </m:r>
                          </m:fName>
                          <m:e>
                            <m:r>
                              <a:rPr lang="en-US" sz="2300" b="0" i="1" smtClean="0">
                                <a:latin typeface="Cambria Math"/>
                                <a:ea typeface="Cambria Math" panose="02040503050406030204" pitchFamily="18" charset="0"/>
                              </a:rPr>
                              <m:t>𝑁</m:t>
                            </m:r>
                          </m:e>
                        </m:func>
                      </m:e>
                    </m:d>
                  </m:oMath>
                </a14:m>
                <a:r>
                  <a:rPr lang="en-US" sz="2300" dirty="0"/>
                  <a:t> pebbles for </a:t>
                </a:r>
                <a14:m>
                  <m:oMath xmlns:m="http://schemas.openxmlformats.org/officeDocument/2006/math">
                    <m:r>
                      <m:rPr>
                        <m:sty m:val="p"/>
                      </m:rPr>
                      <a:rPr lang="en-US" sz="2300">
                        <a:solidFill>
                          <a:srgbClr val="FF0000"/>
                        </a:solidFill>
                        <a:latin typeface="Cambria Math" panose="02040503050406030204" pitchFamily="18" charset="0"/>
                        <a:ea typeface="Cambria Math" panose="02040503050406030204" pitchFamily="18" charset="0"/>
                      </a:rPr>
                      <m:t>t</m:t>
                    </m:r>
                    <m:r>
                      <a:rPr lang="en-US" sz="2300">
                        <a:solidFill>
                          <a:srgbClr val="FF0000"/>
                        </a:solidFill>
                        <a:latin typeface="Cambria Math" panose="02040503050406030204" pitchFamily="18" charset="0"/>
                        <a:ea typeface="Cambria Math" panose="02040503050406030204" pitchFamily="18" charset="0"/>
                      </a:rPr>
                      <m:t>=</m:t>
                    </m:r>
                    <m:r>
                      <m:rPr>
                        <m:sty m:val="p"/>
                      </m:rPr>
                      <a:rPr lang="el-GR" sz="2300" i="1">
                        <a:solidFill>
                          <a:srgbClr val="FF0000"/>
                        </a:solidFill>
                        <a:latin typeface="Cambria Math" panose="02040503050406030204" pitchFamily="18" charset="0"/>
                        <a:ea typeface="Cambria Math" panose="02040503050406030204" pitchFamily="18" charset="0"/>
                      </a:rPr>
                      <m:t>Ω</m:t>
                    </m:r>
                    <m:d>
                      <m:dPr>
                        <m:ctrlPr>
                          <a:rPr lang="el-GR" sz="2300" i="1">
                            <a:solidFill>
                              <a:srgbClr val="FF0000"/>
                            </a:solidFill>
                            <a:latin typeface="Cambria Math" panose="02040503050406030204" pitchFamily="18" charset="0"/>
                            <a:ea typeface="Cambria Math" panose="02040503050406030204" pitchFamily="18" charset="0"/>
                          </a:rPr>
                        </m:ctrlPr>
                      </m:dPr>
                      <m:e>
                        <m:r>
                          <a:rPr lang="en-US" sz="2300" b="0" i="1" smtClean="0">
                            <a:solidFill>
                              <a:srgbClr val="FF0000"/>
                            </a:solidFill>
                            <a:latin typeface="Cambria Math"/>
                            <a:ea typeface="Cambria Math" panose="02040503050406030204" pitchFamily="18" charset="0"/>
                          </a:rPr>
                          <m:t>𝑁</m:t>
                        </m:r>
                      </m:e>
                    </m:d>
                  </m:oMath>
                </a14:m>
                <a:r>
                  <a:rPr lang="en-US" sz="2300" dirty="0"/>
                  <a:t> rounds </a:t>
                </a:r>
              </a:p>
              <a:p>
                <a:pPr marL="381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28650" y="1369219"/>
                <a:ext cx="7886700" cy="1442561"/>
              </a:xfrm>
              <a:blipFill rotWithShape="1">
                <a:blip r:embed="rId3"/>
                <a:stretch>
                  <a:fillRect l="-1236" b="-8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5228" y="4552950"/>
                <a:ext cx="7475772" cy="369332"/>
              </a:xfrm>
              <a:prstGeom prst="rect">
                <a:avLst/>
              </a:prstGeom>
            </p:spPr>
            <p:txBody>
              <a:bodyPr wrap="square">
                <a:spAutoFit/>
              </a:bodyPr>
              <a:lstStyle/>
              <a:p>
                <a:pPr marL="38100" indent="0">
                  <a:buNone/>
                </a:pPr>
                <a:r>
                  <a:rPr lang="en-US" sz="1800" b="1" dirty="0" smtClean="0"/>
                  <a:t>Recall:</a:t>
                </a:r>
                <a14:m>
                  <m:oMath xmlns:m="http://schemas.openxmlformats.org/officeDocument/2006/math">
                    <m:r>
                      <a:rPr lang="en-US" sz="1800" b="1" i="0" smtClean="0">
                        <a:latin typeface="Cambria Math"/>
                      </a:rPr>
                      <m:t> </m:t>
                    </m:r>
                    <m:r>
                      <a:rPr lang="en-US" sz="1800" i="1">
                        <a:latin typeface="Cambria Math"/>
                      </a:rPr>
                      <m:t>𝐶𝐶</m:t>
                    </m:r>
                    <m:d>
                      <m:dPr>
                        <m:ctrlPr>
                          <a:rPr lang="en-US" sz="1800" i="1">
                            <a:latin typeface="Cambria Math" panose="02040503050406030204" pitchFamily="18" charset="0"/>
                          </a:rPr>
                        </m:ctrlPr>
                      </m:dPr>
                      <m:e>
                        <m:r>
                          <a:rPr lang="en-US" sz="1800" i="1">
                            <a:latin typeface="Cambria Math"/>
                          </a:rPr>
                          <m:t>𝐺</m:t>
                        </m:r>
                      </m:e>
                    </m:d>
                    <m:r>
                      <a:rPr lang="en-US" sz="1800" i="1">
                        <a:latin typeface="Cambria Math"/>
                      </a:rPr>
                      <m:t>=</m:t>
                    </m:r>
                    <m:r>
                      <a:rPr lang="en-US" sz="1800" i="1">
                        <a:latin typeface="Cambria Math"/>
                        <a:ea typeface="Cambria Math"/>
                      </a:rPr>
                      <m:t>𝑂</m:t>
                    </m:r>
                    <m:d>
                      <m:dPr>
                        <m:ctrlPr>
                          <a:rPr lang="el-GR" sz="1800" i="1">
                            <a:latin typeface="Cambria Math" panose="02040503050406030204" pitchFamily="18" charset="0"/>
                            <a:ea typeface="Cambria Math"/>
                          </a:rPr>
                        </m:ctrlPr>
                      </m:dPr>
                      <m:e>
                        <m:sSup>
                          <m:sSupPr>
                            <m:ctrlPr>
                              <a:rPr lang="el-GR" sz="1800" i="1">
                                <a:latin typeface="Cambria Math" panose="02040503050406030204" pitchFamily="18" charset="0"/>
                                <a:ea typeface="Cambria Math"/>
                              </a:rPr>
                            </m:ctrlPr>
                          </m:sSupPr>
                          <m:e>
                            <m:r>
                              <a:rPr lang="en-US" sz="1800" i="1">
                                <a:latin typeface="Cambria Math"/>
                                <a:ea typeface="Cambria Math"/>
                              </a:rPr>
                              <m:t>𝑁</m:t>
                            </m:r>
                          </m:e>
                          <m:sup>
                            <m:r>
                              <a:rPr lang="en-US" sz="1800" i="1">
                                <a:latin typeface="Cambria Math"/>
                                <a:ea typeface="Cambria Math"/>
                              </a:rPr>
                              <m:t>2</m:t>
                            </m:r>
                          </m:sup>
                        </m:sSup>
                        <m:func>
                          <m:funcPr>
                            <m:ctrlPr>
                              <a:rPr lang="en-US" sz="1800" i="1">
                                <a:latin typeface="Cambria Math" panose="02040503050406030204" pitchFamily="18" charset="0"/>
                                <a:ea typeface="Cambria Math"/>
                              </a:rPr>
                            </m:ctrlPr>
                          </m:funcPr>
                          <m:fName>
                            <m:r>
                              <m:rPr>
                                <m:sty m:val="p"/>
                              </m:rPr>
                              <a:rPr lang="en-US" sz="1800">
                                <a:latin typeface="Cambria Math"/>
                                <a:ea typeface="Cambria Math"/>
                              </a:rPr>
                              <m:t>log</m:t>
                            </m:r>
                          </m:fName>
                          <m:e>
                            <m:func>
                              <m:funcPr>
                                <m:ctrlPr>
                                  <a:rPr lang="en-US" sz="1800" i="1">
                                    <a:latin typeface="Cambria Math" panose="02040503050406030204" pitchFamily="18" charset="0"/>
                                    <a:ea typeface="Cambria Math"/>
                                  </a:rPr>
                                </m:ctrlPr>
                              </m:funcPr>
                              <m:fName>
                                <m:r>
                                  <m:rPr>
                                    <m:sty m:val="p"/>
                                  </m:rPr>
                                  <a:rPr lang="en-US" sz="1800">
                                    <a:latin typeface="Cambria Math"/>
                                    <a:ea typeface="Cambria Math"/>
                                  </a:rPr>
                                  <m:t>log</m:t>
                                </m:r>
                              </m:fName>
                              <m:e>
                                <m:r>
                                  <a:rPr lang="en-US" sz="1800" i="1">
                                    <a:latin typeface="Cambria Math"/>
                                    <a:ea typeface="Cambria Math"/>
                                  </a:rPr>
                                  <m:t>𝑁</m:t>
                                </m:r>
                              </m:e>
                            </m:func>
                          </m:e>
                        </m:func>
                        <m:r>
                          <a:rPr lang="en-US" sz="1800" i="1">
                            <a:latin typeface="Cambria Math"/>
                            <a:ea typeface="Cambria Math"/>
                          </a:rPr>
                          <m:t>/</m:t>
                        </m:r>
                        <m:func>
                          <m:funcPr>
                            <m:ctrlPr>
                              <a:rPr lang="en-US" sz="1800" i="1">
                                <a:latin typeface="Cambria Math" panose="02040503050406030204" pitchFamily="18" charset="0"/>
                                <a:ea typeface="Cambria Math"/>
                              </a:rPr>
                            </m:ctrlPr>
                          </m:funcPr>
                          <m:fName>
                            <m:r>
                              <m:rPr>
                                <m:sty m:val="p"/>
                              </m:rPr>
                              <a:rPr lang="en-US" sz="1800">
                                <a:latin typeface="Cambria Math"/>
                                <a:ea typeface="Cambria Math"/>
                              </a:rPr>
                              <m:t>log</m:t>
                            </m:r>
                          </m:fName>
                          <m:e>
                            <m:r>
                              <a:rPr lang="en-US" sz="1800" i="1">
                                <a:latin typeface="Cambria Math"/>
                                <a:ea typeface="Cambria Math"/>
                              </a:rPr>
                              <m:t>𝑁</m:t>
                            </m:r>
                          </m:e>
                        </m:func>
                      </m:e>
                    </m:d>
                  </m:oMath>
                </a14:m>
                <a:r>
                  <a:rPr lang="en-US" sz="1800" dirty="0" smtClean="0"/>
                  <a:t> </a:t>
                </a:r>
                <a:r>
                  <a:rPr lang="en-US" sz="1800" dirty="0"/>
                  <a:t>for any G with const indegree </a:t>
                </a:r>
              </a:p>
            </p:txBody>
          </p:sp>
        </mc:Choice>
        <mc:Fallback xmlns="">
          <p:sp>
            <p:nvSpPr>
              <p:cNvPr id="12" name="Rectangle 11"/>
              <p:cNvSpPr>
                <a:spLocks noRot="1" noChangeAspect="1" noMove="1" noResize="1" noEditPoints="1" noAdjustHandles="1" noChangeArrowheads="1" noChangeShapeType="1" noTextEdit="1"/>
              </p:cNvSpPr>
              <p:nvPr/>
            </p:nvSpPr>
            <p:spPr>
              <a:xfrm>
                <a:off x="525228" y="4552950"/>
                <a:ext cx="7475772" cy="369332"/>
              </a:xfrm>
              <a:prstGeom prst="rect">
                <a:avLst/>
              </a:prstGeom>
              <a:blipFill rotWithShape="1">
                <a:blip r:embed="rId4"/>
                <a:stretch>
                  <a:fillRect l="-163"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3467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38100" indent="0">
                  <a:buNone/>
                </a:pPr>
                <a:r>
                  <a:rPr lang="en-US" b="1" dirty="0" smtClean="0"/>
                  <a:t>Theorem [AS15] (Informal):  For any DAG G </a:t>
                </a:r>
                <a:r>
                  <a:rPr lang="en-US" dirty="0" smtClean="0"/>
                  <a:t>any algorithm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𝐴</m:t>
                        </m:r>
                      </m:e>
                      <m:sup>
                        <m:r>
                          <a:rPr lang="en-US" b="0" i="1" smtClean="0">
                            <a:latin typeface="Cambria Math"/>
                          </a:rPr>
                          <m:t>𝐻</m:t>
                        </m:r>
                        <m:d>
                          <m:dPr>
                            <m:ctrlPr>
                              <a:rPr lang="en-US" b="0" i="1" smtClean="0">
                                <a:latin typeface="Cambria Math" panose="02040503050406030204" pitchFamily="18" charset="0"/>
                              </a:rPr>
                            </m:ctrlPr>
                          </m:dPr>
                          <m:e>
                            <m:r>
                              <a:rPr lang="en-US" b="0" i="1" smtClean="0">
                                <a:latin typeface="Cambria Math"/>
                              </a:rPr>
                              <m:t>.</m:t>
                            </m:r>
                          </m:e>
                        </m:d>
                      </m:sup>
                    </m:sSup>
                    <m:r>
                      <a:rPr lang="en-US" b="0" i="1" smtClean="0">
                        <a:latin typeface="Cambria Math"/>
                      </a:rPr>
                      <m:t>(</m:t>
                    </m:r>
                    <m:r>
                      <a:rPr lang="en-US" b="0" i="1" smtClean="0">
                        <a:latin typeface="Cambria Math"/>
                      </a:rPr>
                      <m:t>𝑥</m:t>
                    </m:r>
                    <m:r>
                      <a:rPr lang="en-US" b="0" i="1" smtClean="0">
                        <a:latin typeface="Cambria Math"/>
                      </a:rPr>
                      <m:t>)</m:t>
                    </m:r>
                  </m:oMath>
                </a14:m>
                <a:r>
                  <a:rPr lang="en-US" dirty="0" smtClean="0"/>
                  <a:t> evaluating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𝐺</m:t>
                        </m:r>
                        <m:r>
                          <a:rPr lang="en-US" b="0" i="1" smtClean="0">
                            <a:latin typeface="Cambria Math"/>
                          </a:rPr>
                          <m:t>,</m:t>
                        </m:r>
                        <m:r>
                          <a:rPr lang="en-US" b="0" i="1" smtClean="0">
                            <a:latin typeface="Cambria Math"/>
                          </a:rPr>
                          <m:t>𝐻</m:t>
                        </m:r>
                      </m:sub>
                    </m:sSub>
                    <m:r>
                      <a:rPr lang="en-US" b="0" i="1" smtClean="0">
                        <a:latin typeface="Cambria Math"/>
                      </a:rPr>
                      <m:t>(</m:t>
                    </m:r>
                    <m:r>
                      <a:rPr lang="en-US" b="0" i="1" smtClean="0">
                        <a:latin typeface="Cambria Math"/>
                      </a:rPr>
                      <m:t>𝑥</m:t>
                    </m:r>
                    <m:r>
                      <a:rPr lang="en-US" b="0" i="1" smtClean="0">
                        <a:latin typeface="Cambria Math"/>
                      </a:rPr>
                      <m:t>)</m:t>
                    </m:r>
                  </m:oMath>
                </a14:m>
                <a:r>
                  <a:rPr lang="en-US" dirty="0" smtClean="0"/>
                  <a:t> in </a:t>
                </a:r>
                <a:r>
                  <a:rPr lang="en-US" dirty="0"/>
                  <a:t>the parallel random </a:t>
                </a:r>
                <a:r>
                  <a:rPr lang="en-US" dirty="0" smtClean="0"/>
                  <a:t>oracle model can be described by equivalent cost pebbling strategy.</a:t>
                </a:r>
              </a:p>
              <a:p>
                <a:pPr marL="38100" indent="0">
                  <a:buNone/>
                </a:pPr>
                <a:endParaRPr lang="en-US" dirty="0" smtClean="0"/>
              </a:p>
              <a:p>
                <a:pPr marL="38100" indent="0">
                  <a:buNone/>
                </a:pPr>
                <a:r>
                  <a:rPr lang="en-US" b="1" dirty="0" smtClean="0"/>
                  <a:t>Implication: </a:t>
                </a:r>
                <a:r>
                  <a:rPr lang="en-US" dirty="0" smtClean="0"/>
                  <a:t>Sufficient to understand the pebbling cost of G</a:t>
                </a:r>
              </a:p>
              <a:p>
                <a:pPr marL="38100" indent="0">
                  <a:buNone/>
                </a:pPr>
                <a:endParaRPr lang="en-US" dirty="0"/>
              </a:p>
              <a:p>
                <a:pPr marL="381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69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45</a:t>
            </a:fld>
            <a:endParaRPr lang="en-US"/>
          </a:p>
        </p:txBody>
      </p:sp>
    </p:spTree>
    <p:extLst>
      <p:ext uri="{BB962C8B-B14F-4D97-AF65-F5344CB8AC3E}">
        <p14:creationId xmlns:p14="http://schemas.microsoft.com/office/powerpoint/2010/main" val="37681967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Labeling Function?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200150"/>
                <a:ext cx="7886700" cy="3263504"/>
              </a:xfrm>
            </p:spPr>
            <p:txBody>
              <a:bodyPr/>
              <a:lstStyle/>
              <a:p>
                <a:pPr marL="38100" indent="0">
                  <a:buNone/>
                </a:pPr>
                <a:r>
                  <a:rPr lang="en-US" sz="2800" dirty="0" smtClean="0"/>
                  <a:t>Given a node v with parents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𝑣</m:t>
                        </m:r>
                      </m:e>
                      <m:sub>
                        <m:r>
                          <a:rPr lang="en-US" sz="2800" b="0" i="1" smtClean="0">
                            <a:latin typeface="Cambria Math"/>
                          </a:rPr>
                          <m:t>1</m:t>
                        </m:r>
                      </m:sub>
                    </m:sSub>
                    <m:r>
                      <a:rPr lang="en-US" sz="2800" b="0" i="1" smtClean="0">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ea typeface="Cambria Math"/>
                          </a:rPr>
                          <m:t>𝛿</m:t>
                        </m:r>
                      </m:sub>
                    </m:sSub>
                  </m:oMath>
                </a14:m>
                <a:endParaRPr lang="en-US" sz="2800" dirty="0" smtClean="0"/>
              </a:p>
              <a:p>
                <a:r>
                  <a:rPr lang="en-US" sz="2800" dirty="0" smtClean="0"/>
                  <a:t> Concatenate Labels and Hash [AS15] </a:t>
                </a:r>
                <a:endParaRPr lang="en-US" sz="2800" i="1" dirty="0" smtClean="0">
                  <a:latin typeface="Cambria Math"/>
                </a:endParaRPr>
              </a:p>
              <a:p>
                <a:pPr marL="38100"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𝐿</m:t>
                          </m:r>
                        </m:e>
                        <m:sub>
                          <m:r>
                            <a:rPr lang="en-US" sz="2800" b="0" i="1" smtClean="0">
                              <a:latin typeface="Cambria Math"/>
                            </a:rPr>
                            <m:t>𝑣</m:t>
                          </m:r>
                        </m:sub>
                      </m:sSub>
                      <m:r>
                        <a:rPr lang="en-US" sz="2800" b="0" i="1" smtClean="0">
                          <a:latin typeface="Cambria Math"/>
                        </a:rPr>
                        <m:t>=</m:t>
                      </m:r>
                      <m:r>
                        <a:rPr lang="en-US" sz="2800" b="0" i="1" smtClean="0">
                          <a:latin typeface="Cambria Math"/>
                        </a:rPr>
                        <m:t>𝐻</m:t>
                      </m:r>
                      <m:r>
                        <a:rPr lang="en-US" sz="2800" b="0" i="1" smtClean="0">
                          <a:latin typeface="Cambria Math"/>
                        </a:rPr>
                        <m:t>(</m:t>
                      </m:r>
                      <m:r>
                        <a:rPr lang="en-US" sz="2800" b="0" i="1" smtClean="0">
                          <a:latin typeface="Cambria Math"/>
                        </a:rPr>
                        <m:t>𝑣</m:t>
                      </m:r>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sub>
                      </m:sSub>
                      <m:r>
                        <a:rPr lang="en-US" sz="2800" b="0" i="1" smtClean="0">
                          <a:latin typeface="Cambria Math"/>
                        </a:rPr>
                        <m:t>,…,</m:t>
                      </m:r>
                      <m:sSub>
                        <m:sSubPr>
                          <m:ctrlPr>
                            <a:rPr lang="en-US" sz="2800" i="1">
                              <a:latin typeface="Cambria Math" panose="02040503050406030204" pitchFamily="18" charset="0"/>
                            </a:rPr>
                          </m:ctrlPr>
                        </m:sSubPr>
                        <m:e>
                          <m:r>
                            <a:rPr lang="en-US" sz="2800" i="1">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ea typeface="Cambria Math"/>
                                </a:rPr>
                                <m:t>𝛿</m:t>
                              </m:r>
                            </m:sub>
                          </m:sSub>
                        </m:sub>
                      </m:sSub>
                      <m:r>
                        <a:rPr lang="en-US" sz="2800" b="0" i="1" smtClean="0">
                          <a:latin typeface="Cambria Math"/>
                        </a:rPr>
                        <m:t>)</m:t>
                      </m:r>
                    </m:oMath>
                  </m:oMathPara>
                </a14:m>
                <a:endParaRPr lang="en-US" sz="2800" dirty="0" smtClean="0"/>
              </a:p>
              <a:p>
                <a:r>
                  <a:rPr lang="en-US" sz="2800" dirty="0"/>
                  <a:t> </a:t>
                </a:r>
                <a:r>
                  <a:rPr lang="en-US" sz="2800" dirty="0" smtClean="0"/>
                  <a:t>XOR Labels and Hash:  </a:t>
                </a:r>
              </a:p>
              <a:p>
                <a:pPr marL="3810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𝐿</m:t>
                          </m:r>
                        </m:e>
                        <m:sub>
                          <m:r>
                            <a:rPr lang="en-US" sz="2800" i="1">
                              <a:latin typeface="Cambria Math"/>
                            </a:rPr>
                            <m:t>𝑣</m:t>
                          </m:r>
                        </m:sub>
                      </m:sSub>
                      <m:r>
                        <a:rPr lang="en-US" sz="2800" i="1">
                          <a:latin typeface="Cambria Math"/>
                        </a:rPr>
                        <m:t>=</m:t>
                      </m:r>
                      <m:r>
                        <a:rPr lang="en-US" sz="2800" i="1">
                          <a:latin typeface="Cambria Math"/>
                        </a:rPr>
                        <m:t>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sub>
                      </m:sSub>
                      <m:r>
                        <a:rPr lang="en-US" sz="2800" i="1" smtClean="0">
                          <a:latin typeface="Cambria Math"/>
                          <a:ea typeface="Cambria Math"/>
                        </a:rPr>
                        <m:t>⊕</m:t>
                      </m:r>
                      <m:r>
                        <a:rPr lang="en-US" sz="2800" i="1">
                          <a:latin typeface="Cambria Math"/>
                        </a:rPr>
                        <m:t>…</m:t>
                      </m:r>
                      <m:r>
                        <a:rPr lang="en-US" sz="2800" i="1">
                          <a:latin typeface="Cambria Math"/>
                          <a:ea typeface="Cambria Math"/>
                        </a:rPr>
                        <m:t>⊕</m:t>
                      </m:r>
                      <m:sSub>
                        <m:sSubPr>
                          <m:ctrlPr>
                            <a:rPr lang="en-US" sz="2800" i="1">
                              <a:latin typeface="Cambria Math" panose="02040503050406030204" pitchFamily="18" charset="0"/>
                            </a:rPr>
                          </m:ctrlPr>
                        </m:sSubPr>
                        <m:e>
                          <m:r>
                            <a:rPr lang="en-US" sz="2800" i="1">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ea typeface="Cambria Math"/>
                                </a:rPr>
                                <m:t>𝛿</m:t>
                              </m:r>
                            </m:sub>
                          </m:sSub>
                        </m:sub>
                      </m:sSub>
                      <m:r>
                        <a:rPr lang="en-US" sz="2800" i="1">
                          <a:latin typeface="Cambria Math"/>
                        </a:rPr>
                        <m:t>)</m:t>
                      </m:r>
                    </m:oMath>
                  </m:oMathPara>
                </a14:m>
                <a:endParaRPr lang="en-US" sz="2800" dirty="0" smtClean="0"/>
              </a:p>
              <a:p>
                <a:r>
                  <a:rPr lang="en-US" sz="2800" dirty="0" smtClean="0"/>
                  <a:t>Practical Constructions: </a:t>
                </a:r>
              </a:p>
              <a:p>
                <a:pPr lvl="1"/>
                <a:r>
                  <a:rPr lang="en-US" sz="2500" dirty="0" smtClean="0"/>
                  <a:t>XOR label rule is more </a:t>
                </a:r>
                <a:r>
                  <a:rPr lang="en-US" sz="2500" dirty="0"/>
                  <a:t>e</a:t>
                </a:r>
                <a:r>
                  <a:rPr lang="en-US" sz="2500" dirty="0" smtClean="0"/>
                  <a:t>fficient</a:t>
                </a:r>
              </a:p>
              <a:p>
                <a:pPr lvl="1"/>
                <a:endParaRPr lang="en-US" sz="2500" dirty="0" smtClean="0"/>
              </a:p>
              <a:p>
                <a:pPr marL="381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200150"/>
                <a:ext cx="7886700" cy="3263504"/>
              </a:xfrm>
              <a:blipFill rotWithShape="1">
                <a:blip r:embed="rId2"/>
                <a:stretch>
                  <a:fillRect l="-1469" b="-579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46</a:t>
            </a:fld>
            <a:endParaRPr lang="en-US"/>
          </a:p>
        </p:txBody>
      </p:sp>
    </p:spTree>
    <p:extLst>
      <p:ext uri="{BB962C8B-B14F-4D97-AF65-F5344CB8AC3E}">
        <p14:creationId xmlns:p14="http://schemas.microsoft.com/office/powerpoint/2010/main" val="161783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Labeling Function?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38100" indent="0">
                  <a:buNone/>
                </a:pPr>
                <a:r>
                  <a:rPr lang="en-US" sz="2800" dirty="0" smtClean="0"/>
                  <a:t>Given a node v with parents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𝑣</m:t>
                        </m:r>
                      </m:e>
                      <m:sub>
                        <m:r>
                          <a:rPr lang="en-US" sz="2800" b="0" i="1" smtClean="0">
                            <a:latin typeface="Cambria Math"/>
                          </a:rPr>
                          <m:t>1</m:t>
                        </m:r>
                      </m:sub>
                    </m:sSub>
                    <m:r>
                      <a:rPr lang="en-US" sz="2800" b="0" i="1" smtClean="0">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ea typeface="Cambria Math"/>
                          </a:rPr>
                          <m:t>𝛿</m:t>
                        </m:r>
                      </m:sub>
                    </m:sSub>
                  </m:oMath>
                </a14:m>
                <a:endParaRPr lang="en-US" sz="2800" dirty="0" smtClean="0"/>
              </a:p>
              <a:p>
                <a:r>
                  <a:rPr lang="en-US" sz="2800" dirty="0" smtClean="0"/>
                  <a:t> Concatenate Labels and Hash [AS15] </a:t>
                </a:r>
                <a:endParaRPr lang="en-US" sz="2800" i="1" dirty="0" smtClean="0">
                  <a:latin typeface="Cambria Math"/>
                </a:endParaRPr>
              </a:p>
              <a:p>
                <a:pPr marL="38100" indent="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a:rPr>
                            <m:t>𝐿</m:t>
                          </m:r>
                        </m:e>
                        <m:sub>
                          <m:r>
                            <a:rPr lang="en-US" sz="2800" b="0" i="1" smtClean="0">
                              <a:latin typeface="Cambria Math"/>
                            </a:rPr>
                            <m:t>𝑣</m:t>
                          </m:r>
                        </m:sub>
                      </m:sSub>
                      <m:r>
                        <a:rPr lang="en-US" sz="2800" b="0" i="1" smtClean="0">
                          <a:latin typeface="Cambria Math"/>
                        </a:rPr>
                        <m:t>=</m:t>
                      </m:r>
                      <m:r>
                        <a:rPr lang="en-US" sz="2800" b="0" i="1" smtClean="0">
                          <a:latin typeface="Cambria Math"/>
                        </a:rPr>
                        <m:t>𝐻</m:t>
                      </m:r>
                      <m:r>
                        <a:rPr lang="en-US" sz="2800" b="0" i="1" smtClean="0">
                          <a:latin typeface="Cambria Math"/>
                        </a:rPr>
                        <m:t>(</m:t>
                      </m:r>
                      <m:r>
                        <a:rPr lang="en-US" sz="2800" b="0" i="1" smtClean="0">
                          <a:latin typeface="Cambria Math"/>
                        </a:rPr>
                        <m:t>𝑣</m:t>
                      </m:r>
                      <m:r>
                        <a:rPr lang="en-US" sz="2800" b="0" i="1" smtClean="0">
                          <a:latin typeface="Cambria Math"/>
                        </a:rPr>
                        <m:t>,</m:t>
                      </m:r>
                      <m:sSub>
                        <m:sSubPr>
                          <m:ctrlPr>
                            <a:rPr lang="en-US" sz="2800" b="0" i="1" smtClean="0">
                              <a:latin typeface="Cambria Math" panose="02040503050406030204" pitchFamily="18" charset="0"/>
                            </a:rPr>
                          </m:ctrlPr>
                        </m:sSubPr>
                        <m:e>
                          <m:r>
                            <a:rPr lang="en-US" sz="2800" b="0" i="1" smtClean="0">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sub>
                      </m:sSub>
                      <m:r>
                        <a:rPr lang="en-US" sz="2800" b="0" i="1" smtClean="0">
                          <a:latin typeface="Cambria Math"/>
                        </a:rPr>
                        <m:t>,…,</m:t>
                      </m:r>
                      <m:sSub>
                        <m:sSubPr>
                          <m:ctrlPr>
                            <a:rPr lang="en-US" sz="2800" i="1">
                              <a:latin typeface="Cambria Math" panose="02040503050406030204" pitchFamily="18" charset="0"/>
                            </a:rPr>
                          </m:ctrlPr>
                        </m:sSubPr>
                        <m:e>
                          <m:r>
                            <a:rPr lang="en-US" sz="2800" i="1">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ea typeface="Cambria Math"/>
                                </a:rPr>
                                <m:t>𝛿</m:t>
                              </m:r>
                            </m:sub>
                          </m:sSub>
                        </m:sub>
                      </m:sSub>
                      <m:r>
                        <a:rPr lang="en-US" sz="2800" b="0" i="1" smtClean="0">
                          <a:latin typeface="Cambria Math"/>
                        </a:rPr>
                        <m:t>)</m:t>
                      </m:r>
                    </m:oMath>
                  </m:oMathPara>
                </a14:m>
                <a:endParaRPr lang="en-US" sz="2800" dirty="0" smtClean="0"/>
              </a:p>
              <a:p>
                <a:r>
                  <a:rPr lang="en-US" sz="2800" dirty="0"/>
                  <a:t> </a:t>
                </a:r>
                <a:r>
                  <a:rPr lang="en-US" sz="2800" dirty="0" smtClean="0"/>
                  <a:t>XOR Labels and Hash:  </a:t>
                </a:r>
              </a:p>
              <a:p>
                <a:pPr marL="38100" indent="0">
                  <a:buNone/>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𝐿</m:t>
                          </m:r>
                        </m:e>
                        <m:sub>
                          <m:r>
                            <a:rPr lang="en-US" sz="2800" i="1">
                              <a:latin typeface="Cambria Math"/>
                            </a:rPr>
                            <m:t>𝑣</m:t>
                          </m:r>
                        </m:sub>
                      </m:sSub>
                      <m:r>
                        <a:rPr lang="en-US" sz="2800" i="1">
                          <a:latin typeface="Cambria Math"/>
                        </a:rPr>
                        <m:t>=</m:t>
                      </m:r>
                      <m:r>
                        <a:rPr lang="en-US" sz="2800" i="1">
                          <a:latin typeface="Cambria Math"/>
                        </a:rPr>
                        <m:t>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sub>
                      </m:sSub>
                      <m:r>
                        <a:rPr lang="en-US" sz="2800" i="1" smtClean="0">
                          <a:latin typeface="Cambria Math"/>
                          <a:ea typeface="Cambria Math"/>
                        </a:rPr>
                        <m:t>⊕</m:t>
                      </m:r>
                      <m:r>
                        <a:rPr lang="en-US" sz="2800" i="1">
                          <a:latin typeface="Cambria Math"/>
                        </a:rPr>
                        <m:t>…</m:t>
                      </m:r>
                      <m:r>
                        <a:rPr lang="en-US" sz="2800" i="1">
                          <a:latin typeface="Cambria Math"/>
                          <a:ea typeface="Cambria Math"/>
                        </a:rPr>
                        <m:t>⊕</m:t>
                      </m:r>
                      <m:sSub>
                        <m:sSubPr>
                          <m:ctrlPr>
                            <a:rPr lang="en-US" sz="2800" i="1">
                              <a:latin typeface="Cambria Math" panose="02040503050406030204" pitchFamily="18" charset="0"/>
                            </a:rPr>
                          </m:ctrlPr>
                        </m:sSubPr>
                        <m:e>
                          <m:r>
                            <a:rPr lang="en-US" sz="2800" i="1">
                              <a:latin typeface="Cambria Math"/>
                            </a:rPr>
                            <m:t>𝐿</m:t>
                          </m:r>
                        </m:e>
                        <m:sub>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ea typeface="Cambria Math"/>
                                </a:rPr>
                                <m:t>𝛿</m:t>
                              </m:r>
                            </m:sub>
                          </m:sSub>
                        </m:sub>
                      </m:sSub>
                      <m:r>
                        <a:rPr lang="en-US" sz="2800" i="1">
                          <a:latin typeface="Cambria Math"/>
                        </a:rPr>
                        <m:t>)</m:t>
                      </m:r>
                    </m:oMath>
                  </m:oMathPara>
                </a14:m>
                <a:endParaRPr lang="en-US" sz="2800" dirty="0" smtClean="0"/>
              </a:p>
              <a:p>
                <a:r>
                  <a:rPr lang="en-US" sz="2800" dirty="0" smtClean="0"/>
                  <a:t>Practical Constructions: use more efficient XOR Rule</a:t>
                </a:r>
              </a:p>
              <a:p>
                <a:pPr marL="381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1391" b="-5981"/>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47</a:t>
            </a:fld>
            <a:endParaRPr lang="en-US"/>
          </a:p>
        </p:txBody>
      </p:sp>
      <p:sp>
        <p:nvSpPr>
          <p:cNvPr id="5" name="Rectangular Callout 4"/>
          <p:cNvSpPr/>
          <p:nvPr/>
        </p:nvSpPr>
        <p:spPr>
          <a:xfrm>
            <a:off x="1524000" y="971550"/>
            <a:ext cx="7086600" cy="2590800"/>
          </a:xfrm>
          <a:prstGeom prst="wedgeRectCallout">
            <a:avLst>
              <a:gd name="adj1" fmla="val -15532"/>
              <a:gd name="adj2" fmla="val 645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Prior Intuition: </a:t>
            </a:r>
            <a:r>
              <a:rPr lang="en-US" sz="2800" dirty="0" smtClean="0"/>
              <a:t>Focus on pebbling cost.</a:t>
            </a:r>
          </a:p>
          <a:p>
            <a:endParaRPr lang="en-US" sz="2800" dirty="0" smtClean="0"/>
          </a:p>
          <a:p>
            <a:r>
              <a:rPr lang="en-US" sz="2800" b="1" dirty="0" smtClean="0"/>
              <a:t>Question: </a:t>
            </a:r>
            <a:r>
              <a:rPr lang="en-US" sz="2800" dirty="0" smtClean="0"/>
              <a:t>Does this still hold for </a:t>
            </a:r>
            <a:r>
              <a:rPr lang="en-US" sz="2800" dirty="0" err="1" smtClean="0"/>
              <a:t>iMHFs</a:t>
            </a:r>
            <a:r>
              <a:rPr lang="en-US" sz="2800" dirty="0" smtClean="0"/>
              <a:t> using XOR rule?</a:t>
            </a:r>
          </a:p>
          <a:p>
            <a:endParaRPr lang="en-US" sz="2400" dirty="0"/>
          </a:p>
        </p:txBody>
      </p:sp>
    </p:spTree>
    <p:extLst>
      <p:ext uri="{BB962C8B-B14F-4D97-AF65-F5344CB8AC3E}">
        <p14:creationId xmlns:p14="http://schemas.microsoft.com/office/powerpoint/2010/main" val="228527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Problematic Case….</a:t>
            </a:r>
            <a:endParaRPr lang="en-US" dirty="0"/>
          </a:p>
        </p:txBody>
      </p:sp>
      <p:sp>
        <p:nvSpPr>
          <p:cNvPr id="3" name="Text Placeholder 2"/>
          <p:cNvSpPr>
            <a:spLocks noGrp="1"/>
          </p:cNvSpPr>
          <p:nvPr>
            <p:ph type="body" idx="1"/>
          </p:nvPr>
        </p:nvSpPr>
        <p:spPr/>
        <p:txBody>
          <a:bodyPr/>
          <a:lstStyle/>
          <a:p>
            <a:pPr marL="381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48</a:t>
            </a:fld>
            <a:endParaRPr lang="en-US"/>
          </a:p>
        </p:txBody>
      </p:sp>
      <p:sp>
        <p:nvSpPr>
          <p:cNvPr id="6" name="Oval 5"/>
          <p:cNvSpPr/>
          <p:nvPr/>
        </p:nvSpPr>
        <p:spPr>
          <a:xfrm>
            <a:off x="2328620" y="1980583"/>
            <a:ext cx="530834" cy="4434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u</a:t>
            </a:r>
            <a:endParaRPr lang="en-US" sz="1700" b="1" dirty="0"/>
          </a:p>
        </p:txBody>
      </p:sp>
      <p:sp>
        <p:nvSpPr>
          <p:cNvPr id="7" name="Oval 6"/>
          <p:cNvSpPr/>
          <p:nvPr/>
        </p:nvSpPr>
        <p:spPr>
          <a:xfrm>
            <a:off x="2377154" y="2851842"/>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v</a:t>
            </a:r>
            <a:endParaRPr lang="en-US" sz="1700" b="1" dirty="0"/>
          </a:p>
        </p:txBody>
      </p:sp>
      <p:sp>
        <p:nvSpPr>
          <p:cNvPr id="8" name="Oval 7"/>
          <p:cNvSpPr/>
          <p:nvPr/>
        </p:nvSpPr>
        <p:spPr>
          <a:xfrm>
            <a:off x="3853268" y="19706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w</a:t>
            </a:r>
            <a:endParaRPr lang="en-US" sz="1700" b="1" dirty="0"/>
          </a:p>
        </p:txBody>
      </p:sp>
      <p:cxnSp>
        <p:nvCxnSpPr>
          <p:cNvPr id="9" name="Straight Arrow Connector 8"/>
          <p:cNvCxnSpPr/>
          <p:nvPr/>
        </p:nvCxnSpPr>
        <p:spPr>
          <a:xfrm>
            <a:off x="600292" y="2578197"/>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4383" y="2043813"/>
            <a:ext cx="812963" cy="392415"/>
          </a:xfrm>
          <a:prstGeom prst="rect">
            <a:avLst/>
          </a:prstGeom>
          <a:noFill/>
        </p:spPr>
        <p:txBody>
          <a:bodyPr wrap="none" lIns="68580" tIns="34290" rIns="68580" bIns="34290" rtlCol="0">
            <a:spAutoFit/>
          </a:bodyPr>
          <a:lstStyle/>
          <a:p>
            <a:r>
              <a:rPr lang="en-US" sz="2100" dirty="0"/>
              <a:t>Input:</a:t>
            </a:r>
          </a:p>
        </p:txBody>
      </p:sp>
      <p:cxnSp>
        <p:nvCxnSpPr>
          <p:cNvPr id="15" name="Straight Arrow Connector 14"/>
          <p:cNvCxnSpPr>
            <a:stCxn id="6" idx="4"/>
            <a:endCxn id="7" idx="0"/>
          </p:cNvCxnSpPr>
          <p:nvPr/>
        </p:nvCxnSpPr>
        <p:spPr>
          <a:xfrm>
            <a:off x="2594037" y="2424074"/>
            <a:ext cx="1043" cy="4277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7"/>
            <a:endCxn id="8" idx="3"/>
          </p:cNvCxnSpPr>
          <p:nvPr/>
        </p:nvCxnSpPr>
        <p:spPr>
          <a:xfrm flipV="1">
            <a:off x="2749176" y="2327842"/>
            <a:ext cx="1167921" cy="58527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2"/>
          </p:cNvCxnSpPr>
          <p:nvPr/>
        </p:nvCxnSpPr>
        <p:spPr>
          <a:xfrm>
            <a:off x="2868820" y="2147612"/>
            <a:ext cx="984448" cy="3229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868820" y="3430092"/>
                <a:ext cx="4168257" cy="56169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m:rPr>
                          <m:sty m:val="p"/>
                        </m:rPr>
                        <a:rPr lang="en-US" sz="3200" i="0" smtClean="0">
                          <a:latin typeface="Cambria Math" panose="02040503050406030204" pitchFamily="18" charset="0"/>
                        </a:rPr>
                        <m:t>L</m:t>
                      </m:r>
                      <m:r>
                        <m:rPr>
                          <m:sty m:val="p"/>
                        </m:rPr>
                        <a:rPr lang="en-US" sz="3200" b="0" i="0" baseline="-25000" smtClean="0">
                          <a:latin typeface="Cambria Math"/>
                        </a:rPr>
                        <m:t>w</m:t>
                      </m:r>
                      <m:r>
                        <a:rPr lang="en-US" sz="3200" i="0">
                          <a:latin typeface="Cambria Math" panose="02040503050406030204" pitchFamily="18" charset="0"/>
                        </a:rPr>
                        <m:t>=</m:t>
                      </m:r>
                      <m:r>
                        <m:rPr>
                          <m:sty m:val="p"/>
                        </m:rPr>
                        <a:rPr lang="en-US" sz="3200" i="0">
                          <a:latin typeface="Cambria Math" panose="02040503050406030204" pitchFamily="18" charset="0"/>
                        </a:rPr>
                        <m:t>H</m:t>
                      </m:r>
                      <m:d>
                        <m:dPr>
                          <m:ctrlPr>
                            <a:rPr lang="en-US" sz="3200" i="1">
                              <a:latin typeface="Cambria Math" panose="02040503050406030204" pitchFamily="18" charset="0"/>
                            </a:rPr>
                          </m:ctrlPr>
                        </m:dPr>
                        <m:e>
                          <m:r>
                            <m:rPr>
                              <m:sty m:val="p"/>
                            </m:rPr>
                            <a:rPr lang="en-US" sz="3200" i="0">
                              <a:latin typeface="Cambria Math" panose="02040503050406030204" pitchFamily="18" charset="0"/>
                            </a:rPr>
                            <m:t>L</m:t>
                          </m:r>
                          <m:r>
                            <m:rPr>
                              <m:sty m:val="p"/>
                            </m:rPr>
                            <a:rPr lang="en-US" sz="3200" b="0" i="0" baseline="-25000" smtClean="0">
                              <a:latin typeface="Cambria Math"/>
                            </a:rPr>
                            <m:t>u</m:t>
                          </m:r>
                          <m:r>
                            <a:rPr lang="en-US" sz="3600" i="0">
                              <a:latin typeface="Cambria Math"/>
                              <a:ea typeface="Cambria Math"/>
                            </a:rPr>
                            <m:t>⊕</m:t>
                          </m:r>
                          <m:r>
                            <m:rPr>
                              <m:sty m:val="p"/>
                            </m:rPr>
                            <a:rPr lang="en-US" sz="3200" i="0">
                              <a:latin typeface="Cambria Math" panose="02040503050406030204" pitchFamily="18" charset="0"/>
                            </a:rPr>
                            <m:t>L</m:t>
                          </m:r>
                          <m:r>
                            <m:rPr>
                              <m:sty m:val="p"/>
                            </m:rPr>
                            <a:rPr lang="en-US" sz="3200" b="0" i="0" baseline="-25000" smtClean="0">
                              <a:latin typeface="Cambria Math"/>
                            </a:rPr>
                            <m:t>v</m:t>
                          </m:r>
                        </m:e>
                      </m:d>
                      <m:r>
                        <a:rPr lang="en-US" sz="3200" b="0" i="0" smtClean="0">
                          <a:latin typeface="Cambria Math"/>
                        </a:rPr>
                        <m:t>=</m:t>
                      </m:r>
                      <m:r>
                        <m:rPr>
                          <m:sty m:val="p"/>
                        </m:rPr>
                        <a:rPr lang="en-US" sz="3200" i="0">
                          <a:latin typeface="Cambria Math" panose="02040503050406030204" pitchFamily="18" charset="0"/>
                        </a:rPr>
                        <m:t>L</m:t>
                      </m:r>
                      <m:r>
                        <m:rPr>
                          <m:sty m:val="p"/>
                        </m:rPr>
                        <a:rPr lang="en-US" sz="3200" b="0" i="0" baseline="-25000" smtClean="0">
                          <a:latin typeface="Cambria Math"/>
                        </a:rPr>
                        <m:t>x</m:t>
                      </m:r>
                    </m:oMath>
                  </m:oMathPara>
                </a14:m>
                <a:endParaRPr lang="en-US" sz="3200" dirty="0" err="1"/>
              </a:p>
            </p:txBody>
          </p:sp>
        </mc:Choice>
        <mc:Fallback xmlns="">
          <p:sp>
            <p:nvSpPr>
              <p:cNvPr id="20" name="TextBox 19"/>
              <p:cNvSpPr txBox="1">
                <a:spLocks noRot="1" noChangeAspect="1" noMove="1" noResize="1" noEditPoints="1" noAdjustHandles="1" noChangeArrowheads="1" noChangeShapeType="1" noTextEdit="1"/>
              </p:cNvSpPr>
              <p:nvPr/>
            </p:nvSpPr>
            <p:spPr>
              <a:xfrm>
                <a:off x="2868820" y="3430092"/>
                <a:ext cx="4168257" cy="561692"/>
              </a:xfrm>
              <a:prstGeom prst="rect">
                <a:avLst/>
              </a:prstGeom>
              <a:blipFill rotWithShape="1">
                <a:blip r:embed="rId2"/>
                <a:stretch>
                  <a:fillRect/>
                </a:stretch>
              </a:blipFill>
            </p:spPr>
            <p:txBody>
              <a:bodyPr/>
              <a:lstStyle/>
              <a:p>
                <a:r>
                  <a:rPr lang="en-US">
                    <a:noFill/>
                  </a:rPr>
                  <a:t> </a:t>
                </a:r>
              </a:p>
            </p:txBody>
          </p:sp>
        </mc:Fallback>
      </mc:AlternateContent>
      <p:sp>
        <p:nvSpPr>
          <p:cNvPr id="33" name="Oval 32"/>
          <p:cNvSpPr/>
          <p:nvPr/>
        </p:nvSpPr>
        <p:spPr>
          <a:xfrm>
            <a:off x="3817857" y="281491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x</a:t>
            </a:r>
            <a:endParaRPr lang="en-US" sz="1700" b="1" dirty="0"/>
          </a:p>
        </p:txBody>
      </p:sp>
      <p:cxnSp>
        <p:nvCxnSpPr>
          <p:cNvPr id="34" name="Straight Arrow Connector 33"/>
          <p:cNvCxnSpPr>
            <a:stCxn id="6" idx="5"/>
            <a:endCxn id="33" idx="1"/>
          </p:cNvCxnSpPr>
          <p:nvPr/>
        </p:nvCxnSpPr>
        <p:spPr>
          <a:xfrm>
            <a:off x="2781715" y="2359126"/>
            <a:ext cx="1099971" cy="51706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6"/>
            <a:endCxn id="33" idx="2"/>
          </p:cNvCxnSpPr>
          <p:nvPr/>
        </p:nvCxnSpPr>
        <p:spPr>
          <a:xfrm flipV="1">
            <a:off x="2813005" y="3024125"/>
            <a:ext cx="1004852" cy="3692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107692" y="255221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y</a:t>
            </a:r>
            <a:endParaRPr lang="en-US" sz="1700" b="1" dirty="0"/>
          </a:p>
        </p:txBody>
      </p:sp>
      <p:cxnSp>
        <p:nvCxnSpPr>
          <p:cNvPr id="45" name="Straight Arrow Connector 44"/>
          <p:cNvCxnSpPr>
            <a:stCxn id="8" idx="5"/>
            <a:endCxn id="44" idx="1"/>
          </p:cNvCxnSpPr>
          <p:nvPr/>
        </p:nvCxnSpPr>
        <p:spPr>
          <a:xfrm>
            <a:off x="4225290" y="2327842"/>
            <a:ext cx="946231" cy="28564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3" idx="6"/>
            <a:endCxn id="44" idx="2"/>
          </p:cNvCxnSpPr>
          <p:nvPr/>
        </p:nvCxnSpPr>
        <p:spPr>
          <a:xfrm flipV="1">
            <a:off x="4253708" y="2761426"/>
            <a:ext cx="853984" cy="26269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131192" y="2343150"/>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52" name="TextBox 51"/>
          <p:cNvSpPr txBox="1"/>
          <p:nvPr/>
        </p:nvSpPr>
        <p:spPr>
          <a:xfrm>
            <a:off x="1737132" y="2190750"/>
            <a:ext cx="548868" cy="561692"/>
          </a:xfrm>
          <a:prstGeom prst="rect">
            <a:avLst/>
          </a:prstGeom>
          <a:noFill/>
        </p:spPr>
        <p:txBody>
          <a:bodyPr wrap="none" lIns="68580" tIns="34290" rIns="68580" bIns="34290" rtlCol="0">
            <a:spAutoFit/>
          </a:bodyPr>
          <a:lstStyle/>
          <a:p>
            <a:r>
              <a:rPr lang="en-US" sz="3200" dirty="0" smtClean="0"/>
              <a:t>…</a:t>
            </a:r>
            <a:endParaRPr lang="en-US" sz="3200" dirty="0"/>
          </a:p>
        </p:txBody>
      </p:sp>
      <mc:AlternateContent xmlns:mc="http://schemas.openxmlformats.org/markup-compatibility/2006" xmlns:a14="http://schemas.microsoft.com/office/drawing/2010/main">
        <mc:Choice Requires="a14">
          <p:sp>
            <p:nvSpPr>
              <p:cNvPr id="53" name="TextBox 52"/>
              <p:cNvSpPr txBox="1"/>
              <p:nvPr/>
            </p:nvSpPr>
            <p:spPr>
              <a:xfrm>
                <a:off x="4495800" y="1885950"/>
                <a:ext cx="4403578" cy="1370888"/>
              </a:xfrm>
              <a:prstGeom prst="rect">
                <a:avLst/>
              </a:prstGeom>
              <a:noFill/>
            </p:spPr>
            <p:txBody>
              <a:bodyPr wrap="none" lIns="68580" tIns="34290" rIns="68580" bIns="34290" rtlCol="0">
                <a:spAutoFit/>
              </a:bodyPr>
              <a:lstStyle/>
              <a:p>
                <a:r>
                  <a:rPr lang="en-US" sz="2800" dirty="0" smtClean="0"/>
                  <a:t>Output: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𝑓</m:t>
                        </m:r>
                      </m:e>
                      <m:sub>
                        <m:r>
                          <a:rPr lang="en-US" sz="2800" i="1">
                            <a:latin typeface="Cambria Math"/>
                          </a:rPr>
                          <m:t>𝐺</m:t>
                        </m:r>
                        <m:r>
                          <a:rPr lang="en-US" sz="2800" i="1">
                            <a:latin typeface="Cambria Math"/>
                          </a:rPr>
                          <m:t>,</m:t>
                        </m:r>
                        <m:r>
                          <a:rPr lang="en-US" sz="2800" i="1">
                            <a:latin typeface="Cambria Math"/>
                          </a:rPr>
                          <m:t>𝐻</m:t>
                        </m:r>
                      </m:sub>
                    </m:sSub>
                    <m:r>
                      <a:rPr lang="en-US" sz="2800" i="1">
                        <a:latin typeface="Cambria Math"/>
                      </a:rPr>
                      <m:t> </m:t>
                    </m:r>
                    <m:d>
                      <m:dPr>
                        <m:ctrlPr>
                          <a:rPr lang="en-US" sz="2800" i="1">
                            <a:latin typeface="Cambria Math" panose="02040503050406030204" pitchFamily="18" charset="0"/>
                          </a:rPr>
                        </m:ctrlPr>
                      </m:dPr>
                      <m:e>
                        <m:r>
                          <a:rPr lang="en-US" sz="2800" b="0" i="1" smtClean="0">
                            <a:latin typeface="Cambria Math"/>
                          </a:rPr>
                          <m:t>𝑝𝑤𝑑</m:t>
                        </m:r>
                      </m:e>
                    </m:d>
                    <m:r>
                      <a:rPr lang="en-US" sz="2800" b="0" i="1" smtClean="0">
                        <a:latin typeface="Cambria Math"/>
                      </a:rPr>
                      <m:t>=</m:t>
                    </m:r>
                    <m:r>
                      <m:rPr>
                        <m:sty m:val="p"/>
                      </m:rPr>
                      <a:rPr lang="en-US" sz="2800" i="0">
                        <a:latin typeface="Cambria Math" panose="02040503050406030204" pitchFamily="18" charset="0"/>
                      </a:rPr>
                      <m:t>L</m:t>
                    </m:r>
                    <m:r>
                      <m:rPr>
                        <m:sty m:val="p"/>
                      </m:rPr>
                      <a:rPr lang="en-US" sz="2800" b="0" i="0" baseline="-25000" smtClean="0">
                        <a:latin typeface="Cambria Math"/>
                      </a:rPr>
                      <m:t>y</m:t>
                    </m:r>
                  </m:oMath>
                </a14:m>
                <a:endParaRPr lang="en-US" sz="2800" b="0" baseline="-25000" dirty="0" smtClean="0">
                  <a:latin typeface="Cambria Math"/>
                </a:endParaRPr>
              </a:p>
              <a:p>
                <a:r>
                  <a:rPr lang="en-US" sz="2800" dirty="0" smtClean="0"/>
                  <a:t>                    </a:t>
                </a:r>
                <a14:m>
                  <m:oMath xmlns:m="http://schemas.openxmlformats.org/officeDocument/2006/math">
                    <m:r>
                      <a:rPr lang="en-US" sz="2800" b="0" i="0" smtClean="0">
                        <a:latin typeface="Cambria Math"/>
                      </a:rPr>
                      <m:t>  </m:t>
                    </m:r>
                    <m:r>
                      <a:rPr lang="en-US" sz="2800" i="1">
                        <a:latin typeface="Cambria Math" panose="02040503050406030204" pitchFamily="18" charset="0"/>
                      </a:rPr>
                      <m:t>=</m:t>
                    </m:r>
                    <m:r>
                      <m:rPr>
                        <m:sty m:val="p"/>
                      </m:rPr>
                      <a:rPr lang="en-US" sz="2800" i="0">
                        <a:latin typeface="Cambria Math" panose="02040503050406030204" pitchFamily="18" charset="0"/>
                      </a:rPr>
                      <m:t>H</m:t>
                    </m:r>
                    <m:d>
                      <m:dPr>
                        <m:ctrlPr>
                          <a:rPr lang="en-US" sz="2800" i="1">
                            <a:latin typeface="Cambria Math" panose="02040503050406030204" pitchFamily="18" charset="0"/>
                          </a:rPr>
                        </m:ctrlPr>
                      </m:dPr>
                      <m:e>
                        <m:r>
                          <m:rPr>
                            <m:sty m:val="p"/>
                          </m:rPr>
                          <a:rPr lang="en-US" sz="2800" i="0">
                            <a:latin typeface="Cambria Math" panose="02040503050406030204" pitchFamily="18" charset="0"/>
                          </a:rPr>
                          <m:t>L</m:t>
                        </m:r>
                        <m:r>
                          <m:rPr>
                            <m:sty m:val="p"/>
                          </m:rPr>
                          <a:rPr lang="en-US" sz="2800" b="0" i="0" baseline="-25000" smtClean="0">
                            <a:latin typeface="Cambria Math"/>
                          </a:rPr>
                          <m:t>w</m:t>
                        </m:r>
                        <m:r>
                          <a:rPr lang="en-US" sz="2800" i="0">
                            <a:latin typeface="Cambria Math"/>
                            <a:ea typeface="Cambria Math"/>
                          </a:rPr>
                          <m:t>⊕</m:t>
                        </m:r>
                        <m:r>
                          <m:rPr>
                            <m:sty m:val="p"/>
                          </m:rPr>
                          <a:rPr lang="en-US" sz="2800" i="0">
                            <a:latin typeface="Cambria Math" panose="02040503050406030204" pitchFamily="18" charset="0"/>
                          </a:rPr>
                          <m:t>L</m:t>
                        </m:r>
                        <m:r>
                          <m:rPr>
                            <m:sty m:val="p"/>
                          </m:rPr>
                          <a:rPr lang="en-US" sz="2800" b="0" i="0" baseline="-25000" smtClean="0">
                            <a:latin typeface="Cambria Math"/>
                          </a:rPr>
                          <m:t>x</m:t>
                        </m:r>
                      </m:e>
                    </m:d>
                  </m:oMath>
                </a14:m>
                <a:endParaRPr lang="en-US" sz="2800" baseline="-25000" dirty="0"/>
              </a:p>
              <a:p>
                <a:pPr/>
                <a14:m>
                  <m:oMathPara xmlns:m="http://schemas.openxmlformats.org/officeDocument/2006/math">
                    <m:oMathParaPr>
                      <m:jc m:val="centerGroup"/>
                    </m:oMathParaPr>
                    <m:oMath xmlns:m="http://schemas.openxmlformats.org/officeDocument/2006/math">
                      <m:r>
                        <a:rPr lang="en-US" sz="2800" b="0" i="1" smtClean="0">
                          <a:latin typeface="Cambria Math"/>
                        </a:rPr>
                        <m:t>               =</m:t>
                      </m:r>
                      <m:r>
                        <m:rPr>
                          <m:sty m:val="p"/>
                        </m:rPr>
                        <a:rPr lang="en-US" sz="2800" i="0">
                          <a:latin typeface="Cambria Math"/>
                        </a:rPr>
                        <m:t>H</m:t>
                      </m:r>
                      <m:d>
                        <m:dPr>
                          <m:ctrlPr>
                            <a:rPr lang="en-US" sz="2800" i="1">
                              <a:latin typeface="Cambria Math" panose="02040503050406030204" pitchFamily="18" charset="0"/>
                            </a:rPr>
                          </m:ctrlPr>
                        </m:dPr>
                        <m:e>
                          <m:r>
                            <a:rPr lang="en-US" sz="2800" i="0">
                              <a:latin typeface="Cambria Math"/>
                            </a:rPr>
                            <m:t>0</m:t>
                          </m:r>
                        </m:e>
                      </m:d>
                    </m:oMath>
                  </m:oMathPara>
                </a14:m>
                <a:endParaRPr lang="en-US" sz="2800" baseline="-250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495800" y="1885950"/>
                <a:ext cx="4403578" cy="1370888"/>
              </a:xfrm>
              <a:prstGeom prst="rect">
                <a:avLst/>
              </a:prstGeom>
              <a:blipFill rotWithShape="1">
                <a:blip r:embed="rId3"/>
                <a:stretch>
                  <a:fillRect l="-3463" t="-5333"/>
                </a:stretch>
              </a:blipFill>
            </p:spPr>
            <p:txBody>
              <a:bodyPr/>
              <a:lstStyle/>
              <a:p>
                <a:r>
                  <a:rPr lang="en-US">
                    <a:noFill/>
                  </a:rPr>
                  <a:t> </a:t>
                </a:r>
              </a:p>
            </p:txBody>
          </p:sp>
        </mc:Fallback>
      </mc:AlternateContent>
    </p:spTree>
    <p:extLst>
      <p:ext uri="{BB962C8B-B14F-4D97-AF65-F5344CB8AC3E}">
        <p14:creationId xmlns:p14="http://schemas.microsoft.com/office/powerpoint/2010/main" val="3524290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Problematic Case….</a:t>
            </a:r>
            <a:endParaRPr lang="en-US" dirty="0"/>
          </a:p>
        </p:txBody>
      </p:sp>
      <p:sp>
        <p:nvSpPr>
          <p:cNvPr id="3" name="Text Placeholder 2"/>
          <p:cNvSpPr>
            <a:spLocks noGrp="1"/>
          </p:cNvSpPr>
          <p:nvPr>
            <p:ph type="body" idx="1"/>
          </p:nvPr>
        </p:nvSpPr>
        <p:spPr/>
        <p:txBody>
          <a:bodyPr/>
          <a:lstStyle/>
          <a:p>
            <a:pPr marL="381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49</a:t>
            </a:fld>
            <a:endParaRPr lang="en-US"/>
          </a:p>
        </p:txBody>
      </p:sp>
      <p:sp>
        <p:nvSpPr>
          <p:cNvPr id="6" name="Oval 5"/>
          <p:cNvSpPr/>
          <p:nvPr/>
        </p:nvSpPr>
        <p:spPr>
          <a:xfrm>
            <a:off x="2328620" y="1980583"/>
            <a:ext cx="530834" cy="4434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u</a:t>
            </a:r>
            <a:endParaRPr lang="en-US" sz="1700" b="1" dirty="0"/>
          </a:p>
        </p:txBody>
      </p:sp>
      <p:sp>
        <p:nvSpPr>
          <p:cNvPr id="7" name="Oval 6"/>
          <p:cNvSpPr/>
          <p:nvPr/>
        </p:nvSpPr>
        <p:spPr>
          <a:xfrm>
            <a:off x="2377154" y="2851842"/>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v</a:t>
            </a:r>
            <a:endParaRPr lang="en-US" sz="1700" b="1" dirty="0"/>
          </a:p>
        </p:txBody>
      </p:sp>
      <p:sp>
        <p:nvSpPr>
          <p:cNvPr id="8" name="Oval 7"/>
          <p:cNvSpPr/>
          <p:nvPr/>
        </p:nvSpPr>
        <p:spPr>
          <a:xfrm>
            <a:off x="3853268" y="19706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w</a:t>
            </a:r>
            <a:endParaRPr lang="en-US" sz="1700" b="1" dirty="0"/>
          </a:p>
        </p:txBody>
      </p:sp>
      <p:cxnSp>
        <p:nvCxnSpPr>
          <p:cNvPr id="9" name="Straight Arrow Connector 8"/>
          <p:cNvCxnSpPr/>
          <p:nvPr/>
        </p:nvCxnSpPr>
        <p:spPr>
          <a:xfrm>
            <a:off x="600292" y="2578197"/>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4383" y="2043813"/>
            <a:ext cx="812963" cy="392415"/>
          </a:xfrm>
          <a:prstGeom prst="rect">
            <a:avLst/>
          </a:prstGeom>
          <a:noFill/>
        </p:spPr>
        <p:txBody>
          <a:bodyPr wrap="none" lIns="68580" tIns="34290" rIns="68580" bIns="34290" rtlCol="0">
            <a:spAutoFit/>
          </a:bodyPr>
          <a:lstStyle/>
          <a:p>
            <a:r>
              <a:rPr lang="en-US" sz="2100" dirty="0"/>
              <a:t>Input:</a:t>
            </a:r>
          </a:p>
        </p:txBody>
      </p:sp>
      <p:cxnSp>
        <p:nvCxnSpPr>
          <p:cNvPr id="15" name="Straight Arrow Connector 14"/>
          <p:cNvCxnSpPr>
            <a:stCxn id="6" idx="4"/>
            <a:endCxn id="7" idx="0"/>
          </p:cNvCxnSpPr>
          <p:nvPr/>
        </p:nvCxnSpPr>
        <p:spPr>
          <a:xfrm>
            <a:off x="2594037" y="2424074"/>
            <a:ext cx="1043" cy="4277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7"/>
            <a:endCxn id="8" idx="3"/>
          </p:cNvCxnSpPr>
          <p:nvPr/>
        </p:nvCxnSpPr>
        <p:spPr>
          <a:xfrm flipV="1">
            <a:off x="2749176" y="2327842"/>
            <a:ext cx="1167921" cy="58527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2"/>
          </p:cNvCxnSpPr>
          <p:nvPr/>
        </p:nvCxnSpPr>
        <p:spPr>
          <a:xfrm>
            <a:off x="2868820" y="2147612"/>
            <a:ext cx="984448" cy="3229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817857" y="281491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x</a:t>
            </a:r>
            <a:endParaRPr lang="en-US" sz="1700" b="1" dirty="0"/>
          </a:p>
        </p:txBody>
      </p:sp>
      <p:cxnSp>
        <p:nvCxnSpPr>
          <p:cNvPr id="34" name="Straight Arrow Connector 33"/>
          <p:cNvCxnSpPr>
            <a:stCxn id="6" idx="5"/>
            <a:endCxn id="33" idx="1"/>
          </p:cNvCxnSpPr>
          <p:nvPr/>
        </p:nvCxnSpPr>
        <p:spPr>
          <a:xfrm>
            <a:off x="2781715" y="2359126"/>
            <a:ext cx="1099971" cy="51706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6"/>
            <a:endCxn id="33" idx="2"/>
          </p:cNvCxnSpPr>
          <p:nvPr/>
        </p:nvCxnSpPr>
        <p:spPr>
          <a:xfrm flipV="1">
            <a:off x="2813005" y="3024125"/>
            <a:ext cx="1004852" cy="3692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107692" y="255221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y</a:t>
            </a:r>
            <a:endParaRPr lang="en-US" sz="1700" b="1" dirty="0"/>
          </a:p>
        </p:txBody>
      </p:sp>
      <p:cxnSp>
        <p:nvCxnSpPr>
          <p:cNvPr id="45" name="Straight Arrow Connector 44"/>
          <p:cNvCxnSpPr>
            <a:stCxn id="8" idx="5"/>
            <a:endCxn id="44" idx="1"/>
          </p:cNvCxnSpPr>
          <p:nvPr/>
        </p:nvCxnSpPr>
        <p:spPr>
          <a:xfrm>
            <a:off x="4225290" y="2327842"/>
            <a:ext cx="946231" cy="28564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3" idx="6"/>
            <a:endCxn id="44" idx="2"/>
          </p:cNvCxnSpPr>
          <p:nvPr/>
        </p:nvCxnSpPr>
        <p:spPr>
          <a:xfrm flipV="1">
            <a:off x="4253708" y="2761426"/>
            <a:ext cx="853984" cy="26269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131192" y="2343150"/>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52" name="TextBox 51"/>
          <p:cNvSpPr txBox="1"/>
          <p:nvPr/>
        </p:nvSpPr>
        <p:spPr>
          <a:xfrm>
            <a:off x="1737132" y="2190750"/>
            <a:ext cx="548868" cy="561692"/>
          </a:xfrm>
          <a:prstGeom prst="rect">
            <a:avLst/>
          </a:prstGeom>
          <a:noFill/>
        </p:spPr>
        <p:txBody>
          <a:bodyPr wrap="none" lIns="68580" tIns="34290" rIns="68580" bIns="34290" rtlCol="0">
            <a:spAutoFit/>
          </a:bodyPr>
          <a:lstStyle/>
          <a:p>
            <a:r>
              <a:rPr lang="en-US" sz="3200" dirty="0" smtClean="0"/>
              <a:t>…</a:t>
            </a:r>
            <a:endParaRPr lang="en-US" sz="3200" dirty="0"/>
          </a:p>
        </p:txBody>
      </p:sp>
      <mc:AlternateContent xmlns:mc="http://schemas.openxmlformats.org/markup-compatibility/2006" xmlns:a14="http://schemas.microsoft.com/office/drawing/2010/main">
        <mc:Choice Requires="a14">
          <p:sp>
            <p:nvSpPr>
              <p:cNvPr id="5" name="Rounded Rectangular Callout 4"/>
              <p:cNvSpPr/>
              <p:nvPr/>
            </p:nvSpPr>
            <p:spPr>
              <a:xfrm>
                <a:off x="4698405" y="666750"/>
                <a:ext cx="3988395" cy="1066800"/>
              </a:xfrm>
              <a:prstGeom prst="wedgeRoundRectCallout">
                <a:avLst>
                  <a:gd name="adj1" fmla="val -10523"/>
                  <a:gd name="adj2" fmla="val 727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800" i="1" smtClean="0">
                            <a:latin typeface="Cambria Math" panose="02040503050406030204" pitchFamily="18" charset="0"/>
                          </a:rPr>
                        </m:ctrlPr>
                      </m:sSubPr>
                      <m:e>
                        <m:r>
                          <m:rPr>
                            <m:sty m:val="p"/>
                          </m:rPr>
                          <a:rPr lang="en-US" sz="2800" b="0" i="0" smtClean="0">
                            <a:latin typeface="Cambria Math"/>
                          </a:rPr>
                          <m:t>f</m:t>
                        </m:r>
                      </m:e>
                      <m:sub>
                        <m:r>
                          <m:rPr>
                            <m:sty m:val="p"/>
                          </m:rPr>
                          <a:rPr lang="en-US" sz="2800" b="0" i="0" smtClean="0">
                            <a:latin typeface="Cambria Math"/>
                          </a:rPr>
                          <m:t>G</m:t>
                        </m:r>
                        <m:r>
                          <a:rPr lang="en-US" sz="2800" b="0" i="0" smtClean="0">
                            <a:latin typeface="Cambria Math"/>
                          </a:rPr>
                          <m:t>,</m:t>
                        </m:r>
                        <m:r>
                          <m:rPr>
                            <m:sty m:val="p"/>
                          </m:rPr>
                          <a:rPr lang="en-US" sz="2800" b="0" i="0" smtClean="0">
                            <a:latin typeface="Cambria Math"/>
                          </a:rPr>
                          <m:t>H</m:t>
                        </m:r>
                      </m:sub>
                    </m:sSub>
                    <m:r>
                      <a:rPr lang="en-US" sz="2800" b="0" i="0" smtClean="0">
                        <a:latin typeface="Cambria Math"/>
                      </a:rPr>
                      <m:t> </m:t>
                    </m:r>
                    <m:d>
                      <m:dPr>
                        <m:ctrlPr>
                          <a:rPr lang="en-US" sz="2800" b="0" i="1" smtClean="0">
                            <a:latin typeface="Cambria Math" panose="02040503050406030204" pitchFamily="18" charset="0"/>
                          </a:rPr>
                        </m:ctrlPr>
                      </m:dPr>
                      <m:e>
                        <m:r>
                          <m:rPr>
                            <m:sty m:val="p"/>
                          </m:rPr>
                          <a:rPr lang="en-US" sz="2800" b="0" i="0" smtClean="0">
                            <a:latin typeface="Cambria Math"/>
                          </a:rPr>
                          <m:t>pwd</m:t>
                        </m:r>
                      </m:e>
                    </m:d>
                    <m:r>
                      <a:rPr lang="en-US" sz="2800" b="0" i="0" smtClean="0">
                        <a:latin typeface="Cambria Math"/>
                      </a:rPr>
                      <m:t>=</m:t>
                    </m:r>
                    <m:r>
                      <m:rPr>
                        <m:sty m:val="p"/>
                      </m:rPr>
                      <a:rPr lang="en-US" sz="2800" b="0" i="0" smtClean="0">
                        <a:latin typeface="Cambria Math"/>
                      </a:rPr>
                      <m:t>H</m:t>
                    </m:r>
                    <m:r>
                      <a:rPr lang="en-US" sz="2800" b="0" i="0" smtClean="0">
                        <a:latin typeface="Cambria Math"/>
                      </a:rPr>
                      <m:t>(0)</m:t>
                    </m:r>
                  </m:oMath>
                </a14:m>
                <a:r>
                  <a:rPr lang="en-US" sz="2800" dirty="0" smtClean="0"/>
                  <a:t> </a:t>
                </a:r>
              </a:p>
              <a:p>
                <a:pPr algn="ctr"/>
                <a:r>
                  <a:rPr lang="en-US" sz="2800" dirty="0" smtClean="0"/>
                  <a:t>is a constant Function!</a:t>
                </a:r>
                <a:endParaRPr lang="en-US" sz="2800" dirty="0"/>
              </a:p>
            </p:txBody>
          </p:sp>
        </mc:Choice>
        <mc:Fallback xmlns="">
          <p:sp>
            <p:nvSpPr>
              <p:cNvPr id="5" name="Rounded Rectangular Callout 4"/>
              <p:cNvSpPr>
                <a:spLocks noRot="1" noChangeAspect="1" noMove="1" noResize="1" noEditPoints="1" noAdjustHandles="1" noChangeArrowheads="1" noChangeShapeType="1" noTextEdit="1"/>
              </p:cNvSpPr>
              <p:nvPr/>
            </p:nvSpPr>
            <p:spPr>
              <a:xfrm>
                <a:off x="4698405" y="666750"/>
                <a:ext cx="3988395" cy="1066800"/>
              </a:xfrm>
              <a:prstGeom prst="wedgeRoundRectCallout">
                <a:avLst>
                  <a:gd name="adj1" fmla="val -10523"/>
                  <a:gd name="adj2" fmla="val 72738"/>
                  <a:gd name="adj3" fmla="val 16667"/>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868820" y="3430092"/>
                <a:ext cx="4168257" cy="561692"/>
              </a:xfrm>
              <a:prstGeom prst="rect">
                <a:avLst/>
              </a:prstGeom>
              <a:noFill/>
            </p:spPr>
            <p:txBody>
              <a:bodyPr wrap="none" lIns="68580" tIns="34290" rIns="68580" bIns="34290" rtlCol="0">
                <a:spAutoFit/>
              </a:bodyPr>
              <a:lstStyle/>
              <a:p>
                <a:pPr/>
                <a14:m>
                  <m:oMathPara xmlns:m="http://schemas.openxmlformats.org/officeDocument/2006/math">
                    <m:oMathParaPr>
                      <m:jc m:val="centerGroup"/>
                    </m:oMathParaPr>
                    <m:oMath xmlns:m="http://schemas.openxmlformats.org/officeDocument/2006/math">
                      <m:r>
                        <m:rPr>
                          <m:sty m:val="p"/>
                        </m:rPr>
                        <a:rPr lang="en-US" sz="3200" i="0" smtClean="0">
                          <a:latin typeface="Cambria Math" panose="02040503050406030204" pitchFamily="18" charset="0"/>
                        </a:rPr>
                        <m:t>L</m:t>
                      </m:r>
                      <m:r>
                        <m:rPr>
                          <m:sty m:val="p"/>
                        </m:rPr>
                        <a:rPr lang="en-US" sz="3200" b="0" i="0" baseline="-25000" smtClean="0">
                          <a:latin typeface="Cambria Math"/>
                        </a:rPr>
                        <m:t>w</m:t>
                      </m:r>
                      <m:r>
                        <a:rPr lang="en-US" sz="3200" i="0">
                          <a:latin typeface="Cambria Math" panose="02040503050406030204" pitchFamily="18" charset="0"/>
                        </a:rPr>
                        <m:t>=</m:t>
                      </m:r>
                      <m:r>
                        <m:rPr>
                          <m:sty m:val="p"/>
                        </m:rPr>
                        <a:rPr lang="en-US" sz="3200" i="0">
                          <a:latin typeface="Cambria Math" panose="02040503050406030204" pitchFamily="18" charset="0"/>
                        </a:rPr>
                        <m:t>H</m:t>
                      </m:r>
                      <m:d>
                        <m:dPr>
                          <m:ctrlPr>
                            <a:rPr lang="en-US" sz="3200" i="1">
                              <a:latin typeface="Cambria Math" panose="02040503050406030204" pitchFamily="18" charset="0"/>
                            </a:rPr>
                          </m:ctrlPr>
                        </m:dPr>
                        <m:e>
                          <m:r>
                            <m:rPr>
                              <m:sty m:val="p"/>
                            </m:rPr>
                            <a:rPr lang="en-US" sz="3200" i="0">
                              <a:latin typeface="Cambria Math" panose="02040503050406030204" pitchFamily="18" charset="0"/>
                            </a:rPr>
                            <m:t>L</m:t>
                          </m:r>
                          <m:r>
                            <m:rPr>
                              <m:sty m:val="p"/>
                            </m:rPr>
                            <a:rPr lang="en-US" sz="3200" b="0" i="0" baseline="-25000" smtClean="0">
                              <a:latin typeface="Cambria Math"/>
                            </a:rPr>
                            <m:t>u</m:t>
                          </m:r>
                          <m:r>
                            <a:rPr lang="en-US" sz="3600" i="0">
                              <a:latin typeface="Cambria Math"/>
                              <a:ea typeface="Cambria Math"/>
                            </a:rPr>
                            <m:t>⊕</m:t>
                          </m:r>
                          <m:r>
                            <m:rPr>
                              <m:sty m:val="p"/>
                            </m:rPr>
                            <a:rPr lang="en-US" sz="3200" i="0">
                              <a:latin typeface="Cambria Math" panose="02040503050406030204" pitchFamily="18" charset="0"/>
                            </a:rPr>
                            <m:t>L</m:t>
                          </m:r>
                          <m:r>
                            <m:rPr>
                              <m:sty m:val="p"/>
                            </m:rPr>
                            <a:rPr lang="en-US" sz="3200" b="0" i="0" baseline="-25000" smtClean="0">
                              <a:latin typeface="Cambria Math"/>
                            </a:rPr>
                            <m:t>v</m:t>
                          </m:r>
                        </m:e>
                      </m:d>
                      <m:r>
                        <a:rPr lang="en-US" sz="3200" b="0" i="0" smtClean="0">
                          <a:latin typeface="Cambria Math"/>
                        </a:rPr>
                        <m:t>=</m:t>
                      </m:r>
                      <m:r>
                        <m:rPr>
                          <m:sty m:val="p"/>
                        </m:rPr>
                        <a:rPr lang="en-US" sz="3200" i="0">
                          <a:latin typeface="Cambria Math" panose="02040503050406030204" pitchFamily="18" charset="0"/>
                        </a:rPr>
                        <m:t>L</m:t>
                      </m:r>
                      <m:r>
                        <m:rPr>
                          <m:sty m:val="p"/>
                        </m:rPr>
                        <a:rPr lang="en-US" sz="3200" b="0" i="0" baseline="-25000" smtClean="0">
                          <a:latin typeface="Cambria Math"/>
                        </a:rPr>
                        <m:t>x</m:t>
                      </m:r>
                    </m:oMath>
                  </m:oMathPara>
                </a14:m>
                <a:endParaRPr lang="en-US" sz="3200" dirty="0" err="1"/>
              </a:p>
            </p:txBody>
          </p:sp>
        </mc:Choice>
        <mc:Fallback xmlns="">
          <p:sp>
            <p:nvSpPr>
              <p:cNvPr id="26" name="TextBox 25"/>
              <p:cNvSpPr txBox="1">
                <a:spLocks noRot="1" noChangeAspect="1" noMove="1" noResize="1" noEditPoints="1" noAdjustHandles="1" noChangeArrowheads="1" noChangeShapeType="1" noTextEdit="1"/>
              </p:cNvSpPr>
              <p:nvPr/>
            </p:nvSpPr>
            <p:spPr>
              <a:xfrm>
                <a:off x="2868820" y="3430092"/>
                <a:ext cx="4168257" cy="56169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495800" y="1885950"/>
                <a:ext cx="4403578" cy="1370888"/>
              </a:xfrm>
              <a:prstGeom prst="rect">
                <a:avLst/>
              </a:prstGeom>
              <a:noFill/>
            </p:spPr>
            <p:txBody>
              <a:bodyPr wrap="none" lIns="68580" tIns="34290" rIns="68580" bIns="34290" rtlCol="0">
                <a:spAutoFit/>
              </a:bodyPr>
              <a:lstStyle/>
              <a:p>
                <a:r>
                  <a:rPr lang="en-US" sz="2800" dirty="0" smtClean="0"/>
                  <a:t>Output: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𝑓</m:t>
                        </m:r>
                      </m:e>
                      <m:sub>
                        <m:r>
                          <a:rPr lang="en-US" sz="2800" i="1">
                            <a:latin typeface="Cambria Math"/>
                          </a:rPr>
                          <m:t>𝐺</m:t>
                        </m:r>
                        <m:r>
                          <a:rPr lang="en-US" sz="2800" i="1">
                            <a:latin typeface="Cambria Math"/>
                          </a:rPr>
                          <m:t>,</m:t>
                        </m:r>
                        <m:r>
                          <a:rPr lang="en-US" sz="2800" i="1">
                            <a:latin typeface="Cambria Math"/>
                          </a:rPr>
                          <m:t>𝐻</m:t>
                        </m:r>
                      </m:sub>
                    </m:sSub>
                    <m:r>
                      <a:rPr lang="en-US" sz="2800" i="1">
                        <a:latin typeface="Cambria Math"/>
                      </a:rPr>
                      <m:t> </m:t>
                    </m:r>
                    <m:d>
                      <m:dPr>
                        <m:ctrlPr>
                          <a:rPr lang="en-US" sz="2800" i="1">
                            <a:latin typeface="Cambria Math" panose="02040503050406030204" pitchFamily="18" charset="0"/>
                          </a:rPr>
                        </m:ctrlPr>
                      </m:dPr>
                      <m:e>
                        <m:r>
                          <a:rPr lang="en-US" sz="2800" b="0" i="1" smtClean="0">
                            <a:latin typeface="Cambria Math"/>
                          </a:rPr>
                          <m:t>𝑝𝑤𝑑</m:t>
                        </m:r>
                      </m:e>
                    </m:d>
                    <m:r>
                      <a:rPr lang="en-US" sz="2800" b="0" i="1" smtClean="0">
                        <a:latin typeface="Cambria Math"/>
                      </a:rPr>
                      <m:t>=</m:t>
                    </m:r>
                    <m:r>
                      <m:rPr>
                        <m:sty m:val="p"/>
                      </m:rPr>
                      <a:rPr lang="en-US" sz="2800" i="0">
                        <a:latin typeface="Cambria Math" panose="02040503050406030204" pitchFamily="18" charset="0"/>
                      </a:rPr>
                      <m:t>L</m:t>
                    </m:r>
                    <m:r>
                      <m:rPr>
                        <m:sty m:val="p"/>
                      </m:rPr>
                      <a:rPr lang="en-US" sz="2800" b="0" i="0" baseline="-25000" smtClean="0">
                        <a:latin typeface="Cambria Math"/>
                      </a:rPr>
                      <m:t>y</m:t>
                    </m:r>
                  </m:oMath>
                </a14:m>
                <a:endParaRPr lang="en-US" sz="2800" b="0" baseline="-25000" dirty="0" smtClean="0">
                  <a:latin typeface="Cambria Math"/>
                </a:endParaRPr>
              </a:p>
              <a:p>
                <a:r>
                  <a:rPr lang="en-US" sz="2800" dirty="0" smtClean="0"/>
                  <a:t>                    </a:t>
                </a:r>
                <a14:m>
                  <m:oMath xmlns:m="http://schemas.openxmlformats.org/officeDocument/2006/math">
                    <m:r>
                      <a:rPr lang="en-US" sz="2800" b="0" i="0" smtClean="0">
                        <a:latin typeface="Cambria Math"/>
                      </a:rPr>
                      <m:t>  </m:t>
                    </m:r>
                    <m:r>
                      <a:rPr lang="en-US" sz="2800" i="1">
                        <a:latin typeface="Cambria Math" panose="02040503050406030204" pitchFamily="18" charset="0"/>
                      </a:rPr>
                      <m:t>=</m:t>
                    </m:r>
                    <m:r>
                      <m:rPr>
                        <m:sty m:val="p"/>
                      </m:rPr>
                      <a:rPr lang="en-US" sz="2800" i="0">
                        <a:latin typeface="Cambria Math" panose="02040503050406030204" pitchFamily="18" charset="0"/>
                      </a:rPr>
                      <m:t>H</m:t>
                    </m:r>
                    <m:d>
                      <m:dPr>
                        <m:ctrlPr>
                          <a:rPr lang="en-US" sz="2800" i="1">
                            <a:latin typeface="Cambria Math" panose="02040503050406030204" pitchFamily="18" charset="0"/>
                          </a:rPr>
                        </m:ctrlPr>
                      </m:dPr>
                      <m:e>
                        <m:r>
                          <m:rPr>
                            <m:sty m:val="p"/>
                          </m:rPr>
                          <a:rPr lang="en-US" sz="2800" i="0" smtClean="0">
                            <a:latin typeface="Cambria Math" panose="02040503050406030204" pitchFamily="18" charset="0"/>
                          </a:rPr>
                          <m:t>L</m:t>
                        </m:r>
                        <m:r>
                          <m:rPr>
                            <m:sty m:val="p"/>
                          </m:rPr>
                          <a:rPr lang="en-US" sz="2800" b="0" i="0" baseline="-25000" smtClean="0">
                            <a:latin typeface="Cambria Math"/>
                          </a:rPr>
                          <m:t>w</m:t>
                        </m:r>
                        <m:r>
                          <a:rPr lang="en-US" sz="2800" i="0">
                            <a:latin typeface="Cambria Math"/>
                            <a:ea typeface="Cambria Math"/>
                          </a:rPr>
                          <m:t>⊕</m:t>
                        </m:r>
                        <m:r>
                          <m:rPr>
                            <m:sty m:val="p"/>
                          </m:rPr>
                          <a:rPr lang="en-US" sz="2800" i="0">
                            <a:latin typeface="Cambria Math" panose="02040503050406030204" pitchFamily="18" charset="0"/>
                          </a:rPr>
                          <m:t>L</m:t>
                        </m:r>
                        <m:r>
                          <m:rPr>
                            <m:sty m:val="p"/>
                          </m:rPr>
                          <a:rPr lang="en-US" sz="2800" b="0" i="0" baseline="-25000" smtClean="0">
                            <a:latin typeface="Cambria Math"/>
                          </a:rPr>
                          <m:t>x</m:t>
                        </m:r>
                      </m:e>
                    </m:d>
                  </m:oMath>
                </a14:m>
                <a:endParaRPr lang="en-US" sz="2800" baseline="-25000" dirty="0"/>
              </a:p>
              <a:p>
                <a:pPr/>
                <a14:m>
                  <m:oMathPara xmlns:m="http://schemas.openxmlformats.org/officeDocument/2006/math">
                    <m:oMathParaPr>
                      <m:jc m:val="centerGroup"/>
                    </m:oMathParaPr>
                    <m:oMath xmlns:m="http://schemas.openxmlformats.org/officeDocument/2006/math">
                      <m:r>
                        <a:rPr lang="en-US" sz="2800" b="0" i="1" smtClean="0">
                          <a:latin typeface="Cambria Math"/>
                        </a:rPr>
                        <m:t>               =</m:t>
                      </m:r>
                      <m:r>
                        <m:rPr>
                          <m:sty m:val="p"/>
                        </m:rPr>
                        <a:rPr lang="en-US" sz="2800" i="0">
                          <a:latin typeface="Cambria Math"/>
                        </a:rPr>
                        <m:t>H</m:t>
                      </m:r>
                      <m:d>
                        <m:dPr>
                          <m:ctrlPr>
                            <a:rPr lang="en-US" sz="2800" i="1">
                              <a:latin typeface="Cambria Math" panose="02040503050406030204" pitchFamily="18" charset="0"/>
                            </a:rPr>
                          </m:ctrlPr>
                        </m:dPr>
                        <m:e>
                          <m:r>
                            <a:rPr lang="en-US" sz="2800" i="0">
                              <a:latin typeface="Cambria Math"/>
                            </a:rPr>
                            <m:t>0</m:t>
                          </m:r>
                        </m:e>
                      </m:d>
                    </m:oMath>
                  </m:oMathPara>
                </a14:m>
                <a:endParaRPr lang="en-US" sz="2800"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495800" y="1885950"/>
                <a:ext cx="4403578" cy="1370888"/>
              </a:xfrm>
              <a:prstGeom prst="rect">
                <a:avLst/>
              </a:prstGeom>
              <a:blipFill rotWithShape="1">
                <a:blip r:embed="rId4"/>
                <a:stretch>
                  <a:fillRect l="-3463" t="-5333"/>
                </a:stretch>
              </a:blipFill>
            </p:spPr>
            <p:txBody>
              <a:bodyPr/>
              <a:lstStyle/>
              <a:p>
                <a:r>
                  <a:rPr lang="en-US">
                    <a:noFill/>
                  </a:rPr>
                  <a:t> </a:t>
                </a:r>
              </a:p>
            </p:txBody>
          </p:sp>
        </mc:Fallback>
      </mc:AlternateContent>
    </p:spTree>
    <p:extLst>
      <p:ext uri="{BB962C8B-B14F-4D97-AF65-F5344CB8AC3E}">
        <p14:creationId xmlns:p14="http://schemas.microsoft.com/office/powerpoint/2010/main" val="363527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2"/>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1"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20"/>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(2013-2015)</a:t>
            </a:r>
            <a:endParaRPr lang="en-US" dirty="0"/>
          </a:p>
        </p:txBody>
      </p:sp>
      <p:sp>
        <p:nvSpPr>
          <p:cNvPr id="7" name="Title 6"/>
          <p:cNvSpPr>
            <a:spLocks noGrp="1"/>
          </p:cNvSpPr>
          <p:nvPr>
            <p:ph type="title"/>
          </p:nvPr>
        </p:nvSpPr>
        <p:spPr/>
        <p:txBody>
          <a:bodyPr/>
          <a:lstStyle/>
          <a:p>
            <a:endParaRPr lang="en-US" dirty="0"/>
          </a:p>
        </p:txBody>
      </p:sp>
    </p:spTree>
    <p:extLst>
      <p:ext uri="{BB962C8B-B14F-4D97-AF65-F5344CB8AC3E}">
        <p14:creationId xmlns:p14="http://schemas.microsoft.com/office/powerpoint/2010/main" val="35494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Problematic Case….</a:t>
            </a:r>
            <a:endParaRPr lang="en-US" dirty="0"/>
          </a:p>
        </p:txBody>
      </p:sp>
      <p:sp>
        <p:nvSpPr>
          <p:cNvPr id="3" name="Text Placeholder 2"/>
          <p:cNvSpPr>
            <a:spLocks noGrp="1"/>
          </p:cNvSpPr>
          <p:nvPr>
            <p:ph type="body" idx="1"/>
          </p:nvPr>
        </p:nvSpPr>
        <p:spPr/>
        <p:txBody>
          <a:bodyPr/>
          <a:lstStyle/>
          <a:p>
            <a:pPr marL="38100"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50</a:t>
            </a:fld>
            <a:endParaRPr lang="en-US"/>
          </a:p>
        </p:txBody>
      </p:sp>
      <p:sp>
        <p:nvSpPr>
          <p:cNvPr id="6" name="Oval 5"/>
          <p:cNvSpPr/>
          <p:nvPr/>
        </p:nvSpPr>
        <p:spPr>
          <a:xfrm>
            <a:off x="2328620" y="1980583"/>
            <a:ext cx="530834" cy="4434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u</a:t>
            </a:r>
            <a:endParaRPr lang="en-US" sz="1700" b="1" dirty="0"/>
          </a:p>
        </p:txBody>
      </p:sp>
      <p:sp>
        <p:nvSpPr>
          <p:cNvPr id="7" name="Oval 6"/>
          <p:cNvSpPr/>
          <p:nvPr/>
        </p:nvSpPr>
        <p:spPr>
          <a:xfrm>
            <a:off x="2377154" y="2851842"/>
            <a:ext cx="435851" cy="4184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v</a:t>
            </a:r>
            <a:endParaRPr lang="en-US" sz="1700" b="1" dirty="0"/>
          </a:p>
        </p:txBody>
      </p:sp>
      <p:sp>
        <p:nvSpPr>
          <p:cNvPr id="8" name="Oval 7"/>
          <p:cNvSpPr/>
          <p:nvPr/>
        </p:nvSpPr>
        <p:spPr>
          <a:xfrm>
            <a:off x="3853268" y="1970697"/>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w</a:t>
            </a:r>
            <a:endParaRPr lang="en-US" sz="1700" b="1" dirty="0"/>
          </a:p>
        </p:txBody>
      </p:sp>
      <p:cxnSp>
        <p:nvCxnSpPr>
          <p:cNvPr id="9" name="Straight Arrow Connector 8"/>
          <p:cNvCxnSpPr/>
          <p:nvPr/>
        </p:nvCxnSpPr>
        <p:spPr>
          <a:xfrm>
            <a:off x="600292" y="2578197"/>
            <a:ext cx="497054"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4383" y="2043813"/>
            <a:ext cx="812963" cy="392415"/>
          </a:xfrm>
          <a:prstGeom prst="rect">
            <a:avLst/>
          </a:prstGeom>
          <a:noFill/>
        </p:spPr>
        <p:txBody>
          <a:bodyPr wrap="none" lIns="68580" tIns="34290" rIns="68580" bIns="34290" rtlCol="0">
            <a:spAutoFit/>
          </a:bodyPr>
          <a:lstStyle/>
          <a:p>
            <a:r>
              <a:rPr lang="en-US" sz="2100" dirty="0"/>
              <a:t>Input:</a:t>
            </a:r>
          </a:p>
        </p:txBody>
      </p:sp>
      <p:cxnSp>
        <p:nvCxnSpPr>
          <p:cNvPr id="15" name="Straight Arrow Connector 14"/>
          <p:cNvCxnSpPr>
            <a:stCxn id="6" idx="4"/>
            <a:endCxn id="7" idx="0"/>
          </p:cNvCxnSpPr>
          <p:nvPr/>
        </p:nvCxnSpPr>
        <p:spPr>
          <a:xfrm>
            <a:off x="2594037" y="2424074"/>
            <a:ext cx="1043" cy="4277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7"/>
            <a:endCxn id="8" idx="3"/>
          </p:cNvCxnSpPr>
          <p:nvPr/>
        </p:nvCxnSpPr>
        <p:spPr>
          <a:xfrm flipV="1">
            <a:off x="2749176" y="2327842"/>
            <a:ext cx="1167921" cy="58527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2"/>
          </p:cNvCxnSpPr>
          <p:nvPr/>
        </p:nvCxnSpPr>
        <p:spPr>
          <a:xfrm>
            <a:off x="2868820" y="2147612"/>
            <a:ext cx="984448" cy="3229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817857" y="2814914"/>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x</a:t>
            </a:r>
            <a:endParaRPr lang="en-US" sz="1700" b="1" dirty="0"/>
          </a:p>
        </p:txBody>
      </p:sp>
      <p:cxnSp>
        <p:nvCxnSpPr>
          <p:cNvPr id="34" name="Straight Arrow Connector 33"/>
          <p:cNvCxnSpPr>
            <a:stCxn id="6" idx="5"/>
            <a:endCxn id="33" idx="1"/>
          </p:cNvCxnSpPr>
          <p:nvPr/>
        </p:nvCxnSpPr>
        <p:spPr>
          <a:xfrm>
            <a:off x="2781715" y="2359126"/>
            <a:ext cx="1099971" cy="51706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6"/>
            <a:endCxn id="33" idx="2"/>
          </p:cNvCxnSpPr>
          <p:nvPr/>
        </p:nvCxnSpPr>
        <p:spPr>
          <a:xfrm flipV="1">
            <a:off x="2813005" y="3024125"/>
            <a:ext cx="1004852" cy="3692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107692" y="2552215"/>
            <a:ext cx="435851" cy="418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smtClean="0"/>
              <a:t>y</a:t>
            </a:r>
            <a:endParaRPr lang="en-US" sz="1700" b="1" dirty="0"/>
          </a:p>
        </p:txBody>
      </p:sp>
      <p:cxnSp>
        <p:nvCxnSpPr>
          <p:cNvPr id="45" name="Straight Arrow Connector 44"/>
          <p:cNvCxnSpPr>
            <a:stCxn id="8" idx="5"/>
            <a:endCxn id="44" idx="1"/>
          </p:cNvCxnSpPr>
          <p:nvPr/>
        </p:nvCxnSpPr>
        <p:spPr>
          <a:xfrm>
            <a:off x="4225290" y="2327842"/>
            <a:ext cx="946231" cy="28564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3" idx="6"/>
            <a:endCxn id="44" idx="2"/>
          </p:cNvCxnSpPr>
          <p:nvPr/>
        </p:nvCxnSpPr>
        <p:spPr>
          <a:xfrm flipV="1">
            <a:off x="4253708" y="2761426"/>
            <a:ext cx="853984" cy="26269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131192" y="2343150"/>
            <a:ext cx="469008" cy="4672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700" b="1" dirty="0"/>
              <a:t>1</a:t>
            </a:r>
          </a:p>
        </p:txBody>
      </p:sp>
      <p:sp>
        <p:nvSpPr>
          <p:cNvPr id="52" name="TextBox 51"/>
          <p:cNvSpPr txBox="1"/>
          <p:nvPr/>
        </p:nvSpPr>
        <p:spPr>
          <a:xfrm>
            <a:off x="1737132" y="2190750"/>
            <a:ext cx="548868" cy="561692"/>
          </a:xfrm>
          <a:prstGeom prst="rect">
            <a:avLst/>
          </a:prstGeom>
          <a:noFill/>
        </p:spPr>
        <p:txBody>
          <a:bodyPr wrap="none" lIns="68580" tIns="34290" rIns="68580" bIns="34290" rtlCol="0">
            <a:spAutoFit/>
          </a:bodyPr>
          <a:lstStyle/>
          <a:p>
            <a:r>
              <a:rPr lang="en-US" sz="3200" dirty="0" smtClean="0"/>
              <a:t>…</a:t>
            </a:r>
            <a:endParaRPr lang="en-US" sz="3200" dirty="0"/>
          </a:p>
        </p:txBody>
      </p:sp>
      <mc:AlternateContent xmlns:mc="http://schemas.openxmlformats.org/markup-compatibility/2006" xmlns:a14="http://schemas.microsoft.com/office/drawing/2010/main">
        <mc:Choice Requires="a14">
          <p:sp>
            <p:nvSpPr>
              <p:cNvPr id="5" name="Rounded Rectangular Callout 4"/>
              <p:cNvSpPr/>
              <p:nvPr/>
            </p:nvSpPr>
            <p:spPr>
              <a:xfrm>
                <a:off x="507405" y="3742510"/>
                <a:ext cx="7264995" cy="1066800"/>
              </a:xfrm>
              <a:prstGeom prst="wedgeRoundRectCallout">
                <a:avLst>
                  <a:gd name="adj1" fmla="val 8070"/>
                  <a:gd name="adj2" fmla="val -98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Problem: </a:t>
                </a:r>
                <a:r>
                  <a:rPr lang="en-US" sz="2800" dirty="0" smtClean="0"/>
                  <a:t>w and x have the same parents u and v </a:t>
                </a:r>
                <a:r>
                  <a:rPr lang="en-US" sz="2800" dirty="0" smtClean="0">
                    <a:sym typeface="Wingdings" pitchFamily="2" charset="2"/>
                  </a:rPr>
                  <a:t> </a:t>
                </a:r>
                <a14:m>
                  <m:oMath xmlns:m="http://schemas.openxmlformats.org/officeDocument/2006/math">
                    <m:r>
                      <m:rPr>
                        <m:sty m:val="p"/>
                      </m:rPr>
                      <a:rPr lang="en-US" sz="2800">
                        <a:latin typeface="Cambria Math" panose="02040503050406030204" pitchFamily="18" charset="0"/>
                      </a:rPr>
                      <m:t>L</m:t>
                    </m:r>
                    <m:r>
                      <m:rPr>
                        <m:sty m:val="p"/>
                      </m:rPr>
                      <a:rPr lang="en-US" sz="2800" baseline="-25000">
                        <a:latin typeface="Cambria Math"/>
                      </a:rPr>
                      <m:t>x</m:t>
                    </m:r>
                    <m:r>
                      <a:rPr lang="en-US" sz="2800" b="0" i="0" smtClean="0">
                        <a:latin typeface="Cambria Math"/>
                      </a:rPr>
                      <m:t>=</m:t>
                    </m:r>
                    <m:r>
                      <m:rPr>
                        <m:sty m:val="p"/>
                      </m:rPr>
                      <a:rPr lang="en-US" sz="2800">
                        <a:latin typeface="Cambria Math" panose="02040503050406030204" pitchFamily="18" charset="0"/>
                      </a:rPr>
                      <m:t>L</m:t>
                    </m:r>
                    <m:r>
                      <m:rPr>
                        <m:sty m:val="p"/>
                      </m:rPr>
                      <a:rPr lang="en-US" sz="2800" b="0" i="0" baseline="-25000" smtClean="0">
                        <a:latin typeface="Cambria Math"/>
                      </a:rPr>
                      <m:t>w</m:t>
                    </m:r>
                  </m:oMath>
                </a14:m>
                <a:r>
                  <a:rPr lang="en-US" sz="2800" dirty="0" smtClean="0"/>
                  <a:t> (same label)</a:t>
                </a:r>
                <a:endParaRPr lang="en-US" sz="2800" dirty="0"/>
              </a:p>
            </p:txBody>
          </p:sp>
        </mc:Choice>
        <mc:Fallback xmlns="">
          <p:sp>
            <p:nvSpPr>
              <p:cNvPr id="5" name="Rounded Rectangular Callout 4"/>
              <p:cNvSpPr>
                <a:spLocks noRot="1" noChangeAspect="1" noMove="1" noResize="1" noEditPoints="1" noAdjustHandles="1" noChangeArrowheads="1" noChangeShapeType="1" noTextEdit="1"/>
              </p:cNvSpPr>
              <p:nvPr/>
            </p:nvSpPr>
            <p:spPr>
              <a:xfrm>
                <a:off x="507405" y="3742510"/>
                <a:ext cx="7264995" cy="1066800"/>
              </a:xfrm>
              <a:prstGeom prst="wedgeRoundRectCallout">
                <a:avLst>
                  <a:gd name="adj1" fmla="val 8070"/>
                  <a:gd name="adj2" fmla="val -98690"/>
                  <a:gd name="adj3" fmla="val 16667"/>
                </a:avLst>
              </a:prstGeom>
              <a:blipFill rotWithShape="1">
                <a:blip r:embed="rId2"/>
                <a:stretch>
                  <a:fillRect l="-167" r="-1589" b="-60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95800" y="1885950"/>
                <a:ext cx="4403578" cy="1370888"/>
              </a:xfrm>
              <a:prstGeom prst="rect">
                <a:avLst/>
              </a:prstGeom>
              <a:noFill/>
            </p:spPr>
            <p:txBody>
              <a:bodyPr wrap="none" lIns="68580" tIns="34290" rIns="68580" bIns="34290" rtlCol="0">
                <a:spAutoFit/>
              </a:bodyPr>
              <a:lstStyle/>
              <a:p>
                <a:r>
                  <a:rPr lang="en-US" sz="2800" dirty="0" smtClean="0"/>
                  <a:t>Output: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𝑓</m:t>
                        </m:r>
                      </m:e>
                      <m:sub>
                        <m:r>
                          <a:rPr lang="en-US" sz="2800" i="1">
                            <a:latin typeface="Cambria Math"/>
                          </a:rPr>
                          <m:t>𝐺</m:t>
                        </m:r>
                        <m:r>
                          <a:rPr lang="en-US" sz="2800" i="1">
                            <a:latin typeface="Cambria Math"/>
                          </a:rPr>
                          <m:t>,</m:t>
                        </m:r>
                        <m:r>
                          <a:rPr lang="en-US" sz="2800" i="1">
                            <a:latin typeface="Cambria Math"/>
                          </a:rPr>
                          <m:t>𝐻</m:t>
                        </m:r>
                      </m:sub>
                    </m:sSub>
                    <m:r>
                      <a:rPr lang="en-US" sz="2800" i="1">
                        <a:latin typeface="Cambria Math"/>
                      </a:rPr>
                      <m:t> </m:t>
                    </m:r>
                    <m:d>
                      <m:dPr>
                        <m:ctrlPr>
                          <a:rPr lang="en-US" sz="2800" i="1">
                            <a:latin typeface="Cambria Math" panose="02040503050406030204" pitchFamily="18" charset="0"/>
                          </a:rPr>
                        </m:ctrlPr>
                      </m:dPr>
                      <m:e>
                        <m:r>
                          <m:rPr>
                            <m:sty m:val="p"/>
                          </m:rPr>
                          <a:rPr lang="en-US" sz="2800" b="0" i="0" smtClean="0">
                            <a:latin typeface="Cambria Math"/>
                          </a:rPr>
                          <m:t>pwd</m:t>
                        </m:r>
                      </m:e>
                    </m:d>
                    <m:r>
                      <a:rPr lang="en-US" sz="2800" b="0" i="1" smtClean="0">
                        <a:latin typeface="Cambria Math"/>
                      </a:rPr>
                      <m:t>=</m:t>
                    </m:r>
                    <m:r>
                      <m:rPr>
                        <m:sty m:val="p"/>
                      </m:rPr>
                      <a:rPr lang="en-US" sz="2800" i="0">
                        <a:latin typeface="Cambria Math" panose="02040503050406030204" pitchFamily="18" charset="0"/>
                      </a:rPr>
                      <m:t>L</m:t>
                    </m:r>
                    <m:r>
                      <m:rPr>
                        <m:sty m:val="p"/>
                      </m:rPr>
                      <a:rPr lang="en-US" sz="2800" b="0" i="0" baseline="-25000" smtClean="0">
                        <a:latin typeface="Cambria Math"/>
                      </a:rPr>
                      <m:t>y</m:t>
                    </m:r>
                  </m:oMath>
                </a14:m>
                <a:endParaRPr lang="en-US" sz="2800" b="0" baseline="-25000" dirty="0" smtClean="0">
                  <a:latin typeface="Cambria Math"/>
                </a:endParaRPr>
              </a:p>
              <a:p>
                <a:r>
                  <a:rPr lang="en-US" sz="2800" dirty="0" smtClean="0"/>
                  <a:t>                    </a:t>
                </a:r>
                <a14:m>
                  <m:oMath xmlns:m="http://schemas.openxmlformats.org/officeDocument/2006/math">
                    <m:r>
                      <a:rPr lang="en-US" sz="2800" b="0" i="0" smtClean="0">
                        <a:latin typeface="Cambria Math"/>
                      </a:rPr>
                      <m:t>  </m:t>
                    </m:r>
                    <m:r>
                      <a:rPr lang="en-US" sz="2800" i="1">
                        <a:latin typeface="Cambria Math" panose="02040503050406030204" pitchFamily="18" charset="0"/>
                      </a:rPr>
                      <m:t>=</m:t>
                    </m:r>
                    <m:r>
                      <m:rPr>
                        <m:sty m:val="p"/>
                      </m:rPr>
                      <a:rPr lang="en-US" sz="2800" i="0">
                        <a:latin typeface="Cambria Math" panose="02040503050406030204" pitchFamily="18" charset="0"/>
                      </a:rPr>
                      <m:t>H</m:t>
                    </m:r>
                    <m:d>
                      <m:dPr>
                        <m:ctrlPr>
                          <a:rPr lang="en-US" sz="2800" i="1">
                            <a:latin typeface="Cambria Math" panose="02040503050406030204" pitchFamily="18" charset="0"/>
                          </a:rPr>
                        </m:ctrlPr>
                      </m:dPr>
                      <m:e>
                        <m:r>
                          <m:rPr>
                            <m:sty m:val="p"/>
                          </m:rPr>
                          <a:rPr lang="en-US" sz="2800" i="0">
                            <a:latin typeface="Cambria Math" panose="02040503050406030204" pitchFamily="18" charset="0"/>
                          </a:rPr>
                          <m:t>L</m:t>
                        </m:r>
                        <m:r>
                          <m:rPr>
                            <m:sty m:val="p"/>
                          </m:rPr>
                          <a:rPr lang="en-US" sz="2800" b="0" i="0" baseline="-25000" smtClean="0">
                            <a:latin typeface="Cambria Math"/>
                          </a:rPr>
                          <m:t>w</m:t>
                        </m:r>
                        <m:r>
                          <a:rPr lang="en-US" sz="2800" i="0">
                            <a:latin typeface="Cambria Math"/>
                            <a:ea typeface="Cambria Math"/>
                          </a:rPr>
                          <m:t>⊕</m:t>
                        </m:r>
                        <m:r>
                          <m:rPr>
                            <m:sty m:val="p"/>
                          </m:rPr>
                          <a:rPr lang="en-US" sz="2800" i="0">
                            <a:latin typeface="Cambria Math" panose="02040503050406030204" pitchFamily="18" charset="0"/>
                          </a:rPr>
                          <m:t>L</m:t>
                        </m:r>
                        <m:r>
                          <m:rPr>
                            <m:sty m:val="p"/>
                          </m:rPr>
                          <a:rPr lang="en-US" sz="2800" b="0" i="0" baseline="-25000" smtClean="0">
                            <a:latin typeface="Cambria Math"/>
                          </a:rPr>
                          <m:t>x</m:t>
                        </m:r>
                      </m:e>
                    </m:d>
                  </m:oMath>
                </a14:m>
                <a:endParaRPr lang="en-US" sz="2800" baseline="-25000" dirty="0"/>
              </a:p>
              <a:p>
                <a:pPr/>
                <a14:m>
                  <m:oMathPara xmlns:m="http://schemas.openxmlformats.org/officeDocument/2006/math">
                    <m:oMathParaPr>
                      <m:jc m:val="centerGroup"/>
                    </m:oMathParaPr>
                    <m:oMath xmlns:m="http://schemas.openxmlformats.org/officeDocument/2006/math">
                      <m:r>
                        <a:rPr lang="en-US" sz="2800" b="0" i="1" smtClean="0">
                          <a:latin typeface="Cambria Math"/>
                        </a:rPr>
                        <m:t>               =</m:t>
                      </m:r>
                      <m:r>
                        <m:rPr>
                          <m:sty m:val="p"/>
                        </m:rPr>
                        <a:rPr lang="en-US" sz="2800" i="0">
                          <a:latin typeface="Cambria Math"/>
                        </a:rPr>
                        <m:t>H</m:t>
                      </m:r>
                      <m:d>
                        <m:dPr>
                          <m:ctrlPr>
                            <a:rPr lang="en-US" sz="2800" i="1">
                              <a:latin typeface="Cambria Math" panose="02040503050406030204" pitchFamily="18" charset="0"/>
                            </a:rPr>
                          </m:ctrlPr>
                        </m:dPr>
                        <m:e>
                          <m:r>
                            <a:rPr lang="en-US" sz="2800" i="0">
                              <a:latin typeface="Cambria Math"/>
                            </a:rPr>
                            <m:t>0</m:t>
                          </m:r>
                        </m:e>
                      </m:d>
                    </m:oMath>
                  </m:oMathPara>
                </a14:m>
                <a:endParaRPr lang="en-US" sz="2800" baseline="-25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495800" y="1885950"/>
                <a:ext cx="4403578" cy="1370888"/>
              </a:xfrm>
              <a:prstGeom prst="rect">
                <a:avLst/>
              </a:prstGeom>
              <a:blipFill rotWithShape="1">
                <a:blip r:embed="rId3"/>
                <a:stretch>
                  <a:fillRect l="-3463" t="-5333"/>
                </a:stretch>
              </a:blipFill>
            </p:spPr>
            <p:txBody>
              <a:bodyPr/>
              <a:lstStyle/>
              <a:p>
                <a:r>
                  <a:rPr lang="en-US">
                    <a:noFill/>
                  </a:rPr>
                  <a:t> </a:t>
                </a:r>
              </a:p>
            </p:txBody>
          </p:sp>
        </mc:Fallback>
      </mc:AlternateContent>
    </p:spTree>
    <p:extLst>
      <p:ext uri="{BB962C8B-B14F-4D97-AF65-F5344CB8AC3E}">
        <p14:creationId xmlns:p14="http://schemas.microsoft.com/office/powerpoint/2010/main" val="2319729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Pebbling Reduction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38100" indent="0">
                  <a:buNone/>
                </a:pPr>
                <a:r>
                  <a:rPr lang="en-US" b="1" dirty="0" smtClean="0"/>
                  <a:t>Unique Parent Property: </a:t>
                </a:r>
                <a14:m>
                  <m:oMath xmlns:m="http://schemas.openxmlformats.org/officeDocument/2006/math">
                    <m:r>
                      <m:rPr>
                        <m:sty m:val="p"/>
                      </m:rPr>
                      <a:rPr lang="en-US" i="0">
                        <a:latin typeface="Cambria Math"/>
                      </a:rPr>
                      <m:t>parents</m:t>
                    </m:r>
                    <m:d>
                      <m:dPr>
                        <m:ctrlPr>
                          <a:rPr lang="en-US" i="1">
                            <a:latin typeface="Cambria Math" panose="02040503050406030204" pitchFamily="18" charset="0"/>
                          </a:rPr>
                        </m:ctrlPr>
                      </m:dPr>
                      <m:e>
                        <m:r>
                          <m:rPr>
                            <m:sty m:val="p"/>
                          </m:rPr>
                          <a:rPr lang="en-US" i="0">
                            <a:latin typeface="Cambria Math"/>
                          </a:rPr>
                          <m:t>u</m:t>
                        </m:r>
                      </m:e>
                    </m:d>
                    <m:r>
                      <a:rPr lang="en-US" i="0">
                        <a:latin typeface="Cambria Math"/>
                      </a:rPr>
                      <m:t> </m:t>
                    </m:r>
                    <m:r>
                      <a:rPr lang="en-US" i="0">
                        <a:latin typeface="Cambria Math"/>
                        <a:ea typeface="Cambria Math"/>
                      </a:rPr>
                      <m:t>≠</m:t>
                    </m:r>
                    <m:r>
                      <m:rPr>
                        <m:sty m:val="p"/>
                      </m:rPr>
                      <a:rPr lang="en-US" i="0">
                        <a:latin typeface="Cambria Math"/>
                        <a:ea typeface="Cambria Math"/>
                      </a:rPr>
                      <m:t>parents</m:t>
                    </m:r>
                    <m:r>
                      <a:rPr lang="en-US" i="0">
                        <a:latin typeface="Cambria Math"/>
                        <a:ea typeface="Cambria Math"/>
                      </a:rPr>
                      <m:t>(</m:t>
                    </m:r>
                    <m:r>
                      <m:rPr>
                        <m:sty m:val="p"/>
                      </m:rPr>
                      <a:rPr lang="en-US" i="0">
                        <a:latin typeface="Cambria Math"/>
                        <a:ea typeface="Cambria Math"/>
                      </a:rPr>
                      <m:t>v</m:t>
                    </m:r>
                    <m:r>
                      <a:rPr lang="en-US" i="0">
                        <a:latin typeface="Cambria Math"/>
                        <a:ea typeface="Cambria Math"/>
                      </a:rPr>
                      <m:t>)</m:t>
                    </m:r>
                  </m:oMath>
                </a14:m>
                <a:r>
                  <a:rPr lang="en-US" dirty="0"/>
                  <a:t> for every pair of nodes u and v </a:t>
                </a:r>
                <a:endParaRPr lang="en-US" b="1" dirty="0" smtClean="0"/>
              </a:p>
              <a:p>
                <a:pPr marL="38100" indent="0">
                  <a:buNone/>
                </a:pPr>
                <a:r>
                  <a:rPr lang="en-US" b="1" dirty="0" smtClean="0"/>
                  <a:t>Theorem (Informal):  </a:t>
                </a:r>
                <a:r>
                  <a:rPr lang="en-US" dirty="0" smtClean="0"/>
                  <a:t>Suppose that a DAG G has maximum </a:t>
                </a:r>
                <a:r>
                  <a:rPr lang="en-US" dirty="0" err="1" smtClean="0"/>
                  <a:t>indegree</a:t>
                </a:r>
                <a:r>
                  <a:rPr lang="en-US" dirty="0" smtClean="0"/>
                  <a:t> </a:t>
                </a:r>
                <a14:m>
                  <m:oMath xmlns:m="http://schemas.openxmlformats.org/officeDocument/2006/math">
                    <m:r>
                      <a:rPr lang="en-US" i="1" smtClean="0">
                        <a:latin typeface="Cambria Math"/>
                        <a:ea typeface="Cambria Math"/>
                      </a:rPr>
                      <m:t>𝛿</m:t>
                    </m:r>
                  </m:oMath>
                </a14:m>
                <a:r>
                  <a:rPr lang="en-US" dirty="0" smtClean="0"/>
                  <a:t> and satisfies the unique parent property then for any algorithm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𝐴</m:t>
                        </m:r>
                      </m:e>
                      <m:sup>
                        <m:r>
                          <a:rPr lang="en-US" b="0" i="1" smtClean="0">
                            <a:latin typeface="Cambria Math"/>
                          </a:rPr>
                          <m:t>𝐻</m:t>
                        </m:r>
                        <m:d>
                          <m:dPr>
                            <m:ctrlPr>
                              <a:rPr lang="en-US" b="0" i="1" smtClean="0">
                                <a:latin typeface="Cambria Math" panose="02040503050406030204" pitchFamily="18" charset="0"/>
                              </a:rPr>
                            </m:ctrlPr>
                          </m:dPr>
                          <m:e>
                            <m:r>
                              <a:rPr lang="en-US" b="0" i="1" smtClean="0">
                                <a:latin typeface="Cambria Math"/>
                              </a:rPr>
                              <m:t>.</m:t>
                            </m:r>
                          </m:e>
                        </m:d>
                      </m:sup>
                    </m:sSup>
                    <m:r>
                      <a:rPr lang="en-US" b="0" i="1" smtClean="0">
                        <a:latin typeface="Cambria Math"/>
                      </a:rPr>
                      <m:t>(</m:t>
                    </m:r>
                    <m:r>
                      <a:rPr lang="en-US" b="0" i="1" smtClean="0">
                        <a:latin typeface="Cambria Math"/>
                      </a:rPr>
                      <m:t>𝑥</m:t>
                    </m:r>
                    <m:r>
                      <a:rPr lang="en-US" b="0" i="1" smtClean="0">
                        <a:latin typeface="Cambria Math"/>
                      </a:rPr>
                      <m:t>)</m:t>
                    </m:r>
                  </m:oMath>
                </a14:m>
                <a:r>
                  <a:rPr lang="en-US" dirty="0" smtClean="0"/>
                  <a:t> evaluating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𝐺</m:t>
                        </m:r>
                        <m:r>
                          <a:rPr lang="en-US" b="0" i="1" smtClean="0">
                            <a:latin typeface="Cambria Math"/>
                          </a:rPr>
                          <m:t>,</m:t>
                        </m:r>
                        <m:r>
                          <a:rPr lang="en-US" b="0" i="1" smtClean="0">
                            <a:latin typeface="Cambria Math"/>
                          </a:rPr>
                          <m:t>𝐻</m:t>
                        </m:r>
                      </m:sub>
                    </m:sSub>
                    <m:r>
                      <a:rPr lang="en-US" b="0" i="1" smtClean="0">
                        <a:latin typeface="Cambria Math"/>
                      </a:rPr>
                      <m:t>(</m:t>
                    </m:r>
                    <m:r>
                      <a:rPr lang="en-US" b="0" i="1" smtClean="0">
                        <a:latin typeface="Cambria Math"/>
                      </a:rPr>
                      <m:t>𝑥</m:t>
                    </m:r>
                    <m:r>
                      <a:rPr lang="en-US" b="0" i="1" smtClean="0">
                        <a:latin typeface="Cambria Math"/>
                      </a:rPr>
                      <m:t>)</m:t>
                    </m:r>
                  </m:oMath>
                </a14:m>
                <a:r>
                  <a:rPr lang="en-US" dirty="0" smtClean="0"/>
                  <a:t> in </a:t>
                </a:r>
                <a:r>
                  <a:rPr lang="en-US" dirty="0"/>
                  <a:t>the parallel random </a:t>
                </a:r>
                <a:r>
                  <a:rPr lang="en-US" dirty="0" smtClean="0"/>
                  <a:t>oracle model has cumulative memory cost at least </a:t>
                </a:r>
                <a14:m>
                  <m:oMath xmlns:m="http://schemas.openxmlformats.org/officeDocument/2006/math">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r>
                          <a:rPr lang="en-US" b="0" i="1" smtClean="0">
                            <a:latin typeface="Cambria Math"/>
                            <a:ea typeface="Cambria Math"/>
                          </a:rPr>
                          <m:t>𝐶𝐶</m:t>
                        </m:r>
                        <m:r>
                          <a:rPr lang="en-US" b="0" i="1" smtClean="0">
                            <a:latin typeface="Cambria Math"/>
                            <a:ea typeface="Cambria Math"/>
                          </a:rPr>
                          <m:t>(</m:t>
                        </m:r>
                        <m:r>
                          <a:rPr lang="en-US" b="0" i="1" smtClean="0">
                            <a:latin typeface="Cambria Math"/>
                            <a:ea typeface="Cambria Math"/>
                          </a:rPr>
                          <m:t>𝐺</m:t>
                        </m:r>
                        <m:r>
                          <a:rPr lang="en-US" b="0" i="1" smtClean="0">
                            <a:latin typeface="Cambria Math"/>
                            <a:ea typeface="Cambria Math"/>
                          </a:rPr>
                          <m:t>)/</m:t>
                        </m:r>
                        <m:r>
                          <a:rPr lang="en-US" i="1">
                            <a:latin typeface="Cambria Math"/>
                            <a:ea typeface="Cambria Math"/>
                          </a:rPr>
                          <m:t>𝛿</m:t>
                        </m:r>
                      </m:e>
                    </m:d>
                  </m:oMath>
                </a14:m>
                <a:r>
                  <a:rPr lang="en-US" dirty="0" smtClean="0"/>
                  <a:t>.</a:t>
                </a:r>
              </a:p>
              <a:p>
                <a:pPr marL="38100" indent="0">
                  <a:buNone/>
                </a:pPr>
                <a:r>
                  <a:rPr lang="en-US" b="1" dirty="0" smtClean="0"/>
                  <a:t>Question: </a:t>
                </a:r>
                <a:r>
                  <a:rPr lang="en-US" dirty="0" smtClean="0"/>
                  <a:t>Reduction loses a factor </a:t>
                </a:r>
                <a14:m>
                  <m:oMath xmlns:m="http://schemas.openxmlformats.org/officeDocument/2006/math">
                    <m:r>
                      <a:rPr lang="en-US" i="1">
                        <a:latin typeface="Cambria Math"/>
                        <a:ea typeface="Cambria Math"/>
                      </a:rPr>
                      <m:t>𝛿</m:t>
                    </m:r>
                  </m:oMath>
                </a14:m>
                <a:r>
                  <a:rPr lang="en-US" dirty="0" smtClean="0"/>
                  <a:t>. Is this necessary?</a:t>
                </a:r>
              </a:p>
              <a:p>
                <a:pPr marL="38100" indent="0">
                  <a:buNone/>
                </a:pPr>
                <a:r>
                  <a:rPr lang="en-US" b="1" dirty="0" smtClean="0"/>
                  <a:t>Answer: </a:t>
                </a:r>
                <a:r>
                  <a:rPr lang="en-US" dirty="0" smtClean="0"/>
                  <a:t>Yes! Complete DAG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𝐾</m:t>
                        </m:r>
                      </m:e>
                      <m:sub>
                        <m:r>
                          <a:rPr lang="en-US" b="0" i="1" smtClean="0">
                            <a:latin typeface="Cambria Math"/>
                          </a:rPr>
                          <m:t>𝑁</m:t>
                        </m:r>
                      </m:sub>
                    </m:sSub>
                    <m:r>
                      <a:rPr lang="en-US" b="0" i="1" smtClean="0">
                        <a:latin typeface="Cambria Math"/>
                      </a:rPr>
                      <m:t> </m:t>
                    </m:r>
                  </m:oMath>
                </a14:m>
                <a:r>
                  <a:rPr lang="en-US" dirty="0" smtClean="0"/>
                  <a:t>has </a:t>
                </a:r>
                <a14:m>
                  <m:oMath xmlns:m="http://schemas.openxmlformats.org/officeDocument/2006/math">
                    <m:r>
                      <a:rPr lang="en-US" i="1">
                        <a:latin typeface="Cambria Math"/>
                        <a:ea typeface="Cambria Math"/>
                      </a:rPr>
                      <m:t>𝐶𝐶</m:t>
                    </m:r>
                    <m:d>
                      <m:dPr>
                        <m:ctrlPr>
                          <a:rPr lang="en-US" i="1">
                            <a:latin typeface="Cambria Math" panose="02040503050406030204" pitchFamily="18" charset="0"/>
                            <a:ea typeface="Cambria Math"/>
                          </a:rPr>
                        </m:ctrlPr>
                      </m:dPr>
                      <m:e>
                        <m:r>
                          <a:rPr lang="en-US" i="1">
                            <a:latin typeface="Cambria Math"/>
                            <a:ea typeface="Cambria Math"/>
                          </a:rPr>
                          <m:t>𝐺</m:t>
                        </m:r>
                      </m:e>
                    </m:d>
                    <m:r>
                      <a:rPr lang="en-US" b="0" i="1" smtClean="0">
                        <a:latin typeface="Cambria Math"/>
                        <a:ea typeface="Cambria Math"/>
                      </a:rPr>
                      <m:t>=</m:t>
                    </m:r>
                    <m:r>
                      <m:rPr>
                        <m:sty m:val="p"/>
                      </m:rPr>
                      <a:rPr lang="el-GR" i="1">
                        <a:latin typeface="Cambria Math"/>
                        <a:ea typeface="Cambria Math"/>
                      </a:rPr>
                      <m:t>Ω</m:t>
                    </m:r>
                    <m:d>
                      <m:dPr>
                        <m:ctrlPr>
                          <a:rPr lang="el-GR" i="1">
                            <a:latin typeface="Cambria Math" panose="02040503050406030204" pitchFamily="18" charset="0"/>
                            <a:ea typeface="Cambria Math"/>
                          </a:rPr>
                        </m:ctrlPr>
                      </m:dPr>
                      <m:e>
                        <m:sSup>
                          <m:sSupPr>
                            <m:ctrlPr>
                              <a:rPr lang="el-GR" i="1" smtClean="0">
                                <a:latin typeface="Cambria Math" panose="02040503050406030204" pitchFamily="18" charset="0"/>
                                <a:ea typeface="Cambria Math"/>
                              </a:rPr>
                            </m:ctrlPr>
                          </m:sSupPr>
                          <m:e>
                            <m:r>
                              <a:rPr lang="en-US" b="0" i="1" smtClean="0">
                                <a:latin typeface="Cambria Math"/>
                                <a:ea typeface="Cambria Math"/>
                              </a:rPr>
                              <m:t>𝑁</m:t>
                            </m:r>
                          </m:e>
                          <m:sup>
                            <m:r>
                              <a:rPr lang="en-US" b="0" i="1" smtClean="0">
                                <a:latin typeface="Cambria Math"/>
                                <a:ea typeface="Cambria Math"/>
                              </a:rPr>
                              <m:t>2</m:t>
                            </m:r>
                          </m:sup>
                        </m:sSup>
                      </m:e>
                    </m:d>
                  </m:oMath>
                </a14:m>
                <a:r>
                  <a:rPr lang="en-US" dirty="0" smtClean="0"/>
                  <a:t> but cumulative memory cost is just </a:t>
                </a:r>
                <a14:m>
                  <m:oMath xmlns:m="http://schemas.openxmlformats.org/officeDocument/2006/math">
                    <m:r>
                      <a:rPr lang="en-US" b="0" i="1" smtClean="0">
                        <a:latin typeface="Cambria Math"/>
                        <a:ea typeface="Cambria Math"/>
                      </a:rPr>
                      <m:t>𝑂</m:t>
                    </m:r>
                    <m:d>
                      <m:dPr>
                        <m:ctrlPr>
                          <a:rPr lang="el-GR" i="1">
                            <a:latin typeface="Cambria Math" panose="02040503050406030204" pitchFamily="18" charset="0"/>
                            <a:ea typeface="Cambria Math"/>
                          </a:rPr>
                        </m:ctrlPr>
                      </m:dPr>
                      <m:e>
                        <m:r>
                          <a:rPr lang="en-US" b="0" i="1" smtClean="0">
                            <a:latin typeface="Cambria Math"/>
                            <a:ea typeface="Cambria Math"/>
                          </a:rPr>
                          <m:t>𝑁</m:t>
                        </m:r>
                      </m:e>
                    </m:d>
                  </m:oMath>
                </a14:m>
                <a:r>
                  <a:rPr lang="en-US" dirty="0" smtClean="0"/>
                  <a:t>.</a:t>
                </a:r>
              </a:p>
              <a:p>
                <a:pPr marL="38100" indent="0">
                  <a:buNone/>
                </a:pPr>
                <a:r>
                  <a:rPr lang="en-US" b="1" dirty="0" smtClean="0"/>
                  <a:t>Practice: </a:t>
                </a:r>
                <a14:m>
                  <m:oMath xmlns:m="http://schemas.openxmlformats.org/officeDocument/2006/math">
                    <m:r>
                      <a:rPr lang="en-US" i="1">
                        <a:latin typeface="Cambria Math"/>
                        <a:ea typeface="Cambria Math"/>
                      </a:rPr>
                      <m:t>𝛿</m:t>
                    </m:r>
                    <m:r>
                      <a:rPr lang="en-US" b="0" i="1" smtClean="0">
                        <a:latin typeface="Cambria Math"/>
                        <a:ea typeface="Cambria Math"/>
                      </a:rPr>
                      <m:t>∈</m:t>
                    </m:r>
                    <m:d>
                      <m:dPr>
                        <m:begChr m:val="{"/>
                        <m:endChr m:val="}"/>
                        <m:ctrlPr>
                          <a:rPr lang="en-US" b="0" i="1" smtClean="0">
                            <a:latin typeface="Cambria Math" panose="02040503050406030204" pitchFamily="18" charset="0"/>
                            <a:ea typeface="Cambria Math"/>
                          </a:rPr>
                        </m:ctrlPr>
                      </m:dPr>
                      <m:e>
                        <m:r>
                          <a:rPr lang="en-US" i="1">
                            <a:latin typeface="Cambria Math"/>
                            <a:ea typeface="Cambria Math"/>
                          </a:rPr>
                          <m:t>2, 3</m:t>
                        </m:r>
                      </m:e>
                    </m:d>
                  </m:oMath>
                </a14:m>
                <a:r>
                  <a:rPr lang="en-US" dirty="0" smtClean="0"/>
                  <a:t> and unique parent property holds</a:t>
                </a:r>
              </a:p>
              <a:p>
                <a:pPr marL="38100" indent="0">
                  <a:buNone/>
                </a:pPr>
                <a:endParaRPr lang="en-US" dirty="0"/>
              </a:p>
              <a:p>
                <a:pPr marL="381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696" b="-11589"/>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51</a:t>
            </a:fld>
            <a:endParaRPr lang="en-US"/>
          </a:p>
        </p:txBody>
      </p:sp>
    </p:spTree>
    <p:extLst>
      <p:ext uri="{BB962C8B-B14F-4D97-AF65-F5344CB8AC3E}">
        <p14:creationId xmlns:p14="http://schemas.microsoft.com/office/powerpoint/2010/main" val="32633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the Round Function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1369219"/>
                <a:ext cx="8134350" cy="3263504"/>
              </a:xfrm>
            </p:spPr>
            <p:txBody>
              <a:bodyPr/>
              <a:lstStyle/>
              <a:p>
                <a:r>
                  <a:rPr lang="en-US" dirty="0">
                    <a:latin typeface="Cambria Math"/>
                    <a:ea typeface="Cambria Math"/>
                  </a:rPr>
                  <a:t>Parallel Attacker: trivial 8x speed up to Argon2 round </a:t>
                </a:r>
                <a:r>
                  <a:rPr lang="en-US" dirty="0" smtClean="0">
                    <a:latin typeface="Cambria Math"/>
                    <a:ea typeface="Cambria Math"/>
                  </a:rPr>
                  <a:t>function H(.)</a:t>
                </a:r>
                <a:endParaRPr lang="en-US" dirty="0">
                  <a:latin typeface="Cambria Math"/>
                  <a:ea typeface="Cambria Math"/>
                </a:endParaRPr>
              </a:p>
              <a:p>
                <a:pPr lvl="1"/>
                <a:r>
                  <a:rPr lang="en-US" dirty="0" smtClean="0"/>
                  <a:t>H involves 16 calls to permutation </a:t>
                </a:r>
                <a14:m>
                  <m:oMath xmlns:m="http://schemas.openxmlformats.org/officeDocument/2006/math">
                    <m:r>
                      <a:rPr lang="en-US" i="1" smtClean="0">
                        <a:latin typeface="Cambria Math"/>
                        <a:ea typeface="Cambria Math"/>
                      </a:rPr>
                      <m:t>𝜌</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d>
                          <m:dPr>
                            <m:begChr m:val="{"/>
                            <m:endChr m:val="}"/>
                            <m:ctrlPr>
                              <a:rPr lang="en-US" b="0" i="1" smtClean="0">
                                <a:latin typeface="Cambria Math" panose="02040503050406030204" pitchFamily="18" charset="0"/>
                                <a:ea typeface="Cambria Math"/>
                              </a:rPr>
                            </m:ctrlPr>
                          </m:dPr>
                          <m:e>
                            <m:r>
                              <a:rPr lang="en-US" b="0" i="1" smtClean="0">
                                <a:latin typeface="Cambria Math"/>
                                <a:ea typeface="Cambria Math"/>
                              </a:rPr>
                              <m:t>0,1</m:t>
                            </m:r>
                          </m:e>
                        </m:d>
                      </m:e>
                      <m:sup>
                        <m:r>
                          <a:rPr lang="en-US" b="0" i="1" smtClean="0">
                            <a:latin typeface="Cambria Math"/>
                            <a:ea typeface="Cambria Math"/>
                          </a:rPr>
                          <m:t>1024</m:t>
                        </m:r>
                      </m:sup>
                    </m:sSup>
                    <m:r>
                      <a:rPr lang="en-US" b="0" i="1" smtClean="0">
                        <a:latin typeface="Cambria Math"/>
                        <a:ea typeface="Cambria Math"/>
                      </a:rPr>
                      <m:t>→</m:t>
                    </m:r>
                    <m:sSup>
                      <m:sSupPr>
                        <m:ctrlPr>
                          <a:rPr lang="en-US" i="1">
                            <a:latin typeface="Cambria Math" panose="02040503050406030204" pitchFamily="18" charset="0"/>
                            <a:ea typeface="Cambria Math"/>
                          </a:rPr>
                        </m:ctrlPr>
                      </m:sSupPr>
                      <m:e>
                        <m:d>
                          <m:dPr>
                            <m:begChr m:val="{"/>
                            <m:endChr m:val="}"/>
                            <m:ctrlPr>
                              <a:rPr lang="en-US" i="1">
                                <a:latin typeface="Cambria Math" panose="02040503050406030204" pitchFamily="18" charset="0"/>
                                <a:ea typeface="Cambria Math"/>
                              </a:rPr>
                            </m:ctrlPr>
                          </m:dPr>
                          <m:e>
                            <m:r>
                              <a:rPr lang="en-US" i="1">
                                <a:latin typeface="Cambria Math"/>
                                <a:ea typeface="Cambria Math"/>
                              </a:rPr>
                              <m:t>0,1</m:t>
                            </m:r>
                          </m:e>
                        </m:d>
                      </m:e>
                      <m:sup>
                        <m:r>
                          <a:rPr lang="en-US" i="1">
                            <a:latin typeface="Cambria Math"/>
                            <a:ea typeface="Cambria Math"/>
                          </a:rPr>
                          <m:t>1024</m:t>
                        </m:r>
                      </m:sup>
                    </m:sSup>
                  </m:oMath>
                </a14:m>
                <a:endParaRPr lang="en-US" dirty="0" smtClean="0"/>
              </a:p>
              <a:p>
                <a:pPr lvl="1"/>
                <a:r>
                  <a:rPr lang="en-US" b="1" dirty="0" smtClean="0">
                    <a:latin typeface="Cambria Math"/>
                    <a:ea typeface="Cambria Math"/>
                  </a:rPr>
                  <a:t>Observation</a:t>
                </a:r>
                <a:r>
                  <a:rPr lang="en-US" dirty="0" smtClean="0">
                    <a:latin typeface="Cambria Math"/>
                    <a:ea typeface="Cambria Math"/>
                  </a:rPr>
                  <a:t>: most calls to </a:t>
                </a:r>
                <a14:m>
                  <m:oMath xmlns:m="http://schemas.openxmlformats.org/officeDocument/2006/math">
                    <m:r>
                      <m:rPr>
                        <m:sty m:val="p"/>
                      </m:rPr>
                      <a:rPr lang="en-US" i="0">
                        <a:latin typeface="Cambria Math"/>
                        <a:ea typeface="Cambria Math"/>
                      </a:rPr>
                      <m:t>ρ</m:t>
                    </m:r>
                  </m:oMath>
                </a14:m>
                <a:r>
                  <a:rPr lang="en-US" dirty="0" smtClean="0">
                    <a:latin typeface="Cambria Math"/>
                    <a:ea typeface="Cambria Math"/>
                  </a:rPr>
                  <a:t> are independent (</a:t>
                </a:r>
                <a14:m>
                  <m:oMath xmlns:m="http://schemas.openxmlformats.org/officeDocument/2006/math">
                    <m:r>
                      <m:rPr>
                        <m:sty m:val="p"/>
                      </m:rPr>
                      <a:rPr lang="en-US" i="0">
                        <a:latin typeface="Cambria Math"/>
                        <a:ea typeface="Cambria Math"/>
                      </a:rPr>
                      <m:t>ρ</m:t>
                    </m:r>
                    <m:r>
                      <a:rPr lang="en-US" i="0">
                        <a:latin typeface="Cambria Math"/>
                        <a:ea typeface="Cambria Math"/>
                      </a:rPr>
                      <m:t>−</m:t>
                    </m:r>
                  </m:oMath>
                </a14:m>
                <a:r>
                  <a:rPr lang="en-US" dirty="0" smtClean="0"/>
                  <a:t>depth: 2)</a:t>
                </a:r>
              </a:p>
              <a:p>
                <a:r>
                  <a:rPr lang="en-US" dirty="0" smtClean="0">
                    <a:latin typeface="Cambria Math"/>
                    <a:ea typeface="Cambria Math"/>
                  </a:rPr>
                  <a:t>Why do we care?</a:t>
                </a:r>
              </a:p>
              <a:p>
                <a:pPr lvl="1"/>
                <a:r>
                  <a:rPr lang="en-US" dirty="0" smtClean="0">
                    <a:latin typeface="Cambria Math"/>
                    <a:ea typeface="Cambria Math"/>
                  </a:rPr>
                  <a:t>AT-complexity reduced by one order of magnitude!</a:t>
                </a:r>
              </a:p>
              <a:p>
                <a:r>
                  <a:rPr lang="en-US" b="1" dirty="0" smtClean="0">
                    <a:latin typeface="Cambria Math"/>
                    <a:ea typeface="Cambria Math"/>
                  </a:rPr>
                  <a:t>Our contribution:</a:t>
                </a:r>
                <a:r>
                  <a:rPr lang="en-US" dirty="0" smtClean="0">
                    <a:latin typeface="Cambria Math"/>
                    <a:ea typeface="Cambria Math"/>
                  </a:rPr>
                  <a:t> Inherently Sequential Round Function</a:t>
                </a:r>
              </a:p>
              <a:p>
                <a:pPr lvl="1"/>
                <a:r>
                  <a:rPr lang="en-US" dirty="0" smtClean="0">
                    <a:latin typeface="Cambria Math"/>
                    <a:ea typeface="Cambria Math"/>
                  </a:rPr>
                  <a:t>Ensure each call to </a:t>
                </a:r>
                <a14:m>
                  <m:oMath xmlns:m="http://schemas.openxmlformats.org/officeDocument/2006/math">
                    <m:r>
                      <a:rPr lang="en-US" i="1">
                        <a:latin typeface="Cambria Math"/>
                        <a:ea typeface="Cambria Math"/>
                      </a:rPr>
                      <m:t>𝜌</m:t>
                    </m:r>
                  </m:oMath>
                </a14:m>
                <a:r>
                  <a:rPr lang="en-US" i="1" dirty="0">
                    <a:latin typeface="Cambria Math"/>
                    <a:ea typeface="Cambria Math"/>
                  </a:rPr>
                  <a:t> </a:t>
                </a:r>
                <a:r>
                  <a:rPr lang="en-US" dirty="0" smtClean="0">
                    <a:latin typeface="Cambria Math"/>
                    <a:ea typeface="Cambria Math"/>
                  </a:rPr>
                  <a:t>requires prior output</a:t>
                </a:r>
              </a:p>
              <a:p>
                <a:pPr lvl="1"/>
                <a:r>
                  <a:rPr lang="en-US" dirty="0" smtClean="0">
                    <a:latin typeface="Cambria Math"/>
                    <a:ea typeface="Cambria Math"/>
                  </a:rPr>
                  <a:t>Without slowing down computation for honest party</a:t>
                </a:r>
              </a:p>
              <a:p>
                <a:endParaRPr lang="en-US" i="1" dirty="0">
                  <a:latin typeface="Cambria Math"/>
                  <a:ea typeface="Cambria Math"/>
                </a:endParaRPr>
              </a:p>
              <a:p>
                <a:pPr marL="38100" indent="0">
                  <a:buNone/>
                </a:pPr>
                <a:endParaRPr lang="en-US" i="1" dirty="0" smtClean="0">
                  <a:latin typeface="Cambria Math"/>
                  <a:ea typeface="Cambria Math"/>
                </a:endParaRPr>
              </a:p>
              <a:p>
                <a:endParaRPr lang="en-US" dirty="0" smtClean="0">
                  <a:latin typeface="Cambria Math"/>
                  <a:ea typeface="Cambria Math"/>
                </a:endParaRPr>
              </a:p>
              <a:p>
                <a:pPr lvl="1"/>
                <a:endParaRPr lang="en-US" i="1" dirty="0" smtClean="0">
                  <a:latin typeface="Cambria Math"/>
                  <a:ea typeface="Cambria Math"/>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628650" y="1369219"/>
                <a:ext cx="8134350" cy="3263504"/>
              </a:xfrm>
              <a:blipFill rotWithShape="1">
                <a:blip r:embed="rId2"/>
                <a:stretch>
                  <a:fillRect l="-1124" t="-935" r="-67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52</a:t>
            </a:fld>
            <a:endParaRPr lang="en-US"/>
          </a:p>
        </p:txBody>
      </p:sp>
    </p:spTree>
    <p:extLst>
      <p:ext uri="{BB962C8B-B14F-4D97-AF65-F5344CB8AC3E}">
        <p14:creationId xmlns:p14="http://schemas.microsoft.com/office/powerpoint/2010/main" val="17500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and Evaluation</a:t>
            </a:r>
            <a:endParaRPr lang="en-US" dirty="0"/>
          </a:p>
        </p:txBody>
      </p:sp>
      <p:sp>
        <p:nvSpPr>
          <p:cNvPr id="3" name="Text Placeholder 2"/>
          <p:cNvSpPr>
            <a:spLocks noGrp="1"/>
          </p:cNvSpPr>
          <p:nvPr>
            <p:ph type="body" idx="1"/>
          </p:nvPr>
        </p:nvSpPr>
        <p:spPr>
          <a:xfrm>
            <a:off x="412375" y="1123950"/>
            <a:ext cx="7886700" cy="3263504"/>
          </a:xfrm>
        </p:spPr>
        <p:txBody>
          <a:bodyPr/>
          <a:lstStyle/>
          <a:p>
            <a:pPr marL="38100" indent="0">
              <a:buNone/>
            </a:pPr>
            <a:r>
              <a:rPr lang="en-US" dirty="0" smtClean="0"/>
              <a:t>Modifications to Argon2 source code</a:t>
            </a:r>
          </a:p>
          <a:p>
            <a:r>
              <a:rPr lang="en-US" dirty="0" smtClean="0"/>
              <a:t>Updated edge distributions (DRS+BRG)</a:t>
            </a:r>
          </a:p>
          <a:p>
            <a:r>
              <a:rPr lang="en-US" dirty="0" smtClean="0"/>
              <a:t>Inherently Sequential Round Function</a:t>
            </a:r>
            <a:endParaRPr lang="en-US" dirty="0"/>
          </a:p>
          <a:p>
            <a:pPr marL="38100" indent="0">
              <a:buNone/>
            </a:pPr>
            <a:endParaRPr lang="en-US" dirty="0" smtClean="0"/>
          </a:p>
          <a:p>
            <a:endParaRPr lang="en-US" dirty="0"/>
          </a:p>
          <a:p>
            <a:endParaRPr lang="en-US" dirty="0" smtClean="0"/>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53</a:t>
            </a:fld>
            <a:endParaRPr lang="en-US"/>
          </a:p>
        </p:txBody>
      </p:sp>
      <p:graphicFrame>
        <p:nvGraphicFramePr>
          <p:cNvPr id="6" name="Table 5" title="Empirical Evaluation"/>
          <p:cNvGraphicFramePr>
            <a:graphicFrameLocks noGrp="1"/>
          </p:cNvGraphicFramePr>
          <p:nvPr>
            <p:extLst>
              <p:ext uri="{D42A27DB-BD31-4B8C-83A1-F6EECF244321}">
                <p14:modId xmlns:p14="http://schemas.microsoft.com/office/powerpoint/2010/main" val="1167083634"/>
              </p:ext>
            </p:extLst>
          </p:nvPr>
        </p:nvGraphicFramePr>
        <p:xfrm>
          <a:off x="1066800" y="2543815"/>
          <a:ext cx="6096000" cy="1737360"/>
        </p:xfrm>
        <a:graphic>
          <a:graphicData uri="http://schemas.openxmlformats.org/drawingml/2006/table">
            <a:tbl>
              <a:tblPr firstRow="1" bandRow="1">
                <a:tableStyleId>{8891E569-2921-4238-9C33-A33D3B80E82E}</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sz="2400" dirty="0"/>
                    </a:p>
                  </a:txBody>
                  <a:tcPr/>
                </a:tc>
                <a:tc>
                  <a:txBody>
                    <a:bodyPr/>
                    <a:lstStyle/>
                    <a:p>
                      <a:r>
                        <a:rPr lang="en-US" sz="2400" dirty="0" smtClean="0"/>
                        <a:t>Old Round Function</a:t>
                      </a:r>
                      <a:endParaRPr lang="en-US" sz="2400" dirty="0"/>
                    </a:p>
                  </a:txBody>
                  <a:tcPr/>
                </a:tc>
                <a:tc>
                  <a:txBody>
                    <a:bodyPr/>
                    <a:lstStyle/>
                    <a:p>
                      <a:r>
                        <a:rPr lang="en-US" sz="2400" dirty="0" smtClean="0"/>
                        <a:t>Inherently Sequential</a:t>
                      </a:r>
                      <a:endParaRPr lang="en-US" sz="2400" dirty="0"/>
                    </a:p>
                  </a:txBody>
                  <a:tcPr/>
                </a:tc>
                <a:extLst>
                  <a:ext uri="{0D108BD9-81ED-4DB2-BD59-A6C34878D82A}">
                    <a16:rowId xmlns:a16="http://schemas.microsoft.com/office/drawing/2014/main" val="10000"/>
                  </a:ext>
                </a:extLst>
              </a:tr>
              <a:tr h="370840">
                <a:tc>
                  <a:txBody>
                    <a:bodyPr/>
                    <a:lstStyle/>
                    <a:p>
                      <a:r>
                        <a:rPr lang="en-US" sz="2400" dirty="0" smtClean="0"/>
                        <a:t>Argon2i</a:t>
                      </a:r>
                      <a:endParaRPr lang="en-US" sz="2400" dirty="0"/>
                    </a:p>
                  </a:txBody>
                  <a:tcPr/>
                </a:tc>
                <a:tc>
                  <a:txBody>
                    <a:bodyPr/>
                    <a:lstStyle/>
                    <a:p>
                      <a:r>
                        <a:rPr lang="en-US" sz="2400" dirty="0" smtClean="0"/>
                        <a:t>1.4</a:t>
                      </a:r>
                      <a:r>
                        <a:rPr lang="en-US" sz="2400" baseline="0" dirty="0" smtClean="0"/>
                        <a:t> seconds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smtClean="0"/>
                        <a:t>1.4</a:t>
                      </a:r>
                      <a:r>
                        <a:rPr lang="en-US" sz="2400" baseline="0" dirty="0" smtClean="0"/>
                        <a:t> seconds</a:t>
                      </a:r>
                      <a:endParaRPr lang="en-US" sz="2400" dirty="0" smtClean="0"/>
                    </a:p>
                  </a:txBody>
                  <a:tcPr/>
                </a:tc>
                <a:extLst>
                  <a:ext uri="{0D108BD9-81ED-4DB2-BD59-A6C34878D82A}">
                    <a16:rowId xmlns:a16="http://schemas.microsoft.com/office/drawing/2014/main" val="10001"/>
                  </a:ext>
                </a:extLst>
              </a:tr>
              <a:tr h="370840">
                <a:tc>
                  <a:txBody>
                    <a:bodyPr/>
                    <a:lstStyle/>
                    <a:p>
                      <a:r>
                        <a:rPr lang="en-US" sz="2400" dirty="0" smtClean="0"/>
                        <a:t>DRS+BRG</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smtClean="0"/>
                        <a:t>1.4</a:t>
                      </a:r>
                      <a:r>
                        <a:rPr lang="en-US" sz="2400" baseline="0" dirty="0" smtClean="0"/>
                        <a:t> seconds</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smtClean="0"/>
                        <a:t>1.4</a:t>
                      </a:r>
                      <a:r>
                        <a:rPr lang="en-US" sz="2400" baseline="0" dirty="0" smtClean="0"/>
                        <a:t> seconds</a:t>
                      </a:r>
                      <a:endParaRPr lang="en-US" sz="2400" dirty="0" smtClean="0"/>
                    </a:p>
                  </a:txBody>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7227014" y="3042107"/>
                <a:ext cx="1764586"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𝑁</m:t>
                      </m:r>
                      <m:r>
                        <a:rPr lang="en-US" sz="2800" b="0" i="1" smtClean="0">
                          <a:latin typeface="Cambria Math"/>
                        </a:rPr>
                        <m:t>=</m:t>
                      </m:r>
                      <m:sSup>
                        <m:sSupPr>
                          <m:ctrlPr>
                            <a:rPr lang="en-US" sz="2800" b="0" i="1" smtClean="0">
                              <a:latin typeface="Cambria Math" panose="02040503050406030204" pitchFamily="18" charset="0"/>
                            </a:rPr>
                          </m:ctrlPr>
                        </m:sSupPr>
                        <m:e>
                          <m:r>
                            <a:rPr lang="en-US" sz="2800" b="0" i="1" smtClean="0">
                              <a:latin typeface="Cambria Math"/>
                            </a:rPr>
                            <m:t>2</m:t>
                          </m:r>
                        </m:e>
                        <m:sup>
                          <m:r>
                            <a:rPr lang="en-US" sz="2800" b="0" i="1" smtClean="0">
                              <a:latin typeface="Cambria Math"/>
                            </a:rPr>
                            <m:t>20</m:t>
                          </m:r>
                        </m:sup>
                      </m:sSup>
                    </m:oMath>
                  </m:oMathPara>
                </a14:m>
                <a:endParaRPr lang="en-US" sz="2800" dirty="0" smtClean="0"/>
              </a:p>
              <a:p>
                <a:r>
                  <a:rPr lang="en-US" sz="2800" dirty="0" smtClean="0"/>
                  <a:t>   (1GB)</a:t>
                </a:r>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227014" y="3042107"/>
                <a:ext cx="1764586" cy="954107"/>
              </a:xfrm>
              <a:prstGeom prst="rect">
                <a:avLst/>
              </a:prstGeom>
              <a:blipFill rotWithShape="1">
                <a:blip r:embed="rId2"/>
                <a:stretch>
                  <a:fillRect b="-16561"/>
                </a:stretch>
              </a:blipFill>
            </p:spPr>
            <p:txBody>
              <a:bodyPr/>
              <a:lstStyle/>
              <a:p>
                <a:r>
                  <a:rPr lang="en-US">
                    <a:noFill/>
                  </a:rPr>
                  <a:t> </a:t>
                </a:r>
              </a:p>
            </p:txBody>
          </p:sp>
        </mc:Fallback>
      </mc:AlternateContent>
      <p:sp>
        <p:nvSpPr>
          <p:cNvPr id="8" name="Rectangle 7"/>
          <p:cNvSpPr/>
          <p:nvPr/>
        </p:nvSpPr>
        <p:spPr>
          <a:xfrm>
            <a:off x="15240" y="4448875"/>
            <a:ext cx="8381999" cy="707886"/>
          </a:xfrm>
          <a:prstGeom prst="rect">
            <a:avLst/>
          </a:prstGeom>
        </p:spPr>
        <p:txBody>
          <a:bodyPr wrap="square">
            <a:spAutoFit/>
          </a:bodyPr>
          <a:lstStyle/>
          <a:p>
            <a:pPr marL="38100" indent="0">
              <a:buNone/>
            </a:pPr>
            <a:r>
              <a:rPr lang="en-US" sz="2000" dirty="0"/>
              <a:t> </a:t>
            </a:r>
          </a:p>
          <a:p>
            <a:pPr marL="38100" indent="0">
              <a:buNone/>
            </a:pPr>
            <a:r>
              <a:rPr lang="en-US" sz="2000" dirty="0">
                <a:hlinkClick r:id="rId3"/>
              </a:rPr>
              <a:t>https://github.com/antiparallel-drsbrg-argon/Antiparallel-DRS-BRG</a:t>
            </a:r>
            <a:endParaRPr lang="en-US" sz="2000" dirty="0"/>
          </a:p>
        </p:txBody>
      </p:sp>
    </p:spTree>
    <p:extLst>
      <p:ext uri="{BB962C8B-B14F-4D97-AF65-F5344CB8AC3E}">
        <p14:creationId xmlns:p14="http://schemas.microsoft.com/office/powerpoint/2010/main" val="409969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Challenges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3400" y="1200150"/>
                <a:ext cx="7886700" cy="3263504"/>
              </a:xfrm>
            </p:spPr>
            <p:txBody>
              <a:bodyPr/>
              <a:lstStyle/>
              <a:p>
                <a:r>
                  <a:rPr lang="en-US" sz="2800" dirty="0" smtClean="0"/>
                  <a:t>Prove (or refute) that cumulative pebbling cost of DRS+BRG is </a:t>
                </a:r>
                <a14:m>
                  <m:oMath xmlns:m="http://schemas.openxmlformats.org/officeDocument/2006/math">
                    <m:r>
                      <m:rPr>
                        <m:sty m:val="p"/>
                      </m:rPr>
                      <a:rPr lang="el-GR" sz="2800" i="1">
                        <a:latin typeface="Cambria Math"/>
                        <a:ea typeface="Cambria Math"/>
                      </a:rPr>
                      <m:t>Ω</m:t>
                    </m:r>
                    <m:d>
                      <m:dPr>
                        <m:ctrlPr>
                          <a:rPr lang="el-GR" sz="2800" i="1">
                            <a:latin typeface="Cambria Math" panose="02040503050406030204" pitchFamily="18" charset="0"/>
                            <a:ea typeface="Cambria Math"/>
                          </a:rPr>
                        </m:ctrlPr>
                      </m:dPr>
                      <m:e>
                        <m:sSup>
                          <m:sSupPr>
                            <m:ctrlPr>
                              <a:rPr lang="el-GR" sz="2800" i="1">
                                <a:latin typeface="Cambria Math" panose="02040503050406030204" pitchFamily="18" charset="0"/>
                                <a:ea typeface="Cambria Math"/>
                              </a:rPr>
                            </m:ctrlPr>
                          </m:sSupPr>
                          <m:e>
                            <m:r>
                              <a:rPr lang="en-US" sz="2800" i="1">
                                <a:latin typeface="Cambria Math"/>
                                <a:ea typeface="Cambria Math"/>
                              </a:rPr>
                              <m:t>𝑁</m:t>
                            </m:r>
                          </m:e>
                          <m:sup>
                            <m:r>
                              <a:rPr lang="en-US" sz="2800" i="1">
                                <a:latin typeface="Cambria Math"/>
                                <a:ea typeface="Cambria Math"/>
                              </a:rPr>
                              <m:t>2</m:t>
                            </m:r>
                          </m:sup>
                        </m:sSup>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𝑁</m:t>
                                </m:r>
                              </m:e>
                            </m:func>
                          </m:e>
                        </m:func>
                        <m:r>
                          <a:rPr lang="en-US" sz="2800" i="1">
                            <a:latin typeface="Cambria Math"/>
                            <a:ea typeface="Cambria Math"/>
                          </a:rPr>
                          <m:t>/</m:t>
                        </m:r>
                        <m:func>
                          <m:funcPr>
                            <m:ctrlPr>
                              <a:rPr lang="en-US" sz="2800" i="1">
                                <a:latin typeface="Cambria Math" panose="02040503050406030204" pitchFamily="18" charset="0"/>
                                <a:ea typeface="Cambria Math"/>
                              </a:rPr>
                            </m:ctrlPr>
                          </m:funcPr>
                          <m:fName>
                            <m:r>
                              <m:rPr>
                                <m:sty m:val="p"/>
                              </m:rPr>
                              <a:rPr lang="en-US" sz="2800">
                                <a:latin typeface="Cambria Math"/>
                                <a:ea typeface="Cambria Math"/>
                              </a:rPr>
                              <m:t>log</m:t>
                            </m:r>
                          </m:fName>
                          <m:e>
                            <m:r>
                              <a:rPr lang="en-US" sz="2800" i="1">
                                <a:latin typeface="Cambria Math"/>
                                <a:ea typeface="Cambria Math"/>
                              </a:rPr>
                              <m:t>𝑁</m:t>
                            </m:r>
                          </m:e>
                        </m:func>
                      </m:e>
                    </m:d>
                  </m:oMath>
                </a14:m>
                <a:endParaRPr lang="en-US" sz="2800" dirty="0">
                  <a:latin typeface="Calibri" pitchFamily="34" charset="0"/>
                  <a:cs typeface="Calibri" pitchFamily="34" charset="0"/>
                </a:endParaRPr>
              </a:p>
              <a:p>
                <a:endParaRPr lang="en-US" sz="2800" dirty="0" smtClean="0"/>
              </a:p>
              <a:p>
                <a:r>
                  <a:rPr lang="en-US" sz="2800" dirty="0" smtClean="0"/>
                  <a:t>Tighter concrete lower/upper bounds on CC(G)</a:t>
                </a:r>
              </a:p>
              <a:p>
                <a:pPr lvl="1"/>
                <a:r>
                  <a:rPr lang="en-US" sz="2400" dirty="0" smtClean="0"/>
                  <a:t>large gaps between lower bound and best attack</a:t>
                </a:r>
              </a:p>
              <a:p>
                <a:pPr lvl="1"/>
                <a:r>
                  <a:rPr lang="en-US" sz="2400" dirty="0" smtClean="0"/>
                  <a:t>Computer aided analysis?</a:t>
                </a:r>
              </a:p>
              <a:p>
                <a:endParaRPr lang="en-US" sz="2800" dirty="0" smtClean="0"/>
              </a:p>
              <a:p>
                <a:r>
                  <a:rPr lang="en-US" sz="2800" dirty="0" smtClean="0"/>
                  <a:t>Pebbling reduction in QROM</a:t>
                </a:r>
              </a:p>
              <a:p>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3400" y="1200150"/>
                <a:ext cx="7886700" cy="3263504"/>
              </a:xfrm>
              <a:blipFill rotWithShape="1">
                <a:blip r:embed="rId2"/>
                <a:stretch>
                  <a:fillRect l="-1237" b="-18505"/>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54</a:t>
            </a:fld>
            <a:endParaRPr lang="en-US"/>
          </a:p>
        </p:txBody>
      </p:sp>
    </p:spTree>
    <p:extLst>
      <p:ext uri="{BB962C8B-B14F-4D97-AF65-F5344CB8AC3E}">
        <p14:creationId xmlns:p14="http://schemas.microsoft.com/office/powerpoint/2010/main" val="16022118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7" y="390212"/>
            <a:ext cx="7196667" cy="54406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55</a:t>
            </a:fld>
            <a:endParaRPr lang="en-US"/>
          </a:p>
        </p:txBody>
      </p:sp>
    </p:spTree>
    <p:extLst>
      <p:ext uri="{BB962C8B-B14F-4D97-AF65-F5344CB8AC3E}">
        <p14:creationId xmlns:p14="http://schemas.microsoft.com/office/powerpoint/2010/main" val="3646855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GB" dirty="0"/>
          </a:p>
        </p:txBody>
      </p:sp>
      <p:sp>
        <p:nvSpPr>
          <p:cNvPr id="3" name="Content Placeholder 2"/>
          <p:cNvSpPr>
            <a:spLocks noGrp="1"/>
          </p:cNvSpPr>
          <p:nvPr>
            <p:ph idx="1"/>
          </p:nvPr>
        </p:nvSpPr>
        <p:spPr>
          <a:xfrm>
            <a:off x="400050" y="1268016"/>
            <a:ext cx="7886700" cy="3704034"/>
          </a:xfrm>
        </p:spPr>
        <p:txBody>
          <a:bodyPr>
            <a:normAutofit lnSpcReduction="10000"/>
          </a:bodyPr>
          <a:lstStyle/>
          <a:p>
            <a:r>
              <a:rPr lang="en-US" dirty="0" smtClean="0"/>
              <a:t>For any </a:t>
            </a:r>
            <a:r>
              <a:rPr lang="en-US" dirty="0" err="1" smtClean="0"/>
              <a:t>n</a:t>
            </a:r>
            <a:r>
              <a:rPr lang="en-US" dirty="0" err="1" smtClean="0">
                <a:latin typeface="Cambria Math"/>
                <a:ea typeface="Cambria Math"/>
              </a:rPr>
              <a:t>∊ℕ</a:t>
            </a:r>
            <a:r>
              <a:rPr lang="en-US" dirty="0" smtClean="0">
                <a:latin typeface="Cambria Math"/>
                <a:ea typeface="Cambria Math"/>
              </a:rPr>
              <a:t> </a:t>
            </a:r>
            <a:r>
              <a:rPr lang="en-US" dirty="0" smtClean="0"/>
              <a:t>we give a function </a:t>
            </a:r>
            <a:r>
              <a:rPr lang="en-US" i="1" dirty="0" err="1" smtClean="0"/>
              <a:t>f</a:t>
            </a:r>
            <a:r>
              <a:rPr lang="en-US" i="1" baseline="-25000" dirty="0" err="1" smtClean="0"/>
              <a:t>n</a:t>
            </a:r>
            <a:r>
              <a:rPr lang="en-US" dirty="0" smtClean="0"/>
              <a:t> and prove that in the parallel Random Oracle Model (PROM):</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Bonus: </a:t>
            </a:r>
            <a:r>
              <a:rPr lang="en-US" i="1" dirty="0" err="1" smtClean="0"/>
              <a:t>f</a:t>
            </a:r>
            <a:r>
              <a:rPr lang="en-US" i="1" baseline="-25000" dirty="0" err="1" smtClean="0"/>
              <a:t>n</a:t>
            </a:r>
            <a:r>
              <a:rPr lang="en-US" dirty="0" smtClean="0"/>
              <a:t> is an </a:t>
            </a:r>
            <a:r>
              <a:rPr lang="en-US" dirty="0" err="1" smtClean="0"/>
              <a:t>iMHF</a:t>
            </a:r>
            <a:r>
              <a:rPr lang="en-US" dirty="0" smtClean="0"/>
              <a:t>. </a:t>
            </a:r>
          </a:p>
          <a:p>
            <a:pPr lvl="1">
              <a:buFont typeface="Cambria Math" panose="02040503050406030204" pitchFamily="18" charset="0"/>
              <a:buChar char="⇒"/>
            </a:pPr>
            <a:r>
              <a:rPr lang="en-US" dirty="0" smtClean="0">
                <a:latin typeface="Lucida Calligraphy" panose="03010101010101010101" pitchFamily="66" charset="0"/>
              </a:rPr>
              <a:t>E </a:t>
            </a:r>
            <a:r>
              <a:rPr lang="en-US" dirty="0" smtClean="0"/>
              <a:t>runs in constant time and has data-independent memory access pattern</a:t>
            </a:r>
          </a:p>
        </p:txBody>
      </p:sp>
      <p:sp>
        <p:nvSpPr>
          <p:cNvPr id="5" name="Rectangle 4"/>
          <p:cNvSpPr/>
          <p:nvPr/>
        </p:nvSpPr>
        <p:spPr>
          <a:xfrm>
            <a:off x="571500" y="2114550"/>
            <a:ext cx="3086100" cy="159274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6" name="TextBox 5"/>
          <p:cNvSpPr txBox="1"/>
          <p:nvPr/>
        </p:nvSpPr>
        <p:spPr>
          <a:xfrm>
            <a:off x="571500" y="2114550"/>
            <a:ext cx="3086100" cy="1592744"/>
          </a:xfrm>
          <a:prstGeom prst="rect">
            <a:avLst/>
          </a:prstGeom>
          <a:noFill/>
        </p:spPr>
        <p:txBody>
          <a:bodyPr wrap="square" lIns="68580" tIns="34290" rIns="68580" bIns="34290" rtlCol="0">
            <a:spAutoFit/>
          </a:bodyPr>
          <a:lstStyle/>
          <a:p>
            <a:pPr algn="ctr"/>
            <a:r>
              <a:rPr lang="en-US" sz="1800" u="sng" dirty="0"/>
              <a:t>Honest</a:t>
            </a:r>
            <a:endParaRPr lang="en-GB" sz="1800" dirty="0"/>
          </a:p>
          <a:p>
            <a:pPr marL="214313" indent="-214313">
              <a:lnSpc>
                <a:spcPct val="150000"/>
              </a:lnSpc>
              <a:buFont typeface="Arial" panose="020B0604020202020204" pitchFamily="34" charset="0"/>
              <a:buChar char="•"/>
            </a:pPr>
            <a:r>
              <a:rPr lang="en-US" sz="1800" dirty="0"/>
              <a:t>Sequential Algorithm </a:t>
            </a:r>
            <a:r>
              <a:rPr lang="en-US" sz="1800" dirty="0">
                <a:latin typeface="Lucida Calligraphy" panose="03010101010101010101" pitchFamily="66" charset="0"/>
              </a:rPr>
              <a:t>E</a:t>
            </a:r>
          </a:p>
          <a:p>
            <a:pPr marL="214313" indent="-214313">
              <a:lnSpc>
                <a:spcPct val="150000"/>
              </a:lnSpc>
              <a:buFont typeface="Arial" panose="020B0604020202020204" pitchFamily="34" charset="0"/>
              <a:buChar char="•"/>
            </a:pPr>
            <a:r>
              <a:rPr lang="en-US" sz="1800" dirty="0"/>
              <a:t>Time(</a:t>
            </a:r>
            <a:r>
              <a:rPr lang="en-US" sz="1800" dirty="0">
                <a:latin typeface="Lucida Calligraphy" panose="03010101010101010101" pitchFamily="66" charset="0"/>
              </a:rPr>
              <a:t>E</a:t>
            </a:r>
            <a:r>
              <a:rPr lang="en-US" sz="1800" dirty="0"/>
              <a:t>(</a:t>
            </a:r>
            <a:r>
              <a:rPr lang="en-US" sz="1800" i="1" dirty="0" err="1"/>
              <a:t>f</a:t>
            </a:r>
            <a:r>
              <a:rPr lang="en-US" sz="1800" i="1" baseline="-25000" dirty="0" err="1"/>
              <a:t>n</a:t>
            </a:r>
            <a:r>
              <a:rPr lang="en-US" sz="1800" dirty="0"/>
              <a:t>)) = n</a:t>
            </a:r>
          </a:p>
          <a:p>
            <a:pPr marL="214313" indent="-214313">
              <a:lnSpc>
                <a:spcPct val="150000"/>
              </a:lnSpc>
              <a:buFont typeface="Arial" panose="020B0604020202020204" pitchFamily="34" charset="0"/>
              <a:buChar char="•"/>
            </a:pPr>
            <a:r>
              <a:rPr lang="en-US" sz="1800" dirty="0"/>
              <a:t>ST(</a:t>
            </a:r>
            <a:r>
              <a:rPr lang="en-US" sz="1800" dirty="0">
                <a:latin typeface="Lucida Calligraphy" panose="03010101010101010101" pitchFamily="66" charset="0"/>
              </a:rPr>
              <a:t>E</a:t>
            </a:r>
            <a:r>
              <a:rPr lang="en-US" sz="1800" dirty="0"/>
              <a:t>(</a:t>
            </a:r>
            <a:r>
              <a:rPr lang="en-US" sz="1800" i="1" dirty="0" err="1"/>
              <a:t>f</a:t>
            </a:r>
            <a:r>
              <a:rPr lang="en-US" sz="1800" i="1" baseline="-25000" dirty="0" err="1"/>
              <a:t>n</a:t>
            </a:r>
            <a:r>
              <a:rPr lang="en-US" sz="1800" dirty="0"/>
              <a:t>)) = n</a:t>
            </a:r>
            <a:r>
              <a:rPr lang="en-US" sz="1800" baseline="30000" dirty="0"/>
              <a:t>2</a:t>
            </a:r>
          </a:p>
        </p:txBody>
      </p:sp>
      <p:sp>
        <p:nvSpPr>
          <p:cNvPr id="8" name="Rectangle 7"/>
          <p:cNvSpPr/>
          <p:nvPr/>
        </p:nvSpPr>
        <p:spPr>
          <a:xfrm>
            <a:off x="3886200" y="2114550"/>
            <a:ext cx="3257550" cy="1592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9" name="TextBox 8"/>
          <p:cNvSpPr txBox="1"/>
          <p:nvPr/>
        </p:nvSpPr>
        <p:spPr>
          <a:xfrm>
            <a:off x="3943350" y="2114550"/>
            <a:ext cx="3200400" cy="1592744"/>
          </a:xfrm>
          <a:prstGeom prst="rect">
            <a:avLst/>
          </a:prstGeom>
          <a:noFill/>
        </p:spPr>
        <p:txBody>
          <a:bodyPr wrap="square" lIns="68580" tIns="34290" rIns="68580" bIns="34290" rtlCol="0">
            <a:spAutoFit/>
          </a:bodyPr>
          <a:lstStyle/>
          <a:p>
            <a:pPr algn="ctr"/>
            <a:r>
              <a:rPr lang="en-US" sz="1800" u="sng" dirty="0"/>
              <a:t>Adversarial</a:t>
            </a:r>
          </a:p>
          <a:p>
            <a:pPr marL="214313" indent="-214313">
              <a:lnSpc>
                <a:spcPct val="150000"/>
              </a:lnSpc>
              <a:buFont typeface="Arial" panose="020B0604020202020204" pitchFamily="34" charset="0"/>
              <a:buChar char="•"/>
            </a:pPr>
            <a:r>
              <a:rPr lang="en-US" sz="1800" dirty="0">
                <a:latin typeface="Cambria Math"/>
                <a:ea typeface="Cambria Math"/>
              </a:rPr>
              <a:t>∀</a:t>
            </a:r>
            <a:r>
              <a:rPr lang="en-US" sz="1800" dirty="0"/>
              <a:t> parallel </a:t>
            </a:r>
            <a:r>
              <a:rPr lang="en-US" sz="1800" dirty="0" err="1"/>
              <a:t>algs</a:t>
            </a:r>
            <a:r>
              <a:rPr lang="en-US" sz="1800" dirty="0"/>
              <a:t>. </a:t>
            </a:r>
            <a:r>
              <a:rPr lang="en-US" sz="1800" dirty="0">
                <a:latin typeface="Lucida Calligraphy" panose="03010101010101010101" pitchFamily="66" charset="0"/>
              </a:rPr>
              <a:t>A</a:t>
            </a:r>
            <a:endParaRPr lang="en-US" sz="1800" dirty="0"/>
          </a:p>
          <a:p>
            <a:pPr marL="214313" indent="-214313">
              <a:lnSpc>
                <a:spcPct val="150000"/>
              </a:lnSpc>
              <a:buFont typeface="Arial" panose="020B0604020202020204" pitchFamily="34" charset="0"/>
              <a:buChar char="•"/>
            </a:pPr>
            <a:r>
              <a:rPr lang="en-US" sz="1800" dirty="0"/>
              <a:t>s-SS(</a:t>
            </a:r>
            <a:r>
              <a:rPr lang="en-US" sz="1800" dirty="0">
                <a:latin typeface="Lucida Calligraphy" panose="03010101010101010101" pitchFamily="66" charset="0"/>
              </a:rPr>
              <a:t>A</a:t>
            </a:r>
            <a:r>
              <a:rPr lang="en-US" sz="1800" dirty="0"/>
              <a:t>(</a:t>
            </a:r>
            <a:r>
              <a:rPr lang="en-US" sz="1800" i="1" dirty="0" err="1"/>
              <a:t>f</a:t>
            </a:r>
            <a:r>
              <a:rPr lang="en-US" sz="1800" i="1" baseline="-25000" dirty="0" err="1"/>
              <a:t>n</a:t>
            </a:r>
            <a:r>
              <a:rPr lang="en-US" sz="1800" dirty="0"/>
              <a:t>)) = </a:t>
            </a:r>
            <a:r>
              <a:rPr lang="el-GR" sz="1800" dirty="0">
                <a:latin typeface="Cambria Math"/>
                <a:ea typeface="Cambria Math"/>
              </a:rPr>
              <a:t>Ω</a:t>
            </a:r>
            <a:r>
              <a:rPr lang="en-US" sz="1800" dirty="0"/>
              <a:t>(n) per </a:t>
            </a:r>
            <a:r>
              <a:rPr lang="en-US" sz="1800" dirty="0" err="1"/>
              <a:t>eval</a:t>
            </a:r>
            <a:r>
              <a:rPr lang="en-US" sz="1800" dirty="0"/>
              <a:t>.</a:t>
            </a:r>
          </a:p>
          <a:p>
            <a:pPr algn="ctr">
              <a:lnSpc>
                <a:spcPct val="150000"/>
              </a:lnSpc>
            </a:pPr>
            <a:r>
              <a:rPr lang="en-US" sz="1800" dirty="0"/>
              <a:t>for s = </a:t>
            </a:r>
            <a:r>
              <a:rPr lang="el-GR" sz="1800" dirty="0">
                <a:latin typeface="Cambria Math"/>
                <a:ea typeface="Cambria Math"/>
              </a:rPr>
              <a:t>Ω</a:t>
            </a:r>
            <a:r>
              <a:rPr lang="en-US" sz="1800" dirty="0">
                <a:latin typeface="Cambria Math"/>
                <a:ea typeface="Cambria Math"/>
              </a:rPr>
              <a:t>(</a:t>
            </a:r>
            <a:r>
              <a:rPr lang="en-US" sz="1800" dirty="0"/>
              <a:t>n/log(n)) </a:t>
            </a:r>
          </a:p>
        </p:txBody>
      </p:sp>
    </p:spTree>
    <p:extLst>
      <p:ext uri="{BB962C8B-B14F-4D97-AF65-F5344CB8AC3E}">
        <p14:creationId xmlns:p14="http://schemas.microsoft.com/office/powerpoint/2010/main" val="253028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Parallel Black Pebbling Game</a:t>
            </a:r>
            <a:endParaRPr lang="en-GB" dirty="0"/>
          </a:p>
        </p:txBody>
      </p:sp>
      <p:sp>
        <p:nvSpPr>
          <p:cNvPr id="3" name="Content Placeholder 2"/>
          <p:cNvSpPr>
            <a:spLocks noGrp="1"/>
          </p:cNvSpPr>
          <p:nvPr>
            <p:ph idx="1"/>
          </p:nvPr>
        </p:nvSpPr>
        <p:spPr>
          <a:xfrm>
            <a:off x="297510" y="1417002"/>
            <a:ext cx="8103540" cy="1636217"/>
          </a:xfrm>
        </p:spPr>
        <p:txBody>
          <a:bodyPr>
            <a:noAutofit/>
          </a:bodyPr>
          <a:lstStyle/>
          <a:p>
            <a:pPr marL="0" indent="0">
              <a:buNone/>
            </a:pPr>
            <a:r>
              <a:rPr lang="en-GB" sz="1800" dirty="0">
                <a:solidFill>
                  <a:srgbClr val="FF0000"/>
                </a:solidFill>
              </a:rPr>
              <a:t>Parallel</a:t>
            </a:r>
            <a:r>
              <a:rPr lang="en-GB" sz="1400" dirty="0">
                <a:solidFill>
                  <a:srgbClr val="FF0000"/>
                </a:solidFill>
              </a:rPr>
              <a:t> </a:t>
            </a:r>
            <a:r>
              <a:rPr lang="en-GB" sz="1800" dirty="0">
                <a:solidFill>
                  <a:srgbClr val="FF0000"/>
                </a:solidFill>
              </a:rPr>
              <a:t>Black Pebbling Game</a:t>
            </a:r>
            <a:r>
              <a:rPr lang="en-GB" sz="1800" dirty="0"/>
              <a:t>: Same as Black Pebbling, except can touch many pebbles per iteration.</a:t>
            </a:r>
          </a:p>
          <a:p>
            <a:pPr marL="0" indent="0">
              <a:buNone/>
            </a:pPr>
            <a:endParaRPr lang="en-US" sz="1800" dirty="0"/>
          </a:p>
          <a:p>
            <a:pPr marL="0" indent="0">
              <a:buNone/>
            </a:pPr>
            <a:endParaRPr lang="en-US" sz="1800" dirty="0"/>
          </a:p>
          <a:p>
            <a:pPr marL="0" indent="0">
              <a:buNone/>
            </a:pPr>
            <a:r>
              <a:rPr lang="en-US" sz="1800" dirty="0"/>
              <a:t>s-SS analogue: Count number of steps when at least s pebbles on graph.</a:t>
            </a:r>
            <a:endParaRPr lang="en-GB" sz="1800" dirty="0"/>
          </a:p>
          <a:p>
            <a:pPr marL="0" indent="0">
              <a:buNone/>
            </a:pPr>
            <a:endParaRPr lang="en-GB" sz="1200" dirty="0"/>
          </a:p>
        </p:txBody>
      </p:sp>
      <p:sp>
        <p:nvSpPr>
          <p:cNvPr id="17" name="Oval 16"/>
          <p:cNvSpPr/>
          <p:nvPr/>
        </p:nvSpPr>
        <p:spPr>
          <a:xfrm>
            <a:off x="3366046" y="3254070"/>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8" name="Oval 17"/>
          <p:cNvSpPr/>
          <p:nvPr/>
        </p:nvSpPr>
        <p:spPr>
          <a:xfrm>
            <a:off x="3366046" y="4714875"/>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9" name="Oval 18"/>
          <p:cNvSpPr/>
          <p:nvPr/>
        </p:nvSpPr>
        <p:spPr>
          <a:xfrm>
            <a:off x="4393630" y="4013988"/>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1" name="Straight Arrow Connector 20"/>
          <p:cNvCxnSpPr/>
          <p:nvPr/>
        </p:nvCxnSpPr>
        <p:spPr>
          <a:xfrm>
            <a:off x="2593180" y="4375639"/>
            <a:ext cx="676871" cy="461575"/>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01801" y="3534762"/>
            <a:ext cx="654992" cy="47922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394396" y="3287707"/>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42" name="Oval 41"/>
          <p:cNvSpPr/>
          <p:nvPr/>
        </p:nvSpPr>
        <p:spPr>
          <a:xfrm>
            <a:off x="3394397" y="4748512"/>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43" name="Oval 42"/>
          <p:cNvSpPr/>
          <p:nvPr/>
        </p:nvSpPr>
        <p:spPr>
          <a:xfrm>
            <a:off x="4421980" y="4047624"/>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20" name="Oval 19"/>
          <p:cNvSpPr/>
          <p:nvPr/>
        </p:nvSpPr>
        <p:spPr>
          <a:xfrm>
            <a:off x="2286001" y="3982433"/>
            <a:ext cx="250031" cy="314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cxnSp>
        <p:nvCxnSpPr>
          <p:cNvPr id="22" name="Straight Arrow Connector 21"/>
          <p:cNvCxnSpPr/>
          <p:nvPr/>
        </p:nvCxnSpPr>
        <p:spPr>
          <a:xfrm flipV="1">
            <a:off x="2593180" y="3527614"/>
            <a:ext cx="676871" cy="390824"/>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01801" y="4328313"/>
            <a:ext cx="654992" cy="516044"/>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314351" y="4011306"/>
            <a:ext cx="193328" cy="247055"/>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lumOff val="5000"/>
                </a:schemeClr>
              </a:solidFill>
            </a:endParaRPr>
          </a:p>
        </p:txBody>
      </p:sp>
      <p:sp>
        <p:nvSpPr>
          <p:cNvPr id="13" name="TextBox 12"/>
          <p:cNvSpPr txBox="1"/>
          <p:nvPr/>
        </p:nvSpPr>
        <p:spPr>
          <a:xfrm>
            <a:off x="628651" y="4202457"/>
            <a:ext cx="1268015" cy="577081"/>
          </a:xfrm>
          <a:prstGeom prst="rect">
            <a:avLst/>
          </a:prstGeom>
          <a:noFill/>
        </p:spPr>
        <p:txBody>
          <a:bodyPr wrap="square" lIns="68580" tIns="34290" rIns="68580" bIns="34290" rtlCol="0">
            <a:spAutoFit/>
          </a:bodyPr>
          <a:lstStyle/>
          <a:p>
            <a:r>
              <a:rPr lang="en-US" u="sng" dirty="0" smtClean="0"/>
              <a:t>s-SS </a:t>
            </a:r>
            <a:r>
              <a:rPr lang="en-US" u="sng" dirty="0"/>
              <a:t>Complexity</a:t>
            </a:r>
          </a:p>
          <a:p>
            <a:pPr algn="ctr"/>
            <a:r>
              <a:rPr lang="en-US" dirty="0"/>
              <a:t>1-SS = 3</a:t>
            </a:r>
          </a:p>
          <a:p>
            <a:pPr algn="ctr"/>
            <a:r>
              <a:rPr lang="en-US" dirty="0"/>
              <a:t>2-SS = 1</a:t>
            </a:r>
          </a:p>
        </p:txBody>
      </p:sp>
      <p:sp>
        <p:nvSpPr>
          <p:cNvPr id="14" name="TextBox 13"/>
          <p:cNvSpPr txBox="1"/>
          <p:nvPr/>
        </p:nvSpPr>
        <p:spPr>
          <a:xfrm>
            <a:off x="3243263" y="3769312"/>
            <a:ext cx="461314" cy="577081"/>
          </a:xfrm>
          <a:prstGeom prst="rect">
            <a:avLst/>
          </a:prstGeom>
          <a:noFill/>
        </p:spPr>
        <p:txBody>
          <a:bodyPr wrap="square" lIns="68580" tIns="34290" rIns="68580" bIns="34290" rtlCol="0">
            <a:spAutoFit/>
          </a:bodyPr>
          <a:lstStyle/>
          <a:p>
            <a:r>
              <a:rPr lang="en-US" sz="3300" i="1" dirty="0"/>
              <a:t>G</a:t>
            </a:r>
            <a:endParaRPr lang="en-GB" i="1" dirty="0"/>
          </a:p>
        </p:txBody>
      </p:sp>
      <p:sp>
        <p:nvSpPr>
          <p:cNvPr id="26" name="TextBox 25"/>
          <p:cNvSpPr txBox="1"/>
          <p:nvPr/>
        </p:nvSpPr>
        <p:spPr>
          <a:xfrm>
            <a:off x="1119558" y="2074162"/>
            <a:ext cx="4936332" cy="746358"/>
          </a:xfrm>
          <a:prstGeom prst="rect">
            <a:avLst/>
          </a:prstGeom>
          <a:noFill/>
          <a:ln w="47625">
            <a:solidFill>
              <a:schemeClr val="tx1"/>
            </a:solidFill>
          </a:ln>
        </p:spPr>
        <p:txBody>
          <a:bodyPr wrap="square" lIns="68580" tIns="34290" rIns="68580" bIns="34290" rtlCol="0">
            <a:spAutoFit/>
          </a:bodyPr>
          <a:lstStyle/>
          <a:p>
            <a:r>
              <a:rPr lang="en-US" b="1" dirty="0"/>
              <a:t>Goal: </a:t>
            </a:r>
            <a:r>
              <a:rPr lang="en-US" dirty="0"/>
              <a:t>Place a pebble on the sink.</a:t>
            </a:r>
          </a:p>
          <a:p>
            <a:r>
              <a:rPr lang="en-US" b="1" dirty="0"/>
              <a:t>Rule 1: </a:t>
            </a:r>
            <a:r>
              <a:rPr lang="en-US" dirty="0"/>
              <a:t>A node can be pebbled only if all parents contain a pebble.</a:t>
            </a:r>
          </a:p>
          <a:p>
            <a:r>
              <a:rPr lang="en-US" b="1" dirty="0"/>
              <a:t>Rule 2: </a:t>
            </a:r>
            <a:r>
              <a:rPr lang="en-US" dirty="0"/>
              <a:t>A pebble can always be removed.</a:t>
            </a:r>
          </a:p>
          <a:p>
            <a:endParaRPr lang="en-GB" dirty="0"/>
          </a:p>
        </p:txBody>
      </p:sp>
      <mc:AlternateContent xmlns:mc="http://schemas.openxmlformats.org/markup-compatibility/2006" xmlns:a14="http://schemas.microsoft.com/office/drawing/2010/main">
        <mc:Choice Requires="a14">
          <p:sp>
            <p:nvSpPr>
              <p:cNvPr id="33" name="TextBox 32"/>
              <p:cNvSpPr txBox="1"/>
              <p:nvPr/>
            </p:nvSpPr>
            <p:spPr>
              <a:xfrm>
                <a:off x="5200650" y="3322840"/>
                <a:ext cx="2571750" cy="1500652"/>
              </a:xfrm>
              <a:prstGeom prst="rect">
                <a:avLst/>
              </a:prstGeom>
              <a:ln cap="rnd"/>
              <a:scene3d>
                <a:camera prst="orthographicFront"/>
                <a:lightRig rig="soft" dir="t"/>
              </a:scene3d>
              <a:sp3d>
                <a:bevelT/>
              </a:sp3d>
            </p:spPr>
            <p:style>
              <a:lnRef idx="1">
                <a:schemeClr val="accent1"/>
              </a:lnRef>
              <a:fillRef idx="2">
                <a:schemeClr val="accent1"/>
              </a:fillRef>
              <a:effectRef idx="1">
                <a:schemeClr val="accent1"/>
              </a:effectRef>
              <a:fontRef idx="minor">
                <a:schemeClr val="dk1"/>
              </a:fontRef>
            </p:style>
            <p:txBody>
              <a:bodyPr wrap="square" lIns="68580" tIns="34290" rIns="68580" bIns="34290" rtlCol="0">
                <a:spAutoFit/>
              </a:bodyPr>
              <a:lstStyle/>
              <a:p>
                <a:pPr algn="ctr"/>
                <a:r>
                  <a:rPr lang="en-US" sz="1500" u="sng" dirty="0"/>
                  <a:t>Want </a:t>
                </a:r>
                <a:r>
                  <a:rPr lang="en-US" sz="1500" i="1" u="sng" dirty="0"/>
                  <a:t>G</a:t>
                </a:r>
                <a:r>
                  <a:rPr lang="en-US" sz="1500" u="sng" dirty="0"/>
                  <a:t> with…</a:t>
                </a:r>
              </a:p>
              <a:p>
                <a:pPr marL="342900" indent="-342900">
                  <a:lnSpc>
                    <a:spcPct val="150000"/>
                  </a:lnSpc>
                  <a:buFont typeface="+mj-lt"/>
                  <a:buAutoNum type="arabicPeriod"/>
                </a:pPr>
                <a:r>
                  <a:rPr lang="en-US" sz="1500" dirty="0"/>
                  <a:t>Size(</a:t>
                </a:r>
                <a:r>
                  <a:rPr lang="en-US" sz="1500" i="1" dirty="0"/>
                  <a:t>G</a:t>
                </a:r>
                <a:r>
                  <a:rPr lang="en-US" sz="1500" dirty="0"/>
                  <a:t>) = n</a:t>
                </a:r>
              </a:p>
              <a:p>
                <a:pPr marL="342900" indent="-342900">
                  <a:lnSpc>
                    <a:spcPct val="150000"/>
                  </a:lnSpc>
                  <a:buFont typeface="+mj-lt"/>
                  <a:buAutoNum type="arabicPeriod"/>
                </a:pPr>
                <a:r>
                  <a:rPr lang="en-US" sz="1500" dirty="0"/>
                  <a:t>In-degree(</a:t>
                </a:r>
                <a:r>
                  <a:rPr lang="en-US" sz="1500" i="1" dirty="0"/>
                  <a:t>G</a:t>
                </a:r>
                <a:r>
                  <a:rPr lang="en-US" sz="1500" dirty="0"/>
                  <a:t>) = 2</a:t>
                </a:r>
              </a:p>
              <a:p>
                <a:pPr marL="342900" indent="-342900">
                  <a:lnSpc>
                    <a:spcPct val="150000"/>
                  </a:lnSpc>
                  <a:buFont typeface="+mj-lt"/>
                  <a:buAutoNum type="arabicPeriod"/>
                </a:pPr>
                <a:r>
                  <a:rPr lang="en-US" sz="1500" dirty="0"/>
                  <a:t> </a:t>
                </a:r>
                <a14:m>
                  <m:oMath xmlns:m="http://schemas.openxmlformats.org/officeDocument/2006/math">
                    <m:f>
                      <m:fPr>
                        <m:ctrlPr>
                          <a:rPr lang="en-US" sz="1500" i="1">
                            <a:latin typeface="Cambria Math" panose="02040503050406030204" pitchFamily="18" charset="0"/>
                          </a:rPr>
                        </m:ctrlPr>
                      </m:fPr>
                      <m:num>
                        <m:r>
                          <a:rPr lang="en-US" sz="1500" i="1">
                            <a:latin typeface="Cambria Math"/>
                          </a:rPr>
                          <m:t>𝑛</m:t>
                        </m:r>
                      </m:num>
                      <m:den>
                        <m:r>
                          <m:rPr>
                            <m:sty m:val="p"/>
                          </m:rPr>
                          <a:rPr lang="en-US" sz="1500">
                            <a:latin typeface="Cambria Math"/>
                          </a:rPr>
                          <m:t>log</m:t>
                        </m:r>
                        <m:r>
                          <a:rPr lang="en-US" sz="1500" i="1">
                            <a:latin typeface="Cambria Math"/>
                          </a:rPr>
                          <m:t>⁡(</m:t>
                        </m:r>
                        <m:r>
                          <a:rPr lang="en-US" sz="1500" i="1">
                            <a:latin typeface="Cambria Math"/>
                          </a:rPr>
                          <m:t>𝑛</m:t>
                        </m:r>
                        <m:r>
                          <a:rPr lang="en-US" sz="1500" i="1">
                            <a:latin typeface="Cambria Math"/>
                          </a:rPr>
                          <m:t>)</m:t>
                        </m:r>
                      </m:den>
                    </m:f>
                  </m:oMath>
                </a14:m>
                <a:r>
                  <a:rPr lang="en-US" sz="1500" dirty="0"/>
                  <a:t> -SS(</a:t>
                </a:r>
                <a:r>
                  <a:rPr lang="en-US" sz="1500" i="1" dirty="0"/>
                  <a:t>G</a:t>
                </a:r>
                <a:r>
                  <a:rPr lang="en-US" sz="1500" dirty="0"/>
                  <a:t>) = </a:t>
                </a:r>
                <a:r>
                  <a:rPr lang="el-GR" sz="1500" dirty="0">
                    <a:latin typeface="Cambria Math"/>
                    <a:ea typeface="Cambria Math"/>
                  </a:rPr>
                  <a:t>Ω</a:t>
                </a:r>
                <a:r>
                  <a:rPr lang="en-US" sz="1500" dirty="0"/>
                  <a:t>(n)</a:t>
                </a:r>
              </a:p>
            </p:txBody>
          </p:sp>
        </mc:Choice>
        <mc:Fallback xmlns="">
          <p:sp>
            <p:nvSpPr>
              <p:cNvPr id="33" name="TextBox 32"/>
              <p:cNvSpPr txBox="1">
                <a:spLocks noRot="1" noChangeAspect="1" noMove="1" noResize="1" noEditPoints="1" noAdjustHandles="1" noChangeArrowheads="1" noChangeShapeType="1" noTextEdit="1"/>
              </p:cNvSpPr>
              <p:nvPr/>
            </p:nvSpPr>
            <p:spPr>
              <a:xfrm>
                <a:off x="6934200" y="4430453"/>
                <a:ext cx="3429000" cy="2000869"/>
              </a:xfrm>
              <a:prstGeom prst="rect">
                <a:avLst/>
              </a:prstGeom>
              <a:blipFill>
                <a:blip r:embed="rId2"/>
                <a:stretch>
                  <a:fillRect/>
                </a:stretch>
              </a:blipFill>
              <a:ln cap="rnd"/>
            </p:spPr>
            <p:txBody>
              <a:bodyPr/>
              <a:lstStyle/>
              <a:p>
                <a:r>
                  <a:rPr lang="en-US">
                    <a:noFill/>
                  </a:rPr>
                  <a:t> </a:t>
                </a:r>
              </a:p>
            </p:txBody>
          </p:sp>
        </mc:Fallback>
      </mc:AlternateContent>
    </p:spTree>
    <p:extLst>
      <p:ext uri="{BB962C8B-B14F-4D97-AF65-F5344CB8AC3E}">
        <p14:creationId xmlns:p14="http://schemas.microsoft.com/office/powerpoint/2010/main" val="702036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P spid="42" grpId="1" animBg="1"/>
      <p:bldP spid="43" grpId="0" animBg="1"/>
      <p:bldP spid="24" grpId="0" animBg="1"/>
      <p:bldP spid="24" grpId="1" animBg="1"/>
      <p:bldP spid="13" grpId="0"/>
      <p:bldP spid="26" grpId="0" animBg="1"/>
      <p:bldP spid="3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SCRYPT</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pPr marL="38100" lvl="1" indent="0">
                  <a:spcBef>
                    <a:spcPts val="750"/>
                  </a:spcBef>
                  <a:buSzPts val="2800"/>
                  <a:buNone/>
                </a:pPr>
                <a:r>
                  <a:rPr lang="en-US" dirty="0" smtClean="0"/>
                  <a:t>SCRYPT [Per09]</a:t>
                </a:r>
              </a:p>
              <a:p>
                <a:pPr marL="342900" lvl="1" indent="-304800">
                  <a:spcBef>
                    <a:spcPts val="750"/>
                  </a:spcBef>
                  <a:buSzPts val="2800"/>
                </a:pPr>
                <a:r>
                  <a:rPr lang="en-US" b="1" dirty="0" smtClean="0"/>
                  <a:t>CON: </a:t>
                </a:r>
                <a:r>
                  <a:rPr lang="en-US" dirty="0" smtClean="0"/>
                  <a:t>Data-Dependent</a:t>
                </a:r>
                <a:r>
                  <a:rPr lang="en-US" dirty="0" smtClean="0">
                    <a:sym typeface="Wingdings" panose="05000000000000000000" pitchFamily="2" charset="2"/>
                  </a:rPr>
                  <a:t> Side-Channel Concerns</a:t>
                </a:r>
                <a:r>
                  <a:rPr lang="en-US" dirty="0" smtClean="0"/>
                  <a:t> </a:t>
                </a:r>
              </a:p>
              <a:p>
                <a:pPr marL="342900" lvl="1" indent="-304800">
                  <a:spcBef>
                    <a:spcPts val="750"/>
                  </a:spcBef>
                  <a:buSzPts val="2800"/>
                </a:pPr>
                <a:r>
                  <a:rPr lang="en-US" b="1" dirty="0" smtClean="0"/>
                  <a:t>PRO: </a:t>
                </a:r>
                <a:r>
                  <a:rPr lang="en-US" dirty="0" smtClean="0"/>
                  <a:t>Proven to have high CC </a:t>
                </a:r>
                <a:r>
                  <a:rPr lang="en-US" dirty="0"/>
                  <a:t>[ACPRT17]</a:t>
                </a:r>
              </a:p>
              <a:p>
                <a:pPr lvl="1"/>
                <a:r>
                  <a:rPr lang="en-US" dirty="0" smtClean="0"/>
                  <a:t>CC(SCRYPT) =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2</m:t>
                            </m:r>
                          </m:sup>
                        </m:sSup>
                      </m:e>
                    </m:d>
                  </m:oMath>
                </a14:m>
                <a:endParaRPr lang="en-US" dirty="0" smtClean="0"/>
              </a:p>
              <a:p>
                <a:pPr lvl="1"/>
                <a:r>
                  <a:rPr lang="en-US" dirty="0" smtClean="0"/>
                  <a:t>Contrast: </a:t>
                </a:r>
                <a:r>
                  <a:rPr lang="en-US" i="1" dirty="0" smtClean="0"/>
                  <a:t>any</a:t>
                </a:r>
                <a:r>
                  <a:rPr lang="en-US" dirty="0" smtClean="0"/>
                  <a:t> </a:t>
                </a:r>
                <a:r>
                  <a:rPr lang="en-US" dirty="0" err="1" smtClean="0"/>
                  <a:t>iMHF</a:t>
                </a:r>
                <a:r>
                  <a:rPr lang="en-US" dirty="0" smtClean="0"/>
                  <a:t> has CC at most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l-GR" i="1">
                            <a:latin typeface="Cambria Math" panose="02040503050406030204" pitchFamily="18" charset="0"/>
                            <a:ea typeface="Cambria Math" panose="02040503050406030204" pitchFamily="18" charset="0"/>
                          </a:rPr>
                        </m:ctrlPr>
                      </m:dPr>
                      <m:e>
                        <m:f>
                          <m:fPr>
                            <m:ctrlPr>
                              <a:rPr lang="el-GR" i="1" smtClean="0">
                                <a:latin typeface="Cambria Math" panose="02040503050406030204" pitchFamily="18" charset="0"/>
                                <a:ea typeface="Cambria Math" panose="02040503050406030204" pitchFamily="18" charset="0"/>
                              </a:rPr>
                            </m:ctrlPr>
                          </m:fPr>
                          <m:num>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e>
                            </m:func>
                          </m:num>
                          <m:den>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e>
                            </m:func>
                          </m:den>
                        </m:f>
                      </m:e>
                    </m:d>
                  </m:oMath>
                </a14:m>
                <a:endParaRPr lang="en-US" dirty="0" smtClean="0"/>
              </a:p>
              <a:p>
                <a:pPr lvl="1"/>
                <a:endParaRPr lang="en-US" dirty="0" smtClean="0"/>
              </a:p>
              <a:p>
                <a:r>
                  <a:rPr lang="en-US" dirty="0" smtClean="0"/>
                  <a:t>Maximally Memory Hard </a:t>
                </a:r>
                <a:r>
                  <a:rPr lang="en-US" dirty="0" smtClean="0">
                    <a:sym typeface="Wingdings" panose="05000000000000000000" pitchFamily="2" charset="2"/>
                  </a:rPr>
                  <a:t> Egalitarian?</a:t>
                </a:r>
                <a:endParaRPr lang="en-US" dirty="0"/>
              </a:p>
              <a:p>
                <a:endParaRPr lang="en-US" dirty="0" smtClean="0"/>
              </a:p>
              <a:p>
                <a:pPr lvl="1"/>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2"/>
                <a:stretch>
                  <a:fillRect l="-63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58</a:t>
            </a:fld>
            <a:endParaRPr lang="en-US"/>
          </a:p>
        </p:txBody>
      </p:sp>
      <p:pic>
        <p:nvPicPr>
          <p:cNvPr id="2050"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543051"/>
            <a:ext cx="2651522" cy="265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17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628650" y="1369219"/>
                <a:ext cx="5943600" cy="3263504"/>
              </a:xfrm>
            </p:spPr>
            <p:txBody>
              <a:bodyPr/>
              <a:lstStyle/>
              <a:p>
                <a:r>
                  <a:rPr lang="en-US" dirty="0" smtClean="0"/>
                  <a:t>CC(SCRYPT) =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a:latin typeface="Cambria Math" panose="02040503050406030204" pitchFamily="18" charset="0"/>
                            <a:ea typeface="Cambria Math" panose="02040503050406030204" pitchFamily="18" charset="0"/>
                          </a:rPr>
                        </m:ctrlPr>
                      </m:dPr>
                      <m:e>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2</m:t>
                            </m:r>
                          </m:sup>
                        </m:sSup>
                      </m:e>
                    </m:d>
                  </m:oMath>
                </a14:m>
                <a:r>
                  <a:rPr lang="en-US" dirty="0" smtClean="0"/>
                  <a:t> the function can be computed with low memory</a:t>
                </a:r>
              </a:p>
              <a:p>
                <a:r>
                  <a:rPr lang="en-US" dirty="0" smtClean="0"/>
                  <a:t>Each strategy below is easily feasible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time</a:t>
                </a:r>
              </a:p>
              <a:p>
                <a:pPr lvl="1"/>
                <a:r>
                  <a:rPr lang="en-US" dirty="0" smtClean="0"/>
                  <a:t>Evaluate with </a:t>
                </a:r>
                <a14:m>
                  <m:oMath xmlns:m="http://schemas.openxmlformats.org/officeDocument/2006/math">
                    <m:r>
                      <m:rPr>
                        <m:sty m:val="p"/>
                      </m:rPr>
                      <a:rPr lang="en-US" b="0" i="0" smtClean="0">
                        <a:latin typeface="Cambria Math" panose="02040503050406030204" pitchFamily="18" charset="0"/>
                      </a:rPr>
                      <m:t>O</m:t>
                    </m:r>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e>
                    </m:d>
                    <m:r>
                      <a:rPr lang="en-US" b="0" i="1" smtClean="0">
                        <a:latin typeface="Cambria Math" panose="02040503050406030204" pitchFamily="18" charset="0"/>
                      </a:rPr>
                      <m:t> </m:t>
                    </m:r>
                  </m:oMath>
                </a14:m>
                <a:r>
                  <a:rPr lang="en-US" dirty="0" smtClean="0"/>
                  <a:t>memory in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e>
                    </m:d>
                  </m:oMath>
                </a14:m>
                <a:r>
                  <a:rPr lang="en-US" dirty="0" smtClean="0"/>
                  <a:t> time</a:t>
                </a:r>
              </a:p>
              <a:p>
                <a:pPr lvl="1"/>
                <a:r>
                  <a:rPr lang="en-US" dirty="0"/>
                  <a:t>Evaluate with </a:t>
                </a:r>
                <a14:m>
                  <m:oMath xmlns:m="http://schemas.openxmlformats.org/officeDocument/2006/math">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oMath>
                </a14:m>
                <a:r>
                  <a:rPr lang="en-US" dirty="0"/>
                  <a:t>memory in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e>
                    </m:d>
                  </m:oMath>
                </a14:m>
                <a:r>
                  <a:rPr lang="en-US" dirty="0"/>
                  <a:t> time</a:t>
                </a:r>
              </a:p>
              <a:p>
                <a:pPr marL="762000" lvl="2" indent="0">
                  <a:buNone/>
                </a:pPr>
                <a:endParaRPr lang="en-US" dirty="0"/>
              </a:p>
              <a:p>
                <a:r>
                  <a:rPr lang="en-US" dirty="0"/>
                  <a:t>SCRYPT ASIC miners </a:t>
                </a:r>
                <a:r>
                  <a:rPr lang="en-US" dirty="0" smtClean="0"/>
                  <a:t>opt for low </a:t>
                </a:r>
                <a:r>
                  <a:rPr lang="en-US" dirty="0"/>
                  <a:t>memory + high </a:t>
                </a:r>
                <a:r>
                  <a:rPr lang="en-US" dirty="0" smtClean="0"/>
                  <a:t>computation options</a:t>
                </a:r>
              </a:p>
              <a:p>
                <a:r>
                  <a:rPr lang="en-US" b="1" dirty="0" smtClean="0"/>
                  <a:t>Goal: </a:t>
                </a:r>
                <a:r>
                  <a:rPr lang="en-US" dirty="0" smtClean="0"/>
                  <a:t>Ensure that low memory options are infeasible</a:t>
                </a:r>
                <a:endParaRPr lang="en-US" dirty="0"/>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25625"/>
                <a:ext cx="7924800" cy="4351338"/>
              </a:xfrm>
              <a:blipFill>
                <a:blip r:embed="rId2"/>
                <a:stretch>
                  <a:fillRect l="-846" b="-1554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en-US" smtClean="0"/>
              <a:pPr/>
              <a:t>59</a:t>
            </a:fld>
            <a:endParaRPr lang="en-US"/>
          </a:p>
        </p:txBody>
      </p:sp>
      <p:pic>
        <p:nvPicPr>
          <p:cNvPr id="5" name="Picture 2" descr="Image result for scrypt asic m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71451"/>
            <a:ext cx="2651522" cy="265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08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2"/>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1"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74" y="166790"/>
            <a:ext cx="1590285" cy="1602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20"/>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(2013-2015)</a:t>
            </a:r>
            <a:endParaRPr lang="en-US"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4711615" y="1777257"/>
            <a:ext cx="3962400" cy="1269723"/>
          </a:xfrm>
          <a:prstGeom prst="rect">
            <a:avLst/>
          </a:prstGeom>
          <a:noFill/>
        </p:spPr>
        <p:txBody>
          <a:bodyPr wrap="square" lIns="68580" tIns="34290" rIns="68580" bIns="34290" rtlCol="0">
            <a:spAutoFit/>
          </a:bodyPr>
          <a:lstStyle/>
          <a:p>
            <a:r>
              <a:rPr lang="en-US" sz="3200" dirty="0"/>
              <a:t>We recommend that you use Argon2…</a:t>
            </a:r>
          </a:p>
          <a:p>
            <a:endParaRPr lang="en-US" sz="1400" dirty="0"/>
          </a:p>
        </p:txBody>
      </p:sp>
    </p:spTree>
    <p:extLst>
      <p:ext uri="{BB962C8B-B14F-4D97-AF65-F5344CB8AC3E}">
        <p14:creationId xmlns:p14="http://schemas.microsoft.com/office/powerpoint/2010/main" val="235777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 of Depth-Robust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Proofs of Space [DFKP13]</a:t>
            </a:r>
          </a:p>
          <a:p>
            <a:pPr lvl="1"/>
            <a:r>
              <a:rPr lang="en-US" dirty="0" smtClean="0"/>
              <a:t>Environmentally friendly alternative to </a:t>
            </a:r>
            <a:r>
              <a:rPr lang="en-US" dirty="0" err="1" smtClean="0"/>
              <a:t>PoW</a:t>
            </a:r>
            <a:endParaRPr lang="en-US" dirty="0" smtClean="0"/>
          </a:p>
          <a:p>
            <a:r>
              <a:rPr lang="en-US" dirty="0" smtClean="0"/>
              <a:t>Proofs of Replication [P19]</a:t>
            </a:r>
          </a:p>
          <a:p>
            <a:r>
              <a:rPr lang="en-US" dirty="0" smtClean="0"/>
              <a:t>Proofs of Sequential Work [MMV13]</a:t>
            </a:r>
          </a:p>
          <a:p>
            <a:pPr lvl="1"/>
            <a:r>
              <a:rPr lang="en-US" dirty="0" smtClean="0"/>
              <a:t>Relaxed Notion of ``Weighted Depth-Robustness” [CP18]</a:t>
            </a:r>
          </a:p>
          <a:p>
            <a:r>
              <a:rPr lang="en-US" dirty="0" smtClean="0"/>
              <a:t>Relaxed Locally Correctable Codes [BGVZ19]</a:t>
            </a:r>
          </a:p>
          <a:p>
            <a:r>
              <a:rPr lang="en-US" dirty="0" err="1" smtClean="0"/>
              <a:t>Blockchain</a:t>
            </a:r>
            <a:r>
              <a:rPr lang="en-US" dirty="0" smtClean="0"/>
              <a:t> Verification? Other applications?</a:t>
            </a:r>
          </a:p>
          <a:p>
            <a:pPr lvl="1"/>
            <a:r>
              <a:rPr lang="en-US" dirty="0" smtClean="0"/>
              <a:t>Shorter Signatures? Shorter Public Keys?</a:t>
            </a:r>
          </a:p>
          <a:p>
            <a:r>
              <a:rPr lang="en-US" dirty="0" smtClean="0"/>
              <a:t>Improved Constructions of Depth-Robust Graphs?</a:t>
            </a:r>
          </a:p>
          <a:p>
            <a:pPr lvl="1"/>
            <a:r>
              <a:rPr lang="en-US" dirty="0" smtClean="0"/>
              <a:t>Computer Assisted Analysis?</a:t>
            </a:r>
          </a:p>
          <a:p>
            <a:pPr lvl="1"/>
            <a:endParaRPr lang="en-US" dirty="0"/>
          </a:p>
        </p:txBody>
      </p:sp>
    </p:spTree>
    <p:extLst>
      <p:ext uri="{BB962C8B-B14F-4D97-AF65-F5344CB8AC3E}">
        <p14:creationId xmlns:p14="http://schemas.microsoft.com/office/powerpoint/2010/main" val="192769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iMHFs</a:t>
            </a:r>
            <a:r>
              <a:rPr lang="en-US" dirty="0" smtClean="0"/>
              <a:t> with Depth-Robust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b="1" dirty="0" smtClean="0"/>
                  <a:t>Argon2i </a:t>
                </a:r>
              </a:p>
              <a:p>
                <a:pPr lvl="1"/>
                <a:r>
                  <a:rPr lang="en-US" sz="2800" dirty="0" smtClean="0"/>
                  <a:t>Password Hashing Competition Winner</a:t>
                </a:r>
              </a:p>
              <a:p>
                <a:pPr lvl="1"/>
                <a:r>
                  <a:rPr lang="en-US" sz="2800" dirty="0" smtClean="0"/>
                  <a:t>Not maximally depth-robust [AB16,AB17,ABP17,BZ18]</a:t>
                </a:r>
              </a:p>
              <a:p>
                <a:pPr lvl="1"/>
                <a:r>
                  <a:rPr lang="en-US" sz="2800" b="1" dirty="0" smtClean="0"/>
                  <a:t>Parallel Pebbling Attack: </a:t>
                </a:r>
                <a14:m>
                  <m:oMath xmlns:m="http://schemas.openxmlformats.org/officeDocument/2006/math">
                    <m:r>
                      <a:rPr lang="en-US" sz="2800" b="0" i="1" smtClean="0">
                        <a:latin typeface="Cambria Math"/>
                      </a:rPr>
                      <m:t>𝐶𝐶</m:t>
                    </m:r>
                    <m:d>
                      <m:dPr>
                        <m:ctrlPr>
                          <a:rPr lang="en-US" sz="2800" i="1" smtClean="0">
                            <a:latin typeface="Cambria Math" panose="02040503050406030204" pitchFamily="18" charset="0"/>
                          </a:rPr>
                        </m:ctrlPr>
                      </m:dPr>
                      <m:e>
                        <m:r>
                          <a:rPr lang="en-US" sz="2800" b="0" i="1" smtClean="0">
                            <a:latin typeface="Cambria Math"/>
                          </a:rPr>
                          <m:t>𝐺</m:t>
                        </m:r>
                      </m:e>
                    </m:d>
                    <m:r>
                      <a:rPr lang="en-US" sz="2800" b="0" i="1" smtClean="0">
                        <a:latin typeface="Cambria Math"/>
                      </a:rPr>
                      <m:t>=</m:t>
                    </m:r>
                    <m:r>
                      <a:rPr lang="en-US" sz="2800" b="0" i="1" smtClean="0">
                        <a:latin typeface="Cambria Math"/>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a:rPr>
                              <m:t>𝑁</m:t>
                            </m:r>
                          </m:e>
                          <m:sup>
                            <m:r>
                              <a:rPr lang="en-US" sz="2800" b="0" i="1" smtClean="0">
                                <a:latin typeface="Cambria Math"/>
                              </a:rPr>
                              <m:t>1.767</m:t>
                            </m:r>
                          </m:sup>
                        </m:sSup>
                      </m:e>
                    </m:d>
                  </m:oMath>
                </a14:m>
                <a:endParaRPr lang="en-US" dirty="0" smtClean="0"/>
              </a:p>
              <a:p>
                <a:pPr lvl="1"/>
                <a:r>
                  <a:rPr lang="en-US" b="1" dirty="0" smtClean="0"/>
                  <a:t>Parallel Pebbling Attack:</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59" t="-187"/>
                </a:stretch>
              </a:blipFill>
            </p:spPr>
            <p:txBody>
              <a:bodyPr/>
              <a:lstStyle/>
              <a:p>
                <a:r>
                  <a:rPr lang="en-US">
                    <a:noFill/>
                  </a:rPr>
                  <a:t> </a:t>
                </a:r>
              </a:p>
            </p:txBody>
          </p:sp>
        </mc:Fallback>
      </mc:AlternateContent>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352550"/>
            <a:ext cx="935831"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385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iMHFs</a:t>
            </a:r>
            <a:r>
              <a:rPr lang="en-US" dirty="0" smtClean="0"/>
              <a:t> with Depth-Robust Graphs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369219"/>
                <a:ext cx="7886700" cy="3122771"/>
              </a:xfrm>
            </p:spPr>
            <p:txBody>
              <a:bodyPr>
                <a:normAutofit/>
              </a:bodyPr>
              <a:lstStyle/>
              <a:p>
                <a:r>
                  <a:rPr lang="en-US" b="1" dirty="0" smtClean="0"/>
                  <a:t>Argon2i </a:t>
                </a:r>
              </a:p>
              <a:p>
                <a:pPr lvl="1"/>
                <a:r>
                  <a:rPr lang="en-US" dirty="0" smtClean="0"/>
                  <a:t>Password Hashing Competition Winner</a:t>
                </a:r>
              </a:p>
              <a:p>
                <a:pPr lvl="1"/>
                <a:r>
                  <a:rPr lang="en-US" dirty="0" smtClean="0"/>
                  <a:t>Not maximally depth-robust [AB16,AB17,ABP17,BZ18]</a:t>
                </a:r>
              </a:p>
              <a:p>
                <a:pPr lvl="1"/>
                <a:r>
                  <a:rPr lang="en-US" b="1" dirty="0"/>
                  <a:t>Parallel Pebbling Attack: </a:t>
                </a:r>
                <a14:m>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i="1">
                        <a:latin typeface="Cambria Math"/>
                      </a:rPr>
                      <m:t>=</m:t>
                    </m:r>
                    <m:r>
                      <a:rPr lang="en-US" i="1">
                        <a:latin typeface="Cambria Math"/>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𝑁</m:t>
                            </m:r>
                          </m:e>
                          <m:sup>
                            <m:r>
                              <a:rPr lang="en-US" i="1">
                                <a:latin typeface="Cambria Math"/>
                              </a:rPr>
                              <m:t>1.767</m:t>
                            </m:r>
                          </m:sup>
                        </m:sSup>
                      </m:e>
                    </m:d>
                    <m:r>
                      <a:rPr lang="en-US" i="1">
                        <a:latin typeface="Cambria Math"/>
                      </a:rPr>
                      <m:t> </m:t>
                    </m:r>
                  </m:oMath>
                </a14:m>
                <a:endParaRPr lang="en-US" b="1" dirty="0" smtClean="0"/>
              </a:p>
              <a:p>
                <a:r>
                  <a:rPr lang="en-US" b="1" dirty="0" smtClean="0"/>
                  <a:t>DRSample [ABP17]</a:t>
                </a:r>
              </a:p>
              <a:p>
                <a:pPr lvl="1"/>
                <a:r>
                  <a:rPr lang="en-US" dirty="0" smtClean="0"/>
                  <a:t>Efficient construction of maximally depth-robust (asymptotic)</a:t>
                </a:r>
              </a:p>
              <a:p>
                <a:pPr lvl="1"/>
                <a:r>
                  <a:rPr lang="en-US" dirty="0" smtClean="0"/>
                  <a:t>(</a:t>
                </a:r>
                <a:r>
                  <a:rPr lang="en-US" dirty="0" err="1" smtClean="0"/>
                  <a:t>e,d</a:t>
                </a:r>
                <a:r>
                  <a:rPr lang="en-US" dirty="0" smtClean="0"/>
                  <a:t>)-depth-robust for </a:t>
                </a:r>
                <a14:m>
                  <m:oMath xmlns:m="http://schemas.openxmlformats.org/officeDocument/2006/math">
                    <m:r>
                      <m:rPr>
                        <m:sty m:val="p"/>
                      </m:rPr>
                      <a:rPr lang="en-US" b="0" i="0" smtClean="0">
                        <a:latin typeface="Cambria Math"/>
                      </a:rPr>
                      <m:t>e</m:t>
                    </m:r>
                    <m:r>
                      <a:rPr lang="en-US" b="0" i="0" smtClean="0">
                        <a:latin typeface="Cambria Math"/>
                      </a:rPr>
                      <m:t>=</m:t>
                    </m:r>
                    <m:r>
                      <m:rPr>
                        <m:sty m:val="p"/>
                      </m:rPr>
                      <a:rPr lang="el-GR" i="1" smtClean="0">
                        <a:latin typeface="Cambria Math"/>
                        <a:ea typeface="Cambria Math"/>
                      </a:rPr>
                      <m:t>Ω</m:t>
                    </m:r>
                    <m:d>
                      <m:dPr>
                        <m:ctrlPr>
                          <a:rPr lang="en-US" i="1">
                            <a:latin typeface="Cambria Math" panose="02040503050406030204" pitchFamily="18" charset="0"/>
                          </a:rPr>
                        </m:ctrlPr>
                      </m:dPr>
                      <m:e>
                        <m:r>
                          <m:rPr>
                            <m:sty m:val="p"/>
                          </m:rPr>
                          <a:rPr lang="en-US" b="0" i="0" smtClean="0">
                            <a:latin typeface="Cambria Math"/>
                          </a:rPr>
                          <m:t>N</m:t>
                        </m:r>
                        <m:r>
                          <a:rPr lang="en-US" i="0">
                            <a:latin typeface="Cambria Math"/>
                          </a:rPr>
                          <m:t>/</m:t>
                        </m:r>
                        <m:func>
                          <m:funcPr>
                            <m:ctrlPr>
                              <a:rPr lang="en-US" i="1">
                                <a:latin typeface="Cambria Math" panose="02040503050406030204" pitchFamily="18" charset="0"/>
                              </a:rPr>
                            </m:ctrlPr>
                          </m:funcPr>
                          <m:fName>
                            <m:r>
                              <m:rPr>
                                <m:sty m:val="p"/>
                              </m:rPr>
                              <a:rPr lang="en-US" i="0">
                                <a:latin typeface="Cambria Math"/>
                              </a:rPr>
                              <m:t>log</m:t>
                            </m:r>
                          </m:fName>
                          <m:e>
                            <m:r>
                              <m:rPr>
                                <m:sty m:val="p"/>
                              </m:rPr>
                              <a:rPr lang="en-US" i="0">
                                <a:latin typeface="Cambria Math"/>
                              </a:rPr>
                              <m:t>N</m:t>
                            </m:r>
                          </m:e>
                        </m:func>
                      </m:e>
                    </m:d>
                  </m:oMath>
                </a14:m>
                <a:r>
                  <a:rPr lang="en-US" dirty="0" smtClean="0"/>
                  <a:t> and </a:t>
                </a:r>
                <a14:m>
                  <m:oMath xmlns:m="http://schemas.openxmlformats.org/officeDocument/2006/math">
                    <m:r>
                      <m:rPr>
                        <m:sty m:val="p"/>
                      </m:rPr>
                      <a:rPr lang="en-US" b="0" i="0" smtClean="0">
                        <a:latin typeface="Cambria Math"/>
                      </a:rPr>
                      <m:t>d</m:t>
                    </m:r>
                    <m:r>
                      <a:rPr lang="en-US" i="0">
                        <a:latin typeface="Cambria Math"/>
                      </a:rPr>
                      <m:t>=</m:t>
                    </m:r>
                    <m:r>
                      <m:rPr>
                        <m:sty m:val="p"/>
                      </m:rPr>
                      <a:rPr lang="el-GR" i="1">
                        <a:latin typeface="Cambria Math"/>
                        <a:ea typeface="Cambria Math"/>
                      </a:rPr>
                      <m:t>Ω</m:t>
                    </m:r>
                    <m:d>
                      <m:dPr>
                        <m:ctrlPr>
                          <a:rPr lang="en-US" i="1">
                            <a:latin typeface="Cambria Math" panose="02040503050406030204" pitchFamily="18" charset="0"/>
                          </a:rPr>
                        </m:ctrlPr>
                      </m:dPr>
                      <m:e>
                        <m:r>
                          <m:rPr>
                            <m:sty m:val="p"/>
                          </m:rPr>
                          <a:rPr lang="en-US" i="0">
                            <a:latin typeface="Cambria Math"/>
                          </a:rPr>
                          <m:t>N</m:t>
                        </m:r>
                      </m:e>
                    </m:d>
                  </m:oMath>
                </a14:m>
                <a:endParaRPr lang="en-US" dirty="0" smtClean="0"/>
              </a:p>
              <a:p>
                <a:pPr lvl="1"/>
                <a14:m>
                  <m:oMath xmlns:m="http://schemas.openxmlformats.org/officeDocument/2006/math">
                    <m:r>
                      <a:rPr lang="en-US" i="1">
                        <a:latin typeface="Cambria Math"/>
                      </a:rPr>
                      <m:t>𝐶𝐶</m:t>
                    </m:r>
                    <m:d>
                      <m:dPr>
                        <m:ctrlPr>
                          <a:rPr lang="en-US" i="1">
                            <a:latin typeface="Cambria Math" panose="02040503050406030204" pitchFamily="18" charset="0"/>
                          </a:rPr>
                        </m:ctrlPr>
                      </m:dPr>
                      <m:e>
                        <m:r>
                          <a:rPr lang="en-US" i="1">
                            <a:latin typeface="Cambria Math"/>
                          </a:rPr>
                          <m:t>𝐺</m:t>
                        </m:r>
                      </m:e>
                    </m:d>
                    <m:r>
                      <a:rPr lang="en-US" b="0" i="1" smtClean="0">
                        <a:latin typeface="Cambria Math"/>
                      </a:rPr>
                      <m:t>≥</m:t>
                    </m:r>
                    <m:r>
                      <a:rPr lang="en-US" b="0" i="1" smtClean="0">
                        <a:latin typeface="Cambria Math"/>
                      </a:rPr>
                      <m:t>𝑒𝑑</m:t>
                    </m:r>
                    <m:r>
                      <a:rPr lang="en-US" i="1">
                        <a:latin typeface="Cambria Math"/>
                      </a:rPr>
                      <m:t>=</m:t>
                    </m:r>
                    <m:r>
                      <m:rPr>
                        <m:sty m:val="p"/>
                      </m:rPr>
                      <a:rPr lang="el-GR" i="1">
                        <a:latin typeface="Cambria Math"/>
                        <a:ea typeface="Cambria Math"/>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en-US" i="0">
                                <a:latin typeface="Cambria Math"/>
                              </a:rPr>
                              <m:t>N</m:t>
                            </m:r>
                          </m:e>
                          <m:sup>
                            <m:r>
                              <a:rPr lang="en-US" b="0" i="0" smtClean="0">
                                <a:latin typeface="Cambria Math"/>
                              </a:rPr>
                              <m:t>2</m:t>
                            </m:r>
                          </m:sup>
                        </m:sSup>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m:rPr>
                                <m:sty m:val="p"/>
                              </m:rPr>
                              <a:rPr lang="en-US" b="0" i="0" smtClean="0">
                                <a:latin typeface="Cambria Math"/>
                              </a:rPr>
                              <m:t>N</m:t>
                            </m:r>
                          </m:e>
                        </m:func>
                      </m:e>
                    </m:d>
                  </m:oMath>
                </a14:m>
                <a:endParaRPr lang="en-US" dirty="0" smtClean="0"/>
              </a:p>
              <a:p>
                <a:pPr lvl="1"/>
                <a:r>
                  <a:rPr lang="en-US" dirty="0" smtClean="0"/>
                  <a:t>The concrete constants are still poorly understood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369219"/>
                <a:ext cx="7886700" cy="3122771"/>
              </a:xfrm>
              <a:blipFill rotWithShape="1">
                <a:blip r:embed="rId2"/>
                <a:stretch>
                  <a:fillRect l="-1159" t="-1367"/>
                </a:stretch>
              </a:blipFill>
            </p:spPr>
            <p:txBody>
              <a:bodyPr/>
              <a:lstStyle/>
              <a:p>
                <a:r>
                  <a:rPr lang="en-US">
                    <a:noFill/>
                  </a:rPr>
                  <a:t> </a:t>
                </a:r>
              </a:p>
            </p:txBody>
          </p:sp>
        </mc:Fallback>
      </mc:AlternateContent>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809" y="1528762"/>
            <a:ext cx="935831"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620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t>
            </a:r>
            <a:r>
              <a:rPr lang="en-US" dirty="0" err="1" smtClean="0"/>
              <a:t>iMHFs</a:t>
            </a:r>
            <a:r>
              <a:rPr lang="en-US" dirty="0" smtClean="0"/>
              <a:t> with Depth-Robust Graphs</a:t>
            </a:r>
            <a:endParaRPr lang="en-US" dirty="0"/>
          </a:p>
        </p:txBody>
      </p:sp>
      <p:sp>
        <p:nvSpPr>
          <p:cNvPr id="3" name="Content Placeholder 2"/>
          <p:cNvSpPr>
            <a:spLocks noGrp="1"/>
          </p:cNvSpPr>
          <p:nvPr>
            <p:ph idx="1"/>
          </p:nvPr>
        </p:nvSpPr>
        <p:spPr>
          <a:xfrm>
            <a:off x="628650" y="1380649"/>
            <a:ext cx="7886700" cy="3263504"/>
          </a:xfrm>
        </p:spPr>
        <p:txBody>
          <a:bodyPr>
            <a:normAutofit/>
          </a:bodyPr>
          <a:lstStyle/>
          <a:p>
            <a:r>
              <a:rPr lang="en-US" b="1" dirty="0" smtClean="0"/>
              <a:t>Argon2i </a:t>
            </a:r>
          </a:p>
          <a:p>
            <a:pPr lvl="1"/>
            <a:r>
              <a:rPr lang="en-US" dirty="0" smtClean="0"/>
              <a:t>Password Hashing Competition Winner</a:t>
            </a:r>
          </a:p>
          <a:p>
            <a:pPr lvl="1"/>
            <a:r>
              <a:rPr lang="en-US" dirty="0" smtClean="0"/>
              <a:t>Not maximally depth-robust [AB16,AB17,ABP17,BZ18]</a:t>
            </a:r>
          </a:p>
          <a:p>
            <a:pPr lvl="1"/>
            <a:r>
              <a:rPr lang="en-US" b="1" dirty="0" smtClean="0"/>
              <a:t>Implication: </a:t>
            </a:r>
            <a:r>
              <a:rPr lang="en-US" dirty="0" smtClean="0"/>
              <a:t>Efficient Pebbling Attacks</a:t>
            </a:r>
          </a:p>
          <a:p>
            <a:r>
              <a:rPr lang="en-US" b="1" dirty="0" smtClean="0"/>
              <a:t>DRSample [ABP17]</a:t>
            </a:r>
          </a:p>
          <a:p>
            <a:pPr lvl="1"/>
            <a:r>
              <a:rPr lang="en-US" dirty="0" smtClean="0"/>
              <a:t>Efficient construction of maximally depth-robust (asymptotic)</a:t>
            </a:r>
          </a:p>
          <a:p>
            <a:pPr lvl="1"/>
            <a:r>
              <a:rPr lang="en-US" dirty="0" smtClean="0"/>
              <a:t>The concrete constants are poorly understood</a:t>
            </a: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809" y="1528762"/>
            <a:ext cx="935831" cy="942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1509" y="3630387"/>
            <a:ext cx="6949440" cy="1038746"/>
          </a:xfrm>
          <a:prstGeom prst="rect">
            <a:avLst/>
          </a:prstGeom>
        </p:spPr>
        <p:txBody>
          <a:bodyPr wrap="square" lIns="68580" tIns="34290" rIns="68580" bIns="34290">
            <a:spAutoFit/>
          </a:bodyPr>
          <a:lstStyle/>
          <a:p>
            <a:pPr marL="214313" indent="-214313">
              <a:buFont typeface="Arial" pitchFamily="34" charset="0"/>
              <a:buChar char="•"/>
            </a:pPr>
            <a:r>
              <a:rPr lang="en-US" sz="2100" b="1" dirty="0" err="1"/>
              <a:t>DRSample+BRG</a:t>
            </a:r>
            <a:r>
              <a:rPr lang="en-US" sz="2100" b="1" dirty="0"/>
              <a:t> </a:t>
            </a:r>
            <a:r>
              <a:rPr lang="en-US" sz="2100" b="1" dirty="0" smtClean="0"/>
              <a:t> [New]</a:t>
            </a:r>
            <a:endParaRPr lang="en-US" sz="2100" b="1" dirty="0"/>
          </a:p>
          <a:p>
            <a:pPr marL="557213" lvl="1" indent="-214313">
              <a:buFont typeface="Arial" pitchFamily="34" charset="0"/>
              <a:buChar char="•"/>
            </a:pPr>
            <a:r>
              <a:rPr lang="en-US" sz="2100" dirty="0" smtClean="0"/>
              <a:t>Improves </a:t>
            </a:r>
            <a:r>
              <a:rPr lang="en-US" sz="2100" dirty="0"/>
              <a:t>on Argon2i and DRSample</a:t>
            </a:r>
          </a:p>
          <a:p>
            <a:pPr marL="557213" lvl="1" indent="-214313">
              <a:buFont typeface="Arial" pitchFamily="34" charset="0"/>
              <a:buChar char="•"/>
            </a:pPr>
            <a:r>
              <a:rPr lang="en-US" sz="2100" dirty="0"/>
              <a:t>Optimal resistance to all known pebbling attacks</a:t>
            </a:r>
          </a:p>
        </p:txBody>
      </p:sp>
    </p:spTree>
    <p:extLst>
      <p:ext uri="{BB962C8B-B14F-4D97-AF65-F5344CB8AC3E}">
        <p14:creationId xmlns:p14="http://schemas.microsoft.com/office/powerpoint/2010/main" val="34943111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fld id="{00000000-1234-1234-1234-123412341234}" type="slidenum">
              <a:rPr lang="en-US" smtClean="0"/>
              <a:pPr/>
              <a:t>64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9550"/>
            <a:ext cx="598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79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90" y="4574572"/>
            <a:ext cx="7886700" cy="1389111"/>
          </a:xfrm>
        </p:spPr>
        <p:txBody>
          <a:bodyPr/>
          <a:lstStyle/>
          <a:p>
            <a:pPr marL="0" indent="0">
              <a:buNone/>
            </a:pPr>
            <a:r>
              <a:rPr lang="en-US" dirty="0">
                <a:hlinkClick r:id="rId2"/>
              </a:rPr>
              <a:t>https://password-hashing.net</a:t>
            </a:r>
            <a:r>
              <a:rPr lang="en-US" dirty="0" smtClean="0">
                <a:hlinkClick r:id="rId2"/>
              </a:rPr>
              <a:t>/</a:t>
            </a:r>
            <a:r>
              <a:rPr lang="en-US" dirty="0" smtClean="0"/>
              <a:t> </a:t>
            </a:r>
            <a:endParaRPr lang="en-US" dirty="0"/>
          </a:p>
        </p:txBody>
      </p:sp>
      <p:pic>
        <p:nvPicPr>
          <p:cNvPr id="4" name="Picture 2" descr="Image result for password hashing compet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1" y="273844"/>
            <a:ext cx="4477035" cy="2969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674" y="166790"/>
            <a:ext cx="1590285" cy="160242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8490" y="3067320"/>
            <a:ext cx="78867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t>(2013-2015)</a:t>
            </a:r>
            <a:endParaRPr lang="en-US" dirty="0"/>
          </a:p>
        </p:txBody>
      </p:sp>
      <p:sp>
        <p:nvSpPr>
          <p:cNvPr id="7" name="Title 6"/>
          <p:cNvSpPr>
            <a:spLocks noGrp="1"/>
          </p:cNvSpPr>
          <p:nvPr>
            <p:ph type="title"/>
          </p:nvPr>
        </p:nvSpPr>
        <p:spPr/>
        <p:txBody>
          <a:bodyPr/>
          <a:lstStyle/>
          <a:p>
            <a:endParaRPr lang="en-US"/>
          </a:p>
        </p:txBody>
      </p:sp>
      <p:sp>
        <p:nvSpPr>
          <p:cNvPr id="8" name="TextBox 7"/>
          <p:cNvSpPr txBox="1"/>
          <p:nvPr/>
        </p:nvSpPr>
        <p:spPr>
          <a:xfrm>
            <a:off x="4711615" y="1777258"/>
            <a:ext cx="3962400" cy="2501021"/>
          </a:xfrm>
          <a:prstGeom prst="rect">
            <a:avLst/>
          </a:prstGeom>
          <a:noFill/>
        </p:spPr>
        <p:txBody>
          <a:bodyPr wrap="square" lIns="68580" tIns="34290" rIns="68580" bIns="34290" rtlCol="0">
            <a:spAutoFit/>
          </a:bodyPr>
          <a:lstStyle/>
          <a:p>
            <a:r>
              <a:rPr lang="en-US" sz="3200" dirty="0"/>
              <a:t>We recommend that you use Argon2…</a:t>
            </a:r>
          </a:p>
          <a:p>
            <a:endParaRPr lang="en-US" sz="1400" dirty="0"/>
          </a:p>
          <a:p>
            <a:r>
              <a:rPr lang="en-US" sz="2000" dirty="0"/>
              <a:t>There are two main versions of Argon2, </a:t>
            </a:r>
            <a:r>
              <a:rPr lang="en-US" sz="2000" b="1" dirty="0"/>
              <a:t>Argon2i</a:t>
            </a:r>
            <a:r>
              <a:rPr lang="en-US" sz="2000" dirty="0"/>
              <a:t> and Argon2d. </a:t>
            </a:r>
            <a:r>
              <a:rPr lang="en-US" sz="2000" b="1" dirty="0"/>
              <a:t>Argon2i</a:t>
            </a:r>
            <a:r>
              <a:rPr lang="en-US" sz="2000" dirty="0"/>
              <a:t> is the safest against side-channel attacks</a:t>
            </a:r>
          </a:p>
        </p:txBody>
      </p:sp>
      <p:pic>
        <p:nvPicPr>
          <p:cNvPr id="9"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6528" y="4271684"/>
            <a:ext cx="1769101" cy="689901"/>
          </a:xfrm>
          <a:prstGeom prst="rect">
            <a:avLst/>
          </a:prstGeom>
        </p:spPr>
      </p:pic>
      <p:sp>
        <p:nvSpPr>
          <p:cNvPr id="10" name="&quot;No&quot; Symbol 9"/>
          <p:cNvSpPr/>
          <p:nvPr/>
        </p:nvSpPr>
        <p:spPr>
          <a:xfrm>
            <a:off x="7438914" y="3921284"/>
            <a:ext cx="1519922" cy="130657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4200" dirty="0" err="1">
              <a:solidFill>
                <a:schemeClr val="tx1"/>
              </a:solidFill>
            </a:endParaRPr>
          </a:p>
        </p:txBody>
      </p:sp>
    </p:spTree>
    <p:extLst>
      <p:ext uri="{BB962C8B-B14F-4D97-AF65-F5344CB8AC3E}">
        <p14:creationId xmlns:p14="http://schemas.microsoft.com/office/powerpoint/2010/main" val="23305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normAutofit lnSpcReduction="10000"/>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b="1" dirty="0" smtClean="0"/>
              <a:t>Goal: </a:t>
            </a:r>
            <a:r>
              <a:rPr lang="en-US" dirty="0" smtClean="0"/>
              <a:t>force attacker to lock up large amounts of memory for duration of computation</a:t>
            </a:r>
          </a:p>
          <a:p>
            <a:pPr marL="342900" lvl="1" indent="0">
              <a:buNone/>
            </a:pPr>
            <a:r>
              <a:rPr lang="en-US" dirty="0" smtClean="0">
                <a:sym typeface="Wingdings" pitchFamily="2" charset="2"/>
              </a:rPr>
              <a:t></a:t>
            </a:r>
            <a:r>
              <a:rPr lang="en-US" dirty="0" smtClean="0"/>
              <a:t>Expensive even on customized hardware</a:t>
            </a:r>
          </a:p>
        </p:txBody>
      </p:sp>
      <p:pic>
        <p:nvPicPr>
          <p:cNvPr id="410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9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004" y="870650"/>
            <a:ext cx="2857500" cy="28575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b="1" dirty="0" smtClean="0"/>
              <a:t>Intuition: </a:t>
            </a:r>
            <a:r>
              <a:rPr lang="en-US" dirty="0" smtClean="0"/>
              <a:t>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963" y="2880478"/>
            <a:ext cx="3047582" cy="8476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7154" y="1665096"/>
            <a:ext cx="1443850" cy="1443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9188" y="1994709"/>
            <a:ext cx="126758" cy="12675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25946" y="2121467"/>
            <a:ext cx="1634083" cy="714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125946" y="1820636"/>
            <a:ext cx="1634083" cy="201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11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12861</TotalTime>
  <Words>2446</Words>
  <Application>Microsoft Office PowerPoint</Application>
  <PresentationFormat>On-screen Show (16:9)</PresentationFormat>
  <Paragraphs>689</Paragraphs>
  <Slides>64</Slides>
  <Notes>9</Notes>
  <HiddenSlides>8</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64</vt:i4>
      </vt:variant>
    </vt:vector>
  </HeadingPairs>
  <TitlesOfParts>
    <vt:vector size="74" baseType="lpstr">
      <vt:lpstr>Calibri Light</vt:lpstr>
      <vt:lpstr>Calibri</vt:lpstr>
      <vt:lpstr>Lucida Sans Unicode</vt:lpstr>
      <vt:lpstr>Wingdings</vt:lpstr>
      <vt:lpstr>Lucida Calligraphy</vt:lpstr>
      <vt:lpstr>Cambria Math</vt:lpstr>
      <vt:lpstr>Arial</vt:lpstr>
      <vt:lpstr>Office Theme</vt:lpstr>
      <vt:lpstr>1_Office Theme</vt:lpstr>
      <vt:lpstr>2_Office Theme</vt:lpstr>
      <vt:lpstr>Data-Independent Memory Hard Functions: New Attacks and Stronger Constructions</vt:lpstr>
      <vt:lpstr>Motivation: Password Storage</vt:lpstr>
      <vt:lpstr>Offline Attacks: A Common Problem</vt:lpstr>
      <vt:lpstr>Goal: Moderately Expensive Hash Function</vt:lpstr>
      <vt:lpstr>PowerPoint Presentation</vt:lpstr>
      <vt:lpstr>PowerPoint Presentation</vt:lpstr>
      <vt:lpstr>PowerPoint Presentation</vt:lpstr>
      <vt:lpstr>Memory Hard Function (MHF)</vt:lpstr>
      <vt:lpstr>Memory Hard Function (MHF)</vt:lpstr>
      <vt:lpstr>Memory Hard Function (MHF)</vt:lpstr>
      <vt:lpstr>Memory Hard Function (MHF)</vt:lpstr>
      <vt:lpstr>Memory Hard Function (MHF)</vt:lpstr>
      <vt:lpstr>Data-Independent Memory Hard Function f_(G,H)</vt:lpstr>
      <vt:lpstr>Evaluating an iMHF (pebbling)</vt:lpstr>
      <vt:lpstr>Evaluating an iMHF (pebbling)</vt:lpstr>
      <vt:lpstr>Evaluating an iMHF (pebbling)</vt:lpstr>
      <vt:lpstr>Evaluating an iMHF (pebbling)</vt:lpstr>
      <vt:lpstr>Evaluating an iMHF (pebbling)</vt:lpstr>
      <vt:lpstr>Evaluating an iMHF (pebbling)</vt:lpstr>
      <vt:lpstr>Measuring Pebbling Cost: Attempt 1</vt:lpstr>
      <vt:lpstr>Amortization and Parallelism</vt:lpstr>
      <vt:lpstr>Measuring Pebbling Costs [AS15]</vt:lpstr>
      <vt:lpstr>Amortized Attack Quality</vt:lpstr>
      <vt:lpstr>Sustained Space Complexity [ABP18]</vt:lpstr>
      <vt:lpstr>Sustained Space Complexity [ABP18]</vt:lpstr>
      <vt:lpstr>Depth-Robust Graphs</vt:lpstr>
      <vt:lpstr>Depth Robustness</vt:lpstr>
      <vt:lpstr>Depth Robustness</vt:lpstr>
      <vt:lpstr>Prior Attacks (Necessity of Depth-Robustness)</vt:lpstr>
      <vt:lpstr>Prior Constructions</vt:lpstr>
      <vt:lpstr>Prior Empirical Analysis [ABH17]</vt:lpstr>
      <vt:lpstr>Our Contributions (Attacks)</vt:lpstr>
      <vt:lpstr>Our Contributions (Constructions)</vt:lpstr>
      <vt:lpstr>Greedy Pebble Attack [BCS16]</vt:lpstr>
      <vt:lpstr>PowerPoint Presentation</vt:lpstr>
      <vt:lpstr>Seeking: DAG that resists both attacks</vt:lpstr>
      <vt:lpstr>Bit Reversal Graph (n=3)</vt:lpstr>
      <vt:lpstr>Bit Reversal Graph (n=3)</vt:lpstr>
      <vt:lpstr>Bit Reversal Graph (n=3)</vt:lpstr>
      <vt:lpstr>Bit Reversal Graph (n=3)</vt:lpstr>
      <vt:lpstr>Bit Reversal Overlay</vt:lpstr>
      <vt:lpstr>Bit Reversal Overlay</vt:lpstr>
      <vt:lpstr>DRSample + BRG</vt:lpstr>
      <vt:lpstr>DRSample + BRG</vt:lpstr>
      <vt:lpstr>Pebbling Reduction</vt:lpstr>
      <vt:lpstr>What Labeling Function?</vt:lpstr>
      <vt:lpstr>What Labeling Function?</vt:lpstr>
      <vt:lpstr>A Problematic Case….</vt:lpstr>
      <vt:lpstr>A Problematic Case….</vt:lpstr>
      <vt:lpstr>A Problematic Case….</vt:lpstr>
      <vt:lpstr>New Pebbling Reduction</vt:lpstr>
      <vt:lpstr>Improving the Round Function</vt:lpstr>
      <vt:lpstr>Implementation and Evaluation</vt:lpstr>
      <vt:lpstr>Future Challenges</vt:lpstr>
      <vt:lpstr>Thanks for Listening</vt:lpstr>
      <vt:lpstr>Main Theorem</vt:lpstr>
      <vt:lpstr>The Parallel Black Pebbling Game</vt:lpstr>
      <vt:lpstr>Lessons from SCRYPT</vt:lpstr>
      <vt:lpstr>What Happened?</vt:lpstr>
      <vt:lpstr>Other Applications of Depth-Robust Graphs</vt:lpstr>
      <vt:lpstr>Building iMHFs with Depth-Robust Graphs</vt:lpstr>
      <vt:lpstr>Building iMHFs with Depth-Robust Graphs</vt:lpstr>
      <vt:lpstr>Building iMHFs with Depth-Robust Graphs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Offline Password Cracking</dc:title>
  <dc:creator>jblocki</dc:creator>
  <cp:lastModifiedBy>Blocki, Jeremiah M</cp:lastModifiedBy>
  <cp:revision>211</cp:revision>
  <dcterms:modified xsi:type="dcterms:W3CDTF">2019-08-26T19:59:18Z</dcterms:modified>
</cp:coreProperties>
</file>