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9"/>
  </p:notesMasterIdLst>
  <p:sldIdLst>
    <p:sldId id="256" r:id="rId2"/>
    <p:sldId id="405" r:id="rId3"/>
    <p:sldId id="257" r:id="rId4"/>
    <p:sldId id="313" r:id="rId5"/>
    <p:sldId id="336" r:id="rId6"/>
    <p:sldId id="262" r:id="rId7"/>
    <p:sldId id="263" r:id="rId8"/>
    <p:sldId id="385" r:id="rId9"/>
    <p:sldId id="386" r:id="rId10"/>
    <p:sldId id="387" r:id="rId11"/>
    <p:sldId id="388" r:id="rId12"/>
    <p:sldId id="265" r:id="rId13"/>
    <p:sldId id="318" r:id="rId14"/>
    <p:sldId id="370" r:id="rId15"/>
    <p:sldId id="342" r:id="rId16"/>
    <p:sldId id="341" r:id="rId17"/>
    <p:sldId id="340" r:id="rId18"/>
    <p:sldId id="332" r:id="rId19"/>
    <p:sldId id="266" r:id="rId20"/>
    <p:sldId id="278" r:id="rId21"/>
    <p:sldId id="276" r:id="rId22"/>
    <p:sldId id="356" r:id="rId23"/>
    <p:sldId id="357" r:id="rId24"/>
    <p:sldId id="358" r:id="rId25"/>
    <p:sldId id="277" r:id="rId26"/>
    <p:sldId id="283" r:id="rId27"/>
    <p:sldId id="284" r:id="rId28"/>
    <p:sldId id="323" r:id="rId29"/>
    <p:sldId id="389" r:id="rId30"/>
    <p:sldId id="390" r:id="rId31"/>
    <p:sldId id="343" r:id="rId32"/>
    <p:sldId id="391" r:id="rId33"/>
    <p:sldId id="392" r:id="rId34"/>
    <p:sldId id="353" r:id="rId35"/>
    <p:sldId id="393" r:id="rId36"/>
    <p:sldId id="394" r:id="rId37"/>
    <p:sldId id="258" r:id="rId38"/>
    <p:sldId id="282" r:id="rId39"/>
    <p:sldId id="329" r:id="rId40"/>
    <p:sldId id="281" r:id="rId41"/>
    <p:sldId id="285" r:id="rId42"/>
    <p:sldId id="335" r:id="rId43"/>
    <p:sldId id="395" r:id="rId44"/>
    <p:sldId id="378" r:id="rId45"/>
    <p:sldId id="334" r:id="rId46"/>
    <p:sldId id="403" r:id="rId47"/>
    <p:sldId id="260" r:id="rId48"/>
    <p:sldId id="396" r:id="rId49"/>
    <p:sldId id="397" r:id="rId50"/>
    <p:sldId id="398" r:id="rId51"/>
    <p:sldId id="401" r:id="rId52"/>
    <p:sldId id="399" r:id="rId53"/>
    <p:sldId id="400" r:id="rId54"/>
    <p:sldId id="402" r:id="rId55"/>
    <p:sldId id="268" r:id="rId56"/>
    <p:sldId id="367" r:id="rId57"/>
    <p:sldId id="365" r:id="rId58"/>
    <p:sldId id="368" r:id="rId59"/>
    <p:sldId id="366" r:id="rId60"/>
    <p:sldId id="359" r:id="rId61"/>
    <p:sldId id="363" r:id="rId62"/>
    <p:sldId id="347" r:id="rId63"/>
    <p:sldId id="348" r:id="rId64"/>
    <p:sldId id="286" r:id="rId65"/>
    <p:sldId id="270" r:id="rId66"/>
    <p:sldId id="354" r:id="rId67"/>
    <p:sldId id="349" r:id="rId68"/>
    <p:sldId id="350" r:id="rId69"/>
    <p:sldId id="271" r:id="rId70"/>
    <p:sldId id="272" r:id="rId71"/>
    <p:sldId id="273" r:id="rId72"/>
    <p:sldId id="379" r:id="rId73"/>
    <p:sldId id="380" r:id="rId74"/>
    <p:sldId id="381" r:id="rId75"/>
    <p:sldId id="382" r:id="rId76"/>
    <p:sldId id="383" r:id="rId77"/>
    <p:sldId id="288" r:id="rId78"/>
    <p:sldId id="310" r:id="rId79"/>
    <p:sldId id="360" r:id="rId80"/>
    <p:sldId id="361" r:id="rId81"/>
    <p:sldId id="362" r:id="rId82"/>
    <p:sldId id="352" r:id="rId83"/>
    <p:sldId id="293" r:id="rId84"/>
    <p:sldId id="373" r:id="rId85"/>
    <p:sldId id="290" r:id="rId86"/>
    <p:sldId id="308" r:id="rId87"/>
    <p:sldId id="298" r:id="rId88"/>
    <p:sldId id="299" r:id="rId89"/>
    <p:sldId id="301" r:id="rId90"/>
    <p:sldId id="302" r:id="rId91"/>
    <p:sldId id="303" r:id="rId92"/>
    <p:sldId id="304" r:id="rId93"/>
    <p:sldId id="306" r:id="rId94"/>
    <p:sldId id="307" r:id="rId95"/>
    <p:sldId id="300" r:id="rId96"/>
    <p:sldId id="309" r:id="rId97"/>
    <p:sldId id="374" r:id="rId98"/>
    <p:sldId id="404" r:id="rId99"/>
    <p:sldId id="289" r:id="rId100"/>
    <p:sldId id="295" r:id="rId101"/>
    <p:sldId id="296" r:id="rId102"/>
    <p:sldId id="297" r:id="rId103"/>
    <p:sldId id="322" r:id="rId104"/>
    <p:sldId id="312" r:id="rId105"/>
    <p:sldId id="406" r:id="rId106"/>
    <p:sldId id="328" r:id="rId107"/>
    <p:sldId id="311" r:id="rId108"/>
  </p:sldIdLst>
  <p:sldSz cx="9144000" cy="6858000" type="screen4x3"/>
  <p:notesSz cx="6858000" cy="9144000"/>
  <p:embeddedFontLst>
    <p:embeddedFont>
      <p:font typeface="Comic Sans MS" pitchFamily="66" charset="0"/>
      <p:regular r:id="rId110"/>
      <p:bold r:id="rId111"/>
    </p:embeddedFont>
    <p:embeddedFont>
      <p:font typeface="Matura MT Script Capitals" pitchFamily="66" charset="0"/>
      <p:regular r:id="rId112"/>
    </p:embeddedFont>
    <p:embeddedFont>
      <p:font typeface="Calibri" pitchFamily="34" charset="0"/>
      <p:regular r:id="rId113"/>
      <p:bold r:id="rId114"/>
      <p:italic r:id="rId115"/>
      <p:boldItalic r:id="rId116"/>
    </p:embeddedFont>
    <p:embeddedFont>
      <p:font typeface="Cambria Math" pitchFamily="18" charset="0"/>
      <p:regular r:id="rId117"/>
    </p:embeddedFont>
    <p:embeddedFont>
      <p:font typeface="Blackadder ITC" pitchFamily="82" charset="0"/>
      <p:regular r:id="rId1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 autoAdjust="0"/>
  </p:normalViewPr>
  <p:slideViewPr>
    <p:cSldViewPr>
      <p:cViewPr>
        <p:scale>
          <a:sx n="66" d="100"/>
          <a:sy n="66" d="100"/>
        </p:scale>
        <p:origin x="-153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8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4.fntdata"/><Relationship Id="rId118" Type="http://schemas.openxmlformats.org/officeDocument/2006/relationships/font" Target="fonts/font9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5.fntdata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.fntdata"/><Relationship Id="rId115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0.wmf"/><Relationship Id="rId1" Type="http://schemas.openxmlformats.org/officeDocument/2006/relationships/image" Target="../media/image95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91.wmf"/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91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91.wmf"/><Relationship Id="rId1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91.wmf"/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91.wmf"/><Relationship Id="rId1" Type="http://schemas.openxmlformats.org/officeDocument/2006/relationships/image" Target="../media/image105.wmf"/><Relationship Id="rId4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2.wmf"/><Relationship Id="rId5" Type="http://schemas.openxmlformats.org/officeDocument/2006/relationships/image" Target="../media/image103.wmf"/><Relationship Id="rId4" Type="http://schemas.openxmlformats.org/officeDocument/2006/relationships/image" Target="../media/image11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3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BE2D-1A7C-4FAC-AE5E-4ACC512BE16F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2011-DC8F-479B-9727-3AE9005D5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two graphs (right) are still neighbors.</a:t>
            </a:r>
          </a:p>
          <a:p>
            <a:r>
              <a:rPr lang="en-US" dirty="0" smtClean="0"/>
              <a:t>The bottom</a:t>
            </a:r>
            <a:r>
              <a:rPr lang="en-US" baseline="0" dirty="0" smtClean="0"/>
              <a:t> graph now is a neighbor because we only removed edges incident to blue.</a:t>
            </a:r>
          </a:p>
          <a:p>
            <a:r>
              <a:rPr lang="en-US" baseline="0" dirty="0" smtClean="0"/>
              <a:t>In fact the bottom right graph is also a neighbor for the same reason.</a:t>
            </a:r>
          </a:p>
          <a:p>
            <a:r>
              <a:rPr lang="en-US" baseline="0" dirty="0" smtClean="0"/>
              <a:t>However, if we remove another edge then the graph is no longer a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Popup:</a:t>
            </a:r>
            <a:r>
              <a:rPr lang="en-US" sz="1200" b="1" dirty="0" err="1" smtClean="0"/>
              <a:t>Differential</a:t>
            </a:r>
            <a:r>
              <a:rPr lang="en-US" sz="1200" b="1" baseline="0" dirty="0" smtClean="0"/>
              <a:t> Privacy </a:t>
            </a:r>
            <a:r>
              <a:rPr lang="en-US" sz="1200" b="1" baseline="0" dirty="0" err="1" smtClean="0"/>
              <a:t>wrt</a:t>
            </a:r>
            <a:r>
              <a:rPr lang="en-US" sz="1200" b="1" baseline="0" dirty="0" smtClean="0"/>
              <a:t> Vertex Adjacency is a stronger privacy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Popup:</a:t>
            </a:r>
            <a:r>
              <a:rPr lang="en-US" sz="1200" b="1" dirty="0" err="1" smtClean="0"/>
              <a:t>Differential</a:t>
            </a:r>
            <a:r>
              <a:rPr lang="en-US" sz="1200" b="1" baseline="0" dirty="0" smtClean="0"/>
              <a:t> Privacy </a:t>
            </a:r>
            <a:r>
              <a:rPr lang="en-US" sz="1200" b="1" baseline="0" dirty="0" err="1" smtClean="0"/>
              <a:t>wrt</a:t>
            </a:r>
            <a:r>
              <a:rPr lang="en-US" sz="1200" b="1" baseline="0" dirty="0" smtClean="0"/>
              <a:t> Vertex Adjacency is a stronger privacy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coefficient/triadic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local profile of blue depends only on the graph induced by blue and any adjacent vertices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Examples: Clustering Coefficient, Bridges etc…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Global Sensitivity from Scratch then motivate local sensitivity then smooth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Both"/>
            </a:pPr>
            <a:r>
              <a:rPr lang="en-US" dirty="0" smtClean="0"/>
              <a:t>Motivate Smooth Sensitivity with a Picture from Adam Smith’s Talk</a:t>
            </a:r>
          </a:p>
          <a:p>
            <a:pPr marL="228600" indent="-228600">
              <a:buAutoNum type="arabicParenBoth"/>
            </a:pPr>
            <a:r>
              <a:rPr lang="en-US" dirty="0" smtClean="0"/>
              <a:t>Upper bound on Local Sensitivity</a:t>
            </a:r>
          </a:p>
          <a:p>
            <a:pPr marL="228600" indent="-228600">
              <a:buAutoNum type="arabicParenBoth"/>
            </a:pPr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does smooth sensitivity solve our problem? Not quite. In</a:t>
            </a:r>
            <a:r>
              <a:rPr lang="en-US" baseline="0" dirty="0" smtClean="0"/>
              <a:t> our example, neither condition (1) or (2) is satisfied.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Shiva </a:t>
            </a:r>
            <a:r>
              <a:rPr lang="en-US" dirty="0" err="1" smtClean="0"/>
              <a:t>Kasiviswanathan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Nissim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Raskhodnikova</a:t>
            </a:r>
            <a:r>
              <a:rPr lang="en-US" baseline="0" dirty="0" smtClean="0"/>
              <a:t>,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2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Smooth Sensitivity cannot help, because the local</a:t>
            </a:r>
            <a:r>
              <a:rPr lang="en-US" baseline="0" dirty="0" smtClean="0"/>
              <a:t> sensitivity is already too high! </a:t>
            </a:r>
          </a:p>
          <a:p>
            <a:r>
              <a:rPr lang="en-US" baseline="0" dirty="0" smtClean="0"/>
              <a:t>Notice that every graph G is close to a graph G’ with f(G’) = n. Either f(G) = n or we are close to an instance with high local sensitivity!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[14] M. Hay, C. Li, G.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Miklau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D. Jensen. Accurate estimation of the degree distribution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networks. In ICDM, pages 169–178, 2009.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[5] J. Blocki, A. Blum, A. Datta, and O. Sheffet.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johnson-lindenstrauss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transform itself preserves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 privacy. In Proceedings of the 53rd annual IEEE Symposium on Foundations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Computer Science. IEEE, 2012.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[16] 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Karwa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Raskhodnikova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Smith, and G.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Yaroslavtsev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Private analysis of graph structure.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PVLDB, 4(11):1146–1157, 2011.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Shiva </a:t>
            </a:r>
            <a:r>
              <a:rPr lang="en-US" dirty="0" err="1" smtClean="0"/>
              <a:t>Kasiviswanathan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Nissim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Raskhodnikova</a:t>
            </a:r>
            <a:r>
              <a:rPr lang="en-US" baseline="0" dirty="0" smtClean="0"/>
              <a:t>,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2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new sensitivity definition</a:t>
            </a:r>
          </a:p>
          <a:p>
            <a:pPr lvl="1"/>
            <a:r>
              <a:rPr lang="en-US" dirty="0" smtClean="0"/>
              <a:t>Demonstrate</a:t>
            </a:r>
            <a:r>
              <a:rPr lang="en-US" baseline="0" dirty="0" smtClean="0"/>
              <a:t> that it has lower sensitivity</a:t>
            </a:r>
          </a:p>
          <a:p>
            <a:pPr lvl="1"/>
            <a:r>
              <a:rPr lang="en-US" baseline="0" dirty="0" smtClean="0"/>
              <a:t>Challenge to leverage this idea</a:t>
            </a:r>
          </a:p>
          <a:p>
            <a:pPr lvl="1"/>
            <a:r>
              <a:rPr lang="en-US" baseline="0" dirty="0" smtClean="0"/>
              <a:t>Relaxed Accuracy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traditional differential privacy setting a data analyst wants to ask some query (e.g., “how many computer scientists have cancer?”) about a dataset D. Because the data may be sensitive the institution will add noise to the true answer to preserve the privacy of individuals in the database. There are two goals: 1) give accurate answers to the data analyst and 2) satisfy differential privacy – a rigorous notion of privacy that I will define later. However, in our social network setting it is impossible to satisfy both goals so we need to look for a new approach: Restricted Sensitivity.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setting the analyst submits a query and a hypothesis about the database D. We</a:t>
            </a:r>
            <a:r>
              <a:rPr lang="en-US" baseline="0" dirty="0" smtClean="0"/>
              <a:t> relax our accuracy goal to only require that the answer is accurate when the hypothesis is true. The guarantee of differential privacy must hold even when the hypothesis H is false. Can we gain anything by taking this approach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of k = </a:t>
            </a:r>
            <a:r>
              <a:rPr lang="en-US" dirty="0" err="1" smtClean="0"/>
              <a:t>Sqrt</a:t>
            </a:r>
            <a:r>
              <a:rPr lang="en-US" dirty="0" smtClean="0"/>
              <a:t>(n). There are 900 million </a:t>
            </a:r>
            <a:r>
              <a:rPr lang="en-US" dirty="0" err="1" smtClean="0"/>
              <a:t>facebook</a:t>
            </a:r>
            <a:r>
              <a:rPr lang="en-US" dirty="0" smtClean="0"/>
              <a:t> users, but very</a:t>
            </a:r>
            <a:r>
              <a:rPr lang="en-US" baseline="0" dirty="0" smtClean="0"/>
              <a:t> few have degree &gt; 5,000.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(900 million) = 30,000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graph satisfies 1-decay. Many natural graphs satisfy</a:t>
            </a:r>
            <a:r>
              <a:rPr lang="en-US" baseline="0" dirty="0" smtClean="0"/>
              <a:t> alpha &gt; 1 decay.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new sensitivity definition</a:t>
            </a:r>
          </a:p>
          <a:p>
            <a:pPr lvl="1"/>
            <a:r>
              <a:rPr lang="en-US" dirty="0" smtClean="0"/>
              <a:t>Demonstrate</a:t>
            </a:r>
            <a:r>
              <a:rPr lang="en-US" baseline="0" dirty="0" smtClean="0"/>
              <a:t> that it has lower sensitivity</a:t>
            </a:r>
          </a:p>
          <a:p>
            <a:pPr lvl="1"/>
            <a:r>
              <a:rPr lang="en-US" baseline="0" dirty="0" smtClean="0"/>
              <a:t>Challenge to leverage this idea</a:t>
            </a:r>
          </a:p>
          <a:p>
            <a:pPr lvl="1"/>
            <a:r>
              <a:rPr lang="en-US" baseline="0" dirty="0" smtClean="0"/>
              <a:t>Relaxed Accuracy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Highlight, contained in H. Split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example.</a:t>
            </a:r>
            <a:r>
              <a:rPr lang="en-US" baseline="0" dirty="0" smtClean="0"/>
              <a:t> (</a:t>
            </a:r>
            <a:r>
              <a:rPr lang="en-US" dirty="0" smtClean="0"/>
              <a:t>Point</a:t>
            </a:r>
            <a:r>
              <a:rPr lang="en-US" baseline="0" dirty="0" smtClean="0"/>
              <a:t> at red node).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the red not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the old neighbors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new neighbors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 other local profiles are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n and 2k+1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Problem: How do we answer for G </a:t>
            </a:r>
            <a:r>
              <a:rPr lang="en-US" baseline="0" smtClean="0"/>
              <a:t>not in 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new sensitivity definition</a:t>
            </a:r>
          </a:p>
          <a:p>
            <a:pPr lvl="1"/>
            <a:r>
              <a:rPr lang="en-US" dirty="0" smtClean="0"/>
              <a:t>Demonstrate</a:t>
            </a:r>
            <a:r>
              <a:rPr lang="en-US" baseline="0" dirty="0" smtClean="0"/>
              <a:t> that it has lower sensitivity</a:t>
            </a:r>
          </a:p>
          <a:p>
            <a:pPr lvl="1"/>
            <a:r>
              <a:rPr lang="en-US" baseline="0" dirty="0" smtClean="0"/>
              <a:t>Challenge to leverage this idea</a:t>
            </a:r>
          </a:p>
          <a:p>
            <a:pPr lvl="1"/>
            <a:r>
              <a:rPr lang="en-US" baseline="0" dirty="0" smtClean="0"/>
              <a:t>Relaxed Accuracy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for any query, and any hypothesis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new sensitivity definition</a:t>
            </a:r>
          </a:p>
          <a:p>
            <a:pPr lvl="1"/>
            <a:r>
              <a:rPr lang="en-US" dirty="0" smtClean="0"/>
              <a:t>Demonstrate</a:t>
            </a:r>
            <a:r>
              <a:rPr lang="en-US" baseline="0" dirty="0" smtClean="0"/>
              <a:t> that it has lower sensitivity</a:t>
            </a:r>
          </a:p>
          <a:p>
            <a:pPr lvl="1"/>
            <a:r>
              <a:rPr lang="en-US" baseline="0" dirty="0" smtClean="0"/>
              <a:t>Challenge to leverage this idea</a:t>
            </a:r>
          </a:p>
          <a:p>
            <a:pPr lvl="1"/>
            <a:r>
              <a:rPr lang="en-US" baseline="0" dirty="0" smtClean="0"/>
              <a:t>Relaxed Accuracy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couple of remarks: </a:t>
            </a:r>
          </a:p>
          <a:p>
            <a:r>
              <a:rPr lang="en-US" dirty="0" smtClean="0"/>
              <a:t>  KNRS</a:t>
            </a:r>
            <a:r>
              <a:rPr lang="en-US" baseline="0" dirty="0" smtClean="0"/>
              <a:t> did not consider labeled </a:t>
            </a:r>
            <a:r>
              <a:rPr lang="en-US" baseline="0" dirty="0" err="1" smtClean="0"/>
              <a:t>subgraphs</a:t>
            </a:r>
            <a:r>
              <a:rPr lang="en-US" baseline="0" dirty="0" smtClean="0"/>
              <a:t>, but there techniques appear to generalize. </a:t>
            </a:r>
          </a:p>
          <a:p>
            <a:r>
              <a:rPr lang="en-US" baseline="0" dirty="0" smtClean="0"/>
              <a:t>  BBDS proved a similar Theorem (described later), but did not try to prove utility for graphs with alpha-Decay.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 (picture)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claim is</a:t>
            </a:r>
            <a:r>
              <a:rPr lang="en-US" baseline="0" dirty="0" smtClean="0"/>
              <a:t> trivial.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claim</a:t>
            </a:r>
            <a:r>
              <a:rPr lang="en-US" baseline="0" dirty="0" smtClean="0"/>
              <a:t> immediately follows from the definition of c-smooth projection and restricted sensitivity.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claim is</a:t>
            </a:r>
            <a:r>
              <a:rPr lang="en-US" baseline="0" dirty="0" smtClean="0"/>
              <a:t> trivial.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</a:t>
            </a:r>
            <a:r>
              <a:rPr lang="en-US" baseline="0" dirty="0" smtClean="0"/>
              <a:t> before mathematical definition?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Relaxation: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 may be large when we are far away from 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Intuition: The Local Sensitivity grows with distance from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. Graphs close to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have low sensitivity. Graphs with high sensitivity must be far away from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</a:t>
            </a:r>
            <a:r>
              <a:rPr lang="en-US" baseline="0" dirty="0" smtClean="0"/>
              <a:t> 1 and 2 say that S is a valid smooth upper bound (privacy for all). Fact 3 satisfies accuracy for some.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Furthermore,                      are both efficiently computable.                </a:t>
            </a:r>
            <a:r>
              <a:rPr lang="en-US" baseline="-25000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Plug in d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baseline="0" dirty="0" smtClean="0"/>
              <a:t>(G)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Exp(0) = 1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Apply the definition of restricted sensitivity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</a:t>
            </a:r>
            <a:r>
              <a:rPr lang="en-US" baseline="0" dirty="0" smtClean="0"/>
              <a:t> Apply fact about c-smooth projections: 2d</a:t>
            </a:r>
            <a:r>
              <a:rPr lang="en-US" baseline="-25000" dirty="0" smtClean="0"/>
              <a:t>est</a:t>
            </a:r>
            <a:r>
              <a:rPr lang="en-US" baseline="0" dirty="0" smtClean="0"/>
              <a:t>(G)+c+1 &gt;= d(G,G’)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 Simplify and apply</a:t>
            </a:r>
            <a:r>
              <a:rPr lang="en-US" baseline="0" dirty="0" smtClean="0"/>
              <a:t> definition of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</a:p>
          <a:p>
            <a:r>
              <a:rPr lang="en-US" dirty="0" smtClean="0"/>
              <a:t>6.</a:t>
            </a:r>
            <a:r>
              <a:rPr lang="en-US" baseline="0" dirty="0" smtClean="0"/>
              <a:t>  By definition of </a:t>
            </a:r>
            <a:r>
              <a:rPr lang="en-US" baseline="0" dirty="0" err="1" smtClean="0"/>
              <a:t>LS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maximum</a:t>
            </a:r>
            <a:r>
              <a:rPr lang="en-US" baseline="0" dirty="0" smtClean="0"/>
              <a:t> in the numerator is obtained at some value d*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We can substitute d* into the denominator and obtain the following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network is a neighbor because we change the label of one node.</a:t>
            </a:r>
          </a:p>
          <a:p>
            <a:r>
              <a:rPr lang="en-US" dirty="0" smtClean="0"/>
              <a:t>The second network is a neighbor because we removed</a:t>
            </a:r>
            <a:r>
              <a:rPr lang="en-US" baseline="0" dirty="0" smtClean="0"/>
              <a:t> one edge.</a:t>
            </a:r>
          </a:p>
          <a:p>
            <a:r>
              <a:rPr lang="en-US" baseline="0" dirty="0" smtClean="0"/>
              <a:t>The third network is not a neighbor because we removed two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Simply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</a:t>
            </a:r>
            <a:r>
              <a:rPr lang="en-US" baseline="0" dirty="0" smtClean="0"/>
              <a:t> By definition of c-smoothness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c-smoothness for all G in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 we have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(G) = 0.</a:t>
            </a:r>
          </a:p>
          <a:p>
            <a:endParaRPr lang="en-US" dirty="0" smtClean="0"/>
          </a:p>
          <a:p>
            <a:r>
              <a:rPr lang="en-US" dirty="0" smtClean="0"/>
              <a:t>Too much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Intuition: The Local Sensitivity grows with distance from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. Graphs close to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have low sensitivity. Graphs with high sensitivity must be far away from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Now</a:t>
            </a:r>
            <a:r>
              <a:rPr lang="en-US" sz="1200" b="1" baseline="0" dirty="0" smtClean="0"/>
              <a:t> the graphs are not neighbors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27B6-02CC-41C5-8444-7263CF54D61D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A95D-E52A-4339-A594-0E7CBA3F6B6D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41BB-E8B9-41D7-95E1-75F3917CB77E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7ED-C553-47A8-B134-AB16DD41D957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DD9-A8C2-40D4-B1E9-EC028BCFF8D2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D579-5104-4C10-827E-221EB9994A9C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986D-9058-4EBB-95AC-F26F239BD523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76A3-5209-4BDC-B4E8-064CF8642F12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971-0E87-4091-A361-1D30D8723DC8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33C3-E8E8-4BB4-87F9-839CBB84D471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DABF-C057-4D2B-A587-910FE8D981CB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57C9-07B2-4745-A4FF-6E89C7AE4CEA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2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73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6.png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78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8.wmf"/><Relationship Id="rId11" Type="http://schemas.openxmlformats.org/officeDocument/2006/relationships/image" Target="../media/image141.png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83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45.png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44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7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png"/><Relationship Id="rId5" Type="http://schemas.openxmlformats.org/officeDocument/2006/relationships/image" Target="../media/image81.png"/><Relationship Id="rId4" Type="http://schemas.openxmlformats.org/officeDocument/2006/relationships/image" Target="../media/image8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3.jpeg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90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2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97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6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06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07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08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09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10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55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19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18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1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24.wmf"/><Relationship Id="rId18" Type="http://schemas.openxmlformats.org/officeDocument/2006/relationships/image" Target="../media/image126.wmf"/><Relationship Id="rId3" Type="http://schemas.openxmlformats.org/officeDocument/2006/relationships/notesSlide" Target="../notesSlides/notesSlide65.xml"/><Relationship Id="rId21" Type="http://schemas.openxmlformats.org/officeDocument/2006/relationships/image" Target="../media/image127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wmf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129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22.wmf"/><Relationship Id="rId1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Techniques for Achieving Vertex Level Differential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Jeremiah </a:t>
            </a:r>
            <a:r>
              <a:rPr lang="en-US" dirty="0" smtClean="0"/>
              <a:t>Blocki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sz="2000" dirty="0" smtClean="0"/>
              <a:t>Privacy Reading Group</a:t>
            </a:r>
          </a:p>
          <a:p>
            <a:r>
              <a:rPr lang="en-US" sz="2000" dirty="0" smtClean="0"/>
              <a:t>Simons 2015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181600"/>
            <a:ext cx="858768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4876800"/>
                <a:ext cx="10744200" cy="1754326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  <a:p>
                <a:r>
                  <a:rPr lang="en-US" sz="3500" dirty="0" err="1" smtClean="0"/>
                  <a:t>Pr</a:t>
                </a:r>
                <a:r>
                  <a:rPr lang="en-US" sz="3500" dirty="0" smtClean="0"/>
                  <a:t>[A(G)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500" dirty="0" smtClean="0"/>
                  <a:t>            </a:t>
                </a:r>
                <a:r>
                  <a:rPr lang="en-US" sz="3500" dirty="0" smtClean="0"/>
                  <a:t>] </a:t>
                </a:r>
                <a:r>
                  <a:rPr lang="en-US" sz="3500" dirty="0" smtClean="0"/>
                  <a:t>≤e</a:t>
                </a:r>
                <a:r>
                  <a:rPr lang="en-US" sz="3500" b="1" baseline="30000" dirty="0">
                    <a:latin typeface="Times New Roman"/>
                    <a:cs typeface="Times New Roman"/>
                    <a:sym typeface="Mathematica1Mono"/>
                  </a:rPr>
                  <a:t>2</a:t>
                </a:r>
                <a:r>
                  <a:rPr lang="el-GR" sz="35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500" dirty="0" err="1" smtClean="0"/>
                  <a:t>Pr</a:t>
                </a:r>
                <a:r>
                  <a:rPr lang="en-US" sz="3500" dirty="0" smtClean="0"/>
                  <a:t>[A(G’’)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500" dirty="0" smtClean="0"/>
                  <a:t>            </a:t>
                </a:r>
                <a:r>
                  <a:rPr lang="en-US" sz="3500" dirty="0" smtClean="0"/>
                  <a:t>]+</a:t>
                </a:r>
                <a:r>
                  <a:rPr lang="el-GR" sz="3500" dirty="0" smtClean="0">
                    <a:latin typeface="Times New Roman"/>
                    <a:cs typeface="Times New Roman"/>
                  </a:rPr>
                  <a:t>δ</a:t>
                </a:r>
                <a:r>
                  <a:rPr lang="en-US" sz="3500" dirty="0" smtClean="0"/>
                  <a:t>(1+</a:t>
                </a:r>
                <a:r>
                  <a:rPr lang="en-US" sz="3500" dirty="0" smtClean="0"/>
                  <a:t>e</a:t>
                </a:r>
                <a:r>
                  <a:rPr lang="el-GR" sz="35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500" dirty="0" smtClean="0"/>
                  <a:t>)</a:t>
                </a:r>
                <a:endParaRPr lang="en-US" sz="3500" b="1" dirty="0" smtClean="0">
                  <a:sym typeface="Mathematica1Mono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10744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645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Two Edges?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6DF7-B2AB-7E47-8A3C-94C15074D1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lide Number Placeholder 2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4218-ECD5-40B3-9B38-179C82A047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75" y="5395686"/>
            <a:ext cx="1156137" cy="762000"/>
          </a:xfrm>
          <a:prstGeom prst="rect">
            <a:avLst/>
          </a:prstGeom>
          <a:noFill/>
        </p:spPr>
      </p:pic>
      <p:pic>
        <p:nvPicPr>
          <p:cNvPr id="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850" y="5410200"/>
            <a:ext cx="1156138" cy="762000"/>
          </a:xfrm>
          <a:prstGeom prst="rect">
            <a:avLst/>
          </a:prstGeom>
          <a:noFill/>
        </p:spPr>
      </p:pic>
      <p:pic>
        <p:nvPicPr>
          <p:cNvPr id="11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5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581400"/>
            <a:ext cx="912738" cy="13716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stCxn id="11" idx="2"/>
          </p:cNvCxnSpPr>
          <p:nvPr/>
        </p:nvCxnSpPr>
        <p:spPr>
          <a:xfrm>
            <a:off x="838200" y="2590800"/>
            <a:ext cx="13716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2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21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3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26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pic>
        <p:nvPicPr>
          <p:cNvPr id="3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31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46029" y="1186190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G’’</a:t>
            </a:r>
            <a:endParaRPr lang="en-US" sz="4000" baseline="-25000" dirty="0"/>
          </a:p>
        </p:txBody>
      </p:sp>
      <p:sp>
        <p:nvSpPr>
          <p:cNvPr id="35" name="&quot;No&quot; Symbol 34"/>
          <p:cNvSpPr/>
          <p:nvPr/>
        </p:nvSpPr>
        <p:spPr>
          <a:xfrm>
            <a:off x="3581399" y="1847334"/>
            <a:ext cx="1371601" cy="1124466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  <p:sp>
        <p:nvSpPr>
          <p:cNvPr id="37" name="Oval 36"/>
          <p:cNvSpPr/>
          <p:nvPr/>
        </p:nvSpPr>
        <p:spPr>
          <a:xfrm>
            <a:off x="3783020" y="5491820"/>
            <a:ext cx="558235" cy="381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29602" y="5192442"/>
            <a:ext cx="1462877" cy="979757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the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1"/>
            <a:ext cx="7620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181600" cy="45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371600"/>
          <a:ext cx="180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Equation" r:id="rId3" imgW="901440" imgH="342720" progId="Equation.3">
                  <p:embed/>
                </p:oleObj>
              </mc:Choice>
              <mc:Fallback>
                <p:oleObj name="Equation" r:id="rId3" imgW="9014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80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12800" y="2286000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286000"/>
                        <a:ext cx="2540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76288" y="4191000"/>
          <a:ext cx="2576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6" name="Equation" r:id="rId7" imgW="1054080" imgH="342720" progId="Equation.3">
                  <p:embed/>
                </p:oleObj>
              </mc:Choice>
              <mc:Fallback>
                <p:oleObj name="Equation" r:id="rId7" imgW="10540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191000"/>
                        <a:ext cx="25765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62000" y="2895600"/>
          <a:ext cx="276325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7" name="Equation" r:id="rId9" imgW="990360" imgH="241200" progId="Equation.3">
                  <p:embed/>
                </p:oleObj>
              </mc:Choice>
              <mc:Fallback>
                <p:oleObj name="Equation" r:id="rId9" imgW="9903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276325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737269" y="3505200"/>
          <a:ext cx="4749131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8" name="Equation" r:id="rId11" imgW="1841400" imgH="241200" progId="Equation.3">
                  <p:embed/>
                </p:oleObj>
              </mc:Choice>
              <mc:Fallback>
                <p:oleObj name="Equation" r:id="rId11" imgW="18414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69" y="3505200"/>
                        <a:ext cx="4749131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6477000" y="1371600"/>
            <a:ext cx="5334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62800" y="1295401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2800" y="19812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200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 =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2971800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15200" y="28956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5200" y="34290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If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15200" y="39624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867400" y="50292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=1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0400" y="5105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0" y="5105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≥½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1200" y="48006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8" grpId="0"/>
      <p:bldP spid="20" grpId="0"/>
      <p:bldP spid="21" grpId="0" animBg="1"/>
      <p:bldP spid="22" grpId="0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the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1"/>
            <a:ext cx="7620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181600" cy="381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6900" y="1371600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Equation" r:id="rId3" imgW="914400" imgH="342720" progId="Equation.3">
                  <p:embed/>
                </p:oleObj>
              </mc:Choice>
              <mc:Fallback>
                <p:oleObj name="Equation" r:id="rId3" imgW="914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371600"/>
                        <a:ext cx="1828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5662" y="2286000"/>
          <a:ext cx="25733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Equation" r:id="rId5" imgW="965160" imgH="228600" progId="Equation.3">
                  <p:embed/>
                </p:oleObj>
              </mc:Choice>
              <mc:Fallback>
                <p:oleObj name="Equation" r:id="rId5" imgW="965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2" y="2286000"/>
                        <a:ext cx="25733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838200" y="4191000"/>
          <a:ext cx="27003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" name="Equation" r:id="rId7" imgW="1104840" imgH="342720" progId="Equation.3">
                  <p:embed/>
                </p:oleObj>
              </mc:Choice>
              <mc:Fallback>
                <p:oleObj name="Equation" r:id="rId7" imgW="110484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27003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47725" y="2895600"/>
          <a:ext cx="26574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" name="Equation" r:id="rId9" imgW="952200" imgH="241200" progId="Equation.3">
                  <p:embed/>
                </p:oleObj>
              </mc:Choice>
              <mc:Fallback>
                <p:oleObj name="Equation" r:id="rId9" imgW="9522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895600"/>
                        <a:ext cx="26574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46137" y="3505200"/>
          <a:ext cx="47164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Equation" r:id="rId11" imgW="1828800" imgH="241200" progId="Equation.3">
                  <p:embed/>
                </p:oleObj>
              </mc:Choice>
              <mc:Fallback>
                <p:oleObj name="Equation" r:id="rId11" imgW="18288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7" y="3505200"/>
                        <a:ext cx="47164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6477000" y="1371600"/>
            <a:ext cx="5334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62800" y="1295401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2800" y="19812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200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 =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2971800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15200" y="28956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5200" y="34290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15200" y="39624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Mathematica1"/>
              </a:rPr>
              <a:t>Keep edge </a:t>
            </a:r>
            <a:r>
              <a:rPr lang="en-US" sz="2800" dirty="0" smtClean="0">
                <a:sym typeface="Wingdings" pitchFamily="2" charset="2"/>
              </a:rPr>
              <a:t></a:t>
            </a:r>
            <a:r>
              <a:rPr lang="en-US" sz="2800" dirty="0" smtClean="0">
                <a:sym typeface="Mathematica1"/>
              </a:rPr>
              <a:t> </a:t>
            </a:r>
            <a:r>
              <a:rPr lang="en-US" sz="2800" dirty="0" err="1" smtClean="0">
                <a:sym typeface="Mathematica1"/>
              </a:rPr>
              <a:t>e</a:t>
            </a:r>
            <a:r>
              <a:rPr lang="en-US" sz="2800" baseline="-25000" dirty="0" err="1" smtClean="0">
                <a:sym typeface="Mathematica1"/>
              </a:rPr>
              <a:t>u,v</a:t>
            </a:r>
            <a:r>
              <a:rPr lang="en-US" sz="2800" baseline="-25000" dirty="0" smtClean="0">
                <a:sym typeface="Mathematica1"/>
              </a:rPr>
              <a:t>  </a:t>
            </a:r>
            <a:r>
              <a:rPr lang="en-US" sz="2800" dirty="0" smtClean="0">
                <a:sym typeface="Mathematica1"/>
              </a:rPr>
              <a:t>= 1</a:t>
            </a:r>
            <a:endParaRPr lang="en-US" sz="2800" dirty="0" smtClean="0">
              <a:latin typeface="Matura MT Script Capitals"/>
              <a:sym typeface="Mathematica1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3400" y="5943600"/>
                <a:ext cx="4434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ym typeface="Mathematica1"/>
                  </a:rPr>
                  <a:t>Call the resulting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2800" dirty="0" smtClean="0">
                    <a:sym typeface="Mathematica1"/>
                  </a:rPr>
                  <a:t>(G).</a:t>
                </a:r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943600"/>
                <a:ext cx="4434932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2889" t="-10465" r="-68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943600" y="50292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=1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86600" y="5105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96200" y="5105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≥½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48006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Facts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981200"/>
          <a:ext cx="7953154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7" name="Equation" r:id="rId3" imgW="2286000" imgH="342720" progId="Equation.3">
                  <p:embed/>
                </p:oleObj>
              </mc:Choice>
              <mc:Fallback>
                <p:oleObj name="Equation" r:id="rId3" imgW="22860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7953154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3400" y="3505200"/>
          <a:ext cx="397510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3975101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7200" y="4648200"/>
          <a:ext cx="4725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9" name="Equation" r:id="rId7" imgW="1358640" imgH="228600" progId="Equation.3">
                  <p:embed/>
                </p:oleObj>
              </mc:Choice>
              <mc:Fallback>
                <p:oleObj name="Equation" r:id="rId7" imgW="1358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47259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00063" y="5638800"/>
          <a:ext cx="49466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0" name="Equation" r:id="rId9" imgW="1422360" imgH="228600" progId="Equation.3">
                  <p:embed/>
                </p:oleObj>
              </mc:Choice>
              <mc:Fallback>
                <p:oleObj name="Equation" r:id="rId9" imgW="1422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638800"/>
                        <a:ext cx="49466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057400" y="2971800"/>
                <a:ext cx="4876800" cy="1905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So </a:t>
                </a:r>
                <a:r>
                  <a:rPr lang="en-US" sz="3600" dirty="0" err="1" smtClean="0"/>
                  <a:t>d</a:t>
                </a:r>
                <a:r>
                  <a:rPr lang="en-US" sz="3600" baseline="-25000" dirty="0" err="1" smtClean="0"/>
                  <a:t>est</a:t>
                </a:r>
                <a:r>
                  <a:rPr lang="en-US" sz="3600" dirty="0" smtClean="0"/>
                  <a:t> is 4-smooth distance estimator for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!</a:t>
                </a:r>
                <a:endParaRPr lang="en-US" sz="3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71800"/>
                <a:ext cx="4876800" cy="1905000"/>
              </a:xfrm>
              <a:prstGeom prst="rect">
                <a:avLst/>
              </a:prstGeom>
              <a:blipFill rotWithShape="1">
                <a:blip r:embed="rId11"/>
                <a:stretch>
                  <a:fillRect l="-2488" r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524000"/>
            <a:ext cx="8305800" cy="419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/>
                      </a:rPr>
                      <m:t>→</m:t>
                    </m:r>
                  </m:oMath>
                </a14:m>
                <a:r>
                  <a:rPr lang="en-US" dirty="0" smtClean="0">
                    <a:sym typeface="Mathematica1"/>
                  </a:rPr>
                  <a:t>H</a:t>
                </a:r>
                <a:r>
                  <a:rPr lang="en-US" baseline="-25000" dirty="0" smtClean="0">
                    <a:sym typeface="Mathematica1"/>
                  </a:rPr>
                  <a:t>2k </a:t>
                </a:r>
                <a:r>
                  <a:rPr lang="en-US" dirty="0" smtClean="0"/>
                  <a:t>be a projection with a  c-smooth distance estimator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, and let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Then </a:t>
                </a:r>
                <a:r>
                  <a:rPr lang="en-US" dirty="0" smtClean="0">
                    <a:sym typeface="Mathematica1Mono"/>
                  </a:rPr>
                  <a:t>for every 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sym typeface="Mathematica1"/>
                  </a:rPr>
                  <a:t>H</a:t>
                </a:r>
                <a:r>
                  <a:rPr lang="en-US" baseline="-25000" dirty="0" err="1" smtClean="0">
                    <a:sym typeface="Mathematica1"/>
                  </a:rPr>
                  <a:t>k</a:t>
                </a:r>
                <a:r>
                  <a:rPr lang="en-US" dirty="0" smtClean="0"/>
                  <a:t>  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Furthermore,                      are both efficiently computable.                </a:t>
                </a:r>
                <a:r>
                  <a:rPr lang="en-US" baseline="-25000" dirty="0" smtClean="0"/>
                  <a:t> </a:t>
                </a:r>
                <a:endParaRPr lang="en-US" b="1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pPr>
                  <a:buNone/>
                </a:pPr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28801" y="2667000"/>
          <a:ext cx="2819400" cy="5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2" name="Equation" r:id="rId4" imgW="1155600" imgH="241200" progId="Equation.3">
                  <p:embed/>
                </p:oleObj>
              </mc:Choice>
              <mc:Fallback>
                <p:oleObj name="Equation" r:id="rId4" imgW="11556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667000"/>
                        <a:ext cx="2819400" cy="5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343400" y="3276600"/>
          <a:ext cx="26892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Equation" r:id="rId6" imgW="1054080" imgH="266400" progId="Equation.3">
                  <p:embed/>
                </p:oleObj>
              </mc:Choice>
              <mc:Fallback>
                <p:oleObj name="Equation" r:id="rId6" imgW="10540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268922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819400" y="4419600"/>
          <a:ext cx="1873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4" name="Equation" r:id="rId8" imgW="749160" imgH="266400" progId="Equation.3">
                  <p:embed/>
                </p:oleObj>
              </mc:Choice>
              <mc:Fallback>
                <p:oleObj name="Equation" r:id="rId8" imgW="74916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1873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600200"/>
            <a:ext cx="8305800" cy="495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Accomplished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The efficiently computable mechanism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 smtClean="0"/>
                  <a:t>preserves differential privacy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Mathematica1Mono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  <a:sym typeface="Mathematica1Mono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  <a:sym typeface="Mathematica1Mono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  <a:sym typeface="Mathematica1Mono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sym typeface="Mathematica1Mono"/>
                  </a:rPr>
                  <a:t>.</a:t>
                </a:r>
                <a:r>
                  <a:rPr lang="en-US" dirty="0" smtClean="0">
                    <a:sym typeface="Mathematica1Mono"/>
                  </a:rPr>
                  <a:t> Furthermore,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athematica1Mono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Mathematica1Mono"/>
                      </a:rPr>
                      <m:t>𝐻𝑘</m:t>
                    </m:r>
                  </m:oMath>
                </a14:m>
                <a:r>
                  <a:rPr lang="en-US" dirty="0" smtClean="0">
                    <a:sym typeface="Mathematica1Mono"/>
                  </a:rPr>
                  <a:t> </a:t>
                </a:r>
                <a:endParaRPr lang="en-US" dirty="0">
                  <a:sym typeface="Mathematica1Mono"/>
                </a:endParaRPr>
              </a:p>
              <a:p>
                <a:pPr>
                  <a:buNone/>
                </a:pPr>
                <a:r>
                  <a:rPr lang="en-US" dirty="0" smtClean="0"/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74700" y="2282825"/>
          <a:ext cx="6697663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3" name="Equation" r:id="rId4" imgW="2120760" imgH="533160" progId="Equation.3">
                  <p:embed/>
                </p:oleObj>
              </mc:Choice>
              <mc:Fallback>
                <p:oleObj name="Equation" r:id="rId4" imgW="212076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282825"/>
                        <a:ext cx="6697663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83685"/>
              </p:ext>
            </p:extLst>
          </p:nvPr>
        </p:nvGraphicFramePr>
        <p:xfrm>
          <a:off x="1075531" y="4873625"/>
          <a:ext cx="691673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name="Equation" r:id="rId6" imgW="2197080" imgH="533160" progId="Equation.3">
                  <p:embed/>
                </p:oleObj>
              </mc:Choice>
              <mc:Fallback>
                <p:oleObj name="Equation" r:id="rId6" imgW="2197080" imgH="533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531" y="4873625"/>
                        <a:ext cx="691673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Restricted sensitivity: Other relevant hypotheses H and associated constructions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Lipschitz</a:t>
                </a:r>
                <a:r>
                  <a:rPr lang="en-US" dirty="0" smtClean="0"/>
                  <a:t> extensions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dirty="0">
                        <a:latin typeface="Blackadder ITC" pitchFamily="82" charset="0"/>
                        <a:sym typeface="Mathematica1Mono"/>
                      </a:rPr>
                      <m:t>G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smtClean="0"/>
                  <a:t>Recent Work [RS2015]</a:t>
                </a:r>
                <a:endParaRPr lang="en-US" dirty="0" smtClean="0"/>
              </a:p>
              <a:p>
                <a:r>
                  <a:rPr lang="en-US" dirty="0" smtClean="0"/>
                  <a:t>Social </a:t>
                </a:r>
                <a:r>
                  <a:rPr lang="en-US" dirty="0" smtClean="0"/>
                  <a:t>network privacy: Alternative to vertex adjacency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oo weak:  Information about node A also in node B </a:t>
                </a:r>
                <a:r>
                  <a:rPr lang="en-US" i="1" dirty="0" smtClean="0"/>
                  <a:t>influenced</a:t>
                </a:r>
                <a:r>
                  <a:rPr lang="en-US" dirty="0" smtClean="0"/>
                  <a:t> by A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1828800"/>
                <a:gridCol w="16002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Adjacency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Hypothesis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Efficient?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Sensitivity of </a:t>
                      </a:r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H</a:t>
                      </a:r>
                      <a:endParaRPr lang="en-US" sz="2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(H)</a:t>
                      </a:r>
                      <a:endParaRPr lang="en-US" sz="2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</a:t>
                      </a:r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Vertex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O(</a:t>
                      </a:r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(H</a:t>
                      </a:r>
                      <a:r>
                        <a:rPr lang="en-US" sz="2800" baseline="-25000" dirty="0" smtClean="0"/>
                        <a:t>2k</a:t>
                      </a:r>
                      <a:r>
                        <a:rPr lang="en-US" sz="2800" dirty="0" smtClean="0"/>
                        <a:t>))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106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57200" y="42672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378"/>
                <a:gridCol w="1230702"/>
                <a:gridCol w="1538378"/>
                <a:gridCol w="1829508"/>
                <a:gridCol w="2016434"/>
              </a:tblGrid>
              <a:tr h="3633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Local Profile Query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err="1" smtClean="0"/>
                        <a:t>Subgraph</a:t>
                      </a:r>
                      <a:r>
                        <a:rPr lang="en-US" sz="2800" dirty="0" smtClean="0"/>
                        <a:t> Counting Query (P)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3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Adjacency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Vertex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225282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04800" y="5105400"/>
            <a:ext cx="8534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may now be able tell if he watches R-rated movies from A(G). </a:t>
            </a:r>
            <a:endParaRPr lang="en-US" sz="36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814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3716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115" name="&quot;No&quot; Symbol 114"/>
          <p:cNvSpPr/>
          <p:nvPr/>
        </p:nvSpPr>
        <p:spPr>
          <a:xfrm>
            <a:off x="3581399" y="1847334"/>
            <a:ext cx="1371601" cy="1124466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746029" y="1186190"/>
            <a:ext cx="62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</a:t>
            </a:r>
            <a:r>
              <a:rPr lang="en-US" sz="4000" baseline="30000" dirty="0" err="1"/>
              <a:t>t</a:t>
            </a:r>
            <a:endParaRPr lang="en-US" sz="40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897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85801" y="2057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2115696" y="2492884"/>
            <a:ext cx="574380" cy="2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2115696" y="2873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2971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2362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2286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743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1353696" y="2416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1" idx="5"/>
          </p:cNvCxnSpPr>
          <p:nvPr/>
        </p:nvCxnSpPr>
        <p:spPr>
          <a:xfrm flipH="1">
            <a:off x="1277496" y="2873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0" idx="3"/>
          </p:cNvCxnSpPr>
          <p:nvPr/>
        </p:nvCxnSpPr>
        <p:spPr>
          <a:xfrm flipV="1">
            <a:off x="1221786" y="2416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2745786" y="2515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4953000" y="3505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39"/>
          <p:cNvCxnSpPr>
            <a:stCxn id="43" idx="5"/>
            <a:endCxn id="41" idx="2"/>
          </p:cNvCxnSpPr>
          <p:nvPr/>
        </p:nvCxnSpPr>
        <p:spPr>
          <a:xfrm>
            <a:off x="6382895" y="43216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934199" y="4419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34199" y="3810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399" y="4191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86399" y="3733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10199" y="4191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  <a:endCxn id="44" idx="5"/>
          </p:cNvCxnSpPr>
          <p:nvPr/>
        </p:nvCxnSpPr>
        <p:spPr>
          <a:xfrm flipH="1" flipV="1">
            <a:off x="5620895" y="3864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3"/>
            <a:endCxn id="45" idx="5"/>
          </p:cNvCxnSpPr>
          <p:nvPr/>
        </p:nvCxnSpPr>
        <p:spPr>
          <a:xfrm flipH="1">
            <a:off x="5544695" y="4321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0"/>
            <a:endCxn id="44" idx="3"/>
          </p:cNvCxnSpPr>
          <p:nvPr/>
        </p:nvCxnSpPr>
        <p:spPr>
          <a:xfrm flipV="1">
            <a:off x="5488985" y="3864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0"/>
            <a:endCxn id="42" idx="4"/>
          </p:cNvCxnSpPr>
          <p:nvPr/>
        </p:nvCxnSpPr>
        <p:spPr>
          <a:xfrm flipV="1">
            <a:off x="7012985" y="3963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>
            <a:off x="762000" y="4267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3199" y="5181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43199" y="4572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7399" y="4953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95399" y="4495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19199" y="4953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1"/>
            <a:endCxn id="56" idx="5"/>
          </p:cNvCxnSpPr>
          <p:nvPr/>
        </p:nvCxnSpPr>
        <p:spPr>
          <a:xfrm flipH="1" flipV="1">
            <a:off x="1429895" y="4626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3"/>
            <a:endCxn id="57" idx="5"/>
          </p:cNvCxnSpPr>
          <p:nvPr/>
        </p:nvCxnSpPr>
        <p:spPr>
          <a:xfrm flipH="1">
            <a:off x="1353695" y="5083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0"/>
            <a:endCxn id="56" idx="3"/>
          </p:cNvCxnSpPr>
          <p:nvPr/>
        </p:nvCxnSpPr>
        <p:spPr>
          <a:xfrm flipV="1">
            <a:off x="1297985" y="4626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0"/>
            <a:endCxn id="54" idx="4"/>
          </p:cNvCxnSpPr>
          <p:nvPr/>
        </p:nvCxnSpPr>
        <p:spPr>
          <a:xfrm flipV="1">
            <a:off x="2821985" y="4725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loud 61"/>
          <p:cNvSpPr/>
          <p:nvPr/>
        </p:nvSpPr>
        <p:spPr>
          <a:xfrm>
            <a:off x="4953000" y="1676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3" name="Straight Connector 62"/>
          <p:cNvCxnSpPr>
            <a:stCxn id="66" idx="5"/>
            <a:endCxn id="64" idx="2"/>
          </p:cNvCxnSpPr>
          <p:nvPr/>
        </p:nvCxnSpPr>
        <p:spPr>
          <a:xfrm>
            <a:off x="6382895" y="2492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934199" y="2590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34199" y="1981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48399" y="2362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486399" y="1905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199" y="2362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6" idx="1"/>
            <a:endCxn id="67" idx="5"/>
          </p:cNvCxnSpPr>
          <p:nvPr/>
        </p:nvCxnSpPr>
        <p:spPr>
          <a:xfrm flipH="1" flipV="1">
            <a:off x="5620895" y="2035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3"/>
            <a:endCxn id="68" idx="5"/>
          </p:cNvCxnSpPr>
          <p:nvPr/>
        </p:nvCxnSpPr>
        <p:spPr>
          <a:xfrm flipH="1">
            <a:off x="5544695" y="2492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8" idx="0"/>
            <a:endCxn id="67" idx="3"/>
          </p:cNvCxnSpPr>
          <p:nvPr/>
        </p:nvCxnSpPr>
        <p:spPr>
          <a:xfrm flipV="1">
            <a:off x="5488985" y="2035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0"/>
            <a:endCxn id="65" idx="4"/>
          </p:cNvCxnSpPr>
          <p:nvPr/>
        </p:nvCxnSpPr>
        <p:spPr>
          <a:xfrm flipV="1">
            <a:off x="7012985" y="2134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5" idx="3"/>
          </p:cNvCxnSpPr>
          <p:nvPr/>
        </p:nvCxnSpPr>
        <p:spPr>
          <a:xfrm flipV="1">
            <a:off x="6400800" y="2111884"/>
            <a:ext cx="556475" cy="294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1000" y="1371600"/>
            <a:ext cx="3048000" cy="24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397784" cy="1481138"/>
          </a:xfrm>
          <a:prstGeom prst="rect">
            <a:avLst/>
          </a:prstGeom>
          <a:noFill/>
        </p:spPr>
      </p:pic>
      <p:pic>
        <p:nvPicPr>
          <p:cNvPr id="91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29000"/>
            <a:ext cx="1397784" cy="1481138"/>
          </a:xfrm>
          <a:prstGeom prst="rect">
            <a:avLst/>
          </a:prstGeom>
          <a:noFill/>
        </p:spPr>
      </p:pic>
      <p:pic>
        <p:nvPicPr>
          <p:cNvPr id="92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029200"/>
            <a:ext cx="1397784" cy="1481138"/>
          </a:xfrm>
          <a:prstGeom prst="rect">
            <a:avLst/>
          </a:prstGeom>
          <a:noFill/>
        </p:spPr>
      </p:pic>
      <p:sp>
        <p:nvSpPr>
          <p:cNvPr id="76" name="Cloud 75"/>
          <p:cNvSpPr/>
          <p:nvPr/>
        </p:nvSpPr>
        <p:spPr>
          <a:xfrm>
            <a:off x="4953000" y="5105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934199" y="6019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934199" y="5410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248399" y="5791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486399" y="5334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410199" y="5791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5" idx="0"/>
            <a:endCxn id="84" idx="3"/>
          </p:cNvCxnSpPr>
          <p:nvPr/>
        </p:nvCxnSpPr>
        <p:spPr>
          <a:xfrm flipV="1">
            <a:off x="5488985" y="5464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0"/>
            <a:endCxn id="81" idx="4"/>
          </p:cNvCxnSpPr>
          <p:nvPr/>
        </p:nvCxnSpPr>
        <p:spPr>
          <a:xfrm flipV="1">
            <a:off x="7012985" y="5563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029200"/>
            <a:ext cx="1397784" cy="1481138"/>
          </a:xfrm>
          <a:prstGeom prst="rect">
            <a:avLst/>
          </a:prstGeom>
          <a:noFill/>
        </p:spPr>
      </p:pic>
      <p:sp>
        <p:nvSpPr>
          <p:cNvPr id="74" name="&quot;No&quot; Symbol 73"/>
          <p:cNvSpPr/>
          <p:nvPr/>
        </p:nvSpPr>
        <p:spPr>
          <a:xfrm>
            <a:off x="7467600" y="5105400"/>
            <a:ext cx="1524000" cy="144780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052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295400" cy="1066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51816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  <a:p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≤e</a:t>
                </a:r>
                <a:r>
                  <a:rPr lang="el-GR" sz="36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[A(G’)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+ 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δ</a:t>
                </a:r>
                <a:endParaRPr lang="en-US" sz="3600" b="1" dirty="0" smtClean="0">
                  <a:sym typeface="Mathematica1Mono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2143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8276" y="5410200"/>
            <a:ext cx="1156137" cy="762000"/>
          </a:xfrm>
          <a:prstGeom prst="rect">
            <a:avLst/>
          </a:prstGeom>
          <a:noFill/>
        </p:spPr>
      </p:pic>
      <p:pic>
        <p:nvPicPr>
          <p:cNvPr id="41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5430628"/>
            <a:ext cx="115613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04800" y="5105400"/>
            <a:ext cx="86868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cannot tell if he watches R-rated movies. </a:t>
            </a:r>
            <a:endParaRPr lang="en-US" sz="36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052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295400" cy="1066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b="1" dirty="0" smtClean="0"/>
              <a:t>The </a:t>
            </a:r>
            <a:r>
              <a:rPr lang="en-US" b="1" dirty="0" smtClean="0"/>
              <a:t>Challenge</a:t>
            </a:r>
          </a:p>
          <a:p>
            <a:pPr lvl="1"/>
            <a:r>
              <a:rPr lang="en-US" dirty="0" smtClean="0"/>
              <a:t>High Sensitivity of Queries</a:t>
            </a:r>
          </a:p>
          <a:p>
            <a:pPr lvl="1"/>
            <a:r>
              <a:rPr lang="en-US" dirty="0" smtClean="0"/>
              <a:t>Local/Smooth Sensitivity</a:t>
            </a:r>
          </a:p>
          <a:p>
            <a:pPr lvl="1"/>
            <a:r>
              <a:rPr lang="en-US" dirty="0" smtClean="0"/>
              <a:t>An Impossibility Result</a:t>
            </a:r>
            <a:endParaRPr lang="en-US" dirty="0" smtClean="0"/>
          </a:p>
          <a:p>
            <a:r>
              <a:rPr lang="en-US" dirty="0" smtClean="0"/>
              <a:t>Achieving Vertex Level Differential Privacy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Counting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752600" y="2133600"/>
            <a:ext cx="5255598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8" idx="7"/>
            <a:endCxn id="7" idx="3"/>
          </p:cNvCxnSpPr>
          <p:nvPr/>
        </p:nvCxnSpPr>
        <p:spPr>
          <a:xfrm flipV="1">
            <a:off x="4383792" y="3309367"/>
            <a:ext cx="6153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953000" y="3048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3657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3124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9" idx="5"/>
          </p:cNvCxnSpPr>
          <p:nvPr/>
        </p:nvCxnSpPr>
        <p:spPr>
          <a:xfrm flipH="1" flipV="1">
            <a:off x="3393192" y="3385567"/>
            <a:ext cx="767760" cy="31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6"/>
          </p:cNvCxnSpPr>
          <p:nvPr/>
        </p:nvCxnSpPr>
        <p:spPr>
          <a:xfrm flipH="1">
            <a:off x="3439344" y="3201106"/>
            <a:ext cx="1513656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200" y="4724400"/>
            <a:ext cx="6934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How many copies of K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does </a:t>
            </a:r>
            <a:r>
              <a:rPr lang="en-US" sz="2600" dirty="0" err="1" smtClean="0"/>
              <a:t>Facebook</a:t>
            </a:r>
            <a:r>
              <a:rPr lang="en-US" sz="2600" dirty="0" smtClean="0"/>
              <a:t> contain where one node is a </a:t>
            </a:r>
            <a:r>
              <a:rPr lang="en-US" sz="2600" dirty="0" smtClean="0">
                <a:solidFill>
                  <a:srgbClr val="00B050"/>
                </a:solidFill>
              </a:rPr>
              <a:t>doctor</a:t>
            </a:r>
            <a:r>
              <a:rPr lang="en-US" sz="2600" dirty="0" smtClean="0"/>
              <a:t>, one node is a </a:t>
            </a:r>
            <a:r>
              <a:rPr lang="en-US" sz="2600" dirty="0" smtClean="0">
                <a:solidFill>
                  <a:srgbClr val="00B0F0"/>
                </a:solidFill>
              </a:rPr>
              <a:t>professor</a:t>
            </a:r>
            <a:r>
              <a:rPr lang="en-US" sz="2600" dirty="0" smtClean="0"/>
              <a:t> and one node is a </a:t>
            </a:r>
            <a:r>
              <a:rPr lang="en-US" sz="2600" dirty="0" smtClean="0">
                <a:solidFill>
                  <a:srgbClr val="FF0000"/>
                </a:solidFill>
              </a:rPr>
              <a:t>lawyer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Profile Query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1828800" y="1600200"/>
            <a:ext cx="5255598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/>
          <p:cNvCxnSpPr>
            <a:stCxn id="35" idx="7"/>
            <a:endCxn id="34" idx="3"/>
          </p:cNvCxnSpPr>
          <p:nvPr/>
        </p:nvCxnSpPr>
        <p:spPr>
          <a:xfrm flipV="1">
            <a:off x="4459992" y="2547367"/>
            <a:ext cx="11487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5"/>
            <a:endCxn id="33" idx="2"/>
          </p:cNvCxnSpPr>
          <p:nvPr/>
        </p:nvCxnSpPr>
        <p:spPr>
          <a:xfrm>
            <a:off x="4459992" y="3233167"/>
            <a:ext cx="1026408" cy="196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62600" y="2286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29718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00400" y="2438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90800" y="3200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1"/>
            <a:endCxn id="36" idx="5"/>
          </p:cNvCxnSpPr>
          <p:nvPr/>
        </p:nvCxnSpPr>
        <p:spPr>
          <a:xfrm flipH="1" flipV="1">
            <a:off x="3469392" y="2699767"/>
            <a:ext cx="767760" cy="31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905944" y="3200400"/>
            <a:ext cx="1285056" cy="153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7"/>
            <a:endCxn id="36" idx="3"/>
          </p:cNvCxnSpPr>
          <p:nvPr/>
        </p:nvCxnSpPr>
        <p:spPr>
          <a:xfrm flipV="1">
            <a:off x="2859792" y="2699767"/>
            <a:ext cx="386760" cy="545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4724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many people know 2 </a:t>
            </a:r>
            <a:r>
              <a:rPr lang="en-US" sz="2400" dirty="0" smtClean="0">
                <a:solidFill>
                  <a:srgbClr val="FF0000"/>
                </a:solidFill>
              </a:rPr>
              <a:t>lawyers</a:t>
            </a:r>
            <a:r>
              <a:rPr lang="en-US" sz="2400" dirty="0" smtClean="0"/>
              <a:t> who know each other and 2 </a:t>
            </a:r>
            <a:r>
              <a:rPr lang="en-US" sz="2400" dirty="0" smtClean="0">
                <a:solidFill>
                  <a:srgbClr val="00B050"/>
                </a:solidFill>
              </a:rPr>
              <a:t>doctors</a:t>
            </a:r>
            <a:r>
              <a:rPr lang="en-US" sz="2400" dirty="0" smtClean="0"/>
              <a:t> who know each other, but the </a:t>
            </a:r>
            <a:r>
              <a:rPr lang="en-US" sz="2400" dirty="0" smtClean="0">
                <a:solidFill>
                  <a:srgbClr val="FF0000"/>
                </a:solidFill>
              </a:rPr>
              <a:t>lawyers </a:t>
            </a:r>
            <a:r>
              <a:rPr lang="en-US" sz="2400" dirty="0" smtClean="0"/>
              <a:t>aren’t friends with the </a:t>
            </a:r>
            <a:r>
              <a:rPr lang="en-US" sz="2400" dirty="0" smtClean="0">
                <a:solidFill>
                  <a:srgbClr val="00B050"/>
                </a:solidFill>
              </a:rPr>
              <a:t>doctors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3" idx="0"/>
            <a:endCxn id="34" idx="4"/>
          </p:cNvCxnSpPr>
          <p:nvPr/>
        </p:nvCxnSpPr>
        <p:spPr>
          <a:xfrm flipV="1">
            <a:off x="5643972" y="2592211"/>
            <a:ext cx="76200" cy="684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loud 51"/>
          <p:cNvSpPr/>
          <p:nvPr/>
        </p:nvSpPr>
        <p:spPr>
          <a:xfrm>
            <a:off x="49530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f(G) = “how many people in G know two </a:t>
            </a:r>
            <a:r>
              <a:rPr lang="en-US" dirty="0" smtClean="0">
                <a:solidFill>
                  <a:schemeClr val="accent6"/>
                </a:solidFill>
              </a:rPr>
              <a:t>pianists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64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" y="51816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14400" y="52578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= 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1054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791200" y="518160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= 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0800" y="2819400"/>
            <a:ext cx="29718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819400" y="2895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GS</a:t>
            </a:r>
            <a:r>
              <a:rPr lang="en-US" sz="40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r>
              <a:rPr lang="en-US" sz="4000" dirty="0" smtClean="0">
                <a:solidFill>
                  <a:schemeClr val="bg1"/>
                </a:solidFill>
              </a:rPr>
              <a:t> n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43" name="Straight Connector 42"/>
          <p:cNvCxnSpPr>
            <a:endCxn id="19" idx="2"/>
          </p:cNvCxnSpPr>
          <p:nvPr/>
        </p:nvCxnSpPr>
        <p:spPr>
          <a:xfrm>
            <a:off x="1981200" y="3810000"/>
            <a:ext cx="381000" cy="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  <a:endCxn id="19" idx="3"/>
          </p:cNvCxnSpPr>
          <p:nvPr/>
        </p:nvCxnSpPr>
        <p:spPr>
          <a:xfrm flipV="1">
            <a:off x="2062572" y="3918967"/>
            <a:ext cx="345780" cy="881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7"/>
            <a:endCxn id="19" idx="3"/>
          </p:cNvCxnSpPr>
          <p:nvPr/>
        </p:nvCxnSpPr>
        <p:spPr>
          <a:xfrm flipV="1">
            <a:off x="1183392" y="3918967"/>
            <a:ext cx="1224960" cy="92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6294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933256" y="3579989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7656" y="4722989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04856" y="3579989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857056" y="4722989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58" idx="2"/>
          </p:cNvCxnSpPr>
          <p:nvPr/>
        </p:nvCxnSpPr>
        <p:spPr>
          <a:xfrm>
            <a:off x="6923856" y="3732389"/>
            <a:ext cx="381000" cy="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7" idx="0"/>
            <a:endCxn id="58" idx="3"/>
          </p:cNvCxnSpPr>
          <p:nvPr/>
        </p:nvCxnSpPr>
        <p:spPr>
          <a:xfrm flipV="1">
            <a:off x="7005228" y="3841356"/>
            <a:ext cx="345780" cy="881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9" idx="7"/>
            <a:endCxn id="58" idx="3"/>
          </p:cNvCxnSpPr>
          <p:nvPr/>
        </p:nvCxnSpPr>
        <p:spPr>
          <a:xfrm flipV="1">
            <a:off x="6126048" y="3841356"/>
            <a:ext cx="1224960" cy="92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2"/>
            <a:endCxn id="56" idx="6"/>
          </p:cNvCxnSpPr>
          <p:nvPr/>
        </p:nvCxnSpPr>
        <p:spPr>
          <a:xfrm flipH="1" flipV="1">
            <a:off x="6248400" y="3733095"/>
            <a:ext cx="381000" cy="1411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4"/>
            <a:endCxn id="59" idx="0"/>
          </p:cNvCxnSpPr>
          <p:nvPr/>
        </p:nvCxnSpPr>
        <p:spPr>
          <a:xfrm flipH="1">
            <a:off x="6014628" y="3886200"/>
            <a:ext cx="76200" cy="8367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6" idx="5"/>
            <a:endCxn id="57" idx="1"/>
          </p:cNvCxnSpPr>
          <p:nvPr/>
        </p:nvCxnSpPr>
        <p:spPr>
          <a:xfrm>
            <a:off x="6202248" y="3841356"/>
            <a:ext cx="691560" cy="9264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6183086" y="3437467"/>
            <a:ext cx="1262743" cy="147562"/>
          </a:xfrm>
          <a:custGeom>
            <a:avLst/>
            <a:gdLst>
              <a:gd name="connsiteX0" fmla="*/ 1262743 w 1262743"/>
              <a:gd name="connsiteY0" fmla="*/ 133047 h 147562"/>
              <a:gd name="connsiteX1" fmla="*/ 566057 w 1262743"/>
              <a:gd name="connsiteY1" fmla="*/ 2419 h 147562"/>
              <a:gd name="connsiteX2" fmla="*/ 0 w 1262743"/>
              <a:gd name="connsiteY2" fmla="*/ 147562 h 147562"/>
              <a:gd name="connsiteX3" fmla="*/ 0 w 1262743"/>
              <a:gd name="connsiteY3" fmla="*/ 147562 h 1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3" h="147562">
                <a:moveTo>
                  <a:pt x="1262743" y="133047"/>
                </a:moveTo>
                <a:cubicBezTo>
                  <a:pt x="1019628" y="66523"/>
                  <a:pt x="776514" y="0"/>
                  <a:pt x="566057" y="2419"/>
                </a:cubicBezTo>
                <a:cubicBezTo>
                  <a:pt x="355600" y="4838"/>
                  <a:pt x="0" y="147562"/>
                  <a:pt x="0" y="147562"/>
                </a:cubicBezTo>
                <a:lnTo>
                  <a:pt x="0" y="147562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18888" y="387727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3" grpId="0"/>
      <p:bldP spid="61" grpId="0" animBg="1"/>
      <p:bldP spid="62" grpId="0"/>
      <p:bldP spid="63" grpId="0" animBg="1"/>
      <p:bldP spid="64" grpId="0" build="allAtOnce"/>
      <p:bldP spid="55" grpId="0" animBg="1"/>
      <p:bldP spid="56" grpId="0" animBg="1"/>
      <p:bldP spid="57" grpId="0" animBg="1"/>
      <p:bldP spid="58" grpId="0" animBg="1"/>
      <p:bldP spid="59" grpId="0" animBg="1"/>
      <p:bldP spid="50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077200" cy="220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Global Sensitivity of f: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Local Profile Queries (f): </a:t>
            </a:r>
          </a:p>
          <a:p>
            <a:pPr algn="ctr">
              <a:buNone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dirty="0" smtClean="0"/>
              <a:t> = n</a:t>
            </a:r>
            <a:endParaRPr lang="en-US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2362200"/>
          <a:ext cx="4676274" cy="116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4" imgW="1942920" imgH="482400" progId="Equation.3">
                  <p:embed/>
                </p:oleObj>
              </mc:Choice>
              <mc:Fallback>
                <p:oleObj name="Equation" r:id="rId4" imgW="1942920" imgH="482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62200"/>
                        <a:ext cx="4676274" cy="1161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Level 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Differentially Private Data Analysis of Social Networks via Restricted Sensitivity [</a:t>
            </a:r>
            <a:r>
              <a:rPr lang="en-US" dirty="0" smtClean="0"/>
              <a:t>BBDS13]</a:t>
            </a:r>
          </a:p>
          <a:p>
            <a:endParaRPr lang="en-US" dirty="0"/>
          </a:p>
          <a:p>
            <a:r>
              <a:rPr lang="en-US" dirty="0" smtClean="0"/>
              <a:t>Analyzing Graphs with Node Differential Privacy [KNRS13]</a:t>
            </a:r>
          </a:p>
          <a:p>
            <a:endParaRPr lang="en-US" dirty="0"/>
          </a:p>
          <a:p>
            <a:r>
              <a:rPr lang="en-US" dirty="0" smtClean="0"/>
              <a:t>Private </a:t>
            </a:r>
            <a:r>
              <a:rPr lang="en-US" dirty="0" err="1" smtClean="0"/>
              <a:t>Graphon</a:t>
            </a:r>
            <a:r>
              <a:rPr lang="en-US" dirty="0" smtClean="0"/>
              <a:t> Estimation for Sparse Graphs [BCS15]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458200" cy="297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72390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Laplacian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US" dirty="0" smtClean="0"/>
              <a:t> The mechanism</a:t>
            </a:r>
          </a:p>
          <a:p>
            <a:pPr algn="ctr">
              <a:buNone/>
            </a:pPr>
            <a:r>
              <a:rPr lang="en-US" dirty="0" smtClean="0"/>
              <a:t>A(G) = f(G) + </a:t>
            </a:r>
            <a:r>
              <a:rPr lang="en-US" dirty="0" smtClean="0"/>
              <a:t>Lap(</a:t>
            </a: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dirty="0" smtClean="0"/>
              <a:t>/</a:t>
            </a:r>
            <a:r>
              <a:rPr lang="en-US" dirty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dirty="0" smtClean="0"/>
              <a:t>),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satisfies </a:t>
            </a:r>
            <a:r>
              <a:rPr lang="en-US" dirty="0" smtClean="0"/>
              <a:t>(</a:t>
            </a:r>
            <a:r>
              <a:rPr lang="en-US" dirty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b="1" dirty="0" smtClean="0">
                <a:sym typeface="Mathematica1Mono"/>
              </a:rPr>
              <a:t>,</a:t>
            </a:r>
            <a:r>
              <a:rPr lang="en-US" dirty="0" smtClean="0">
                <a:sym typeface="Mathematica1Mono"/>
              </a:rPr>
              <a:t>0</a:t>
            </a:r>
            <a:r>
              <a:rPr lang="en-US" dirty="0" smtClean="0">
                <a:sym typeface="Mathematica1Mono"/>
              </a:rPr>
              <a:t>)-differential privacy.</a:t>
            </a:r>
          </a:p>
          <a:p>
            <a:pPr>
              <a:buNone/>
            </a:pPr>
            <a:endParaRPr lang="en-US" baseline="-25000" dirty="0">
              <a:sym typeface="Mathematica1Mono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5893432" cy="2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vs.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A(G) = f(G) + </a:t>
            </a:r>
            <a:r>
              <a:rPr lang="en-US" sz="4000" dirty="0" smtClean="0"/>
              <a:t>Lap(n/</a:t>
            </a:r>
            <a:r>
              <a:rPr lang="en-US" sz="4000" dirty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https://encrypted-tbn3.google.com/images?q=tbn:ANd9GcSVUiSrxmFmRs5Xi8ox9DOw4KUnc4D7601jHGJpgurRdBcTPxy9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31314"/>
            <a:ext cx="3352800" cy="2251515"/>
          </a:xfrm>
          <a:prstGeom prst="rect">
            <a:avLst/>
          </a:prstGeom>
          <a:noFill/>
        </p:spPr>
      </p:pic>
      <p:pic>
        <p:nvPicPr>
          <p:cNvPr id="4100" name="Picture 4" descr="https://encrypted-tbn2.google.com/images?q=tbn:ANd9GcTa6er4S57Px4wTP86_WqCj3A-kTRs0oFp38omu4VYN6uw2PL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361036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5410200"/>
            <a:ext cx="378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but not accurate!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235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Private, ….</a:t>
            </a:r>
            <a:endParaRPr lang="en-US" sz="4000" dirty="0"/>
          </a:p>
        </p:txBody>
      </p:sp>
      <p:pic>
        <p:nvPicPr>
          <p:cNvPr id="4" name="Picture 2" descr="Rent Is Too Damn High - The Sensitivity Is Too Damn Hi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362200"/>
            <a:ext cx="3619500" cy="432435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f(G) = “how many people in G know two </a:t>
            </a:r>
            <a:r>
              <a:rPr lang="en-US" dirty="0" smtClean="0">
                <a:solidFill>
                  <a:schemeClr val="accent6"/>
                </a:solidFill>
              </a:rPr>
              <a:t>pianists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05000" y="3505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0" idx="7"/>
            <a:endCxn id="19" idx="3"/>
          </p:cNvCxnSpPr>
          <p:nvPr/>
        </p:nvCxnSpPr>
        <p:spPr>
          <a:xfrm flipV="1">
            <a:off x="1183392" y="4376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5"/>
            <a:endCxn id="18" idx="2"/>
          </p:cNvCxnSpPr>
          <p:nvPr/>
        </p:nvCxnSpPr>
        <p:spPr>
          <a:xfrm flipV="1">
            <a:off x="1183392" y="4953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400" y="4114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0"/>
            <a:endCxn id="19" idx="4"/>
          </p:cNvCxnSpPr>
          <p:nvPr/>
        </p:nvCxnSpPr>
        <p:spPr>
          <a:xfrm flipV="1">
            <a:off x="2062572" y="4421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50292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05600" y="3429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7912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8" idx="7"/>
            <a:endCxn id="37" idx="3"/>
          </p:cNvCxnSpPr>
          <p:nvPr/>
        </p:nvCxnSpPr>
        <p:spPr>
          <a:xfrm flipV="1">
            <a:off x="5983992" y="42999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5"/>
            <a:endCxn id="36" idx="2"/>
          </p:cNvCxnSpPr>
          <p:nvPr/>
        </p:nvCxnSpPr>
        <p:spPr>
          <a:xfrm flipV="1">
            <a:off x="5983992" y="48775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705600" y="47244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4038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15000" y="47244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0"/>
            <a:endCxn id="37" idx="4"/>
          </p:cNvCxnSpPr>
          <p:nvPr/>
        </p:nvCxnSpPr>
        <p:spPr>
          <a:xfrm flipV="1">
            <a:off x="6863172" y="43448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5"/>
            <a:endCxn id="37" idx="2"/>
          </p:cNvCxnSpPr>
          <p:nvPr/>
        </p:nvCxnSpPr>
        <p:spPr>
          <a:xfrm>
            <a:off x="6060192" y="3842767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85800" y="51816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14400" y="52578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= 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1054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791200" y="51816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=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0800" y="2819400"/>
            <a:ext cx="29718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819400" y="2895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LS</a:t>
            </a:r>
            <a:r>
              <a:rPr lang="en-US" sz="40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(G</a:t>
            </a:r>
            <a:r>
              <a:rPr lang="en-US" sz="4000" baseline="-25000" dirty="0" smtClean="0">
                <a:solidFill>
                  <a:schemeClr val="bg1"/>
                </a:solidFill>
              </a:rPr>
              <a:t>1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r>
              <a:rPr lang="en-US" sz="4000" dirty="0" smtClean="0">
                <a:solidFill>
                  <a:schemeClr val="bg1"/>
                </a:solidFill>
              </a:rPr>
              <a:t> 1</a:t>
            </a:r>
          </a:p>
          <a:p>
            <a:endParaRPr lang="en-US" sz="4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42" name="Straight Connector 41"/>
          <p:cNvCxnSpPr>
            <a:stCxn id="32" idx="5"/>
            <a:endCxn id="37" idx="1"/>
          </p:cNvCxnSpPr>
          <p:nvPr/>
        </p:nvCxnSpPr>
        <p:spPr>
          <a:xfrm>
            <a:off x="6974592" y="36903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8888" y="387727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8" grpId="0" animBg="1"/>
      <p:bldP spid="19" grpId="0" animBg="1"/>
      <p:bldP spid="2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54" grpId="0" animBg="1"/>
      <p:bldP spid="53" grpId="0"/>
      <p:bldP spid="61" grpId="0" animBg="1"/>
      <p:bldP spid="62" grpId="0"/>
      <p:bldP spid="63" grpId="0" animBg="1"/>
      <p:bldP spid="64" grpId="0" build="allAtOnce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962400"/>
            <a:ext cx="6400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Fact:</a:t>
            </a:r>
            <a:r>
              <a:rPr lang="en-US" dirty="0" smtClean="0"/>
              <a:t> The </a:t>
            </a:r>
            <a:r>
              <a:rPr lang="en-US" dirty="0" smtClean="0"/>
              <a:t>mechanism </a:t>
            </a:r>
          </a:p>
          <a:p>
            <a:pPr algn="ctr">
              <a:buNone/>
            </a:pPr>
            <a:r>
              <a:rPr lang="en-US" dirty="0" smtClean="0"/>
              <a:t>A(G) = f(G) + Lap(</a:t>
            </a:r>
            <a:r>
              <a:rPr lang="en-US" dirty="0" err="1" smtClean="0"/>
              <a:t>LS</a:t>
            </a:r>
            <a:r>
              <a:rPr lang="en-US" baseline="-25000" dirty="0" err="1" smtClean="0"/>
              <a:t>f</a:t>
            </a:r>
            <a:r>
              <a:rPr lang="en-US" dirty="0" smtClean="0"/>
              <a:t>(G</a:t>
            </a:r>
            <a:r>
              <a:rPr lang="en-US" dirty="0" smtClean="0"/>
              <a:t>)/</a:t>
            </a:r>
            <a:r>
              <a:rPr lang="en-US" dirty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does not satisfy differential privacy.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80772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Sensitivity of f at G: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	            </a:t>
            </a:r>
            <a:r>
              <a:rPr lang="en-US" sz="3200" dirty="0" err="1" smtClean="0"/>
              <a:t>LS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(G) = </a:t>
            </a:r>
            <a:r>
              <a:rPr lang="en-US" sz="3200" dirty="0" err="1" smtClean="0"/>
              <a:t>max</a:t>
            </a:r>
            <a:r>
              <a:rPr lang="en-US" sz="3200" baseline="-25000" dirty="0" err="1" smtClean="0"/>
              <a:t>G~G</a:t>
            </a:r>
            <a:r>
              <a:rPr lang="en-US" sz="3200" baseline="-25000" dirty="0" smtClean="0"/>
              <a:t>’</a:t>
            </a:r>
            <a:r>
              <a:rPr lang="en-US" sz="3200" dirty="0" smtClean="0"/>
              <a:t> |f(G)-f(G’) |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8" name="Picture 2" descr="http://www.google.com/url?source=imglanding&amp;ct=img&amp;q=http://www.momgoesgreen.com/wp-content//smiley-not-face.jpg&amp;sa=X&amp;ei=pMpYUILpEMXA0QH0-oGYBg&amp;ved=0CAoQ8wc&amp;usg=AFQjCNF-G65n821Um5wVP7gSWaG4QP2g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95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(</a:t>
            </a:r>
            <a:r>
              <a:rPr lang="en-US" dirty="0" err="1" smtClean="0"/>
              <a:t>Nissim</a:t>
            </a:r>
            <a:r>
              <a:rPr lang="en-US" dirty="0" smtClean="0"/>
              <a:t>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Problem: </a:t>
            </a:r>
            <a:r>
              <a:rPr lang="en-US" dirty="0" err="1" smtClean="0"/>
              <a:t>LS</a:t>
            </a:r>
            <a:r>
              <a:rPr lang="en-US" baseline="-25000" dirty="0" err="1" smtClean="0"/>
              <a:t>f</a:t>
            </a:r>
            <a:r>
              <a:rPr lang="en-US" dirty="0" smtClean="0"/>
              <a:t>(G) itself could be highly sensitive!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8039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667000"/>
            <a:ext cx="7606853" cy="317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305800" cy="27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(</a:t>
            </a:r>
            <a:r>
              <a:rPr lang="en-US" dirty="0" err="1" smtClean="0"/>
              <a:t>Nissim</a:t>
            </a:r>
            <a:r>
              <a:rPr lang="en-US" dirty="0" smtClean="0"/>
              <a:t> et al)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001000" cy="27432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 smtClean="0"/>
                  <a:t>Def:</a:t>
                </a:r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Mono"/>
                      </a:rPr>
                      <m:t>𝛽</m:t>
                    </m:r>
                  </m:oMath>
                </a14:m>
                <a:r>
                  <a:rPr lang="en-US" dirty="0" smtClean="0">
                    <a:sym typeface="Mathematica1Mono"/>
                  </a:rPr>
                  <a:t>-smooth upper bound on the local sensitivity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baseline="-25000" dirty="0" smtClean="0">
                    <a:sym typeface="Mathematica1Mono"/>
                  </a:rPr>
                  <a:t> </a:t>
                </a:r>
                <a:r>
                  <a:rPr lang="en-US" dirty="0" smtClean="0">
                    <a:sym typeface="Mathematica1Mono"/>
                  </a:rPr>
                  <a:t>satisfies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  <a:sym typeface="Mathematica1Mono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𝐿𝑆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>
                    <a:sym typeface="Mathematica1"/>
                  </a:rPr>
                  <a:t> </a:t>
                </a:r>
                <a:r>
                  <a:rPr lang="en-US" dirty="0" smtClean="0">
                    <a:sym typeface="Mathematica1"/>
                  </a:rPr>
                  <a:t>           </a:t>
                </a:r>
                <a:r>
                  <a:rPr lang="en-US" dirty="0" smtClean="0">
                    <a:sym typeface="Mathematica1Mono"/>
                  </a:rPr>
                  <a:t>for </a:t>
                </a:r>
                <a:r>
                  <a:rPr lang="en-US" dirty="0" smtClean="0">
                    <a:sym typeface="Mathematica1Mono"/>
                  </a:rPr>
                  <a:t>all 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dirty="0" smtClean="0">
                    <a:sym typeface="Mathematica1Mono"/>
                  </a:rPr>
                  <a:t> </a:t>
                </a:r>
                <a:r>
                  <a:rPr lang="en-US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b="1" dirty="0" smtClean="0">
                    <a:sym typeface="Mathematica1Mono"/>
                  </a:rPr>
                  <a:t>.</a:t>
                </a:r>
                <a:endParaRPr lang="en-US" dirty="0" smtClean="0">
                  <a:sym typeface="Mathematica1Mono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  <a:sym typeface="Mathematica1Mono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Mathematica1Mono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Mathematica1Mon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Mathematica1Mono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Mathematica1Mono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sym typeface="Mathematica1Mono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  <a:sym typeface="Mathematica1Mono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Mathematica1Mono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ym typeface="Mathematica1Mono"/>
                  </a:rPr>
                  <a:t> </a:t>
                </a:r>
                <a:r>
                  <a:rPr lang="en-US" dirty="0" smtClean="0">
                    <a:sym typeface="Mathematica1Mono"/>
                  </a:rPr>
                  <a:t>  </a:t>
                </a:r>
                <a:r>
                  <a:rPr lang="en-US" dirty="0" smtClean="0">
                    <a:sym typeface="Mathematica1Mono"/>
                  </a:rPr>
                  <a:t>for all G’~G.</a:t>
                </a:r>
              </a:p>
              <a:p>
                <a:pPr marL="514350" indent="-514350">
                  <a:buAutoNum type="arabicPeriod"/>
                </a:pPr>
                <a:endParaRPr lang="en-US" dirty="0" smtClean="0">
                  <a:sym typeface="Mathematica1Mono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001000" cy="2743200"/>
              </a:xfrm>
              <a:blipFill rotWithShape="1">
                <a:blip r:embed="rId3"/>
                <a:stretch>
                  <a:fillRect l="-1904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7200" y="4495800"/>
            <a:ext cx="83058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4648200"/>
                <a:ext cx="9067800" cy="152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lvl="0" indent="-342900">
                  <a:spcBef>
                    <a:spcPct val="20000"/>
                  </a:spcBef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Mathematica1Mono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Mathematica1Mono"/>
                      </a:rPr>
                      <m:t>𝐴</m:t>
                    </m:r>
                    <m:d>
                      <m:dPr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Mathematica1Mono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Mathematica1Mono"/>
                      </a:rPr>
                      <m:t>𝑓</m:t>
                    </m:r>
                    <m:d>
                      <m:dPr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Mathematica1Mono"/>
                      </a:rPr>
                      <m:t>+ 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Mathematica1Mono"/>
                          </a:rPr>
                          <m:t>Lap</m:t>
                        </m:r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Mathematica1Mono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sym typeface="Mathematica1Mono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sym typeface="Mathematica1Mono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sym typeface="Mathematica1Mono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sym typeface="Mathematica1Mono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sym typeface="Mathematica1Mono"/>
                                      </a:rPr>
                                      <m:t>𝑓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sym typeface="Mathematica1Mono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  <a:sym typeface="Mathematica1Mono"/>
                                      </a:rPr>
                                      <m:t>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  <a:ea typeface="Cambria Math"/>
                                        <a:sym typeface="Mathematica1Mono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  <a:sym typeface="Mathematica1Mono"/>
                                      </a:rPr>
                                      <m:t>𝐺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  <a:sym typeface="Mathematica1Mono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 smtClean="0">
                    <a:sym typeface="Mathematica1Mono"/>
                  </a:rPr>
                  <a:t> is</a:t>
                </a:r>
                <a:endParaRPr lang="en-US" sz="3200" dirty="0">
                  <a:sym typeface="Mathematica1Mono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320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-differential</a:t>
                </a:r>
                <a:r>
                  <a:rPr lang="en-US" sz="3200" dirty="0" smtClean="0">
                    <a:sym typeface="Mathematica1Mono"/>
                  </a:rPr>
                  <a:t> privacy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sym typeface="Mathematica1Mono"/>
                      </a:rPr>
                      <m:t>𝛽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sym typeface="Mathematica1Mono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𝜀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latin typeface="Cambria Math"/>
                                <a:ea typeface="Cambria Math"/>
                                <a:sym typeface="Mathematica1Mono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/>
                                <a:sym typeface="Mathematica1Mono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𝛿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Mathematica1Mono"/>
                  </a:rPr>
                  <a:t>.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Mathematica1Mono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rabicPeriod"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Mathematica1Mono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9067800" cy="1524000"/>
              </a:xfrm>
              <a:prstGeom prst="rect">
                <a:avLst/>
              </a:prstGeom>
              <a:blipFill rotWithShape="1">
                <a:blip r:embed="rId4"/>
                <a:stretch>
                  <a:fillRect l="-168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37037"/>
                <a:ext cx="8229600" cy="4525963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ym typeface="Mathematica1Mono"/>
                  </a:rPr>
                  <a:t>When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>
                    <a:sym typeface="Mathematica1Mono"/>
                  </a:rPr>
                  <a:t> small?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>
                    <a:sym typeface="Mathematica1Mono"/>
                  </a:rPr>
                  <a:t>LS</a:t>
                </a:r>
                <a:r>
                  <a:rPr lang="en-US" baseline="-25000" dirty="0" err="1" smtClean="0">
                    <a:sym typeface="Mathematica1Mono"/>
                  </a:rPr>
                  <a:t>f</a:t>
                </a:r>
                <a:r>
                  <a:rPr lang="en-US" dirty="0" smtClean="0">
                    <a:sym typeface="Mathematica1Mono"/>
                  </a:rPr>
                  <a:t>(G</a:t>
                </a:r>
                <a:r>
                  <a:rPr lang="en-US" dirty="0" smtClean="0">
                    <a:sym typeface="Mathematica1Mono"/>
                  </a:rPr>
                  <a:t>) must be small.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ym typeface="Mathematica1Mono"/>
                  </a:rPr>
                  <a:t>For any nearby graph G’, </a:t>
                </a:r>
                <a:r>
                  <a:rPr lang="en-US" dirty="0" err="1" smtClean="0">
                    <a:sym typeface="Mathematica1Mono"/>
                  </a:rPr>
                  <a:t>LS</a:t>
                </a:r>
                <a:r>
                  <a:rPr lang="en-US" baseline="-25000" dirty="0" err="1" smtClean="0">
                    <a:sym typeface="Mathematica1Mono"/>
                  </a:rPr>
                  <a:t>f</a:t>
                </a:r>
                <a:r>
                  <a:rPr lang="en-US" dirty="0" smtClean="0">
                    <a:sym typeface="Mathematica1Mono"/>
                  </a:rPr>
                  <a:t>(G’) must also be small.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>
                  <a:sym typeface="Mathematica1Mono"/>
                </a:endParaRPr>
              </a:p>
              <a:p>
                <a:pPr>
                  <a:buNone/>
                </a:pPr>
                <a:endParaRPr lang="en-US" dirty="0" smtClean="0">
                  <a:sym typeface="Mathematica1Mono"/>
                </a:endParaRPr>
              </a:p>
              <a:p>
                <a:pPr>
                  <a:buNone/>
                </a:pPr>
                <a:r>
                  <a:rPr lang="en-US" dirty="0" smtClean="0">
                    <a:sym typeface="Mathematica1Mono"/>
                  </a:rPr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37037"/>
                <a:ext cx="8229600" cy="4525963"/>
              </a:xfrm>
              <a:blipFill rotWithShape="1">
                <a:blip r:embed="rId3"/>
                <a:stretch>
                  <a:fillRect l="-1926" t="-161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57200" y="1295400"/>
            <a:ext cx="8305800" cy="27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609600" y="1447800"/>
                <a:ext cx="80010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buNone/>
                </a:pPr>
                <a:r>
                  <a:rPr lang="en-US" sz="3200" dirty="0" smtClean="0"/>
                  <a:t>A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sym typeface="Mathematica1Mono"/>
                      </a:rPr>
                      <m:t>𝛽</m:t>
                    </m:r>
                  </m:oMath>
                </a14:m>
                <a:r>
                  <a:rPr lang="en-US" sz="3200" dirty="0">
                    <a:sym typeface="Mathematica1Mono"/>
                  </a:rPr>
                  <a:t>-smooth upper bound on the local sensitivity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3200" baseline="-25000" dirty="0">
                    <a:sym typeface="Mathematica1Mono"/>
                  </a:rPr>
                  <a:t> </a:t>
                </a:r>
                <a:r>
                  <a:rPr lang="en-US" sz="3200" dirty="0">
                    <a:sym typeface="Mathematica1Mono"/>
                  </a:rPr>
                  <a:t>satisfies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sym typeface="Mathematica1Mono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𝐿𝑆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3200" dirty="0">
                    <a:sym typeface="Mathematica1"/>
                  </a:rPr>
                  <a:t>            </a:t>
                </a:r>
                <a:r>
                  <a:rPr lang="en-US" sz="3200" dirty="0">
                    <a:sym typeface="Mathematica1Mono"/>
                  </a:rPr>
                  <a:t>for all 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3200" dirty="0">
                    <a:sym typeface="Mathematica1Mono"/>
                  </a:rPr>
                  <a:t> </a:t>
                </a:r>
                <a:r>
                  <a:rPr lang="en-US" sz="3200" dirty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3200" b="1" dirty="0">
                    <a:sym typeface="Mathematica1Mono"/>
                  </a:rPr>
                  <a:t>.</a:t>
                </a:r>
                <a:endParaRPr lang="en-US" sz="3200" dirty="0">
                  <a:sym typeface="Mathematica1Mono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sym typeface="Mathematica1Mono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𝑓</m:t>
                        </m:r>
                        <m:r>
                          <a:rPr lang="en-US" sz="3200" i="1">
                            <a:latin typeface="Cambria Math"/>
                            <a:sym typeface="Mathematica1Mono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𝐺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sym typeface="Mathematica1Mono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  <m:t>𝛽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sym typeface="Mathematica1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sym typeface="Mathematica1Mono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sym typeface="Mathematica1Mono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sym typeface="Mathematica1Mono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  <a:sym typeface="Mathematica1Mono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Cambria Math"/>
                                <a:sym typeface="Mathematica1Mono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sym typeface="Mathematica1Mono"/>
                              </a:rPr>
                              <m:t>𝐺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sym typeface="Mathematica1Mono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sym typeface="Mathematica1Mono"/>
                  </a:rPr>
                  <a:t>   </a:t>
                </a:r>
                <a:r>
                  <a:rPr lang="en-US" sz="3200" dirty="0">
                    <a:sym typeface="Mathematica1Mono"/>
                  </a:rPr>
                  <a:t>for all G’~G.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rabicPeriod"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Mathematica1Mono"/>
                </a:endParaRPr>
              </a:p>
            </p:txBody>
          </p:sp>
        </mc:Choice>
        <mc:Fallback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8001000" cy="2743200"/>
              </a:xfrm>
              <a:prstGeom prst="rect">
                <a:avLst/>
              </a:prstGeom>
              <a:blipFill rotWithShape="1">
                <a:blip r:embed="rId4"/>
                <a:stretch>
                  <a:fillRect l="-1904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304800" y="23622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is High!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f(G) = “how many people in G know a </a:t>
            </a:r>
            <a:r>
              <a:rPr lang="en-US" dirty="0" smtClean="0">
                <a:solidFill>
                  <a:schemeClr val="accent6"/>
                </a:solidFill>
              </a:rPr>
              <a:t>pianist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895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10" idx="7"/>
            <a:endCxn id="9" idx="3"/>
          </p:cNvCxnSpPr>
          <p:nvPr/>
        </p:nvCxnSpPr>
        <p:spPr>
          <a:xfrm flipV="1">
            <a:off x="1030992" y="37665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5"/>
            <a:endCxn id="8" idx="2"/>
          </p:cNvCxnSpPr>
          <p:nvPr/>
        </p:nvCxnSpPr>
        <p:spPr>
          <a:xfrm flipV="1">
            <a:off x="1030992" y="43441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4191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3505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41910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9" idx="4"/>
          </p:cNvCxnSpPr>
          <p:nvPr/>
        </p:nvCxnSpPr>
        <p:spPr>
          <a:xfrm flipV="1">
            <a:off x="1910172" y="38114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4953000" y="24384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3124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1" idx="7"/>
            <a:endCxn id="20" idx="3"/>
          </p:cNvCxnSpPr>
          <p:nvPr/>
        </p:nvCxnSpPr>
        <p:spPr>
          <a:xfrm flipV="1">
            <a:off x="5679192" y="3995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5"/>
            <a:endCxn id="19" idx="2"/>
          </p:cNvCxnSpPr>
          <p:nvPr/>
        </p:nvCxnSpPr>
        <p:spPr>
          <a:xfrm flipV="1">
            <a:off x="5679192" y="4572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00800" y="4419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3733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4419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0"/>
            <a:endCxn id="20" idx="4"/>
          </p:cNvCxnSpPr>
          <p:nvPr/>
        </p:nvCxnSpPr>
        <p:spPr>
          <a:xfrm flipV="1">
            <a:off x="6558372" y="4040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15" idx="4"/>
          </p:cNvCxnSpPr>
          <p:nvPr/>
        </p:nvCxnSpPr>
        <p:spPr>
          <a:xfrm flipV="1">
            <a:off x="5567772" y="3430411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5" idx="4"/>
          </p:cNvCxnSpPr>
          <p:nvPr/>
        </p:nvCxnSpPr>
        <p:spPr>
          <a:xfrm flipV="1">
            <a:off x="6446952" y="3430411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5"/>
            <a:endCxn id="20" idx="1"/>
          </p:cNvCxnSpPr>
          <p:nvPr/>
        </p:nvCxnSpPr>
        <p:spPr>
          <a:xfrm>
            <a:off x="6669792" y="33855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6"/>
            <a:endCxn id="15" idx="2"/>
          </p:cNvCxnSpPr>
          <p:nvPr/>
        </p:nvCxnSpPr>
        <p:spPr>
          <a:xfrm flipV="1">
            <a:off x="5801544" y="3277306"/>
            <a:ext cx="59925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1752600" y="4800600"/>
            <a:ext cx="2209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28" name="Left Arrow 27"/>
          <p:cNvSpPr/>
          <p:nvPr/>
        </p:nvSpPr>
        <p:spPr>
          <a:xfrm>
            <a:off x="4267200" y="4800600"/>
            <a:ext cx="19812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57200" y="5486400"/>
            <a:ext cx="8305800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No private mechanism A can be accurate for both 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!</a:t>
            </a:r>
            <a:endParaRPr lang="en-US" sz="3200" baseline="-25000" dirty="0" smtClean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9400" y="2514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)=0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514600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)=n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80788" y="342524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0" grpId="1" animBg="1"/>
      <p:bldP spid="32" grpId="0"/>
      <p:bldP spid="34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f(G) = “how many people know two </a:t>
            </a:r>
            <a:r>
              <a:rPr lang="en-US" dirty="0" smtClean="0">
                <a:solidFill>
                  <a:schemeClr val="accent6"/>
                </a:solidFill>
              </a:rPr>
              <a:t>pianists </a:t>
            </a:r>
            <a:r>
              <a:rPr lang="en-US" dirty="0" smtClean="0"/>
              <a:t>who are friends with each other.”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1000" y="2504182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3037582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3189982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7"/>
            <a:endCxn id="10" idx="3"/>
          </p:cNvCxnSpPr>
          <p:nvPr/>
        </p:nvCxnSpPr>
        <p:spPr>
          <a:xfrm flipV="1">
            <a:off x="1107192" y="3908549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5"/>
            <a:endCxn id="9" idx="2"/>
          </p:cNvCxnSpPr>
          <p:nvPr/>
        </p:nvCxnSpPr>
        <p:spPr>
          <a:xfrm flipV="1">
            <a:off x="1107192" y="4486088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8800" y="4332982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3647182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4332982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0"/>
            <a:endCxn id="10" idx="4"/>
          </p:cNvCxnSpPr>
          <p:nvPr/>
        </p:nvCxnSpPr>
        <p:spPr>
          <a:xfrm flipV="1">
            <a:off x="1986372" y="3953393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4953000" y="25908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828800" y="4942582"/>
            <a:ext cx="2209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27" name="Left Arrow 26"/>
          <p:cNvSpPr/>
          <p:nvPr/>
        </p:nvSpPr>
        <p:spPr>
          <a:xfrm>
            <a:off x="4343400" y="4942582"/>
            <a:ext cx="19812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33400" y="5628382"/>
            <a:ext cx="8305800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No private mechanism A can be accurate for both 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!</a:t>
            </a:r>
            <a:endParaRPr lang="en-US" sz="3200" baseline="-25000" dirty="0" smtClean="0"/>
          </a:p>
        </p:txBody>
      </p:sp>
      <p:cxnSp>
        <p:nvCxnSpPr>
          <p:cNvPr id="30" name="Straight Connector 29"/>
          <p:cNvCxnSpPr>
            <a:stCxn id="6" idx="6"/>
            <a:endCxn id="5" idx="3"/>
          </p:cNvCxnSpPr>
          <p:nvPr/>
        </p:nvCxnSpPr>
        <p:spPr>
          <a:xfrm flipV="1">
            <a:off x="1229544" y="3298949"/>
            <a:ext cx="645408" cy="44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31580" y="3321444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10760" y="3321444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33600" y="3276600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1"/>
          </p:cNvCxnSpPr>
          <p:nvPr/>
        </p:nvCxnSpPr>
        <p:spPr>
          <a:xfrm flipV="1">
            <a:off x="884352" y="3505200"/>
            <a:ext cx="182448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1"/>
          </p:cNvCxnSpPr>
          <p:nvPr/>
        </p:nvCxnSpPr>
        <p:spPr>
          <a:xfrm flipH="1" flipV="1">
            <a:off x="1219200" y="3505200"/>
            <a:ext cx="655752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  <a:endCxn id="6" idx="5"/>
          </p:cNvCxnSpPr>
          <p:nvPr/>
        </p:nvCxnSpPr>
        <p:spPr>
          <a:xfrm flipH="1" flipV="1">
            <a:off x="1183392" y="3451349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3246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410200" y="33528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3" idx="7"/>
            <a:endCxn id="52" idx="3"/>
          </p:cNvCxnSpPr>
          <p:nvPr/>
        </p:nvCxnSpPr>
        <p:spPr>
          <a:xfrm flipV="1">
            <a:off x="5602992" y="40713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5"/>
            <a:endCxn id="51" idx="2"/>
          </p:cNvCxnSpPr>
          <p:nvPr/>
        </p:nvCxnSpPr>
        <p:spPr>
          <a:xfrm flipV="1">
            <a:off x="5602992" y="46489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324600" y="4495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58000" y="3810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34000" y="44958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0"/>
            <a:endCxn id="52" idx="4"/>
          </p:cNvCxnSpPr>
          <p:nvPr/>
        </p:nvCxnSpPr>
        <p:spPr>
          <a:xfrm flipV="1">
            <a:off x="6482172" y="41162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527380" y="3484262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06560" y="3484262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29400" y="3439418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1"/>
          </p:cNvCxnSpPr>
          <p:nvPr/>
        </p:nvCxnSpPr>
        <p:spPr>
          <a:xfrm flipV="1">
            <a:off x="5380152" y="3668018"/>
            <a:ext cx="182448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1" idx="1"/>
          </p:cNvCxnSpPr>
          <p:nvPr/>
        </p:nvCxnSpPr>
        <p:spPr>
          <a:xfrm flipH="1" flipV="1">
            <a:off x="5715000" y="3668018"/>
            <a:ext cx="655752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2"/>
            <a:endCxn id="48" idx="5"/>
          </p:cNvCxnSpPr>
          <p:nvPr/>
        </p:nvCxnSpPr>
        <p:spPr>
          <a:xfrm flipH="1" flipV="1">
            <a:off x="5679192" y="3614167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95600" y="3505200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)=n-2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7467600" y="35052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)=0</a:t>
            </a:r>
            <a:endParaRPr lang="en-US" sz="32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26" grpId="0" animBg="1"/>
      <p:bldP spid="27" grpId="0" animBg="1"/>
      <p:bldP spid="28" grpId="0" animBg="1"/>
      <p:bldP spid="28" grpId="1" animBg="1"/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 Adjacency Model</a:t>
            </a:r>
          </a:p>
          <a:p>
            <a:pPr lvl="1"/>
            <a:r>
              <a:rPr lang="en-US" dirty="0" smtClean="0"/>
              <a:t>Degree Distribution [HLM’09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Cut </a:t>
            </a:r>
            <a:r>
              <a:rPr lang="en-US" dirty="0" smtClean="0"/>
              <a:t>Queries [BBDS’12]</a:t>
            </a:r>
          </a:p>
          <a:p>
            <a:pPr lvl="1"/>
            <a:r>
              <a:rPr lang="en-US" dirty="0" err="1" smtClean="0"/>
              <a:t>Subgraph</a:t>
            </a:r>
            <a:r>
              <a:rPr lang="en-US" dirty="0" smtClean="0"/>
              <a:t> Counting [KRSY’11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….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Limited Work on </a:t>
            </a:r>
            <a:r>
              <a:rPr lang="en-US" dirty="0" smtClean="0"/>
              <a:t>Vertex Adjacency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2971800" y="1981200"/>
            <a:ext cx="1905000" cy="7620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4800600" y="1447800"/>
            <a:ext cx="40386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useful statistics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Preserve Privacy and Release Useful Statistics</a:t>
            </a:r>
            <a:endParaRPr 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" y="1676400"/>
            <a:ext cx="30018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loud 12"/>
          <p:cNvSpPr/>
          <p:nvPr/>
        </p:nvSpPr>
        <p:spPr>
          <a:xfrm>
            <a:off x="10591800" y="10439400"/>
            <a:ext cx="1373603" cy="5022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Level 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Differentially Private Data Analysis of Social Networks via Restricted Sensitivity [</a:t>
            </a:r>
            <a:r>
              <a:rPr lang="en-US" dirty="0" smtClean="0"/>
              <a:t>BBDS13]</a:t>
            </a:r>
          </a:p>
          <a:p>
            <a:endParaRPr lang="en-US" dirty="0"/>
          </a:p>
          <a:p>
            <a:r>
              <a:rPr lang="en-US" dirty="0" smtClean="0"/>
              <a:t>Analyzing Graphs with Node Differential Privacy [KNRS13]</a:t>
            </a:r>
          </a:p>
          <a:p>
            <a:endParaRPr lang="en-US" dirty="0"/>
          </a:p>
          <a:p>
            <a:r>
              <a:rPr lang="en-US" dirty="0" smtClean="0"/>
              <a:t>Private </a:t>
            </a:r>
            <a:r>
              <a:rPr lang="en-US" dirty="0" err="1" smtClean="0"/>
              <a:t>Graphon</a:t>
            </a:r>
            <a:r>
              <a:rPr lang="en-US" dirty="0" smtClean="0"/>
              <a:t> Estimation for Sparse Graphs [BCS15]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458200" cy="297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Challenge</a:t>
            </a:r>
            <a:endParaRPr lang="en-US" dirty="0" smtClean="0"/>
          </a:p>
          <a:p>
            <a:r>
              <a:rPr lang="en-US" b="1" dirty="0"/>
              <a:t>Achieving Vertex Level Differential </a:t>
            </a:r>
            <a:r>
              <a:rPr lang="en-US" b="1" dirty="0" smtClean="0"/>
              <a:t>Privacy</a:t>
            </a:r>
          </a:p>
          <a:p>
            <a:pPr lvl="1"/>
            <a:r>
              <a:rPr lang="en-US" b="1" dirty="0" smtClean="0"/>
              <a:t>Relaxed Goal</a:t>
            </a:r>
          </a:p>
          <a:p>
            <a:pPr lvl="1"/>
            <a:r>
              <a:rPr lang="en-US" dirty="0" smtClean="0"/>
              <a:t>Restricted Sensitivity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Traditional Goal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Usual goal: </a:t>
            </a:r>
          </a:p>
          <a:p>
            <a:r>
              <a:rPr lang="en-US" dirty="0" smtClean="0"/>
              <a:t>Accurate </a:t>
            </a:r>
            <a:r>
              <a:rPr lang="en-US" u="sng" dirty="0" smtClean="0"/>
              <a:t>for all D</a:t>
            </a:r>
          </a:p>
          <a:p>
            <a:r>
              <a:rPr lang="en-US" dirty="0" smtClean="0"/>
              <a:t>Differential Privacy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51125" y="1371600"/>
            <a:ext cx="3581400" cy="790574"/>
            <a:chOff x="1670" y="2035"/>
            <a:chExt cx="2256" cy="498"/>
          </a:xfrm>
        </p:grpSpPr>
        <p:sp>
          <p:nvSpPr>
            <p:cNvPr id="31754" name="AutoShape 12"/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2141" y="2035"/>
              <a:ext cx="718" cy="29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/>
                <a:t>Query f</a:t>
              </a:r>
              <a:endParaRPr lang="en-US" sz="2400" b="1" dirty="0"/>
            </a:p>
          </p:txBody>
        </p:sp>
      </p:grp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2651125" y="2347913"/>
            <a:ext cx="3581400" cy="42386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3276600" y="2743200"/>
            <a:ext cx="2371162" cy="4616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ym typeface="Symbol" pitchFamily="18" charset="2"/>
              </a:rPr>
              <a:t>A(D) = f</a:t>
            </a:r>
            <a:r>
              <a:rPr lang="en-US" sz="2400" b="1" dirty="0" smtClean="0"/>
              <a:t>(D</a:t>
            </a:r>
            <a:r>
              <a:rPr lang="en-US" sz="2400" b="1" dirty="0"/>
              <a:t>)+noise</a:t>
            </a:r>
            <a:endParaRPr lang="en-US" sz="2400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>
            <a:off x="6781800" y="1447800"/>
            <a:ext cx="1498600" cy="13716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/>
          </a:p>
        </p:txBody>
      </p:sp>
      <p:pic>
        <p:nvPicPr>
          <p:cNvPr id="31751" name="Picture 19" descr="j0409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1295400"/>
            <a:ext cx="15843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6818086" y="3153002"/>
            <a:ext cx="16439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/>
              <a:t>Database D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1002702" y="3171301"/>
            <a:ext cx="113467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/>
              <a:t>Analyst</a:t>
            </a:r>
            <a:endParaRPr lang="en-US" sz="2400" b="1" dirty="0"/>
          </a:p>
        </p:txBody>
      </p:sp>
      <p:sp>
        <p:nvSpPr>
          <p:cNvPr id="13" name="&quot;No&quot; Symbol 12"/>
          <p:cNvSpPr/>
          <p:nvPr/>
        </p:nvSpPr>
        <p:spPr>
          <a:xfrm>
            <a:off x="838200" y="3886200"/>
            <a:ext cx="2971800" cy="2590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Relaxed Goal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r>
              <a:rPr lang="en-US" dirty="0" smtClean="0"/>
              <a:t>Accurate </a:t>
            </a:r>
            <a:r>
              <a:rPr lang="en-US" u="sng" dirty="0" smtClean="0"/>
              <a:t>for D in H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/>
              <a:t>Differential </a:t>
            </a:r>
            <a:r>
              <a:rPr lang="en-US" dirty="0" smtClean="0"/>
              <a:t>Privacy</a:t>
            </a: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51125" y="1548635"/>
            <a:ext cx="3581400" cy="866774"/>
            <a:chOff x="1670" y="1987"/>
            <a:chExt cx="2256" cy="546"/>
          </a:xfrm>
        </p:grpSpPr>
        <p:sp>
          <p:nvSpPr>
            <p:cNvPr id="31754" name="AutoShape 12"/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1968" y="1987"/>
              <a:ext cx="1863" cy="29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/>
                <a:t>Query f,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Hypothesis H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2651125" y="2601147"/>
            <a:ext cx="3581400" cy="42386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3581399" y="2991969"/>
            <a:ext cx="2437077" cy="4616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sym typeface="Symbol" pitchFamily="18" charset="2"/>
              </a:rPr>
              <a:t>f</a:t>
            </a:r>
            <a:r>
              <a:rPr lang="en-US" sz="2400" b="1" baseline="-25000" dirty="0" err="1" smtClean="0">
                <a:sym typeface="Symbol" pitchFamily="18" charset="2"/>
              </a:rPr>
              <a:t>H</a:t>
            </a:r>
            <a:r>
              <a:rPr lang="en-US" sz="2400" b="1" dirty="0" smtClean="0"/>
              <a:t>(D)+</a:t>
            </a:r>
            <a:r>
              <a:rPr lang="en-US" sz="2400" b="1" dirty="0" smtClean="0">
                <a:solidFill>
                  <a:srgbClr val="00B050"/>
                </a:solidFill>
              </a:rPr>
              <a:t>lower noise</a:t>
            </a:r>
            <a:endParaRPr lang="en-US" sz="2400" b="1" baseline="-25000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>
            <a:off x="6781800" y="1701034"/>
            <a:ext cx="1498600" cy="13716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pic>
        <p:nvPicPr>
          <p:cNvPr id="31751" name="Picture 19" descr="j0409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1548634"/>
            <a:ext cx="15843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6818086" y="3406236"/>
            <a:ext cx="16439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/>
              <a:t>Database D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1002702" y="3424535"/>
            <a:ext cx="113467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/>
              <a:t>Analyst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99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7772400" cy="144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" y="3276600"/>
            <a:ext cx="5715000" cy="3429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[BBDS] Bounded </a:t>
            </a:r>
            <a:r>
              <a:rPr lang="en-US" dirty="0" smtClean="0"/>
              <a:t>Degree Hypothesis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1000" cy="441959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Bounded Degree Hypothesis: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b>
                              </m:sSub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deg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	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                                                            Typical: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1000" cy="4419599"/>
              </a:xfrm>
              <a:blipFill rotWithShape="1">
                <a:blip r:embed="rId4"/>
                <a:stretch>
                  <a:fillRect l="-1904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524000" y="3505200"/>
            <a:ext cx="3505200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4267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62200" y="4419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3" idx="7"/>
            <a:endCxn id="12" idx="3"/>
          </p:cNvCxnSpPr>
          <p:nvPr/>
        </p:nvCxnSpPr>
        <p:spPr>
          <a:xfrm flipV="1">
            <a:off x="2554992" y="5138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5"/>
            <a:endCxn id="11" idx="2"/>
          </p:cNvCxnSpPr>
          <p:nvPr/>
        </p:nvCxnSpPr>
        <p:spPr>
          <a:xfrm flipV="1">
            <a:off x="2554992" y="5715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5562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4876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5562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0"/>
            <a:endCxn id="12" idx="4"/>
          </p:cNvCxnSpPr>
          <p:nvPr/>
        </p:nvCxnSpPr>
        <p:spPr>
          <a:xfrm flipV="1">
            <a:off x="3434172" y="5183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18" idx="2"/>
          </p:cNvCxnSpPr>
          <p:nvPr/>
        </p:nvCxnSpPr>
        <p:spPr>
          <a:xfrm flipV="1">
            <a:off x="3591744" y="4344106"/>
            <a:ext cx="523056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2"/>
          </p:cNvCxnSpPr>
          <p:nvPr/>
        </p:nvCxnSpPr>
        <p:spPr>
          <a:xfrm flipV="1">
            <a:off x="2667000" y="4420306"/>
            <a:ext cx="609600" cy="163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14800" y="4191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740525" y="4748213"/>
          <a:ext cx="14049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8" name="Equation" r:id="rId5" imgW="444240" imgH="177480" progId="Equation.3">
                  <p:embed/>
                </p:oleObj>
              </mc:Choice>
              <mc:Fallback>
                <p:oleObj name="Equation" r:id="rId5" imgW="4442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4748213"/>
                        <a:ext cx="14049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8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229600" cy="24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[KNRS]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Decay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Def:</a:t>
                </a:r>
                <a:r>
                  <a:rPr lang="en-US" dirty="0" smtClean="0"/>
                  <a:t> A graph G 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Decay if for all t &gt; 1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average degree of nodes in G</a:t>
                </a:r>
              </a:p>
              <a:p>
                <a:r>
                  <a:rPr lang="en-US" dirty="0" smtClean="0"/>
                  <a:t>P(d) is the fraction of nodes with degree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495801"/>
            <a:ext cx="7772400" cy="144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4495801"/>
                <a:ext cx="8001000" cy="441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As a Hypothesis: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satisfies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Decay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	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1"/>
                <a:ext cx="8001000" cy="4419599"/>
              </a:xfrm>
              <a:prstGeom prst="rect">
                <a:avLst/>
              </a:prstGeom>
              <a:blipFill rotWithShape="1">
                <a:blip r:embed="rId5"/>
                <a:stretch>
                  <a:fillRect l="-1904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7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Challenge</a:t>
            </a:r>
            <a:endParaRPr lang="en-US" dirty="0" smtClean="0"/>
          </a:p>
          <a:p>
            <a:r>
              <a:rPr lang="en-US" b="1" dirty="0"/>
              <a:t>Achieving Vertex Level Differential </a:t>
            </a:r>
            <a:r>
              <a:rPr lang="en-US" b="1" dirty="0" smtClean="0"/>
              <a:t>Privacy</a:t>
            </a:r>
          </a:p>
          <a:p>
            <a:pPr lvl="1"/>
            <a:r>
              <a:rPr lang="en-US" dirty="0" smtClean="0"/>
              <a:t>Relaxed Goal</a:t>
            </a:r>
          </a:p>
          <a:p>
            <a:pPr lvl="1"/>
            <a:r>
              <a:rPr lang="en-US" b="1" dirty="0" smtClean="0"/>
              <a:t>Restricted Sensitivity</a:t>
            </a:r>
          </a:p>
          <a:p>
            <a:pPr lvl="1"/>
            <a:r>
              <a:rPr lang="en-US" dirty="0" err="1" smtClean="0"/>
              <a:t>Lipschitz</a:t>
            </a:r>
            <a:r>
              <a:rPr lang="en-US" dirty="0" smtClean="0"/>
              <a:t> </a:t>
            </a:r>
            <a:r>
              <a:rPr lang="en-US" dirty="0" err="1" smtClean="0"/>
              <a:t>Extenstions</a:t>
            </a:r>
            <a:r>
              <a:rPr lang="en-US" dirty="0" smtClean="0"/>
              <a:t>: A General Template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4191000"/>
            <a:ext cx="7772400" cy="236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[BBDS] Restricted </a:t>
            </a:r>
            <a:r>
              <a:rPr lang="en-US" dirty="0" smtClean="0"/>
              <a:t>Sensitivity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sz="3600" dirty="0" smtClean="0"/>
                  <a:t>Hypothesis: H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sym typeface="Mathematica1Mono"/>
                      </a:rPr>
                      <m:t>⊂</m:t>
                    </m:r>
                  </m:oMath>
                </a14:m>
                <a:r>
                  <a:rPr lang="en-US" sz="3600" dirty="0" smtClean="0">
                    <a:sym typeface="Mathematica1Mono"/>
                  </a:rPr>
                  <a:t> </a:t>
                </a:r>
                <a:r>
                  <a:rPr lang="en-US" sz="3600" dirty="0" smtClean="0">
                    <a:latin typeface="Blackadder ITC" pitchFamily="82" charset="0"/>
                    <a:sym typeface="Mathematica1Mono"/>
                  </a:rPr>
                  <a:t>G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22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6667" y="4724400"/>
          <a:ext cx="677333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5" imgW="2031840" imgH="457200" progId="Equation.3">
                  <p:embed/>
                </p:oleObj>
              </mc:Choice>
              <mc:Fallback>
                <p:oleObj name="Equation" r:id="rId5" imgW="2031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67" y="4724400"/>
                        <a:ext cx="677333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14400" y="2438400"/>
          <a:ext cx="56737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7" imgW="1701720" imgH="457200" progId="Equation.3">
                  <p:embed/>
                </p:oleObj>
              </mc:Choice>
              <mc:Fallback>
                <p:oleObj name="Equation" r:id="rId7" imgW="17017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56737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2895600" y="5638800"/>
            <a:ext cx="1752600" cy="45720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50292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8600" y="1447800"/>
            <a:ext cx="79248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Sensitivity RS</a:t>
            </a:r>
            <a:r>
              <a:rPr lang="en-US" baseline="-25000" dirty="0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Fact: For local profile queries f, RS</a:t>
            </a:r>
            <a:r>
              <a:rPr lang="en-US" baseline="-25000" dirty="0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) ≤ 2k+1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05000" y="3505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47800" y="5334000"/>
            <a:ext cx="594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0" idx="7"/>
            <a:endCxn id="19" idx="3"/>
          </p:cNvCxnSpPr>
          <p:nvPr/>
        </p:nvCxnSpPr>
        <p:spPr>
          <a:xfrm flipV="1">
            <a:off x="1183392" y="4376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5"/>
            <a:endCxn id="18" idx="2"/>
          </p:cNvCxnSpPr>
          <p:nvPr/>
        </p:nvCxnSpPr>
        <p:spPr>
          <a:xfrm flipV="1">
            <a:off x="1183392" y="4953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400" y="4114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0"/>
            <a:endCxn id="19" idx="4"/>
          </p:cNvCxnSpPr>
          <p:nvPr/>
        </p:nvCxnSpPr>
        <p:spPr>
          <a:xfrm flipV="1">
            <a:off x="2062572" y="4421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05600" y="3429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7912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72" idx="3"/>
          </p:cNvCxnSpPr>
          <p:nvPr/>
        </p:nvCxnSpPr>
        <p:spPr>
          <a:xfrm flipH="1">
            <a:off x="7467600" y="3505199"/>
            <a:ext cx="184941" cy="53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5"/>
            <a:endCxn id="36" idx="2"/>
          </p:cNvCxnSpPr>
          <p:nvPr/>
        </p:nvCxnSpPr>
        <p:spPr>
          <a:xfrm flipV="1">
            <a:off x="5983992" y="48775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705600" y="47244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4038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15000" y="47244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3" idx="5"/>
            <a:endCxn id="37" idx="3"/>
          </p:cNvCxnSpPr>
          <p:nvPr/>
        </p:nvCxnSpPr>
        <p:spPr>
          <a:xfrm>
            <a:off x="6060192" y="3842767"/>
            <a:ext cx="122496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5400" y="2362200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</a:t>
            </a:r>
            <a:r>
              <a:rPr lang="en-US" sz="3200" dirty="0" smtClean="0"/>
              <a:t>= 2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181600" y="2362200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k=2</a:t>
            </a:r>
            <a:endParaRPr lang="en-US" sz="3200" dirty="0"/>
          </a:p>
        </p:txBody>
      </p:sp>
      <p:sp>
        <p:nvSpPr>
          <p:cNvPr id="50" name="Oval 49"/>
          <p:cNvSpPr/>
          <p:nvPr/>
        </p:nvSpPr>
        <p:spPr>
          <a:xfrm>
            <a:off x="25908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>
            <a:stCxn id="9" idx="6"/>
            <a:endCxn id="50" idx="4"/>
          </p:cNvCxnSpPr>
          <p:nvPr/>
        </p:nvCxnSpPr>
        <p:spPr>
          <a:xfrm flipV="1">
            <a:off x="2220144" y="3582811"/>
            <a:ext cx="528228" cy="75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flipV="1">
            <a:off x="1295400" y="3658306"/>
            <a:ext cx="609600" cy="163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676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>
            <a:endCxn id="58" idx="4"/>
          </p:cNvCxnSpPr>
          <p:nvPr/>
        </p:nvCxnSpPr>
        <p:spPr>
          <a:xfrm flipV="1">
            <a:off x="7010400" y="3506611"/>
            <a:ext cx="614772" cy="74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/>
          <p:cNvSpPr/>
          <p:nvPr/>
        </p:nvSpPr>
        <p:spPr>
          <a:xfrm>
            <a:off x="7315200" y="4038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6781800" y="4724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5791200" y="4724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5943600" y="3505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7467600" y="3276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2600" y="5638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|f(G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–f(G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)|≤ 5=RS</a:t>
            </a:r>
            <a:r>
              <a:rPr lang="en-US" sz="3200" baseline="-25000" dirty="0" smtClean="0"/>
              <a:t>f</a:t>
            </a:r>
            <a:r>
              <a:rPr lang="en-US" sz="3200" dirty="0" smtClean="0"/>
              <a:t>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40" name="Straight Connector 39"/>
          <p:cNvCxnSpPr>
            <a:stCxn id="71" idx="3"/>
            <a:endCxn id="32" idx="2"/>
          </p:cNvCxnSpPr>
          <p:nvPr/>
        </p:nvCxnSpPr>
        <p:spPr>
          <a:xfrm flipV="1">
            <a:off x="6128541" y="3582106"/>
            <a:ext cx="577059" cy="151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4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53" grpId="0"/>
      <p:bldP spid="62" grpId="0"/>
      <p:bldP spid="58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over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1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524000"/>
                <a:gridCol w="1812410"/>
                <a:gridCol w="1997589"/>
              </a:tblGrid>
              <a:tr h="3633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Local Profile Query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err="1" smtClean="0"/>
                        <a:t>Subgraph</a:t>
                      </a:r>
                      <a:r>
                        <a:rPr lang="en-US" sz="2800" dirty="0" smtClean="0"/>
                        <a:t> Counting Query (P)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3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Adjacency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Edge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Vertex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3733800"/>
            <a:ext cx="2362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000" y="4761468"/>
            <a:ext cx="1548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[BBDS13]</a:t>
            </a:r>
          </a:p>
          <a:p>
            <a:r>
              <a:rPr lang="en-US" sz="2800" dirty="0" smtClean="0"/>
              <a:t>[KNRS13]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27797" y="4761468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[BBDS13]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328" y="5746522"/>
            <a:ext cx="653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[KNRS13</a:t>
            </a:r>
            <a:r>
              <a:rPr lang="en-US" sz="3200" b="1" dirty="0" smtClean="0"/>
              <a:t>]: Private degree distribution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Differential Privacy</a:t>
            </a:r>
          </a:p>
          <a:p>
            <a:r>
              <a:rPr lang="en-US" dirty="0" smtClean="0"/>
              <a:t>The Challenge</a:t>
            </a:r>
            <a:endParaRPr lang="en-US" dirty="0" smtClean="0"/>
          </a:p>
          <a:p>
            <a:r>
              <a:rPr lang="en-US" dirty="0"/>
              <a:t>Achieving Vertex Level Differential Privacy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114800"/>
            <a:ext cx="8458200" cy="228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1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Fact: </a:t>
            </a:r>
            <a:r>
              <a:rPr lang="en-US" dirty="0" smtClean="0"/>
              <a:t>The </a:t>
            </a:r>
            <a:r>
              <a:rPr lang="en-US" dirty="0" smtClean="0"/>
              <a:t>mechanism </a:t>
            </a:r>
          </a:p>
          <a:p>
            <a:pPr algn="ctr">
              <a:buNone/>
            </a:pPr>
            <a:r>
              <a:rPr lang="en-US" dirty="0" smtClean="0"/>
              <a:t>A(G) = f(G) + Lap(</a:t>
            </a:r>
            <a:r>
              <a:rPr lang="en-US" dirty="0" err="1" smtClean="0"/>
              <a:t>RS</a:t>
            </a:r>
            <a:r>
              <a:rPr lang="en-US" baseline="-25000" dirty="0" err="1" smtClean="0"/>
              <a:t>f</a:t>
            </a:r>
            <a:r>
              <a:rPr lang="en-US" dirty="0" smtClean="0"/>
              <a:t>(H</a:t>
            </a:r>
            <a:r>
              <a:rPr lang="en-US" dirty="0" smtClean="0"/>
              <a:t>)/</a:t>
            </a:r>
            <a:r>
              <a:rPr lang="el-GR" b="1" dirty="0" smtClean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does not </a:t>
            </a:r>
            <a:r>
              <a:rPr lang="en-US" dirty="0" smtClean="0"/>
              <a:t>preserve differential </a:t>
            </a:r>
            <a:r>
              <a:rPr lang="en-US" dirty="0" smtClean="0"/>
              <a:t>privacy for all G.</a:t>
            </a:r>
            <a:endParaRPr lang="en-US" baseline="-25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www.google.com/url?source=imglanding&amp;ct=img&amp;q=http://www.momgoesgreen.com/wp-content//smiley-not-face.jpg&amp;sa=X&amp;ei=pMpYUILpEMXA0QH0-oGYBg&amp;ved=0CAoQ8wc&amp;usg=AFQjCNF-G65n821Um5wVP7gSWaG4QP2g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267200"/>
            <a:ext cx="1219200" cy="1219200"/>
          </a:xfrm>
          <a:prstGeom prst="rect">
            <a:avLst/>
          </a:prstGeom>
          <a:noFill/>
        </p:spPr>
      </p:pic>
      <p:pic>
        <p:nvPicPr>
          <p:cNvPr id="38914" name="Picture 2" descr="https://encrypted-tbn1.google.com/images?q=tbn:ANd9GcRGoS78T8EbQKDMo833TMdoOrr0KfgDkLbWvHf6jS0IccRgea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2476500" cy="1847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1524000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For k </a:t>
            </a:r>
            <a:r>
              <a:rPr lang="en-US" sz="2800" dirty="0" smtClean="0">
                <a:sym typeface="Mathematica1"/>
              </a:rPr>
              <a:t>&lt;&lt;</a:t>
            </a:r>
            <a:r>
              <a:rPr lang="en-US" sz="2800" dirty="0" smtClean="0"/>
              <a:t> n the mechanism </a:t>
            </a:r>
          </a:p>
          <a:p>
            <a:pPr algn="ctr">
              <a:buNone/>
            </a:pPr>
            <a:r>
              <a:rPr lang="en-US" sz="2800" dirty="0" smtClean="0"/>
              <a:t>A(G) = f(G) + Lap(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)/</a:t>
            </a:r>
            <a:r>
              <a:rPr lang="el-GR" sz="2800" b="1" dirty="0" smtClean="0">
                <a:latin typeface="Times New Roman"/>
                <a:cs typeface="Times New Roman"/>
                <a:sym typeface="Mathematica1Mono"/>
              </a:rPr>
              <a:t>ε</a:t>
            </a:r>
            <a:r>
              <a:rPr lang="en-US" sz="2800" dirty="0" smtClean="0"/>
              <a:t>)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is accurate!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304800" y="23622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f(G) = “how many people in G know a </a:t>
            </a:r>
            <a:r>
              <a:rPr lang="en-US" dirty="0" smtClean="0">
                <a:solidFill>
                  <a:schemeClr val="accent6"/>
                </a:solidFill>
              </a:rPr>
              <a:t>pianist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895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0" idx="7"/>
            <a:endCxn id="9" idx="3"/>
          </p:cNvCxnSpPr>
          <p:nvPr/>
        </p:nvCxnSpPr>
        <p:spPr>
          <a:xfrm flipV="1">
            <a:off x="1030992" y="37665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5"/>
            <a:endCxn id="8" idx="2"/>
          </p:cNvCxnSpPr>
          <p:nvPr/>
        </p:nvCxnSpPr>
        <p:spPr>
          <a:xfrm flipV="1">
            <a:off x="1030992" y="43441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4191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3505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41910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9" idx="4"/>
          </p:cNvCxnSpPr>
          <p:nvPr/>
        </p:nvCxnSpPr>
        <p:spPr>
          <a:xfrm flipV="1">
            <a:off x="1910172" y="38114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4800600" y="25146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3124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1" idx="7"/>
            <a:endCxn id="20" idx="3"/>
          </p:cNvCxnSpPr>
          <p:nvPr/>
        </p:nvCxnSpPr>
        <p:spPr>
          <a:xfrm flipV="1">
            <a:off x="5679192" y="3995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5"/>
            <a:endCxn id="19" idx="2"/>
          </p:cNvCxnSpPr>
          <p:nvPr/>
        </p:nvCxnSpPr>
        <p:spPr>
          <a:xfrm flipV="1">
            <a:off x="5679192" y="4572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00800" y="4419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3733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4419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0"/>
            <a:endCxn id="20" idx="4"/>
          </p:cNvCxnSpPr>
          <p:nvPr/>
        </p:nvCxnSpPr>
        <p:spPr>
          <a:xfrm flipV="1">
            <a:off x="6558372" y="4040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15" idx="4"/>
          </p:cNvCxnSpPr>
          <p:nvPr/>
        </p:nvCxnSpPr>
        <p:spPr>
          <a:xfrm flipV="1">
            <a:off x="5567772" y="3430411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5" idx="4"/>
          </p:cNvCxnSpPr>
          <p:nvPr/>
        </p:nvCxnSpPr>
        <p:spPr>
          <a:xfrm flipV="1">
            <a:off x="6446952" y="3430411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5"/>
            <a:endCxn id="20" idx="1"/>
          </p:cNvCxnSpPr>
          <p:nvPr/>
        </p:nvCxnSpPr>
        <p:spPr>
          <a:xfrm>
            <a:off x="6669792" y="33855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6"/>
            <a:endCxn id="15" idx="2"/>
          </p:cNvCxnSpPr>
          <p:nvPr/>
        </p:nvCxnSpPr>
        <p:spPr>
          <a:xfrm flipV="1">
            <a:off x="5801544" y="3277306"/>
            <a:ext cx="59925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819400" y="2362200"/>
                <a:ext cx="2057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3600" dirty="0" smtClean="0"/>
                  <a:t>G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sym typeface="Mathematica1"/>
                      </a:rPr>
                      <m:t>∈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 </a:t>
                </a:r>
                <a:r>
                  <a:rPr lang="en-US" sz="3600" dirty="0" err="1" smtClean="0">
                    <a:sym typeface="Mathematica1"/>
                  </a:rPr>
                  <a:t>H</a:t>
                </a:r>
                <a:r>
                  <a:rPr lang="en-US" sz="3600" baseline="-25000" dirty="0" err="1" smtClean="0">
                    <a:sym typeface="Mathematica1"/>
                  </a:rPr>
                  <a:t>k</a:t>
                </a:r>
                <a:r>
                  <a:rPr lang="en-US" sz="3600" dirty="0" smtClean="0">
                    <a:sym typeface="Mathematica1"/>
                  </a:rPr>
                  <a:t>.</a:t>
                </a:r>
              </a:p>
              <a:p>
                <a:pPr>
                  <a:buNone/>
                </a:pPr>
                <a:r>
                  <a:rPr lang="en-US" sz="3600" dirty="0" smtClean="0">
                    <a:sym typeface="Mathematica1"/>
                  </a:rPr>
                  <a:t>f(</a:t>
                </a:r>
                <a:r>
                  <a:rPr lang="en-US" sz="3600" dirty="0" smtClean="0"/>
                  <a:t>G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>
                    <a:sym typeface="Mathematica1"/>
                  </a:rPr>
                  <a:t>) = 0</a:t>
                </a:r>
                <a:endParaRPr lang="en-US" sz="3600" baseline="-25000" dirty="0" smtClean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62200"/>
                <a:ext cx="2057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199" t="-765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391400" y="2209800"/>
                <a:ext cx="20574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3600" dirty="0" smtClean="0"/>
                  <a:t>G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sym typeface="Mathematica1"/>
                      </a:rPr>
                      <m:t>∉</m:t>
                    </m:r>
                  </m:oMath>
                </a14:m>
                <a:r>
                  <a:rPr lang="en-US" sz="3600" dirty="0" err="1" smtClean="0">
                    <a:sym typeface="Mathematica1"/>
                  </a:rPr>
                  <a:t>H</a:t>
                </a:r>
                <a:r>
                  <a:rPr lang="en-US" sz="3600" baseline="-25000" dirty="0" err="1" smtClean="0">
                    <a:sym typeface="Mathematica1"/>
                  </a:rPr>
                  <a:t>k</a:t>
                </a:r>
                <a:r>
                  <a:rPr lang="en-US" sz="3600" dirty="0" smtClean="0">
                    <a:sym typeface="Mathematica1"/>
                  </a:rPr>
                  <a:t>.</a:t>
                </a:r>
              </a:p>
              <a:p>
                <a:pPr>
                  <a:buNone/>
                </a:pPr>
                <a:r>
                  <a:rPr lang="en-US" sz="3600" dirty="0" smtClean="0">
                    <a:sym typeface="Mathematica1"/>
                  </a:rPr>
                  <a:t>f(</a:t>
                </a:r>
                <a:r>
                  <a:rPr lang="en-US" sz="3600" dirty="0" smtClean="0"/>
                  <a:t>G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>
                    <a:sym typeface="Mathematica1"/>
                  </a:rPr>
                  <a:t>)=n</a:t>
                </a:r>
              </a:p>
              <a:p>
                <a:pPr>
                  <a:buNone/>
                </a:pPr>
                <a:r>
                  <a:rPr lang="en-US" sz="3600" dirty="0" smtClean="0"/>
                  <a:t> </a:t>
                </a:r>
                <a:endParaRPr lang="en-US" sz="3600" baseline="-25000" dirty="0" smtClean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09800"/>
                <a:ext cx="20574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9199" t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81000" y="5105400"/>
            <a:ext cx="784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33400" y="5181600"/>
                <a:ext cx="8001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Pr[A(G</a:t>
                </a:r>
                <a:r>
                  <a:rPr lang="en-US" sz="4000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sym typeface="Mathematica1"/>
                  </a:rPr>
                  <a:t>0</a:t>
                </a:r>
                <a:r>
                  <a:rPr lang="en-US" sz="4000" dirty="0" smtClean="0">
                    <a:solidFill>
                      <a:schemeClr val="bg1"/>
                    </a:solidFill>
                    <a:sym typeface="Mathematica1"/>
                  </a:rPr>
                  <a:t>] ≤ </a:t>
                </a:r>
                <a:r>
                  <a:rPr lang="en-US" sz="4000" dirty="0" err="1" smtClean="0">
                    <a:solidFill>
                      <a:schemeClr val="bg1"/>
                    </a:solidFill>
                    <a:sym typeface="Mathematica1"/>
                  </a:rPr>
                  <a:t>e</a:t>
                </a:r>
                <a:r>
                  <a:rPr lang="en-US" sz="4000" baseline="30000" dirty="0" err="1">
                    <a:solidFill>
                      <a:schemeClr val="bg1"/>
                    </a:solidFill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4000" baseline="30000" dirty="0" smtClean="0">
                    <a:solidFill>
                      <a:schemeClr val="bg1"/>
                    </a:solidFill>
                    <a:sym typeface="Mathematica1Mono"/>
                  </a:rPr>
                  <a:t> 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Pr[A(G</a:t>
                </a:r>
                <a:r>
                  <a:rPr lang="en-US" sz="40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sym typeface="Mathematica1"/>
                  </a:rPr>
                  <a:t> </a:t>
                </a:r>
                <a:r>
                  <a:rPr lang="en-US" sz="4000" dirty="0" smtClean="0">
                    <a:solidFill>
                      <a:schemeClr val="bg1"/>
                    </a:solidFill>
                    <a:sym typeface="Mathematica1"/>
                  </a:rPr>
                  <a:t>0] +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sym typeface="Mathematica1Mono"/>
                      </a:rPr>
                      <m:t>𝜹</m:t>
                    </m:r>
                  </m:oMath>
                </a14:m>
                <a:endParaRPr lang="en-US" sz="4000" b="1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81600"/>
                <a:ext cx="80010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74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30" grpId="0"/>
      <p:bldP spid="31" grpId="0"/>
      <p:bldP spid="34" grpId="0" animBg="1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369897" cy="23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52400" y="1219200"/>
            <a:ext cx="2971800" cy="3733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All, Accuracy for Some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3124200" y="1981200"/>
            <a:ext cx="1752600" cy="8382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4800600" y="1447800"/>
            <a:ext cx="40386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useful data, released to the public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ym typeface="Mathematica1Mono"/>
              </a:rPr>
              <a:t>Privacy for all G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Accurate statistics for G </a:t>
            </a:r>
            <a:r>
              <a:rPr lang="en-US" sz="3200" dirty="0" smtClean="0">
                <a:sym typeface="Mathematica1Mono"/>
              </a:rPr>
              <a:t> H</a:t>
            </a:r>
          </a:p>
        </p:txBody>
      </p:sp>
      <p:sp>
        <p:nvSpPr>
          <p:cNvPr id="13" name="Cloud 12"/>
          <p:cNvSpPr/>
          <p:nvPr/>
        </p:nvSpPr>
        <p:spPr>
          <a:xfrm>
            <a:off x="10591800" y="10439400"/>
            <a:ext cx="1373603" cy="5022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1364159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Challenge</a:t>
            </a:r>
            <a:endParaRPr lang="en-US" dirty="0" smtClean="0"/>
          </a:p>
          <a:p>
            <a:r>
              <a:rPr lang="en-US" b="1" dirty="0"/>
              <a:t>Achieving Vertex Level Differential </a:t>
            </a:r>
            <a:r>
              <a:rPr lang="en-US" b="1" dirty="0" smtClean="0"/>
              <a:t>Privacy</a:t>
            </a:r>
          </a:p>
          <a:p>
            <a:pPr lvl="1"/>
            <a:r>
              <a:rPr lang="en-US" dirty="0" smtClean="0"/>
              <a:t>Relaxed Goal</a:t>
            </a:r>
          </a:p>
          <a:p>
            <a:pPr lvl="1"/>
            <a:r>
              <a:rPr lang="en-US" dirty="0" smtClean="0"/>
              <a:t>Restricted Sensitivity</a:t>
            </a:r>
          </a:p>
          <a:p>
            <a:pPr lvl="1"/>
            <a:r>
              <a:rPr lang="en-US" b="1" dirty="0" err="1" smtClean="0"/>
              <a:t>Lipschitz</a:t>
            </a:r>
            <a:r>
              <a:rPr lang="en-US" b="1" dirty="0" smtClean="0"/>
              <a:t> </a:t>
            </a:r>
            <a:r>
              <a:rPr lang="en-US" b="1" dirty="0" err="1" smtClean="0"/>
              <a:t>Extenstions</a:t>
            </a:r>
            <a:r>
              <a:rPr lang="en-US" b="1" dirty="0" smtClean="0"/>
              <a:t>: A General Template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Lipschitz</a:t>
            </a:r>
            <a:r>
              <a:rPr lang="en-US" dirty="0" smtClean="0"/>
              <a:t> 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" y="3505200"/>
            <a:ext cx="45720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ematica1"/>
              </a:rPr>
              <a:t>G</a:t>
            </a:r>
            <a:r>
              <a:rPr lang="en-US" baseline="-25000" dirty="0" smtClean="0">
                <a:sym typeface="Mathematica1"/>
              </a:rPr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5814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3177345" cy="2283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G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    f</a:t>
                </a:r>
                <a:r>
                  <a:rPr lang="en-US" sz="2800" dirty="0" smtClean="0">
                    <a:sym typeface="Mathematica1"/>
                  </a:rPr>
                  <a:t>(G)=</a:t>
                </a:r>
                <a:r>
                  <a:rPr lang="en-US" sz="2800" dirty="0" err="1" smtClean="0">
                    <a:sym typeface="Mathematica1"/>
                  </a:rPr>
                  <a:t>f</a:t>
                </a:r>
                <a:r>
                  <a:rPr lang="en-US" sz="2800" baseline="-25000" dirty="0" err="1" smtClean="0">
                    <a:sym typeface="Mathematica1"/>
                  </a:rPr>
                  <a:t>H</a:t>
                </a:r>
                <a:r>
                  <a:rPr lang="en-US" sz="2800" dirty="0" smtClean="0">
                    <a:sym typeface="Mathematica1"/>
                  </a:rPr>
                  <a:t>(G</a:t>
                </a:r>
                <a:r>
                  <a:rPr lang="en-US" sz="2800" dirty="0" smtClean="0">
                    <a:sym typeface="Mathematica1"/>
                  </a:rPr>
                  <a:t>)</a:t>
                </a:r>
              </a:p>
              <a:p>
                <a:endParaRPr lang="en-US" sz="2800" dirty="0">
                  <a:sym typeface="Mathematica1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𝐺𝑆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𝑅𝑆𝑓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ym typeface="Mathematica1"/>
                </a:endParaRPr>
              </a:p>
              <a:p>
                <a:endParaRPr lang="en-US" sz="2800" dirty="0">
                  <a:sym typeface="Mathematica1"/>
                </a:endParaRPr>
              </a:p>
              <a:p>
                <a:r>
                  <a:rPr lang="en-US" sz="2800" dirty="0" smtClean="0">
                    <a:sym typeface="Mathematica1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3177345" cy="2283767"/>
              </a:xfrm>
              <a:prstGeom prst="rect">
                <a:avLst/>
              </a:prstGeom>
              <a:blipFill rotWithShape="1">
                <a:blip r:embed="rId3"/>
                <a:stretch>
                  <a:fillRect l="-4031" t="-2406" r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334000" y="3962400"/>
                <a:ext cx="36506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G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Mono"/>
                      </a:rPr>
                      <m:t>∉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H, we can </a:t>
                </a:r>
              </a:p>
              <a:p>
                <a:r>
                  <a:rPr lang="en-US" sz="2800" dirty="0" smtClean="0">
                    <a:sym typeface="Mathematica1Mono"/>
                  </a:rPr>
                  <a:t>define </a:t>
                </a:r>
                <a:r>
                  <a:rPr lang="en-US" sz="2800" dirty="0" err="1" smtClean="0">
                    <a:sym typeface="Mathematica1Mono"/>
                  </a:rPr>
                  <a:t>f</a:t>
                </a:r>
                <a:r>
                  <a:rPr lang="en-US" sz="2800" baseline="-25000" dirty="0" err="1" smtClean="0">
                    <a:sym typeface="Mathematica1Mono"/>
                  </a:rPr>
                  <a:t>H</a:t>
                </a:r>
                <a:r>
                  <a:rPr lang="en-US" sz="2800" dirty="0" smtClean="0">
                    <a:sym typeface="Mathematica1Mono"/>
                  </a:rPr>
                  <a:t>(G) to </a:t>
                </a:r>
              </a:p>
              <a:p>
                <a:r>
                  <a:rPr lang="en-US" sz="2800" dirty="0" smtClean="0">
                    <a:sym typeface="Mathematica1Mono"/>
                  </a:rPr>
                  <a:t>minimize sensitivity. </a:t>
                </a:r>
                <a:endParaRPr lang="en-US" sz="2800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365065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33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 animBg="1"/>
      <p:bldP spid="9" grpId="0"/>
      <p:bldP spid="12" grpId="0" animBg="1"/>
      <p:bldP spid="13" grpId="0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Some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t="23981" b="28059"/>
          <a:stretch>
            <a:fillRect/>
          </a:stretch>
        </p:blipFill>
        <p:spPr bwMode="auto">
          <a:xfrm>
            <a:off x="1447800" y="3855720"/>
            <a:ext cx="58674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05174" y="4114800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f</a:t>
            </a:r>
            <a:r>
              <a:rPr lang="en-US" sz="4400" baseline="-25000" dirty="0" err="1" smtClean="0">
                <a:solidFill>
                  <a:srgbClr val="FF0000"/>
                </a:solidFill>
              </a:rPr>
              <a:t>H</a:t>
            </a:r>
            <a:endParaRPr lang="en-US" sz="4400" baseline="-25000" dirty="0">
              <a:solidFill>
                <a:srgbClr val="FF0000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514600" y="5181600"/>
            <a:ext cx="457200" cy="1600200"/>
          </a:xfrm>
          <a:prstGeom prst="rightBrace">
            <a:avLst/>
          </a:prstGeom>
          <a:ln w="2222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12276" y="59436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174" y="4114800"/>
            <a:ext cx="356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</a:t>
            </a:r>
            <a:endParaRPr lang="en-US" sz="4400" baseline="-250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t="24355" r="1818" b="20846"/>
          <a:stretch>
            <a:fillRect/>
          </a:stretch>
        </p:blipFill>
        <p:spPr bwMode="auto">
          <a:xfrm>
            <a:off x="1447800" y="38100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G in 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H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04800" y="4038600"/>
                <a:ext cx="8686800" cy="220980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3200" dirty="0" smtClean="0"/>
                  <a:t>Theorem: For ANY query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3200" dirty="0">
                        <a:latin typeface="Blackadder ITC" pitchFamily="82" charset="0"/>
                        <a:sym typeface="Mathematica1Mono"/>
                      </a:rPr>
                      <m:t>G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200" dirty="0" smtClean="0"/>
                  <a:t> and any hypothesis H </a:t>
                </a:r>
                <a:r>
                  <a:rPr lang="en-US" sz="3200" dirty="0" smtClean="0"/>
                  <a:t>we construct (inefficiently) f</a:t>
                </a:r>
                <a:r>
                  <a:rPr lang="en-US" sz="3200" baseline="-25000" dirty="0" smtClean="0"/>
                  <a:t>H </a:t>
                </a:r>
                <a:r>
                  <a:rPr lang="en-US" sz="3200" dirty="0" smtClean="0"/>
                  <a:t>s.t. </a:t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38600"/>
                <a:ext cx="8686800" cy="22098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657600" y="5257800"/>
          <a:ext cx="2270626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9" name="Equation" r:id="rId5" imgW="1002960" imgH="241200" progId="Equation.3">
                  <p:embed/>
                </p:oleObj>
              </mc:Choice>
              <mc:Fallback>
                <p:oleObj name="Equation" r:id="rId5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57800"/>
                        <a:ext cx="2270626" cy="546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Answer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in a differentially private manner.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Ideally, we would like to compute f</a:t>
            </a:r>
            <a:r>
              <a:rPr lang="en-US" baseline="-25000" dirty="0" smtClean="0"/>
              <a:t>H</a:t>
            </a:r>
            <a:r>
              <a:rPr lang="en-US" dirty="0" smtClean="0"/>
              <a:t> efficiently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0"/>
            <a:ext cx="8229600" cy="297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 of f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sz="3600" b="1" dirty="0" smtClean="0"/>
                  <a:t>Theorem:  </a:t>
                </a:r>
                <a:r>
                  <a:rPr lang="en-US" sz="36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3600" dirty="0">
                        <a:latin typeface="Blackadder ITC" pitchFamily="82" charset="0"/>
                        <a:sym typeface="Mathematica1Mono"/>
                      </a:rPr>
                      <m:t>G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600" dirty="0" smtClean="0"/>
                  <a:t>,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</a:rPr>
                      <m:t>∃</m:t>
                    </m:r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3600" dirty="0" smtClean="0"/>
                  <a:t> such that </a:t>
                </a:r>
                <a:endParaRPr lang="en-US" sz="3600" dirty="0" smtClean="0"/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sz="3600" dirty="0" smtClean="0"/>
                  <a:t>f</a:t>
                </a:r>
                <a:r>
                  <a:rPr lang="en-US" sz="3600" baseline="-25000" dirty="0" smtClean="0"/>
                  <a:t>H</a:t>
                </a:r>
                <a:r>
                  <a:rPr lang="en-US" sz="3600" dirty="0" smtClean="0"/>
                  <a:t>(G) = f(G)                 for all 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3600" dirty="0" smtClean="0"/>
                  <a:t> H</a:t>
                </a:r>
              </a:p>
              <a:p>
                <a:pPr marL="1200150" lvl="1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𝐺𝑆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𝑅𝑆𝑓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𝐻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ym typeface="Wingdings" pitchFamily="2" charset="2"/>
                  </a:rPr>
                  <a:t> </a:t>
                </a:r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5257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Disclaimer: The general construction of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is </a:t>
            </a:r>
            <a:r>
              <a:rPr lang="en-US" sz="2400" i="1" dirty="0" smtClean="0"/>
              <a:t>not</a:t>
            </a:r>
            <a:r>
              <a:rPr lang="en-US" sz="2400" dirty="0" smtClean="0"/>
              <a:t> efficient.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Challenge</a:t>
            </a:r>
            <a:endParaRPr lang="en-US" dirty="0" smtClean="0"/>
          </a:p>
          <a:p>
            <a:r>
              <a:rPr lang="en-US" b="1" dirty="0"/>
              <a:t>Achieving Vertex Level Differential </a:t>
            </a:r>
            <a:r>
              <a:rPr lang="en-US" b="1" dirty="0" smtClean="0"/>
              <a:t>Privacy</a:t>
            </a:r>
          </a:p>
          <a:p>
            <a:pPr lvl="1"/>
            <a:r>
              <a:rPr lang="en-US" dirty="0" smtClean="0"/>
              <a:t>Relaxed Goal</a:t>
            </a:r>
          </a:p>
          <a:p>
            <a:pPr lvl="1"/>
            <a:r>
              <a:rPr lang="en-US" dirty="0" smtClean="0"/>
              <a:t>Restricted Sensitivity</a:t>
            </a:r>
          </a:p>
          <a:p>
            <a:pPr lvl="1"/>
            <a:r>
              <a:rPr lang="en-US" dirty="0" err="1" smtClean="0"/>
              <a:t>Lipschitz</a:t>
            </a:r>
            <a:r>
              <a:rPr lang="en-US" dirty="0" smtClean="0"/>
              <a:t> </a:t>
            </a:r>
            <a:r>
              <a:rPr lang="en-US" dirty="0" err="1" smtClean="0"/>
              <a:t>Extenstions</a:t>
            </a:r>
            <a:r>
              <a:rPr lang="en-US" dirty="0" smtClean="0"/>
              <a:t>: A General Template</a:t>
            </a:r>
          </a:p>
          <a:p>
            <a:pPr lvl="1"/>
            <a:r>
              <a:rPr lang="en-US" b="1" dirty="0" smtClean="0"/>
              <a:t>Results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33400" y="5486400"/>
            <a:ext cx="77724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09600" y="1676400"/>
            <a:ext cx="7162800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3567006" y="2777472"/>
            <a:ext cx="1067894" cy="4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3567006" y="3463272"/>
            <a:ext cx="928794" cy="164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95800" y="3429000"/>
            <a:ext cx="429506" cy="397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438400"/>
            <a:ext cx="429506" cy="397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124200"/>
            <a:ext cx="429506" cy="3972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2590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352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2576406" y="2929872"/>
            <a:ext cx="686894" cy="252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6"/>
          </p:cNvCxnSpPr>
          <p:nvPr/>
        </p:nvCxnSpPr>
        <p:spPr>
          <a:xfrm flipH="1">
            <a:off x="2029706" y="3352800"/>
            <a:ext cx="1170694" cy="198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7"/>
            <a:endCxn id="10" idx="3"/>
          </p:cNvCxnSpPr>
          <p:nvPr/>
        </p:nvCxnSpPr>
        <p:spPr>
          <a:xfrm flipV="1">
            <a:off x="1966806" y="2929872"/>
            <a:ext cx="305894" cy="481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4710553" y="2835647"/>
            <a:ext cx="76200" cy="593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048000" y="4343400"/>
            <a:ext cx="429506" cy="3972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 flipH="1">
            <a:off x="3262753" y="3505200"/>
            <a:ext cx="90047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7"/>
          </p:cNvCxnSpPr>
          <p:nvPr/>
        </p:nvCxnSpPr>
        <p:spPr>
          <a:xfrm flipH="1">
            <a:off x="3414606" y="3810000"/>
            <a:ext cx="1233594" cy="591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52800" y="2819400"/>
            <a:ext cx="1295400" cy="158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715000" y="2209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7" idx="7"/>
          </p:cNvCxnSpPr>
          <p:nvPr/>
        </p:nvCxnSpPr>
        <p:spPr>
          <a:xfrm flipV="1">
            <a:off x="4862406" y="2590801"/>
            <a:ext cx="1006088" cy="896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27" idx="2"/>
          </p:cNvCxnSpPr>
          <p:nvPr/>
        </p:nvCxnSpPr>
        <p:spPr>
          <a:xfrm flipV="1">
            <a:off x="5001506" y="2408424"/>
            <a:ext cx="713494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09600" y="5638800"/>
                <a:ext cx="7696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Vertices in a social network 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 </a:t>
                </a:r>
                <a:r>
                  <a:rPr lang="en-US" sz="2800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2800" dirty="0" smtClean="0"/>
                  <a:t> are labeled (e.g.,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doctor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lawyer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professor</a:t>
                </a:r>
                <a:r>
                  <a:rPr lang="en-US" sz="2800" dirty="0" smtClean="0"/>
                  <a:t>).</a:t>
                </a:r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38800"/>
                <a:ext cx="76962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84" t="-8280" r="-110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[KNRS] </a:t>
            </a:r>
            <a:r>
              <a:rPr lang="en-US" dirty="0" err="1" smtClean="0"/>
              <a:t>Subgraph</a:t>
            </a:r>
            <a:r>
              <a:rPr lang="en-US" dirty="0" smtClean="0"/>
              <a:t> Counting Queries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</a:t>
                </a:r>
                <a:r>
                  <a:rPr lang="en-US" dirty="0" smtClean="0"/>
                  <a:t> Can efficiently compute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 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when f is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counting query for a constant size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(e.g., triangles)*.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Convex Programming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Assume that G 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-decay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 then there is an efficient DP mechanism to (1+o(1))-approximate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counting queries*.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2695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419600"/>
            <a:ext cx="8686800" cy="18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86868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0" y="6488668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Some technical details omitted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[KNRS] </a:t>
            </a:r>
            <a:r>
              <a:rPr lang="en-US" dirty="0" err="1"/>
              <a:t>Subgraph</a:t>
            </a:r>
            <a:r>
              <a:rPr lang="en-US" dirty="0"/>
              <a:t> Counting Queries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𝐿𝑃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maximize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𝑜𝑝𝑖𝑒𝑠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𝑜𝑓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𝑠𝑢𝑏𝑔𝑟𝑎𝑝h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b="0" dirty="0" smtClean="0"/>
                  <a:t>1 for all variables C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</a:t>
            </a:r>
            <a:r>
              <a:rPr lang="en-US" dirty="0" err="1" smtClean="0"/>
              <a:t>Lipschitz</a:t>
            </a:r>
            <a:r>
              <a:rPr lang="en-US" dirty="0" smtClean="0"/>
              <a:t> 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" y="3505200"/>
            <a:ext cx="45720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ematica1"/>
              </a:rPr>
              <a:t>G</a:t>
            </a:r>
            <a:r>
              <a:rPr lang="en-US" baseline="-25000" dirty="0" smtClean="0">
                <a:sym typeface="Mathematica1"/>
              </a:rPr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5814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3177345" cy="2283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G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    f</a:t>
                </a:r>
                <a:r>
                  <a:rPr lang="en-US" sz="2800" dirty="0" smtClean="0">
                    <a:sym typeface="Mathematica1"/>
                  </a:rPr>
                  <a:t>(G)=</a:t>
                </a:r>
                <a:r>
                  <a:rPr lang="en-US" sz="2800" dirty="0" err="1" smtClean="0">
                    <a:sym typeface="Mathematica1"/>
                  </a:rPr>
                  <a:t>f</a:t>
                </a:r>
                <a:r>
                  <a:rPr lang="en-US" sz="2800" baseline="-25000" dirty="0" err="1" smtClean="0">
                    <a:sym typeface="Mathematica1"/>
                  </a:rPr>
                  <a:t>H</a:t>
                </a:r>
                <a:r>
                  <a:rPr lang="en-US" sz="2800" dirty="0" smtClean="0">
                    <a:sym typeface="Mathematica1"/>
                  </a:rPr>
                  <a:t>(G</a:t>
                </a:r>
                <a:r>
                  <a:rPr lang="en-US" sz="2800" dirty="0" smtClean="0">
                    <a:sym typeface="Mathematica1"/>
                  </a:rPr>
                  <a:t>)</a:t>
                </a:r>
              </a:p>
              <a:p>
                <a:endParaRPr lang="en-US" sz="2800" dirty="0">
                  <a:sym typeface="Mathematica1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𝐺𝑆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𝑅𝑆𝑓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ym typeface="Mathematica1"/>
                </a:endParaRPr>
              </a:p>
              <a:p>
                <a:endParaRPr lang="en-US" sz="2800" dirty="0">
                  <a:sym typeface="Mathematica1"/>
                </a:endParaRPr>
              </a:p>
              <a:p>
                <a:r>
                  <a:rPr lang="en-US" sz="2800" dirty="0" smtClean="0">
                    <a:sym typeface="Mathematica1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3177345" cy="2283767"/>
              </a:xfrm>
              <a:prstGeom prst="rect">
                <a:avLst/>
              </a:prstGeom>
              <a:blipFill rotWithShape="1">
                <a:blip r:embed="rId3"/>
                <a:stretch>
                  <a:fillRect l="-4031" t="-2406" r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334000" y="3962400"/>
                <a:ext cx="36506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G</a:t>
                </a:r>
                <a:r>
                  <a:rPr lang="en-US" sz="2800" dirty="0">
                    <a:ea typeface="Cambria Math"/>
                    <a:sym typeface="Mathematica1Mono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Mono"/>
                      </a:rPr>
                      <m:t>∉</m:t>
                    </m:r>
                    <m:r>
                      <a:rPr lang="en-US" sz="2800" i="1" dirty="0">
                        <a:latin typeface="Cambria Math"/>
                        <a:ea typeface="Cambria Math"/>
                        <a:sym typeface="Mathematica1Mono"/>
                      </a:rPr>
                      <m:t> 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H, we can </a:t>
                </a:r>
              </a:p>
              <a:p>
                <a:r>
                  <a:rPr lang="en-US" sz="2800" dirty="0" smtClean="0">
                    <a:sym typeface="Mathematica1Mono"/>
                  </a:rPr>
                  <a:t>define </a:t>
                </a:r>
                <a:r>
                  <a:rPr lang="en-US" sz="2800" dirty="0" err="1" smtClean="0">
                    <a:sym typeface="Mathematica1Mono"/>
                  </a:rPr>
                  <a:t>f</a:t>
                </a:r>
                <a:r>
                  <a:rPr lang="en-US" sz="2800" baseline="-25000" dirty="0" err="1" smtClean="0">
                    <a:sym typeface="Mathematica1Mono"/>
                  </a:rPr>
                  <a:t>H</a:t>
                </a:r>
                <a:r>
                  <a:rPr lang="en-US" sz="2800" dirty="0" smtClean="0">
                    <a:sym typeface="Mathematica1Mono"/>
                  </a:rPr>
                  <a:t>(G) to </a:t>
                </a:r>
              </a:p>
              <a:p>
                <a:r>
                  <a:rPr lang="en-US" sz="2800" dirty="0" smtClean="0">
                    <a:sym typeface="Mathematica1Mono"/>
                  </a:rPr>
                  <a:t>minimize sensitivity. </a:t>
                </a:r>
                <a:endParaRPr lang="en-US" sz="2800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365065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33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</a:t>
            </a:r>
            <a:r>
              <a:rPr lang="en-US" dirty="0" err="1" smtClean="0"/>
              <a:t>Lipschitz</a:t>
            </a:r>
            <a:r>
              <a:rPr lang="en-US" dirty="0" smtClean="0"/>
              <a:t> 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199" y="3505200"/>
            <a:ext cx="5340165" cy="289721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ematica1"/>
              </a:rPr>
              <a:t>G</a:t>
            </a:r>
            <a:r>
              <a:rPr lang="en-US" baseline="-25000" dirty="0" smtClean="0">
                <a:sym typeface="Mathematica1"/>
              </a:rPr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5814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93659" y="4114800"/>
                <a:ext cx="5103705" cy="2311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G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    f</a:t>
                </a:r>
                <a:r>
                  <a:rPr lang="en-US" sz="2800" dirty="0" smtClean="0">
                    <a:sym typeface="Mathematica1"/>
                  </a:rPr>
                  <a:t>(G)=</a:t>
                </a:r>
                <a:r>
                  <a:rPr lang="en-US" sz="2800" dirty="0" err="1" smtClean="0">
                    <a:sym typeface="Mathematica1"/>
                  </a:rPr>
                  <a:t>f</a:t>
                </a:r>
                <a:r>
                  <a:rPr lang="en-US" sz="2800" baseline="-25000" dirty="0" err="1" smtClean="0">
                    <a:sym typeface="Mathematica1"/>
                  </a:rPr>
                  <a:t>H</a:t>
                </a:r>
                <a:r>
                  <a:rPr lang="en-US" sz="2800" dirty="0" smtClean="0">
                    <a:sym typeface="Mathematica1"/>
                  </a:rPr>
                  <a:t>(G</a:t>
                </a:r>
                <a:r>
                  <a:rPr lang="en-US" sz="2800" dirty="0" smtClean="0">
                    <a:sym typeface="Mathematica1"/>
                  </a:rPr>
                  <a:t>)</a:t>
                </a:r>
              </a:p>
              <a:p>
                <a:endParaRPr lang="en-US" sz="2800" dirty="0" smtClean="0">
                  <a:sym typeface="Mathematica1"/>
                </a:endParaRPr>
              </a:p>
              <a:p>
                <a:r>
                  <a:rPr lang="en-US" sz="2800" b="1" dirty="0">
                    <a:sym typeface="Mathematica1Mono"/>
                  </a:rPr>
                  <a:t>For G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2800" b="1" dirty="0" smtClean="0">
                    <a:sym typeface="Mathematica1Mono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𝑯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𝑮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𝑹𝑺</m:t>
                        </m:r>
                        <m:r>
                          <a:rPr lang="en-US" sz="2800" b="1" i="1" baseline="-25000">
                            <a:latin typeface="Cambria Math"/>
                          </a:rPr>
                          <m:t>𝒇</m:t>
                        </m:r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𝑯</m:t>
                        </m:r>
                        <m:r>
                          <a:rPr lang="en-US" sz="2800" b="1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800" b="1" dirty="0" smtClean="0">
                  <a:sym typeface="Mathematica1"/>
                </a:endParaRPr>
              </a:p>
              <a:p>
                <a:endParaRPr lang="en-US" sz="2800" dirty="0">
                  <a:sym typeface="Mathematica1"/>
                </a:endParaRPr>
              </a:p>
              <a:p>
                <a:r>
                  <a:rPr lang="en-US" sz="2800" dirty="0" smtClean="0">
                    <a:sym typeface="Mathematica1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9" y="4114800"/>
                <a:ext cx="5103705" cy="2311082"/>
              </a:xfrm>
              <a:prstGeom prst="rect">
                <a:avLst/>
              </a:prstGeom>
              <a:blipFill rotWithShape="1">
                <a:blip r:embed="rId3"/>
                <a:stretch>
                  <a:fillRect l="-2509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797364" y="4045866"/>
                <a:ext cx="365065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ym typeface="Mathematica1Mono"/>
                  </a:rPr>
                  <a:t>For </a:t>
                </a:r>
                <a:r>
                  <a:rPr lang="en-US" sz="2800" dirty="0" smtClean="0">
                    <a:sym typeface="Mathematica1Mono"/>
                  </a:rPr>
                  <a:t>G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Mono"/>
                      </a:rPr>
                      <m:t>∉</m:t>
                    </m:r>
                  </m:oMath>
                </a14:m>
                <a:r>
                  <a:rPr lang="en-US" sz="2800" dirty="0" smtClean="0">
                    <a:sym typeface="Mathematica1Mono"/>
                  </a:rPr>
                  <a:t>H</a:t>
                </a:r>
                <a:r>
                  <a:rPr lang="en-US" sz="2800" dirty="0" smtClean="0">
                    <a:sym typeface="Mathematica1Mono"/>
                  </a:rPr>
                  <a:t>, </a:t>
                </a:r>
                <a:r>
                  <a:rPr lang="en-US" sz="2800" dirty="0" smtClean="0">
                    <a:sym typeface="Mathematica1Mono"/>
                  </a:rPr>
                  <a:t>we can </a:t>
                </a:r>
              </a:p>
              <a:p>
                <a:r>
                  <a:rPr lang="en-US" sz="2800" dirty="0" smtClean="0">
                    <a:sym typeface="Mathematica1Mono"/>
                  </a:rPr>
                  <a:t>define </a:t>
                </a:r>
                <a:r>
                  <a:rPr lang="en-US" sz="2800" dirty="0" err="1" smtClean="0">
                    <a:sym typeface="Mathematica1Mono"/>
                  </a:rPr>
                  <a:t>f</a:t>
                </a:r>
                <a:r>
                  <a:rPr lang="en-US" sz="2800" baseline="-25000" dirty="0" err="1" smtClean="0">
                    <a:sym typeface="Mathematica1Mono"/>
                  </a:rPr>
                  <a:t>H</a:t>
                </a:r>
                <a:r>
                  <a:rPr lang="en-US" sz="2800" dirty="0" smtClean="0">
                    <a:sym typeface="Mathematica1Mono"/>
                  </a:rPr>
                  <a:t>(G) to </a:t>
                </a:r>
              </a:p>
              <a:p>
                <a:r>
                  <a:rPr lang="en-US" sz="2800" dirty="0" smtClean="0">
                    <a:sym typeface="Mathematica1Mono"/>
                  </a:rPr>
                  <a:t>minimize </a:t>
                </a:r>
                <a:r>
                  <a:rPr lang="en-US" sz="2800" dirty="0">
                    <a:sym typeface="Mathematica1Mono"/>
                  </a:rPr>
                  <a:t>smooth sensitivity over G</a:t>
                </a:r>
                <a:r>
                  <a:rPr lang="en-US" sz="2800" dirty="0">
                    <a:ea typeface="Cambria Math"/>
                    <a:sym typeface="Mathematica1Mono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Mono"/>
                      </a:rPr>
                      <m:t>∈ </m:t>
                    </m:r>
                  </m:oMath>
                </a14:m>
                <a:r>
                  <a:rPr lang="en-US" sz="2800" dirty="0">
                    <a:sym typeface="Mathematica1Mono"/>
                  </a:rPr>
                  <a:t>H</a:t>
                </a:r>
                <a:r>
                  <a:rPr lang="en-US" sz="2800" dirty="0" smtClean="0">
                    <a:sym typeface="Mathematica1Mono"/>
                  </a:rPr>
                  <a:t>. </a:t>
                </a:r>
                <a:endParaRPr lang="en-US" sz="2800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364" y="4045866"/>
                <a:ext cx="3650652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3339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1524000"/>
            <a:ext cx="82296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[BBDS] Relaxed </a:t>
            </a:r>
            <a:r>
              <a:rPr lang="en-US" dirty="0" err="1" smtClean="0"/>
              <a:t>Lipschitz</a:t>
            </a:r>
            <a:r>
              <a:rPr lang="en-US" dirty="0" smtClean="0"/>
              <a:t> Extension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For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efficiently computable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dirty="0">
                        <a:latin typeface="Blackadder ITC" pitchFamily="82" charset="0"/>
                        <a:sym typeface="Mathematica1Mono"/>
                      </a:rPr>
                      <m:t>G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we can efficiently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﷮</m:t>
                      </m:r>
                      <m:r>
                        <a:rPr lang="en-US" i="1" baseline="-2500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/>
                  <a:t> and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﷮</m:t>
                      </m:r>
                      <m:r>
                        <a:rPr lang="en-US" i="1" baseline="-2500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Consider a canonical ordering G</a:t>
            </a:r>
            <a:r>
              <a:rPr lang="en-US" baseline="-25000" dirty="0" smtClean="0"/>
              <a:t>1</a:t>
            </a:r>
            <a:r>
              <a:rPr lang="en-US" dirty="0" smtClean="0"/>
              <a:t>,G</a:t>
            </a:r>
            <a:r>
              <a:rPr lang="en-US" baseline="-25000" dirty="0" smtClean="0"/>
              <a:t>2</a:t>
            </a:r>
            <a:r>
              <a:rPr lang="en-US" dirty="0" smtClean="0"/>
              <a:t>,… over all social networks(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dirty="0" smtClean="0"/>
              <a:t>).</a:t>
            </a:r>
          </a:p>
          <a:p>
            <a:pPr lvl="1"/>
            <a:r>
              <a:rPr lang="en-US" sz="3000" dirty="0" smtClean="0"/>
              <a:t>For 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sym typeface="Mathematica1Mono"/>
              </a:rPr>
              <a:t></a:t>
            </a:r>
            <a:r>
              <a:rPr lang="en-US" sz="3000" dirty="0" smtClean="0"/>
              <a:t> H set </a:t>
            </a:r>
            <a:r>
              <a:rPr lang="en-US" sz="3000" dirty="0" err="1" smtClean="0"/>
              <a:t>f</a:t>
            </a:r>
            <a:r>
              <a:rPr lang="en-US" sz="3000" baseline="-25000" dirty="0" err="1" smtClean="0"/>
              <a:t>H</a:t>
            </a:r>
            <a:r>
              <a:rPr lang="en-US" sz="3000" dirty="0" smtClean="0"/>
              <a:t>(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) = f(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 smtClean="0"/>
              <a:t>Find</a:t>
            </a:r>
            <a:endParaRPr lang="en-US" sz="3000" baseline="-25000" dirty="0" smtClean="0"/>
          </a:p>
          <a:p>
            <a:pPr lvl="1">
              <a:buNone/>
            </a:pPr>
            <a:endParaRPr lang="en-US" sz="23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55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82334" y="4953000"/>
            <a:ext cx="3970866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2590800" y="4648200"/>
            <a:ext cx="39624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47244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4267200" y="4038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3200" baseline="-25000" dirty="0" smtClean="0"/>
              <a:t>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5486400" y="4343400"/>
            <a:ext cx="228600" cy="17526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3505200" y="4343400"/>
            <a:ext cx="228600" cy="17526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09800" y="5334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d(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,G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  <a:r>
              <a:rPr lang="en-US" sz="3200" dirty="0" err="1" smtClean="0"/>
              <a:t>RS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(H)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876800" y="5334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d(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,G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  <a:r>
              <a:rPr lang="en-US" sz="3200" dirty="0" err="1" smtClean="0"/>
              <a:t>RS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(H)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" y="4572000"/>
            <a:ext cx="857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4000" dirty="0" err="1" smtClean="0">
                <a:sym typeface="Mathematica1Mono"/>
              </a:rPr>
              <a:t>I</a:t>
            </a:r>
            <a:r>
              <a:rPr lang="en-US" sz="4000" baseline="-25000" dirty="0" err="1" smtClean="0">
                <a:sym typeface="Mathematica1Mono"/>
              </a:rPr>
              <a:t>j</a:t>
            </a:r>
            <a:endParaRPr lang="en-US" sz="4000" dirty="0" smtClean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33599" y="3276600"/>
          <a:ext cx="1971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0" name="Equation" r:id="rId4" imgW="876240" imgH="304560" progId="Equation.3">
                  <p:embed/>
                </p:oleObj>
              </mc:Choice>
              <mc:Fallback>
                <p:oleObj name="Equation" r:id="rId4" imgW="876240" imgH="3045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3276600"/>
                        <a:ext cx="19716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1066800" cy="91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f(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4267200"/>
            <a:ext cx="685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uble Bracket 11"/>
          <p:cNvSpPr/>
          <p:nvPr/>
        </p:nvSpPr>
        <p:spPr>
          <a:xfrm>
            <a:off x="1066800" y="3962400"/>
            <a:ext cx="685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40386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962400" y="3276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dirty="0" smtClean="0"/>
              <a:t>j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867400" y="3352800"/>
            <a:ext cx="533400" cy="31242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2590800" y="3352800"/>
            <a:ext cx="533400" cy="31242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29200" y="52578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d(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err="1" smtClean="0"/>
              <a:t>,G</a:t>
            </a:r>
            <a:r>
              <a:rPr lang="en-US" sz="4000" baseline="-25000" dirty="0" err="1" smtClean="0"/>
              <a:t>j</a:t>
            </a:r>
            <a:r>
              <a:rPr lang="en-US" sz="4000" dirty="0" smtClean="0"/>
              <a:t>)</a:t>
            </a:r>
            <a:r>
              <a:rPr lang="en-US" sz="4000" dirty="0" err="1" smtClean="0"/>
              <a:t>RS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(H)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52578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d(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err="1" smtClean="0"/>
              <a:t>,G</a:t>
            </a:r>
            <a:r>
              <a:rPr lang="en-US" sz="4000" baseline="-25000" dirty="0" err="1" smtClean="0"/>
              <a:t>j</a:t>
            </a:r>
            <a:r>
              <a:rPr lang="en-US" sz="4000" dirty="0" smtClean="0"/>
              <a:t>)</a:t>
            </a:r>
            <a:r>
              <a:rPr lang="en-US" sz="4000" dirty="0" err="1" smtClean="0"/>
              <a:t>RS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(H)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05000" y="22860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53000" y="2286000"/>
            <a:ext cx="1981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ouble Bracket 4"/>
          <p:cNvSpPr/>
          <p:nvPr/>
        </p:nvSpPr>
        <p:spPr>
          <a:xfrm>
            <a:off x="762000" y="3352800"/>
            <a:ext cx="304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4290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" y="3657600"/>
            <a:ext cx="304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2514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dirty="0" smtClean="0"/>
              <a:t>j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4495800" y="3352800"/>
            <a:ext cx="304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34290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3657600"/>
            <a:ext cx="304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410200" y="2514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noProof="0" dirty="0" smtClean="0"/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895600" y="3352800"/>
            <a:ext cx="304800" cy="1343722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0" y="40386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d(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,G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181600" y="3352800"/>
            <a:ext cx="228600" cy="1343722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48200" y="41148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d(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,G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905000" y="5013325"/>
          <a:ext cx="47259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7" name="Equation" r:id="rId3" imgW="1942920" imgH="507960" progId="Equation.3">
                  <p:embed/>
                </p:oleObj>
              </mc:Choice>
              <mc:Fallback>
                <p:oleObj name="Equation" r:id="rId3" imgW="194292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13325"/>
                        <a:ext cx="47259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752600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Can find two nonintersecting intervals </a:t>
            </a:r>
            <a:r>
              <a:rPr lang="en-US" sz="2600" dirty="0" err="1" smtClean="0"/>
              <a:t>I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 and </a:t>
            </a:r>
            <a:r>
              <a:rPr lang="en-US" sz="2600" dirty="0" err="1" smtClean="0"/>
              <a:t>I</a:t>
            </a:r>
            <a:r>
              <a:rPr lang="en-US" sz="2600" baseline="-25000" dirty="0" err="1" smtClean="0"/>
              <a:t>k</a:t>
            </a:r>
            <a:r>
              <a:rPr lang="en-US" sz="2600" dirty="0" smtClean="0"/>
              <a:t> (</a:t>
            </a:r>
            <a:r>
              <a:rPr lang="en-US" sz="2600" dirty="0" err="1" smtClean="0"/>
              <a:t>j,k</a:t>
            </a:r>
            <a:r>
              <a:rPr lang="en-US" sz="2600" dirty="0" smtClean="0"/>
              <a:t> &lt; </a:t>
            </a:r>
            <a:r>
              <a:rPr lang="en-US" sz="2600" dirty="0" err="1" smtClean="0"/>
              <a:t>i</a:t>
            </a:r>
            <a:r>
              <a:rPr lang="en-US" sz="2600" dirty="0" smtClean="0"/>
              <a:t>).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Find Non Intersecting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905000"/>
          <a:ext cx="3147291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4" name="Equation" r:id="rId3" imgW="1473120" imgH="419040" progId="Equation.3">
                  <p:embed/>
                </p:oleObj>
              </mc:Choice>
              <mc:Fallback>
                <p:oleObj name="Equation" r:id="rId3" imgW="1473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3147291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609600" y="3124200"/>
          <a:ext cx="3241969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5" name="Equation" r:id="rId5" imgW="1485720" imgH="419040" progId="Equation.3">
                  <p:embed/>
                </p:oleObj>
              </mc:Choice>
              <mc:Fallback>
                <p:oleObj name="Equation" r:id="rId5" imgW="14857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3241969" cy="914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33400" y="4419600"/>
          <a:ext cx="663490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6" name="Equation" r:id="rId7" imgW="1752480" imgH="241200" progId="Equation.3">
                  <p:embed/>
                </p:oleObj>
              </mc:Choice>
              <mc:Fallback>
                <p:oleObj name="Equation" r:id="rId7" imgW="1752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663490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Triangle Inequality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Contradiction of Inductive Hypothesis!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609600" y="3657600"/>
          <a:ext cx="763746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1" name="Equation" r:id="rId3" imgW="3022560" imgH="507960" progId="Equation.3">
                  <p:embed/>
                </p:oleObj>
              </mc:Choice>
              <mc:Fallback>
                <p:oleObj name="Equation" r:id="rId3" imgW="30225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7637463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1600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2057400"/>
            <a:ext cx="609600" cy="53340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029200" y="2362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133600"/>
            <a:ext cx="533400" cy="38100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858000" y="2362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86400" y="2743200"/>
            <a:ext cx="1447800" cy="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 (Dwork et al)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82000" cy="2666999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An algorithm A satisfies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differential privacy for social networks if for any 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ym typeface="Mathematica1Mono"/>
                  </a:rPr>
                  <a:t> Range(A)</a:t>
                </a:r>
                <a:endParaRPr lang="en-US" dirty="0" smtClean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every </a:t>
                </a:r>
                <a:r>
                  <a:rPr lang="en-US" i="1" dirty="0" smtClean="0"/>
                  <a:t>neighboring</a:t>
                </a:r>
                <a:r>
                  <a:rPr lang="en-US" dirty="0" smtClean="0"/>
                  <a:t> social networks </a:t>
                </a:r>
                <a:r>
                  <a:rPr lang="en-US" dirty="0" smtClean="0"/>
                  <a:t>G</a:t>
                </a:r>
                <a:r>
                  <a:rPr lang="en-US" dirty="0" smtClean="0">
                    <a:sym typeface="Mathematica1"/>
                  </a:rPr>
                  <a:t>~</a:t>
                </a:r>
                <a:r>
                  <a:rPr lang="en-US" dirty="0" smtClean="0"/>
                  <a:t>G</a:t>
                </a:r>
                <a:r>
                  <a:rPr lang="en-US" dirty="0" smtClean="0"/>
                  <a:t>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ym typeface="Mathematica1Mono"/>
                  </a:rPr>
                  <a:t> </a:t>
                </a:r>
                <a:r>
                  <a:rPr lang="en-US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b="1" dirty="0" smtClean="0">
                    <a:sym typeface="Mathematica1Mono"/>
                  </a:rPr>
                  <a:t>.</a:t>
                </a:r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82000" cy="2666999"/>
              </a:xfrm>
              <a:blipFill rotWithShape="1">
                <a:blip r:embed="rId3"/>
                <a:stretch>
                  <a:fillRect l="-1818" t="-2746" r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14" y="3962400"/>
            <a:ext cx="2438400" cy="2583809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4038600" y="3886200"/>
            <a:ext cx="4800600" cy="2362200"/>
          </a:xfrm>
          <a:prstGeom prst="cloudCallout">
            <a:avLst>
              <a:gd name="adj1" fmla="val -88482"/>
              <a:gd name="adj2" fmla="val -18811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Who is my neighbor?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Then there must exist two intervals which don’t intersect (</a:t>
            </a:r>
            <a:r>
              <a:rPr lang="en-US" dirty="0" err="1" smtClean="0"/>
              <a:t>j,k</a:t>
            </a:r>
            <a:r>
              <a:rPr lang="en-US" dirty="0" smtClean="0"/>
              <a:t> &lt; 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3048000"/>
          <a:ext cx="818147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2" name="Equation" r:id="rId3" imgW="3238200" imgH="241200" progId="Equation.3">
                  <p:embed/>
                </p:oleObj>
              </mc:Choice>
              <mc:Fallback>
                <p:oleObj name="Equation" r:id="rId3" imgW="323820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8181474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533400" y="4114800"/>
          <a:ext cx="830981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3" name="Equation" r:id="rId5" imgW="3288960" imgH="241200" progId="Equation.3">
                  <p:embed/>
                </p:oleObj>
              </mc:Choice>
              <mc:Fallback>
                <p:oleObj name="Equation" r:id="rId5" imgW="3288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830981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057400" y="4953000"/>
          <a:ext cx="472645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4" name="Equation" r:id="rId7" imgW="1942920" imgH="469800" progId="Equation.3">
                  <p:embed/>
                </p:oleObj>
              </mc:Choice>
              <mc:Fallback>
                <p:oleObj name="Equation" r:id="rId7" imgW="194292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26459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Triangle Inequality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Contradiction of Inductive Hypothesis!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762000" y="2667000"/>
          <a:ext cx="75406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2" name="Equation" r:id="rId3" imgW="2984400" imgH="469800" progId="Equation.3">
                  <p:embed/>
                </p:oleObj>
              </mc:Choice>
              <mc:Fallback>
                <p:oleObj name="Equation" r:id="rId3" imgW="298440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5406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Differential Privacy in Social Networks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b="1" dirty="0" smtClean="0"/>
              <a:t>Efficient Algorithms for 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k</a:t>
            </a:r>
            <a:r>
              <a:rPr lang="en-US" b="1" baseline="-25000" dirty="0" smtClean="0"/>
              <a:t> </a:t>
            </a:r>
            <a:r>
              <a:rPr lang="en-US" b="1" dirty="0" smtClean="0"/>
              <a:t>via Projections</a:t>
            </a:r>
            <a:r>
              <a:rPr lang="en-US" b="1" baseline="-25000" dirty="0" smtClean="0"/>
              <a:t> </a:t>
            </a:r>
          </a:p>
          <a:p>
            <a:pPr lvl="2"/>
            <a:r>
              <a:rPr lang="en-US" dirty="0" smtClean="0"/>
              <a:t>Edge Adjacency Model</a:t>
            </a:r>
          </a:p>
          <a:p>
            <a:pPr lvl="2"/>
            <a:r>
              <a:rPr lang="en-US" dirty="0" smtClean="0"/>
              <a:t>Vertex Adjacency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onto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2860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3810000"/>
            <a:ext cx="211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 =</a:t>
            </a:r>
            <a:r>
              <a:rPr lang="en-US" sz="3600" baseline="-25000" dirty="0" smtClean="0">
                <a:sym typeface="Mathematica1"/>
              </a:rPr>
              <a:t> </a:t>
            </a:r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 </a:t>
            </a:r>
            <a:endParaRPr lang="en-US" sz="36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Projection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38862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295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4800" y="43434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c d</a:t>
            </a:r>
            <a:endParaRPr lang="en-US" sz="2800" baseline="-25000" dirty="0" smtClean="0"/>
          </a:p>
        </p:txBody>
      </p:sp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24384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553200" y="2362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3622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6" grpId="0"/>
      <p:bldP spid="17" grpId="0"/>
      <p:bldP spid="22" grpId="0"/>
      <p:bldP spid="23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305800" cy="259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c-smooth Projection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="1" dirty="0" smtClean="0"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be </a:t>
            </a:r>
            <a:r>
              <a:rPr lang="en-US" dirty="0" smtClean="0"/>
              <a:t>a c-smooth projection then f</a:t>
            </a:r>
            <a:r>
              <a:rPr lang="en-US" baseline="-25000" dirty="0" smtClean="0"/>
              <a:t>H</a:t>
            </a:r>
            <a:r>
              <a:rPr lang="en-US" dirty="0" smtClean="0"/>
              <a:t>(G) = f(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) satisfies: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f</a:t>
            </a:r>
            <a:r>
              <a:rPr lang="en-US" baseline="-25000" dirty="0" smtClean="0"/>
              <a:t>H</a:t>
            </a:r>
            <a:r>
              <a:rPr lang="en-US" dirty="0" smtClean="0"/>
              <a:t>(G) = f(G), and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sz="1800" baseline="-25000" dirty="0" err="1" smtClean="0"/>
              <a:t>H</a:t>
            </a:r>
            <a:r>
              <a:rPr lang="en-US" dirty="0" smtClean="0"/>
              <a:t>≤ c </a:t>
            </a:r>
            <a:r>
              <a:rPr lang="en-US" dirty="0" err="1" smtClean="0"/>
              <a:t>RS</a:t>
            </a:r>
            <a:r>
              <a:rPr lang="en-US" baseline="-25000" dirty="0" err="1" smtClean="0"/>
              <a:t>f</a:t>
            </a:r>
            <a:r>
              <a:rPr lang="en-US" dirty="0" smtClean="0"/>
              <a:t>(H).</a:t>
            </a:r>
            <a:endParaRPr lang="en-US" baseline="-25000" dirty="0" smtClean="0"/>
          </a:p>
          <a:p>
            <a:pPr marL="514350" indent="-514350">
              <a:buAutoNum type="arabicPeriod"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 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dirty="0" smtClean="0"/>
              <a:t>(G) = f(G),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36576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8956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447800" y="3886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Mathematica1"/>
              </a:rPr>
              <a:t>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 =</a:t>
            </a:r>
            <a:r>
              <a:rPr lang="en-US" sz="2800" baseline="-25000" dirty="0" smtClean="0">
                <a:sym typeface="Mathematica1"/>
              </a:rPr>
              <a:t> 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>
                <a:sym typeface="Mathematica1"/>
              </a:rPr>
              <a:t>(G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) </a:t>
            </a:r>
            <a:endParaRPr lang="en-US" sz="28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657600" y="38862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 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))</a:t>
            </a:r>
          </a:p>
          <a:p>
            <a:r>
              <a:rPr lang="en-US" sz="2800" dirty="0" smtClean="0"/>
              <a:t>           =   f(G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28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(2)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524000" y="2895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38862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13716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67200" y="43434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c d</a:t>
            </a:r>
            <a:endParaRPr lang="en-US" sz="2800" baseline="-25000" dirty="0" smtClean="0"/>
          </a:p>
        </p:txBody>
      </p:sp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24384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553200" y="2362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3622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" y="4953000"/>
            <a:ext cx="784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399" y="5181600"/>
            <a:ext cx="6587207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|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-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)| =  |f(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)) - 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))|</a:t>
            </a:r>
          </a:p>
          <a:p>
            <a:r>
              <a:rPr lang="en-US" sz="2800" dirty="0" smtClean="0"/>
              <a:t>                             ≤ d(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</a:t>
            </a:r>
            <a:r>
              <a:rPr lang="en-US" sz="2800" dirty="0" smtClean="0">
                <a:sym typeface="Mathematica1"/>
              </a:rPr>
              <a:t>G</a:t>
            </a:r>
            <a:r>
              <a:rPr lang="en-US" sz="2800" baseline="-25000" dirty="0" smtClean="0">
                <a:sym typeface="Mathematica1"/>
              </a:rPr>
              <a:t>1</a:t>
            </a:r>
            <a:r>
              <a:rPr lang="en-US" sz="2800" dirty="0" smtClean="0"/>
              <a:t>),</a:t>
            </a:r>
            <a:r>
              <a:rPr lang="en-US" sz="2800" dirty="0" smtClean="0">
                <a:sym typeface="Mathematica1"/>
              </a:rPr>
              <a:t> 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>
                <a:sym typeface="Mathematica1"/>
              </a:rPr>
              <a:t>(G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)</a:t>
            </a:r>
            <a:r>
              <a:rPr lang="en-US" sz="2800" dirty="0" smtClean="0"/>
              <a:t>) 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(H)/d</a:t>
            </a:r>
          </a:p>
          <a:p>
            <a:r>
              <a:rPr lang="en-US" sz="2800" dirty="0" smtClean="0"/>
              <a:t>                             ≤ c 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</a:p>
          <a:p>
            <a:r>
              <a:rPr lang="en-US" sz="2800" baseline="-25000" dirty="0" smtClean="0"/>
              <a:t>                                            </a:t>
            </a:r>
            <a:endParaRPr lang="en-US" sz="28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Differential Privacy in Social Networks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dirty="0" smtClean="0"/>
              <a:t>Efficient Algorithms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via Projections</a:t>
            </a:r>
            <a:r>
              <a:rPr lang="en-US" baseline="-25000" dirty="0" smtClean="0"/>
              <a:t> </a:t>
            </a:r>
          </a:p>
          <a:p>
            <a:pPr lvl="2"/>
            <a:r>
              <a:rPr lang="en-US" b="1" dirty="0" smtClean="0"/>
              <a:t>Edge Adjacency Model</a:t>
            </a:r>
          </a:p>
          <a:p>
            <a:pPr lvl="2"/>
            <a:r>
              <a:rPr lang="en-US" dirty="0" smtClean="0"/>
              <a:t>Vertex Adjacency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vertex v with deg(v) &gt; k:</a:t>
            </a:r>
          </a:p>
          <a:p>
            <a:pPr marL="914400" lvl="1" indent="-514350"/>
            <a:r>
              <a:rPr lang="en-US" dirty="0" smtClean="0"/>
              <a:t>Let (v,u</a:t>
            </a:r>
            <a:r>
              <a:rPr lang="en-US" baseline="-25000" dirty="0" smtClean="0"/>
              <a:t>1</a:t>
            </a:r>
            <a:r>
              <a:rPr lang="en-US" dirty="0" smtClean="0"/>
              <a:t>),…,(v,</a:t>
            </a:r>
            <a:r>
              <a:rPr lang="en-US" baseline="-25000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deg</a:t>
            </a:r>
            <a:r>
              <a:rPr lang="en-US" baseline="-25000" dirty="0" smtClean="0"/>
              <a:t>(v)</a:t>
            </a:r>
            <a:r>
              <a:rPr lang="en-US" dirty="0" smtClean="0"/>
              <a:t>) denote the edges incident to v in canonical order</a:t>
            </a:r>
          </a:p>
          <a:p>
            <a:pPr marL="914400" lvl="1" indent="-514350"/>
            <a:r>
              <a:rPr lang="en-US" dirty="0" smtClean="0"/>
              <a:t>Mark the edge (</a:t>
            </a:r>
            <a:r>
              <a:rPr lang="en-US" dirty="0" err="1" smtClean="0"/>
              <a:t>v,u</a:t>
            </a:r>
            <a:r>
              <a:rPr lang="en-US" baseline="-25000" dirty="0" err="1" smtClean="0"/>
              <a:t>i</a:t>
            </a:r>
            <a:r>
              <a:rPr lang="en-US" dirty="0" smtClean="0"/>
              <a:t>) for each </a:t>
            </a:r>
            <a:r>
              <a:rPr lang="en-US" dirty="0" err="1" smtClean="0"/>
              <a:t>i</a:t>
            </a:r>
            <a:r>
              <a:rPr lang="en-US" dirty="0" smtClean="0"/>
              <a:t> &gt; 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Delete all marked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the resulting graph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85801" y="2057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2115696" y="2492884"/>
            <a:ext cx="574380" cy="2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2115696" y="2873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2971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2362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2286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743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1353696" y="2416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1" idx="5"/>
          </p:cNvCxnSpPr>
          <p:nvPr/>
        </p:nvCxnSpPr>
        <p:spPr>
          <a:xfrm flipH="1">
            <a:off x="1277496" y="2873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0" idx="3"/>
          </p:cNvCxnSpPr>
          <p:nvPr/>
        </p:nvCxnSpPr>
        <p:spPr>
          <a:xfrm flipV="1">
            <a:off x="1221786" y="2416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2745786" y="2515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4953000" y="3505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39"/>
          <p:cNvCxnSpPr>
            <a:stCxn id="43" idx="5"/>
            <a:endCxn id="41" idx="2"/>
          </p:cNvCxnSpPr>
          <p:nvPr/>
        </p:nvCxnSpPr>
        <p:spPr>
          <a:xfrm>
            <a:off x="6382895" y="43216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934199" y="4419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34199" y="3810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399" y="4191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86399" y="3733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10199" y="4191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  <a:endCxn id="44" idx="5"/>
          </p:cNvCxnSpPr>
          <p:nvPr/>
        </p:nvCxnSpPr>
        <p:spPr>
          <a:xfrm flipH="1" flipV="1">
            <a:off x="5620895" y="3864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3"/>
            <a:endCxn id="45" idx="5"/>
          </p:cNvCxnSpPr>
          <p:nvPr/>
        </p:nvCxnSpPr>
        <p:spPr>
          <a:xfrm flipH="1">
            <a:off x="5544695" y="4321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0"/>
            <a:endCxn id="44" idx="3"/>
          </p:cNvCxnSpPr>
          <p:nvPr/>
        </p:nvCxnSpPr>
        <p:spPr>
          <a:xfrm flipV="1">
            <a:off x="5488985" y="3864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0"/>
            <a:endCxn id="42" idx="4"/>
          </p:cNvCxnSpPr>
          <p:nvPr/>
        </p:nvCxnSpPr>
        <p:spPr>
          <a:xfrm flipV="1">
            <a:off x="7012985" y="3963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>
            <a:off x="762000" y="4267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3199" y="5181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43199" y="4572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7399" y="4953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95399" y="4495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19199" y="4953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1"/>
            <a:endCxn id="56" idx="5"/>
          </p:cNvCxnSpPr>
          <p:nvPr/>
        </p:nvCxnSpPr>
        <p:spPr>
          <a:xfrm flipH="1" flipV="1">
            <a:off x="1429895" y="4626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3"/>
            <a:endCxn id="57" idx="5"/>
          </p:cNvCxnSpPr>
          <p:nvPr/>
        </p:nvCxnSpPr>
        <p:spPr>
          <a:xfrm flipH="1">
            <a:off x="1353695" y="5083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0"/>
            <a:endCxn id="56" idx="3"/>
          </p:cNvCxnSpPr>
          <p:nvPr/>
        </p:nvCxnSpPr>
        <p:spPr>
          <a:xfrm flipV="1">
            <a:off x="1297985" y="4626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0"/>
            <a:endCxn id="54" idx="4"/>
          </p:cNvCxnSpPr>
          <p:nvPr/>
        </p:nvCxnSpPr>
        <p:spPr>
          <a:xfrm flipV="1">
            <a:off x="2821985" y="4725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loud 61"/>
          <p:cNvSpPr/>
          <p:nvPr/>
        </p:nvSpPr>
        <p:spPr>
          <a:xfrm>
            <a:off x="4953000" y="1676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3" name="Straight Connector 62"/>
          <p:cNvCxnSpPr>
            <a:stCxn id="66" idx="5"/>
            <a:endCxn id="64" idx="2"/>
          </p:cNvCxnSpPr>
          <p:nvPr/>
        </p:nvCxnSpPr>
        <p:spPr>
          <a:xfrm>
            <a:off x="6382895" y="2492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934199" y="2590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34199" y="1981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48399" y="2362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486399" y="1905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199" y="2362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6" idx="1"/>
            <a:endCxn id="67" idx="5"/>
          </p:cNvCxnSpPr>
          <p:nvPr/>
        </p:nvCxnSpPr>
        <p:spPr>
          <a:xfrm flipH="1" flipV="1">
            <a:off x="5620895" y="2035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3"/>
            <a:endCxn id="68" idx="5"/>
          </p:cNvCxnSpPr>
          <p:nvPr/>
        </p:nvCxnSpPr>
        <p:spPr>
          <a:xfrm flipH="1">
            <a:off x="5544695" y="2492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8" idx="0"/>
            <a:endCxn id="67" idx="3"/>
          </p:cNvCxnSpPr>
          <p:nvPr/>
        </p:nvCxnSpPr>
        <p:spPr>
          <a:xfrm flipV="1">
            <a:off x="5488985" y="2035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0"/>
            <a:endCxn id="65" idx="4"/>
          </p:cNvCxnSpPr>
          <p:nvPr/>
        </p:nvCxnSpPr>
        <p:spPr>
          <a:xfrm flipV="1">
            <a:off x="7012985" y="2134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5" idx="3"/>
          </p:cNvCxnSpPr>
          <p:nvPr/>
        </p:nvCxnSpPr>
        <p:spPr>
          <a:xfrm flipV="1">
            <a:off x="6400800" y="2111884"/>
            <a:ext cx="556475" cy="294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1000" y="1371600"/>
            <a:ext cx="3048000" cy="24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397784" cy="1481138"/>
          </a:xfrm>
          <a:prstGeom prst="rect">
            <a:avLst/>
          </a:prstGeom>
          <a:noFill/>
        </p:spPr>
      </p:pic>
      <p:pic>
        <p:nvPicPr>
          <p:cNvPr id="91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29000"/>
            <a:ext cx="1397784" cy="1481138"/>
          </a:xfrm>
          <a:prstGeom prst="rect">
            <a:avLst/>
          </a:prstGeom>
          <a:noFill/>
        </p:spPr>
      </p:pic>
      <p:pic>
        <p:nvPicPr>
          <p:cNvPr id="92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029200"/>
            <a:ext cx="1397784" cy="1481138"/>
          </a:xfrm>
          <a:prstGeom prst="rect">
            <a:avLst/>
          </a:prstGeom>
          <a:noFill/>
        </p:spPr>
      </p:pic>
      <p:sp>
        <p:nvSpPr>
          <p:cNvPr id="89" name="&quot;No&quot; Symbol 88"/>
          <p:cNvSpPr/>
          <p:nvPr/>
        </p:nvSpPr>
        <p:spPr>
          <a:xfrm>
            <a:off x="3048000" y="5029200"/>
            <a:ext cx="1524000" cy="144780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Claim: </a:t>
            </a:r>
            <a:r>
              <a:rPr lang="en-US" dirty="0" smtClean="0"/>
              <a:t>The efficiently computable mapping</a:t>
            </a:r>
            <a:r>
              <a:rPr lang="en-US" b="1" dirty="0" smtClean="0"/>
              <a:t>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 is a 3-smooth projection.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Proof: </a:t>
            </a:r>
          </a:p>
          <a:p>
            <a:pPr marL="514350" indent="-514350">
              <a:buNone/>
            </a:pPr>
            <a:r>
              <a:rPr lang="en-US" dirty="0" smtClean="0"/>
              <a:t>(1) If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 then no edges are deleted so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(G)=G.</a:t>
            </a:r>
          </a:p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(2) WTS: For any G~G’,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(2) For any G~G’,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Proof: </a:t>
            </a:r>
          </a:p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If E(G’) = E(G)+(</a:t>
            </a:r>
            <a:r>
              <a:rPr lang="en-US" dirty="0" err="1" smtClean="0">
                <a:sym typeface="Mathematica1"/>
              </a:rPr>
              <a:t>u,v</a:t>
            </a:r>
            <a:r>
              <a:rPr lang="en-US" dirty="0" smtClean="0">
                <a:sym typeface="Mathematica1"/>
              </a:rPr>
              <a:t>) then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>
                <a:sym typeface="Mathematica1"/>
              </a:rPr>
              <a:t>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(G’) might still contain (</a:t>
            </a:r>
            <a:r>
              <a:rPr lang="en-US" dirty="0" err="1" smtClean="0">
                <a:sym typeface="Mathematica1"/>
              </a:rPr>
              <a:t>u,v</a:t>
            </a:r>
            <a:r>
              <a:rPr lang="en-US" dirty="0" smtClean="0">
                <a:sym typeface="Mathematica1"/>
              </a:rPr>
              <a:t>).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At most one edge (u,w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E(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(G))\ E(G’).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At most one edge (v,w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E(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(G))\ E(G’).</a:t>
            </a:r>
          </a:p>
          <a:p>
            <a:pPr marL="971550" lvl="1" indent="-571500">
              <a:buNone/>
            </a:pPr>
            <a:endParaRPr lang="en-US" dirty="0" smtClean="0">
              <a:sym typeface="Mathematica1"/>
            </a:endParaRPr>
          </a:p>
          <a:p>
            <a:pPr marL="971550" lvl="1" indent="-571500">
              <a:buNone/>
            </a:pPr>
            <a:r>
              <a:rPr lang="en-US" dirty="0" smtClean="0">
                <a:sym typeface="Mathematica1"/>
              </a:rPr>
              <a:t>So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 </a:t>
            </a:r>
          </a:p>
          <a:p>
            <a:pPr marL="971550" lvl="1" indent="-571500" algn="r">
              <a:buNone/>
            </a:pPr>
            <a:r>
              <a:rPr lang="en-US" dirty="0" smtClean="0">
                <a:sym typeface="Mathematica1"/>
              </a:rPr>
              <a:t>(QED)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2493238" y="2246531"/>
            <a:ext cx="718314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05000" y="38100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10000"/>
                <a:ext cx="1176476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510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9600" y="2286000"/>
            <a:ext cx="707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</a:t>
            </a:r>
            <a:r>
              <a:rPr lang="en-US" sz="4400" baseline="-25000" dirty="0" err="1" smtClean="0"/>
              <a:t>k</a:t>
            </a:r>
            <a:endParaRPr lang="en-US" sz="44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953000" y="3810000"/>
                <a:ext cx="21114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ym typeface="Mathematica1"/>
                  </a:rPr>
                  <a:t>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 =</a:t>
                </a:r>
                <a:r>
                  <a:rPr lang="en-US" sz="3600" baseline="-25000" dirty="0" smtClean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) 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10000"/>
                <a:ext cx="211147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960" t="-14151" r="-867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04800" y="1219200"/>
                <a:ext cx="17474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sym typeface="Mathematica1"/>
                      </a:rPr>
                      <m:t>→</m:t>
                    </m:r>
                  </m:oMath>
                </a14:m>
                <a:r>
                  <a:rPr lang="en-US" sz="3200" dirty="0" smtClean="0">
                    <a:sym typeface="Mathematica1"/>
                  </a:rPr>
                  <a:t>H</a:t>
                </a:r>
                <a:r>
                  <a:rPr lang="en-US" sz="3200" b="1" dirty="0" smtClean="0">
                    <a:sym typeface="Mathematica1"/>
                  </a:rPr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1747401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7708" r="-243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Attempt: Projection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800" y="1219200"/>
                <a:ext cx="21128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  <m:r>
                      <a:rPr lang="en-US" sz="3200" i="1" dirty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sym typeface="Mathematica1"/>
                      </a:rPr>
                      <m:t>→ </m:t>
                    </m:r>
                  </m:oMath>
                </a14:m>
                <a:r>
                  <a:rPr lang="en-US" sz="3200" dirty="0" smtClean="0">
                    <a:sym typeface="Mathematica1"/>
                  </a:rPr>
                  <a:t>H</a:t>
                </a:r>
                <a:r>
                  <a:rPr lang="en-US" sz="3200" baseline="-25000" dirty="0" smtClean="0">
                    <a:sym typeface="Mathematica1"/>
                  </a:rPr>
                  <a:t>k</a:t>
                </a:r>
                <a:r>
                  <a:rPr lang="en-US" sz="3200" b="1" dirty="0" smtClean="0">
                    <a:sym typeface="Mathematica1"/>
                  </a:rPr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2112886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70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1524000" y="2971800"/>
                <a:ext cx="6019800" cy="32004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ym typeface="Mathematica1"/>
                  </a:rPr>
                  <a:t>G</a:t>
                </a:r>
                <a:r>
                  <a:rPr lang="en-US" baseline="-25000" dirty="0">
                    <a:sym typeface="Mathematica1"/>
                  </a:rPr>
                  <a:t>2</a:t>
                </a:r>
                <a:r>
                  <a:rPr lang="en-US" dirty="0">
                    <a:sym typeface="Mathematica1"/>
                  </a:rPr>
                  <a:t> =</a:t>
                </a:r>
                <a:r>
                  <a:rPr lang="en-US" baseline="-25000" dirty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dirty="0">
                    <a:sym typeface="Mathematica1"/>
                  </a:rPr>
                  <a:t>(G</a:t>
                </a:r>
                <a:r>
                  <a:rPr lang="en-US" baseline="-25000" dirty="0">
                    <a:sym typeface="Mathematica1"/>
                  </a:rPr>
                  <a:t>2</a:t>
                </a:r>
                <a:r>
                  <a:rPr lang="en-US" dirty="0">
                    <a:sym typeface="Mathematica1"/>
                  </a:rPr>
                  <a:t>) </a:t>
                </a:r>
                <a:endParaRPr lang="en-US" baseline="-25000" dirty="0"/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971800"/>
                <a:ext cx="6019800" cy="3200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93238" y="2246531"/>
            <a:ext cx="718314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905000" y="38100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10000"/>
                <a:ext cx="1176476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1510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248400" y="38862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886200"/>
                <a:ext cx="1176476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450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295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114800" y="4343400"/>
                <a:ext cx="1420581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  <a:sym typeface="Mathematica1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  <a:sym typeface="Mathematica1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  <a:sym typeface="Mathematica1"/>
                        </a:rPr>
                        <m:t>×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  <a:sym typeface="Mathematica1"/>
                        </a:rPr>
                        <m:t>𝑑</m:t>
                      </m:r>
                    </m:oMath>
                  </m:oMathPara>
                </a14:m>
                <a:endParaRPr lang="en-US" sz="2800" baseline="-25000" dirty="0" smtClean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43400"/>
                <a:ext cx="142058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286000" y="2438400"/>
                <a:ext cx="554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  <a:ea typeface="Cambria Math"/>
                          <a:sym typeface="Mathematica1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438400"/>
                <a:ext cx="554511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553200" y="2362200"/>
                <a:ext cx="554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  <a:ea typeface="Cambria Math"/>
                          <a:sym typeface="Mathematica1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362200"/>
                <a:ext cx="55451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495800" y="2269710"/>
            <a:ext cx="707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</a:t>
            </a:r>
            <a:r>
              <a:rPr lang="en-US" sz="4400" baseline="-25000" dirty="0" err="1" smtClean="0"/>
              <a:t>k</a:t>
            </a:r>
            <a:endParaRPr lang="en-US" sz="4400" baseline="-25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661229" y="5217885"/>
                <a:ext cx="2130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ym typeface="Mathematica1"/>
                  </a:rPr>
                  <a:t>G</a:t>
                </a:r>
                <a:r>
                  <a:rPr lang="en-US" sz="3600" baseline="-25000" dirty="0" smtClean="0">
                    <a:sym typeface="Mathematica1"/>
                  </a:rPr>
                  <a:t>3</a:t>
                </a:r>
                <a:r>
                  <a:rPr lang="en-US" sz="3600" dirty="0" smtClean="0">
                    <a:sym typeface="Mathematica1"/>
                  </a:rPr>
                  <a:t> </a:t>
                </a:r>
                <a:r>
                  <a:rPr lang="en-US" sz="3600" dirty="0" smtClean="0">
                    <a:sym typeface="Mathematica1"/>
                  </a:rPr>
                  <a:t>=</a:t>
                </a:r>
                <a:r>
                  <a:rPr lang="en-US" sz="3600" baseline="-25000" dirty="0" smtClean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</a:t>
                </a:r>
                <a:r>
                  <a:rPr lang="en-US" sz="3600" dirty="0" smtClean="0">
                    <a:sym typeface="Mathematica1"/>
                  </a:rPr>
                  <a:t>G</a:t>
                </a:r>
                <a:r>
                  <a:rPr lang="en-US" sz="3600" baseline="-25000" dirty="0" smtClean="0">
                    <a:sym typeface="Mathematica1"/>
                  </a:rPr>
                  <a:t>3</a:t>
                </a:r>
                <a:r>
                  <a:rPr lang="en-US" sz="3600" dirty="0" smtClean="0">
                    <a:sym typeface="Mathematica1"/>
                  </a:rPr>
                  <a:t>) 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229" y="5217885"/>
                <a:ext cx="213026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883" t="-14151" r="-7736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07319" y="5286069"/>
            <a:ext cx="6171876" cy="1411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281381" y="5470367"/>
                <a:ext cx="5087418" cy="90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/>
                            <a:sym typeface="Mathematica1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sym typeface="Mathematica1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sym typeface="Mathematica1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sym typeface="Mathematica1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4800" b="0" i="1" smtClean="0">
                            <a:latin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sym typeface="Mathematica1"/>
                          </a:rPr>
                          <m:t>𝐺</m:t>
                        </m:r>
                      </m:e>
                    </m:d>
                    <m:box>
                      <m:boxPr>
                        <m:ctrlPr>
                          <a:rPr lang="en-US" sz="4800" b="0" i="1" smtClean="0">
                            <a:latin typeface="Cambria Math"/>
                            <a:sym typeface="Mathematica1"/>
                          </a:rPr>
                        </m:ctrlPr>
                      </m:boxPr>
                      <m:e>
                        <m:r>
                          <a:rPr lang="en-US" sz="4800" b="0" i="1" smtClean="0">
                            <a:latin typeface="Cambria Math"/>
                            <a:sym typeface="Mathematica1"/>
                          </a:rPr>
                          <m:t>≔</m:t>
                        </m:r>
                      </m:e>
                    </m:box>
                    <m:r>
                      <a:rPr lang="en-US" sz="4800" b="0" i="1" smtClean="0">
                        <a:latin typeface="Cambria Math"/>
                        <a:sym typeface="Mathematica1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/>
                            <a:ea typeface="Cambria Math"/>
                            <a:sym typeface="Mathematica1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n-US" sz="4800" dirty="0">
                            <a:sym typeface="Mathematica1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dirty="0">
                            <a:sym typeface="Mathematica1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4800" dirty="0">
                            <a:sym typeface="Mathematica1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sz="4800" dirty="0" smtClean="0">
                    <a:sym typeface="Mathematica1"/>
                  </a:rPr>
                  <a:t> </a:t>
                </a:r>
                <a:endParaRPr lang="en-US" sz="4800" baseline="-250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81" y="5470367"/>
                <a:ext cx="5087418" cy="9001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6" grpId="0"/>
      <p:bldP spid="17" grpId="0"/>
      <p:bldP spid="22" grpId="0"/>
      <p:bldP spid="23" grpId="0"/>
      <p:bldP spid="24" grpId="0"/>
      <p:bldP spid="20" grpId="0"/>
      <p:bldP spid="3" grpId="0" animBg="1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382000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Projection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="1" dirty="0" smtClean="0"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be a </a:t>
            </a:r>
            <a:r>
              <a:rPr lang="en-US" dirty="0" smtClean="0"/>
              <a:t>projection such that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 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 = G, and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G~G’,   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/>
              <a:t>(G)) </a:t>
            </a:r>
            <a:r>
              <a:rPr lang="en-US" dirty="0" smtClean="0">
                <a:sym typeface="Mathematica1"/>
              </a:rPr>
              <a:t> 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then f</a:t>
            </a:r>
            <a:r>
              <a:rPr lang="en-US" baseline="-25000" dirty="0" smtClean="0"/>
              <a:t>H</a:t>
            </a:r>
            <a:r>
              <a:rPr lang="en-US" dirty="0" smtClean="0"/>
              <a:t>(G) = f(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) satisfies: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f</a:t>
            </a:r>
            <a:r>
              <a:rPr lang="en-US" baseline="-25000" dirty="0" smtClean="0"/>
              <a:t>H</a:t>
            </a:r>
            <a:r>
              <a:rPr lang="en-US" dirty="0" smtClean="0"/>
              <a:t>(G) = f(G), and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sz="1800" baseline="-25000" dirty="0" err="1" smtClean="0"/>
              <a:t>H</a:t>
            </a:r>
            <a:r>
              <a:rPr lang="en-US" dirty="0" smtClean="0"/>
              <a:t>≤ c </a:t>
            </a:r>
            <a:r>
              <a:rPr lang="en-US" dirty="0" err="1" smtClean="0"/>
              <a:t>RS</a:t>
            </a:r>
            <a:r>
              <a:rPr lang="en-US" baseline="-25000" dirty="0" err="1" smtClean="0"/>
              <a:t>f</a:t>
            </a:r>
            <a:r>
              <a:rPr lang="en-US" dirty="0" smtClean="0"/>
              <a:t>(H).</a:t>
            </a:r>
            <a:endParaRPr lang="en-US" baseline="-25000" dirty="0" smtClean="0"/>
          </a:p>
          <a:p>
            <a:pPr marL="514350" indent="-514350">
              <a:buAutoNum type="arabicPeriod"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Works in the edge adjacency model!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95800"/>
            <a:ext cx="8153400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close graphs to close graphs in </a:t>
            </a:r>
            <a:r>
              <a:rPr lang="en-US" dirty="0" err="1" smtClean="0">
                <a:sym typeface="Wingdings" pitchFamily="2" charset="2"/>
              </a:rPr>
              <a:t>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Works </a:t>
            </a:r>
            <a:r>
              <a:rPr lang="en-US" dirty="0" smtClean="0"/>
              <a:t>for Edge Adjacency Model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Can’t Work! </a:t>
            </a:r>
            <a:r>
              <a:rPr lang="en-US" dirty="0" smtClean="0">
                <a:sym typeface="Wingdings" pitchFamily="2" charset="2"/>
              </a:rPr>
              <a:t> Why? </a:t>
            </a:r>
          </a:p>
          <a:p>
            <a:r>
              <a:rPr lang="en-US" dirty="0" smtClean="0">
                <a:sym typeface="Wingdings" pitchFamily="2" charset="2"/>
              </a:rPr>
              <a:t>It would allow us to approximate d(</a:t>
            </a:r>
            <a:r>
              <a:rPr lang="en-US" dirty="0" err="1" smtClean="0">
                <a:sym typeface="Wingdings" pitchFamily="2" charset="2"/>
              </a:rPr>
              <a:t>G,H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).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Claim: </a:t>
            </a:r>
            <a:r>
              <a:rPr lang="en-US" dirty="0" smtClean="0">
                <a:sym typeface="Wingdings" pitchFamily="2" charset="2"/>
              </a:rPr>
              <a:t>It is NP-hard to approximate d(</a:t>
            </a:r>
            <a:r>
              <a:rPr lang="en-US" dirty="0" err="1" smtClean="0">
                <a:sym typeface="Wingdings" pitchFamily="2" charset="2"/>
              </a:rPr>
              <a:t>G,H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 to within any constant factor (reduction from set cover)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1676400" y="2895600"/>
            <a:ext cx="1219200" cy="3200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76400" y="1981200"/>
            <a:ext cx="129540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Set Cover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2098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15240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362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endCxn id="5" idx="2"/>
          </p:cNvCxnSpPr>
          <p:nvPr/>
        </p:nvCxnSpPr>
        <p:spPr>
          <a:xfrm>
            <a:off x="1066800" y="1981200"/>
            <a:ext cx="1143000" cy="38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10" idx="6"/>
          </p:cNvCxnSpPr>
          <p:nvPr/>
        </p:nvCxnSpPr>
        <p:spPr>
          <a:xfrm flipH="1">
            <a:off x="1077144" y="2471167"/>
            <a:ext cx="1178808" cy="4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098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5800" y="30480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2000" y="32766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62000" y="3886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19" idx="6"/>
            <a:endCxn id="17" idx="2"/>
          </p:cNvCxnSpPr>
          <p:nvPr/>
        </p:nvCxnSpPr>
        <p:spPr>
          <a:xfrm flipV="1">
            <a:off x="1077144" y="3353506"/>
            <a:ext cx="1132656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3"/>
            <a:endCxn id="20" idx="6"/>
          </p:cNvCxnSpPr>
          <p:nvPr/>
        </p:nvCxnSpPr>
        <p:spPr>
          <a:xfrm flipH="1">
            <a:off x="1077144" y="3461767"/>
            <a:ext cx="1178808" cy="57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09800" y="5562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85800" y="48768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62000" y="5105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2000" y="57150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endCxn id="25" idx="2"/>
          </p:cNvCxnSpPr>
          <p:nvPr/>
        </p:nvCxnSpPr>
        <p:spPr>
          <a:xfrm>
            <a:off x="1066800" y="5334000"/>
            <a:ext cx="1143000" cy="38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8" idx="6"/>
          </p:cNvCxnSpPr>
          <p:nvPr/>
        </p:nvCxnSpPr>
        <p:spPr>
          <a:xfrm flipH="1">
            <a:off x="1077144" y="5823967"/>
            <a:ext cx="1178808" cy="4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47800" y="1524000"/>
            <a:ext cx="3793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Universe (n ≤ k items)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15200" y="2362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stCxn id="35" idx="1"/>
            <a:endCxn id="5" idx="5"/>
          </p:cNvCxnSpPr>
          <p:nvPr/>
        </p:nvCxnSpPr>
        <p:spPr>
          <a:xfrm flipH="1">
            <a:off x="2478792" y="2407044"/>
            <a:ext cx="4882560" cy="6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7"/>
            <a:endCxn id="35" idx="2"/>
          </p:cNvCxnSpPr>
          <p:nvPr/>
        </p:nvCxnSpPr>
        <p:spPr>
          <a:xfrm flipV="1">
            <a:off x="2478792" y="2515306"/>
            <a:ext cx="4836408" cy="72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24800" y="23622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971800" y="25908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1600200"/>
            <a:ext cx="2122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Sets (m ≤ k)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581400"/>
            <a:ext cx="615553" cy="340799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800" dirty="0" smtClean="0"/>
              <a:t>…</a:t>
            </a:r>
            <a:endParaRPr lang="en-US" sz="2800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7239000" y="5334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27647" y="4495800"/>
            <a:ext cx="615553" cy="340799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800" dirty="0" smtClean="0"/>
              <a:t>…</a:t>
            </a:r>
            <a:endParaRPr lang="en-US" sz="28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7924800" y="51816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</a:t>
            </a:r>
            <a:r>
              <a:rPr lang="en-US" sz="2800" baseline="-25000" dirty="0" err="1" smtClean="0"/>
              <a:t>m</a:t>
            </a:r>
            <a:endParaRPr lang="en-US" sz="28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600200" y="6096000"/>
            <a:ext cx="246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Degree  = k+1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56" name="Straight Connector 55"/>
          <p:cNvCxnSpPr>
            <a:stCxn id="51" idx="1"/>
            <a:endCxn id="17" idx="5"/>
          </p:cNvCxnSpPr>
          <p:nvPr/>
        </p:nvCxnSpPr>
        <p:spPr>
          <a:xfrm flipH="1" flipV="1">
            <a:off x="2478792" y="3461767"/>
            <a:ext cx="4806360" cy="191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25" idx="6"/>
          </p:cNvCxnSpPr>
          <p:nvPr/>
        </p:nvCxnSpPr>
        <p:spPr>
          <a:xfrm flipH="1">
            <a:off x="2524944" y="5595367"/>
            <a:ext cx="4760208" cy="12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8006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</a:t>
            </a:r>
            <a:r>
              <a:rPr lang="en-US" sz="2800" baseline="-25000" dirty="0" err="1" smtClean="0"/>
              <a:t>m</a:t>
            </a:r>
            <a:endParaRPr lang="en-US" sz="2800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1066800" y="3581400"/>
            <a:ext cx="716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d(</a:t>
            </a:r>
            <a:r>
              <a:rPr lang="en-US" sz="3600" dirty="0" err="1" smtClean="0"/>
              <a:t>G,H</a:t>
            </a:r>
            <a:r>
              <a:rPr lang="en-US" sz="3600" baseline="-25000" dirty="0" err="1" smtClean="0"/>
              <a:t>k</a:t>
            </a:r>
            <a:r>
              <a:rPr lang="en-US" sz="3600" dirty="0" smtClean="0"/>
              <a:t>)= Size of Optimal Set Cover</a:t>
            </a:r>
            <a:endParaRPr lang="en-US" sz="36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4" grpId="0" animBg="1"/>
      <p:bldP spid="5" grpId="0" animBg="1"/>
      <p:bldP spid="7" grpId="0" animBg="1"/>
      <p:bldP spid="8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3" grpId="0"/>
      <p:bldP spid="35" grpId="0" animBg="1"/>
      <p:bldP spid="43" grpId="0"/>
      <p:bldP spid="44" grpId="0"/>
      <p:bldP spid="45" grpId="0"/>
      <p:bldP spid="50" grpId="0"/>
      <p:bldP spid="51" grpId="0" animBg="1"/>
      <p:bldP spid="52" grpId="0"/>
      <p:bldP spid="53" grpId="0"/>
      <p:bldP spid="54" grpId="0"/>
      <p:bldP spid="78" grpId="0"/>
      <p:bldP spid="7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2590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81400" y="2895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2438400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Hypothesis (H)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867400" y="2362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16242" y="4953000"/>
          <a:ext cx="653715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Equation" r:id="rId4" imgW="2070000" imgH="241200" progId="Equation.3">
                  <p:embed/>
                </p:oleObj>
              </mc:Choice>
              <mc:Fallback>
                <p:oleObj name="Equation" r:id="rId4" imgW="20700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42" y="4953000"/>
                        <a:ext cx="653715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3962400"/>
            <a:ext cx="6188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Leverage Smooth Sensitivity!</a:t>
            </a:r>
            <a:endParaRPr lang="en-US" sz="4000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90788" y="4953000"/>
          <a:ext cx="3370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Equation" r:id="rId6" imgW="1066680" imgH="241200" progId="Equation.3">
                  <p:embed/>
                </p:oleObj>
              </mc:Choice>
              <mc:Fallback>
                <p:oleObj name="Equation" r:id="rId6" imgW="10666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953000"/>
                        <a:ext cx="3370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667000" y="4648200"/>
            <a:ext cx="3352800" cy="12954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7000" y="4572000"/>
            <a:ext cx="3200400" cy="1371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Theorem: </a:t>
            </a:r>
            <a:r>
              <a:rPr lang="en-US" dirty="0" smtClean="0"/>
              <a:t>The mechanism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preserves differential privacy for </a:t>
            </a:r>
            <a:r>
              <a:rPr lang="en-US" dirty="0" smtClean="0">
                <a:sym typeface="Mathematica1Mono"/>
              </a:rPr>
              <a:t>=-/2 </a:t>
            </a:r>
            <a:r>
              <a:rPr lang="en-US" dirty="0" err="1" smtClean="0">
                <a:sym typeface="Mathematica1Mono"/>
              </a:rPr>
              <a:t>ln</a:t>
            </a:r>
            <a:r>
              <a:rPr lang="en-US" dirty="0" smtClean="0">
                <a:sym typeface="Mathematica1Mono"/>
              </a:rPr>
              <a:t> .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000" y="2286000"/>
          <a:ext cx="6697663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3" name="Equation" r:id="rId4" imgW="2120760" imgH="533160" progId="Equation.3">
                  <p:embed/>
                </p:oleObj>
              </mc:Choice>
              <mc:Fallback>
                <p:oleObj name="Equation" r:id="rId4" imgW="212076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6697663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371600"/>
            <a:ext cx="84582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2362200"/>
            <a:ext cx="1447800" cy="1600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1981200" cy="1219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743200"/>
            <a:ext cx="7772400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Accuracy For 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981200" y="3121025"/>
          <a:ext cx="51165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2" name="Equation" r:id="rId3" imgW="1625400" imgH="266400" progId="Equation.3">
                  <p:embed/>
                </p:oleObj>
              </mc:Choice>
              <mc:Fallback>
                <p:oleObj name="Equation" r:id="rId3" imgW="162540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1025"/>
                        <a:ext cx="511651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800600"/>
            <a:ext cx="473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 Local Profile Queries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Edge Adjacency</a:t>
            </a:r>
            <a:endParaRPr lang="en-US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754" y="365263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46029" y="118619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</a:t>
            </a:r>
            <a:endParaRPr lang="en-US" sz="4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304800" y="51816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  <a:p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≤e</a:t>
                </a:r>
                <a:r>
                  <a:rPr lang="el-GR" sz="36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[A(G’)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+ 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δ</a:t>
                </a:r>
                <a:endParaRPr lang="en-US" sz="3600" b="1" dirty="0" smtClean="0">
                  <a:sym typeface="Mathematica1Mono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2143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8276" y="5410200"/>
            <a:ext cx="1156137" cy="762000"/>
          </a:xfrm>
          <a:prstGeom prst="rect">
            <a:avLst/>
          </a:prstGeom>
          <a:noFill/>
        </p:spPr>
      </p:pic>
      <p:pic>
        <p:nvPicPr>
          <p:cNvPr id="3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430628"/>
            <a:ext cx="1156138" cy="76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37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Remaining slides are mathematically dense!</a:t>
            </a:r>
            <a:endParaRPr lang="en-US" dirty="0"/>
          </a:p>
        </p:txBody>
      </p:sp>
      <p:pic>
        <p:nvPicPr>
          <p:cNvPr id="110602" name="Picture 10" descr="http://www.google.com/url?source=imglanding&amp;ct=img&amp;q=http://www.johnlund.com/images/81888418.jpg&amp;sa=X&amp;ei=-wxqUNGEBtOO0QHyhIHgBA&amp;ved=0CAkQ8wc&amp;usg=AFQjCNFROiA59UxSHHwpIygEA6TZd64h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486400" cy="4468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dirty="0" smtClean="0"/>
              <a:t>Lemma</a:t>
            </a:r>
          </a:p>
          <a:p>
            <a:pPr lvl="1"/>
            <a:r>
              <a:rPr lang="en-US" dirty="0" smtClean="0"/>
              <a:t>Accuracy for Some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Constructing a 4-Smooth Distance Estimator</a:t>
            </a:r>
          </a:p>
          <a:p>
            <a:pPr lvl="1"/>
            <a:r>
              <a:rPr lang="en-US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2895600"/>
            <a:ext cx="6858000" cy="3200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0400" y="2667000"/>
            <a:ext cx="102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1600200" y="3657600"/>
            <a:ext cx="4800600" cy="1981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1600" y="3429000"/>
            <a:ext cx="71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H</a:t>
            </a:r>
            <a:r>
              <a:rPr lang="en-US" sz="4400" baseline="-25000" dirty="0" err="1" smtClean="0"/>
              <a:t>k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819400" y="4191000"/>
                <a:ext cx="18545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 G) = G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54547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8882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219200" y="13716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 flipH="1">
            <a:off x="1502638" y="2017931"/>
            <a:ext cx="32514" cy="1944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14400" y="39624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1176476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450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743200" y="4800600"/>
            <a:ext cx="2042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(G) = 0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52600" y="2133600"/>
                <a:ext cx="41726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 smtClean="0"/>
                  <a:t>d</a:t>
                </a:r>
                <a:r>
                  <a:rPr lang="en-US" sz="3600" baseline="-25000" dirty="0" err="1" smtClean="0"/>
                  <a:t>est</a:t>
                </a:r>
                <a:r>
                  <a:rPr lang="en-US" sz="3600" dirty="0" smtClean="0"/>
                  <a:t>(</a:t>
                </a:r>
                <a:r>
                  <a:rPr lang="en-US" sz="3600" dirty="0" smtClean="0">
                    <a:sym typeface="Mathematica1"/>
                  </a:rPr>
                  <a:t>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/>
                  <a:t>) ≥ d(G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,</a:t>
                </a:r>
                <a:r>
                  <a:rPr lang="en-US" sz="3600" dirty="0" smtClean="0">
                    <a:latin typeface="Matura MT Script Capitals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/>
                  <a:t>(G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))</a:t>
                </a:r>
                <a:endParaRPr lang="en-US" sz="3600" baseline="-25000" dirty="0" smtClean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33600"/>
                <a:ext cx="417268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532" t="-21698" r="-3947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9600" y="6019800"/>
            <a:ext cx="6567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C-smooth: |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</a:t>
            </a:r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/>
              <a:t>)- 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</a:t>
            </a:r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/>
              <a:t>)| ≤ c d</a:t>
            </a:r>
            <a:endParaRPr lang="en-US" sz="3600" baseline="-25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114800" y="13716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4430752" y="2017931"/>
            <a:ext cx="2177286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19800" y="38100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810000"/>
                <a:ext cx="1176476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510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1752600" y="16764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33600" y="11430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6" grpId="0"/>
      <p:bldP spid="16" grpId="1"/>
      <p:bldP spid="22" grpId="0"/>
      <p:bldP spid="23" grpId="0"/>
      <p:bldP spid="25" grpId="0"/>
      <p:bldP spid="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8077200" cy="472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→ </m:t>
                    </m:r>
                  </m:oMath>
                </a14:m>
                <a:r>
                  <a:rPr lang="en-US" dirty="0" smtClean="0">
                    <a:sym typeface="Mathematica1"/>
                  </a:rPr>
                  <a:t>H</a:t>
                </a:r>
                <a:r>
                  <a:rPr lang="en-US" baseline="-25000" dirty="0" smtClean="0">
                    <a:sym typeface="Mathematica1"/>
                  </a:rPr>
                  <a:t>2k</a:t>
                </a:r>
                <a:r>
                  <a:rPr lang="en-US" dirty="0" smtClean="0">
                    <a:sym typeface="Mathematica1"/>
                  </a:rPr>
                  <a:t> </a:t>
                </a:r>
                <a:r>
                  <a:rPr lang="en-US" dirty="0" smtClean="0"/>
                  <a:t>be an efficiently computable projection and let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 be an efficiently computable function which satisfies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d</a:t>
                </a:r>
                <a:r>
                  <a:rPr lang="en-US" baseline="-25000" dirty="0" err="1"/>
                  <a:t>est</a:t>
                </a:r>
                <a:r>
                  <a:rPr lang="en-US" dirty="0"/>
                  <a:t>(G) ≥ d(G,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dirty="0"/>
                  <a:t>(G)), </a:t>
                </a:r>
                <a:r>
                  <a:rPr lang="en-US" dirty="0" smtClean="0"/>
                  <a:t>              </a:t>
                </a:r>
                <a:r>
                  <a:rPr lang="en-US" b="1" dirty="0" smtClean="0"/>
                  <a:t>(upper bound)</a:t>
                </a:r>
                <a:endParaRPr lang="en-US" b="1" dirty="0" smtClean="0">
                  <a:sym typeface="Mathematica1Mono"/>
                </a:endParaRPr>
              </a:p>
              <a:p>
                <a:pPr marL="514350" indent="-514350">
                  <a:buAutoNum type="arabicPeriod"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est</a:t>
                </a:r>
                <a:r>
                  <a:rPr lang="en-US" dirty="0"/>
                  <a:t>(G) = 0 </a:t>
                </a:r>
                <a:r>
                  <a:rPr lang="en-US" dirty="0" smtClean="0"/>
                  <a:t>for every </a:t>
                </a:r>
                <a:r>
                  <a:rPr lang="en-US" dirty="0"/>
                  <a:t>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dirty="0">
                    <a:sym typeface="Mathematica1Mono"/>
                  </a:rPr>
                  <a:t> </a:t>
                </a:r>
                <a:r>
                  <a:rPr lang="en-US" dirty="0" err="1">
                    <a:sym typeface="Mathematica1Mono"/>
                  </a:rPr>
                  <a:t>H</a:t>
                </a:r>
                <a:r>
                  <a:rPr lang="en-US" baseline="-25000" dirty="0" err="1">
                    <a:sym typeface="Mathematica1Mono"/>
                  </a:rPr>
                  <a:t>k</a:t>
                </a:r>
                <a:r>
                  <a:rPr lang="en-US" dirty="0">
                    <a:sym typeface="Mathematica1Mono"/>
                  </a:rPr>
                  <a:t>,</a:t>
                </a:r>
                <a:r>
                  <a:rPr lang="en-US" dirty="0" smtClean="0"/>
                  <a:t> and   </a:t>
                </a:r>
                <a:r>
                  <a:rPr lang="en-US" b="1" dirty="0" smtClean="0"/>
                  <a:t>(identity)</a:t>
                </a:r>
                <a:endParaRPr lang="en-US" b="1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|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(G)-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(G’)| ≤ c   for G~G</a:t>
                </a:r>
                <a:r>
                  <a:rPr lang="en-US" dirty="0" smtClean="0"/>
                  <a:t>’,     </a:t>
                </a:r>
                <a:r>
                  <a:rPr lang="en-US" b="1" dirty="0" smtClean="0"/>
                  <a:t>(smooth)</a:t>
                </a:r>
                <a:endParaRPr lang="en-US" b="1" dirty="0" smtClean="0"/>
              </a:p>
              <a:p>
                <a:pPr marL="514350" indent="-514350">
                  <a:buNone/>
                </a:pPr>
                <a:r>
                  <a:rPr lang="en-US" dirty="0" smtClean="0"/>
                  <a:t>then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 is a c-smooth distance estimator.</a:t>
                </a:r>
              </a:p>
              <a:p>
                <a:pPr marL="514350" indent="-514350">
                  <a:buNone/>
                </a:pPr>
                <a:endParaRPr lang="en-US" dirty="0" smtClean="0"/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pPr marL="514350" indent="-514350">
                  <a:buNone/>
                </a:pP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229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b="1" dirty="0" smtClean="0"/>
              <a:t>Lemma</a:t>
            </a:r>
          </a:p>
          <a:p>
            <a:pPr lvl="1"/>
            <a:r>
              <a:rPr lang="en-US" b="1" dirty="0" smtClean="0"/>
              <a:t>Privacy for All, Accuracy for Some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Constructing a 4-Smooth Distance Estimator</a:t>
            </a:r>
          </a:p>
          <a:p>
            <a:pPr lvl="1"/>
            <a:r>
              <a:rPr lang="en-US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2000" y="5105400"/>
            <a:ext cx="7620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1524000"/>
                <a:ext cx="21946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  <m:r>
                      <a:rPr lang="en-US" sz="3200" i="1" dirty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200" dirty="0" smtClean="0">
                    <a:sym typeface="Mathematica1"/>
                  </a:rPr>
                  <a:t> H</a:t>
                </a:r>
                <a:r>
                  <a:rPr lang="en-US" sz="3200" baseline="-25000" dirty="0" smtClean="0">
                    <a:sym typeface="Mathematica1"/>
                  </a:rPr>
                  <a:t>2k</a:t>
                </a:r>
                <a:r>
                  <a:rPr lang="en-US" sz="3200" dirty="0" smtClean="0">
                    <a:sym typeface="Mathematica1"/>
                  </a:rPr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219464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770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600200" y="3276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1800" y="19050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10" idx="0"/>
          </p:cNvCxnSpPr>
          <p:nvPr/>
        </p:nvCxnSpPr>
        <p:spPr>
          <a:xfrm flipH="1">
            <a:off x="2569438" y="2551331"/>
            <a:ext cx="718314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21296" y="19050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37248" y="25513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81200" y="41148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0"/>
                <a:ext cx="1176476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450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24600" y="41910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91000"/>
                <a:ext cx="1176476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510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657600" y="22098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676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572000"/>
            <a:ext cx="27820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≤ 2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est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+ c + 1</a:t>
            </a:r>
            <a:endParaRPr lang="en-US" sz="2800" baseline="-25000" dirty="0" smtClean="0"/>
          </a:p>
          <a:p>
            <a:r>
              <a:rPr lang="en-US" sz="2800" dirty="0" smtClean="0"/>
              <a:t> </a:t>
            </a:r>
            <a:endParaRPr lang="en-US" sz="2800" baseline="-25000" dirty="0" smtClean="0"/>
          </a:p>
        </p:txBody>
      </p: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3124200" y="44958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2667000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1600200" y="2743200"/>
            <a:ext cx="108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324600" y="2667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2</a:t>
            </a:r>
            <a:r>
              <a:rPr lang="en-US" sz="2400" dirty="0" smtClean="0"/>
              <a:t>) ≤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 + c</a:t>
            </a:r>
            <a:endParaRPr lang="en-US" sz="2400" baseline="-250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95400" y="5486400"/>
          <a:ext cx="667752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4" name="Equation" r:id="rId7" imgW="2349360" imgH="241200" progId="Equation.3">
                  <p:embed/>
                </p:oleObj>
              </mc:Choice>
              <mc:Fallback>
                <p:oleObj name="Equation" r:id="rId7" imgW="234936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5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86400"/>
                        <a:ext cx="667752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50292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51054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9624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457200" y="4038601"/>
                <a:ext cx="8153400" cy="60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Fact 2:                   is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sym typeface="Mathematica1Mono"/>
                      </a:rPr>
                      <m:t>𝛽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Mathematica1Mono"/>
                  </a:rPr>
                  <a:t>-smooth.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1"/>
                <a:ext cx="8153400" cy="609599"/>
              </a:xfrm>
              <a:prstGeom prst="rect">
                <a:avLst/>
              </a:prstGeom>
              <a:blipFill rotWithShape="1">
                <a:blip r:embed="rId4"/>
                <a:stretch>
                  <a:fillRect l="-747" t="-12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5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43533"/>
              </p:ext>
            </p:extLst>
          </p:nvPr>
        </p:nvGraphicFramePr>
        <p:xfrm>
          <a:off x="1905000" y="5195888"/>
          <a:ext cx="4505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7" name="Equation" r:id="rId5" imgW="2273040" imgH="291960" progId="Equation.3">
                  <p:embed/>
                </p:oleObj>
              </mc:Choice>
              <mc:Fallback>
                <p:oleObj name="Equation" r:id="rId5" imgW="2273040" imgH="291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95888"/>
                        <a:ext cx="45053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8" name="Equation" r:id="rId7" imgW="3759120" imgH="444240" progId="Equation.3">
                  <p:embed/>
                </p:oleObj>
              </mc:Choice>
              <mc:Fallback>
                <p:oleObj name="Equation" r:id="rId7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9" name="Equation" r:id="rId9" imgW="1282680" imgH="266400" progId="Equation.3">
                  <p:embed/>
                </p:oleObj>
              </mc:Choice>
              <mc:Fallback>
                <p:oleObj name="Equation" r:id="rId9" imgW="12826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2541647" cy="528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981200" y="41148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0" name="Equation" r:id="rId11" imgW="596880" imgH="266400" progId="Equation.3">
                  <p:embed/>
                </p:oleObj>
              </mc:Choice>
              <mc:Fallback>
                <p:oleObj name="Equation" r:id="rId11" imgW="59688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64524" name="Picture 12" descr="https://encrypted-tbn3.gstatic.com/images?q=tbn:ANd9GcQZUD9gQ0hOFAiijecdyIjR_cxyjhyf4DoHE1xuMqG1wZxd3Mh8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7321" y="2989943"/>
            <a:ext cx="3193279" cy="28956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5867400" y="1676400"/>
            <a:ext cx="30480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1524000"/>
            <a:ext cx="30480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utoUpdateAnimBg="0"/>
      <p:bldP spid="11" grpId="0" animBg="1" autoUpdateAnimBg="0"/>
      <p:bldP spid="12" grpId="0" autoUpdateAnimBg="0"/>
      <p:bldP spid="10" grpId="0" animBg="1" autoUpdateAnimBg="0"/>
      <p:bldP spid="8" grpId="0" build="p" autoUpdateAnimBg="0" advAuto="0"/>
      <p:bldP spid="17" grpId="0" animBg="1"/>
      <p:bldP spid="17" grpId="1" animBg="1"/>
      <p:bldP spid="18" grpId="0" animBg="1"/>
      <p:bldP spid="18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600200"/>
            <a:ext cx="8305800" cy="251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c-Smooth Distance Estimation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/>
                      </a:rPr>
                      <m:t>→</m:t>
                    </m:r>
                  </m:oMath>
                </a14:m>
                <a:r>
                  <a:rPr lang="en-US" dirty="0" smtClean="0">
                    <a:sym typeface="Mathematica1"/>
                  </a:rPr>
                  <a:t>H</a:t>
                </a:r>
                <a:r>
                  <a:rPr lang="en-US" baseline="-25000" dirty="0" smtClean="0">
                    <a:sym typeface="Mathematica1"/>
                  </a:rPr>
                  <a:t>2k </a:t>
                </a:r>
                <a:r>
                  <a:rPr lang="en-US" dirty="0" smtClean="0"/>
                  <a:t>be a projection with a  c-smooth distance estimator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est</a:t>
                </a:r>
                <a:r>
                  <a:rPr lang="en-US" dirty="0" smtClean="0"/>
                  <a:t>, and let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Then </a:t>
                </a:r>
                <a:r>
                  <a:rPr lang="en-US" dirty="0" smtClean="0">
                    <a:sym typeface="Mathematica1Mono"/>
                  </a:rPr>
                  <a:t>for every 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sym typeface="Mathematica1"/>
                  </a:rPr>
                  <a:t>H</a:t>
                </a:r>
                <a:r>
                  <a:rPr lang="en-US" baseline="-25000" dirty="0" err="1" smtClean="0">
                    <a:sym typeface="Mathematica1"/>
                  </a:rPr>
                  <a:t>k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𝑅𝑆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pPr>
                  <a:buNone/>
                </a:pPr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29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0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1" name="Equation" r:id="rId6" imgW="1282680" imgH="266400" progId="Equation.3">
                  <p:embed/>
                </p:oleObj>
              </mc:Choice>
              <mc:Fallback>
                <p:oleObj name="Equation" r:id="rId6" imgW="128268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2541647" cy="528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04824" y="4038600"/>
          <a:ext cx="8639176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2" name="Equation" r:id="rId8" imgW="3974760" imgH="431640" progId="Equation.3">
                  <p:embed/>
                </p:oleObj>
              </mc:Choice>
              <mc:Fallback>
                <p:oleObj name="Equation" r:id="rId8" imgW="39747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4" y="4038600"/>
                        <a:ext cx="8639176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752600" y="5029200"/>
          <a:ext cx="37544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3" name="Equation" r:id="rId10" imgW="1726920" imgH="241200" progId="Equation.3">
                  <p:embed/>
                </p:oleObj>
              </mc:Choice>
              <mc:Fallback>
                <p:oleObj name="Equation" r:id="rId10" imgW="17269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37544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1752600" y="5715000"/>
          <a:ext cx="62944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" name="Equation" r:id="rId12" imgW="2895480" imgH="457200" progId="Equation.3">
                  <p:embed/>
                </p:oleObj>
              </mc:Choice>
              <mc:Fallback>
                <p:oleObj name="Equation" r:id="rId12" imgW="289548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62944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6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7" name="Equation" r:id="rId6" imgW="1282680" imgH="266400" progId="Equation.3">
                  <p:embed/>
                </p:oleObj>
              </mc:Choice>
              <mc:Fallback>
                <p:oleObj name="Equation" r:id="rId6" imgW="12826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2541647" cy="528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200" y="3935413"/>
          <a:ext cx="75628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" name="Equation" r:id="rId8" imgW="3479760" imgH="482400" progId="Equation.3">
                  <p:embed/>
                </p:oleObj>
              </mc:Choice>
              <mc:Fallback>
                <p:oleObj name="Equation" r:id="rId8" imgW="34797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35413"/>
                        <a:ext cx="756285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746250" y="4953000"/>
          <a:ext cx="3587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9" name="Equation" r:id="rId10" imgW="1650960" imgH="342720" progId="Equation.3">
                  <p:embed/>
                </p:oleObj>
              </mc:Choice>
              <mc:Fallback>
                <p:oleObj name="Equation" r:id="rId10" imgW="165096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4953000"/>
                        <a:ext cx="35877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775200" y="5976938"/>
          <a:ext cx="247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0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5976938"/>
                        <a:ext cx="2476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676400" y="5867400"/>
          <a:ext cx="162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1" name="Equation" r:id="rId14" imgW="711000" imgH="266400" progId="Equation.3">
                  <p:embed/>
                </p:oleObj>
              </mc:Choice>
              <mc:Fallback>
                <p:oleObj name="Equation" r:id="rId14" imgW="71100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867400"/>
                        <a:ext cx="162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Edge Adjacency</a:t>
            </a:r>
            <a:endParaRPr lang="en-US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5760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5297269"/>
            <a:ext cx="8534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does not learn if he watched Saw from the output A(G).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6029" y="118619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</a:t>
            </a:r>
            <a:endParaRPr lang="en-US" sz="4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282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0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Equation" r:id="rId6" imgW="596880" imgH="266400" progId="Equation.3">
                  <p:embed/>
                </p:oleObj>
              </mc:Choice>
              <mc:Fallback>
                <p:oleObj name="Equation" r:id="rId6" imgW="5968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62400"/>
          <a:ext cx="8389938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" name="Equation" r:id="rId8" imgW="3860640" imgH="863280" progId="Equation.3">
                  <p:embed/>
                </p:oleObj>
              </mc:Choice>
              <mc:Fallback>
                <p:oleObj name="Equation" r:id="rId8" imgW="3860640" imgH="863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8389938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5" name="Equation" r:id="rId6" imgW="596880" imgH="266400" progId="Equation.3">
                  <p:embed/>
                </p:oleObj>
              </mc:Choice>
              <mc:Fallback>
                <p:oleObj name="Equation" r:id="rId6" imgW="5968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75100"/>
          <a:ext cx="8389938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6" name="Equation" r:id="rId8" imgW="3860640" imgH="850680" progId="Equation.3">
                  <p:embed/>
                </p:oleObj>
              </mc:Choice>
              <mc:Fallback>
                <p:oleObj name="Equation" r:id="rId8" imgW="3860640" imgH="850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75100"/>
                        <a:ext cx="8389938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8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9" name="Equation" r:id="rId6" imgW="596880" imgH="266400" progId="Equation.3">
                  <p:embed/>
                </p:oleObj>
              </mc:Choice>
              <mc:Fallback>
                <p:oleObj name="Equation" r:id="rId6" imgW="5968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850900" y="3989388"/>
          <a:ext cx="775493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0" name="Equation" r:id="rId8" imgW="3568680" imgH="838080" progId="Equation.3">
                  <p:embed/>
                </p:oleObj>
              </mc:Choice>
              <mc:Fallback>
                <p:oleObj name="Equation" r:id="rId8" imgW="356868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989388"/>
                        <a:ext cx="7754938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6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7" name="Equation" r:id="rId6" imgW="596880" imgH="266400" progId="Equation.3">
                  <p:embed/>
                </p:oleObj>
              </mc:Choice>
              <mc:Fallback>
                <p:oleObj name="Equation" r:id="rId6" imgW="5968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62400"/>
          <a:ext cx="491172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8" name="Equation" r:id="rId8" imgW="2260440" imgH="838080" progId="Equation.3">
                  <p:embed/>
                </p:oleObj>
              </mc:Choice>
              <mc:Fallback>
                <p:oleObj name="Equation" r:id="rId8" imgW="226044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491172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0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1" name="Equation" r:id="rId6" imgW="596880" imgH="266400" progId="Equation.3">
                  <p:embed/>
                </p:oleObj>
              </mc:Choice>
              <mc:Fallback>
                <p:oleObj name="Equation" r:id="rId6" imgW="5968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1826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4114800"/>
          <a:ext cx="52990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" name="Equation" r:id="rId8" imgW="2438280" imgH="507960" progId="Equation.3">
                  <p:embed/>
                </p:oleObj>
              </mc:Choice>
              <mc:Fallback>
                <p:oleObj name="Equation" r:id="rId8" imgW="243828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529907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905000" y="5486400"/>
          <a:ext cx="14890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3" name="Equation" r:id="rId10" imgW="685800" imgH="215640" progId="Equation.3">
                  <p:embed/>
                </p:oleObj>
              </mc:Choice>
              <mc:Fallback>
                <p:oleObj name="Equation" r:id="rId10" imgW="6858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6400"/>
                        <a:ext cx="14890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4191000"/>
            <a:ext cx="29718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Calculus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3" name="Equation" r:id="rId3" imgW="3759120" imgH="444240" progId="Equation.3">
                  <p:embed/>
                </p:oleObj>
              </mc:Choice>
              <mc:Fallback>
                <p:oleObj name="Equation" r:id="rId3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638799" y="5029200"/>
          <a:ext cx="294230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4" name="Equation" r:id="rId5" imgW="2171520" imgH="787320" progId="Equation.3">
                  <p:embed/>
                </p:oleObj>
              </mc:Choice>
              <mc:Fallback>
                <p:oleObj name="Equation" r:id="rId5" imgW="2171520" imgH="787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5029200"/>
                        <a:ext cx="294230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352800" y="4097337"/>
          <a:ext cx="52593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5" name="Equation" r:id="rId7" imgW="2654280" imgH="431640" progId="Equation.3">
                  <p:embed/>
                </p:oleObj>
              </mc:Choice>
              <mc:Fallback>
                <p:oleObj name="Equation" r:id="rId7" imgW="26542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97337"/>
                        <a:ext cx="52593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30480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30413" y="3124200"/>
          <a:ext cx="34988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6" name="Equation" r:id="rId9" imgW="1765080" imgH="266400" progId="Equation.3">
                  <p:embed/>
                </p:oleObj>
              </mc:Choice>
              <mc:Fallback>
                <p:oleObj name="Equation" r:id="rId9" imgW="176508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124200"/>
                        <a:ext cx="34988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1336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953000" y="5029200"/>
            <a:ext cx="533400" cy="12192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810000" y="5410200"/>
          <a:ext cx="8556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11" imgW="431640" imgH="215640" progId="Equation.3">
                  <p:embed/>
                </p:oleObj>
              </mc:Choice>
              <mc:Fallback>
                <p:oleObj name="Equation" r:id="rId11" imgW="4316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8556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0" name="Equation" r:id="rId4" imgW="3759120" imgH="444240" progId="Equation.3">
                  <p:embed/>
                </p:oleObj>
              </mc:Choice>
              <mc:Fallback>
                <p:oleObj name="Equation" r:id="rId4" imgW="37591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752600"/>
                        <a:ext cx="81708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33400" y="4038600"/>
          <a:ext cx="52593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1" name="Equation" r:id="rId6" imgW="2654280" imgH="431640" progId="Equation.3">
                  <p:embed/>
                </p:oleObj>
              </mc:Choice>
              <mc:Fallback>
                <p:oleObj name="Equation" r:id="rId6" imgW="26542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52593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30480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30413" y="3124200"/>
          <a:ext cx="34988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2" name="Equation" r:id="rId8" imgW="1765080" imgH="266400" progId="Equation.3">
                  <p:embed/>
                </p:oleObj>
              </mc:Choice>
              <mc:Fallback>
                <p:oleObj name="Equation" r:id="rId8" imgW="176508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124200"/>
                        <a:ext cx="34988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582613" y="5029200"/>
          <a:ext cx="57150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3" name="Equation" r:id="rId10" imgW="2882880" imgH="431640" progId="Equation.3">
                  <p:embed/>
                </p:oleObj>
              </mc:Choice>
              <mc:Fallback>
                <p:oleObj name="Equation" r:id="rId10" imgW="2882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5029200"/>
                        <a:ext cx="57150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7227888" y="5045075"/>
          <a:ext cx="304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4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045075"/>
                        <a:ext cx="3048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dirty="0" smtClean="0"/>
              <a:t>Lemma</a:t>
            </a:r>
          </a:p>
          <a:p>
            <a:pPr lvl="1"/>
            <a:r>
              <a:rPr lang="en-US" dirty="0" smtClean="0"/>
              <a:t>Privacy for All, Accuracy for Some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Constructing a 4-Smooth Distance Estimator</a:t>
            </a:r>
          </a:p>
          <a:p>
            <a:pPr lvl="1"/>
            <a:r>
              <a:rPr lang="en-US" b="1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1524000"/>
                <a:ext cx="21946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Blackadder ITC" pitchFamily="82" charset="0"/>
                    <a:sym typeface="Mathematica1Mono"/>
                  </a:rPr>
                  <a:t>G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200" dirty="0" smtClean="0">
                    <a:sym typeface="Mathematica1"/>
                  </a:rPr>
                  <a:t> H</a:t>
                </a:r>
                <a:r>
                  <a:rPr lang="en-US" sz="3200" baseline="-25000" dirty="0" smtClean="0">
                    <a:sym typeface="Mathematica1"/>
                  </a:rPr>
                  <a:t>2k</a:t>
                </a:r>
                <a:r>
                  <a:rPr lang="en-US" sz="3200" dirty="0" smtClean="0">
                    <a:sym typeface="Mathematica1"/>
                  </a:rPr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219464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770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600200" y="3276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1800" y="19050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10" idx="0"/>
          </p:cNvCxnSpPr>
          <p:nvPr/>
        </p:nvCxnSpPr>
        <p:spPr>
          <a:xfrm flipH="1">
            <a:off x="2569438" y="2551331"/>
            <a:ext cx="718314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21296" y="19050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37248" y="25513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81200" y="41148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1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0"/>
                <a:ext cx="1176476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1450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24600" y="4191000"/>
                <a:ext cx="1176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3600" dirty="0" smtClean="0">
                    <a:sym typeface="Mathematica1"/>
                  </a:rPr>
                  <a:t>(G</a:t>
                </a:r>
                <a:r>
                  <a:rPr lang="en-US" sz="3600" baseline="-25000" dirty="0" smtClean="0">
                    <a:sym typeface="Mathematica1"/>
                  </a:rPr>
                  <a:t>2</a:t>
                </a:r>
                <a:r>
                  <a:rPr lang="en-US" sz="3600" dirty="0" smtClean="0">
                    <a:sym typeface="Mathematica1"/>
                  </a:rPr>
                  <a:t>)</a:t>
                </a:r>
                <a:endParaRPr lang="en-US" sz="3600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91000"/>
                <a:ext cx="1176476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510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657600" y="22098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676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572000"/>
            <a:ext cx="27820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≤ 2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est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+ c + 1</a:t>
            </a:r>
            <a:endParaRPr lang="en-US" sz="2800" baseline="-25000" dirty="0" smtClean="0"/>
          </a:p>
          <a:p>
            <a:r>
              <a:rPr lang="en-US" sz="2800" dirty="0" smtClean="0"/>
              <a:t> </a:t>
            </a:r>
            <a:endParaRPr lang="en-US" sz="2800" baseline="-25000" dirty="0" smtClean="0"/>
          </a:p>
        </p:txBody>
      </p: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3124200" y="44958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2667000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1600200" y="2743200"/>
            <a:ext cx="108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324600" y="2667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2</a:t>
            </a:r>
            <a:r>
              <a:rPr lang="en-US" sz="2400" dirty="0" smtClean="0"/>
              <a:t>) ≤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 + c</a:t>
            </a:r>
            <a:endParaRPr lang="en-US" sz="2400" baseline="-250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" y="5965371"/>
            <a:ext cx="2209800" cy="76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57600" y="5943600"/>
            <a:ext cx="4648200" cy="76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95400"/>
            <a:ext cx="5181600" cy="45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c-Smooth Distance </a:t>
            </a:r>
            <a:r>
              <a:rPr lang="en-US" dirty="0" smtClean="0"/>
              <a:t>Estimation via LP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371600"/>
          <a:ext cx="180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" name="Equation" r:id="rId4" imgW="901440" imgH="342720" progId="Equation.3">
                  <p:embed/>
                </p:oleObj>
              </mc:Choice>
              <mc:Fallback>
                <p:oleObj name="Equation" r:id="rId4" imgW="9014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80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2800" y="2286000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" name="Equation" r:id="rId6" imgW="952200" imgH="228600" progId="Equation.3">
                  <p:embed/>
                </p:oleObj>
              </mc:Choice>
              <mc:Fallback>
                <p:oleObj name="Equation" r:id="rId6" imgW="952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286000"/>
                        <a:ext cx="2540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62000" y="4191000"/>
          <a:ext cx="2576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8" name="Equation" r:id="rId8" imgW="1054080" imgH="342720" progId="Equation.3">
                  <p:embed/>
                </p:oleObj>
              </mc:Choice>
              <mc:Fallback>
                <p:oleObj name="Equation" r:id="rId8" imgW="10540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25765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62000" y="2895600"/>
          <a:ext cx="276325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" name="Equation" r:id="rId10" imgW="990360" imgH="241200" progId="Equation.3">
                  <p:embed/>
                </p:oleObj>
              </mc:Choice>
              <mc:Fallback>
                <p:oleObj name="Equation" r:id="rId10" imgW="9903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276325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62000" y="3505200"/>
          <a:ext cx="4749131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" name="Equation" r:id="rId12" imgW="1841400" imgH="241200" progId="Equation.3">
                  <p:embed/>
                </p:oleObj>
              </mc:Choice>
              <mc:Fallback>
                <p:oleObj name="Equation" r:id="rId12" imgW="18414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4749131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7400" y="1295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Integral Intuitions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90500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d(G,</a:t>
            </a:r>
            <a:r>
              <a:rPr lang="en-US" sz="2400" dirty="0" smtClean="0">
                <a:sym typeface="Mathematica1"/>
              </a:rPr>
              <a:t> </a:t>
            </a:r>
            <a:r>
              <a:rPr lang="en-US" sz="2400" dirty="0" err="1" smtClean="0">
                <a:sym typeface="Mathematica1"/>
              </a:rPr>
              <a:t>H</a:t>
            </a:r>
            <a:r>
              <a:rPr lang="en-US" sz="2400" baseline="-25000" dirty="0" err="1" smtClean="0">
                <a:sym typeface="Mathematica1"/>
              </a:rPr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2514600" y="1676401"/>
            <a:ext cx="3505200" cy="459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1"/>
          </p:cNvCxnSpPr>
          <p:nvPr/>
        </p:nvCxnSpPr>
        <p:spPr>
          <a:xfrm flipH="1" flipV="1">
            <a:off x="3429000" y="2590800"/>
            <a:ext cx="2743200" cy="15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2514600"/>
            <a:ext cx="135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Delete v?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5486400" y="3124200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8400" y="3124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u,v</a:t>
            </a:r>
            <a:r>
              <a:rPr lang="en-US" sz="2400" dirty="0" smtClean="0"/>
              <a:t>) cannot be deleted unless u or v is deleted.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29000" y="4495800"/>
            <a:ext cx="2743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019800" y="5100935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sym typeface="Mathematica1"/>
                      </a:rPr>
                      <m:t>𝜇</m:t>
                    </m:r>
                  </m:oMath>
                </a14:m>
                <a:r>
                  <a:rPr lang="en-US" sz="2400" dirty="0" smtClean="0"/>
                  <a:t>(G)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sym typeface="Mathematica1Mono"/>
                      </a:rPr>
                      <m:t>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H</a:t>
                </a:r>
                <a:r>
                  <a:rPr lang="en-US" sz="2400" baseline="-25000" dirty="0" err="1" smtClean="0"/>
                  <a:t>k</a:t>
                </a:r>
                <a:endParaRPr lang="en-US" sz="2400" baseline="-25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100935"/>
                <a:ext cx="266700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6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210"/>
              </p:ext>
            </p:extLst>
          </p:nvPr>
        </p:nvGraphicFramePr>
        <p:xfrm>
          <a:off x="508000" y="6019800"/>
          <a:ext cx="205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1" name="Equation" r:id="rId15" imgW="1028520" imgH="342720" progId="Equation.3">
                  <p:embed/>
                </p:oleObj>
              </mc:Choice>
              <mc:Fallback>
                <p:oleObj name="Equation" r:id="rId15" imgW="102852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6019800"/>
                        <a:ext cx="2057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537200" y="60960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2" name="Equation" r:id="rId17" imgW="1295280" imgH="253800" progId="Equation.3">
                  <p:embed/>
                </p:oleObj>
              </mc:Choice>
              <mc:Fallback>
                <p:oleObj name="Equation" r:id="rId17" imgW="12952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6096000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0" y="60960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4-Smooth: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19200" y="2133600"/>
                <a:ext cx="7162800" cy="3124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800" dirty="0" smtClean="0"/>
                  <a:t>Proof: Let v be the vertex such that G-v = G’-v.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Solve LP for G, and set </a:t>
                </a:r>
              </a:p>
              <a:p>
                <a:pPr marL="971550" lvl="1" indent="-514350">
                  <a:buFont typeface="Arial" pitchFamily="34" charset="0"/>
                  <a:buChar char="•"/>
                </a:pPr>
                <a:r>
                  <a:rPr lang="en-US" sz="2800" dirty="0" smtClean="0"/>
                  <a:t>x</a:t>
                </a:r>
                <a:r>
                  <a:rPr lang="en-US" sz="2800" baseline="-25000" dirty="0" smtClean="0"/>
                  <a:t>v</a:t>
                </a:r>
                <a:r>
                  <a:rPr lang="en-US" sz="2800" dirty="0" smtClean="0"/>
                  <a:t>*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=1</a:t>
                </a:r>
              </a:p>
              <a:p>
                <a:pPr marL="971550" lvl="1" indent="-514350">
                  <a:buFont typeface="Arial" pitchFamily="34" charset="0"/>
                  <a:buChar char="•"/>
                </a:pP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u</a:t>
                </a:r>
                <a:r>
                  <a:rPr lang="en-US" sz="2800" dirty="0" smtClean="0"/>
                  <a:t>*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u</a:t>
                </a:r>
                <a:r>
                  <a:rPr lang="en-US" sz="2800" baseline="-25000" dirty="0" smtClean="0"/>
                  <a:t>    </a:t>
                </a:r>
                <a:r>
                  <a:rPr lang="en-US" sz="2800" dirty="0" smtClean="0"/>
                  <a:t>for </a:t>
                </a:r>
                <a:r>
                  <a:rPr lang="en-US" sz="2800" dirty="0" smtClean="0"/>
                  <a:t>u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800" dirty="0" smtClean="0">
                    <a:sym typeface="Mathematica1"/>
                  </a:rPr>
                  <a:t>v</a:t>
                </a: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Now x* is a feasible LP solution for G’.</a:t>
                </a:r>
                <a:endParaRPr lang="en-US" sz="2800" baseline="-250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7162800" cy="3124200"/>
              </a:xfrm>
              <a:prstGeom prst="rect">
                <a:avLst/>
              </a:prstGeom>
              <a:blipFill rotWithShape="1">
                <a:blip r:embed="rId19"/>
                <a:stretch>
                  <a:fillRect l="-1527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654299" y="4406899"/>
          <a:ext cx="3670301" cy="67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3" name="Equation" r:id="rId20" imgW="1460160" imgH="266400" progId="Equation.3">
                  <p:embed/>
                </p:oleObj>
              </mc:Choice>
              <mc:Fallback>
                <p:oleObj name="Equation" r:id="rId20" imgW="1460160" imgH="26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299" y="4406899"/>
                        <a:ext cx="3670301" cy="670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9" grpId="0" animBg="1"/>
      <p:bldP spid="11" grpId="0"/>
      <p:bldP spid="12" grpId="0"/>
      <p:bldP spid="18" grpId="0"/>
      <p:bldP spid="19" grpId="0" animBg="1"/>
      <p:bldP spid="20" grpId="0"/>
      <p:bldP spid="23" grpId="0"/>
      <p:bldP spid="35" grpId="0"/>
      <p:bldP spid="36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14904</TotalTime>
  <Words>4908</Words>
  <Application>Microsoft Office PowerPoint</Application>
  <PresentationFormat>On-screen Show (4:3)</PresentationFormat>
  <Paragraphs>1067</Paragraphs>
  <Slides>107</Slides>
  <Notes>65</Notes>
  <HiddenSlides>38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21" baseType="lpstr">
      <vt:lpstr>Arial</vt:lpstr>
      <vt:lpstr>Mathematica1Mono</vt:lpstr>
      <vt:lpstr>Mathematica1</vt:lpstr>
      <vt:lpstr>Comic Sans MS</vt:lpstr>
      <vt:lpstr>Times New Roman</vt:lpstr>
      <vt:lpstr>Matura MT Script Capitals</vt:lpstr>
      <vt:lpstr>Calibri</vt:lpstr>
      <vt:lpstr>Cambria Math</vt:lpstr>
      <vt:lpstr>Blackadder ITC</vt:lpstr>
      <vt:lpstr>Wingdings</vt:lpstr>
      <vt:lpstr>Symbol</vt:lpstr>
      <vt:lpstr>Office Theme</vt:lpstr>
      <vt:lpstr>Equation</vt:lpstr>
      <vt:lpstr>Microsoft Equation 3.0</vt:lpstr>
      <vt:lpstr>Techniques for Achieving Vertex Level Differential Privacy</vt:lpstr>
      <vt:lpstr>Vertex Level Differential Privacy</vt:lpstr>
      <vt:lpstr>Goal</vt:lpstr>
      <vt:lpstr>Outline</vt:lpstr>
      <vt:lpstr>Social Network</vt:lpstr>
      <vt:lpstr>Differential Privacy (Dwork et al)</vt:lpstr>
      <vt:lpstr>Edge Adjacency</vt:lpstr>
      <vt:lpstr>Graphs: Edge Adjacency</vt:lpstr>
      <vt:lpstr>Graphs: Edge Adjacency</vt:lpstr>
      <vt:lpstr>Privacy for Two Edges?</vt:lpstr>
      <vt:lpstr>Limitations</vt:lpstr>
      <vt:lpstr>Vertex Adjacency</vt:lpstr>
      <vt:lpstr>Vertex Adjacency</vt:lpstr>
      <vt:lpstr>Vertex Adjacency</vt:lpstr>
      <vt:lpstr>Outline</vt:lpstr>
      <vt:lpstr>Subgraph Counting Queries</vt:lpstr>
      <vt:lpstr>Local Profile Query</vt:lpstr>
      <vt:lpstr>Global Sensitivity</vt:lpstr>
      <vt:lpstr>Global Sensitivity</vt:lpstr>
      <vt:lpstr>Laplacian Mechanism</vt:lpstr>
      <vt:lpstr>Privacy vs. Accuracy</vt:lpstr>
      <vt:lpstr>Local Sensitivity</vt:lpstr>
      <vt:lpstr>Local Sensitivity</vt:lpstr>
      <vt:lpstr>Smooth Sensitivity (Nissim et al)</vt:lpstr>
      <vt:lpstr>Smooth Sensitivity (Nissim et al)</vt:lpstr>
      <vt:lpstr>Smooth Sensitivity</vt:lpstr>
      <vt:lpstr>Smooth Sensitivity is High!</vt:lpstr>
      <vt:lpstr>Hopeless?</vt:lpstr>
      <vt:lpstr>Previous Work</vt:lpstr>
      <vt:lpstr>Vertex Level Differential Privacy</vt:lpstr>
      <vt:lpstr>Outline</vt:lpstr>
      <vt:lpstr>Traditional Goal</vt:lpstr>
      <vt:lpstr>Relaxed Goal</vt:lpstr>
      <vt:lpstr>[BBDS] Bounded Degree Hypothesis</vt:lpstr>
      <vt:lpstr>[KNRS] α-Decay</vt:lpstr>
      <vt:lpstr>Outline</vt:lpstr>
      <vt:lpstr>[BBDS] Restricted Sensitivity</vt:lpstr>
      <vt:lpstr>Restricted Sensitivity RSf(Hk)</vt:lpstr>
      <vt:lpstr>Sensitivity over Hk</vt:lpstr>
      <vt:lpstr>Restricted Sensitivity</vt:lpstr>
      <vt:lpstr>An Example</vt:lpstr>
      <vt:lpstr>Privacy for All, Accuracy for Some</vt:lpstr>
      <vt:lpstr>Outline</vt:lpstr>
      <vt:lpstr>Lipschitz Extension</vt:lpstr>
      <vt:lpstr>Accuracy for Some</vt:lpstr>
      <vt:lpstr>Accuracy for G in H</vt:lpstr>
      <vt:lpstr>Privacy For All</vt:lpstr>
      <vt:lpstr>General Construction of fH</vt:lpstr>
      <vt:lpstr>Outline</vt:lpstr>
      <vt:lpstr>[KNRS] Subgraph Counting Queries</vt:lpstr>
      <vt:lpstr>[KNRS] Subgraph Counting Queries</vt:lpstr>
      <vt:lpstr>Relaxed Lipschitz Extension</vt:lpstr>
      <vt:lpstr>Relaxed Lipschitz Extension</vt:lpstr>
      <vt:lpstr>[BBDS] Relaxed Lipschitz Extension</vt:lpstr>
      <vt:lpstr>General Construction of fH</vt:lpstr>
      <vt:lpstr>PowerPoint Presentation</vt:lpstr>
      <vt:lpstr>Suppose for contradiction that no value exists….</vt:lpstr>
      <vt:lpstr>Can Find Non Intersecting Intervals</vt:lpstr>
      <vt:lpstr>Suppose for contradiction that no value exists….</vt:lpstr>
      <vt:lpstr>Suppose for contradiction that no value exists….</vt:lpstr>
      <vt:lpstr>Suppose for contradiction that no value exists….</vt:lpstr>
      <vt:lpstr>Outline</vt:lpstr>
      <vt:lpstr>Projection onto H</vt:lpstr>
      <vt:lpstr>c-smooth Projection </vt:lpstr>
      <vt:lpstr>c-smooth Projection Lemma</vt:lpstr>
      <vt:lpstr>Proof of (1)</vt:lpstr>
      <vt:lpstr>Proof of (2)</vt:lpstr>
      <vt:lpstr>Outline</vt:lpstr>
      <vt:lpstr>Edge Adjacency (: G Hk) </vt:lpstr>
      <vt:lpstr>Edge Adjacency (: G Hk) </vt:lpstr>
      <vt:lpstr>Edge Adjacency (: G Hk) </vt:lpstr>
      <vt:lpstr>Naïve Projection</vt:lpstr>
      <vt:lpstr>Naïve Attempt: Projection</vt:lpstr>
      <vt:lpstr>Projection Lemma</vt:lpstr>
      <vt:lpstr>Naïve Attempt</vt:lpstr>
      <vt:lpstr>Reduction from Set Cover</vt:lpstr>
      <vt:lpstr>A New Approach</vt:lpstr>
      <vt:lpstr>Privacy For All</vt:lpstr>
      <vt:lpstr>Goal: Accuracy For Some</vt:lpstr>
      <vt:lpstr>Warning!</vt:lpstr>
      <vt:lpstr>High Level Picture</vt:lpstr>
      <vt:lpstr>c-Smooth Distance Estimation</vt:lpstr>
      <vt:lpstr>c-Smooth Distance Estimation</vt:lpstr>
      <vt:lpstr>High Level Picture</vt:lpstr>
      <vt:lpstr>c-Smooth Distance Estimation</vt:lpstr>
      <vt:lpstr>Smooth Sensitivity</vt:lpstr>
      <vt:lpstr>c-Smooth Distance Estimation Lemma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High Level Picture</vt:lpstr>
      <vt:lpstr>c-Smooth Distance Estimation</vt:lpstr>
      <vt:lpstr>c-Smooth Distance Estimation via LP</vt:lpstr>
      <vt:lpstr>Rounding the LP</vt:lpstr>
      <vt:lpstr>Rounding the LP</vt:lpstr>
      <vt:lpstr>Rounding Facts</vt:lpstr>
      <vt:lpstr>Reminder</vt:lpstr>
      <vt:lpstr>Mission Accomplished</vt:lpstr>
      <vt:lpstr>Open Questions</vt:lpstr>
      <vt:lpstr>Summary</vt:lpstr>
      <vt:lpstr>Thanks for Listening!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Differentially Private Data Analysis of Social Networks via Restricted Sensitivity</dc:title>
  <dc:creator>Jeremiah Blocki</dc:creator>
  <cp:lastModifiedBy>jblocki</cp:lastModifiedBy>
  <cp:revision>531</cp:revision>
  <dcterms:created xsi:type="dcterms:W3CDTF">2012-09-17T20:07:39Z</dcterms:created>
  <dcterms:modified xsi:type="dcterms:W3CDTF">2015-08-04T17:43:08Z</dcterms:modified>
</cp:coreProperties>
</file>