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6" r:id="rId2"/>
    <p:sldId id="313" r:id="rId3"/>
    <p:sldId id="321" r:id="rId4"/>
    <p:sldId id="294" r:id="rId5"/>
    <p:sldId id="312" r:id="rId6"/>
    <p:sldId id="307" r:id="rId7"/>
    <p:sldId id="266" r:id="rId8"/>
    <p:sldId id="257" r:id="rId9"/>
    <p:sldId id="267" r:id="rId10"/>
    <p:sldId id="259" r:id="rId11"/>
    <p:sldId id="268" r:id="rId12"/>
    <p:sldId id="269" r:id="rId13"/>
    <p:sldId id="308" r:id="rId14"/>
    <p:sldId id="309" r:id="rId15"/>
    <p:sldId id="310" r:id="rId16"/>
    <p:sldId id="291" r:id="rId17"/>
    <p:sldId id="303" r:id="rId18"/>
    <p:sldId id="292" r:id="rId19"/>
    <p:sldId id="293" r:id="rId20"/>
    <p:sldId id="265" r:id="rId21"/>
    <p:sldId id="258" r:id="rId22"/>
    <p:sldId id="274" r:id="rId23"/>
    <p:sldId id="260" r:id="rId24"/>
    <p:sldId id="273" r:id="rId25"/>
    <p:sldId id="272" r:id="rId26"/>
    <p:sldId id="263" r:id="rId27"/>
    <p:sldId id="295" r:id="rId28"/>
    <p:sldId id="264" r:id="rId29"/>
    <p:sldId id="262" r:id="rId30"/>
    <p:sldId id="278" r:id="rId31"/>
    <p:sldId id="279" r:id="rId32"/>
    <p:sldId id="283" r:id="rId33"/>
    <p:sldId id="285" r:id="rId34"/>
    <p:sldId id="299" r:id="rId35"/>
    <p:sldId id="311" r:id="rId36"/>
    <p:sldId id="281" r:id="rId37"/>
    <p:sldId id="282" r:id="rId38"/>
    <p:sldId id="306" r:id="rId39"/>
    <p:sldId id="305" r:id="rId40"/>
    <p:sldId id="289" r:id="rId41"/>
    <p:sldId id="290" r:id="rId42"/>
    <p:sldId id="297" r:id="rId43"/>
    <p:sldId id="298" r:id="rId44"/>
    <p:sldId id="304" r:id="rId45"/>
    <p:sldId id="296" r:id="rId46"/>
    <p:sldId id="314" r:id="rId47"/>
    <p:sldId id="319" r:id="rId48"/>
    <p:sldId id="315" r:id="rId49"/>
    <p:sldId id="316" r:id="rId50"/>
    <p:sldId id="317" r:id="rId51"/>
    <p:sldId id="318" r:id="rId52"/>
    <p:sldId id="280" r:id="rId53"/>
    <p:sldId id="320"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
      <p:font typeface="Segoe UI" panose="020B0502040204020203" pitchFamily="34" charset="0"/>
      <p:regular r:id="rId61"/>
      <p:bold r:id="rId62"/>
      <p:italic r:id="rId63"/>
      <p:boldItalic r:id="rId64"/>
    </p:embeddedFont>
    <p:embeddedFont>
      <p:font typeface="Calibri Light" panose="020F0302020204030204" pitchFamily="34" charset="0"/>
      <p:regular r:id="rId65"/>
      <p: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252" y="102"/>
      </p:cViewPr>
      <p:guideLst/>
    </p:cSldViewPr>
  </p:slideViewPr>
  <p:notesTextViewPr>
    <p:cViewPr>
      <p:scale>
        <a:sx n="1" d="1"/>
        <a:sy n="1" d="1"/>
      </p:scale>
      <p:origin x="0" y="0"/>
    </p:cViewPr>
  </p:notesTextViewPr>
  <p:notesViewPr>
    <p:cSldViewPr snapToGrid="0">
      <p:cViewPr varScale="1">
        <p:scale>
          <a:sx n="97" d="100"/>
          <a:sy n="97"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blocki\Documents\diffprivgraph\Differential%20Privacy%20and%20Password%20Frequencies\Exp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66584083758814E-2"/>
          <c:y val="4.6028760325609659E-2"/>
          <c:w val="0.89697952416681448"/>
          <c:h val="0.88309531018163634"/>
        </c:manualLayout>
      </c:layout>
      <c:scatterChart>
        <c:scatterStyle val="smoothMarker"/>
        <c:varyColors val="0"/>
        <c:ser>
          <c:idx val="0"/>
          <c:order val="0"/>
          <c:spPr>
            <a:ln w="19050" cap="sq" cmpd="sng">
              <a:solidFill>
                <a:schemeClr val="tx1"/>
              </a:solidFill>
            </a:ln>
          </c:spPr>
          <c:marker>
            <c:symbol val="x"/>
            <c:size val="7"/>
            <c:spPr>
              <a:solidFill>
                <a:schemeClr val="tx1"/>
              </a:solidFill>
              <a:ln w="82550" cmpd="sng">
                <a:tailEnd w="lg" len="lg"/>
              </a:ln>
            </c:spPr>
          </c:marker>
          <c:xVal>
            <c:numRef>
              <c:f>Sheet2!$B$110:$M$110</c:f>
              <c:numCache>
                <c:formatCode>General</c:formatCode>
                <c:ptCount val="12"/>
                <c:pt idx="0">
                  <c:v>0.35355339059327373</c:v>
                </c:pt>
                <c:pt idx="1">
                  <c:v>0.5</c:v>
                </c:pt>
                <c:pt idx="2">
                  <c:v>0.70710678118654746</c:v>
                </c:pt>
                <c:pt idx="3">
                  <c:v>1</c:v>
                </c:pt>
                <c:pt idx="4">
                  <c:v>1.4142135623730949</c:v>
                </c:pt>
                <c:pt idx="5">
                  <c:v>2</c:v>
                </c:pt>
                <c:pt idx="6">
                  <c:v>2.2360679774997898</c:v>
                </c:pt>
                <c:pt idx="7">
                  <c:v>3.1622776601683791</c:v>
                </c:pt>
                <c:pt idx="8">
                  <c:v>4.4721359549995796</c:v>
                </c:pt>
                <c:pt idx="9">
                  <c:v>7.0710678118654755</c:v>
                </c:pt>
                <c:pt idx="10">
                  <c:v>10</c:v>
                </c:pt>
                <c:pt idx="11">
                  <c:v>22.360679774997898</c:v>
                </c:pt>
              </c:numCache>
            </c:numRef>
          </c:xVal>
          <c:yVal>
            <c:numRef>
              <c:f>Sheet2!$B$104:$M$104</c:f>
              <c:numCache>
                <c:formatCode>General</c:formatCode>
                <c:ptCount val="12"/>
                <c:pt idx="0">
                  <c:v>28.8</c:v>
                </c:pt>
                <c:pt idx="1">
                  <c:v>222.8</c:v>
                </c:pt>
                <c:pt idx="2">
                  <c:v>663.54</c:v>
                </c:pt>
                <c:pt idx="3">
                  <c:v>1333.46</c:v>
                </c:pt>
                <c:pt idx="4">
                  <c:v>2328.19</c:v>
                </c:pt>
                <c:pt idx="5">
                  <c:v>3768.11</c:v>
                </c:pt>
                <c:pt idx="6">
                  <c:v>4355.68</c:v>
                </c:pt>
                <c:pt idx="7">
                  <c:v>6752.64</c:v>
                </c:pt>
                <c:pt idx="8">
                  <c:v>10204.219999999999</c:v>
                </c:pt>
                <c:pt idx="9">
                  <c:v>17542.91</c:v>
                </c:pt>
                <c:pt idx="10">
                  <c:v>25974.42</c:v>
                </c:pt>
                <c:pt idx="11">
                  <c:v>61937.13</c:v>
                </c:pt>
              </c:numCache>
            </c:numRef>
          </c:yVal>
          <c:smooth val="1"/>
        </c:ser>
        <c:dLbls>
          <c:showLegendKey val="0"/>
          <c:showVal val="0"/>
          <c:showCatName val="0"/>
          <c:showSerName val="0"/>
          <c:showPercent val="0"/>
          <c:showBubbleSize val="0"/>
        </c:dLbls>
        <c:axId val="311157496"/>
        <c:axId val="311162592"/>
      </c:scatterChart>
      <c:valAx>
        <c:axId val="311157496"/>
        <c:scaling>
          <c:orientation val="minMax"/>
        </c:scaling>
        <c:delete val="0"/>
        <c:axPos val="b"/>
        <c:numFmt formatCode="General" sourceLinked="1"/>
        <c:majorTickMark val="out"/>
        <c:minorTickMark val="none"/>
        <c:tickLblPos val="nextTo"/>
        <c:txPr>
          <a:bodyPr/>
          <a:lstStyle/>
          <a:p>
            <a:pPr>
              <a:defRPr sz="3200"/>
            </a:pPr>
            <a:endParaRPr lang="en-US"/>
          </a:p>
        </c:txPr>
        <c:crossAx val="311162592"/>
        <c:crossesAt val="0"/>
        <c:crossBetween val="midCat"/>
      </c:valAx>
      <c:valAx>
        <c:axId val="311162592"/>
        <c:scaling>
          <c:orientation val="minMax"/>
        </c:scaling>
        <c:delete val="0"/>
        <c:axPos val="l"/>
        <c:majorGridlines/>
        <c:numFmt formatCode="General" sourceLinked="1"/>
        <c:majorTickMark val="out"/>
        <c:minorTickMark val="none"/>
        <c:tickLblPos val="nextTo"/>
        <c:txPr>
          <a:bodyPr/>
          <a:lstStyle/>
          <a:p>
            <a:pPr>
              <a:defRPr sz="2800"/>
            </a:pPr>
            <a:endParaRPr lang="en-US"/>
          </a:p>
        </c:txPr>
        <c:crossAx val="311157496"/>
        <c:crossesAt val="0.1"/>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452DC-415E-455E-BF10-3D2C213521AA}" type="datetimeFigureOut">
              <a:rPr lang="en-US" smtClean="0"/>
              <a:t>6/23/2016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EC633-BE58-4A21-B201-EB5908C5B958}" type="slidenum">
              <a:rPr lang="en-US" smtClean="0"/>
              <a:t>‹#›</a:t>
            </a:fld>
            <a:endParaRPr lang="en-US"/>
          </a:p>
        </p:txBody>
      </p:sp>
    </p:spTree>
    <p:extLst>
      <p:ext uri="{BB962C8B-B14F-4D97-AF65-F5344CB8AC3E}">
        <p14:creationId xmlns:p14="http://schemas.microsoft.com/office/powerpoint/2010/main" val="402620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sticking around for the last session. Today I am going to tell you about </a:t>
            </a:r>
            <a:r>
              <a:rPr lang="en-US" dirty="0" err="1" smtClean="0"/>
              <a:t>differentiall</a:t>
            </a:r>
            <a:r>
              <a:rPr lang="en-US" dirty="0" smtClean="0"/>
              <a:t> private password frequency lists. Or…</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1</a:t>
            </a:fld>
            <a:endParaRPr lang="en-US"/>
          </a:p>
        </p:txBody>
      </p:sp>
    </p:spTree>
    <p:extLst>
      <p:ext uri="{BB962C8B-B14F-4D97-AF65-F5344CB8AC3E}">
        <p14:creationId xmlns:p14="http://schemas.microsoft.com/office/powerpoint/2010/main" val="176994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excited to announce that we have released password frequency lists from 70 million Yahoo! Users. </a:t>
            </a:r>
            <a:r>
              <a:rPr lang="en-US" dirty="0" smtClean="0"/>
              <a:t>This frequency data was originally collect by Bonneau with </a:t>
            </a:r>
            <a:r>
              <a:rPr lang="en-US" dirty="0" err="1" smtClean="0"/>
              <a:t>Yahoo!s</a:t>
            </a:r>
            <a:r>
              <a:rPr lang="en-US" dirty="0" smtClean="0"/>
              <a:t> permission using tools from cryptography to protect users during the data collection phase. </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16</a:t>
            </a:fld>
            <a:endParaRPr lang="en-US"/>
          </a:p>
        </p:txBody>
      </p:sp>
    </p:spTree>
    <p:extLst>
      <p:ext uri="{BB962C8B-B14F-4D97-AF65-F5344CB8AC3E}">
        <p14:creationId xmlns:p14="http://schemas.microsoft.com/office/powerpoint/2010/main" val="124097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Popup:</a:t>
            </a:r>
            <a:r>
              <a:rPr lang="en-US" sz="1200" b="1" dirty="0" err="1" smtClean="0"/>
              <a:t>Differential</a:t>
            </a:r>
            <a:r>
              <a:rPr lang="en-US" sz="1200" b="1" baseline="0" dirty="0" smtClean="0"/>
              <a:t> Privacy </a:t>
            </a:r>
            <a:r>
              <a:rPr lang="en-US" sz="1200" b="1" baseline="0" dirty="0" err="1" smtClean="0"/>
              <a:t>wrt</a:t>
            </a:r>
            <a:r>
              <a:rPr lang="en-US" sz="1200" b="1" baseline="0" dirty="0" smtClean="0"/>
              <a:t> Vertex Adjacency is a stronger privacy guarantee</a:t>
            </a:r>
            <a:endParaRPr lang="en-US" dirty="0"/>
          </a:p>
        </p:txBody>
      </p:sp>
      <p:sp>
        <p:nvSpPr>
          <p:cNvPr id="4" name="Slide Number Placeholder 3"/>
          <p:cNvSpPr>
            <a:spLocks noGrp="1"/>
          </p:cNvSpPr>
          <p:nvPr>
            <p:ph type="sldNum" sz="quarter" idx="10"/>
          </p:nvPr>
        </p:nvSpPr>
        <p:spPr/>
        <p:txBody>
          <a:bodyPr/>
          <a:lstStyle/>
          <a:p>
            <a:fld id="{70442011-DC8F-479B-9727-3AE9005D574A}" type="slidenum">
              <a:rPr lang="en-US" smtClean="0"/>
              <a:pPr/>
              <a:t>26</a:t>
            </a:fld>
            <a:endParaRPr lang="en-US"/>
          </a:p>
        </p:txBody>
      </p:sp>
    </p:spTree>
    <p:extLst>
      <p:ext uri="{BB962C8B-B14F-4D97-AF65-F5344CB8AC3E}">
        <p14:creationId xmlns:p14="http://schemas.microsoft.com/office/powerpoint/2010/main" val="263606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Popup:</a:t>
            </a:r>
            <a:r>
              <a:rPr lang="en-US" sz="1200" b="1" dirty="0" err="1" smtClean="0"/>
              <a:t>Differential</a:t>
            </a:r>
            <a:r>
              <a:rPr lang="en-US" sz="1200" b="1" baseline="0" dirty="0" smtClean="0"/>
              <a:t> Privacy </a:t>
            </a:r>
            <a:r>
              <a:rPr lang="en-US" sz="1200" b="1" baseline="0" dirty="0" err="1" smtClean="0"/>
              <a:t>wrt</a:t>
            </a:r>
            <a:r>
              <a:rPr lang="en-US" sz="1200" b="1" baseline="0" dirty="0" smtClean="0"/>
              <a:t> Vertex Adjacency is a stronger privacy guarantee</a:t>
            </a:r>
            <a:endParaRPr lang="en-US" dirty="0"/>
          </a:p>
        </p:txBody>
      </p:sp>
      <p:sp>
        <p:nvSpPr>
          <p:cNvPr id="4" name="Slide Number Placeholder 3"/>
          <p:cNvSpPr>
            <a:spLocks noGrp="1"/>
          </p:cNvSpPr>
          <p:nvPr>
            <p:ph type="sldNum" sz="quarter" idx="10"/>
          </p:nvPr>
        </p:nvSpPr>
        <p:spPr/>
        <p:txBody>
          <a:bodyPr/>
          <a:lstStyle/>
          <a:p>
            <a:fld id="{70442011-DC8F-479B-9727-3AE9005D574A}" type="slidenum">
              <a:rPr lang="en-US" smtClean="0"/>
              <a:pPr/>
              <a:t>27</a:t>
            </a:fld>
            <a:endParaRPr lang="en-US"/>
          </a:p>
        </p:txBody>
      </p:sp>
    </p:spTree>
    <p:extLst>
      <p:ext uri="{BB962C8B-B14F-4D97-AF65-F5344CB8AC3E}">
        <p14:creationId xmlns:p14="http://schemas.microsoft.com/office/powerpoint/2010/main" val="366346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Popup:</a:t>
            </a:r>
            <a:r>
              <a:rPr lang="en-US" sz="1200" b="1" dirty="0" err="1" smtClean="0"/>
              <a:t>Differential</a:t>
            </a:r>
            <a:r>
              <a:rPr lang="en-US" sz="1200" b="1" baseline="0" dirty="0" smtClean="0"/>
              <a:t> Privacy </a:t>
            </a:r>
            <a:r>
              <a:rPr lang="en-US" sz="1200" b="1" baseline="0" dirty="0" err="1" smtClean="0"/>
              <a:t>wrt</a:t>
            </a:r>
            <a:r>
              <a:rPr lang="en-US" sz="1200" b="1" baseline="0" dirty="0" smtClean="0"/>
              <a:t> Vertex Adjacency is a stronger privacy guarantee</a:t>
            </a:r>
            <a:endParaRPr lang="en-US" dirty="0"/>
          </a:p>
        </p:txBody>
      </p:sp>
      <p:sp>
        <p:nvSpPr>
          <p:cNvPr id="4" name="Slide Number Placeholder 3"/>
          <p:cNvSpPr>
            <a:spLocks noGrp="1"/>
          </p:cNvSpPr>
          <p:nvPr>
            <p:ph type="sldNum" sz="quarter" idx="10"/>
          </p:nvPr>
        </p:nvSpPr>
        <p:spPr/>
        <p:txBody>
          <a:bodyPr/>
          <a:lstStyle/>
          <a:p>
            <a:fld id="{70442011-DC8F-479B-9727-3AE9005D574A}" type="slidenum">
              <a:rPr lang="en-US" smtClean="0"/>
              <a:pPr/>
              <a:t>28</a:t>
            </a:fld>
            <a:endParaRPr lang="en-US"/>
          </a:p>
        </p:txBody>
      </p:sp>
    </p:spTree>
    <p:extLst>
      <p:ext uri="{BB962C8B-B14F-4D97-AF65-F5344CB8AC3E}">
        <p14:creationId xmlns:p14="http://schemas.microsoft.com/office/powerpoint/2010/main" val="217857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terminology how to release statistics from 70 million passwords…on purpose. This is joint work with Anupam Datta and Joseph Bonneau.</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4</a:t>
            </a:fld>
            <a:endParaRPr lang="en-US"/>
          </a:p>
        </p:txBody>
      </p:sp>
    </p:spTree>
    <p:extLst>
      <p:ext uri="{BB962C8B-B14F-4D97-AF65-F5344CB8AC3E}">
        <p14:creationId xmlns:p14="http://schemas.microsoft.com/office/powerpoint/2010/main" val="16310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outline of the talk. First I am going to tell you what a password frequency list is and why they are useful. Then we will discuss potential security involved in releasing this data, and how these concerns can be addresses using the notion of differential privacy. Finally, I will briefly describe our novel differentially private algorithm for releasing password frequency lists. The algorithm </a:t>
            </a:r>
            <a:r>
              <a:rPr lang="en-US" dirty="0" err="1" smtClean="0"/>
              <a:t>introdues</a:t>
            </a:r>
            <a:r>
              <a:rPr lang="en-US" dirty="0" smtClean="0"/>
              <a:t> minimal distortion. Finally, I will tell you how we used the algorithm to release password frequency lists for 70 million Yahoo! Passwords.</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6</a:t>
            </a:fld>
            <a:endParaRPr lang="en-US"/>
          </a:p>
        </p:txBody>
      </p:sp>
    </p:spTree>
    <p:extLst>
      <p:ext uri="{BB962C8B-B14F-4D97-AF65-F5344CB8AC3E}">
        <p14:creationId xmlns:p14="http://schemas.microsoft.com/office/powerpoint/2010/main" val="189403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a dataset with N users. Alice picked 12345, Bob the builder selected password </a:t>
            </a:r>
            <a:r>
              <a:rPr lang="en-US" dirty="0" err="1" smtClean="0"/>
              <a:t>etc</a:t>
            </a:r>
            <a:r>
              <a:rPr lang="en-US" dirty="0" smtClean="0"/>
              <a:t>…Removing usernames we can represent this dataset as a histogram… I stress that this is not a password frequency list.</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7</a:t>
            </a:fld>
            <a:endParaRPr lang="en-US"/>
          </a:p>
        </p:txBody>
      </p:sp>
    </p:spTree>
    <p:extLst>
      <p:ext uri="{BB962C8B-B14F-4D97-AF65-F5344CB8AC3E}">
        <p14:creationId xmlns:p14="http://schemas.microsoft.com/office/powerpoint/2010/main" val="333809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 the password </a:t>
            </a:r>
            <a:r>
              <a:rPr lang="en-US" dirty="0" err="1" smtClean="0"/>
              <a:t>frequqncy</a:t>
            </a:r>
            <a:r>
              <a:rPr lang="en-US" dirty="0" smtClean="0"/>
              <a:t> list we also replace the specific passwords that users selected with </a:t>
            </a:r>
            <a:r>
              <a:rPr lang="en-US" dirty="0" err="1" smtClean="0"/>
              <a:t>generiv</a:t>
            </a:r>
            <a:r>
              <a:rPr lang="en-US" dirty="0" smtClean="0"/>
              <a:t> </a:t>
            </a:r>
            <a:r>
              <a:rPr lang="en-US" dirty="0" err="1" smtClean="0"/>
              <a:t>plabes</a:t>
            </a:r>
            <a:r>
              <a:rPr lang="en-US" dirty="0" smtClean="0"/>
              <a:t> (most popular, second most popular </a:t>
            </a:r>
            <a:r>
              <a:rPr lang="en-US" dirty="0" err="1" smtClean="0"/>
              <a:t>etc</a:t>
            </a:r>
            <a:r>
              <a:rPr lang="en-US" dirty="0" smtClean="0"/>
              <a:t>…)</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8</a:t>
            </a:fld>
            <a:endParaRPr lang="en-US"/>
          </a:p>
        </p:txBody>
      </p:sp>
    </p:spTree>
    <p:extLst>
      <p:ext uri="{BB962C8B-B14F-4D97-AF65-F5344CB8AC3E}">
        <p14:creationId xmlns:p14="http://schemas.microsoft.com/office/powerpoint/2010/main" val="248386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formally the password frequency list is a non-decreasing list of numbers f1, f2 </a:t>
            </a:r>
            <a:r>
              <a:rPr lang="en-US" dirty="0" err="1" smtClean="0"/>
              <a:t>etc</a:t>
            </a:r>
            <a:r>
              <a:rPr lang="en-US" dirty="0" smtClean="0"/>
              <a:t>… such that fi is the number of users who picked the </a:t>
            </a:r>
            <a:r>
              <a:rPr lang="en-US" dirty="0" err="1" smtClean="0"/>
              <a:t>ith</a:t>
            </a:r>
            <a:r>
              <a:rPr lang="en-US" dirty="0" smtClean="0"/>
              <a:t> most popular password.</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9</a:t>
            </a:fld>
            <a:endParaRPr lang="en-US"/>
          </a:p>
        </p:txBody>
      </p:sp>
    </p:spTree>
    <p:extLst>
      <p:ext uri="{BB962C8B-B14F-4D97-AF65-F5344CB8AC3E}">
        <p14:creationId xmlns:p14="http://schemas.microsoft.com/office/powerpoint/2010/main" val="329417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password frequency lists useful? One immediate application is that it allows us to immediately estimate how many accounts could be broken by an adversary with a fixed budget beta per use.</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10</a:t>
            </a:fld>
            <a:endParaRPr lang="en-US"/>
          </a:p>
        </p:txBody>
      </p:sp>
    </p:spTree>
    <p:extLst>
      <p:ext uri="{BB962C8B-B14F-4D97-AF65-F5344CB8AC3E}">
        <p14:creationId xmlns:p14="http://schemas.microsoft.com/office/powerpoint/2010/main" val="225018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advanced application: password </a:t>
            </a:r>
            <a:r>
              <a:rPr lang="en-US" dirty="0" err="1" smtClean="0"/>
              <a:t>freuqncy</a:t>
            </a:r>
            <a:r>
              <a:rPr lang="en-US" dirty="0" smtClean="0"/>
              <a:t> lists can help us understand the incentives of a password attacker. In particular, we can use a password frequency list to estimate the marginal cost and marginal benefit of one more password guess for the attacker. This allows us to predict when the adversary will give up, and how many accounts the adversary will break. This can help the organization to make more informed decisions about any defense that he might deploy.</a:t>
            </a:r>
          </a:p>
        </p:txBody>
      </p:sp>
      <p:sp>
        <p:nvSpPr>
          <p:cNvPr id="4" name="Slide Number Placeholder 3"/>
          <p:cNvSpPr>
            <a:spLocks noGrp="1"/>
          </p:cNvSpPr>
          <p:nvPr>
            <p:ph type="sldNum" sz="quarter" idx="10"/>
          </p:nvPr>
        </p:nvSpPr>
        <p:spPr/>
        <p:txBody>
          <a:bodyPr/>
          <a:lstStyle/>
          <a:p>
            <a:fld id="{16AEC633-BE58-4A21-B201-EB5908C5B958}" type="slidenum">
              <a:rPr lang="en-US" smtClean="0"/>
              <a:t>11</a:t>
            </a:fld>
            <a:endParaRPr lang="en-US"/>
          </a:p>
        </p:txBody>
      </p:sp>
    </p:spTree>
    <p:extLst>
      <p:ext uri="{BB962C8B-B14F-4D97-AF65-F5344CB8AC3E}">
        <p14:creationId xmlns:p14="http://schemas.microsoft.com/office/powerpoint/2010/main" val="107733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hopefully I have convinced you that password frequency lists are useful. Where can we obtain them? The unfortunate reality is that in the past we have had to wait for data from security breaches at hapless organizations like </a:t>
            </a:r>
            <a:r>
              <a:rPr lang="en-US" dirty="0" err="1" smtClean="0"/>
              <a:t>RockYou</a:t>
            </a:r>
            <a:r>
              <a:rPr lang="en-US" dirty="0" smtClean="0"/>
              <a:t>  </a:t>
            </a:r>
            <a:endParaRPr lang="en-US" dirty="0"/>
          </a:p>
        </p:txBody>
      </p:sp>
      <p:sp>
        <p:nvSpPr>
          <p:cNvPr id="4" name="Slide Number Placeholder 3"/>
          <p:cNvSpPr>
            <a:spLocks noGrp="1"/>
          </p:cNvSpPr>
          <p:nvPr>
            <p:ph type="sldNum" sz="quarter" idx="10"/>
          </p:nvPr>
        </p:nvSpPr>
        <p:spPr/>
        <p:txBody>
          <a:bodyPr/>
          <a:lstStyle/>
          <a:p>
            <a:fld id="{16AEC633-BE58-4A21-B201-EB5908C5B958}" type="slidenum">
              <a:rPr lang="en-US" smtClean="0"/>
              <a:t>12</a:t>
            </a:fld>
            <a:endParaRPr lang="en-US"/>
          </a:p>
        </p:txBody>
      </p:sp>
    </p:spTree>
    <p:extLst>
      <p:ext uri="{BB962C8B-B14F-4D97-AF65-F5344CB8AC3E}">
        <p14:creationId xmlns:p14="http://schemas.microsoft.com/office/powerpoint/2010/main" val="13824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75758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425638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41733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85BDF-C0C2-4385-89C8-EC9FC5FA807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65246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85BDF-C0C2-4385-89C8-EC9FC5FA807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40194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85BDF-C0C2-4385-89C8-EC9FC5FA807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396171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85BDF-C0C2-4385-89C8-EC9FC5FA807B}"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53034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85BDF-C0C2-4385-89C8-EC9FC5FA807B}"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27169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85BDF-C0C2-4385-89C8-EC9FC5FA807B}"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249629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85BDF-C0C2-4385-89C8-EC9FC5FA807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140893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85BDF-C0C2-4385-89C8-EC9FC5FA807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BC7BE-A462-4EC0-8ACB-A6867287B292}" type="slidenum">
              <a:rPr lang="en-US" smtClean="0"/>
              <a:t>‹#›</a:t>
            </a:fld>
            <a:endParaRPr lang="en-US"/>
          </a:p>
        </p:txBody>
      </p:sp>
    </p:spTree>
    <p:extLst>
      <p:ext uri="{BB962C8B-B14F-4D97-AF65-F5344CB8AC3E}">
        <p14:creationId xmlns:p14="http://schemas.microsoft.com/office/powerpoint/2010/main" val="313094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85BDF-C0C2-4385-89C8-EC9FC5FA807B}" type="datetimeFigureOut">
              <a:rPr lang="en-US" smtClean="0"/>
              <a:t>6/23/2016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BC7BE-A462-4EC0-8ACB-A6867287B292}" type="slidenum">
              <a:rPr lang="en-US" smtClean="0"/>
              <a:t>‹#›</a:t>
            </a:fld>
            <a:endParaRPr lang="en-US"/>
          </a:p>
        </p:txBody>
      </p:sp>
    </p:spTree>
    <p:extLst>
      <p:ext uri="{BB962C8B-B14F-4D97-AF65-F5344CB8AC3E}">
        <p14:creationId xmlns:p14="http://schemas.microsoft.com/office/powerpoint/2010/main" val="260304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15.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15.pn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puPaSiYLLAhUN0mMKHUMpD_sQjRwIBw&amp;url=http://whotv.com/2013/12/06/password-breach-see-if-youre-affected/&amp;psig=AFQjCNGMTnYWwRCpvJLoofzUJtKYvXk-_w&amp;ust=145591095742452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9.jpeg"/><Relationship Id="rId4" Type="http://schemas.openxmlformats.org/officeDocument/2006/relationships/hyperlink" Target="https://www.google.com/url?sa=i&amp;rct=j&amp;q=&amp;esrc=s&amp;source=images&amp;cd=&amp;cad=rja&amp;uact=8&amp;ved=0ahUKEwjpuPaSiYLLAhUN0mMKHUMpD_sQjRwIBw&amp;url=http://whotv.com/2013/12/06/password-breach-see-if-youre-affected/&amp;psig=AFQjCNGMTnYWwRCpvJLoofzUJtKYvXk-_w&amp;ust=145591095742452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google.com/url?sa=i&amp;rct=j&amp;q=&amp;esrc=s&amp;source=images&amp;cd=&amp;cad=rja&amp;uact=8&amp;ved=0ahUKEwjpuPaSiYLLAhUN0mMKHUMpD_sQjRwIBw&amp;url=http://whotv.com/2013/12/06/password-breach-see-if-youre-affected/&amp;psig=AFQjCNGMTnYWwRCpvJLoofzUJtKYvXk-_w&amp;ust=145591095742452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figshare.com/articles/Yahoo_Password_Frequency_Corpus/2057937"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Bue_ApbzNAhVQ92MKHV7BDzUQjRwIBw&amp;url=http://www.keyword-suggestions.com/bmV3IGljb24/&amp;bvm=bv.125221236,d.cGc&amp;psig=AFQjCNHKmgRhjtI3NgHpcb-VWQsEKMybag&amp;ust=1466707520448939"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7.jp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57.jpg"/></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400" y="145483"/>
            <a:ext cx="10700085" cy="2387600"/>
          </a:xfrm>
        </p:spPr>
        <p:txBody>
          <a:bodyPr/>
          <a:lstStyle/>
          <a:p>
            <a:r>
              <a:rPr lang="en-US" dirty="0" smtClean="0"/>
              <a:t>Differentially Private Integer Partitions and Their Applications</a:t>
            </a:r>
            <a:endParaRPr lang="en-US" dirty="0"/>
          </a:p>
        </p:txBody>
      </p:sp>
      <p:sp>
        <p:nvSpPr>
          <p:cNvPr id="4" name="TextBox 3"/>
          <p:cNvSpPr txBox="1"/>
          <p:nvPr/>
        </p:nvSpPr>
        <p:spPr>
          <a:xfrm>
            <a:off x="4900007" y="3892369"/>
            <a:ext cx="1643591" cy="646331"/>
          </a:xfrm>
          <a:prstGeom prst="rect">
            <a:avLst/>
          </a:prstGeom>
          <a:noFill/>
        </p:spPr>
        <p:txBody>
          <a:bodyPr wrap="none" rtlCol="0">
            <a:spAutoFit/>
          </a:bodyPr>
          <a:lstStyle/>
          <a:p>
            <a:pPr algn="ctr"/>
            <a:r>
              <a:rPr lang="en-US" dirty="0" smtClean="0"/>
              <a:t>Jeremiah Blocki</a:t>
            </a:r>
          </a:p>
          <a:p>
            <a:pPr algn="ctr"/>
            <a:r>
              <a:rPr lang="en-US" dirty="0" smtClean="0"/>
              <a:t>MSR/Purdue</a:t>
            </a:r>
            <a:endParaRPr lang="en-US" dirty="0"/>
          </a:p>
        </p:txBody>
      </p:sp>
      <p:sp>
        <p:nvSpPr>
          <p:cNvPr id="5" name="TextBox 4"/>
          <p:cNvSpPr txBox="1"/>
          <p:nvPr/>
        </p:nvSpPr>
        <p:spPr>
          <a:xfrm>
            <a:off x="5155205" y="6193523"/>
            <a:ext cx="1197765" cy="369332"/>
          </a:xfrm>
          <a:prstGeom prst="rect">
            <a:avLst/>
          </a:prstGeom>
          <a:noFill/>
        </p:spPr>
        <p:txBody>
          <a:bodyPr wrap="none" rtlCol="0">
            <a:spAutoFit/>
          </a:bodyPr>
          <a:lstStyle/>
          <a:p>
            <a:pPr algn="ctr"/>
            <a:r>
              <a:rPr lang="en-US" dirty="0" smtClean="0"/>
              <a:t>TPDP 2016</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799" y="3729576"/>
            <a:ext cx="1477097" cy="9719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11" y="3816171"/>
            <a:ext cx="794364" cy="798728"/>
          </a:xfrm>
          <a:prstGeom prst="rect">
            <a:avLst/>
          </a:prstGeom>
        </p:spPr>
      </p:pic>
    </p:spTree>
    <p:extLst>
      <p:ext uri="{BB962C8B-B14F-4D97-AF65-F5344CB8AC3E}">
        <p14:creationId xmlns:p14="http://schemas.microsoft.com/office/powerpoint/2010/main" val="2992780649"/>
      </p:ext>
    </p:extLst>
  </p:cSld>
  <p:clrMapOvr>
    <a:masterClrMapping/>
  </p:clrMapOvr>
  <mc:AlternateContent xmlns:mc="http://schemas.openxmlformats.org/markup-compatibility/2006" xmlns:p14="http://schemas.microsoft.com/office/powerpoint/2010/main">
    <mc:Choice Requires="p14">
      <p:transition spd="slow" p14:dur="2000" advTm="8373"/>
    </mc:Choice>
    <mc:Fallback xmlns="">
      <p:transition spd="slow" advTm="83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Frequency List (Example Use)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3349625"/>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i="1" baseline="-25000"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𝛽</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3349625"/>
                <a:ext cx="10515600" cy="4351338"/>
              </a:xfrm>
              <a:blipFill rotWithShape="0">
                <a:blip r:embed="rId3"/>
                <a:stretch>
                  <a:fillRect/>
                </a:stretch>
              </a:blipFill>
            </p:spPr>
            <p:txBody>
              <a:bodyPr/>
              <a:lstStyle/>
              <a:p>
                <a:r>
                  <a:rPr lang="en-US">
                    <a:noFill/>
                  </a:rPr>
                  <a:t> </a:t>
                </a:r>
              </a:p>
            </p:txBody>
          </p:sp>
        </mc:Fallback>
      </mc:AlternateContent>
      <p:cxnSp>
        <p:nvCxnSpPr>
          <p:cNvPr id="5" name="Straight Arrow Connector 4"/>
          <p:cNvCxnSpPr/>
          <p:nvPr/>
        </p:nvCxnSpPr>
        <p:spPr>
          <a:xfrm>
            <a:off x="5591175" y="2152650"/>
            <a:ext cx="483262" cy="11969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912447" y="1690688"/>
                <a:ext cx="10323980" cy="1384995"/>
              </a:xfrm>
              <a:prstGeom prst="rect">
                <a:avLst/>
              </a:prstGeom>
              <a:noFill/>
            </p:spPr>
            <p:txBody>
              <a:bodyPr wrap="none" rtlCol="0">
                <a:spAutoFit/>
              </a:bodyPr>
              <a:lstStyle/>
              <a:p>
                <a:r>
                  <a:rPr lang="en-US" sz="2800" dirty="0" smtClean="0"/>
                  <a:t>Estimate #accounts compromised by attacker with </a:t>
                </a:r>
                <a14:m>
                  <m:oMath xmlns:m="http://schemas.openxmlformats.org/officeDocument/2006/math">
                    <m:r>
                      <a:rPr lang="en-US" sz="2800" i="1" smtClean="0">
                        <a:latin typeface="Cambria Math" panose="02040503050406030204" pitchFamily="18" charset="0"/>
                        <a:ea typeface="Cambria Math" panose="02040503050406030204" pitchFamily="18" charset="0"/>
                      </a:rPr>
                      <m:t>𝛽</m:t>
                    </m:r>
                    <m:r>
                      <a:rPr lang="en-US" sz="2800" b="0" i="1" smtClean="0">
                        <a:latin typeface="Cambria Math" panose="02040503050406030204" pitchFamily="18" charset="0"/>
                        <a:ea typeface="Cambria Math" panose="02040503050406030204" pitchFamily="18" charset="0"/>
                      </a:rPr>
                      <m:t> </m:t>
                    </m:r>
                  </m:oMath>
                </a14:m>
                <a:r>
                  <a:rPr lang="en-US" sz="2800" dirty="0" smtClean="0"/>
                  <a:t>guesses per user</a:t>
                </a:r>
              </a:p>
              <a:p>
                <a:pPr marL="742950" lvl="1" indent="-285750">
                  <a:buFont typeface="Arial" panose="020B0604020202020204" pitchFamily="34" charset="0"/>
                  <a:buChar char="•"/>
                </a:pPr>
                <a:r>
                  <a:rPr lang="en-US" sz="2800" dirty="0" smtClean="0"/>
                  <a:t>Online Attacker (</a:t>
                </a:r>
                <a14:m>
                  <m:oMath xmlns:m="http://schemas.openxmlformats.org/officeDocument/2006/math">
                    <m:r>
                      <a:rPr lang="en-US" sz="2800" i="1">
                        <a:latin typeface="Cambria Math" panose="02040503050406030204" pitchFamily="18" charset="0"/>
                        <a:ea typeface="Cambria Math" panose="02040503050406030204" pitchFamily="18" charset="0"/>
                      </a:rPr>
                      <m:t>𝛽</m:t>
                    </m:r>
                  </m:oMath>
                </a14:m>
                <a:r>
                  <a:rPr lang="en-US" sz="2800" dirty="0" smtClean="0"/>
                  <a:t> small)</a:t>
                </a:r>
              </a:p>
              <a:p>
                <a:pPr marL="742950" lvl="1" indent="-285750">
                  <a:buFont typeface="Arial" panose="020B0604020202020204" pitchFamily="34" charset="0"/>
                  <a:buChar char="•"/>
                </a:pPr>
                <a:r>
                  <a:rPr lang="en-US" sz="2800" dirty="0" smtClean="0"/>
                  <a:t>Offline Attacker (</a:t>
                </a:r>
                <a14:m>
                  <m:oMath xmlns:m="http://schemas.openxmlformats.org/officeDocument/2006/math">
                    <m:r>
                      <a:rPr lang="en-US" sz="2800" i="1">
                        <a:latin typeface="Cambria Math" panose="02040503050406030204" pitchFamily="18" charset="0"/>
                        <a:ea typeface="Cambria Math" panose="02040503050406030204" pitchFamily="18" charset="0"/>
                      </a:rPr>
                      <m:t>𝛽</m:t>
                    </m:r>
                  </m:oMath>
                </a14:m>
                <a:r>
                  <a:rPr lang="en-US" sz="2800" dirty="0" smtClean="0"/>
                  <a:t> large) </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912447" y="1690688"/>
                <a:ext cx="10323980" cy="1384995"/>
              </a:xfrm>
              <a:prstGeom prst="rect">
                <a:avLst/>
              </a:prstGeom>
              <a:blipFill rotWithShape="0">
                <a:blip r:embed="rId4"/>
                <a:stretch>
                  <a:fillRect l="-1240" t="-3947" r="-177" b="-11404"/>
                </a:stretch>
              </a:blipFill>
            </p:spPr>
            <p:txBody>
              <a:bodyPr/>
              <a:lstStyle/>
              <a:p>
                <a:r>
                  <a:rPr lang="en-US">
                    <a:noFill/>
                  </a:rPr>
                  <a:t> </a:t>
                </a:r>
              </a:p>
            </p:txBody>
          </p:sp>
        </mc:Fallback>
      </mc:AlternateContent>
    </p:spTree>
    <p:extLst>
      <p:ext uri="{BB962C8B-B14F-4D97-AF65-F5344CB8AC3E}">
        <p14:creationId xmlns:p14="http://schemas.microsoft.com/office/powerpoint/2010/main" val="3573342227"/>
      </p:ext>
    </p:extLst>
  </p:cSld>
  <p:clrMapOvr>
    <a:masterClrMapping/>
  </p:clrMapOvr>
  <mc:AlternateContent xmlns:mc="http://schemas.openxmlformats.org/markup-compatibility/2006" xmlns:p14="http://schemas.microsoft.com/office/powerpoint/2010/main">
    <mc:Choice Requires="p14">
      <p:transition spd="slow" p14:dur="2000" advTm="36802"/>
    </mc:Choice>
    <mc:Fallback xmlns="">
      <p:transition spd="slow" advTm="3680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Frequency List (Application 2)</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57264" y="1804988"/>
                <a:ext cx="10448836" cy="4278094"/>
              </a:xfrm>
              <a:prstGeom prst="rect">
                <a:avLst/>
              </a:prstGeom>
              <a:noFill/>
            </p:spPr>
            <p:txBody>
              <a:bodyPr wrap="square" rtlCol="0">
                <a:spAutoFit/>
              </a:bodyPr>
              <a:lstStyle/>
              <a:p>
                <a:r>
                  <a:rPr lang="en-US" sz="3200" dirty="0" smtClean="0"/>
                  <a:t>Quantify Benefits from Key-Stretching </a:t>
                </a:r>
              </a:p>
              <a:p>
                <a:endParaRPr lang="en-US" sz="2400" dirty="0"/>
              </a:p>
              <a:p>
                <a:r>
                  <a:rPr lang="en-US" sz="2400" dirty="0" smtClean="0"/>
                  <a:t>Halting Condition (</a:t>
                </a:r>
                <a:r>
                  <a:rPr lang="en-US" sz="2400" dirty="0"/>
                  <a:t>Rational Offline </a:t>
                </a:r>
                <a:r>
                  <a:rPr lang="en-US" sz="2400" dirty="0" smtClean="0"/>
                  <a:t>Adversary):</a:t>
                </a:r>
              </a:p>
              <a:p>
                <a:pPr marL="342900" indent="-342900">
                  <a:buFont typeface="Arial" panose="020B0604020202020204" pitchFamily="34" charset="0"/>
                  <a:buChar char="•"/>
                </a:pPr>
                <a:r>
                  <a:rPr lang="en-US" sz="2400" dirty="0" smtClean="0"/>
                  <a:t>Marginal Guessing Cost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smtClean="0"/>
                  <a:t> Marginal Benefit</a:t>
                </a:r>
                <a:endParaRPr lang="en-US" sz="2400" dirty="0"/>
              </a:p>
              <a:p>
                <a:endParaRPr lang="en-US" sz="2400" dirty="0" smtClean="0"/>
              </a:p>
              <a:p>
                <a:r>
                  <a:rPr lang="en-US" sz="2400" dirty="0" smtClean="0"/>
                  <a:t>Password Frequency Lists allow us to estimate</a:t>
                </a:r>
              </a:p>
              <a:p>
                <a:pPr marL="285750" indent="-285750">
                  <a:buFont typeface="Arial" panose="020B0604020202020204" pitchFamily="34" charset="0"/>
                  <a:buChar char="•"/>
                </a:pPr>
                <a:r>
                  <a:rPr lang="en-US" sz="2400" dirty="0"/>
                  <a:t>Marginal Guessing Cost (MGC)</a:t>
                </a:r>
              </a:p>
              <a:p>
                <a:pPr marL="285750" indent="-285750">
                  <a:buFont typeface="Arial" panose="020B0604020202020204" pitchFamily="34" charset="0"/>
                  <a:buChar char="•"/>
                </a:pPr>
                <a:r>
                  <a:rPr lang="en-US" sz="2400" dirty="0"/>
                  <a:t>Marginal Benefit (MB</a:t>
                </a:r>
                <a:r>
                  <a:rPr lang="en-US" sz="2400" dirty="0" smtClean="0"/>
                  <a:t>)</a:t>
                </a:r>
              </a:p>
              <a:p>
                <a:pPr marL="285750" indent="-285750">
                  <a:buFont typeface="Arial" panose="020B0604020202020204" pitchFamily="34" charset="0"/>
                  <a:buChar char="•"/>
                </a:pPr>
                <a:r>
                  <a:rPr lang="en-US" sz="2400" dirty="0"/>
                  <a:t>Rational Adversary: MGC = MB</a:t>
                </a:r>
              </a:p>
              <a:p>
                <a:endParaRPr lang="en-US" sz="2400" dirty="0" smtClean="0"/>
              </a:p>
              <a:p>
                <a:r>
                  <a:rPr lang="en-US" sz="2400" dirty="0" smtClean="0"/>
                  <a:t>Can estimate when the offline adversary will give up.</a:t>
                </a:r>
              </a:p>
            </p:txBody>
          </p:sp>
        </mc:Choice>
        <mc:Fallback xmlns="">
          <p:sp>
            <p:nvSpPr>
              <p:cNvPr id="7" name="TextBox 6"/>
              <p:cNvSpPr txBox="1">
                <a:spLocks noRot="1" noChangeAspect="1" noMove="1" noResize="1" noEditPoints="1" noAdjustHandles="1" noChangeArrowheads="1" noChangeShapeType="1" noTextEdit="1"/>
              </p:cNvSpPr>
              <p:nvPr/>
            </p:nvSpPr>
            <p:spPr>
              <a:xfrm>
                <a:off x="257264" y="1804988"/>
                <a:ext cx="10448836" cy="4278094"/>
              </a:xfrm>
              <a:prstGeom prst="rect">
                <a:avLst/>
              </a:prstGeom>
              <a:blipFill rotWithShape="0">
                <a:blip r:embed="rId3"/>
                <a:stretch>
                  <a:fillRect l="-1459" t="-1852" b="-2279"/>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476" y="1382216"/>
            <a:ext cx="3327324" cy="5024259"/>
          </a:xfrm>
          <a:prstGeom prst="rect">
            <a:avLst/>
          </a:prstGeom>
        </p:spPr>
      </p:pic>
    </p:spTree>
    <p:extLst>
      <p:ext uri="{BB962C8B-B14F-4D97-AF65-F5344CB8AC3E}">
        <p14:creationId xmlns:p14="http://schemas.microsoft.com/office/powerpoint/2010/main" val="4140972243"/>
      </p:ext>
    </p:extLst>
  </p:cSld>
  <p:clrMapOvr>
    <a:masterClrMapping/>
  </p:clrMapOvr>
  <mc:AlternateContent xmlns:mc="http://schemas.openxmlformats.org/markup-compatibility/2006" xmlns:p14="http://schemas.microsoft.com/office/powerpoint/2010/main">
    <mc:Choice Requires="p14">
      <p:transition spd="slow" p14:dur="2000" advTm="8388"/>
    </mc:Choice>
    <mc:Fallback xmlns="">
      <p:transition spd="slow" advTm="838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Password Frequency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329788"/>
              </p:ext>
            </p:extLst>
          </p:nvPr>
        </p:nvGraphicFramePr>
        <p:xfrm>
          <a:off x="495300" y="1690688"/>
          <a:ext cx="10515600" cy="2895600"/>
        </p:xfrm>
        <a:graphic>
          <a:graphicData uri="http://schemas.openxmlformats.org/drawingml/2006/table">
            <a:tbl>
              <a:tblPr firstRow="1" bandRow="1">
                <a:tableStyleId>{5C22544A-7EE6-4342-B048-85BDC9FD1C3A}</a:tableStyleId>
              </a:tblPr>
              <a:tblGrid>
                <a:gridCol w="3505200"/>
                <a:gridCol w="3505200"/>
                <a:gridCol w="3505200"/>
              </a:tblGrid>
              <a:tr h="0">
                <a:tc>
                  <a:txBody>
                    <a:bodyPr/>
                    <a:lstStyle/>
                    <a:p>
                      <a:r>
                        <a:rPr lang="en-US" sz="3200" dirty="0" smtClean="0"/>
                        <a:t>Site</a:t>
                      </a:r>
                      <a:endParaRPr lang="en-US" sz="3200" dirty="0"/>
                    </a:p>
                  </a:txBody>
                  <a:tcPr/>
                </a:tc>
                <a:tc>
                  <a:txBody>
                    <a:bodyPr/>
                    <a:lstStyle/>
                    <a:p>
                      <a:r>
                        <a:rPr lang="en-US" sz="3200" dirty="0" smtClean="0"/>
                        <a:t>#User</a:t>
                      </a:r>
                      <a:r>
                        <a:rPr lang="en-US" sz="3200" baseline="0" dirty="0" smtClean="0"/>
                        <a:t> Accounts (N)</a:t>
                      </a:r>
                      <a:endParaRPr lang="en-US" sz="3200" dirty="0"/>
                    </a:p>
                  </a:txBody>
                  <a:tcPr/>
                </a:tc>
                <a:tc>
                  <a:txBody>
                    <a:bodyPr/>
                    <a:lstStyle/>
                    <a:p>
                      <a:r>
                        <a:rPr lang="en-US" sz="3200" dirty="0" smtClean="0"/>
                        <a:t>How Released</a:t>
                      </a:r>
                      <a:endParaRPr lang="en-US" sz="3200" dirty="0"/>
                    </a:p>
                  </a:txBody>
                  <a:tcPr/>
                </a:tc>
              </a:tr>
              <a:tr h="370840">
                <a:tc>
                  <a:txBody>
                    <a:bodyPr/>
                    <a:lstStyle/>
                    <a:p>
                      <a:r>
                        <a:rPr lang="en-US" sz="3200" dirty="0" err="1" smtClean="0">
                          <a:solidFill>
                            <a:srgbClr val="FF0000"/>
                          </a:solidFill>
                        </a:rPr>
                        <a:t>Rock</a:t>
                      </a:r>
                      <a:r>
                        <a:rPr lang="en-US" sz="3200" baseline="0" dirty="0" err="1" smtClean="0">
                          <a:solidFill>
                            <a:srgbClr val="FF0000"/>
                          </a:solidFill>
                        </a:rPr>
                        <a:t>You</a:t>
                      </a:r>
                      <a:endParaRPr lang="en-US" sz="3200" dirty="0">
                        <a:solidFill>
                          <a:srgbClr val="FF0000"/>
                        </a:solidFill>
                      </a:endParaRPr>
                    </a:p>
                  </a:txBody>
                  <a:tcPr/>
                </a:tc>
                <a:tc>
                  <a:txBody>
                    <a:bodyPr/>
                    <a:lstStyle/>
                    <a:p>
                      <a:r>
                        <a:rPr lang="en-US" sz="3200" dirty="0" smtClean="0">
                          <a:solidFill>
                            <a:srgbClr val="FF0000"/>
                          </a:solidFill>
                        </a:rPr>
                        <a:t>32.6 Million</a:t>
                      </a:r>
                      <a:endParaRPr lang="en-US" sz="3200" dirty="0">
                        <a:solidFill>
                          <a:srgbClr val="FF0000"/>
                        </a:solidFill>
                      </a:endParaRPr>
                    </a:p>
                  </a:txBody>
                  <a:tcPr/>
                </a:tc>
                <a:tc>
                  <a:txBody>
                    <a:bodyPr/>
                    <a:lstStyle/>
                    <a:p>
                      <a:r>
                        <a:rPr lang="en-US" sz="3200" dirty="0" smtClean="0">
                          <a:solidFill>
                            <a:srgbClr val="FF0000"/>
                          </a:solidFill>
                        </a:rPr>
                        <a:t>Data</a:t>
                      </a:r>
                      <a:r>
                        <a:rPr lang="en-US" sz="3200" baseline="0" dirty="0" smtClean="0">
                          <a:solidFill>
                            <a:srgbClr val="FF0000"/>
                          </a:solidFill>
                        </a:rPr>
                        <a:t> Breach*</a:t>
                      </a:r>
                      <a:endParaRPr lang="en-US" sz="3200" dirty="0">
                        <a:solidFill>
                          <a:srgbClr val="FF0000"/>
                        </a:solidFill>
                      </a:endParaRPr>
                    </a:p>
                  </a:txBody>
                  <a:tcPr/>
                </a:tc>
              </a:tr>
              <a:tr h="370840">
                <a:tc>
                  <a:txBody>
                    <a:bodyPr/>
                    <a:lstStyle/>
                    <a:p>
                      <a:r>
                        <a:rPr lang="en-US" sz="3200" dirty="0" smtClean="0">
                          <a:solidFill>
                            <a:srgbClr val="FF0000"/>
                          </a:solidFill>
                        </a:rPr>
                        <a:t>LinkedIn</a:t>
                      </a:r>
                      <a:endParaRPr lang="en-US" sz="3200" dirty="0">
                        <a:solidFill>
                          <a:srgbClr val="FF0000"/>
                        </a:solidFill>
                      </a:endParaRPr>
                    </a:p>
                  </a:txBody>
                  <a:tcPr/>
                </a:tc>
                <a:tc>
                  <a:txBody>
                    <a:bodyPr/>
                    <a:lstStyle/>
                    <a:p>
                      <a:r>
                        <a:rPr lang="en-US" sz="3200" dirty="0" smtClean="0">
                          <a:solidFill>
                            <a:srgbClr val="FF0000"/>
                          </a:solidFill>
                        </a:rPr>
                        <a:t>6</a:t>
                      </a:r>
                      <a:endParaRPr lang="en-US" sz="3200" dirty="0">
                        <a:solidFill>
                          <a:srgbClr val="FF0000"/>
                        </a:solidFill>
                      </a:endParaRPr>
                    </a:p>
                  </a:txBody>
                  <a:tcPr/>
                </a:tc>
                <a:tc>
                  <a:txBody>
                    <a:bodyPr/>
                    <a:lstStyle/>
                    <a:p>
                      <a:r>
                        <a:rPr lang="en-US" sz="3200" dirty="0" smtClean="0">
                          <a:solidFill>
                            <a:srgbClr val="FF0000"/>
                          </a:solidFill>
                        </a:rPr>
                        <a:t>Data Breach*</a:t>
                      </a:r>
                      <a:endParaRPr lang="en-US" sz="3200" dirty="0">
                        <a:solidFill>
                          <a:srgbClr val="FF0000"/>
                        </a:solidFill>
                      </a:endParaRPr>
                    </a:p>
                  </a:txBody>
                  <a:tcPr/>
                </a:tc>
              </a:tr>
              <a:tr h="370840">
                <a:tc>
                  <a:txBody>
                    <a:bodyPr/>
                    <a:lstStyle/>
                    <a:p>
                      <a:r>
                        <a:rPr lang="en-US" sz="3200" dirty="0" smtClean="0">
                          <a:solidFill>
                            <a:srgbClr val="FF0000"/>
                          </a:solidFill>
                        </a:rPr>
                        <a:t>….</a:t>
                      </a:r>
                      <a:endParaRPr lang="en-US" sz="3200" dirty="0">
                        <a:solidFill>
                          <a:srgbClr val="FF0000"/>
                        </a:solidFill>
                      </a:endParaRPr>
                    </a:p>
                  </a:txBody>
                  <a:tcPr/>
                </a:tc>
                <a:tc>
                  <a:txBody>
                    <a:bodyPr/>
                    <a:lstStyle/>
                    <a:p>
                      <a:r>
                        <a:rPr lang="en-US" sz="3200" dirty="0" smtClean="0">
                          <a:solidFill>
                            <a:srgbClr val="FF0000"/>
                          </a:solidFill>
                        </a:rPr>
                        <a:t>…</a:t>
                      </a:r>
                      <a:endParaRPr lang="en-US" sz="3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rPr>
                        <a:t>…</a:t>
                      </a:r>
                    </a:p>
                  </a:txBody>
                  <a:tcPr/>
                </a:tc>
              </a:tr>
              <a:tr h="370840">
                <a:tc>
                  <a:txBody>
                    <a:bodyPr/>
                    <a:lstStyle/>
                    <a:p>
                      <a:r>
                        <a:rPr lang="en-US" sz="3200" dirty="0" smtClean="0">
                          <a:solidFill>
                            <a:srgbClr val="00B050"/>
                          </a:solidFill>
                        </a:rPr>
                        <a:t>Yahoo! [B12]</a:t>
                      </a:r>
                      <a:endParaRPr lang="en-US" sz="3200" dirty="0">
                        <a:solidFill>
                          <a:srgbClr val="00B050"/>
                        </a:solidFill>
                      </a:endParaRPr>
                    </a:p>
                  </a:txBody>
                  <a:tcPr/>
                </a:tc>
                <a:tc>
                  <a:txBody>
                    <a:bodyPr/>
                    <a:lstStyle/>
                    <a:p>
                      <a:r>
                        <a:rPr lang="en-US" sz="3200" dirty="0" smtClean="0">
                          <a:solidFill>
                            <a:srgbClr val="00B050"/>
                          </a:solidFill>
                        </a:rPr>
                        <a:t>70 Million</a:t>
                      </a:r>
                      <a:endParaRPr lang="en-US" sz="3200" dirty="0">
                        <a:solidFill>
                          <a:srgbClr val="00B050"/>
                        </a:solidFill>
                      </a:endParaRPr>
                    </a:p>
                  </a:txBody>
                  <a:tcPr/>
                </a:tc>
                <a:tc>
                  <a:txBody>
                    <a:bodyPr/>
                    <a:lstStyle/>
                    <a:p>
                      <a:r>
                        <a:rPr lang="en-US" sz="3200" dirty="0" smtClean="0">
                          <a:solidFill>
                            <a:srgbClr val="00B050"/>
                          </a:solidFill>
                        </a:rPr>
                        <a:t>With Permission**</a:t>
                      </a:r>
                      <a:endParaRPr lang="en-US" sz="3200" dirty="0">
                        <a:solidFill>
                          <a:srgbClr val="00B050"/>
                        </a:solidFill>
                      </a:endParaRPr>
                    </a:p>
                  </a:txBody>
                  <a:tcPr/>
                </a:tc>
              </a:tr>
            </a:tbl>
          </a:graphicData>
        </a:graphic>
      </p:graphicFrame>
      <p:sp>
        <p:nvSpPr>
          <p:cNvPr id="5" name="TextBox 4"/>
          <p:cNvSpPr txBox="1"/>
          <p:nvPr/>
        </p:nvSpPr>
        <p:spPr>
          <a:xfrm>
            <a:off x="495300" y="4916537"/>
            <a:ext cx="8450711" cy="738664"/>
          </a:xfrm>
          <a:prstGeom prst="rect">
            <a:avLst/>
          </a:prstGeom>
          <a:noFill/>
        </p:spPr>
        <p:txBody>
          <a:bodyPr wrap="none" rtlCol="0">
            <a:spAutoFit/>
          </a:bodyPr>
          <a:lstStyle/>
          <a:p>
            <a:r>
              <a:rPr lang="en-US" dirty="0" smtClean="0">
                <a:solidFill>
                  <a:srgbClr val="00B050"/>
                </a:solidFill>
              </a:rPr>
              <a:t>** </a:t>
            </a:r>
            <a:r>
              <a:rPr lang="en-US" sz="2400" dirty="0" smtClean="0">
                <a:solidFill>
                  <a:srgbClr val="00B050"/>
                </a:solidFill>
              </a:rPr>
              <a:t>frequency</a:t>
            </a:r>
            <a:r>
              <a:rPr lang="en-US" dirty="0" smtClean="0">
                <a:solidFill>
                  <a:srgbClr val="00B050"/>
                </a:solidFill>
              </a:rPr>
              <a:t> </a:t>
            </a:r>
            <a:r>
              <a:rPr lang="en-US" sz="2400" dirty="0" smtClean="0">
                <a:solidFill>
                  <a:srgbClr val="00B050"/>
                </a:solidFill>
              </a:rPr>
              <a:t>list perturbed slightly to preserve differential privacy. </a:t>
            </a:r>
            <a:endParaRPr lang="en-US" sz="2400" dirty="0">
              <a:solidFill>
                <a:srgbClr val="00B050"/>
              </a:solidFill>
            </a:endParaRPr>
          </a:p>
          <a:p>
            <a:endParaRPr lang="en-US" dirty="0">
              <a:solidFill>
                <a:srgbClr val="00B050"/>
              </a:solidFill>
            </a:endParaRPr>
          </a:p>
        </p:txBody>
      </p:sp>
      <p:sp>
        <p:nvSpPr>
          <p:cNvPr id="6" name="Rectangle 5"/>
          <p:cNvSpPr/>
          <p:nvPr/>
        </p:nvSpPr>
        <p:spPr>
          <a:xfrm>
            <a:off x="495300" y="5840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7" name="TextBox 6"/>
          <p:cNvSpPr txBox="1"/>
          <p:nvPr/>
        </p:nvSpPr>
        <p:spPr>
          <a:xfrm>
            <a:off x="495300" y="5470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
        <p:nvSpPr>
          <p:cNvPr id="9" name="Rectangle 8"/>
          <p:cNvSpPr/>
          <p:nvPr/>
        </p:nvSpPr>
        <p:spPr>
          <a:xfrm>
            <a:off x="387517" y="4000023"/>
            <a:ext cx="11134725" cy="585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5275" y="4955619"/>
            <a:ext cx="11134725" cy="1435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4085" y="4031813"/>
            <a:ext cx="8441926" cy="1107996"/>
          </a:xfrm>
          <a:prstGeom prst="rect">
            <a:avLst/>
          </a:prstGeom>
          <a:noFill/>
        </p:spPr>
        <p:txBody>
          <a:bodyPr wrap="none" rtlCol="0">
            <a:spAutoFit/>
          </a:bodyPr>
          <a:lstStyle/>
          <a:p>
            <a:r>
              <a:rPr lang="en-US" sz="2400" dirty="0" smtClean="0">
                <a:solidFill>
                  <a:srgbClr val="FF0000"/>
                </a:solidFill>
              </a:rPr>
              <a:t>* entire frequency list available due to improper password storage</a:t>
            </a:r>
          </a:p>
          <a:p>
            <a:r>
              <a:rPr lang="en-US" sz="2400" dirty="0" smtClean="0">
                <a:solidFill>
                  <a:srgbClr val="FF0000"/>
                </a:solidFill>
              </a:rPr>
              <a:t> </a:t>
            </a:r>
            <a:endParaRPr lang="en-US" sz="2400" dirty="0">
              <a:solidFill>
                <a:srgbClr val="FF0000"/>
              </a:solidFill>
            </a:endParaRPr>
          </a:p>
          <a:p>
            <a:endParaRPr lang="en-US" dirty="0">
              <a:solidFill>
                <a:srgbClr val="00B050"/>
              </a:solidFill>
            </a:endParaRPr>
          </a:p>
        </p:txBody>
      </p:sp>
    </p:spTree>
    <p:extLst>
      <p:ext uri="{BB962C8B-B14F-4D97-AF65-F5344CB8AC3E}">
        <p14:creationId xmlns:p14="http://schemas.microsoft.com/office/powerpoint/2010/main" val="1568566620"/>
      </p:ext>
    </p:extLst>
  </p:cSld>
  <p:clrMapOvr>
    <a:masterClrMapping/>
  </p:clrMapOvr>
  <mc:AlternateContent xmlns:mc="http://schemas.openxmlformats.org/markup-compatibility/2006" xmlns:p14="http://schemas.microsoft.com/office/powerpoint/2010/main">
    <mc:Choice Requires="p14">
      <p:transition spd="slow" p14:dur="2000" advTm="40671"/>
    </mc:Choice>
    <mc:Fallback xmlns="">
      <p:transition spd="slow" advTm="4067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Origin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cxnSp>
        <p:nvCxnSpPr>
          <p:cNvPr id="7" name="Straight Arrow Connector 6"/>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30047" y="4611231"/>
            <a:ext cx="5531906" cy="2246769"/>
          </a:xfrm>
          <a:prstGeom prst="rect">
            <a:avLst/>
          </a:prstGeom>
          <a:noFill/>
        </p:spPr>
        <p:txBody>
          <a:bodyPr wrap="square" rtlCol="0">
            <a:spAutoFit/>
          </a:bodyPr>
          <a:lstStyle/>
          <a:p>
            <a:r>
              <a:rPr lang="en-US" sz="2800" dirty="0" smtClean="0"/>
              <a:t>Would it be possible to access the Yahoo! data? I am working on a cool new research project and the password frequency data would be very useful.</a:t>
            </a:r>
          </a:p>
        </p:txBody>
      </p:sp>
    </p:spTree>
    <p:extLst>
      <p:ext uri="{BB962C8B-B14F-4D97-AF65-F5344CB8AC3E}">
        <p14:creationId xmlns:p14="http://schemas.microsoft.com/office/powerpoint/2010/main" val="3810302994"/>
      </p:ext>
    </p:extLst>
  </p:cSld>
  <p:clrMapOvr>
    <a:masterClrMapping/>
  </p:clrMapOvr>
  <mc:AlternateContent xmlns:mc="http://schemas.openxmlformats.org/markup-compatibility/2006" xmlns:p14="http://schemas.microsoft.com/office/powerpoint/2010/main">
    <mc:Choice Requires="p14">
      <p:transition spd="slow" p14:dur="2000" advTm="4290"/>
    </mc:Choice>
    <mc:Fallback xmlns="">
      <p:transition spd="slow" advTm="429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Origin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sp>
        <p:nvSpPr>
          <p:cNvPr id="8" name="TextBox 7"/>
          <p:cNvSpPr txBox="1"/>
          <p:nvPr/>
        </p:nvSpPr>
        <p:spPr>
          <a:xfrm>
            <a:off x="3330047" y="4578180"/>
            <a:ext cx="5531906" cy="1815882"/>
          </a:xfrm>
          <a:prstGeom prst="rect">
            <a:avLst/>
          </a:prstGeom>
          <a:noFill/>
        </p:spPr>
        <p:txBody>
          <a:bodyPr wrap="square" rtlCol="0">
            <a:spAutoFit/>
          </a:bodyPr>
          <a:lstStyle/>
          <a:p>
            <a:r>
              <a:rPr lang="en-US" sz="2800" dirty="0" smtClean="0"/>
              <a:t>I would love to make the data public, but Yahoo! Legal has concerns about security and privacy. They won’t let me release it.  </a:t>
            </a:r>
          </a:p>
        </p:txBody>
      </p:sp>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692" y="4494713"/>
            <a:ext cx="1982816" cy="1982816"/>
          </a:xfrm>
          <a:prstGeom prst="rect">
            <a:avLst/>
          </a:prstGeom>
        </p:spPr>
      </p:pic>
    </p:spTree>
    <p:extLst>
      <p:ext uri="{BB962C8B-B14F-4D97-AF65-F5344CB8AC3E}">
        <p14:creationId xmlns:p14="http://schemas.microsoft.com/office/powerpoint/2010/main" val="2189408783"/>
      </p:ext>
    </p:extLst>
  </p:cSld>
  <p:clrMapOvr>
    <a:masterClrMapping/>
  </p:clrMapOvr>
  <mc:AlternateContent xmlns:mc="http://schemas.openxmlformats.org/markup-compatibility/2006" xmlns:p14="http://schemas.microsoft.com/office/powerpoint/2010/main">
    <mc:Choice Requires="p14">
      <p:transition spd="slow" p14:dur="2000" advTm="1328"/>
    </mc:Choice>
    <mc:Fallback xmlns="">
      <p:transition spd="slow" advTm="132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Origin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692" y="1869367"/>
            <a:ext cx="2366087" cy="2350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5" y="1869367"/>
            <a:ext cx="2454635" cy="2350313"/>
          </a:xfrm>
          <a:prstGeom prst="rect">
            <a:avLst/>
          </a:prstGeom>
        </p:spPr>
      </p:pic>
      <p:sp>
        <p:nvSpPr>
          <p:cNvPr id="8" name="TextBox 7"/>
          <p:cNvSpPr txBox="1"/>
          <p:nvPr/>
        </p:nvSpPr>
        <p:spPr>
          <a:xfrm>
            <a:off x="3330047" y="4578180"/>
            <a:ext cx="5531906" cy="1815882"/>
          </a:xfrm>
          <a:prstGeom prst="rect">
            <a:avLst/>
          </a:prstGeom>
          <a:noFill/>
        </p:spPr>
        <p:txBody>
          <a:bodyPr wrap="square" rtlCol="0">
            <a:spAutoFit/>
          </a:bodyPr>
          <a:lstStyle/>
          <a:p>
            <a:r>
              <a:rPr lang="en-US" sz="2800" dirty="0" smtClean="0"/>
              <a:t>I would love to make the data public, but Yahoo! Legal has concerns about security and privacy. They won’t let me release it.  </a:t>
            </a:r>
          </a:p>
        </p:txBody>
      </p:sp>
      <p:cxnSp>
        <p:nvCxnSpPr>
          <p:cNvPr id="10" name="Straight Arrow Connector 9"/>
          <p:cNvCxnSpPr/>
          <p:nvPr/>
        </p:nvCxnSpPr>
        <p:spPr>
          <a:xfrm>
            <a:off x="3043120" y="2313542"/>
            <a:ext cx="5825458" cy="22034"/>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43121" y="2779751"/>
            <a:ext cx="5832571" cy="21222"/>
          </a:xfrm>
          <a:prstGeom prst="straightConnector1">
            <a:avLst/>
          </a:prstGeom>
          <a:ln w="53975">
            <a:solidFill>
              <a:schemeClr val="tx1"/>
            </a:solidFill>
            <a:tailEnd type="triangle" w="lg" len="lg"/>
          </a:ln>
          <a:effectLst>
            <a:outerShdw blurRad="50800" dist="50800" dir="54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692" y="4494713"/>
            <a:ext cx="1982816" cy="19828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94" y="4399950"/>
            <a:ext cx="1982816" cy="1982816"/>
          </a:xfrm>
          <a:prstGeom prst="rect">
            <a:avLst/>
          </a:prstGeom>
        </p:spPr>
      </p:pic>
    </p:spTree>
    <p:extLst>
      <p:ext uri="{BB962C8B-B14F-4D97-AF65-F5344CB8AC3E}">
        <p14:creationId xmlns:p14="http://schemas.microsoft.com/office/powerpoint/2010/main" val="2679586569"/>
      </p:ext>
    </p:extLst>
  </p:cSld>
  <p:clrMapOvr>
    <a:masterClrMapping/>
  </p:clrMapOvr>
  <mc:AlternateContent xmlns:mc="http://schemas.openxmlformats.org/markup-compatibility/2006" xmlns:p14="http://schemas.microsoft.com/office/powerpoint/2010/main">
    <mc:Choice Requires="p14">
      <p:transition spd="slow" p14:dur="2000" advTm="525"/>
    </mc:Choice>
    <mc:Fallback xmlns="">
      <p:transition spd="slow" advTm="52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Password Frequency Lists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0704880"/>
              </p:ext>
            </p:extLst>
          </p:nvPr>
        </p:nvGraphicFramePr>
        <p:xfrm>
          <a:off x="495300" y="1690688"/>
          <a:ext cx="10515600" cy="2895600"/>
        </p:xfrm>
        <a:graphic>
          <a:graphicData uri="http://schemas.openxmlformats.org/drawingml/2006/table">
            <a:tbl>
              <a:tblPr firstRow="1" bandRow="1">
                <a:tableStyleId>{5C22544A-7EE6-4342-B048-85BDC9FD1C3A}</a:tableStyleId>
              </a:tblPr>
              <a:tblGrid>
                <a:gridCol w="3505200"/>
                <a:gridCol w="3505200"/>
                <a:gridCol w="3505200"/>
              </a:tblGrid>
              <a:tr h="0">
                <a:tc>
                  <a:txBody>
                    <a:bodyPr/>
                    <a:lstStyle/>
                    <a:p>
                      <a:r>
                        <a:rPr lang="en-US" sz="3200" dirty="0" smtClean="0"/>
                        <a:t>Site</a:t>
                      </a:r>
                      <a:endParaRPr lang="en-US" sz="3200" dirty="0"/>
                    </a:p>
                  </a:txBody>
                  <a:tcPr/>
                </a:tc>
                <a:tc>
                  <a:txBody>
                    <a:bodyPr/>
                    <a:lstStyle/>
                    <a:p>
                      <a:r>
                        <a:rPr lang="en-US" sz="3200" dirty="0" smtClean="0"/>
                        <a:t>#User</a:t>
                      </a:r>
                      <a:r>
                        <a:rPr lang="en-US" sz="3200" baseline="0" dirty="0" smtClean="0"/>
                        <a:t> Accounts (N)</a:t>
                      </a:r>
                      <a:endParaRPr lang="en-US" sz="3200" dirty="0"/>
                    </a:p>
                  </a:txBody>
                  <a:tcPr/>
                </a:tc>
                <a:tc>
                  <a:txBody>
                    <a:bodyPr/>
                    <a:lstStyle/>
                    <a:p>
                      <a:r>
                        <a:rPr lang="en-US" sz="3200" dirty="0" smtClean="0"/>
                        <a:t>How Released</a:t>
                      </a:r>
                      <a:endParaRPr lang="en-US" sz="3200" dirty="0"/>
                    </a:p>
                  </a:txBody>
                  <a:tcPr/>
                </a:tc>
              </a:tr>
              <a:tr h="370840">
                <a:tc>
                  <a:txBody>
                    <a:bodyPr/>
                    <a:lstStyle/>
                    <a:p>
                      <a:r>
                        <a:rPr lang="en-US" sz="3200" dirty="0" err="1" smtClean="0">
                          <a:solidFill>
                            <a:srgbClr val="FF0000"/>
                          </a:solidFill>
                        </a:rPr>
                        <a:t>Rock</a:t>
                      </a:r>
                      <a:r>
                        <a:rPr lang="en-US" sz="3200" baseline="0" dirty="0" err="1" smtClean="0">
                          <a:solidFill>
                            <a:srgbClr val="FF0000"/>
                          </a:solidFill>
                        </a:rPr>
                        <a:t>You</a:t>
                      </a:r>
                      <a:endParaRPr lang="en-US" sz="3200" dirty="0">
                        <a:solidFill>
                          <a:srgbClr val="FF0000"/>
                        </a:solidFill>
                      </a:endParaRPr>
                    </a:p>
                  </a:txBody>
                  <a:tcPr/>
                </a:tc>
                <a:tc>
                  <a:txBody>
                    <a:bodyPr/>
                    <a:lstStyle/>
                    <a:p>
                      <a:r>
                        <a:rPr lang="en-US" sz="3200" dirty="0" smtClean="0">
                          <a:solidFill>
                            <a:srgbClr val="FF0000"/>
                          </a:solidFill>
                        </a:rPr>
                        <a:t>32.6 Million</a:t>
                      </a:r>
                      <a:endParaRPr lang="en-US" sz="3200" dirty="0">
                        <a:solidFill>
                          <a:srgbClr val="FF0000"/>
                        </a:solidFill>
                      </a:endParaRPr>
                    </a:p>
                  </a:txBody>
                  <a:tcPr/>
                </a:tc>
                <a:tc>
                  <a:txBody>
                    <a:bodyPr/>
                    <a:lstStyle/>
                    <a:p>
                      <a:r>
                        <a:rPr lang="en-US" sz="3200" dirty="0" smtClean="0">
                          <a:solidFill>
                            <a:srgbClr val="FF0000"/>
                          </a:solidFill>
                        </a:rPr>
                        <a:t>Data</a:t>
                      </a:r>
                      <a:r>
                        <a:rPr lang="en-US" sz="3200" baseline="0" dirty="0" smtClean="0">
                          <a:solidFill>
                            <a:srgbClr val="FF0000"/>
                          </a:solidFill>
                        </a:rPr>
                        <a:t> Breach*</a:t>
                      </a:r>
                      <a:endParaRPr lang="en-US" sz="3200" dirty="0">
                        <a:solidFill>
                          <a:srgbClr val="FF0000"/>
                        </a:solidFill>
                      </a:endParaRPr>
                    </a:p>
                  </a:txBody>
                  <a:tcPr/>
                </a:tc>
              </a:tr>
              <a:tr h="370840">
                <a:tc>
                  <a:txBody>
                    <a:bodyPr/>
                    <a:lstStyle/>
                    <a:p>
                      <a:r>
                        <a:rPr lang="en-US" sz="3200" dirty="0" smtClean="0">
                          <a:solidFill>
                            <a:srgbClr val="FF0000"/>
                          </a:solidFill>
                        </a:rPr>
                        <a:t>LinkedIn</a:t>
                      </a:r>
                      <a:endParaRPr lang="en-US" sz="3200" dirty="0">
                        <a:solidFill>
                          <a:srgbClr val="FF0000"/>
                        </a:solidFill>
                      </a:endParaRPr>
                    </a:p>
                  </a:txBody>
                  <a:tcPr/>
                </a:tc>
                <a:tc>
                  <a:txBody>
                    <a:bodyPr/>
                    <a:lstStyle/>
                    <a:p>
                      <a:r>
                        <a:rPr lang="en-US" sz="3200" dirty="0" smtClean="0">
                          <a:solidFill>
                            <a:srgbClr val="FF0000"/>
                          </a:solidFill>
                        </a:rPr>
                        <a:t>6</a:t>
                      </a:r>
                      <a:endParaRPr lang="en-US" sz="3200" dirty="0">
                        <a:solidFill>
                          <a:srgbClr val="FF0000"/>
                        </a:solidFill>
                      </a:endParaRPr>
                    </a:p>
                  </a:txBody>
                  <a:tcPr/>
                </a:tc>
                <a:tc>
                  <a:txBody>
                    <a:bodyPr/>
                    <a:lstStyle/>
                    <a:p>
                      <a:r>
                        <a:rPr lang="en-US" sz="3200" dirty="0" smtClean="0">
                          <a:solidFill>
                            <a:srgbClr val="FF0000"/>
                          </a:solidFill>
                        </a:rPr>
                        <a:t>Data Breach*</a:t>
                      </a:r>
                      <a:endParaRPr lang="en-US" sz="3200" dirty="0">
                        <a:solidFill>
                          <a:srgbClr val="FF0000"/>
                        </a:solidFill>
                      </a:endParaRPr>
                    </a:p>
                  </a:txBody>
                  <a:tcPr/>
                </a:tc>
              </a:tr>
              <a:tr h="370840">
                <a:tc>
                  <a:txBody>
                    <a:bodyPr/>
                    <a:lstStyle/>
                    <a:p>
                      <a:r>
                        <a:rPr lang="en-US" sz="3200" dirty="0" smtClean="0">
                          <a:solidFill>
                            <a:srgbClr val="FF0000"/>
                          </a:solidFill>
                        </a:rPr>
                        <a:t>….</a:t>
                      </a:r>
                      <a:endParaRPr lang="en-US" sz="3200" dirty="0">
                        <a:solidFill>
                          <a:srgbClr val="FF0000"/>
                        </a:solidFill>
                      </a:endParaRPr>
                    </a:p>
                  </a:txBody>
                  <a:tcPr/>
                </a:tc>
                <a:tc>
                  <a:txBody>
                    <a:bodyPr/>
                    <a:lstStyle/>
                    <a:p>
                      <a:r>
                        <a:rPr lang="en-US" sz="3200" dirty="0" smtClean="0">
                          <a:solidFill>
                            <a:srgbClr val="FF0000"/>
                          </a:solidFill>
                        </a:rPr>
                        <a:t>…</a:t>
                      </a:r>
                      <a:endParaRPr lang="en-US" sz="3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rPr>
                        <a:t>…</a:t>
                      </a:r>
                    </a:p>
                  </a:txBody>
                  <a:tcPr/>
                </a:tc>
              </a:tr>
              <a:tr h="370840">
                <a:tc>
                  <a:txBody>
                    <a:bodyPr/>
                    <a:lstStyle/>
                    <a:p>
                      <a:r>
                        <a:rPr lang="en-US" sz="3200" dirty="0" smtClean="0">
                          <a:solidFill>
                            <a:srgbClr val="00B050"/>
                          </a:solidFill>
                        </a:rPr>
                        <a:t>Yahoo! [B12]</a:t>
                      </a:r>
                      <a:endParaRPr lang="en-US" sz="3200" dirty="0">
                        <a:solidFill>
                          <a:srgbClr val="00B050"/>
                        </a:solidFill>
                      </a:endParaRPr>
                    </a:p>
                  </a:txBody>
                  <a:tcPr/>
                </a:tc>
                <a:tc>
                  <a:txBody>
                    <a:bodyPr/>
                    <a:lstStyle/>
                    <a:p>
                      <a:r>
                        <a:rPr lang="en-US" sz="3200" dirty="0" smtClean="0">
                          <a:solidFill>
                            <a:srgbClr val="00B050"/>
                          </a:solidFill>
                        </a:rPr>
                        <a:t>70 Million</a:t>
                      </a:r>
                      <a:endParaRPr lang="en-US" sz="3200" dirty="0">
                        <a:solidFill>
                          <a:srgbClr val="00B050"/>
                        </a:solidFill>
                      </a:endParaRPr>
                    </a:p>
                  </a:txBody>
                  <a:tcPr/>
                </a:tc>
                <a:tc>
                  <a:txBody>
                    <a:bodyPr/>
                    <a:lstStyle/>
                    <a:p>
                      <a:r>
                        <a:rPr lang="en-US" sz="3200" dirty="0" smtClean="0">
                          <a:solidFill>
                            <a:srgbClr val="00B050"/>
                          </a:solidFill>
                        </a:rPr>
                        <a:t>With Permission**</a:t>
                      </a:r>
                      <a:endParaRPr lang="en-US" sz="3200" dirty="0">
                        <a:solidFill>
                          <a:srgbClr val="00B050"/>
                        </a:solidFill>
                      </a:endParaRPr>
                    </a:p>
                  </a:txBody>
                  <a:tcPr/>
                </a:tc>
              </a:tr>
            </a:tbl>
          </a:graphicData>
        </a:graphic>
      </p:graphicFrame>
      <p:sp>
        <p:nvSpPr>
          <p:cNvPr id="5" name="TextBox 4"/>
          <p:cNvSpPr txBox="1"/>
          <p:nvPr/>
        </p:nvSpPr>
        <p:spPr>
          <a:xfrm>
            <a:off x="495300" y="4916537"/>
            <a:ext cx="8450711" cy="738664"/>
          </a:xfrm>
          <a:prstGeom prst="rect">
            <a:avLst/>
          </a:prstGeom>
          <a:noFill/>
        </p:spPr>
        <p:txBody>
          <a:bodyPr wrap="none" rtlCol="0">
            <a:spAutoFit/>
          </a:bodyPr>
          <a:lstStyle/>
          <a:p>
            <a:r>
              <a:rPr lang="en-US" dirty="0" smtClean="0">
                <a:solidFill>
                  <a:srgbClr val="00B050"/>
                </a:solidFill>
              </a:rPr>
              <a:t>** </a:t>
            </a:r>
            <a:r>
              <a:rPr lang="en-US" sz="2400" dirty="0" smtClean="0">
                <a:solidFill>
                  <a:srgbClr val="00B050"/>
                </a:solidFill>
              </a:rPr>
              <a:t>frequency</a:t>
            </a:r>
            <a:r>
              <a:rPr lang="en-US" dirty="0" smtClean="0">
                <a:solidFill>
                  <a:srgbClr val="00B050"/>
                </a:solidFill>
              </a:rPr>
              <a:t> </a:t>
            </a:r>
            <a:r>
              <a:rPr lang="en-US" sz="2400" dirty="0" smtClean="0">
                <a:solidFill>
                  <a:srgbClr val="00B050"/>
                </a:solidFill>
              </a:rPr>
              <a:t>list perturbed slightly to preserve differential privacy. </a:t>
            </a:r>
            <a:endParaRPr lang="en-US" sz="2400" dirty="0">
              <a:solidFill>
                <a:srgbClr val="00B050"/>
              </a:solidFill>
            </a:endParaRPr>
          </a:p>
          <a:p>
            <a:endParaRPr lang="en-US" dirty="0">
              <a:solidFill>
                <a:srgbClr val="00B050"/>
              </a:solidFill>
            </a:endParaRPr>
          </a:p>
        </p:txBody>
      </p:sp>
      <p:sp>
        <p:nvSpPr>
          <p:cNvPr id="6" name="Rectangle 5"/>
          <p:cNvSpPr/>
          <p:nvPr/>
        </p:nvSpPr>
        <p:spPr>
          <a:xfrm>
            <a:off x="495300" y="5840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7" name="TextBox 6"/>
          <p:cNvSpPr txBox="1"/>
          <p:nvPr/>
        </p:nvSpPr>
        <p:spPr>
          <a:xfrm>
            <a:off x="495300" y="5470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
        <p:nvSpPr>
          <p:cNvPr id="8" name="TextBox 7"/>
          <p:cNvSpPr txBox="1"/>
          <p:nvPr/>
        </p:nvSpPr>
        <p:spPr>
          <a:xfrm>
            <a:off x="495300" y="4586288"/>
            <a:ext cx="8507650" cy="738664"/>
          </a:xfrm>
          <a:prstGeom prst="rect">
            <a:avLst/>
          </a:prstGeom>
          <a:noFill/>
        </p:spPr>
        <p:txBody>
          <a:bodyPr wrap="none" rtlCol="0">
            <a:spAutoFit/>
          </a:bodyPr>
          <a:lstStyle/>
          <a:p>
            <a:r>
              <a:rPr lang="en-US" sz="2400" dirty="0" smtClean="0">
                <a:solidFill>
                  <a:srgbClr val="FF0000"/>
                </a:solidFill>
              </a:rPr>
              <a:t>* entire frequency list available due to improper password storage </a:t>
            </a:r>
            <a:endParaRPr lang="en-US" sz="2400" dirty="0">
              <a:solidFill>
                <a:srgbClr val="FF0000"/>
              </a:solidFill>
            </a:endParaRPr>
          </a:p>
          <a:p>
            <a:endParaRPr lang="en-US" dirty="0">
              <a:solidFill>
                <a:srgbClr val="00B050"/>
              </a:solidFill>
            </a:endParaRPr>
          </a:p>
        </p:txBody>
      </p:sp>
    </p:spTree>
    <p:extLst>
      <p:ext uri="{BB962C8B-B14F-4D97-AF65-F5344CB8AC3E}">
        <p14:creationId xmlns:p14="http://schemas.microsoft.com/office/powerpoint/2010/main" val="2049892344"/>
      </p:ext>
    </p:extLst>
  </p:cSld>
  <p:clrMapOvr>
    <a:masterClrMapping/>
  </p:clrMapOvr>
  <mc:AlternateContent xmlns:mc="http://schemas.openxmlformats.org/markup-compatibility/2006" xmlns:p14="http://schemas.microsoft.com/office/powerpoint/2010/main">
    <mc:Choice Requires="p14">
      <p:transition spd="slow" p14:dur="2000" advTm="436"/>
    </mc:Choice>
    <mc:Fallback xmlns="">
      <p:transition spd="slow" advTm="43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3923" y="3524046"/>
            <a:ext cx="1255031" cy="1100341"/>
          </a:xfrm>
          <a:prstGeom prst="rect">
            <a:avLst/>
          </a:prstGeom>
        </p:spPr>
      </p:pic>
      <p:sp>
        <p:nvSpPr>
          <p:cNvPr id="2" name="Title 1"/>
          <p:cNvSpPr>
            <a:spLocks noGrp="1"/>
          </p:cNvSpPr>
          <p:nvPr>
            <p:ph type="title"/>
          </p:nvPr>
        </p:nvSpPr>
        <p:spPr>
          <a:xfrm>
            <a:off x="381000" y="365125"/>
            <a:ext cx="11277600" cy="1325563"/>
          </a:xfrm>
        </p:spPr>
        <p:txBody>
          <a:bodyPr/>
          <a:lstStyle/>
          <a:p>
            <a:r>
              <a:rPr lang="en-US" dirty="0" smtClean="0"/>
              <a:t>Why not just publish the original frequency lists?</a:t>
            </a:r>
            <a:endParaRPr lang="en-US" dirty="0"/>
          </a:p>
        </p:txBody>
      </p:sp>
      <p:sp>
        <p:nvSpPr>
          <p:cNvPr id="3" name="Content Placeholder 2"/>
          <p:cNvSpPr>
            <a:spLocks noGrp="1"/>
          </p:cNvSpPr>
          <p:nvPr>
            <p:ph idx="1"/>
          </p:nvPr>
        </p:nvSpPr>
        <p:spPr/>
        <p:txBody>
          <a:bodyPr>
            <a:normAutofit/>
          </a:bodyPr>
          <a:lstStyle/>
          <a:p>
            <a:r>
              <a:rPr lang="en-US" dirty="0" smtClean="0"/>
              <a:t>Heuristic Approaches to Data Privacy often break down when the adversary has background knowledge</a:t>
            </a:r>
          </a:p>
          <a:p>
            <a:pPr lvl="1"/>
            <a:r>
              <a:rPr lang="en-US" dirty="0" smtClean="0"/>
              <a:t>Massachusetts Group Insurance Medical Encounter Database [SS98]</a:t>
            </a:r>
          </a:p>
          <a:p>
            <a:pPr lvl="2"/>
            <a:r>
              <a:rPr lang="en-US" dirty="0" smtClean="0"/>
              <a:t>Background Knowledge: Voter Registration Record</a:t>
            </a:r>
          </a:p>
          <a:p>
            <a:pPr marL="0" indent="0">
              <a:buNone/>
            </a:pPr>
            <a:endParaRPr lang="en-US"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1126" b="48884"/>
          <a:stretch/>
        </p:blipFill>
        <p:spPr>
          <a:xfrm>
            <a:off x="1441937" y="3405124"/>
            <a:ext cx="3524249" cy="7539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254" y="3414509"/>
            <a:ext cx="1319416" cy="1319416"/>
          </a:xfrm>
          <a:prstGeom prst="rect">
            <a:avLst/>
          </a:prstGeom>
        </p:spPr>
      </p:pic>
    </p:spTree>
    <p:extLst>
      <p:ext uri="{BB962C8B-B14F-4D97-AF65-F5344CB8AC3E}">
        <p14:creationId xmlns:p14="http://schemas.microsoft.com/office/powerpoint/2010/main" val="867157623"/>
      </p:ext>
    </p:extLst>
  </p:cSld>
  <p:clrMapOvr>
    <a:masterClrMapping/>
  </p:clrMapOvr>
  <mc:AlternateContent xmlns:mc="http://schemas.openxmlformats.org/markup-compatibility/2006" xmlns:p14="http://schemas.microsoft.com/office/powerpoint/2010/main">
    <mc:Choice Requires="p14">
      <p:transition spd="slow" p14:dur="2000" advTm="11862"/>
    </mc:Choice>
    <mc:Fallback xmlns="">
      <p:transition spd="slow" advTm="1186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277600" cy="1325563"/>
          </a:xfrm>
        </p:spPr>
        <p:txBody>
          <a:bodyPr/>
          <a:lstStyle/>
          <a:p>
            <a:r>
              <a:rPr lang="en-US" dirty="0" smtClean="0"/>
              <a:t>Why not just publish the original frequency lists?</a:t>
            </a:r>
            <a:endParaRPr lang="en-US" dirty="0"/>
          </a:p>
        </p:txBody>
      </p:sp>
      <p:sp>
        <p:nvSpPr>
          <p:cNvPr id="3" name="Content Placeholder 2"/>
          <p:cNvSpPr>
            <a:spLocks noGrp="1"/>
          </p:cNvSpPr>
          <p:nvPr>
            <p:ph idx="1"/>
          </p:nvPr>
        </p:nvSpPr>
        <p:spPr/>
        <p:txBody>
          <a:bodyPr>
            <a:normAutofit/>
          </a:bodyPr>
          <a:lstStyle/>
          <a:p>
            <a:r>
              <a:rPr lang="en-US" dirty="0" smtClean="0"/>
              <a:t>Heuristic Approaches to Data Privacy often break down when the adversary has background knowledge</a:t>
            </a:r>
          </a:p>
          <a:p>
            <a:pPr lvl="1"/>
            <a:r>
              <a:rPr lang="en-US" dirty="0"/>
              <a:t>Massachusetts Group Insurance Medical Encounter Database [SS98]</a:t>
            </a:r>
          </a:p>
          <a:p>
            <a:pPr lvl="2"/>
            <a:r>
              <a:rPr lang="en-US" dirty="0"/>
              <a:t>Background Knowledge: Voter Registration Record</a:t>
            </a:r>
          </a:p>
          <a:p>
            <a:pPr lvl="1"/>
            <a:r>
              <a:rPr lang="en-US" dirty="0" smtClean="0"/>
              <a:t>Netflix Prize Dataset[NS08]</a:t>
            </a:r>
          </a:p>
          <a:p>
            <a:pPr lvl="2"/>
            <a:r>
              <a:rPr lang="en-US" dirty="0" smtClean="0"/>
              <a:t>Background Knowledge: IMDB</a:t>
            </a:r>
          </a:p>
          <a:p>
            <a:pPr marL="0" indent="0">
              <a:buNone/>
            </a:pPr>
            <a:endParaRPr lang="en-US"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379" y="4148545"/>
            <a:ext cx="1518657" cy="133147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754" y="4434174"/>
            <a:ext cx="1743075" cy="104584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250" y="3985541"/>
            <a:ext cx="2209976" cy="1657482"/>
          </a:xfrm>
          <a:prstGeom prst="rect">
            <a:avLst/>
          </a:prstGeom>
        </p:spPr>
      </p:pic>
    </p:spTree>
    <p:extLst>
      <p:ext uri="{BB962C8B-B14F-4D97-AF65-F5344CB8AC3E}">
        <p14:creationId xmlns:p14="http://schemas.microsoft.com/office/powerpoint/2010/main" val="3738549998"/>
      </p:ext>
    </p:extLst>
  </p:cSld>
  <p:clrMapOvr>
    <a:masterClrMapping/>
  </p:clrMapOvr>
  <mc:AlternateContent xmlns:mc="http://schemas.openxmlformats.org/markup-compatibility/2006" xmlns:p14="http://schemas.microsoft.com/office/powerpoint/2010/main">
    <mc:Choice Requires="p14">
      <p:transition spd="slow" p14:dur="2000" advTm="533"/>
    </mc:Choice>
    <mc:Fallback xmlns="">
      <p:transition spd="slow" advTm="53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277600" cy="1325563"/>
          </a:xfrm>
        </p:spPr>
        <p:txBody>
          <a:bodyPr/>
          <a:lstStyle/>
          <a:p>
            <a:r>
              <a:rPr lang="en-US" dirty="0" smtClean="0"/>
              <a:t>Why not just publish the original frequency lists?</a:t>
            </a:r>
            <a:endParaRPr lang="en-US" dirty="0"/>
          </a:p>
        </p:txBody>
      </p:sp>
      <p:sp>
        <p:nvSpPr>
          <p:cNvPr id="3" name="Content Placeholder 2"/>
          <p:cNvSpPr>
            <a:spLocks noGrp="1"/>
          </p:cNvSpPr>
          <p:nvPr>
            <p:ph idx="1"/>
          </p:nvPr>
        </p:nvSpPr>
        <p:spPr/>
        <p:txBody>
          <a:bodyPr>
            <a:normAutofit/>
          </a:bodyPr>
          <a:lstStyle/>
          <a:p>
            <a:r>
              <a:rPr lang="en-US" dirty="0" smtClean="0"/>
              <a:t>Heuristic Approaches to Data Privacy often break down when the adversary has background knowledge</a:t>
            </a:r>
          </a:p>
          <a:p>
            <a:pPr lvl="1"/>
            <a:r>
              <a:rPr lang="en-US" dirty="0" smtClean="0"/>
              <a:t>Netflix Prize Dataset[NS08]</a:t>
            </a:r>
          </a:p>
          <a:p>
            <a:pPr lvl="2"/>
            <a:r>
              <a:rPr lang="en-US" dirty="0" smtClean="0"/>
              <a:t>Background Knowledge: IMDB</a:t>
            </a:r>
          </a:p>
          <a:p>
            <a:pPr lvl="1"/>
            <a:r>
              <a:rPr lang="en-US" dirty="0" smtClean="0"/>
              <a:t>Massachusetts Group Insurance Medical Encounter Database [SS98]</a:t>
            </a:r>
          </a:p>
          <a:p>
            <a:pPr lvl="2"/>
            <a:r>
              <a:rPr lang="en-US" dirty="0" smtClean="0"/>
              <a:t>Background Knowledge: Voter Registration Record</a:t>
            </a:r>
          </a:p>
          <a:p>
            <a:pPr lvl="1"/>
            <a:r>
              <a:rPr lang="en-US" dirty="0" smtClean="0"/>
              <a:t>Many other attacks [BDK07,…]</a:t>
            </a:r>
          </a:p>
          <a:p>
            <a:pPr marL="0" indent="0">
              <a:buNone/>
            </a:pPr>
            <a:endParaRPr lang="en-US" dirty="0" smtClean="0"/>
          </a:p>
          <a:p>
            <a:r>
              <a:rPr lang="en-US" dirty="0" smtClean="0"/>
              <a:t>In the absence of provable privacy guarantees Yahoo! was understandably reluctant to release these password frequency lists.</a:t>
            </a:r>
            <a:endParaRPr lang="en-US" dirty="0"/>
          </a:p>
        </p:txBody>
      </p:sp>
    </p:spTree>
    <p:extLst>
      <p:ext uri="{BB962C8B-B14F-4D97-AF65-F5344CB8AC3E}">
        <p14:creationId xmlns:p14="http://schemas.microsoft.com/office/powerpoint/2010/main" val="2959438614"/>
      </p:ext>
    </p:extLst>
  </p:cSld>
  <p:clrMapOvr>
    <a:masterClrMapping/>
  </p:clrMapOvr>
  <mc:AlternateContent xmlns:mc="http://schemas.openxmlformats.org/markup-compatibility/2006" xmlns:p14="http://schemas.microsoft.com/office/powerpoint/2010/main">
    <mc:Choice Requires="p14">
      <p:transition spd="slow" p14:dur="2000" advTm="3074"/>
    </mc:Choice>
    <mc:Fallback xmlns="">
      <p:transition spd="slow" advTm="307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51573" y="4262604"/>
            <a:ext cx="8438147" cy="151844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err="1"/>
          </a:p>
        </p:txBody>
      </p:sp>
      <p:sp>
        <p:nvSpPr>
          <p:cNvPr id="2" name="Title 1"/>
          <p:cNvSpPr>
            <a:spLocks noGrp="1"/>
          </p:cNvSpPr>
          <p:nvPr>
            <p:ph type="title"/>
          </p:nvPr>
        </p:nvSpPr>
        <p:spPr/>
        <p:txBody>
          <a:bodyPr/>
          <a:lstStyle/>
          <a:p>
            <a:r>
              <a:rPr lang="en-US" dirty="0" smtClean="0"/>
              <a:t>Integer Partition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b="1" dirty="0"/>
                  <a:t>:</a:t>
                </a:r>
                <a:r>
                  <a:rPr lang="en-US" dirty="0"/>
                  <a:t> A partition of an </a:t>
                </a:r>
                <a:r>
                  <a:rPr lang="en-US" dirty="0" smtClean="0"/>
                  <a:t>integer </a:t>
                </a:r>
                <a:r>
                  <a:rPr lang="en-US" dirty="0"/>
                  <a:t>n &gt; 0 is a non-increasing sequence of numbers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0 such </a:t>
                </a:r>
                <a:r>
                  <a:rPr lang="en-US" dirty="0"/>
                  <a:t>that: </a:t>
                </a:r>
              </a:p>
              <a:p>
                <a:pPr marL="0" indent="0">
                  <a:buNone/>
                </a:pPr>
                <a:endParaRPr lang="en-US" sz="2400"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 =</m:t>
                      </m:r>
                      <m:r>
                        <a:rPr lang="en-US" b="1" i="1">
                          <a:latin typeface="Cambria Math" panose="02040503050406030204" pitchFamily="18" charset="0"/>
                        </a:rPr>
                        <m:t>𝒏</m:t>
                      </m:r>
                      <m:r>
                        <a:rPr lang="en-US" b="1" i="1">
                          <a:latin typeface="Cambria Math" panose="02040503050406030204" pitchFamily="18" charset="0"/>
                        </a:rPr>
                        <m:t>.</m:t>
                      </m:r>
                    </m:oMath>
                  </m:oMathPara>
                </a14:m>
                <a:endParaRPr lang="en-US" b="1"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823411" y="3698386"/>
                <a:ext cx="6096000" cy="132343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𝒏</m:t>
                      </m:r>
                      <m:r>
                        <a:rPr lang="en-US" sz="2800" b="1" i="1">
                          <a:latin typeface="Cambria Math" panose="02040503050406030204" pitchFamily="18" charset="0"/>
                          <a:ea typeface="Cambria Math" panose="02040503050406030204" pitchFamily="18" charset="0"/>
                        </a:rPr>
                        <m:t>)=</m:t>
                      </m:r>
                      <m:d>
                        <m:dPr>
                          <m:begChr m:val="{"/>
                          <m:endChr m:val="}"/>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𝒙</m:t>
                          </m:r>
                        </m:e>
                        <m:e>
                          <m:r>
                            <a:rPr lang="en-US" sz="2800" b="1" i="1">
                              <a:latin typeface="Cambria Math" panose="02040503050406030204" pitchFamily="18" charset="0"/>
                              <a:ea typeface="Cambria Math" panose="02040503050406030204" pitchFamily="18" charset="0"/>
                            </a:rPr>
                            <m:t>𝒙</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𝒊𝒔</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𝒂</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𝒑𝒂𝒓𝒕𝒊𝒕𝒊𝒐𝒏</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𝒐𝒇</m:t>
                          </m:r>
                          <m:r>
                            <a:rPr lang="en-US" sz="2800" b="1" i="1">
                              <a:latin typeface="Cambria Math" panose="02040503050406030204" pitchFamily="18" charset="0"/>
                              <a:ea typeface="Cambria Math" panose="02040503050406030204" pitchFamily="18" charset="0"/>
                            </a:rPr>
                            <m:t> </m:t>
                          </m:r>
                          <m:r>
                            <a:rPr lang="en-US" sz="2800" b="1" i="1">
                              <a:latin typeface="Cambria Math" panose="02040503050406030204" pitchFamily="18" charset="0"/>
                              <a:ea typeface="Cambria Math" panose="02040503050406030204" pitchFamily="18" charset="0"/>
                            </a:rPr>
                            <m:t>𝒏</m:t>
                          </m:r>
                        </m:e>
                      </m:d>
                    </m:oMath>
                  </m:oMathPara>
                </a14:m>
                <a:endParaRPr lang="en-US" sz="2400" dirty="0"/>
              </a:p>
              <a:p>
                <a:endParaRPr lang="en-US" sz="2400" b="1" i="1" dirty="0" smtClean="0">
                  <a:latin typeface="Cambria Math" panose="02040503050406030204" pitchFamily="18" charset="0"/>
                  <a:ea typeface="Cambria Math" panose="02040503050406030204" pitchFamily="18" charset="0"/>
                </a:endParaRPr>
              </a:p>
              <a:p>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823411" y="3698386"/>
                <a:ext cx="6096000"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907631" y="4372001"/>
                <a:ext cx="6257098" cy="1077218"/>
              </a:xfrm>
              <a:prstGeom prst="rect">
                <a:avLst/>
              </a:prstGeom>
            </p:spPr>
            <p:txBody>
              <a:bodyPr wrap="none">
                <a:spAutoFit/>
              </a:bodyPr>
              <a:lstStyle/>
              <a:p>
                <a:r>
                  <a:rPr lang="en-US" sz="3200" b="1" dirty="0" smtClean="0">
                    <a:latin typeface="Cambria Math" panose="02040503050406030204" pitchFamily="18" charset="0"/>
                    <a:ea typeface="Cambria Math" panose="02040503050406030204" pitchFamily="18" charset="0"/>
                  </a:rPr>
                  <a:t>Example: </a:t>
                </a:r>
                <a:endParaRPr lang="en-US" sz="3200" b="1"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ea typeface="Cambria Math" panose="02040503050406030204" pitchFamily="18" charset="0"/>
                        </a:rPr>
                        <m:t>℘</m:t>
                      </m:r>
                      <m:d>
                        <m:dPr>
                          <m:ctrlPr>
                            <a:rPr lang="en-US" sz="3200" b="1" i="1">
                              <a:latin typeface="Cambria Math" panose="02040503050406030204" pitchFamily="18" charset="0"/>
                              <a:ea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𝟑</m:t>
                          </m:r>
                        </m:e>
                      </m:d>
                      <m:r>
                        <a:rPr lang="en-US" sz="3200" b="1" i="1">
                          <a:latin typeface="Cambria Math" panose="02040503050406030204" pitchFamily="18" charset="0"/>
                          <a:ea typeface="Cambria Math" panose="02040503050406030204" pitchFamily="18" charset="0"/>
                        </a:rPr>
                        <m:t>= </m:t>
                      </m:r>
                      <m:d>
                        <m:dPr>
                          <m:begChr m:val="{"/>
                          <m:endChr m:val="}"/>
                          <m:ctrlPr>
                            <a:rPr lang="en-US" sz="3200" b="1" i="1">
                              <a:latin typeface="Cambria Math" panose="02040503050406030204" pitchFamily="18" charset="0"/>
                              <a:ea typeface="Cambria Math" panose="02040503050406030204" pitchFamily="18" charset="0"/>
                            </a:rPr>
                          </m:ctrlPr>
                        </m:dPr>
                        <m:e>
                          <m:d>
                            <m:dPr>
                              <m:ctrlPr>
                                <a:rPr lang="en-US" sz="3200" b="1" i="1">
                                  <a:latin typeface="Cambria Math" panose="02040503050406030204" pitchFamily="18" charset="0"/>
                                  <a:ea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𝟑</m:t>
                              </m:r>
                            </m:e>
                          </m:d>
                          <m:r>
                            <a:rPr lang="en-US" sz="3200" b="1" i="1">
                              <a:latin typeface="Cambria Math" panose="02040503050406030204" pitchFamily="18" charset="0"/>
                              <a:ea typeface="Cambria Math" panose="02040503050406030204" pitchFamily="18" charset="0"/>
                            </a:rPr>
                            <m:t>,</m:t>
                          </m:r>
                          <m:d>
                            <m:dPr>
                              <m:ctrlPr>
                                <a:rPr lang="en-US" sz="3200" b="1" i="1">
                                  <a:latin typeface="Cambria Math" panose="02040503050406030204" pitchFamily="18" charset="0"/>
                                  <a:ea typeface="Cambria Math" panose="02040503050406030204" pitchFamily="18" charset="0"/>
                                </a:rPr>
                              </m:ctrlPr>
                            </m:dPr>
                            <m:e>
                              <m:r>
                                <a:rPr lang="en-US" sz="3200" b="1" i="1">
                                  <a:latin typeface="Cambria Math" panose="02040503050406030204" pitchFamily="18" charset="0"/>
                                  <a:ea typeface="Cambria Math" panose="02040503050406030204" pitchFamily="18" charset="0"/>
                                </a:rPr>
                                <m:t>𝟐</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e>
                          </m:d>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𝟏</m:t>
                          </m:r>
                          <m:r>
                            <a:rPr lang="en-US" sz="3200" b="1" i="1">
                              <a:latin typeface="Cambria Math" panose="02040503050406030204" pitchFamily="18" charset="0"/>
                              <a:ea typeface="Cambria Math" panose="02040503050406030204" pitchFamily="18" charset="0"/>
                            </a:rPr>
                            <m:t>)</m:t>
                          </m:r>
                        </m:e>
                      </m:d>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2907631" y="4372001"/>
                <a:ext cx="6257098" cy="1077218"/>
              </a:xfrm>
              <a:prstGeom prst="rect">
                <a:avLst/>
              </a:prstGeom>
              <a:blipFill rotWithShape="0">
                <a:blip r:embed="rId4"/>
                <a:stretch>
                  <a:fillRect l="-2534" t="-7345"/>
                </a:stretch>
              </a:blipFill>
            </p:spPr>
            <p:txBody>
              <a:bodyPr/>
              <a:lstStyle/>
              <a:p>
                <a:r>
                  <a:rPr lang="en-US">
                    <a:noFill/>
                  </a:rPr>
                  <a:t> </a:t>
                </a:r>
              </a:p>
            </p:txBody>
          </p:sp>
        </mc:Fallback>
      </mc:AlternateContent>
      <p:sp>
        <p:nvSpPr>
          <p:cNvPr id="7" name="TextBox 6"/>
          <p:cNvSpPr txBox="1"/>
          <p:nvPr/>
        </p:nvSpPr>
        <p:spPr>
          <a:xfrm>
            <a:off x="1760621" y="4658930"/>
            <a:ext cx="4601282" cy="769441"/>
          </a:xfrm>
          <a:prstGeom prst="rect">
            <a:avLst/>
          </a:prstGeom>
          <a:noFill/>
        </p:spPr>
        <p:txBody>
          <a:bodyPr wrap="square" rtlCol="0">
            <a:spAutoFit/>
          </a:bodyPr>
          <a:lstStyle/>
          <a:p>
            <a:r>
              <a:rPr lang="en-US" sz="4400" b="1" dirty="0" smtClean="0"/>
              <a:t>Fact[HR18]</a:t>
            </a:r>
          </a:p>
        </p:txBody>
      </p:sp>
      <mc:AlternateContent xmlns:mc="http://schemas.openxmlformats.org/markup-compatibility/2006" xmlns:a14="http://schemas.microsoft.com/office/drawing/2010/main">
        <mc:Choice Requires="a14">
          <p:sp>
            <p:nvSpPr>
              <p:cNvPr id="8" name="TextBox 7"/>
              <p:cNvSpPr txBox="1"/>
              <p:nvPr/>
            </p:nvSpPr>
            <p:spPr>
              <a:xfrm>
                <a:off x="5580605" y="4465807"/>
                <a:ext cx="3751668" cy="11120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m:t>
                          </m:r>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𝒏</m:t>
                              </m:r>
                            </m:e>
                          </m:d>
                        </m:e>
                      </m:d>
                      <m:r>
                        <a:rPr lang="en-US" sz="2800" b="1" i="1">
                          <a:latin typeface="Cambria Math" panose="02040503050406030204" pitchFamily="18" charset="0"/>
                          <a:ea typeface="Cambria Math" panose="02040503050406030204" pitchFamily="18" charset="0"/>
                        </a:rPr>
                        <m:t>~</m:t>
                      </m:r>
                      <m:f>
                        <m:fPr>
                          <m:ctrlPr>
                            <a:rPr lang="en-US" sz="2800" b="1" i="1">
                              <a:latin typeface="Cambria Math" panose="02040503050406030204" pitchFamily="18" charset="0"/>
                              <a:ea typeface="Cambria Math" panose="02040503050406030204" pitchFamily="18" charset="0"/>
                            </a:rPr>
                          </m:ctrlPr>
                        </m:fPr>
                        <m:num>
                          <m:r>
                            <a:rPr lang="en-US" sz="2800" b="1" i="1">
                              <a:latin typeface="Cambria Math" panose="02040503050406030204" pitchFamily="18" charset="0"/>
                              <a:ea typeface="Cambria Math" panose="02040503050406030204" pitchFamily="18" charset="0"/>
                            </a:rPr>
                            <m:t>𝟏</m:t>
                          </m:r>
                        </m:num>
                        <m:den>
                          <m:r>
                            <a:rPr lang="en-US" sz="2800" b="1" i="1">
                              <a:latin typeface="Cambria Math" panose="02040503050406030204" pitchFamily="18" charset="0"/>
                              <a:ea typeface="Cambria Math" panose="02040503050406030204" pitchFamily="18" charset="0"/>
                            </a:rPr>
                            <m:t>𝟒</m:t>
                          </m:r>
                          <m:r>
                            <a:rPr lang="en-US" sz="2800" b="1" i="1">
                              <a:latin typeface="Cambria Math" panose="02040503050406030204" pitchFamily="18" charset="0"/>
                              <a:ea typeface="Cambria Math" panose="02040503050406030204" pitchFamily="18" charset="0"/>
                            </a:rPr>
                            <m:t>𝒏</m:t>
                          </m:r>
                          <m:rad>
                            <m:radPr>
                              <m:degHide m:val="on"/>
                              <m:ctrlPr>
                                <a:rPr lang="en-US" sz="2800" b="1" i="1">
                                  <a:latin typeface="Cambria Math" panose="02040503050406030204" pitchFamily="18" charset="0"/>
                                  <a:ea typeface="Cambria Math" panose="02040503050406030204" pitchFamily="18" charset="0"/>
                                </a:rPr>
                              </m:ctrlPr>
                            </m:radPr>
                            <m:deg/>
                            <m:e>
                              <m:r>
                                <a:rPr lang="en-US" sz="2800" b="1" i="1">
                                  <a:latin typeface="Cambria Math" panose="02040503050406030204" pitchFamily="18" charset="0"/>
                                  <a:ea typeface="Cambria Math" panose="02040503050406030204" pitchFamily="18" charset="0"/>
                                </a:rPr>
                                <m:t>𝟑</m:t>
                              </m:r>
                            </m:e>
                          </m:rad>
                        </m:den>
                      </m:f>
                      <m:sSup>
                        <m:sSupPr>
                          <m:ctrlPr>
                            <a:rPr lang="en-US" sz="2800" b="1" i="1">
                              <a:latin typeface="Cambria Math" panose="02040503050406030204" pitchFamily="18" charset="0"/>
                              <a:ea typeface="Cambria Math" panose="02040503050406030204" pitchFamily="18" charset="0"/>
                            </a:rPr>
                          </m:ctrlPr>
                        </m:sSupPr>
                        <m:e>
                          <m:r>
                            <a:rPr lang="en-US" sz="2800" b="1" i="1">
                              <a:latin typeface="Cambria Math" panose="02040503050406030204" pitchFamily="18" charset="0"/>
                              <a:ea typeface="Cambria Math" panose="02040503050406030204" pitchFamily="18" charset="0"/>
                            </a:rPr>
                            <m:t>𝒆</m:t>
                          </m:r>
                        </m:e>
                        <m:sup>
                          <m:r>
                            <a:rPr lang="en-US" sz="2800" b="1" i="1">
                              <a:latin typeface="Cambria Math" panose="02040503050406030204" pitchFamily="18" charset="0"/>
                              <a:ea typeface="Cambria Math" panose="02040503050406030204" pitchFamily="18" charset="0"/>
                            </a:rPr>
                            <m:t>𝝅</m:t>
                          </m:r>
                          <m:rad>
                            <m:radPr>
                              <m:degHide m:val="on"/>
                              <m:ctrlPr>
                                <a:rPr lang="en-US" sz="2800" b="1" i="1">
                                  <a:latin typeface="Cambria Math" panose="02040503050406030204" pitchFamily="18" charset="0"/>
                                  <a:ea typeface="Cambria Math" panose="02040503050406030204" pitchFamily="18" charset="0"/>
                                </a:rPr>
                              </m:ctrlPr>
                            </m:radPr>
                            <m:deg/>
                            <m:e>
                              <m:f>
                                <m:fPr>
                                  <m:type m:val="skw"/>
                                  <m:ctrlPr>
                                    <a:rPr lang="en-US" sz="2800" b="1" i="1">
                                      <a:latin typeface="Cambria Math" panose="02040503050406030204" pitchFamily="18" charset="0"/>
                                      <a:ea typeface="Cambria Math" panose="02040503050406030204" pitchFamily="18" charset="0"/>
                                    </a:rPr>
                                  </m:ctrlPr>
                                </m:fPr>
                                <m:num>
                                  <m:r>
                                    <a:rPr lang="en-US" sz="2800" b="1" i="1">
                                      <a:latin typeface="Cambria Math" panose="02040503050406030204" pitchFamily="18" charset="0"/>
                                      <a:ea typeface="Cambria Math" panose="02040503050406030204" pitchFamily="18" charset="0"/>
                                    </a:rPr>
                                    <m:t>𝟐</m:t>
                                  </m:r>
                                  <m:r>
                                    <a:rPr lang="en-US" sz="2800" b="1" i="1">
                                      <a:latin typeface="Cambria Math" panose="02040503050406030204" pitchFamily="18" charset="0"/>
                                      <a:ea typeface="Cambria Math" panose="02040503050406030204" pitchFamily="18" charset="0"/>
                                    </a:rPr>
                                    <m:t>𝒏</m:t>
                                  </m:r>
                                </m:num>
                                <m:den>
                                  <m:r>
                                    <a:rPr lang="en-US" sz="2800" b="1" i="1">
                                      <a:latin typeface="Cambria Math" panose="02040503050406030204" pitchFamily="18" charset="0"/>
                                      <a:ea typeface="Cambria Math" panose="02040503050406030204" pitchFamily="18" charset="0"/>
                                    </a:rPr>
                                    <m:t>𝟑</m:t>
                                  </m:r>
                                </m:den>
                              </m:f>
                            </m:e>
                          </m:rad>
                        </m:sup>
                      </m:sSup>
                    </m:oMath>
                  </m:oMathPara>
                </a14:m>
                <a:endParaRPr lang="en-US" sz="2800" dirty="0" err="1" smtClean="0"/>
              </a:p>
            </p:txBody>
          </p:sp>
        </mc:Choice>
        <mc:Fallback xmlns="">
          <p:sp>
            <p:nvSpPr>
              <p:cNvPr id="8" name="TextBox 7"/>
              <p:cNvSpPr txBox="1">
                <a:spLocks noRot="1" noChangeAspect="1" noMove="1" noResize="1" noEditPoints="1" noAdjustHandles="1" noChangeArrowheads="1" noChangeShapeType="1" noTextEdit="1"/>
              </p:cNvSpPr>
              <p:nvPr/>
            </p:nvSpPr>
            <p:spPr>
              <a:xfrm>
                <a:off x="5580605" y="4465807"/>
                <a:ext cx="3751668" cy="1112036"/>
              </a:xfrm>
              <a:prstGeom prst="rect">
                <a:avLst/>
              </a:prstGeom>
              <a:blipFill rotWithShape="0">
                <a:blip r:embed="rId5"/>
                <a:stretch>
                  <a:fillRect/>
                </a:stretch>
              </a:blipFill>
            </p:spPr>
            <p:txBody>
              <a:bodyPr/>
              <a:lstStyle/>
              <a:p>
                <a:r>
                  <a:rPr lang="en-US">
                    <a:noFill/>
                  </a:rPr>
                  <a:t> </a:t>
                </a:r>
              </a:p>
            </p:txBody>
          </p:sp>
        </mc:Fallback>
      </mc:AlternateContent>
      <p:sp>
        <p:nvSpPr>
          <p:cNvPr id="6" name="Oval 5"/>
          <p:cNvSpPr/>
          <p:nvPr/>
        </p:nvSpPr>
        <p:spPr>
          <a:xfrm>
            <a:off x="8039022" y="4360105"/>
            <a:ext cx="1293251" cy="864923"/>
          </a:xfrm>
          <a:prstGeom prst="ellipse">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9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p:bldP spid="5" grpId="1"/>
      <p:bldP spid="7" grpId="0"/>
      <p:bldP spid="8"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Risks (Example)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0553" y="2182298"/>
            <a:ext cx="787401" cy="15001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73" y="2233548"/>
            <a:ext cx="1002883" cy="15221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560" y="2139309"/>
            <a:ext cx="806354" cy="15094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9733" y="2233548"/>
            <a:ext cx="1193983" cy="1370998"/>
          </a:xfrm>
          <a:prstGeom prst="rect">
            <a:avLst/>
          </a:prstGeom>
        </p:spPr>
      </p:pic>
      <p:sp>
        <p:nvSpPr>
          <p:cNvPr id="8" name="Rectangular Callout 7"/>
          <p:cNvSpPr/>
          <p:nvPr/>
        </p:nvSpPr>
        <p:spPr>
          <a:xfrm>
            <a:off x="4793987" y="1568473"/>
            <a:ext cx="1028443" cy="757881"/>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t>
            </a:r>
            <a:endParaRPr lang="en-US" sz="3600" dirty="0">
              <a:solidFill>
                <a:schemeClr val="tx1"/>
              </a:solidFill>
            </a:endParaRPr>
          </a:p>
        </p:txBody>
      </p:sp>
      <p:sp>
        <p:nvSpPr>
          <p:cNvPr id="9" name="Rectangular Callout 8"/>
          <p:cNvSpPr/>
          <p:nvPr/>
        </p:nvSpPr>
        <p:spPr>
          <a:xfrm>
            <a:off x="6733056" y="1593511"/>
            <a:ext cx="1117419" cy="757881"/>
          </a:xfrm>
          <a:prstGeom prst="wedgeRectCallout">
            <a:avLst>
              <a:gd name="adj1" fmla="val -48868"/>
              <a:gd name="adj2" fmla="val 71196"/>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554309" y="1568474"/>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27026" y="1536058"/>
            <a:ext cx="1433098" cy="757881"/>
          </a:xfrm>
          <a:prstGeom prst="wedgeRectCallout">
            <a:avLst>
              <a:gd name="adj1" fmla="val -66149"/>
              <a:gd name="adj2" fmla="val 72453"/>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23" y="1865374"/>
            <a:ext cx="2027166" cy="1777306"/>
          </a:xfrm>
          <a:prstGeom prst="rect">
            <a:avLst/>
          </a:prstGeom>
        </p:spPr>
      </p:pic>
      <p:sp>
        <p:nvSpPr>
          <p:cNvPr id="45" name="Right Brace 44"/>
          <p:cNvSpPr/>
          <p:nvPr/>
        </p:nvSpPr>
        <p:spPr>
          <a:xfrm>
            <a:off x="7050999" y="1568473"/>
            <a:ext cx="715819" cy="5158420"/>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646967" y="4515506"/>
            <a:ext cx="6034216" cy="584775"/>
          </a:xfrm>
          <a:prstGeom prst="rect">
            <a:avLst/>
          </a:prstGeom>
          <a:noFill/>
        </p:spPr>
        <p:txBody>
          <a:bodyPr wrap="none" rtlCol="0">
            <a:spAutoFit/>
          </a:bodyPr>
          <a:lstStyle/>
          <a:p>
            <a:r>
              <a:rPr lang="en-US" sz="3200" dirty="0" smtClean="0"/>
              <a:t>Adversary Background Knowledge  </a:t>
            </a:r>
            <a:endParaRPr lang="en-US" sz="3200" dirty="0"/>
          </a:p>
        </p:txBody>
      </p:sp>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098" y="1871459"/>
            <a:ext cx="2027166" cy="1777306"/>
          </a:xfrm>
          <a:prstGeom prst="rect">
            <a:avLst/>
          </a:prstGeom>
        </p:spPr>
      </p:pic>
    </p:spTree>
    <p:extLst>
      <p:ext uri="{BB962C8B-B14F-4D97-AF65-F5344CB8AC3E}">
        <p14:creationId xmlns:p14="http://schemas.microsoft.com/office/powerpoint/2010/main" val="1650856533"/>
      </p:ext>
    </p:extLst>
  </p:cSld>
  <p:clrMapOvr>
    <a:masterClrMapping/>
  </p:clrMapOvr>
  <mc:AlternateContent xmlns:mc="http://schemas.openxmlformats.org/markup-compatibility/2006" xmlns:p14="http://schemas.microsoft.com/office/powerpoint/2010/main">
    <mc:Choice Requires="p14">
      <p:transition spd="slow" p14:dur="2000" advTm="8411"/>
    </mc:Choice>
    <mc:Fallback xmlns="">
      <p:transition spd="slow" advTm="841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Risks (Example)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0553" y="2182298"/>
            <a:ext cx="787401" cy="15001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73" y="2233548"/>
            <a:ext cx="1002883" cy="15221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560" y="2139309"/>
            <a:ext cx="806354" cy="15094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9733" y="2233548"/>
            <a:ext cx="1193983" cy="1370998"/>
          </a:xfrm>
          <a:prstGeom prst="rect">
            <a:avLst/>
          </a:prstGeom>
        </p:spPr>
      </p:pic>
      <p:sp>
        <p:nvSpPr>
          <p:cNvPr id="8" name="Rectangular Callout 7"/>
          <p:cNvSpPr/>
          <p:nvPr/>
        </p:nvSpPr>
        <p:spPr>
          <a:xfrm>
            <a:off x="4793987" y="1568473"/>
            <a:ext cx="1028443" cy="757881"/>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t>
            </a:r>
            <a:endParaRPr lang="en-US" sz="3600" dirty="0">
              <a:solidFill>
                <a:schemeClr val="tx1"/>
              </a:solidFill>
            </a:endParaRPr>
          </a:p>
        </p:txBody>
      </p:sp>
      <p:sp>
        <p:nvSpPr>
          <p:cNvPr id="9" name="Rectangular Callout 8"/>
          <p:cNvSpPr/>
          <p:nvPr/>
        </p:nvSpPr>
        <p:spPr>
          <a:xfrm>
            <a:off x="6733056" y="1593511"/>
            <a:ext cx="1117419" cy="757881"/>
          </a:xfrm>
          <a:prstGeom prst="wedgeRectCallout">
            <a:avLst>
              <a:gd name="adj1" fmla="val -48868"/>
              <a:gd name="adj2" fmla="val 71196"/>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554309" y="1568474"/>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27026" y="1536058"/>
            <a:ext cx="1433098" cy="757881"/>
          </a:xfrm>
          <a:prstGeom prst="wedgeRectCallout">
            <a:avLst>
              <a:gd name="adj1" fmla="val -66149"/>
              <a:gd name="adj2" fmla="val 72453"/>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23" y="1865374"/>
            <a:ext cx="2027166" cy="1777306"/>
          </a:xfrm>
          <a:prstGeom prst="rect">
            <a:avLst/>
          </a:prstGeom>
        </p:spPr>
      </p:pic>
      <p:cxnSp>
        <p:nvCxnSpPr>
          <p:cNvPr id="14" name="Straight Arrow Connector 13" title="12345"/>
          <p:cNvCxnSpPr>
            <a:stCxn id="4" idx="2"/>
          </p:cNvCxnSpPr>
          <p:nvPr/>
        </p:nvCxnSpPr>
        <p:spPr>
          <a:xfrm flipH="1">
            <a:off x="1963375" y="3682483"/>
            <a:ext cx="2560879" cy="114957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88887" y="3648765"/>
            <a:ext cx="389410" cy="13457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25939" y="3663446"/>
            <a:ext cx="3132196" cy="134144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13347" y="4294685"/>
            <a:ext cx="865943" cy="369332"/>
          </a:xfrm>
          <a:prstGeom prst="rect">
            <a:avLst/>
          </a:prstGeom>
          <a:noFill/>
        </p:spPr>
        <p:txBody>
          <a:bodyPr wrap="none" rtlCol="0">
            <a:spAutoFit/>
          </a:bodyPr>
          <a:lstStyle/>
          <a:p>
            <a:r>
              <a:rPr lang="en-US" dirty="0" smtClean="0"/>
              <a:t>abc123</a:t>
            </a:r>
            <a:endParaRPr lang="en-US" dirty="0"/>
          </a:p>
        </p:txBody>
      </p:sp>
      <p:sp>
        <p:nvSpPr>
          <p:cNvPr id="21" name="TextBox 20"/>
          <p:cNvSpPr txBox="1"/>
          <p:nvPr/>
        </p:nvSpPr>
        <p:spPr>
          <a:xfrm>
            <a:off x="4982588" y="4294685"/>
            <a:ext cx="769763" cy="369332"/>
          </a:xfrm>
          <a:prstGeom prst="rect">
            <a:avLst/>
          </a:prstGeom>
          <a:noFill/>
        </p:spPr>
        <p:txBody>
          <a:bodyPr wrap="none" rtlCol="0">
            <a:spAutoFit/>
          </a:bodyPr>
          <a:lstStyle/>
          <a:p>
            <a:r>
              <a:rPr lang="en-US" dirty="0" smtClean="0"/>
              <a:t>12345</a:t>
            </a:r>
            <a:endParaRPr lang="en-US" dirty="0"/>
          </a:p>
        </p:txBody>
      </p:sp>
      <p:sp>
        <p:nvSpPr>
          <p:cNvPr id="22" name="TextBox 21"/>
          <p:cNvSpPr txBox="1"/>
          <p:nvPr/>
        </p:nvSpPr>
        <p:spPr>
          <a:xfrm>
            <a:off x="6941348" y="4206856"/>
            <a:ext cx="700833" cy="369332"/>
          </a:xfrm>
          <a:prstGeom prst="rect">
            <a:avLst/>
          </a:prstGeom>
          <a:noFill/>
        </p:spPr>
        <p:txBody>
          <a:bodyPr wrap="none" rtlCol="0">
            <a:spAutoFit/>
          </a:bodyPr>
          <a:lstStyle/>
          <a:p>
            <a:r>
              <a:rPr lang="en-US" dirty="0" smtClean="0"/>
              <a:t>other</a:t>
            </a:r>
            <a:endParaRPr lang="en-US" dirty="0"/>
          </a:p>
        </p:txBody>
      </p:sp>
      <p:sp>
        <p:nvSpPr>
          <p:cNvPr id="23" name="Rectangle 22"/>
          <p:cNvSpPr/>
          <p:nvPr/>
        </p:nvSpPr>
        <p:spPr>
          <a:xfrm>
            <a:off x="838200" y="5829300"/>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200" y="5181600"/>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38200" y="454630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86856" y="5829300"/>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30257" y="4206856"/>
            <a:ext cx="301686" cy="369332"/>
          </a:xfrm>
          <a:prstGeom prst="rect">
            <a:avLst/>
          </a:prstGeom>
          <a:noFill/>
        </p:spPr>
        <p:txBody>
          <a:bodyPr wrap="none" rtlCol="0">
            <a:spAutoFit/>
          </a:bodyPr>
          <a:lstStyle/>
          <a:p>
            <a:r>
              <a:rPr lang="en-US" dirty="0" smtClean="0"/>
              <a:t>3</a:t>
            </a:r>
            <a:endParaRPr lang="en-US" dirty="0"/>
          </a:p>
        </p:txBody>
      </p:sp>
      <p:sp>
        <p:nvSpPr>
          <p:cNvPr id="28" name="TextBox 27"/>
          <p:cNvSpPr txBox="1"/>
          <p:nvPr/>
        </p:nvSpPr>
        <p:spPr>
          <a:xfrm>
            <a:off x="1878913" y="5383768"/>
            <a:ext cx="301686" cy="369332"/>
          </a:xfrm>
          <a:prstGeom prst="rect">
            <a:avLst/>
          </a:prstGeom>
          <a:noFill/>
        </p:spPr>
        <p:txBody>
          <a:bodyPr wrap="none" rtlCol="0">
            <a:spAutoFit/>
          </a:bodyPr>
          <a:lstStyle/>
          <a:p>
            <a:r>
              <a:rPr lang="en-US" dirty="0"/>
              <a:t>1</a:t>
            </a:r>
          </a:p>
        </p:txBody>
      </p:sp>
      <p:sp>
        <p:nvSpPr>
          <p:cNvPr id="29" name="Rectangle 28"/>
          <p:cNvSpPr/>
          <p:nvPr/>
        </p:nvSpPr>
        <p:spPr>
          <a:xfrm>
            <a:off x="4348317"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8317" y="5297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96973" y="5301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96973"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524253" y="4964284"/>
            <a:ext cx="301686" cy="369332"/>
          </a:xfrm>
          <a:prstGeom prst="rect">
            <a:avLst/>
          </a:prstGeom>
          <a:noFill/>
        </p:spPr>
        <p:txBody>
          <a:bodyPr wrap="none" rtlCol="0">
            <a:spAutoFit/>
          </a:bodyPr>
          <a:lstStyle/>
          <a:p>
            <a:r>
              <a:rPr lang="en-US" dirty="0" smtClean="0"/>
              <a:t>2</a:t>
            </a:r>
            <a:endParaRPr lang="en-US" dirty="0"/>
          </a:p>
        </p:txBody>
      </p:sp>
      <p:sp>
        <p:nvSpPr>
          <p:cNvPr id="34" name="TextBox 33"/>
          <p:cNvSpPr txBox="1"/>
          <p:nvPr/>
        </p:nvSpPr>
        <p:spPr>
          <a:xfrm>
            <a:off x="5389030" y="4944028"/>
            <a:ext cx="301686" cy="369332"/>
          </a:xfrm>
          <a:prstGeom prst="rect">
            <a:avLst/>
          </a:prstGeom>
          <a:noFill/>
        </p:spPr>
        <p:txBody>
          <a:bodyPr wrap="none" rtlCol="0">
            <a:spAutoFit/>
          </a:bodyPr>
          <a:lstStyle/>
          <a:p>
            <a:r>
              <a:rPr lang="en-US" dirty="0" smtClean="0"/>
              <a:t>2</a:t>
            </a:r>
            <a:endParaRPr lang="en-US" dirty="0"/>
          </a:p>
        </p:txBody>
      </p:sp>
      <p:sp>
        <p:nvSpPr>
          <p:cNvPr id="35" name="Rectangle 34"/>
          <p:cNvSpPr/>
          <p:nvPr/>
        </p:nvSpPr>
        <p:spPr>
          <a:xfrm>
            <a:off x="8043914" y="5761705"/>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043914" y="5114005"/>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892570" y="5761705"/>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219850" y="4780325"/>
            <a:ext cx="301686" cy="369332"/>
          </a:xfrm>
          <a:prstGeom prst="rect">
            <a:avLst/>
          </a:prstGeom>
          <a:noFill/>
        </p:spPr>
        <p:txBody>
          <a:bodyPr wrap="none" rtlCol="0">
            <a:spAutoFit/>
          </a:bodyPr>
          <a:lstStyle/>
          <a:p>
            <a:r>
              <a:rPr lang="en-US" dirty="0" smtClean="0"/>
              <a:t>2</a:t>
            </a:r>
            <a:endParaRPr lang="en-US" dirty="0"/>
          </a:p>
        </p:txBody>
      </p:sp>
      <p:sp>
        <p:nvSpPr>
          <p:cNvPr id="41" name="Rectangle 40"/>
          <p:cNvSpPr/>
          <p:nvPr/>
        </p:nvSpPr>
        <p:spPr>
          <a:xfrm>
            <a:off x="9741226" y="5743496"/>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084627" y="5333616"/>
            <a:ext cx="1150342" cy="369332"/>
            <a:chOff x="9084627" y="5333616"/>
            <a:chExt cx="1150342" cy="369332"/>
          </a:xfrm>
        </p:grpSpPr>
        <p:sp>
          <p:nvSpPr>
            <p:cNvPr id="42" name="TextBox 41"/>
            <p:cNvSpPr txBox="1"/>
            <p:nvPr/>
          </p:nvSpPr>
          <p:spPr>
            <a:xfrm>
              <a:off x="9933283" y="5333616"/>
              <a:ext cx="301686" cy="369332"/>
            </a:xfrm>
            <a:prstGeom prst="rect">
              <a:avLst/>
            </a:prstGeom>
            <a:noFill/>
          </p:spPr>
          <p:txBody>
            <a:bodyPr wrap="none" rtlCol="0">
              <a:spAutoFit/>
            </a:bodyPr>
            <a:lstStyle/>
            <a:p>
              <a:r>
                <a:rPr lang="en-US" dirty="0"/>
                <a:t>1</a:t>
              </a:r>
            </a:p>
          </p:txBody>
        </p:sp>
        <p:sp>
          <p:nvSpPr>
            <p:cNvPr id="43" name="TextBox 42"/>
            <p:cNvSpPr txBox="1"/>
            <p:nvPr/>
          </p:nvSpPr>
          <p:spPr>
            <a:xfrm>
              <a:off x="9084627" y="5333616"/>
              <a:ext cx="301686" cy="369332"/>
            </a:xfrm>
            <a:prstGeom prst="rect">
              <a:avLst/>
            </a:prstGeom>
            <a:noFill/>
          </p:spPr>
          <p:txBody>
            <a:bodyPr wrap="none" rtlCol="0">
              <a:spAutoFit/>
            </a:bodyPr>
            <a:lstStyle/>
            <a:p>
              <a:r>
                <a:rPr lang="en-US" dirty="0"/>
                <a:t>1</a:t>
              </a:r>
            </a:p>
          </p:txBody>
        </p:sp>
      </p:grpSp>
      <p:sp>
        <p:nvSpPr>
          <p:cNvPr id="48" name="Rectangle 47"/>
          <p:cNvSpPr/>
          <p:nvPr/>
        </p:nvSpPr>
        <p:spPr>
          <a:xfrm>
            <a:off x="4348318"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348318" y="5297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6974" y="5301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96974" y="5945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524254" y="4964284"/>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042240765"/>
      </p:ext>
    </p:extLst>
  </p:cSld>
  <p:clrMapOvr>
    <a:masterClrMapping/>
  </p:clrMapOvr>
  <mc:AlternateContent xmlns:mc="http://schemas.openxmlformats.org/markup-compatibility/2006" xmlns:p14="http://schemas.microsoft.com/office/powerpoint/2010/main">
    <mc:Choice Requires="p14">
      <p:transition spd="slow" p14:dur="2000" advTm="782"/>
    </mc:Choice>
    <mc:Fallback xmlns="">
      <p:transition spd="slow" advTm="78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1631" y="4248150"/>
                <a:ext cx="10515600" cy="4351338"/>
              </a:xfrm>
            </p:spPr>
            <p:txBody>
              <a:bodyPr>
                <a:normAutofit/>
              </a:bodyPr>
              <a:lstStyle/>
              <a:p>
                <a:pPr marL="0" indent="0" algn="ctr">
                  <a:buNone/>
                </a:pPr>
                <a:endParaRPr lang="en-US" dirty="0"/>
              </a:p>
              <a:p>
                <a:pPr marL="0" indent="0" algn="ctr">
                  <a:buNone/>
                </a:pPr>
                <a:r>
                  <a:rPr lang="en-US" dirty="0"/>
                  <a:t> </a:t>
                </a:r>
                <a:endParaRPr lang="en-US" dirty="0" smtClean="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e>
                          </m:d>
                        </m:e>
                        <m:sub>
                          <m:r>
                            <a:rPr lang="en-US" i="1">
                              <a:latin typeface="Cambria Math" panose="02040503050406030204" pitchFamily="18" charset="0"/>
                            </a:rPr>
                            <m:t>1</m:t>
                          </m:r>
                        </m:sub>
                      </m:sSub>
                      <m:r>
                        <a:rPr lang="en-US"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1631" y="4248150"/>
                <a:ext cx="10515600" cy="4351338"/>
              </a:xfrm>
              <a:blipFill rotWithShape="0">
                <a:blip r:embed="rId2"/>
                <a:stretch>
                  <a:fillRect/>
                </a:stretch>
              </a:blipFill>
            </p:spPr>
            <p:txBody>
              <a:bodyPr/>
              <a:lstStyle/>
              <a:p>
                <a:r>
                  <a:rPr lang="en-US">
                    <a:noFill/>
                  </a:rPr>
                  <a:t> </a:t>
                </a:r>
              </a:p>
            </p:txBody>
          </p:sp>
        </mc:Fallback>
      </mc:AlternateContent>
      <p:cxnSp>
        <p:nvCxnSpPr>
          <p:cNvPr id="7" name="Straight Arrow Connector 6"/>
          <p:cNvCxnSpPr/>
          <p:nvPr/>
        </p:nvCxnSpPr>
        <p:spPr>
          <a:xfrm flipH="1">
            <a:off x="5761823" y="4563979"/>
            <a:ext cx="13335" cy="58089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4375" y="1825625"/>
            <a:ext cx="10639425" cy="2911628"/>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838200" y="185181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Definition: </a:t>
                </a:r>
                <a:r>
                  <a:rPr lang="en-US" dirty="0" smtClean="0"/>
                  <a:t>An (randomized) algorithm A preserves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𝑅𝑎𝑛𝑔𝑒</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Font typeface="Arial" panose="020B0604020202020204" pitchFamily="34" charset="0"/>
                  <a:buNone/>
                </a:pPr>
                <a:r>
                  <a:rPr lang="en-US" dirty="0" err="1" smtClean="0"/>
                  <a:t>Pr</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𝐴</m:t>
                        </m:r>
                        <m:r>
                          <a:rPr lang="en-US" i="1" smtClean="0">
                            <a:latin typeface="Cambria Math" panose="02040503050406030204" pitchFamily="18" charset="0"/>
                          </a:rPr>
                          <m:t>(</m:t>
                        </m:r>
                        <m:r>
                          <a:rPr lang="en-US" i="1" smtClean="0">
                            <a:latin typeface="Cambria Math" panose="02040503050406030204" pitchFamily="18" charset="0"/>
                          </a:rPr>
                          <m:t>𝑓</m:t>
                        </m:r>
                        <m:r>
                          <a:rPr lang="en-US" i="1" smtClean="0">
                            <a:latin typeface="Cambria Math" panose="02040503050406030204" pitchFamily="18" charset="0"/>
                          </a:rPr>
                          <m:t>)∈</m:t>
                        </m:r>
                        <m:r>
                          <m:rPr>
                            <m:sty m:val="p"/>
                          </m:rPr>
                          <a:rPr lang="en-US"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smtClean="0">
                        <a:latin typeface="Cambria Math" panose="02040503050406030204" pitchFamily="18" charset="0"/>
                        <a:ea typeface="Cambria Math" panose="02040503050406030204" pitchFamily="18" charset="0"/>
                      </a:rPr>
                      <m:t>Pr</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𝛿</m:t>
                    </m:r>
                  </m:oMath>
                </a14:m>
                <a:endParaRPr lang="en-US" dirty="0" smtClean="0"/>
              </a:p>
              <a:p>
                <a:pPr marL="0" indent="0">
                  <a:buFont typeface="Arial" panose="020B0604020202020204" pitchFamily="34" charset="0"/>
                  <a:buNone/>
                </a:pPr>
                <a:r>
                  <a:rPr lang="en-US" dirty="0" smtClean="0"/>
                  <a:t>for any pair of adjacent password frequency lists f and f’,</a:t>
                </a:r>
              </a:p>
              <a:p>
                <a:pPr marL="0" indent="0" algn="ctr">
                  <a:buFont typeface="Arial" panose="020B0604020202020204" pitchFamily="34" charse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smtClean="0">
                                <a:latin typeface="Cambria Math" panose="02040503050406030204" pitchFamily="18" charset="0"/>
                              </a:rPr>
                              <m:t>𝑓</m:t>
                            </m:r>
                            <m:r>
                              <a:rPr lang="en-US" i="1" smtClean="0">
                                <a:latin typeface="Cambria Math" panose="02040503050406030204" pitchFamily="18" charset="0"/>
                              </a:rPr>
                              <m:t>−</m:t>
                            </m:r>
                            <m:r>
                              <a:rPr lang="en-US" i="1" smtClean="0">
                                <a:latin typeface="Cambria Math" panose="02040503050406030204" pitchFamily="18" charset="0"/>
                              </a:rPr>
                              <m:t>𝑓</m:t>
                            </m:r>
                            <m:r>
                              <a:rPr lang="en-US" i="1" smtClean="0">
                                <a:latin typeface="Cambria Math" panose="02040503050406030204" pitchFamily="18" charset="0"/>
                              </a:rPr>
                              <m:t>′</m:t>
                            </m:r>
                          </m:e>
                        </m:d>
                      </m:e>
                      <m:sub>
                        <m:r>
                          <a:rPr lang="en-US" i="1" smtClean="0">
                            <a:latin typeface="Cambria Math" panose="02040503050406030204" pitchFamily="18" charset="0"/>
                          </a:rPr>
                          <m:t>1</m:t>
                        </m:r>
                      </m:sub>
                    </m:sSub>
                    <m:r>
                      <a:rPr lang="en-US" i="1" smtClean="0">
                        <a:latin typeface="Cambria Math" panose="02040503050406030204" pitchFamily="18" charset="0"/>
                      </a:rPr>
                      <m:t>=1</m:t>
                    </m:r>
                  </m:oMath>
                </a14:m>
                <a:r>
                  <a:rPr lang="en-US" dirty="0" smtClean="0"/>
                  <a:t>.</a:t>
                </a:r>
                <a:endParaRPr lang="en-US"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838200" y="1851818"/>
                <a:ext cx="10515600" cy="4351338"/>
              </a:xfrm>
              <a:prstGeom prst="rect">
                <a:avLst/>
              </a:prstGeom>
              <a:blipFill rotWithShape="0">
                <a:blip r:embed="rId3"/>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2017697663"/>
      </p:ext>
    </p:extLst>
  </p:cSld>
  <p:clrMapOvr>
    <a:masterClrMapping/>
  </p:clrMapOvr>
  <mc:AlternateContent xmlns:mc="http://schemas.openxmlformats.org/markup-compatibility/2006" xmlns:p14="http://schemas.microsoft.com/office/powerpoint/2010/main">
    <mc:Choice Requires="p14">
      <p:transition spd="slow" p14:dur="2000" advTm="661"/>
    </mc:Choice>
    <mc:Fallback xmlns="">
      <p:transition spd="slow" advTm="66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1825625"/>
            <a:ext cx="10639425" cy="2911628"/>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1818"/>
                <a:ext cx="10515600" cy="4351338"/>
              </a:xfrm>
            </p:spPr>
            <p:txBody>
              <a:bodyPr/>
              <a:lstStyle/>
              <a:p>
                <a:pPr marL="0" indent="0">
                  <a:buNone/>
                </a:pPr>
                <a:r>
                  <a:rPr lang="en-US" b="1" dirty="0"/>
                  <a:t>Definition: </a:t>
                </a:r>
                <a:r>
                  <a:rPr lang="en-US" dirty="0" smtClean="0"/>
                  <a:t>An (randomized) algorithm A preserves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𝑅𝑎𝑛𝑔𝑒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None/>
                </a:pPr>
                <a:r>
                  <a:rPr lang="en-US" dirty="0" err="1" smtClean="0"/>
                  <a:t>Pr</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b="0" i="0" smtClean="0">
                        <a:latin typeface="Cambria Math" panose="02040503050406030204" pitchFamily="18" charset="0"/>
                        <a:ea typeface="Cambria Math" panose="02040503050406030204" pitchFamily="18" charset="0"/>
                      </a:rPr>
                      <m:t>Pr</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endParaRPr lang="en-US" dirty="0" smtClean="0"/>
              </a:p>
              <a:p>
                <a:pPr marL="0" indent="0">
                  <a:buNone/>
                </a:pPr>
                <a:r>
                  <a:rPr lang="en-US" dirty="0" smtClean="0"/>
                  <a:t>for any pair of adjacent password frequency lists f and f’,</a:t>
                </a:r>
              </a:p>
              <a:p>
                <a:pPr marL="0" indent="0" algn="ctr">
                  <a:buNone/>
                </a:pPr>
                <a:r>
                  <a:rPr lang="en-US" dirty="0" smtClean="0"/>
                  <a:t>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1818"/>
                <a:ext cx="10515600" cy="4351338"/>
              </a:xfrm>
              <a:blipFill rotWithShape="0">
                <a:blip r:embed="rId2"/>
                <a:stretch>
                  <a:fillRect l="-1217" t="-2381"/>
                </a:stretch>
              </a:blipFill>
            </p:spPr>
            <p:txBody>
              <a:bodyPr/>
              <a:lstStyle/>
              <a:p>
                <a:r>
                  <a:rPr lang="en-US">
                    <a:noFill/>
                  </a:rPr>
                  <a:t> </a:t>
                </a:r>
              </a:p>
            </p:txBody>
          </p:sp>
        </mc:Fallback>
      </mc:AlternateContent>
      <p:cxnSp>
        <p:nvCxnSpPr>
          <p:cNvPr id="50" name="Straight Arrow Connector 49"/>
          <p:cNvCxnSpPr/>
          <p:nvPr/>
        </p:nvCxnSpPr>
        <p:spPr>
          <a:xfrm>
            <a:off x="6059277" y="4483865"/>
            <a:ext cx="160548" cy="12268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968174" y="5548610"/>
            <a:ext cx="7144776" cy="1077218"/>
          </a:xfrm>
          <a:prstGeom prst="rect">
            <a:avLst/>
          </a:prstGeom>
          <a:noFill/>
        </p:spPr>
        <p:txBody>
          <a:bodyPr wrap="none" rtlCol="0">
            <a:spAutoFit/>
          </a:bodyPr>
          <a:lstStyle/>
          <a:p>
            <a:r>
              <a:rPr lang="en-US" sz="3200" dirty="0" smtClean="0"/>
              <a:t>f  – original password frequency list</a:t>
            </a:r>
          </a:p>
          <a:p>
            <a:r>
              <a:rPr lang="en-US" sz="3200" dirty="0" smtClean="0"/>
              <a:t>f’</a:t>
            </a:r>
            <a:r>
              <a:rPr lang="en-US" sz="3200" dirty="0"/>
              <a:t> </a:t>
            </a:r>
            <a:r>
              <a:rPr lang="en-US" sz="3200" dirty="0" smtClean="0"/>
              <a:t>– remove Alice’s password from dataset</a:t>
            </a:r>
            <a:endParaRPr lang="en-US" sz="3200" dirty="0"/>
          </a:p>
        </p:txBody>
      </p:sp>
      <p:pic>
        <p:nvPicPr>
          <p:cNvPr id="5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5125" y="5646093"/>
            <a:ext cx="463067" cy="882252"/>
          </a:xfrm>
          <a:prstGeom prst="rect">
            <a:avLst/>
          </a:prstGeom>
        </p:spPr>
      </p:pic>
    </p:spTree>
    <p:extLst>
      <p:ext uri="{BB962C8B-B14F-4D97-AF65-F5344CB8AC3E}">
        <p14:creationId xmlns:p14="http://schemas.microsoft.com/office/powerpoint/2010/main" val="1544383501"/>
      </p:ext>
    </p:extLst>
  </p:cSld>
  <p:clrMapOvr>
    <a:masterClrMapping/>
  </p:clrMapOvr>
  <mc:AlternateContent xmlns:mc="http://schemas.openxmlformats.org/markup-compatibility/2006" xmlns:p14="http://schemas.microsoft.com/office/powerpoint/2010/main">
    <mc:Choice Requires="p14">
      <p:transition spd="slow" p14:dur="2000" advTm="2044"/>
    </mc:Choice>
    <mc:Fallback xmlns="">
      <p:transition spd="slow" advTm="204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1825625"/>
            <a:ext cx="10639425" cy="2839144"/>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1818"/>
                <a:ext cx="10515600" cy="4351338"/>
              </a:xfrm>
            </p:spPr>
            <p:txBody>
              <a:bodyPr/>
              <a:lstStyle/>
              <a:p>
                <a:pPr marL="0" indent="0">
                  <a:buNone/>
                </a:pPr>
                <a:r>
                  <a:rPr lang="en-US" b="1" dirty="0"/>
                  <a:t>Definition: </a:t>
                </a:r>
                <a:r>
                  <a:rPr lang="en-US" dirty="0" smtClean="0"/>
                  <a:t>An (randomized) algorithm A preserves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𝑅𝑎𝑛𝑔𝑒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None/>
                </a:pPr>
                <a:r>
                  <a:rPr lang="en-US" dirty="0" err="1" smtClean="0"/>
                  <a:t>Pr</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b="0" i="0" smtClean="0">
                        <a:latin typeface="Cambria Math" panose="02040503050406030204" pitchFamily="18" charset="0"/>
                        <a:ea typeface="Cambria Math" panose="02040503050406030204" pitchFamily="18" charset="0"/>
                      </a:rPr>
                      <m:t>Pr</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endParaRPr lang="en-US" dirty="0" smtClean="0"/>
              </a:p>
              <a:p>
                <a:pPr marL="0" indent="0">
                  <a:buNone/>
                </a:pPr>
                <a:r>
                  <a:rPr lang="en-US" dirty="0" smtClean="0"/>
                  <a:t>for any pair of adjacent password frequency lists f and f’,</a:t>
                </a:r>
              </a:p>
              <a:p>
                <a:pPr marL="0" indent="0" algn="ctr">
                  <a:buNone/>
                </a:pPr>
                <a:r>
                  <a:rPr lang="en-US" dirty="0" smtClean="0"/>
                  <a:t>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1818"/>
                <a:ext cx="10515600" cy="4351338"/>
              </a:xfrm>
              <a:blipFill rotWithShape="0">
                <a:blip r:embed="rId2"/>
                <a:stretch>
                  <a:fillRect l="-1217" t="-2381"/>
                </a:stretch>
              </a:blipFill>
            </p:spPr>
            <p:txBody>
              <a:bodyPr/>
              <a:lstStyle/>
              <a:p>
                <a:r>
                  <a:rPr lang="en-US">
                    <a:noFill/>
                  </a:rPr>
                  <a:t> </a:t>
                </a:r>
              </a:p>
            </p:txBody>
          </p:sp>
        </mc:Fallback>
      </mc:AlternateContent>
      <p:cxnSp>
        <p:nvCxnSpPr>
          <p:cNvPr id="6" name="Straight Arrow Connector 5"/>
          <p:cNvCxnSpPr/>
          <p:nvPr/>
        </p:nvCxnSpPr>
        <p:spPr>
          <a:xfrm flipH="1">
            <a:off x="2286000" y="3503364"/>
            <a:ext cx="3652092" cy="145281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31248" y="4825899"/>
                <a:ext cx="3832268" cy="461665"/>
              </a:xfrm>
              <a:prstGeom prst="rect">
                <a:avLst/>
              </a:prstGeom>
              <a:noFill/>
            </p:spPr>
            <p:txBody>
              <a:bodyPr wrap="none" rtlCol="0">
                <a:spAutoFit/>
              </a:bodyPr>
              <a:lstStyle/>
              <a:p>
                <a:r>
                  <a:rPr lang="en-US" sz="2400" dirty="0" smtClean="0"/>
                  <a:t>Small</a:t>
                </a:r>
                <a:r>
                  <a:rPr lang="en-US" dirty="0" smtClean="0"/>
                  <a:t> </a:t>
                </a:r>
                <a:r>
                  <a:rPr lang="en-US" sz="2400" dirty="0" smtClean="0"/>
                  <a:t>Constant (e.g., </a:t>
                </a:r>
                <a14:m>
                  <m:oMath xmlns:m="http://schemas.openxmlformats.org/officeDocument/2006/math">
                    <m:r>
                      <a:rPr lang="en-US" sz="2400" i="1" smtClean="0">
                        <a:latin typeface="Cambria Math" panose="02040503050406030204" pitchFamily="18" charset="0"/>
                        <a:ea typeface="Cambria Math" panose="02040503050406030204" pitchFamily="18" charset="0"/>
                      </a:rPr>
                      <m:t>𝜀</m:t>
                    </m:r>
                    <m:r>
                      <a:rPr lang="en-US" sz="2400" b="0" i="1" smtClean="0">
                        <a:latin typeface="Cambria Math" panose="02040503050406030204" pitchFamily="18" charset="0"/>
                        <a:ea typeface="Cambria Math" panose="02040503050406030204" pitchFamily="18" charset="0"/>
                      </a:rPr>
                      <m:t>=0.5</m:t>
                    </m:r>
                  </m:oMath>
                </a14:m>
                <a:r>
                  <a:rPr lang="en-US" sz="2400" dirty="0" smtClean="0"/>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31248" y="4825899"/>
                <a:ext cx="3832268" cy="461665"/>
              </a:xfrm>
              <a:prstGeom prst="rect">
                <a:avLst/>
              </a:prstGeom>
              <a:blipFill rotWithShape="0">
                <a:blip r:embed="rId3"/>
                <a:stretch>
                  <a:fillRect l="-2548" t="-10667" r="-1592" b="-30667"/>
                </a:stretch>
              </a:blipFill>
            </p:spPr>
            <p:txBody>
              <a:bodyPr/>
              <a:lstStyle/>
              <a:p>
                <a:r>
                  <a:rPr lang="en-US">
                    <a:noFill/>
                  </a:rPr>
                  <a:t> </a:t>
                </a:r>
              </a:p>
            </p:txBody>
          </p:sp>
        </mc:Fallback>
      </mc:AlternateContent>
      <p:sp>
        <p:nvSpPr>
          <p:cNvPr id="9" name="TextBox 8"/>
          <p:cNvSpPr txBox="1"/>
          <p:nvPr/>
        </p:nvSpPr>
        <p:spPr>
          <a:xfrm>
            <a:off x="2968174" y="5548610"/>
            <a:ext cx="7144776" cy="1077218"/>
          </a:xfrm>
          <a:prstGeom prst="rect">
            <a:avLst/>
          </a:prstGeom>
          <a:noFill/>
        </p:spPr>
        <p:txBody>
          <a:bodyPr wrap="none" rtlCol="0">
            <a:spAutoFit/>
          </a:bodyPr>
          <a:lstStyle/>
          <a:p>
            <a:r>
              <a:rPr lang="en-US" sz="3200" dirty="0" smtClean="0"/>
              <a:t>f  – original password frequency list</a:t>
            </a:r>
          </a:p>
          <a:p>
            <a:r>
              <a:rPr lang="en-US" sz="3200" dirty="0" smtClean="0"/>
              <a:t>f’</a:t>
            </a:r>
            <a:r>
              <a:rPr lang="en-US" sz="3200" dirty="0"/>
              <a:t> </a:t>
            </a:r>
            <a:r>
              <a:rPr lang="en-US" sz="3200" dirty="0" smtClean="0"/>
              <a:t>– remove Alice’s password from dataset</a:t>
            </a:r>
            <a:endParaRPr lang="en-US" sz="3200" dirty="0"/>
          </a:p>
        </p:txBody>
      </p:sp>
      <p:cxnSp>
        <p:nvCxnSpPr>
          <p:cNvPr id="11" name="Straight Arrow Connector 10"/>
          <p:cNvCxnSpPr/>
          <p:nvPr/>
        </p:nvCxnSpPr>
        <p:spPr>
          <a:xfrm>
            <a:off x="6059277" y="4483865"/>
            <a:ext cx="160548" cy="12268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752881"/>
      </p:ext>
    </p:extLst>
  </p:cSld>
  <p:clrMapOvr>
    <a:masterClrMapping/>
  </p:clrMapOvr>
  <mc:AlternateContent xmlns:mc="http://schemas.openxmlformats.org/markup-compatibility/2006" xmlns:p14="http://schemas.microsoft.com/office/powerpoint/2010/main">
    <mc:Choice Requires="p14">
      <p:transition spd="slow" p14:dur="2000" advTm="278"/>
    </mc:Choice>
    <mc:Fallback xmlns="">
      <p:transition spd="slow" advTm="27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75" y="1825625"/>
            <a:ext cx="10639425" cy="2839144"/>
          </a:xfrm>
          <a:prstGeom prst="rect">
            <a:avLst/>
          </a:prstGeom>
          <a:solidFill>
            <a:schemeClr val="accent1">
              <a:alpha val="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Differential Privacy (</a:t>
            </a:r>
            <a:r>
              <a:rPr lang="en-US" dirty="0" err="1" smtClean="0"/>
              <a:t>Dwork</a:t>
            </a:r>
            <a:r>
              <a:rPr lang="en-US" dirty="0" smtClean="0"/>
              <a:t> et 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1818"/>
                <a:ext cx="10515600" cy="4351338"/>
              </a:xfrm>
            </p:spPr>
            <p:txBody>
              <a:bodyPr/>
              <a:lstStyle/>
              <a:p>
                <a:pPr marL="0" indent="0">
                  <a:buNone/>
                </a:pPr>
                <a:r>
                  <a:rPr lang="en-US" b="1" dirty="0"/>
                  <a:t>Definition: </a:t>
                </a:r>
                <a:r>
                  <a:rPr lang="en-US" dirty="0" smtClean="0"/>
                  <a:t>An (randomized) algorithm A preserves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e>
                    </m:d>
                  </m:oMath>
                </a14:m>
                <a:r>
                  <a:rPr lang="en-US" dirty="0" smtClean="0"/>
                  <a:t>-differential privacy if for </a:t>
                </a:r>
                <a:r>
                  <a:rPr lang="en-US" i="1" dirty="0" smtClean="0"/>
                  <a:t>any</a:t>
                </a:r>
                <a:r>
                  <a:rPr lang="en-US" dirty="0" smtClean="0"/>
                  <a:t> subset S</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𝑅𝑎𝑛𝑔𝑒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of possible outcomes and </a:t>
                </a:r>
                <a:r>
                  <a:rPr lang="en-US" i="1" dirty="0" smtClean="0"/>
                  <a:t>any</a:t>
                </a:r>
                <a:r>
                  <a:rPr lang="en-US" dirty="0" smtClean="0"/>
                  <a:t> we have</a:t>
                </a:r>
              </a:p>
              <a:p>
                <a:pPr marL="0" indent="0" algn="ctr">
                  <a:buNone/>
                </a:pPr>
                <a:r>
                  <a:rPr lang="en-US" dirty="0" err="1" smtClean="0"/>
                  <a:t>Pr</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m:t>
                        </m:r>
                      </m:e>
                    </m:d>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𝜀</m:t>
                        </m:r>
                      </m:sup>
                    </m:sSup>
                    <m:r>
                      <m:rPr>
                        <m:sty m:val="p"/>
                      </m:rPr>
                      <a:rPr lang="en-US" b="0" i="0" smtClean="0">
                        <a:latin typeface="Cambria Math" panose="02040503050406030204" pitchFamily="18" charset="0"/>
                        <a:ea typeface="Cambria Math" panose="02040503050406030204" pitchFamily="18" charset="0"/>
                      </a:rPr>
                      <m:t>Pr</m:t>
                    </m:r>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oMath>
                </a14:m>
                <a:endParaRPr lang="en-US" dirty="0" smtClean="0"/>
              </a:p>
              <a:p>
                <a:pPr marL="0" indent="0">
                  <a:buNone/>
                </a:pPr>
                <a:r>
                  <a:rPr lang="en-US" dirty="0" smtClean="0"/>
                  <a:t>for any pair of adjacent password frequency lists f and f’,</a:t>
                </a:r>
              </a:p>
              <a:p>
                <a:pPr marL="0" indent="0" algn="ctr">
                  <a:buNone/>
                </a:pPr>
                <a:r>
                  <a:rPr lang="en-US" dirty="0" smtClean="0"/>
                  <a:t>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1818"/>
                <a:ext cx="10515600" cy="4351338"/>
              </a:xfrm>
              <a:blipFill rotWithShape="0">
                <a:blip r:embed="rId2"/>
                <a:stretch>
                  <a:fillRect l="-1217" t="-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31248" y="4825899"/>
                <a:ext cx="3832268" cy="461665"/>
              </a:xfrm>
              <a:prstGeom prst="rect">
                <a:avLst/>
              </a:prstGeom>
              <a:noFill/>
            </p:spPr>
            <p:txBody>
              <a:bodyPr wrap="none" rtlCol="0">
                <a:spAutoFit/>
              </a:bodyPr>
              <a:lstStyle/>
              <a:p>
                <a:r>
                  <a:rPr lang="en-US" sz="2400" dirty="0" smtClean="0"/>
                  <a:t>Small</a:t>
                </a:r>
                <a:r>
                  <a:rPr lang="en-US" dirty="0" smtClean="0"/>
                  <a:t> </a:t>
                </a:r>
                <a:r>
                  <a:rPr lang="en-US" sz="2400" dirty="0" smtClean="0"/>
                  <a:t>Constant (e.g., </a:t>
                </a:r>
                <a14:m>
                  <m:oMath xmlns:m="http://schemas.openxmlformats.org/officeDocument/2006/math">
                    <m:r>
                      <a:rPr lang="en-US" sz="2400" i="1" smtClean="0">
                        <a:latin typeface="Cambria Math" panose="02040503050406030204" pitchFamily="18" charset="0"/>
                        <a:ea typeface="Cambria Math" panose="02040503050406030204" pitchFamily="18" charset="0"/>
                      </a:rPr>
                      <m:t>𝜀</m:t>
                    </m:r>
                    <m:r>
                      <a:rPr lang="en-US" sz="2400" b="0" i="1" smtClean="0">
                        <a:latin typeface="Cambria Math" panose="02040503050406030204" pitchFamily="18" charset="0"/>
                        <a:ea typeface="Cambria Math" panose="02040503050406030204" pitchFamily="18" charset="0"/>
                      </a:rPr>
                      <m:t>=0.5</m:t>
                    </m:r>
                  </m:oMath>
                </a14:m>
                <a:r>
                  <a:rPr lang="en-US" sz="2400" dirty="0" smtClean="0"/>
                  <a:t>)</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31248" y="4825899"/>
                <a:ext cx="3832268" cy="461665"/>
              </a:xfrm>
              <a:prstGeom prst="rect">
                <a:avLst/>
              </a:prstGeom>
              <a:blipFill rotWithShape="0">
                <a:blip r:embed="rId3"/>
                <a:stretch>
                  <a:fillRect l="-2548" t="-10667" r="-1592"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97404" y="4825900"/>
                <a:ext cx="5082673" cy="461665"/>
              </a:xfrm>
              <a:prstGeom prst="rect">
                <a:avLst/>
              </a:prstGeom>
              <a:noFill/>
            </p:spPr>
            <p:txBody>
              <a:bodyPr wrap="none" rtlCol="0">
                <a:spAutoFit/>
              </a:bodyPr>
              <a:lstStyle/>
              <a:p>
                <a:r>
                  <a:rPr lang="en-US" sz="2400" dirty="0" smtClean="0"/>
                  <a:t>Negligibly Small Value (e.g., </a:t>
                </a:r>
                <a14:m>
                  <m:oMath xmlns:m="http://schemas.openxmlformats.org/officeDocument/2006/math">
                    <m:sSup>
                      <m:sSupPr>
                        <m:ctrlPr>
                          <a:rPr lang="en-US" sz="2400" i="1" dirty="0" smtClean="0">
                            <a:latin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𝛿</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rPr>
                          <m:t>2</m:t>
                        </m:r>
                      </m:e>
                      <m:sup>
                        <m:r>
                          <a:rPr lang="en-US" sz="2400" b="0" i="1" dirty="0" smtClean="0">
                            <a:latin typeface="Cambria Math" panose="02040503050406030204" pitchFamily="18" charset="0"/>
                          </a:rPr>
                          <m:t>−100</m:t>
                        </m:r>
                      </m:sup>
                    </m:sSup>
                  </m:oMath>
                </a14:m>
                <a:r>
                  <a:rPr lang="en-US" sz="2400" dirty="0" smtClean="0"/>
                  <a:t>)</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897404" y="4825900"/>
                <a:ext cx="5082673" cy="461665"/>
              </a:xfrm>
              <a:prstGeom prst="rect">
                <a:avLst/>
              </a:prstGeom>
              <a:blipFill rotWithShape="0">
                <a:blip r:embed="rId4"/>
                <a:stretch>
                  <a:fillRect l="-1799" t="-10667" r="-839" b="-30667"/>
                </a:stretch>
              </a:blipFill>
            </p:spPr>
            <p:txBody>
              <a:bodyPr/>
              <a:lstStyle/>
              <a:p>
                <a:r>
                  <a:rPr lang="en-US">
                    <a:noFill/>
                  </a:rPr>
                  <a:t> </a:t>
                </a:r>
              </a:p>
            </p:txBody>
          </p:sp>
        </mc:Fallback>
      </mc:AlternateContent>
      <p:cxnSp>
        <p:nvCxnSpPr>
          <p:cNvPr id="9" name="Straight Arrow Connector 8"/>
          <p:cNvCxnSpPr/>
          <p:nvPr/>
        </p:nvCxnSpPr>
        <p:spPr>
          <a:xfrm>
            <a:off x="8802477" y="3404212"/>
            <a:ext cx="1608348" cy="149268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68174" y="5548610"/>
            <a:ext cx="7144776" cy="1077218"/>
          </a:xfrm>
          <a:prstGeom prst="rect">
            <a:avLst/>
          </a:prstGeom>
          <a:noFill/>
        </p:spPr>
        <p:txBody>
          <a:bodyPr wrap="none" rtlCol="0">
            <a:spAutoFit/>
          </a:bodyPr>
          <a:lstStyle/>
          <a:p>
            <a:r>
              <a:rPr lang="en-US" sz="3200" dirty="0" smtClean="0"/>
              <a:t>f  – original password frequency list</a:t>
            </a:r>
          </a:p>
          <a:p>
            <a:r>
              <a:rPr lang="en-US" sz="3200" dirty="0" smtClean="0"/>
              <a:t>f’</a:t>
            </a:r>
            <a:r>
              <a:rPr lang="en-US" sz="3200" dirty="0"/>
              <a:t> </a:t>
            </a:r>
            <a:r>
              <a:rPr lang="en-US" sz="3200" dirty="0" smtClean="0"/>
              <a:t>– remove Alice’s password from dataset</a:t>
            </a:r>
            <a:endParaRPr lang="en-US" sz="3200" dirty="0"/>
          </a:p>
        </p:txBody>
      </p:sp>
      <p:cxnSp>
        <p:nvCxnSpPr>
          <p:cNvPr id="18" name="Straight Arrow Connector 17"/>
          <p:cNvCxnSpPr/>
          <p:nvPr/>
        </p:nvCxnSpPr>
        <p:spPr>
          <a:xfrm flipH="1">
            <a:off x="2286000" y="3503364"/>
            <a:ext cx="3652092" cy="145281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59277" y="4483865"/>
            <a:ext cx="160548" cy="1226829"/>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474418"/>
      </p:ext>
    </p:extLst>
  </p:cSld>
  <p:clrMapOvr>
    <a:masterClrMapping/>
  </p:clrMapOvr>
  <mc:AlternateContent xmlns:mc="http://schemas.openxmlformats.org/markup-compatibility/2006" xmlns:p14="http://schemas.microsoft.com/office/powerpoint/2010/main">
    <mc:Choice Requires="p14">
      <p:transition spd="slow" p14:dur="2000" advTm="1154"/>
    </mc:Choice>
    <mc:Fallback xmlns="">
      <p:transition spd="slow" advTm="115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(Example)</a:t>
            </a:r>
            <a:endParaRPr lang="en-US" dirty="0"/>
          </a:p>
        </p:txBody>
      </p:sp>
      <p:sp>
        <p:nvSpPr>
          <p:cNvPr id="21" name="Slide Number Placeholder 20"/>
          <p:cNvSpPr>
            <a:spLocks noGrp="1"/>
          </p:cNvSpPr>
          <p:nvPr>
            <p:ph type="sldNum" sz="quarter" idx="12"/>
          </p:nvPr>
        </p:nvSpPr>
        <p:spPr>
          <a:xfrm>
            <a:off x="8610600" y="6364141"/>
            <a:ext cx="2743200" cy="365125"/>
          </a:xfrm>
        </p:spPr>
        <p:txBody>
          <a:bodyPr/>
          <a:lstStyle/>
          <a:p>
            <a:fld id="{91F54218-ECD5-40B3-9B38-179C82A047E5}" type="slidenum">
              <a:rPr lang="en-US" smtClean="0"/>
              <a:pPr/>
              <a:t>26</a:t>
            </a:fld>
            <a:endParaRPr lang="en-US"/>
          </a:p>
        </p:txBody>
      </p:sp>
      <p:pic>
        <p:nvPicPr>
          <p:cNvPr id="34" name="Picture 2" descr="https://localtvwhotv.files.wordpress.com/2013/12/hacked-password-data-breach.jpg?w=120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493" y="4227604"/>
            <a:ext cx="2267169" cy="127491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427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27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75973"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75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603253" y="1535284"/>
            <a:ext cx="301686" cy="369332"/>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2468030" y="1515028"/>
            <a:ext cx="301686" cy="369332"/>
          </a:xfrm>
          <a:prstGeom prst="rect">
            <a:avLst/>
          </a:prstGeom>
          <a:noFill/>
        </p:spPr>
        <p:txBody>
          <a:bodyPr wrap="none" rtlCol="0">
            <a:spAutoFit/>
          </a:bodyPr>
          <a:lstStyle/>
          <a:p>
            <a:r>
              <a:rPr lang="en-US" dirty="0" smtClean="0"/>
              <a:t>2</a:t>
            </a:r>
            <a:endParaRPr lang="en-US" dirty="0"/>
          </a:p>
        </p:txBody>
      </p:sp>
      <p:sp>
        <p:nvSpPr>
          <p:cNvPr id="41" name="Rectangle 40"/>
          <p:cNvSpPr/>
          <p:nvPr/>
        </p:nvSpPr>
        <p:spPr>
          <a:xfrm>
            <a:off x="1427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27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75974"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75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603254" y="1535284"/>
            <a:ext cx="301686" cy="369332"/>
          </a:xfrm>
          <a:prstGeom prst="rect">
            <a:avLst/>
          </a:prstGeom>
          <a:noFill/>
        </p:spPr>
        <p:txBody>
          <a:bodyPr wrap="none" rtlCol="0">
            <a:spAutoFit/>
          </a:bodyPr>
          <a:lstStyle/>
          <a:p>
            <a:r>
              <a:rPr lang="en-US" dirty="0" smtClean="0"/>
              <a:t>2</a:t>
            </a:r>
            <a:endParaRPr lang="en-US" dirty="0"/>
          </a:p>
        </p:txBody>
      </p:sp>
      <p:sp>
        <p:nvSpPr>
          <p:cNvPr id="46" name="Rectangle 45"/>
          <p:cNvSpPr/>
          <p:nvPr/>
        </p:nvSpPr>
        <p:spPr>
          <a:xfrm>
            <a:off x="6126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26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74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302253" y="1535284"/>
            <a:ext cx="301686" cy="369332"/>
          </a:xfrm>
          <a:prstGeom prst="rect">
            <a:avLst/>
          </a:prstGeom>
          <a:noFill/>
        </p:spPr>
        <p:txBody>
          <a:bodyPr wrap="none" rtlCol="0">
            <a:spAutoFit/>
          </a:bodyPr>
          <a:lstStyle/>
          <a:p>
            <a:r>
              <a:rPr lang="en-US" dirty="0" smtClean="0"/>
              <a:t>2</a:t>
            </a:r>
            <a:endParaRPr lang="en-US" dirty="0"/>
          </a:p>
        </p:txBody>
      </p:sp>
      <p:sp>
        <p:nvSpPr>
          <p:cNvPr id="51" name="TextBox 50"/>
          <p:cNvSpPr txBox="1"/>
          <p:nvPr/>
        </p:nvSpPr>
        <p:spPr>
          <a:xfrm>
            <a:off x="7167030" y="2123290"/>
            <a:ext cx="301686" cy="369332"/>
          </a:xfrm>
          <a:prstGeom prst="rect">
            <a:avLst/>
          </a:prstGeom>
          <a:noFill/>
        </p:spPr>
        <p:txBody>
          <a:bodyPr wrap="none" rtlCol="0">
            <a:spAutoFit/>
          </a:bodyPr>
          <a:lstStyle/>
          <a:p>
            <a:r>
              <a:rPr lang="en-US" dirty="0"/>
              <a:t>1</a:t>
            </a:r>
          </a:p>
        </p:txBody>
      </p:sp>
      <p:sp>
        <p:nvSpPr>
          <p:cNvPr id="52" name="Rectangle 51"/>
          <p:cNvSpPr/>
          <p:nvPr/>
        </p:nvSpPr>
        <p:spPr>
          <a:xfrm>
            <a:off x="6126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26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74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302254" y="1535284"/>
            <a:ext cx="301686" cy="369332"/>
          </a:xfrm>
          <a:prstGeom prst="rect">
            <a:avLst/>
          </a:prstGeom>
          <a:noFill/>
        </p:spPr>
        <p:txBody>
          <a:bodyPr wrap="none" rtlCol="0">
            <a:spAutoFit/>
          </a:bodyPr>
          <a:lstStyle/>
          <a:p>
            <a:r>
              <a:rPr lang="en-US" dirty="0" smtClean="0"/>
              <a:t>2</a:t>
            </a:r>
            <a:endParaRPr lang="en-US" dirty="0"/>
          </a:p>
        </p:txBody>
      </p:sp>
      <p:pic>
        <p:nvPicPr>
          <p:cNvPr id="57"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91440" y="1699694"/>
            <a:ext cx="787401" cy="1500185"/>
          </a:xfrm>
        </p:spPr>
      </p:pic>
      <p:sp>
        <p:nvSpPr>
          <p:cNvPr id="58" name="TextBox 57"/>
          <p:cNvSpPr txBox="1"/>
          <p:nvPr/>
        </p:nvSpPr>
        <p:spPr>
          <a:xfrm>
            <a:off x="3053620" y="2154714"/>
            <a:ext cx="1072730" cy="523220"/>
          </a:xfrm>
          <a:prstGeom prst="rect">
            <a:avLst/>
          </a:prstGeom>
          <a:noFill/>
        </p:spPr>
        <p:txBody>
          <a:bodyPr wrap="none" rtlCol="0">
            <a:spAutoFit/>
          </a:bodyPr>
          <a:lstStyle/>
          <a:p>
            <a:r>
              <a:rPr lang="en-US" sz="2800" dirty="0" smtClean="0"/>
              <a:t>minus</a:t>
            </a:r>
            <a:endParaRPr lang="en-US" sz="2800" dirty="0"/>
          </a:p>
        </p:txBody>
      </p:sp>
      <p:sp>
        <p:nvSpPr>
          <p:cNvPr id="59" name="TextBox 58"/>
          <p:cNvSpPr txBox="1"/>
          <p:nvPr/>
        </p:nvSpPr>
        <p:spPr>
          <a:xfrm>
            <a:off x="5362895" y="1937887"/>
            <a:ext cx="465192" cy="769441"/>
          </a:xfrm>
          <a:prstGeom prst="rect">
            <a:avLst/>
          </a:prstGeom>
          <a:noFill/>
        </p:spPr>
        <p:txBody>
          <a:bodyPr wrap="none" rtlCol="0">
            <a:spAutoFit/>
          </a:bodyPr>
          <a:lstStyle/>
          <a:p>
            <a:r>
              <a:rPr lang="en-US" sz="4400" dirty="0" smtClean="0"/>
              <a:t>=</a:t>
            </a:r>
            <a:endParaRPr lang="en-US" sz="4400" dirty="0"/>
          </a:p>
        </p:txBody>
      </p:sp>
      <p:sp>
        <p:nvSpPr>
          <p:cNvPr id="60" name="TextBox 59"/>
          <p:cNvSpPr txBox="1"/>
          <p:nvPr/>
        </p:nvSpPr>
        <p:spPr>
          <a:xfrm>
            <a:off x="2243867" y="3165325"/>
            <a:ext cx="293670" cy="523220"/>
          </a:xfrm>
          <a:prstGeom prst="rect">
            <a:avLst/>
          </a:prstGeom>
          <a:noFill/>
        </p:spPr>
        <p:txBody>
          <a:bodyPr wrap="none" rtlCol="0">
            <a:spAutoFit/>
          </a:bodyPr>
          <a:lstStyle/>
          <a:p>
            <a:r>
              <a:rPr lang="en-US" sz="2800" dirty="0" smtClean="0"/>
              <a:t>f</a:t>
            </a:r>
            <a:endParaRPr lang="en-US" sz="2800" dirty="0"/>
          </a:p>
        </p:txBody>
      </p:sp>
      <p:sp>
        <p:nvSpPr>
          <p:cNvPr id="61" name="TextBox 60"/>
          <p:cNvSpPr txBox="1"/>
          <p:nvPr/>
        </p:nvSpPr>
        <p:spPr>
          <a:xfrm>
            <a:off x="6826898" y="3292325"/>
            <a:ext cx="402546" cy="523220"/>
          </a:xfrm>
          <a:prstGeom prst="rect">
            <a:avLst/>
          </a:prstGeom>
          <a:noFill/>
        </p:spPr>
        <p:txBody>
          <a:bodyPr wrap="none" rtlCol="0">
            <a:spAutoFit/>
          </a:bodyPr>
          <a:lstStyle/>
          <a:p>
            <a:r>
              <a:rPr lang="en-US" sz="2800" dirty="0"/>
              <a:t>f</a:t>
            </a:r>
            <a:r>
              <a:rPr lang="en-US" sz="2800" dirty="0" smtClean="0"/>
              <a:t>’</a:t>
            </a:r>
            <a:endParaRPr lang="en-US" sz="2800" dirty="0"/>
          </a:p>
        </p:txBody>
      </p:sp>
      <p:sp>
        <p:nvSpPr>
          <p:cNvPr id="3" name="Right Brace 2"/>
          <p:cNvSpPr/>
          <p:nvPr/>
        </p:nvSpPr>
        <p:spPr>
          <a:xfrm>
            <a:off x="6770831" y="2413955"/>
            <a:ext cx="147650" cy="1915169"/>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a:off x="2110996" y="2286955"/>
            <a:ext cx="154285" cy="2020417"/>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Arrow Connector 63"/>
          <p:cNvCxnSpPr/>
          <p:nvPr/>
        </p:nvCxnSpPr>
        <p:spPr>
          <a:xfrm flipV="1">
            <a:off x="9419581" y="2552313"/>
            <a:ext cx="401819" cy="164143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04107" y="1963789"/>
            <a:ext cx="2703369" cy="646331"/>
          </a:xfrm>
          <a:prstGeom prst="rect">
            <a:avLst/>
          </a:prstGeom>
          <a:noFill/>
        </p:spPr>
        <p:txBody>
          <a:bodyPr wrap="none" rtlCol="0">
            <a:spAutoFit/>
          </a:bodyPr>
          <a:lstStyle/>
          <a:p>
            <a:r>
              <a:rPr lang="en-US" b="1" dirty="0" smtClean="0"/>
              <a:t>Subset S of all potentially</a:t>
            </a:r>
          </a:p>
          <a:p>
            <a:r>
              <a:rPr lang="en-US" b="1" dirty="0" smtClean="0"/>
              <a:t>harmful outcomes to Alice</a:t>
            </a:r>
            <a:endParaRPr lang="en-US" b="1" dirty="0"/>
          </a:p>
        </p:txBody>
      </p:sp>
      <p:sp>
        <p:nvSpPr>
          <p:cNvPr id="6" name="Oval 5"/>
          <p:cNvSpPr/>
          <p:nvPr/>
        </p:nvSpPr>
        <p:spPr>
          <a:xfrm>
            <a:off x="3867912" y="3744870"/>
            <a:ext cx="8202168" cy="2838809"/>
          </a:xfrm>
          <a:prstGeom prst="ellipse">
            <a:avLst/>
          </a:prstGeom>
          <a:solidFill>
            <a:schemeClr val="accent1">
              <a:alpha val="55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483628" y="4472251"/>
                <a:ext cx="258365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𝑂𝑢𝑡𝑐𝑜𝑚𝑒𝑠</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4483628" y="4472251"/>
                <a:ext cx="2583656" cy="70788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1316917"/>
      </p:ext>
    </p:extLst>
  </p:cSld>
  <p:clrMapOvr>
    <a:masterClrMapping/>
  </p:clrMapOvr>
  <mc:AlternateContent xmlns:mc="http://schemas.openxmlformats.org/markup-compatibility/2006" xmlns:p14="http://schemas.microsoft.com/office/powerpoint/2010/main">
    <mc:Choice Requires="p14">
      <p:transition spd="slow" p14:dur="2000" advTm="3539"/>
    </mc:Choice>
    <mc:Fallback xmlns="">
      <p:transition spd="slow" advTm="353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Privacy (Example)</a:t>
            </a:r>
            <a:endParaRPr lang="en-US" dirty="0"/>
          </a:p>
        </p:txBody>
      </p:sp>
      <p:sp>
        <p:nvSpPr>
          <p:cNvPr id="21" name="Slide Number Placeholder 20"/>
          <p:cNvSpPr>
            <a:spLocks noGrp="1"/>
          </p:cNvSpPr>
          <p:nvPr>
            <p:ph type="sldNum" sz="quarter" idx="12"/>
          </p:nvPr>
        </p:nvSpPr>
        <p:spPr>
          <a:xfrm>
            <a:off x="8610600" y="6364141"/>
            <a:ext cx="2743200" cy="365125"/>
          </a:xfrm>
        </p:spPr>
        <p:txBody>
          <a:bodyPr/>
          <a:lstStyle/>
          <a:p>
            <a:fld id="{91F54218-ECD5-40B3-9B38-179C82A047E5}" type="slidenum">
              <a:rPr lang="en-US" smtClean="0"/>
              <a:pPr/>
              <a:t>27</a:t>
            </a:fld>
            <a:endParaRPr lang="en-US"/>
          </a:p>
        </p:txBody>
      </p:sp>
      <p:sp>
        <p:nvSpPr>
          <p:cNvPr id="30" name="Rectangle 29"/>
          <p:cNvSpPr/>
          <p:nvPr/>
        </p:nvSpPr>
        <p:spPr>
          <a:xfrm>
            <a:off x="361950" y="3815545"/>
            <a:ext cx="11410950" cy="2585255"/>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128587" y="3506163"/>
                <a:ext cx="11934825" cy="2709524"/>
              </a:xfrm>
              <a:prstGeom prst="rect">
                <a:avLst/>
              </a:prstGeom>
              <a:noFill/>
              <a:ln w="22225">
                <a:noFill/>
              </a:ln>
            </p:spPr>
            <p:txBody>
              <a:bodyPr wrap="square" rtlCol="0">
                <a:spAutoFit/>
              </a:bodyPr>
              <a:lstStyle/>
              <a:p>
                <a:endParaRPr lang="en-US" sz="3600" dirty="0" smtClean="0"/>
              </a:p>
              <a:p>
                <a:pPr/>
                <a14:m>
                  <m:oMathPara xmlns:m="http://schemas.openxmlformats.org/officeDocument/2006/math">
                    <m:oMathParaPr>
                      <m:jc m:val="centerGroup"/>
                    </m:oMathParaPr>
                    <m:oMath xmlns:m="http://schemas.openxmlformats.org/officeDocument/2006/math">
                      <m:r>
                        <a:rPr lang="en-US" sz="3600" b="1" i="0" dirty="0" smtClean="0">
                          <a:latin typeface="Cambria Math" panose="02040503050406030204" pitchFamily="18" charset="0"/>
                        </a:rPr>
                        <m:t>𝐏𝐫</m:t>
                      </m:r>
                      <m:d>
                        <m:dPr>
                          <m:begChr m:val="["/>
                          <m:endChr m:val="]"/>
                          <m:ctrlPr>
                            <a:rPr lang="en-US" sz="3600" i="1" dirty="0" smtClean="0">
                              <a:latin typeface="Cambria Math" panose="02040503050406030204" pitchFamily="18" charset="0"/>
                            </a:rPr>
                          </m:ctrlPr>
                        </m:dPr>
                        <m:e>
                          <m:r>
                            <a:rPr lang="en-US" sz="3600" i="1" dirty="0">
                              <a:latin typeface="Cambria Math" panose="02040503050406030204" pitchFamily="18" charset="0"/>
                            </a:rPr>
                            <m:t>𝐴</m:t>
                          </m:r>
                          <m:d>
                            <m:dPr>
                              <m:ctrlPr>
                                <a:rPr lang="en-US" sz="3600" i="1" dirty="0">
                                  <a:latin typeface="Cambria Math" panose="02040503050406030204" pitchFamily="18" charset="0"/>
                                </a:rPr>
                              </m:ctrlPr>
                            </m:dPr>
                            <m:e>
                              <m:r>
                                <a:rPr lang="en-US" sz="3600" b="0" i="1" dirty="0" smtClean="0">
                                  <a:latin typeface="Cambria Math" panose="02040503050406030204" pitchFamily="18" charset="0"/>
                                </a:rPr>
                                <m:t>𝑓</m:t>
                              </m:r>
                            </m:e>
                          </m:d>
                          <m:r>
                            <a:rPr lang="en-US" sz="3600" i="1" dirty="0">
                              <a:latin typeface="Cambria Math" panose="02040503050406030204" pitchFamily="18" charset="0"/>
                              <a:ea typeface="Cambria Math" panose="02040503050406030204" pitchFamily="18" charset="0"/>
                            </a:rPr>
                            <m:t>∈</m:t>
                          </m:r>
                          <m:m>
                            <m:mPr>
                              <m:mcs>
                                <m:mc>
                                  <m:mcPr>
                                    <m:count m:val="3"/>
                                    <m:mcJc m:val="center"/>
                                  </m:mcPr>
                                </m:mc>
                              </m:mcs>
                              <m:ctrlPr>
                                <a:rPr lang="en-US" sz="3600" b="0" i="1" dirty="0" smtClean="0">
                                  <a:latin typeface="Cambria Math" panose="02040503050406030204" pitchFamily="18" charset="0"/>
                                </a:rPr>
                              </m:ctrlPr>
                            </m:mPr>
                            <m:mr>
                              <m:e/>
                              <m:e/>
                              <m:e/>
                            </m:mr>
                            <m:mr>
                              <m:e/>
                              <m:e/>
                              <m:e/>
                            </m:mr>
                            <m:mr>
                              <m:e/>
                              <m:e/>
                              <m:e/>
                            </m:mr>
                          </m:m>
                        </m:e>
                      </m:d>
                      <m:r>
                        <a:rPr lang="en-US" sz="3600" i="1" dirty="0" smtClean="0">
                          <a:latin typeface="Cambria Math" panose="02040503050406030204" pitchFamily="18" charset="0"/>
                        </a:rPr>
                        <m:t>≤</m:t>
                      </m:r>
                      <m:r>
                        <a:rPr lang="en-US" sz="3600" i="1" dirty="0" err="1">
                          <a:latin typeface="Cambria Math" panose="02040503050406030204" pitchFamily="18" charset="0"/>
                        </a:rPr>
                        <m:t>𝑒</m:t>
                      </m:r>
                      <m:r>
                        <a:rPr lang="en-US" sz="3600" b="1" i="1" baseline="30000" dirty="0" err="1" smtClean="0">
                          <a:latin typeface="Cambria Math" panose="02040503050406030204" pitchFamily="18" charset="0"/>
                          <a:ea typeface="Cambria Math" panose="02040503050406030204" pitchFamily="18" charset="0"/>
                          <a:sym typeface="Mathematica1Mono"/>
                        </a:rPr>
                        <m:t>𝜺</m:t>
                      </m:r>
                      <m:r>
                        <a:rPr lang="en-US" sz="3600" b="1" i="1" baseline="30000" dirty="0" smtClean="0">
                          <a:latin typeface="Cambria Math" panose="02040503050406030204" pitchFamily="18" charset="0"/>
                          <a:ea typeface="Cambria Math" panose="02040503050406030204" pitchFamily="18" charset="0"/>
                          <a:sym typeface="Mathematica1Mono"/>
                        </a:rPr>
                        <m:t> </m:t>
                      </m:r>
                      <m:r>
                        <a:rPr lang="en-US" sz="3600" b="1" i="0" dirty="0" err="1">
                          <a:latin typeface="Cambria Math" panose="02040503050406030204" pitchFamily="18" charset="0"/>
                        </a:rPr>
                        <m:t>𝐏𝐫</m:t>
                      </m:r>
                      <m:r>
                        <a:rPr lang="en-US" sz="3600" i="1" dirty="0" err="1">
                          <a:latin typeface="Cambria Math" panose="02040503050406030204" pitchFamily="18" charset="0"/>
                        </a:rPr>
                        <m:t>⁡</m:t>
                      </m:r>
                      <m:d>
                        <m:dPr>
                          <m:begChr m:val="["/>
                          <m:endChr m:val="]"/>
                          <m:ctrlPr>
                            <a:rPr lang="en-US" sz="3600" i="1" dirty="0" smtClean="0">
                              <a:latin typeface="Cambria Math" panose="02040503050406030204" pitchFamily="18" charset="0"/>
                            </a:rPr>
                          </m:ctrlPr>
                        </m:dPr>
                        <m:e>
                          <m:r>
                            <a:rPr lang="en-US" sz="3600" i="1" dirty="0">
                              <a:latin typeface="Cambria Math" panose="02040503050406030204" pitchFamily="18" charset="0"/>
                            </a:rPr>
                            <m:t>𝐴</m:t>
                          </m:r>
                          <m:r>
                            <a:rPr lang="en-US" sz="3600" i="1" dirty="0">
                              <a:latin typeface="Cambria Math" panose="02040503050406030204" pitchFamily="18" charset="0"/>
                            </a:rPr>
                            <m:t>(</m:t>
                          </m:r>
                          <m:r>
                            <a:rPr lang="en-US" sz="3600" i="1" dirty="0">
                              <a:latin typeface="Cambria Math" panose="02040503050406030204" pitchFamily="18" charset="0"/>
                            </a:rPr>
                            <m:t>𝑓</m:t>
                          </m:r>
                          <m:r>
                            <a:rPr lang="en-US" sz="3600" i="1" dirty="0">
                              <a:latin typeface="Cambria Math" panose="02040503050406030204" pitchFamily="18" charset="0"/>
                            </a:rPr>
                            <m:t>′)∈</m:t>
                          </m:r>
                          <m:m>
                            <m:mPr>
                              <m:mcs>
                                <m:mc>
                                  <m:mcPr>
                                    <m:count m:val="3"/>
                                    <m:mcJc m:val="center"/>
                                  </m:mcPr>
                                </m:mc>
                              </m:mcs>
                              <m:ctrlPr>
                                <a:rPr lang="en-US" sz="3600" i="1" dirty="0">
                                  <a:latin typeface="Cambria Math" panose="02040503050406030204" pitchFamily="18" charset="0"/>
                                </a:rPr>
                              </m:ctrlPr>
                            </m:mPr>
                            <m:mr>
                              <m:e/>
                              <m:e/>
                              <m:e/>
                            </m:mr>
                            <m:mr>
                              <m:e/>
                              <m:e/>
                              <m:e/>
                            </m:mr>
                            <m:mr>
                              <m:e/>
                              <m:e/>
                              <m:e/>
                            </m:mr>
                          </m:m>
                        </m:e>
                      </m:d>
                      <m:r>
                        <a:rPr lang="en-US" sz="3600" i="1" dirty="0">
                          <a:latin typeface="Cambria Math" panose="02040503050406030204" pitchFamily="18" charset="0"/>
                        </a:rPr>
                        <m:t> +</m:t>
                      </m:r>
                      <m:r>
                        <a:rPr lang="en-US" sz="3600" i="1" dirty="0" smtClean="0">
                          <a:latin typeface="Cambria Math" panose="02040503050406030204" pitchFamily="18" charset="0"/>
                          <a:ea typeface="Cambria Math" panose="02040503050406030204" pitchFamily="18" charset="0"/>
                        </a:rPr>
                        <m:t>𝛿</m:t>
                      </m:r>
                    </m:oMath>
                  </m:oMathPara>
                </a14:m>
                <a:endParaRPr lang="en-US" sz="3600" b="1" dirty="0">
                  <a:sym typeface="Mathematica1Mono"/>
                </a:endParaRPr>
              </a:p>
              <a:p>
                <a:endParaRPr lang="en-US" sz="3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28587" y="3506163"/>
                <a:ext cx="11934825" cy="2709524"/>
              </a:xfrm>
              <a:prstGeom prst="rect">
                <a:avLst/>
              </a:prstGeom>
              <a:blipFill rotWithShape="0">
                <a:blip r:embed="rId3"/>
                <a:stretch>
                  <a:fillRect/>
                </a:stretch>
              </a:blipFill>
              <a:ln w="22225">
                <a:noFill/>
              </a:ln>
            </p:spPr>
            <p:txBody>
              <a:bodyPr/>
              <a:lstStyle/>
              <a:p>
                <a:r>
                  <a:rPr lang="en-US">
                    <a:noFill/>
                  </a:rPr>
                  <a:t> </a:t>
                </a:r>
              </a:p>
            </p:txBody>
          </p:sp>
        </mc:Fallback>
      </mc:AlternateContent>
      <p:pic>
        <p:nvPicPr>
          <p:cNvPr id="34" name="Picture 2" descr="https://localtvwhotv.files.wordpress.com/2013/12/hacked-password-data-breach.jpg?w=120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7493" y="4227604"/>
            <a:ext cx="2267169" cy="127491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427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27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75973"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75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603253" y="1535284"/>
            <a:ext cx="301686" cy="369332"/>
          </a:xfrm>
          <a:prstGeom prst="rect">
            <a:avLst/>
          </a:prstGeom>
          <a:noFill/>
        </p:spPr>
        <p:txBody>
          <a:bodyPr wrap="none" rtlCol="0">
            <a:spAutoFit/>
          </a:bodyPr>
          <a:lstStyle/>
          <a:p>
            <a:r>
              <a:rPr lang="en-US" dirty="0" smtClean="0"/>
              <a:t>2</a:t>
            </a:r>
            <a:endParaRPr lang="en-US" dirty="0"/>
          </a:p>
        </p:txBody>
      </p:sp>
      <p:sp>
        <p:nvSpPr>
          <p:cNvPr id="40" name="TextBox 39"/>
          <p:cNvSpPr txBox="1"/>
          <p:nvPr/>
        </p:nvSpPr>
        <p:spPr>
          <a:xfrm>
            <a:off x="2468030" y="1515028"/>
            <a:ext cx="301686" cy="369332"/>
          </a:xfrm>
          <a:prstGeom prst="rect">
            <a:avLst/>
          </a:prstGeom>
          <a:noFill/>
        </p:spPr>
        <p:txBody>
          <a:bodyPr wrap="none" rtlCol="0">
            <a:spAutoFit/>
          </a:bodyPr>
          <a:lstStyle/>
          <a:p>
            <a:r>
              <a:rPr lang="en-US" dirty="0" smtClean="0"/>
              <a:t>2</a:t>
            </a:r>
            <a:endParaRPr lang="en-US" dirty="0"/>
          </a:p>
        </p:txBody>
      </p:sp>
      <p:sp>
        <p:nvSpPr>
          <p:cNvPr id="41" name="Rectangle 40"/>
          <p:cNvSpPr/>
          <p:nvPr/>
        </p:nvSpPr>
        <p:spPr>
          <a:xfrm>
            <a:off x="1427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27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75974" y="1872599"/>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275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603254" y="1535284"/>
            <a:ext cx="301686" cy="369332"/>
          </a:xfrm>
          <a:prstGeom prst="rect">
            <a:avLst/>
          </a:prstGeom>
          <a:noFill/>
        </p:spPr>
        <p:txBody>
          <a:bodyPr wrap="none" rtlCol="0">
            <a:spAutoFit/>
          </a:bodyPr>
          <a:lstStyle/>
          <a:p>
            <a:r>
              <a:rPr lang="en-US" dirty="0" smtClean="0"/>
              <a:t>2</a:t>
            </a:r>
            <a:endParaRPr lang="en-US" dirty="0"/>
          </a:p>
        </p:txBody>
      </p:sp>
      <p:sp>
        <p:nvSpPr>
          <p:cNvPr id="46" name="Rectangle 45"/>
          <p:cNvSpPr/>
          <p:nvPr/>
        </p:nvSpPr>
        <p:spPr>
          <a:xfrm>
            <a:off x="6126317"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26317"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974973"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302253" y="1535284"/>
            <a:ext cx="301686" cy="369332"/>
          </a:xfrm>
          <a:prstGeom prst="rect">
            <a:avLst/>
          </a:prstGeom>
          <a:noFill/>
        </p:spPr>
        <p:txBody>
          <a:bodyPr wrap="none" rtlCol="0">
            <a:spAutoFit/>
          </a:bodyPr>
          <a:lstStyle/>
          <a:p>
            <a:r>
              <a:rPr lang="en-US" dirty="0" smtClean="0"/>
              <a:t>2</a:t>
            </a:r>
            <a:endParaRPr lang="en-US" dirty="0"/>
          </a:p>
        </p:txBody>
      </p:sp>
      <p:sp>
        <p:nvSpPr>
          <p:cNvPr id="51" name="TextBox 50"/>
          <p:cNvSpPr txBox="1"/>
          <p:nvPr/>
        </p:nvSpPr>
        <p:spPr>
          <a:xfrm>
            <a:off x="7167030" y="2123290"/>
            <a:ext cx="301686" cy="369332"/>
          </a:xfrm>
          <a:prstGeom prst="rect">
            <a:avLst/>
          </a:prstGeom>
          <a:noFill/>
        </p:spPr>
        <p:txBody>
          <a:bodyPr wrap="none" rtlCol="0">
            <a:spAutoFit/>
          </a:bodyPr>
          <a:lstStyle/>
          <a:p>
            <a:r>
              <a:rPr lang="en-US" dirty="0"/>
              <a:t>1</a:t>
            </a:r>
          </a:p>
        </p:txBody>
      </p:sp>
      <p:sp>
        <p:nvSpPr>
          <p:cNvPr id="52" name="Rectangle 51"/>
          <p:cNvSpPr/>
          <p:nvPr/>
        </p:nvSpPr>
        <p:spPr>
          <a:xfrm>
            <a:off x="6126318"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126318" y="18689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974974" y="2516664"/>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302254" y="1535284"/>
            <a:ext cx="301686" cy="369332"/>
          </a:xfrm>
          <a:prstGeom prst="rect">
            <a:avLst/>
          </a:prstGeom>
          <a:noFill/>
        </p:spPr>
        <p:txBody>
          <a:bodyPr wrap="none" rtlCol="0">
            <a:spAutoFit/>
          </a:bodyPr>
          <a:lstStyle/>
          <a:p>
            <a:r>
              <a:rPr lang="en-US" dirty="0" smtClean="0"/>
              <a:t>2</a:t>
            </a:r>
            <a:endParaRPr lang="en-US" dirty="0"/>
          </a:p>
        </p:txBody>
      </p:sp>
      <p:pic>
        <p:nvPicPr>
          <p:cNvPr id="57"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991440" y="1699694"/>
            <a:ext cx="787401" cy="1500185"/>
          </a:xfrm>
        </p:spPr>
      </p:pic>
      <p:sp>
        <p:nvSpPr>
          <p:cNvPr id="58" name="TextBox 57"/>
          <p:cNvSpPr txBox="1"/>
          <p:nvPr/>
        </p:nvSpPr>
        <p:spPr>
          <a:xfrm>
            <a:off x="3053620" y="2154714"/>
            <a:ext cx="1072730" cy="523220"/>
          </a:xfrm>
          <a:prstGeom prst="rect">
            <a:avLst/>
          </a:prstGeom>
          <a:noFill/>
        </p:spPr>
        <p:txBody>
          <a:bodyPr wrap="none" rtlCol="0">
            <a:spAutoFit/>
          </a:bodyPr>
          <a:lstStyle/>
          <a:p>
            <a:r>
              <a:rPr lang="en-US" sz="2800" dirty="0" smtClean="0"/>
              <a:t>minus</a:t>
            </a:r>
            <a:endParaRPr lang="en-US" sz="2800" dirty="0"/>
          </a:p>
        </p:txBody>
      </p:sp>
      <p:sp>
        <p:nvSpPr>
          <p:cNvPr id="59" name="TextBox 58"/>
          <p:cNvSpPr txBox="1"/>
          <p:nvPr/>
        </p:nvSpPr>
        <p:spPr>
          <a:xfrm>
            <a:off x="5362895" y="1937887"/>
            <a:ext cx="465192" cy="769441"/>
          </a:xfrm>
          <a:prstGeom prst="rect">
            <a:avLst/>
          </a:prstGeom>
          <a:noFill/>
        </p:spPr>
        <p:txBody>
          <a:bodyPr wrap="none" rtlCol="0">
            <a:spAutoFit/>
          </a:bodyPr>
          <a:lstStyle/>
          <a:p>
            <a:r>
              <a:rPr lang="en-US" sz="4400" dirty="0" smtClean="0"/>
              <a:t>=</a:t>
            </a:r>
            <a:endParaRPr lang="en-US" sz="4400" dirty="0"/>
          </a:p>
        </p:txBody>
      </p:sp>
      <p:sp>
        <p:nvSpPr>
          <p:cNvPr id="60" name="TextBox 59"/>
          <p:cNvSpPr txBox="1"/>
          <p:nvPr/>
        </p:nvSpPr>
        <p:spPr>
          <a:xfrm>
            <a:off x="2243867" y="3165325"/>
            <a:ext cx="293670" cy="523220"/>
          </a:xfrm>
          <a:prstGeom prst="rect">
            <a:avLst/>
          </a:prstGeom>
          <a:noFill/>
        </p:spPr>
        <p:txBody>
          <a:bodyPr wrap="none" rtlCol="0">
            <a:spAutoFit/>
          </a:bodyPr>
          <a:lstStyle/>
          <a:p>
            <a:r>
              <a:rPr lang="en-US" sz="2800" dirty="0" smtClean="0"/>
              <a:t>f</a:t>
            </a:r>
            <a:endParaRPr lang="en-US" sz="2800" dirty="0"/>
          </a:p>
        </p:txBody>
      </p:sp>
      <p:sp>
        <p:nvSpPr>
          <p:cNvPr id="61" name="TextBox 60"/>
          <p:cNvSpPr txBox="1"/>
          <p:nvPr/>
        </p:nvSpPr>
        <p:spPr>
          <a:xfrm>
            <a:off x="6826898" y="3292325"/>
            <a:ext cx="402546" cy="523220"/>
          </a:xfrm>
          <a:prstGeom prst="rect">
            <a:avLst/>
          </a:prstGeom>
          <a:noFill/>
        </p:spPr>
        <p:txBody>
          <a:bodyPr wrap="none" rtlCol="0">
            <a:spAutoFit/>
          </a:bodyPr>
          <a:lstStyle/>
          <a:p>
            <a:r>
              <a:rPr lang="en-US" sz="2800" dirty="0"/>
              <a:t>f</a:t>
            </a:r>
            <a:r>
              <a:rPr lang="en-US" sz="2800" dirty="0" smtClean="0"/>
              <a:t>’</a:t>
            </a:r>
            <a:endParaRPr lang="en-US" sz="2800" dirty="0"/>
          </a:p>
        </p:txBody>
      </p:sp>
      <p:sp>
        <p:nvSpPr>
          <p:cNvPr id="3" name="Right Brace 2"/>
          <p:cNvSpPr/>
          <p:nvPr/>
        </p:nvSpPr>
        <p:spPr>
          <a:xfrm>
            <a:off x="6770831" y="2413955"/>
            <a:ext cx="147650" cy="1915169"/>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e 61"/>
          <p:cNvSpPr/>
          <p:nvPr/>
        </p:nvSpPr>
        <p:spPr>
          <a:xfrm>
            <a:off x="2110996" y="2286955"/>
            <a:ext cx="154285" cy="2020417"/>
          </a:xfrm>
          <a:prstGeom prst="rightBrace">
            <a:avLst/>
          </a:prstGeom>
          <a:ln w="28575"/>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3" name="Picture 2" descr="https://localtvwhotv.files.wordpress.com/2013/12/hacked-password-data-breach.jpg?w=1200">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8209" y="4225937"/>
            <a:ext cx="2270134" cy="127657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63"/>
          <p:cNvCxnSpPr/>
          <p:nvPr/>
        </p:nvCxnSpPr>
        <p:spPr>
          <a:xfrm flipV="1">
            <a:off x="9171324" y="2592138"/>
            <a:ext cx="401819" cy="154648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04107" y="1963789"/>
            <a:ext cx="2703369" cy="646331"/>
          </a:xfrm>
          <a:prstGeom prst="rect">
            <a:avLst/>
          </a:prstGeom>
          <a:noFill/>
        </p:spPr>
        <p:txBody>
          <a:bodyPr wrap="none" rtlCol="0">
            <a:spAutoFit/>
          </a:bodyPr>
          <a:lstStyle/>
          <a:p>
            <a:r>
              <a:rPr lang="en-US" b="1" dirty="0" smtClean="0"/>
              <a:t>Subset S of all potentially</a:t>
            </a:r>
          </a:p>
          <a:p>
            <a:r>
              <a:rPr lang="en-US" b="1" dirty="0" smtClean="0"/>
              <a:t>harmful outcomes to Alice</a:t>
            </a:r>
            <a:endParaRPr lang="en-US" b="1" dirty="0"/>
          </a:p>
        </p:txBody>
      </p:sp>
    </p:spTree>
    <p:extLst>
      <p:ext uri="{BB962C8B-B14F-4D97-AF65-F5344CB8AC3E}">
        <p14:creationId xmlns:p14="http://schemas.microsoft.com/office/powerpoint/2010/main" val="2433475054"/>
      </p:ext>
    </p:extLst>
  </p:cSld>
  <p:clrMapOvr>
    <a:masterClrMapping/>
  </p:clrMapOvr>
  <mc:AlternateContent xmlns:mc="http://schemas.openxmlformats.org/markup-compatibility/2006" xmlns:p14="http://schemas.microsoft.com/office/powerpoint/2010/main">
    <mc:Choice Requires="p14">
      <p:transition spd="slow" p14:dur="2000" advTm="3692"/>
    </mc:Choice>
    <mc:Fallback xmlns="">
      <p:transition spd="slow" advTm="369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361950" y="1857376"/>
            <a:ext cx="11096625" cy="1200329"/>
          </a:xfrm>
          <a:prstGeom prst="rect">
            <a:avLst/>
          </a:prstGeom>
          <a:noFill/>
          <a:ln w="22225">
            <a:solidFill>
              <a:schemeClr val="tx1"/>
            </a:solidFill>
          </a:ln>
        </p:spPr>
        <p:txBody>
          <a:bodyPr wrap="square" rtlCol="0">
            <a:spAutoFit/>
          </a:bodyPr>
          <a:lstStyle/>
          <a:p>
            <a:r>
              <a:rPr lang="en-US" sz="3600" b="1" dirty="0" smtClean="0"/>
              <a:t>Intuition: </a:t>
            </a:r>
            <a:r>
              <a:rPr lang="en-US" sz="3600" dirty="0" smtClean="0"/>
              <a:t>Alice won’t be harmed because her password </a:t>
            </a:r>
          </a:p>
          <a:p>
            <a:r>
              <a:rPr lang="en-US" sz="3600" dirty="0" smtClean="0"/>
              <a:t>was included in the dataset. </a:t>
            </a:r>
            <a:endParaRPr lang="en-US" sz="3600" dirty="0"/>
          </a:p>
        </p:txBody>
      </p:sp>
      <p:sp>
        <p:nvSpPr>
          <p:cNvPr id="21" name="Slide Number Placeholder 20"/>
          <p:cNvSpPr>
            <a:spLocks noGrp="1"/>
          </p:cNvSpPr>
          <p:nvPr>
            <p:ph type="sldNum" sz="quarter" idx="12"/>
          </p:nvPr>
        </p:nvSpPr>
        <p:spPr/>
        <p:txBody>
          <a:bodyPr/>
          <a:lstStyle/>
          <a:p>
            <a:fld id="{91F54218-ECD5-40B3-9B38-179C82A047E5}" type="slidenum">
              <a:rPr lang="en-US" smtClean="0"/>
              <a:pPr/>
              <a:t>28</a:t>
            </a:fld>
            <a:endParaRPr lang="en-US"/>
          </a:p>
        </p:txBody>
      </p:sp>
      <p:sp>
        <p:nvSpPr>
          <p:cNvPr id="30" name="Title 1"/>
          <p:cNvSpPr txBox="1">
            <a:spLocks/>
          </p:cNvSpPr>
          <p:nvPr/>
        </p:nvSpPr>
        <p:spPr>
          <a:xfrm>
            <a:off x="762000" y="231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Differential Privacy (Example)</a:t>
            </a:r>
            <a:endParaRPr lang="en-US" dirty="0"/>
          </a:p>
        </p:txBody>
      </p:sp>
      <p:sp>
        <p:nvSpPr>
          <p:cNvPr id="41" name="Rectangle 40"/>
          <p:cNvSpPr/>
          <p:nvPr/>
        </p:nvSpPr>
        <p:spPr>
          <a:xfrm>
            <a:off x="361950" y="3815545"/>
            <a:ext cx="11410950" cy="2585255"/>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128587" y="3506163"/>
                <a:ext cx="11934825" cy="2709524"/>
              </a:xfrm>
              <a:prstGeom prst="rect">
                <a:avLst/>
              </a:prstGeom>
              <a:noFill/>
              <a:ln w="22225">
                <a:noFill/>
              </a:ln>
            </p:spPr>
            <p:txBody>
              <a:bodyPr wrap="square" rtlCol="0">
                <a:spAutoFit/>
              </a:bodyPr>
              <a:lstStyle/>
              <a:p>
                <a:endParaRPr lang="en-US" sz="3600" dirty="0" smtClean="0"/>
              </a:p>
              <a:p>
                <a:pPr/>
                <a14:m>
                  <m:oMathPara xmlns:m="http://schemas.openxmlformats.org/officeDocument/2006/math">
                    <m:oMathParaPr>
                      <m:jc m:val="centerGroup"/>
                    </m:oMathParaPr>
                    <m:oMath xmlns:m="http://schemas.openxmlformats.org/officeDocument/2006/math">
                      <m:r>
                        <a:rPr lang="en-US" sz="3600" b="1" i="0" dirty="0" smtClean="0">
                          <a:latin typeface="Cambria Math" panose="02040503050406030204" pitchFamily="18" charset="0"/>
                        </a:rPr>
                        <m:t>𝐏𝐫</m:t>
                      </m:r>
                      <m:d>
                        <m:dPr>
                          <m:begChr m:val="["/>
                          <m:endChr m:val="]"/>
                          <m:ctrlPr>
                            <a:rPr lang="en-US" sz="3600" i="1" dirty="0" smtClean="0">
                              <a:latin typeface="Cambria Math" panose="02040503050406030204" pitchFamily="18" charset="0"/>
                            </a:rPr>
                          </m:ctrlPr>
                        </m:dPr>
                        <m:e>
                          <m:r>
                            <a:rPr lang="en-US" sz="3600" i="1" dirty="0">
                              <a:latin typeface="Cambria Math" panose="02040503050406030204" pitchFamily="18" charset="0"/>
                            </a:rPr>
                            <m:t>𝐴</m:t>
                          </m:r>
                          <m:d>
                            <m:dPr>
                              <m:ctrlPr>
                                <a:rPr lang="en-US" sz="3600" i="1" dirty="0">
                                  <a:latin typeface="Cambria Math" panose="02040503050406030204" pitchFamily="18" charset="0"/>
                                </a:rPr>
                              </m:ctrlPr>
                            </m:dPr>
                            <m:e>
                              <m:r>
                                <a:rPr lang="en-US" sz="3600" b="0" i="1" dirty="0" smtClean="0">
                                  <a:latin typeface="Cambria Math" panose="02040503050406030204" pitchFamily="18" charset="0"/>
                                </a:rPr>
                                <m:t>𝑓</m:t>
                              </m:r>
                            </m:e>
                          </m:d>
                          <m:r>
                            <a:rPr lang="en-US" sz="3600" i="1" dirty="0">
                              <a:latin typeface="Cambria Math" panose="02040503050406030204" pitchFamily="18" charset="0"/>
                              <a:ea typeface="Cambria Math" panose="02040503050406030204" pitchFamily="18" charset="0"/>
                            </a:rPr>
                            <m:t>∈</m:t>
                          </m:r>
                          <m:m>
                            <m:mPr>
                              <m:mcs>
                                <m:mc>
                                  <m:mcPr>
                                    <m:count m:val="3"/>
                                    <m:mcJc m:val="center"/>
                                  </m:mcPr>
                                </m:mc>
                              </m:mcs>
                              <m:ctrlPr>
                                <a:rPr lang="en-US" sz="3600" b="0" i="1" dirty="0" smtClean="0">
                                  <a:latin typeface="Cambria Math" panose="02040503050406030204" pitchFamily="18" charset="0"/>
                                </a:rPr>
                              </m:ctrlPr>
                            </m:mPr>
                            <m:mr>
                              <m:e/>
                              <m:e/>
                              <m:e/>
                            </m:mr>
                            <m:mr>
                              <m:e/>
                              <m:e/>
                              <m:e/>
                            </m:mr>
                            <m:mr>
                              <m:e/>
                              <m:e/>
                              <m:e/>
                            </m:mr>
                          </m:m>
                        </m:e>
                      </m:d>
                      <m:r>
                        <a:rPr lang="en-US" sz="3600" i="1" dirty="0" smtClean="0">
                          <a:latin typeface="Cambria Math" panose="02040503050406030204" pitchFamily="18" charset="0"/>
                        </a:rPr>
                        <m:t>≤</m:t>
                      </m:r>
                      <m:r>
                        <a:rPr lang="en-US" sz="3600" i="1" dirty="0" err="1">
                          <a:latin typeface="Cambria Math" panose="02040503050406030204" pitchFamily="18" charset="0"/>
                        </a:rPr>
                        <m:t>𝑒</m:t>
                      </m:r>
                      <m:r>
                        <a:rPr lang="en-US" sz="3600" b="1" i="1" baseline="30000" dirty="0" err="1" smtClean="0">
                          <a:latin typeface="Cambria Math" panose="02040503050406030204" pitchFamily="18" charset="0"/>
                          <a:ea typeface="Cambria Math" panose="02040503050406030204" pitchFamily="18" charset="0"/>
                          <a:sym typeface="Mathematica1Mono"/>
                        </a:rPr>
                        <m:t>𝜺</m:t>
                      </m:r>
                      <m:r>
                        <a:rPr lang="en-US" sz="3600" b="1" i="1" baseline="30000" dirty="0" smtClean="0">
                          <a:latin typeface="Cambria Math" panose="02040503050406030204" pitchFamily="18" charset="0"/>
                          <a:ea typeface="Cambria Math" panose="02040503050406030204" pitchFamily="18" charset="0"/>
                          <a:sym typeface="Mathematica1Mono"/>
                        </a:rPr>
                        <m:t> </m:t>
                      </m:r>
                      <m:r>
                        <a:rPr lang="en-US" sz="3600" b="1" i="0" dirty="0" err="1">
                          <a:latin typeface="Cambria Math" panose="02040503050406030204" pitchFamily="18" charset="0"/>
                        </a:rPr>
                        <m:t>𝐏𝐫</m:t>
                      </m:r>
                      <m:r>
                        <a:rPr lang="en-US" sz="3600" i="1" dirty="0" err="1">
                          <a:latin typeface="Cambria Math" panose="02040503050406030204" pitchFamily="18" charset="0"/>
                        </a:rPr>
                        <m:t>⁡</m:t>
                      </m:r>
                      <m:d>
                        <m:dPr>
                          <m:begChr m:val="["/>
                          <m:endChr m:val="]"/>
                          <m:ctrlPr>
                            <a:rPr lang="en-US" sz="3600" i="1" dirty="0" smtClean="0">
                              <a:latin typeface="Cambria Math" panose="02040503050406030204" pitchFamily="18" charset="0"/>
                            </a:rPr>
                          </m:ctrlPr>
                        </m:dPr>
                        <m:e>
                          <m:r>
                            <a:rPr lang="en-US" sz="3600" i="1" dirty="0">
                              <a:latin typeface="Cambria Math" panose="02040503050406030204" pitchFamily="18" charset="0"/>
                            </a:rPr>
                            <m:t>𝐴</m:t>
                          </m:r>
                          <m:r>
                            <a:rPr lang="en-US" sz="3600" i="1" dirty="0">
                              <a:latin typeface="Cambria Math" panose="02040503050406030204" pitchFamily="18" charset="0"/>
                            </a:rPr>
                            <m:t>(</m:t>
                          </m:r>
                          <m:r>
                            <a:rPr lang="en-US" sz="3600" i="1" dirty="0">
                              <a:latin typeface="Cambria Math" panose="02040503050406030204" pitchFamily="18" charset="0"/>
                            </a:rPr>
                            <m:t>𝑓</m:t>
                          </m:r>
                          <m:r>
                            <a:rPr lang="en-US" sz="3600" i="1" dirty="0">
                              <a:latin typeface="Cambria Math" panose="02040503050406030204" pitchFamily="18" charset="0"/>
                            </a:rPr>
                            <m:t>′)∈</m:t>
                          </m:r>
                          <m:m>
                            <m:mPr>
                              <m:mcs>
                                <m:mc>
                                  <m:mcPr>
                                    <m:count m:val="3"/>
                                    <m:mcJc m:val="center"/>
                                  </m:mcPr>
                                </m:mc>
                              </m:mcs>
                              <m:ctrlPr>
                                <a:rPr lang="en-US" sz="3600" i="1" dirty="0">
                                  <a:latin typeface="Cambria Math" panose="02040503050406030204" pitchFamily="18" charset="0"/>
                                </a:rPr>
                              </m:ctrlPr>
                            </m:mPr>
                            <m:mr>
                              <m:e/>
                              <m:e/>
                              <m:e/>
                            </m:mr>
                            <m:mr>
                              <m:e/>
                              <m:e/>
                              <m:e/>
                            </m:mr>
                            <m:mr>
                              <m:e/>
                              <m:e/>
                              <m:e/>
                            </m:mr>
                          </m:m>
                        </m:e>
                      </m:d>
                      <m:r>
                        <a:rPr lang="en-US" sz="3600" i="1" dirty="0">
                          <a:latin typeface="Cambria Math" panose="02040503050406030204" pitchFamily="18" charset="0"/>
                        </a:rPr>
                        <m:t> +</m:t>
                      </m:r>
                      <m:r>
                        <a:rPr lang="en-US" sz="3600" i="1" dirty="0" smtClean="0">
                          <a:latin typeface="Cambria Math" panose="02040503050406030204" pitchFamily="18" charset="0"/>
                          <a:ea typeface="Cambria Math" panose="02040503050406030204" pitchFamily="18" charset="0"/>
                        </a:rPr>
                        <m:t>𝛿</m:t>
                      </m:r>
                    </m:oMath>
                  </m:oMathPara>
                </a14:m>
                <a:endParaRPr lang="en-US" sz="3600" b="1" dirty="0">
                  <a:sym typeface="Mathematica1Mono"/>
                </a:endParaRPr>
              </a:p>
              <a:p>
                <a:endParaRPr lang="en-US" sz="3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28587" y="3506163"/>
                <a:ext cx="11934825" cy="2709524"/>
              </a:xfrm>
              <a:prstGeom prst="rect">
                <a:avLst/>
              </a:prstGeom>
              <a:blipFill rotWithShape="0">
                <a:blip r:embed="rId3"/>
                <a:stretch>
                  <a:fillRect/>
                </a:stretch>
              </a:blipFill>
              <a:ln w="22225">
                <a:noFill/>
              </a:ln>
            </p:spPr>
            <p:txBody>
              <a:bodyPr/>
              <a:lstStyle/>
              <a:p>
                <a:r>
                  <a:rPr lang="en-US">
                    <a:noFill/>
                  </a:rPr>
                  <a:t> </a:t>
                </a:r>
              </a:p>
            </p:txBody>
          </p:sp>
        </mc:Fallback>
      </mc:AlternateContent>
      <p:pic>
        <p:nvPicPr>
          <p:cNvPr id="44" name="Picture 2" descr="https://localtvwhotv.files.wordpress.com/2013/12/hacked-password-data-breach.jpg?w=120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209" y="4225937"/>
            <a:ext cx="2270134" cy="1276579"/>
          </a:xfrm>
          <a:prstGeom prst="rect">
            <a:avLst/>
          </a:prstGeom>
          <a:noFill/>
          <a:extLst>
            <a:ext uri="{909E8E84-426E-40DD-AFC4-6F175D3DCCD1}">
              <a14:hiddenFill xmlns:a14="http://schemas.microsoft.com/office/drawing/2010/main">
                <a:solidFill>
                  <a:srgbClr val="FFFFFF"/>
                </a:solidFill>
              </a14:hiddenFill>
            </a:ext>
          </a:extLst>
        </p:spPr>
      </p:pic>
      <p:pic>
        <p:nvPicPr>
          <p:cNvPr id="45"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0620375" y="1905634"/>
            <a:ext cx="579357" cy="1103812"/>
          </a:xfrm>
        </p:spPr>
      </p:pic>
      <p:pic>
        <p:nvPicPr>
          <p:cNvPr id="10" name="Picture 2" descr="https://localtvwhotv.files.wordpress.com/2013/12/hacked-password-data-breach.jpg?w=1200">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7493" y="4227604"/>
            <a:ext cx="2267169" cy="12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27844"/>
      </p:ext>
    </p:extLst>
  </p:cSld>
  <p:clrMapOvr>
    <a:masterClrMapping/>
  </p:clrMapOvr>
  <mc:AlternateContent xmlns:mc="http://schemas.openxmlformats.org/markup-compatibility/2006" xmlns:p14="http://schemas.microsoft.com/office/powerpoint/2010/main">
    <mc:Choice Requires="p14">
      <p:transition spd="slow" p14:dur="2000" advTm="5229"/>
    </mc:Choice>
    <mc:Fallback xmlns="">
      <p:transition spd="slow" advTm="522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90687"/>
            <a:ext cx="10515600" cy="4486275"/>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Main Technical Result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Theorem: </a:t>
                </a:r>
                <a:r>
                  <a:rPr lang="en-US" dirty="0" smtClean="0"/>
                  <a:t>There is a computationally efficient algorithm </a:t>
                </a:r>
                <a:endParaRPr lang="en-US" b="0"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oMath>
                </a14:m>
                <a:r>
                  <a:rPr lang="en-US" dirty="0" smtClean="0"/>
                  <a:t> such that A preserves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oMath>
                </a14:m>
                <a:r>
                  <a:rPr lang="en-US" dirty="0"/>
                  <a:t>-differential </a:t>
                </a:r>
                <a:r>
                  <a:rPr lang="en-US" dirty="0" smtClean="0"/>
                  <a:t>privacy and, except with probability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smtClean="0"/>
                  <a:t>, A(f) outputs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𝑓</m:t>
                        </m:r>
                      </m:e>
                    </m:acc>
                  </m:oMath>
                </a14:m>
                <a:r>
                  <a:rPr lang="en-US" dirty="0" smtClean="0"/>
                  <a:t> s.t.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smtClean="0">
                              <a:latin typeface="Cambria Math" panose="02040503050406030204" pitchFamily="18" charset="0"/>
                              <a:ea typeface="Cambria Math" panose="02040503050406030204" pitchFamily="18" charset="0"/>
                            </a:rPr>
                            <m:t>𝑁</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n-US"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𝜀</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𝑁</m:t>
                                  </m:r>
                                </m:e>
                              </m:ra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panose="02040503050406030204" pitchFamily="18" charset="0"/>
                                          <a:ea typeface="Cambria Math" panose="02040503050406030204" pitchFamily="18" charset="0"/>
                                        </a:rPr>
                                      </m:ctrlPr>
                                    </m:dPr>
                                    <m:e>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𝑁</m:t>
                              </m:r>
                            </m:den>
                          </m:f>
                        </m:e>
                      </m:d>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ea typeface="Cambria Math" panose="02040503050406030204" pitchFamily="18" charset="0"/>
                        </a:rPr>
                        <m:t>𝐓𝐢𝐦𝐞</m:t>
                      </m:r>
                      <m:d>
                        <m:dPr>
                          <m:ctrlPr>
                            <a:rPr lang="en-US" b="1" i="1">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𝐀</m:t>
                          </m:r>
                        </m:e>
                      </m:d>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𝑂</m:t>
                      </m:r>
                      <m:d>
                        <m:dPr>
                          <m:ctrlPr>
                            <a:rPr lang="en-US" i="1" dirty="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d>
                                    <m:dPr>
                                      <m:ctrlPr>
                                        <a:rPr lang="en-US" i="1">
                                          <a:latin typeface="Cambria Math" panose="02040503050406030204" pitchFamily="18" charset="0"/>
                                          <a:ea typeface="Cambria Math" panose="02040503050406030204" pitchFamily="18" charset="0"/>
                                        </a:rPr>
                                      </m:ctrlPr>
                                    </m:dPr>
                                    <m:e>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m:rPr>
                                              <m:sty m:val="p"/>
                                            </m:rPr>
                                            <a:rPr lang="el-GR" sz="3200" i="1" dirty="0">
                                              <a:latin typeface="Cambria Math" panose="02040503050406030204" pitchFamily="18" charset="0"/>
                                              <a:ea typeface="Cambria Math" panose="02040503050406030204" pitchFamily="18" charset="0"/>
                                            </a:rPr>
                                            <m:t>δ</m:t>
                                          </m:r>
                                        </m:den>
                                      </m:f>
                                    </m:e>
                                  </m:d>
                                </m:e>
                              </m:func>
                            </m:num>
                            <m:den>
                              <m:r>
                                <a:rPr lang="en-US" i="1" dirty="0">
                                  <a:latin typeface="Cambria Math" panose="02040503050406030204" pitchFamily="18" charset="0"/>
                                  <a:ea typeface="Cambria Math" panose="02040503050406030204" pitchFamily="18" charset="0"/>
                                </a:rPr>
                                <m:t>𝜀</m:t>
                              </m:r>
                            </m:den>
                          </m:f>
                        </m:e>
                      </m:d>
                      <m:r>
                        <a:rPr lang="en-US"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𝐒𝐩𝐚𝐜𝐞</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oMath>
                  </m:oMathPara>
                </a14:m>
                <a:endParaRPr lang="en-US" sz="3200" b="1" dirty="0">
                  <a:ea typeface="Cambria Math" panose="02040503050406030204" pitchFamily="18" charset="0"/>
                </a:endParaRPr>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3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68169" y="3407444"/>
                <a:ext cx="1608967" cy="8519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nary>
                        <m:naryPr>
                          <m:chr m:val="⋃"/>
                          <m:ctrlPr>
                            <a:rPr lang="en-US" b="1" i="1">
                              <a:latin typeface="Cambria Math" panose="02040503050406030204" pitchFamily="18" charset="0"/>
                              <a:ea typeface="Cambria Math" panose="02040503050406030204" pitchFamily="18" charset="0"/>
                            </a:rPr>
                          </m:ctrlPr>
                        </m:naryPr>
                        <m:sub>
                          <m:r>
                            <m:rPr>
                              <m:brk m:alnAt="25"/>
                            </m:rPr>
                            <a:rPr lang="en-US" b="1" i="1">
                              <a:latin typeface="Cambria Math" panose="02040503050406030204" pitchFamily="18" charset="0"/>
                              <a:ea typeface="Cambria Math" panose="02040503050406030204" pitchFamily="18" charset="0"/>
                            </a:rPr>
                            <m:t>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sub>
                        <m:sup>
                          <m:r>
                            <a:rPr lang="en-US" b="1" i="1">
                              <a:latin typeface="Cambria Math" panose="02040503050406030204" pitchFamily="18" charset="0"/>
                              <a:ea typeface="Cambria Math" panose="02040503050406030204" pitchFamily="18" charset="0"/>
                            </a:rPr>
                            <m:t>∞</m:t>
                          </m:r>
                        </m:sup>
                        <m:e>
                          <m:r>
                            <a:rPr lang="en-US" b="1" i="1">
                              <a:latin typeface="Cambria Math" panose="02040503050406030204" pitchFamily="18" charset="0"/>
                              <a:ea typeface="Cambria Math" panose="02040503050406030204" pitchFamily="18" charset="0"/>
                            </a:rPr>
                            <m:t>℘</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𝒏</m:t>
                              </m:r>
                            </m:e>
                          </m:d>
                        </m:e>
                      </m:nary>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68169" y="3407444"/>
                <a:ext cx="1608967" cy="851900"/>
              </a:xfrm>
              <a:prstGeom prst="rect">
                <a:avLst/>
              </a:prstGeom>
              <a:blipFill rotWithShape="0">
                <a:blip r:embed="rId3"/>
                <a:stretch>
                  <a:fillRect/>
                </a:stretch>
              </a:blipFill>
            </p:spPr>
            <p:txBody>
              <a:bodyPr/>
              <a:lstStyle/>
              <a:p>
                <a:r>
                  <a:rPr lang="en-US">
                    <a:noFill/>
                  </a:rPr>
                  <a:t> </a:t>
                </a:r>
              </a:p>
            </p:txBody>
          </p:sp>
        </mc:Fallback>
      </mc:AlternateContent>
      <p:cxnSp>
        <p:nvCxnSpPr>
          <p:cNvPr id="6" name="Straight Arrow Connector 5"/>
          <p:cNvCxnSpPr/>
          <p:nvPr/>
        </p:nvCxnSpPr>
        <p:spPr>
          <a:xfrm>
            <a:off x="1451810" y="2623386"/>
            <a:ext cx="48127" cy="9299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14971"/>
      </p:ext>
    </p:extLst>
  </p:cSld>
  <p:clrMapOvr>
    <a:masterClrMapping/>
  </p:clrMapOvr>
  <mc:AlternateContent xmlns:mc="http://schemas.openxmlformats.org/markup-compatibility/2006" xmlns:p14="http://schemas.microsoft.com/office/powerpoint/2010/main">
    <mc:Choice Requires="p14">
      <p:transition spd="slow" p14:dur="2000" advTm="25201"/>
    </mc:Choice>
    <mc:Fallback xmlns="">
      <p:transition spd="slow" advTm="252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173" y="1850166"/>
            <a:ext cx="10164177" cy="308378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err="1"/>
          </a:p>
        </p:txBody>
      </p:sp>
      <p:sp>
        <p:nvSpPr>
          <p:cNvPr id="2" name="Title 1"/>
          <p:cNvSpPr>
            <a:spLocks noGrp="1"/>
          </p:cNvSpPr>
          <p:nvPr>
            <p:ph type="title"/>
          </p:nvPr>
        </p:nvSpPr>
        <p:spPr/>
        <p:txBody>
          <a:bodyPr/>
          <a:lstStyle/>
          <a:p>
            <a:r>
              <a:rPr lang="en-US" dirty="0" smtClean="0"/>
              <a:t>Integer Partition: Basic Facts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1460" y="3013008"/>
                <a:ext cx="1051560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rPr>
                        <m:t>Pr</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r>
                            <a:rPr lang="en-US" sz="3600" b="0" i="1" baseline="-25000" smtClean="0">
                              <a:latin typeface="Cambria Math" panose="02040503050406030204" pitchFamily="18" charset="0"/>
                            </a:rPr>
                            <m:t>1</m:t>
                          </m:r>
                          <m:r>
                            <a:rPr lang="en-US" sz="3600" b="0" i="1" smtClean="0">
                              <a:latin typeface="Cambria Math" panose="02040503050406030204" pitchFamily="18" charset="0"/>
                              <a:ea typeface="Cambria Math" panose="02040503050406030204" pitchFamily="18" charset="0"/>
                            </a:rPr>
                            <m:t>≥</m:t>
                          </m:r>
                          <m:f>
                            <m:fPr>
                              <m:ctrlPr>
                                <a:rPr lang="en-US" sz="3600" i="1">
                                  <a:latin typeface="Cambria Math" panose="02040503050406030204" pitchFamily="18" charset="0"/>
                                  <a:ea typeface="Cambria Math" panose="02040503050406030204" pitchFamily="18" charset="0"/>
                                </a:rPr>
                              </m:ctrlPr>
                            </m:fPr>
                            <m:num>
                              <m:rad>
                                <m:radPr>
                                  <m:degHide m:val="on"/>
                                  <m:ctrlPr>
                                    <a:rPr lang="en-US" sz="3600" i="1">
                                      <a:latin typeface="Cambria Math" panose="02040503050406030204" pitchFamily="18" charset="0"/>
                                      <a:ea typeface="Cambria Math" panose="02040503050406030204" pitchFamily="18" charset="0"/>
                                    </a:rPr>
                                  </m:ctrlPr>
                                </m:radPr>
                                <m:deg/>
                                <m:e>
                                  <m:r>
                                    <a:rPr lang="en-US" sz="3600" i="1">
                                      <a:latin typeface="Cambria Math" panose="02040503050406030204" pitchFamily="18" charset="0"/>
                                      <a:ea typeface="Cambria Math" panose="02040503050406030204" pitchFamily="18" charset="0"/>
                                    </a:rPr>
                                    <m:t>6</m:t>
                                  </m:r>
                                  <m:r>
                                    <a:rPr lang="en-US" sz="3600" i="1">
                                      <a:latin typeface="Cambria Math" panose="02040503050406030204" pitchFamily="18" charset="0"/>
                                      <a:ea typeface="Cambria Math" panose="02040503050406030204" pitchFamily="18" charset="0"/>
                                    </a:rPr>
                                    <m:t>𝑛</m:t>
                                  </m:r>
                                </m:e>
                              </m:rad>
                            </m:num>
                            <m:den>
                              <m:r>
                                <a:rPr lang="en-US" sz="3600" i="1">
                                  <a:latin typeface="Cambria Math" panose="02040503050406030204" pitchFamily="18" charset="0"/>
                                  <a:ea typeface="Cambria Math" panose="02040503050406030204" pitchFamily="18" charset="0"/>
                                </a:rPr>
                                <m:t>𝜋</m:t>
                              </m:r>
                            </m:den>
                          </m:f>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𝑡</m:t>
                              </m:r>
                              <m:r>
                                <a:rPr lang="en-US" sz="3600" b="0" i="1" smtClean="0">
                                  <a:latin typeface="Cambria Math" panose="02040503050406030204" pitchFamily="18" charset="0"/>
                                  <a:ea typeface="Cambria Math" panose="02040503050406030204" pitchFamily="18" charset="0"/>
                                </a:rPr>
                                <m:t>+</m:t>
                              </m:r>
                              <m:func>
                                <m:funcPr>
                                  <m:ctrlPr>
                                    <a:rPr lang="en-US" sz="3600" b="0" i="1" smtClean="0">
                                      <a:latin typeface="Cambria Math" panose="02040503050406030204" pitchFamily="18" charset="0"/>
                                      <a:ea typeface="Cambria Math" panose="02040503050406030204" pitchFamily="18" charset="0"/>
                                    </a:rPr>
                                  </m:ctrlPr>
                                </m:funcPr>
                                <m:fName>
                                  <m:r>
                                    <m:rPr>
                                      <m:sty m:val="p"/>
                                    </m:rPr>
                                    <a:rPr lang="en-US" sz="3600" b="0" i="0" smtClean="0">
                                      <a:latin typeface="Cambria Math" panose="02040503050406030204" pitchFamily="18" charset="0"/>
                                      <a:ea typeface="Cambria Math" panose="02040503050406030204" pitchFamily="18" charset="0"/>
                                    </a:rPr>
                                    <m:t>ln</m:t>
                                  </m:r>
                                </m:fName>
                                <m:e>
                                  <m:d>
                                    <m:dPr>
                                      <m:ctrlPr>
                                        <a:rPr lang="en-US" sz="3600" b="0" i="1" smtClean="0">
                                          <a:latin typeface="Cambria Math" panose="02040503050406030204" pitchFamily="18" charset="0"/>
                                          <a:ea typeface="Cambria Math" panose="02040503050406030204" pitchFamily="18" charset="0"/>
                                        </a:rPr>
                                      </m:ctrlPr>
                                    </m:dPr>
                                    <m:e>
                                      <m:f>
                                        <m:fPr>
                                          <m:ctrlPr>
                                            <a:rPr lang="en-US" sz="3600" i="1">
                                              <a:latin typeface="Cambria Math" panose="02040503050406030204" pitchFamily="18" charset="0"/>
                                              <a:ea typeface="Cambria Math" panose="02040503050406030204" pitchFamily="18" charset="0"/>
                                            </a:rPr>
                                          </m:ctrlPr>
                                        </m:fPr>
                                        <m:num>
                                          <m:rad>
                                            <m:radPr>
                                              <m:degHide m:val="on"/>
                                              <m:ctrlPr>
                                                <a:rPr lang="en-US" sz="3600" i="1">
                                                  <a:latin typeface="Cambria Math" panose="02040503050406030204" pitchFamily="18" charset="0"/>
                                                  <a:ea typeface="Cambria Math" panose="02040503050406030204" pitchFamily="18" charset="0"/>
                                                </a:rPr>
                                              </m:ctrlPr>
                                            </m:radPr>
                                            <m:deg/>
                                            <m:e>
                                              <m:r>
                                                <a:rPr lang="en-US" sz="3600" i="1">
                                                  <a:latin typeface="Cambria Math" panose="02040503050406030204" pitchFamily="18" charset="0"/>
                                                  <a:ea typeface="Cambria Math" panose="02040503050406030204" pitchFamily="18" charset="0"/>
                                                </a:rPr>
                                                <m:t>6</m:t>
                                              </m:r>
                                              <m:r>
                                                <a:rPr lang="en-US" sz="3600" i="1">
                                                  <a:latin typeface="Cambria Math" panose="02040503050406030204" pitchFamily="18" charset="0"/>
                                                  <a:ea typeface="Cambria Math" panose="02040503050406030204" pitchFamily="18" charset="0"/>
                                                </a:rPr>
                                                <m:t>𝑛</m:t>
                                              </m:r>
                                            </m:e>
                                          </m:rad>
                                        </m:num>
                                        <m:den>
                                          <m:r>
                                            <a:rPr lang="en-US" sz="3600" i="1">
                                              <a:latin typeface="Cambria Math" panose="02040503050406030204" pitchFamily="18" charset="0"/>
                                              <a:ea typeface="Cambria Math" panose="02040503050406030204" pitchFamily="18" charset="0"/>
                                            </a:rPr>
                                            <m:t>𝜋</m:t>
                                          </m:r>
                                        </m:den>
                                      </m:f>
                                    </m:e>
                                  </m:d>
                                </m:e>
                              </m:func>
                            </m:e>
                          </m:d>
                        </m:e>
                      </m:d>
                      <m:r>
                        <a:rPr lang="en-US" sz="3600" b="0" i="1" smtClean="0">
                          <a:latin typeface="Cambria Math" panose="02040503050406030204" pitchFamily="18" charset="0"/>
                          <a:ea typeface="Cambria Math" panose="02040503050406030204" pitchFamily="18" charset="0"/>
                        </a:rPr>
                        <m:t>≈</m:t>
                      </m:r>
                      <m:sSup>
                        <m:sSupPr>
                          <m:ctrlPr>
                            <a:rPr lang="en-US" sz="3600" b="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𝑒</m:t>
                          </m:r>
                        </m:e>
                        <m:sup>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𝑡</m:t>
                          </m:r>
                        </m:sup>
                      </m:sSup>
                    </m:oMath>
                  </m:oMathPara>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1460" y="3013008"/>
                <a:ext cx="10515600" cy="4351338"/>
              </a:xfr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5021" y="1890763"/>
                <a:ext cx="10088479" cy="1446550"/>
              </a:xfrm>
              <a:prstGeom prst="rect">
                <a:avLst/>
              </a:prstGeom>
              <a:noFill/>
            </p:spPr>
            <p:txBody>
              <a:bodyPr wrap="square" rtlCol="0">
                <a:spAutoFit/>
              </a:bodyPr>
              <a:lstStyle/>
              <a:p>
                <a:r>
                  <a:rPr lang="en-US" sz="4400" b="1" dirty="0" smtClean="0"/>
                  <a:t>Fact[Fristedt93]: </a:t>
                </a:r>
                <a:r>
                  <a:rPr lang="en-US" sz="4400" dirty="0">
                    <a:ea typeface="Cambria Math" panose="02040503050406030204" pitchFamily="18" charset="0"/>
                  </a:rPr>
                  <a:t>Let </a:t>
                </a:r>
                <a14:m>
                  <m:oMath xmlns:m="http://schemas.openxmlformats.org/officeDocument/2006/math">
                    <m:r>
                      <a:rPr lang="en-US" sz="4400" b="0" i="1">
                        <a:latin typeface="Cambria Math" panose="02040503050406030204" pitchFamily="18" charset="0"/>
                        <a:ea typeface="Cambria Math" panose="02040503050406030204" pitchFamily="18" charset="0"/>
                      </a:rPr>
                      <m:t>𝑥</m:t>
                    </m:r>
                    <m:r>
                      <a:rPr lang="en-US" sz="4400" b="0" i="1">
                        <a:latin typeface="Cambria Math" panose="02040503050406030204" pitchFamily="18" charset="0"/>
                        <a:ea typeface="Cambria Math" panose="02040503050406030204" pitchFamily="18" charset="0"/>
                      </a:rPr>
                      <m:t>~℘</m:t>
                    </m:r>
                    <m:d>
                      <m:dPr>
                        <m:ctrlPr>
                          <a:rPr lang="en-US" sz="4400" i="1">
                            <a:latin typeface="Cambria Math" panose="02040503050406030204" pitchFamily="18" charset="0"/>
                            <a:ea typeface="Cambria Math" panose="02040503050406030204" pitchFamily="18" charset="0"/>
                          </a:rPr>
                        </m:ctrlPr>
                      </m:dPr>
                      <m:e>
                        <m:r>
                          <a:rPr lang="en-US" sz="4400" b="0" i="1">
                            <a:latin typeface="Cambria Math" panose="02040503050406030204" pitchFamily="18" charset="0"/>
                            <a:ea typeface="Cambria Math" panose="02040503050406030204" pitchFamily="18" charset="0"/>
                          </a:rPr>
                          <m:t>𝑛</m:t>
                        </m:r>
                      </m:e>
                    </m:d>
                  </m:oMath>
                </a14:m>
                <a:r>
                  <a:rPr lang="en-US" sz="4400" dirty="0">
                    <a:ea typeface="Cambria Math" panose="02040503050406030204" pitchFamily="18" charset="0"/>
                  </a:rPr>
                  <a:t> then</a:t>
                </a:r>
              </a:p>
              <a:p>
                <a:r>
                  <a:rPr lang="en-US" sz="4400" b="1" dirty="0" smtClean="0"/>
                  <a:t> </a:t>
                </a:r>
              </a:p>
            </p:txBody>
          </p:sp>
        </mc:Choice>
        <mc:Fallback xmlns="">
          <p:sp>
            <p:nvSpPr>
              <p:cNvPr id="6" name="TextBox 5"/>
              <p:cNvSpPr txBox="1">
                <a:spLocks noRot="1" noChangeAspect="1" noMove="1" noResize="1" noEditPoints="1" noAdjustHandles="1" noChangeArrowheads="1" noChangeShapeType="1" noTextEdit="1"/>
              </p:cNvSpPr>
              <p:nvPr/>
            </p:nvSpPr>
            <p:spPr>
              <a:xfrm>
                <a:off x="675021" y="1890763"/>
                <a:ext cx="10088479" cy="1446550"/>
              </a:xfrm>
              <a:prstGeom prst="rect">
                <a:avLst/>
              </a:prstGeom>
              <a:blipFill rotWithShape="0">
                <a:blip r:embed="rId3"/>
                <a:stretch>
                  <a:fillRect l="-2477" t="-8439"/>
                </a:stretch>
              </a:blipFill>
            </p:spPr>
            <p:txBody>
              <a:bodyPr/>
              <a:lstStyle/>
              <a:p>
                <a:r>
                  <a:rPr lang="en-US">
                    <a:noFill/>
                  </a:rPr>
                  <a:t> </a:t>
                </a:r>
              </a:p>
            </p:txBody>
          </p:sp>
        </mc:Fallback>
      </mc:AlternateContent>
      <p:sp>
        <p:nvSpPr>
          <p:cNvPr id="7" name="Oval 6"/>
          <p:cNvSpPr/>
          <p:nvPr/>
        </p:nvSpPr>
        <p:spPr>
          <a:xfrm>
            <a:off x="8462917" y="3225852"/>
            <a:ext cx="1293251" cy="864923"/>
          </a:xfrm>
          <a:prstGeom prst="ellipse">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9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Main Tool: Exponential Mechanism</a:t>
                </a:r>
                <a14:m>
                  <m:oMath xmlns:m="http://schemas.openxmlformats.org/officeDocument/2006/math">
                    <m:r>
                      <a:rPr lang="en-US" i="1" smtClean="0">
                        <a:latin typeface="Cambria Math" panose="02040503050406030204" pitchFamily="18" charset="0"/>
                      </a:rPr>
                      <m:t> </m:t>
                    </m:r>
                  </m:oMath>
                </a14:m>
                <a:r>
                  <a:rPr lang="en-US" dirty="0" smtClean="0"/>
                  <a:t>[MT07]</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241"/>
                </a:stretch>
              </a:blipFill>
            </p:spPr>
            <p:txBody>
              <a:bodyPr/>
              <a:lstStyle/>
              <a:p>
                <a:r>
                  <a:rPr lang="en-US">
                    <a:noFill/>
                  </a:rPr>
                  <a:t> </a:t>
                </a:r>
              </a:p>
            </p:txBody>
          </p:sp>
        </mc:Fallback>
      </mc:AlternateContent>
      <p:cxnSp>
        <p:nvCxnSpPr>
          <p:cNvPr id="5" name="Straight Arrow Connector 4"/>
          <p:cNvCxnSpPr>
            <a:endCxn id="6"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p:spTree>
    <p:extLst>
      <p:ext uri="{BB962C8B-B14F-4D97-AF65-F5344CB8AC3E}">
        <p14:creationId xmlns:p14="http://schemas.microsoft.com/office/powerpoint/2010/main" val="3325232571"/>
      </p:ext>
    </p:extLst>
  </p:cSld>
  <p:clrMapOvr>
    <a:masterClrMapping/>
  </p:clrMapOvr>
  <mc:AlternateContent xmlns:mc="http://schemas.openxmlformats.org/markup-compatibility/2006" xmlns:p14="http://schemas.microsoft.com/office/powerpoint/2010/main">
    <mc:Choice Requires="p14">
      <p:transition spd="slow" p14:dur="2000" advTm="9348"/>
    </mc:Choice>
    <mc:Fallback xmlns="">
      <p:transition spd="slow" advTm="934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Tool: Exponential Mechanism [MT07]</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7" name="Rectangle 6"/>
          <p:cNvSpPr/>
          <p:nvPr/>
        </p:nvSpPr>
        <p:spPr>
          <a:xfrm>
            <a:off x="863600" y="34940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863600" y="3629025"/>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[MT07]: </a:t>
                </a:r>
                <a:r>
                  <a:rPr lang="en-US" dirty="0" smtClean="0"/>
                  <a:t>The exponential mechanism preserves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,0</m:t>
                        </m:r>
                      </m:e>
                    </m:d>
                  </m:oMath>
                </a14:m>
                <a:r>
                  <a:rPr lang="en-US" dirty="0"/>
                  <a:t>-differential </a:t>
                </a:r>
                <a:r>
                  <a:rPr lang="en-US" dirty="0" smtClean="0"/>
                  <a:t>privacy.</a:t>
                </a:r>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863600" y="3629025"/>
                <a:ext cx="10515600" cy="850900"/>
              </a:xfrm>
              <a:prstGeom prst="rect">
                <a:avLst/>
              </a:prstGeom>
              <a:blipFill rotWithShape="0">
                <a:blip r:embed="rId3"/>
                <a:stretch>
                  <a:fillRect l="-1217" t="-15714" b="-12143"/>
                </a:stretch>
              </a:blipFill>
            </p:spPr>
            <p:txBody>
              <a:bodyPr/>
              <a:lstStyle/>
              <a:p>
                <a:r>
                  <a:rPr lang="en-US">
                    <a:noFill/>
                  </a:rPr>
                  <a:t> </a:t>
                </a:r>
              </a:p>
            </p:txBody>
          </p:sp>
        </mc:Fallback>
      </mc:AlternateContent>
    </p:spTree>
    <p:extLst>
      <p:ext uri="{BB962C8B-B14F-4D97-AF65-F5344CB8AC3E}">
        <p14:creationId xmlns:p14="http://schemas.microsoft.com/office/powerpoint/2010/main" val="3541296184"/>
      </p:ext>
    </p:extLst>
  </p:cSld>
  <p:clrMapOvr>
    <a:masterClrMapping/>
  </p:clrMapOvr>
  <mc:AlternateContent xmlns:mc="http://schemas.openxmlformats.org/markup-compatibility/2006" xmlns:p14="http://schemas.microsoft.com/office/powerpoint/2010/main">
    <mc:Choice Requires="p14">
      <p:transition spd="slow" p14:dur="2000" advTm="469"/>
    </mc:Choice>
    <mc:Fallback xmlns="">
      <p:transition spd="slow" advTm="46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6" name="Rectangle 5"/>
          <p:cNvSpPr/>
          <p:nvPr/>
        </p:nvSpPr>
        <p:spPr>
          <a:xfrm>
            <a:off x="762000" y="33924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762000" y="3527425"/>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[HR18]: </a:t>
                </a:r>
                <a:r>
                  <a:rPr lang="en-US" dirty="0" smtClean="0"/>
                  <a:t>There are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𝑂</m:t>
                        </m:r>
                        <m:d>
                          <m:dPr>
                            <m:ctrlPr>
                              <a:rPr lang="en-US" i="1" smtClean="0">
                                <a:latin typeface="Cambria Math" panose="02040503050406030204" pitchFamily="18" charset="0"/>
                              </a:rPr>
                            </m:ctrlPr>
                          </m:dPr>
                          <m:e>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e>
                        </m:d>
                      </m:sup>
                    </m:sSup>
                  </m:oMath>
                </a14:m>
                <a:r>
                  <a:rPr lang="en-US" dirty="0" smtClean="0"/>
                  <a:t> partitions of the integer N.</a:t>
                </a:r>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0" y="3527425"/>
                <a:ext cx="10515600" cy="850900"/>
              </a:xfrm>
              <a:prstGeom prst="rect">
                <a:avLst/>
              </a:prstGeom>
              <a:blipFill rotWithShape="0">
                <a:blip r:embed="rId3"/>
                <a:stretch>
                  <a:fillRect l="-1159" t="-4317"/>
                </a:stretch>
              </a:blipFill>
            </p:spPr>
            <p:txBody>
              <a:bodyPr/>
              <a:lstStyle/>
              <a:p>
                <a:r>
                  <a:rPr lang="en-US">
                    <a:noFill/>
                  </a:rPr>
                  <a:t> </a:t>
                </a:r>
              </a:p>
            </p:txBody>
          </p:sp>
        </mc:Fallback>
      </mc:AlternateContent>
      <p:cxnSp>
        <p:nvCxnSpPr>
          <p:cNvPr id="10" name="Straight Arrow Connector 9"/>
          <p:cNvCxnSpPr>
            <a:endCxn id="11"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p:spTree>
    <p:extLst>
      <p:ext uri="{BB962C8B-B14F-4D97-AF65-F5344CB8AC3E}">
        <p14:creationId xmlns:p14="http://schemas.microsoft.com/office/powerpoint/2010/main" val="1573633656"/>
      </p:ext>
    </p:extLst>
  </p:cSld>
  <p:clrMapOvr>
    <a:masterClrMapping/>
  </p:clrMapOvr>
  <mc:AlternateContent xmlns:mc="http://schemas.openxmlformats.org/markup-compatibility/2006" xmlns:p14="http://schemas.microsoft.com/office/powerpoint/2010/main">
    <mc:Choice Requires="p14">
      <p:transition spd="slow" p14:dur="2000" advTm="1617"/>
    </mc:Choice>
    <mc:Fallback xmlns="">
      <p:transition spd="slow" advTm="161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6" name="Rectangle 5"/>
          <p:cNvSpPr/>
          <p:nvPr/>
        </p:nvSpPr>
        <p:spPr>
          <a:xfrm>
            <a:off x="762000" y="33924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762000" y="3527425"/>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[HR18]: </a:t>
                </a:r>
                <a:r>
                  <a:rPr lang="en-US" dirty="0" smtClean="0"/>
                  <a:t>There are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𝑂</m:t>
                        </m:r>
                        <m:d>
                          <m:dPr>
                            <m:ctrlPr>
                              <a:rPr lang="en-US" i="1" smtClean="0">
                                <a:latin typeface="Cambria Math" panose="02040503050406030204" pitchFamily="18" charset="0"/>
                              </a:rPr>
                            </m:ctrlPr>
                          </m:dPr>
                          <m:e>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e>
                        </m:d>
                      </m:sup>
                    </m:sSup>
                  </m:oMath>
                </a14:m>
                <a:r>
                  <a:rPr lang="en-US" dirty="0" smtClean="0"/>
                  <a:t> partitions of the integer N.</a:t>
                </a:r>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0" y="3527425"/>
                <a:ext cx="10515600" cy="850900"/>
              </a:xfrm>
              <a:prstGeom prst="rect">
                <a:avLst/>
              </a:prstGeom>
              <a:blipFill rotWithShape="0">
                <a:blip r:embed="rId3"/>
                <a:stretch>
                  <a:fillRect l="-1159" t="-4317"/>
                </a:stretch>
              </a:blipFill>
            </p:spPr>
            <p:txBody>
              <a:bodyPr/>
              <a:lstStyle/>
              <a:p>
                <a:r>
                  <a:rPr lang="en-US">
                    <a:noFill/>
                  </a:rPr>
                  <a:t> </a:t>
                </a:r>
              </a:p>
            </p:txBody>
          </p:sp>
        </mc:Fallback>
      </mc:AlternateContent>
      <p:cxnSp>
        <p:nvCxnSpPr>
          <p:cNvPr id="10" name="Straight Arrow Connector 9"/>
          <p:cNvCxnSpPr>
            <a:endCxn id="11"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762000" y="4852194"/>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Union Bound </a:t>
                </a:r>
                <a:r>
                  <a:rPr lang="en-US" b="1" dirty="0" smtClean="0">
                    <a:sym typeface="Wingdings" panose="05000000000000000000" pitchFamily="2" charset="2"/>
                  </a:rPr>
                  <a:t> </a:t>
                </a:r>
                <a:r>
                  <a:rPr lang="en-US" b="1" dirty="0" smtClean="0"/>
                  <a: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f>
                          <m:fPr>
                            <m:ctrlPr>
                              <a:rPr lang="en-US" i="1" smtClean="0">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num>
                          <m:den>
                            <m:r>
                              <a:rPr lang="en-US" i="1" smtClean="0">
                                <a:latin typeface="Cambria Math" panose="02040503050406030204" pitchFamily="18" charset="0"/>
                                <a:ea typeface="Cambria Math" panose="02040503050406030204" pitchFamily="18" charset="0"/>
                              </a:rPr>
                              <m:t>𝜀</m:t>
                            </m:r>
                          </m:den>
                        </m:f>
                      </m:e>
                    </m:d>
                  </m:oMath>
                </a14:m>
                <a:r>
                  <a:rPr lang="en-US" dirty="0" smtClean="0"/>
                  <a:t> with high probability.</a:t>
                </a:r>
                <a:endParaRPr lang="en-US"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762000" y="4852194"/>
                <a:ext cx="10515600" cy="850900"/>
              </a:xfrm>
              <a:prstGeom prst="rect">
                <a:avLst/>
              </a:prstGeom>
              <a:blipFill rotWithShape="0">
                <a:blip r:embed="rId4"/>
                <a:stretch>
                  <a:fillRect l="-1159"/>
                </a:stretch>
              </a:blipFill>
            </p:spPr>
            <p:txBody>
              <a:bodyPr/>
              <a:lstStyle/>
              <a:p>
                <a:r>
                  <a:rPr lang="en-US">
                    <a:noFill/>
                  </a:rPr>
                  <a:t> </a:t>
                </a:r>
              </a:p>
            </p:txBody>
          </p:sp>
        </mc:Fallback>
      </mc:AlternateContent>
    </p:spTree>
    <p:extLst>
      <p:ext uri="{BB962C8B-B14F-4D97-AF65-F5344CB8AC3E}">
        <p14:creationId xmlns:p14="http://schemas.microsoft.com/office/powerpoint/2010/main" val="1867242942"/>
      </p:ext>
    </p:extLst>
  </p:cSld>
  <p:clrMapOvr>
    <a:masterClrMapping/>
  </p:clrMapOvr>
  <mc:AlternateContent xmlns:mc="http://schemas.openxmlformats.org/markup-compatibility/2006" xmlns:p14="http://schemas.microsoft.com/office/powerpoint/2010/main">
    <mc:Choice Requires="p14">
      <p:transition spd="slow" p14:dur="2000" advTm="4541"/>
    </mc:Choice>
    <mc:Fallback xmlns="">
      <p:transition spd="slow" advTm="454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Input: </a:t>
                </a:r>
                <a:r>
                  <a:rPr lang="en-US" dirty="0" smtClean="0"/>
                  <a:t>f</a:t>
                </a:r>
              </a:p>
              <a:p>
                <a:pPr marL="0" indent="0">
                  <a:buNone/>
                </a:pPr>
                <a:r>
                  <a:rPr lang="en-US" b="1" dirty="0" smtClean="0"/>
                  <a:t>Output: </a:t>
                </a:r>
                <a14:m>
                  <m:oMath xmlns:m="http://schemas.openxmlformats.org/officeDocument/2006/math">
                    <m:r>
                      <m:rPr>
                        <m:sty m:val="p"/>
                      </m:rPr>
                      <a:rPr lang="en-US" b="0" i="0" dirty="0" smtClean="0">
                        <a:latin typeface="Cambria Math" panose="02040503050406030204" pitchFamily="18" charset="0"/>
                      </a:rPr>
                      <m:t>Pr</m:t>
                    </m:r>
                    <m:d>
                      <m:dPr>
                        <m:begChr m:val="["/>
                        <m:endChr m:val="]"/>
                        <m:ctrlPr>
                          <a:rPr lang="en-US" i="1" dirty="0" smtClean="0">
                            <a:latin typeface="Cambria Math" panose="02040503050406030204" pitchFamily="18" charset="0"/>
                          </a:rPr>
                        </m:ctrlPr>
                      </m:dPr>
                      <m:e>
                        <m:sSup>
                          <m:sSupPr>
                            <m:ctrlPr>
                              <a:rPr lang="el-GR" i="1" dirty="0" smtClean="0">
                                <a:latin typeface="Cambria Math" panose="02040503050406030204" pitchFamily="18" charset="0"/>
                                <a:ea typeface="Cambria Math" panose="02040503050406030204" pitchFamily="18" charset="0"/>
                              </a:rPr>
                            </m:ctrlPr>
                          </m:sSupPr>
                          <m:e>
                            <m:r>
                              <a:rPr lang="el-GR" i="1" dirty="0" smtClean="0">
                                <a:latin typeface="Cambria Math" panose="02040503050406030204" pitchFamily="18" charset="0"/>
                                <a:ea typeface="Cambria Math" panose="02040503050406030204" pitchFamily="18" charset="0"/>
                              </a:rPr>
                              <m:t>ℇ</m:t>
                            </m:r>
                          </m:e>
                          <m:sup>
                            <m:r>
                              <a:rPr lang="en-US" i="1" dirty="0">
                                <a:latin typeface="Cambria Math" panose="02040503050406030204" pitchFamily="18" charset="0"/>
                                <a:ea typeface="Cambria Math" panose="02040503050406030204" pitchFamily="18" charset="0"/>
                              </a:rPr>
                              <m:t>𝜀</m:t>
                            </m:r>
                          </m:sup>
                        </m:sSup>
                        <m:d>
                          <m:dPr>
                            <m:ctrlPr>
                              <a:rPr lang="el-GR"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𝑓</m:t>
                            </m:r>
                          </m:e>
                        </m:d>
                        <m:r>
                          <a:rPr lang="en-US" b="0" i="1" dirty="0" smtClean="0">
                            <a:latin typeface="Cambria Math" panose="02040503050406030204" pitchFamily="18" charset="0"/>
                            <a:ea typeface="Cambria Math" panose="02040503050406030204" pitchFamily="18" charset="0"/>
                          </a:rPr>
                          <m:t>=</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e>
                    </m:d>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𝑒</m:t>
                        </m:r>
                      </m:e>
                      <m:sup>
                        <m:r>
                          <a:rPr lang="en-US" i="1" dirty="0" smtClean="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dirty="0" smtClean="0">
                                <a:latin typeface="Cambria Math" panose="02040503050406030204" pitchFamily="18" charset="0"/>
                                <a:ea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𝜀</m:t>
                            </m:r>
                          </m:den>
                        </m:f>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6" name="Rectangle 5"/>
          <p:cNvSpPr/>
          <p:nvPr/>
        </p:nvSpPr>
        <p:spPr>
          <a:xfrm>
            <a:off x="762000" y="33924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762000" y="3527425"/>
                <a:ext cx="10515600"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𝑓</m:t>
                                    </m:r>
                                  </m:e>
                                </m:acc>
                              </m:e>
                            </m:d>
                          </m:e>
                          <m:sub>
                            <m:r>
                              <a:rPr lang="en-US" i="1">
                                <a:latin typeface="Cambria Math" panose="02040503050406030204" pitchFamily="18" charset="0"/>
                              </a:rPr>
                              <m:t>1</m:t>
                            </m:r>
                          </m:sub>
                        </m:sSub>
                      </m:num>
                      <m:den>
                        <m:r>
                          <a:rPr lang="en-US" b="0" i="1" smtClean="0">
                            <a:latin typeface="Cambria Math" panose="02040503050406030204" pitchFamily="18" charset="0"/>
                            <a:ea typeface="Cambria Math" panose="02040503050406030204" pitchFamily="18" charset="0"/>
                          </a:rPr>
                          <m:t>𝑁</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𝜀</m:t>
                            </m:r>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den>
                        </m:f>
                      </m:e>
                    </m:d>
                  </m:oMath>
                </a14:m>
                <a:r>
                  <a:rPr lang="en-US" dirty="0"/>
                  <a:t> with high probability.</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762000" y="3527425"/>
                <a:ext cx="10515600" cy="850900"/>
              </a:xfrm>
              <a:prstGeom prst="rect">
                <a:avLst/>
              </a:prstGeom>
              <a:blipFill rotWithShape="0">
                <a:blip r:embed="rId3"/>
                <a:stretch>
                  <a:fillRect l="-1159"/>
                </a:stretch>
              </a:blipFill>
            </p:spPr>
            <p:txBody>
              <a:bodyPr/>
              <a:lstStyle/>
              <a:p>
                <a:r>
                  <a:rPr lang="en-US">
                    <a:noFill/>
                  </a:rPr>
                  <a:t> </a:t>
                </a:r>
              </a:p>
            </p:txBody>
          </p:sp>
        </mc:Fallback>
      </mc:AlternateContent>
      <p:cxnSp>
        <p:nvCxnSpPr>
          <p:cNvPr id="10" name="Straight Arrow Connector 9"/>
          <p:cNvCxnSpPr>
            <a:endCxn id="11" idx="1"/>
          </p:cNvCxnSpPr>
          <p:nvPr/>
        </p:nvCxnSpPr>
        <p:spPr>
          <a:xfrm>
            <a:off x="6096000" y="2695575"/>
            <a:ext cx="1238250" cy="2131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50" y="2493228"/>
            <a:ext cx="4369786" cy="830997"/>
          </a:xfrm>
          <a:prstGeom prst="rect">
            <a:avLst/>
          </a:prstGeom>
          <a:noFill/>
        </p:spPr>
        <p:txBody>
          <a:bodyPr wrap="none" rtlCol="0">
            <a:spAutoFit/>
          </a:bodyPr>
          <a:lstStyle/>
          <a:p>
            <a:r>
              <a:rPr lang="en-US" sz="2400" b="1" dirty="0" smtClean="0"/>
              <a:t>Assigns very small probability to </a:t>
            </a:r>
          </a:p>
          <a:p>
            <a:r>
              <a:rPr lang="en-US" sz="2400" b="1" dirty="0" smtClean="0"/>
              <a:t>inaccurate outcomes.</a:t>
            </a:r>
            <a:endParaRPr lang="en-US" sz="2400" b="1" dirty="0"/>
          </a:p>
        </p:txBody>
      </p:sp>
      <p:sp>
        <p:nvSpPr>
          <p:cNvPr id="12" name="Rectangle 11"/>
          <p:cNvSpPr/>
          <p:nvPr/>
        </p:nvSpPr>
        <p:spPr>
          <a:xfrm>
            <a:off x="736600" y="4510088"/>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736600" y="4645025"/>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Theorem [MT07]: </a:t>
                </a:r>
                <a:r>
                  <a:rPr lang="en-US" dirty="0" smtClean="0"/>
                  <a:t>The exponential mechanism preserves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,0</m:t>
                        </m:r>
                      </m:e>
                    </m:d>
                  </m:oMath>
                </a14:m>
                <a:r>
                  <a:rPr lang="en-US" dirty="0"/>
                  <a:t>-differential </a:t>
                </a:r>
                <a:r>
                  <a:rPr lang="en-US" dirty="0" smtClean="0"/>
                  <a:t>privacy.</a:t>
                </a:r>
                <a:endParaRPr lang="en-US" dirty="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736600" y="4645025"/>
                <a:ext cx="10515600" cy="850900"/>
              </a:xfrm>
              <a:prstGeom prst="rect">
                <a:avLst/>
              </a:prstGeom>
              <a:blipFill rotWithShape="0">
                <a:blip r:embed="rId4"/>
                <a:stretch>
                  <a:fillRect l="-1217" t="-16429" b="-12143"/>
                </a:stretch>
              </a:blipFill>
            </p:spPr>
            <p:txBody>
              <a:bodyPr/>
              <a:lstStyle/>
              <a:p>
                <a:r>
                  <a:rPr lang="en-US">
                    <a:noFill/>
                  </a:rPr>
                  <a:t> </a:t>
                </a:r>
              </a:p>
            </p:txBody>
          </p:sp>
        </mc:Fallback>
      </mc:AlternateContent>
    </p:spTree>
    <p:extLst>
      <p:ext uri="{BB962C8B-B14F-4D97-AF65-F5344CB8AC3E}">
        <p14:creationId xmlns:p14="http://schemas.microsoft.com/office/powerpoint/2010/main" val="2486409852"/>
      </p:ext>
    </p:extLst>
  </p:cSld>
  <p:clrMapOvr>
    <a:masterClrMapping/>
  </p:clrMapOvr>
  <mc:AlternateContent xmlns:mc="http://schemas.openxmlformats.org/markup-compatibility/2006" xmlns:p14="http://schemas.microsoft.com/office/powerpoint/2010/main">
    <mc:Choice Requires="p14">
      <p:transition spd="slow" p14:dur="2000" advTm="5077"/>
    </mc:Choice>
    <mc:Fallback xmlns="">
      <p:transition spd="slow" advTm="5077"/>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19" y="0"/>
            <a:ext cx="11588620" cy="6834838"/>
          </a:xfrm>
        </p:spPr>
      </p:pic>
      <p:sp>
        <p:nvSpPr>
          <p:cNvPr id="7" name="Rectangle 6"/>
          <p:cNvSpPr/>
          <p:nvPr/>
        </p:nvSpPr>
        <p:spPr>
          <a:xfrm>
            <a:off x="8459161" y="1027906"/>
            <a:ext cx="2173608" cy="584775"/>
          </a:xfrm>
          <a:prstGeom prst="rect">
            <a:avLst/>
          </a:prstGeom>
        </p:spPr>
        <p:txBody>
          <a:bodyPr wrap="none">
            <a:spAutoFit/>
          </a:bodyPr>
          <a:lstStyle/>
          <a:p>
            <a:r>
              <a:rPr lang="en-US" sz="3200" dirty="0">
                <a:solidFill>
                  <a:schemeClr val="bg1"/>
                </a:solidFill>
              </a:rPr>
              <a:t>(e.g., [U13])</a:t>
            </a:r>
          </a:p>
        </p:txBody>
      </p:sp>
    </p:spTree>
    <p:extLst>
      <p:ext uri="{BB962C8B-B14F-4D97-AF65-F5344CB8AC3E}">
        <p14:creationId xmlns:p14="http://schemas.microsoft.com/office/powerpoint/2010/main" val="3989433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 Efficiency</a:t>
            </a:r>
            <a:endParaRPr lang="en-US" dirty="0"/>
          </a:p>
        </p:txBody>
      </p:sp>
      <p:sp>
        <p:nvSpPr>
          <p:cNvPr id="6" name="Rectangle 5"/>
          <p:cNvSpPr/>
          <p:nvPr/>
        </p:nvSpPr>
        <p:spPr>
          <a:xfrm>
            <a:off x="736600" y="3099460"/>
            <a:ext cx="106172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762000" y="3166929"/>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Strong Evidence</a:t>
            </a:r>
            <a:r>
              <a:rPr lang="en-US" dirty="0" smtClean="0"/>
              <a:t>: Sampling from the exponential mechanism is computationally intractable in general (e.g., [U13]).</a:t>
            </a:r>
            <a:endParaRPr lang="en-US" dirty="0"/>
          </a:p>
        </p:txBody>
      </p:sp>
      <p:sp>
        <p:nvSpPr>
          <p:cNvPr id="14" name="Rectangle 13"/>
          <p:cNvSpPr/>
          <p:nvPr/>
        </p:nvSpPr>
        <p:spPr>
          <a:xfrm>
            <a:off x="736600" y="1600860"/>
            <a:ext cx="10515600" cy="985837"/>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660400" y="1668329"/>
            <a:ext cx="10515600" cy="8509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Naïve Implementation</a:t>
            </a:r>
            <a:r>
              <a:rPr lang="en-US" dirty="0" smtClean="0"/>
              <a:t>: Exponential time (distribution assigns weights to infinitely many integer partitions)</a:t>
            </a:r>
            <a:endParaRPr lang="en-US" dirty="0"/>
          </a:p>
        </p:txBody>
      </p:sp>
    </p:spTree>
    <p:extLst>
      <p:ext uri="{BB962C8B-B14F-4D97-AF65-F5344CB8AC3E}">
        <p14:creationId xmlns:p14="http://schemas.microsoft.com/office/powerpoint/2010/main" val="2415047161"/>
      </p:ext>
    </p:extLst>
  </p:cSld>
  <p:clrMapOvr>
    <a:masterClrMapping/>
  </p:clrMapOvr>
  <mc:AlternateContent xmlns:mc="http://schemas.openxmlformats.org/markup-compatibility/2006" xmlns:p14="http://schemas.microsoft.com/office/powerpoint/2010/main">
    <mc:Choice Requires="p14">
      <p:transition spd="slow" p14:dur="2000" advTm="4708"/>
    </mc:Choice>
    <mc:Fallback xmlns="">
      <p:transition spd="slow" advTm="470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600" y="1825626"/>
            <a:ext cx="9594850" cy="2654300"/>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But, we did run the exponential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a:t>
                </a:r>
                <a:r>
                  <a:rPr lang="en-US" dirty="0" smtClean="0"/>
                  <a:t> There is an efficient algorithm A to sample from a distribution that is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t>–close to the exponential mechanism </a:t>
                </a:r>
                <a14:m>
                  <m:oMath xmlns:m="http://schemas.openxmlformats.org/officeDocument/2006/math">
                    <m:r>
                      <a:rPr lang="el-GR" i="1" dirty="0">
                        <a:latin typeface="Cambria Math" panose="02040503050406030204" pitchFamily="18" charset="0"/>
                        <a:ea typeface="Cambria Math" panose="02040503050406030204" pitchFamily="18" charset="0"/>
                      </a:rPr>
                      <m:t>ℇ</m:t>
                    </m:r>
                  </m:oMath>
                </a14:m>
                <a:r>
                  <a:rPr lang="en-US" dirty="0" smtClean="0"/>
                  <a:t> over integer partitions. The algorithm uses time and space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a:latin typeface="Cambria Math" panose="02040503050406030204" pitchFamily="18" charset="0"/>
                                </a:rPr>
                                <m:t>𝑁</m:t>
                              </m:r>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r>
                                <a:rPr lang="en-US"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r>
                                    <a:rPr lang="en-US">
                                      <a:latin typeface="Cambria Math" panose="02040503050406030204" pitchFamily="18" charset="0"/>
                                    </a:rPr>
                                    <m:t> </m:t>
                                  </m:r>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smtClean="0">
                                  <a:latin typeface="Cambria Math" panose="02040503050406030204" pitchFamily="18" charset="0"/>
                                  <a:ea typeface="Cambria Math" panose="02040503050406030204" pitchFamily="18" charset="0"/>
                                </a:rPr>
                                <m:t>𝜀</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3600" y="4679318"/>
                <a:ext cx="10753725" cy="1757276"/>
              </a:xfrm>
              <a:prstGeom prst="rect">
                <a:avLst/>
              </a:prstGeom>
              <a:noFill/>
            </p:spPr>
            <p:txBody>
              <a:bodyPr wrap="square" rtlCol="0">
                <a:spAutoFit/>
              </a:bodyPr>
              <a:lstStyle/>
              <a:p>
                <a:r>
                  <a:rPr lang="en-US" sz="2400" b="1" dirty="0" smtClean="0"/>
                  <a:t>Key Intuition: </a:t>
                </a:r>
                <a:endParaRPr lang="en-US" sz="3600" b="1"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3600" b="1" i="1" smtClean="0">
                              <a:latin typeface="Cambria Math" panose="02040503050406030204" pitchFamily="18" charset="0"/>
                            </a:rPr>
                          </m:ctrlPr>
                        </m:sSupPr>
                        <m:e>
                          <m:r>
                            <a:rPr lang="en-US" sz="3600" b="1" i="1" smtClean="0">
                              <a:latin typeface="Cambria Math" panose="02040503050406030204" pitchFamily="18" charset="0"/>
                            </a:rPr>
                            <m:t>𝒆</m:t>
                          </m:r>
                        </m:e>
                        <m:sup>
                          <m:r>
                            <a:rPr lang="en-US" sz="3600" b="1" i="1" smtClean="0">
                              <a:latin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𝜺</m:t>
                          </m:r>
                          <m:nary>
                            <m:naryPr>
                              <m:chr m:val="∑"/>
                              <m:supHide m:val="on"/>
                              <m:ctrlPr>
                                <a:rPr lang="en-US" sz="3600" b="1" i="1" smtClean="0">
                                  <a:latin typeface="Cambria Math" panose="02040503050406030204" pitchFamily="18" charset="0"/>
                                </a:rPr>
                              </m:ctrlPr>
                            </m:naryPr>
                            <m:sub>
                              <m:r>
                                <m:rPr>
                                  <m:brk m:alnAt="7"/>
                                </m:rPr>
                                <a:rPr lang="en-US" sz="3600" b="1" i="1" smtClean="0">
                                  <a:latin typeface="Cambria Math" panose="02040503050406030204" pitchFamily="18" charset="0"/>
                                </a:rPr>
                                <m:t>𝒊</m:t>
                              </m:r>
                            </m:sub>
                            <m:sup/>
                            <m:e>
                              <m:d>
                                <m:dPr>
                                  <m:begChr m:val="|"/>
                                  <m:endChr m:val="|"/>
                                  <m:ctrlPr>
                                    <a:rPr lang="en-US" sz="3600" b="1" i="1" smtClean="0">
                                      <a:latin typeface="Cambria Math" panose="02040503050406030204" pitchFamily="18" charset="0"/>
                                    </a:rPr>
                                  </m:ctrlPr>
                                </m:dPr>
                                <m:e>
                                  <m:sSub>
                                    <m:sSubPr>
                                      <m:ctrlPr>
                                        <a:rPr lang="en-US" sz="3600" b="1" i="1" smtClean="0">
                                          <a:latin typeface="Cambria Math" panose="02040503050406030204" pitchFamily="18" charset="0"/>
                                        </a:rPr>
                                      </m:ctrlPr>
                                    </m:sSubPr>
                                    <m:e>
                                      <m:r>
                                        <a:rPr lang="en-US" sz="3600" b="1" i="1" smtClean="0">
                                          <a:latin typeface="Cambria Math" panose="02040503050406030204" pitchFamily="18" charset="0"/>
                                        </a:rPr>
                                        <m:t>𝒇</m:t>
                                      </m:r>
                                    </m:e>
                                    <m:sub>
                                      <m:r>
                                        <a:rPr lang="en-US" sz="3600" b="1" i="1" smtClean="0">
                                          <a:latin typeface="Cambria Math" panose="02040503050406030204" pitchFamily="18" charset="0"/>
                                        </a:rPr>
                                        <m:t>𝒊</m:t>
                                      </m:r>
                                    </m:sub>
                                  </m:sSub>
                                  <m:r>
                                    <a:rPr lang="en-US" sz="3600" b="1" i="1" smtClean="0">
                                      <a:latin typeface="Cambria Math" panose="02040503050406030204" pitchFamily="18" charset="0"/>
                                    </a:rPr>
                                    <m:t>−</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sub>
                                  </m:sSub>
                                </m:e>
                              </m:d>
                            </m:e>
                          </m:nary>
                        </m:sup>
                      </m:sSup>
                      <m:r>
                        <a:rPr lang="en-US" sz="3600" b="1" i="0" smtClean="0">
                          <a:latin typeface="Cambria Math" panose="02040503050406030204" pitchFamily="18" charset="0"/>
                        </a:rPr>
                        <m:t>=</m:t>
                      </m:r>
                      <m:sSup>
                        <m:sSupPr>
                          <m:ctrlPr>
                            <a:rPr lang="en-US" sz="3600" b="1" i="1">
                              <a:latin typeface="Cambria Math" panose="02040503050406030204" pitchFamily="18" charset="0"/>
                            </a:rPr>
                          </m:ctrlPr>
                        </m:sSupPr>
                        <m:e>
                          <m:r>
                            <a:rPr lang="en-US" sz="3600" b="1" i="1">
                              <a:latin typeface="Cambria Math" panose="02040503050406030204" pitchFamily="18" charset="0"/>
                            </a:rPr>
                            <m:t>𝒆</m:t>
                          </m:r>
                        </m:e>
                        <m:sup>
                          <m:r>
                            <a:rPr lang="en-US" sz="3600" b="1" i="1">
                              <a:latin typeface="Cambria Math" panose="02040503050406030204" pitchFamily="18" charset="0"/>
                            </a:rPr>
                            <m:t>−</m:t>
                          </m:r>
                          <m:r>
                            <a:rPr lang="en-US" sz="3600" b="1" i="1">
                              <a:latin typeface="Cambria Math" panose="02040503050406030204" pitchFamily="18" charset="0"/>
                              <a:ea typeface="Cambria Math" panose="02040503050406030204" pitchFamily="18" charset="0"/>
                            </a:rPr>
                            <m:t>𝜺</m:t>
                          </m:r>
                          <m:nary>
                            <m:naryPr>
                              <m:chr m:val="∑"/>
                              <m:supHide m:val="on"/>
                              <m:ctrlPr>
                                <a:rPr lang="en-US" sz="3600" b="1" i="1">
                                  <a:latin typeface="Cambria Math" panose="02040503050406030204" pitchFamily="18" charset="0"/>
                                </a:rPr>
                              </m:ctrlPr>
                            </m:naryPr>
                            <m:sub>
                              <m:r>
                                <m:rPr>
                                  <m:brk m:alnAt="7"/>
                                </m:rPr>
                                <a:rPr lang="en-US" sz="3600" b="1" i="1">
                                  <a:latin typeface="Cambria Math" panose="02040503050406030204" pitchFamily="18" charset="0"/>
                                </a:rPr>
                                <m:t>𝒊</m:t>
                              </m:r>
                              <m:r>
                                <a:rPr lang="en-US" sz="3600" b="1" i="1">
                                  <a:latin typeface="Cambria Math" panose="02040503050406030204" pitchFamily="18" charset="0"/>
                                  <a:ea typeface="Cambria Math" panose="02040503050406030204" pitchFamily="18" charset="0"/>
                                </a:rPr>
                                <m:t>≤</m:t>
                              </m:r>
                              <m:r>
                                <a:rPr lang="en-US" sz="3600" b="1" i="1" smtClean="0">
                                  <a:latin typeface="Cambria Math" panose="02040503050406030204" pitchFamily="18" charset="0"/>
                                  <a:ea typeface="Cambria Math" panose="02040503050406030204" pitchFamily="18" charset="0"/>
                                </a:rPr>
                                <m:t>𝒕</m:t>
                              </m:r>
                            </m:sub>
                            <m:sup/>
                            <m:e>
                              <m:d>
                                <m:dPr>
                                  <m:begChr m:val="|"/>
                                  <m:endChr m:val="|"/>
                                  <m:ctrlPr>
                                    <a:rPr lang="en-US" sz="3600" b="1" i="1">
                                      <a:latin typeface="Cambria Math" panose="02040503050406030204" pitchFamily="18" charset="0"/>
                                    </a:rPr>
                                  </m:ctrlPr>
                                </m:dPr>
                                <m:e>
                                  <m:sSub>
                                    <m:sSubPr>
                                      <m:ctrlPr>
                                        <a:rPr lang="en-US" sz="3600" i="1">
                                          <a:latin typeface="Cambria Math" panose="02040503050406030204" pitchFamily="18" charset="0"/>
                                        </a:rPr>
                                      </m:ctrlPr>
                                    </m:sSubPr>
                                    <m:e>
                                      <m:r>
                                        <a:rPr lang="en-US" sz="3600" b="0" i="1">
                                          <a:latin typeface="Cambria Math" panose="02040503050406030204" pitchFamily="18" charset="0"/>
                                        </a:rPr>
                                        <m:t>𝑓</m:t>
                                      </m:r>
                                    </m:e>
                                    <m:sub>
                                      <m:r>
                                        <a:rPr lang="en-US" sz="3600" b="0" i="1">
                                          <a:latin typeface="Cambria Math" panose="02040503050406030204" pitchFamily="18" charset="0"/>
                                        </a:rPr>
                                        <m:t>𝑖</m:t>
                                      </m:r>
                                    </m:sub>
                                  </m:sSub>
                                  <m:r>
                                    <a:rPr lang="en-US" sz="3600" b="1" i="1">
                                      <a:latin typeface="Cambria Math" panose="02040503050406030204" pitchFamily="18" charset="0"/>
                                    </a:rPr>
                                    <m:t>−</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sub>
                                  </m:sSub>
                                </m:e>
                              </m:d>
                            </m:e>
                          </m:nary>
                        </m:sup>
                      </m:sSup>
                      <m:r>
                        <a:rPr lang="en-US" sz="3600" b="1" i="1" smtClean="0">
                          <a:latin typeface="Cambria Math" panose="02040503050406030204" pitchFamily="18" charset="0"/>
                          <a:ea typeface="Cambria Math" panose="02040503050406030204" pitchFamily="18" charset="0"/>
                        </a:rPr>
                        <m:t>×</m:t>
                      </m:r>
                      <m:sSup>
                        <m:sSupPr>
                          <m:ctrlPr>
                            <a:rPr lang="en-US" sz="3600" b="1" i="1">
                              <a:latin typeface="Cambria Math" panose="02040503050406030204" pitchFamily="18" charset="0"/>
                            </a:rPr>
                          </m:ctrlPr>
                        </m:sSupPr>
                        <m:e>
                          <m:r>
                            <a:rPr lang="en-US" sz="3600" b="1" i="1">
                              <a:latin typeface="Cambria Math" panose="02040503050406030204" pitchFamily="18" charset="0"/>
                            </a:rPr>
                            <m:t>𝒆</m:t>
                          </m:r>
                        </m:e>
                        <m:sup>
                          <m:r>
                            <a:rPr lang="en-US" sz="3600" b="1" i="1">
                              <a:latin typeface="Cambria Math" panose="02040503050406030204" pitchFamily="18" charset="0"/>
                            </a:rPr>
                            <m:t>−</m:t>
                          </m:r>
                          <m:r>
                            <a:rPr lang="en-US" sz="3600" b="1" i="1">
                              <a:latin typeface="Cambria Math" panose="02040503050406030204" pitchFamily="18" charset="0"/>
                              <a:ea typeface="Cambria Math" panose="02040503050406030204" pitchFamily="18" charset="0"/>
                            </a:rPr>
                            <m:t>𝜺</m:t>
                          </m:r>
                          <m:nary>
                            <m:naryPr>
                              <m:chr m:val="∑"/>
                              <m:supHide m:val="on"/>
                              <m:ctrlPr>
                                <a:rPr lang="en-US" sz="3600" b="1" i="1">
                                  <a:latin typeface="Cambria Math" panose="02040503050406030204" pitchFamily="18" charset="0"/>
                                </a:rPr>
                              </m:ctrlPr>
                            </m:naryPr>
                            <m:sub>
                              <m:r>
                                <m:rPr>
                                  <m:brk m:alnAt="7"/>
                                </m:rPr>
                                <a:rPr lang="en-US" sz="3600" b="1" i="1">
                                  <a:latin typeface="Cambria Math" panose="02040503050406030204" pitchFamily="18" charset="0"/>
                                </a:rPr>
                                <m:t>𝒊</m:t>
                              </m:r>
                              <m:r>
                                <a:rPr lang="en-US" sz="3600" b="1" i="1" smtClean="0">
                                  <a:latin typeface="Cambria Math" panose="02040503050406030204" pitchFamily="18" charset="0"/>
                                </a:rPr>
                                <m:t>&gt;</m:t>
                              </m:r>
                              <m:r>
                                <a:rPr lang="en-US" sz="3600" b="1" i="1" smtClean="0">
                                  <a:latin typeface="Cambria Math" panose="02040503050406030204" pitchFamily="18" charset="0"/>
                                </a:rPr>
                                <m:t>𝒕</m:t>
                              </m:r>
                            </m:sub>
                            <m:sup/>
                            <m:e>
                              <m:d>
                                <m:dPr>
                                  <m:begChr m:val="|"/>
                                  <m:endChr m:val="|"/>
                                  <m:ctrlPr>
                                    <a:rPr lang="en-US" sz="3600" b="1" i="1">
                                      <a:latin typeface="Cambria Math" panose="02040503050406030204" pitchFamily="18" charset="0"/>
                                    </a:rPr>
                                  </m:ctrlPr>
                                </m:dPr>
                                <m:e>
                                  <m:sSub>
                                    <m:sSubPr>
                                      <m:ctrlPr>
                                        <a:rPr lang="en-US" sz="3600" i="1">
                                          <a:latin typeface="Cambria Math" panose="02040503050406030204" pitchFamily="18" charset="0"/>
                                        </a:rPr>
                                      </m:ctrlPr>
                                    </m:sSubPr>
                                    <m:e>
                                      <m:r>
                                        <a:rPr lang="en-US" sz="3600" b="0" i="1">
                                          <a:latin typeface="Cambria Math" panose="02040503050406030204" pitchFamily="18" charset="0"/>
                                        </a:rPr>
                                        <m:t>𝑓</m:t>
                                      </m:r>
                                    </m:e>
                                    <m:sub>
                                      <m:r>
                                        <a:rPr lang="en-US" sz="3600" b="0" i="1">
                                          <a:latin typeface="Cambria Math" panose="02040503050406030204" pitchFamily="18" charset="0"/>
                                        </a:rPr>
                                        <m:t>𝑖</m:t>
                                      </m:r>
                                    </m:sub>
                                  </m:sSub>
                                  <m:r>
                                    <a:rPr lang="en-US" sz="3600" b="1" i="1">
                                      <a:latin typeface="Cambria Math" panose="02040503050406030204" pitchFamily="18" charset="0"/>
                                    </a:rPr>
                                    <m:t>−</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sub>
                                  </m:sSub>
                                </m:e>
                              </m:d>
                            </m:e>
                          </m:nary>
                        </m:sup>
                      </m:sSup>
                    </m:oMath>
                  </m:oMathPara>
                </a14:m>
                <a:endParaRPr lang="en-US" sz="3600" baseline="-25000" dirty="0" smtClean="0"/>
              </a:p>
              <a:p>
                <a:pPr algn="ctr"/>
                <a:endParaRPr lang="en-US" sz="3600" baseline="-25000" dirty="0"/>
              </a:p>
              <a:p>
                <a:pPr algn="ctr"/>
                <a:endParaRPr lang="en-US" sz="2800"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863600" y="4679318"/>
                <a:ext cx="10753725" cy="1757276"/>
              </a:xfrm>
              <a:prstGeom prst="rect">
                <a:avLst/>
              </a:prstGeom>
              <a:blipFill rotWithShape="0">
                <a:blip r:embed="rId3"/>
                <a:stretch>
                  <a:fillRect l="-907" t="-2778"/>
                </a:stretch>
              </a:blipFill>
            </p:spPr>
            <p:txBody>
              <a:bodyPr/>
              <a:lstStyle/>
              <a:p>
                <a:r>
                  <a:rPr lang="en-US">
                    <a:noFill/>
                  </a:rPr>
                  <a:t> </a:t>
                </a:r>
              </a:p>
            </p:txBody>
          </p:sp>
        </mc:Fallback>
      </mc:AlternateContent>
      <p:sp>
        <p:nvSpPr>
          <p:cNvPr id="6" name="Left Brace 5"/>
          <p:cNvSpPr/>
          <p:nvPr/>
        </p:nvSpPr>
        <p:spPr>
          <a:xfrm rot="16200000">
            <a:off x="6061844" y="2022427"/>
            <a:ext cx="357236" cy="7793992"/>
          </a:xfrm>
          <a:prstGeom prst="leftBrace">
            <a:avLst>
              <a:gd name="adj1" fmla="val 8333"/>
              <a:gd name="adj2" fmla="val 4949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945489" y="6287470"/>
            <a:ext cx="6589946" cy="523220"/>
          </a:xfrm>
          <a:prstGeom prst="rect">
            <a:avLst/>
          </a:prstGeom>
          <a:noFill/>
        </p:spPr>
        <p:txBody>
          <a:bodyPr wrap="none" rtlCol="0">
            <a:spAutoFit/>
          </a:bodyPr>
          <a:lstStyle/>
          <a:p>
            <a:r>
              <a:rPr lang="en-US" sz="2800" dirty="0" smtClean="0"/>
              <a:t>Suggests Potential Recurrence Relationships</a:t>
            </a:r>
            <a:endParaRPr lang="en-US" sz="2800" dirty="0"/>
          </a:p>
        </p:txBody>
      </p:sp>
    </p:spTree>
    <p:extLst>
      <p:ext uri="{BB962C8B-B14F-4D97-AF65-F5344CB8AC3E}">
        <p14:creationId xmlns:p14="http://schemas.microsoft.com/office/powerpoint/2010/main" val="3843196251"/>
      </p:ext>
    </p:extLst>
  </p:cSld>
  <p:clrMapOvr>
    <a:masterClrMapping/>
  </p:clrMapOvr>
  <mc:AlternateContent xmlns:mc="http://schemas.openxmlformats.org/markup-compatibility/2006" xmlns:p14="http://schemas.microsoft.com/office/powerpoint/2010/main">
    <mc:Choice Requires="p14">
      <p:transition spd="slow" p14:dur="2000" advTm="3244"/>
    </mc:Choice>
    <mc:Fallback xmlns="">
      <p:transition spd="slow" advTm="3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600" y="1825626"/>
            <a:ext cx="9594850" cy="2654300"/>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But, we did run the exponential mechanism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a:t>
                </a:r>
                <a:r>
                  <a:rPr lang="en-US" dirty="0" smtClean="0"/>
                  <a:t> There is an efficient algorithm A to sample from a distribution that is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t>–close to the exponential mechanism </a:t>
                </a:r>
                <a14:m>
                  <m:oMath xmlns:m="http://schemas.openxmlformats.org/officeDocument/2006/math">
                    <m:r>
                      <a:rPr lang="el-GR" i="1" dirty="0">
                        <a:latin typeface="Cambria Math" panose="02040503050406030204" pitchFamily="18" charset="0"/>
                        <a:ea typeface="Cambria Math" panose="02040503050406030204" pitchFamily="18" charset="0"/>
                      </a:rPr>
                      <m:t>ℇ</m:t>
                    </m:r>
                  </m:oMath>
                </a14:m>
                <a:r>
                  <a:rPr lang="en-US" dirty="0" smtClean="0"/>
                  <a:t> over integer partitions. The algorithm uses time and space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𝑁</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N</m:t>
                                  </m:r>
                                  <m:r>
                                    <a:rPr lang="en-US" b="0" i="0" smtClean="0">
                                      <a:latin typeface="Cambria Math" panose="02040503050406030204" pitchFamily="18" charset="0"/>
                                    </a:rPr>
                                    <m:t> </m:t>
                                  </m:r>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smtClean="0">
                                  <a:latin typeface="Cambria Math" panose="02040503050406030204" pitchFamily="18" charset="0"/>
                                  <a:ea typeface="Cambria Math" panose="02040503050406030204" pitchFamily="18" charset="0"/>
                                </a:rPr>
                                <m:t>𝜀</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63600" y="4679318"/>
                <a:ext cx="10753725" cy="2478114"/>
              </a:xfrm>
              <a:prstGeom prst="rect">
                <a:avLst/>
              </a:prstGeom>
              <a:noFill/>
            </p:spPr>
            <p:txBody>
              <a:bodyPr wrap="square" rtlCol="0">
                <a:spAutoFit/>
              </a:bodyPr>
              <a:lstStyle/>
              <a:p>
                <a:r>
                  <a:rPr lang="en-US" sz="2400" b="1" dirty="0" smtClean="0"/>
                  <a:t>Key Idea 1: </a:t>
                </a:r>
                <a:r>
                  <a:rPr lang="en-US" sz="2400" dirty="0" smtClean="0"/>
                  <a:t>Novel dynamic programming algorithm to compute weights </a:t>
                </a:r>
                <a:r>
                  <a:rPr lang="en-US" sz="2400" dirty="0" err="1" smtClean="0"/>
                  <a:t>W</a:t>
                </a:r>
                <a:r>
                  <a:rPr lang="en-US" sz="2400" baseline="-25000" dirty="0" err="1" smtClean="0"/>
                  <a:t>i,k</a:t>
                </a:r>
                <a:r>
                  <a:rPr lang="en-US" sz="2400" dirty="0" smtClean="0"/>
                  <a:t> such that</a:t>
                </a:r>
                <a:endParaRPr lang="en-US" sz="2400" baseline="-25000" dirty="0" smtClean="0"/>
              </a:p>
              <a:p>
                <a:pPr algn="ctr"/>
                <a14:m>
                  <m:oMathPara xmlns:m="http://schemas.openxmlformats.org/officeDocument/2006/math">
                    <m:oMathParaPr>
                      <m:jc m:val="centerGroup"/>
                    </m:oMathParaPr>
                    <m:oMath xmlns:m="http://schemas.openxmlformats.org/officeDocument/2006/math">
                      <m:r>
                        <a:rPr lang="en-US" sz="3600" i="1" baseline="-25000" dirty="0">
                          <a:latin typeface="Cambria Math" panose="02040503050406030204" pitchFamily="18" charset="0"/>
                        </a:rPr>
                        <m:t> </m:t>
                      </m:r>
                      <m:r>
                        <a:rPr lang="en-US" sz="3600" b="1" i="0">
                          <a:latin typeface="Cambria Math" panose="02040503050406030204" pitchFamily="18" charset="0"/>
                        </a:rPr>
                        <m:t>𝐏𝐫</m:t>
                      </m:r>
                      <m:d>
                        <m:dPr>
                          <m:begChr m:val="["/>
                          <m:endChr m:val="]"/>
                          <m:ctrlPr>
                            <a:rPr lang="en-US" sz="3600" i="1">
                              <a:latin typeface="Cambria Math" panose="02040503050406030204" pitchFamily="18" charset="0"/>
                            </a:rPr>
                          </m:ctrlPr>
                        </m:dPr>
                        <m:e>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r>
                            <a:rPr lang="en-US" sz="3600" b="0" i="1" baseline="-25000" smtClean="0">
                              <a:latin typeface="Cambria Math" panose="02040503050406030204" pitchFamily="18" charset="0"/>
                            </a:rPr>
                            <m:t>𝑖</m:t>
                          </m:r>
                          <m:r>
                            <a:rPr lang="en-US" sz="3600" i="1">
                              <a:latin typeface="Cambria Math" panose="02040503050406030204" pitchFamily="18" charset="0"/>
                            </a:rPr>
                            <m:t>=</m:t>
                          </m:r>
                          <m:r>
                            <a:rPr lang="en-US" sz="3600" i="1">
                              <a:latin typeface="Cambria Math" panose="02040503050406030204" pitchFamily="18" charset="0"/>
                            </a:rPr>
                            <m:t>𝑘</m:t>
                          </m:r>
                          <m:d>
                            <m:dPr>
                              <m:begChr m:val="|"/>
                              <m:endChr m:val=""/>
                              <m:ctrlPr>
                                <a:rPr lang="en-US" sz="3600" i="1" smtClean="0">
                                  <a:latin typeface="Cambria Math" panose="02040503050406030204" pitchFamily="18" charset="0"/>
                                </a:rPr>
                              </m:ctrlPr>
                            </m:dPr>
                            <m:e>
                              <m:sSub>
                                <m:sSubPr>
                                  <m:ctrlPr>
                                    <a:rPr lang="en-US" sz="3600" i="1" smtClean="0">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e>
                                <m:sub>
                                  <m:r>
                                    <a:rPr lang="en-US" sz="3600" b="0" i="1" smtClean="0">
                                      <a:latin typeface="Cambria Math" panose="02040503050406030204" pitchFamily="18" charset="0"/>
                                    </a:rPr>
                                    <m:t>𝑖</m:t>
                                  </m:r>
                                  <m:r>
                                    <a:rPr lang="en-US" sz="3600" b="0" i="1" smtClean="0">
                                      <a:latin typeface="Cambria Math" panose="02040503050406030204" pitchFamily="18" charset="0"/>
                                    </a:rPr>
                                    <m:t>−1</m:t>
                                  </m:r>
                                </m:sub>
                              </m:sSub>
                            </m:e>
                          </m:d>
                        </m:e>
                      </m:d>
                      <m:r>
                        <a:rPr lang="en-US" sz="3600" i="1">
                          <a:latin typeface="Cambria Math" panose="02040503050406030204" pitchFamily="18" charset="0"/>
                        </a:rPr>
                        <m:t>=</m:t>
                      </m:r>
                      <m:f>
                        <m:fPr>
                          <m:ctrlPr>
                            <a:rPr lang="en-US" sz="3600" i="1">
                              <a:latin typeface="Cambria Math" panose="02040503050406030204" pitchFamily="18" charset="0"/>
                            </a:rPr>
                          </m:ctrlPr>
                        </m:fPr>
                        <m:num>
                          <m:r>
                            <m:rPr>
                              <m:nor/>
                            </m:rPr>
                            <a:rPr lang="en-US" sz="3600" dirty="0"/>
                            <m:t>W</m:t>
                          </m:r>
                          <m:r>
                            <m:rPr>
                              <m:nor/>
                            </m:rPr>
                            <a:rPr lang="en-US" sz="3600" b="0" i="0" baseline="-25000" dirty="0" smtClean="0"/>
                            <m:t>i</m:t>
                          </m:r>
                          <m:r>
                            <m:rPr>
                              <m:nor/>
                            </m:rPr>
                            <a:rPr lang="en-US" sz="3600" baseline="-25000" dirty="0"/>
                            <m:t>,</m:t>
                          </m:r>
                          <m:r>
                            <a:rPr lang="en-US" sz="3600" i="1" baseline="-25000" dirty="0">
                              <a:latin typeface="Cambria Math" panose="02040503050406030204" pitchFamily="18" charset="0"/>
                            </a:rPr>
                            <m:t>𝑘</m:t>
                          </m:r>
                        </m:num>
                        <m:den>
                          <m:nary>
                            <m:naryPr>
                              <m:chr m:val="∑"/>
                              <m:ctrlPr>
                                <a:rPr lang="en-US" sz="3600" i="1" baseline="-25000" dirty="0">
                                  <a:latin typeface="Cambria Math" panose="02040503050406030204" pitchFamily="18" charset="0"/>
                                </a:rPr>
                              </m:ctrlPr>
                            </m:naryPr>
                            <m:sub>
                              <m:r>
                                <m:rPr>
                                  <m:sty m:val="p"/>
                                </m:rPr>
                                <a:rPr lang="en-US" sz="3600" b="0" i="0" smtClean="0">
                                  <a:latin typeface="Cambria Math" panose="02040503050406030204" pitchFamily="18" charset="0"/>
                                </a:rPr>
                                <m:t>t</m:t>
                              </m:r>
                              <m:r>
                                <a:rPr lang="en-US" sz="3600">
                                  <a:latin typeface="Cambria Math" panose="02040503050406030204" pitchFamily="18" charset="0"/>
                                </a:rPr>
                                <m:t>=</m:t>
                              </m:r>
                              <m:r>
                                <a:rPr lang="en-US" sz="3600" i="1">
                                  <a:latin typeface="Cambria Math" panose="02040503050406030204" pitchFamily="18" charset="0"/>
                                </a:rPr>
                                <m:t>0</m:t>
                              </m:r>
                            </m:sub>
                            <m:sup>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e>
                                <m:sub>
                                  <m:r>
                                    <a:rPr lang="en-US" sz="3600" i="1">
                                      <a:latin typeface="Cambria Math" panose="02040503050406030204" pitchFamily="18" charset="0"/>
                                    </a:rPr>
                                    <m:t>𝑖</m:t>
                                  </m:r>
                                  <m:r>
                                    <a:rPr lang="en-US" sz="3600" i="1">
                                      <a:latin typeface="Cambria Math" panose="02040503050406030204" pitchFamily="18" charset="0"/>
                                    </a:rPr>
                                    <m:t>−1</m:t>
                                  </m:r>
                                </m:sub>
                              </m:sSub>
                            </m:sup>
                            <m:e>
                              <m:r>
                                <m:rPr>
                                  <m:nor/>
                                </m:rPr>
                                <a:rPr lang="en-US" sz="3600" dirty="0"/>
                                <m:t>W</m:t>
                              </m:r>
                              <m:r>
                                <m:rPr>
                                  <m:nor/>
                                </m:rPr>
                                <a:rPr lang="en-US" sz="3600" baseline="-25000" dirty="0"/>
                                <m:t>i</m:t>
                              </m:r>
                              <m:r>
                                <m:rPr>
                                  <m:nor/>
                                </m:rPr>
                                <a:rPr lang="en-US" sz="3600" baseline="-25000" dirty="0"/>
                                <m:t>,</m:t>
                              </m:r>
                              <m:r>
                                <m:rPr>
                                  <m:nor/>
                                </m:rPr>
                                <a:rPr lang="en-US" sz="3600" baseline="-25000" dirty="0"/>
                                <m:t>t</m:t>
                              </m:r>
                            </m:e>
                          </m:nary>
                        </m:den>
                      </m:f>
                      <m:r>
                        <a:rPr lang="en-US" sz="3600" b="0" i="1" baseline="-25000" dirty="0" smtClean="0">
                          <a:latin typeface="Cambria Math" panose="02040503050406030204" pitchFamily="18" charset="0"/>
                        </a:rPr>
                        <m:t>.</m:t>
                      </m:r>
                    </m:oMath>
                  </m:oMathPara>
                </a14:m>
                <a:endParaRPr lang="en-US" sz="3600" baseline="-25000" dirty="0" smtClean="0"/>
              </a:p>
              <a:p>
                <a:pPr algn="ctr"/>
                <a:endParaRPr lang="en-US" sz="3600" baseline="-25000" dirty="0"/>
              </a:p>
              <a:p>
                <a:pPr algn="ctr"/>
                <a:endParaRPr lang="en-US" sz="2800" baseline="-25000" dirty="0"/>
              </a:p>
            </p:txBody>
          </p:sp>
        </mc:Choice>
        <mc:Fallback xmlns="">
          <p:sp>
            <p:nvSpPr>
              <p:cNvPr id="7" name="TextBox 6"/>
              <p:cNvSpPr txBox="1">
                <a:spLocks noRot="1" noChangeAspect="1" noMove="1" noResize="1" noEditPoints="1" noAdjustHandles="1" noChangeArrowheads="1" noChangeShapeType="1" noTextEdit="1"/>
              </p:cNvSpPr>
              <p:nvPr/>
            </p:nvSpPr>
            <p:spPr>
              <a:xfrm>
                <a:off x="863600" y="4679318"/>
                <a:ext cx="10753725" cy="2478114"/>
              </a:xfrm>
              <a:prstGeom prst="rect">
                <a:avLst/>
              </a:prstGeom>
              <a:blipFill rotWithShape="0">
                <a:blip r:embed="rId3"/>
                <a:stretch>
                  <a:fillRect l="-907" t="-1970" r="-680"/>
                </a:stretch>
              </a:blipFill>
            </p:spPr>
            <p:txBody>
              <a:bodyPr/>
              <a:lstStyle/>
              <a:p>
                <a:r>
                  <a:rPr lang="en-US">
                    <a:noFill/>
                  </a:rPr>
                  <a:t> </a:t>
                </a:r>
              </a:p>
            </p:txBody>
          </p:sp>
        </mc:Fallback>
      </mc:AlternateContent>
    </p:spTree>
    <p:extLst>
      <p:ext uri="{BB962C8B-B14F-4D97-AF65-F5344CB8AC3E}">
        <p14:creationId xmlns:p14="http://schemas.microsoft.com/office/powerpoint/2010/main" val="3144400022"/>
      </p:ext>
    </p:extLst>
  </p:cSld>
  <p:clrMapOvr>
    <a:masterClrMapping/>
  </p:clrMapOvr>
  <mc:AlternateContent xmlns:mc="http://schemas.openxmlformats.org/markup-compatibility/2006" xmlns:p14="http://schemas.microsoft.com/office/powerpoint/2010/main">
    <mc:Choice Requires="p14">
      <p:transition spd="slow" p14:dur="2000" advTm="534"/>
    </mc:Choice>
    <mc:Fallback xmlns="">
      <p:transition spd="slow" advTm="53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857853"/>
            <a:ext cx="9594850" cy="2654300"/>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3600" y="365125"/>
            <a:ext cx="10515600" cy="1325563"/>
          </a:xfrm>
        </p:spPr>
        <p:txBody>
          <a:bodyPr/>
          <a:lstStyle/>
          <a:p>
            <a:r>
              <a:rPr lang="en-US" dirty="0"/>
              <a:t>But, we did run the exponential mechanism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a:t>
                </a:r>
                <a:r>
                  <a:rPr lang="en-US" dirty="0" smtClean="0"/>
                  <a:t> There is an efficient algorithm A to sample from a distribution that is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t>–close to the exponential mechanism </a:t>
                </a:r>
                <a14:m>
                  <m:oMath xmlns:m="http://schemas.openxmlformats.org/officeDocument/2006/math">
                    <m:r>
                      <a:rPr lang="el-GR" i="1" dirty="0">
                        <a:latin typeface="Cambria Math" panose="02040503050406030204" pitchFamily="18" charset="0"/>
                        <a:ea typeface="Cambria Math" panose="02040503050406030204" pitchFamily="18" charset="0"/>
                      </a:rPr>
                      <m:t>ℇ</m:t>
                    </m:r>
                  </m:oMath>
                </a14:m>
                <a:r>
                  <a:rPr lang="en-US" dirty="0" smtClean="0"/>
                  <a:t> over integer partitions. The algorithm uses time and space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a:latin typeface="Cambria Math" panose="02040503050406030204" pitchFamily="18" charset="0"/>
                                </a:rPr>
                                <m:t>𝑁</m:t>
                              </m:r>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r>
                                <a:rPr lang="en-US"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r>
                                    <a:rPr lang="en-US">
                                      <a:latin typeface="Cambria Math" panose="02040503050406030204" pitchFamily="18" charset="0"/>
                                    </a:rPr>
                                    <m:t> </m:t>
                                  </m:r>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ea typeface="Cambria Math" panose="02040503050406030204" pitchFamily="18" charset="0"/>
                                            </a:rPr>
                                            <m:t>𝛿</m:t>
                                          </m:r>
                                        </m:den>
                                      </m:f>
                                    </m:e>
                                  </m:d>
                                </m:e>
                              </m:func>
                            </m:num>
                            <m:den>
                              <m:r>
                                <a:rPr lang="en-US" i="1" smtClean="0">
                                  <a:latin typeface="Cambria Math" panose="02040503050406030204" pitchFamily="18" charset="0"/>
                                  <a:ea typeface="Cambria Math" panose="02040503050406030204" pitchFamily="18" charset="0"/>
                                </a:rPr>
                                <m:t>𝜀</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63600" y="6033266"/>
                <a:ext cx="10753725" cy="557268"/>
              </a:xfrm>
              <a:prstGeom prst="rect">
                <a:avLst/>
              </a:prstGeom>
              <a:noFill/>
            </p:spPr>
            <p:txBody>
              <a:bodyPr wrap="square" rtlCol="0">
                <a:spAutoFit/>
              </a:bodyPr>
              <a:lstStyle/>
              <a:p>
                <a:r>
                  <a:rPr lang="en-US" sz="2400" b="1" dirty="0" smtClean="0"/>
                  <a:t>Key Idea 2: </a:t>
                </a:r>
                <a:r>
                  <a:rPr lang="en-US" sz="2400" dirty="0" smtClean="0"/>
                  <a:t>Allow A to ignore a partition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𝑓</m:t>
                        </m:r>
                      </m:e>
                    </m:acc>
                  </m:oMath>
                </a14:m>
                <a:r>
                  <a:rPr lang="en-US" sz="2400" dirty="0"/>
                  <a:t> </a:t>
                </a:r>
                <a:r>
                  <a:rPr lang="en-US" sz="2400" dirty="0" smtClean="0"/>
                  <a:t>if </a:t>
                </a:r>
                <a14:m>
                  <m:oMath xmlns:m="http://schemas.openxmlformats.org/officeDocument/2006/math">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𝑓</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𝑓</m:t>
                                </m:r>
                              </m:e>
                            </m:acc>
                          </m:e>
                        </m:d>
                      </m:e>
                      <m:sub>
                        <m:r>
                          <a:rPr lang="en-US" sz="2400" i="1">
                            <a:latin typeface="Cambria Math" panose="02040503050406030204" pitchFamily="18" charset="0"/>
                          </a:rPr>
                          <m:t>1</m:t>
                        </m:r>
                      </m:sub>
                    </m:sSub>
                  </m:oMath>
                </a14:m>
                <a:r>
                  <a:rPr lang="en-US" sz="2400" dirty="0" smtClean="0"/>
                  <a:t> very large. </a:t>
                </a:r>
                <a:endParaRPr lang="en-US" sz="2400" baseline="-25000" dirty="0"/>
              </a:p>
            </p:txBody>
          </p:sp>
        </mc:Choice>
        <mc:Fallback xmlns="">
          <p:sp>
            <p:nvSpPr>
              <p:cNvPr id="6" name="TextBox 5"/>
              <p:cNvSpPr txBox="1">
                <a:spLocks noRot="1" noChangeAspect="1" noMove="1" noResize="1" noEditPoints="1" noAdjustHandles="1" noChangeArrowheads="1" noChangeShapeType="1" noTextEdit="1"/>
              </p:cNvSpPr>
              <p:nvPr/>
            </p:nvSpPr>
            <p:spPr>
              <a:xfrm>
                <a:off x="863600" y="6033266"/>
                <a:ext cx="10753725" cy="557268"/>
              </a:xfrm>
              <a:prstGeom prst="rect">
                <a:avLst/>
              </a:prstGeom>
              <a:blipFill rotWithShape="0">
                <a:blip r:embed="rId3"/>
                <a:stretch>
                  <a:fillRect l="-907" t="-3297" b="-13187"/>
                </a:stretch>
              </a:blipFill>
            </p:spPr>
            <p:txBody>
              <a:bodyPr/>
              <a:lstStyle/>
              <a:p>
                <a:r>
                  <a:rPr lang="en-US">
                    <a:noFill/>
                  </a:rPr>
                  <a:t> </a:t>
                </a:r>
              </a:p>
            </p:txBody>
          </p:sp>
        </mc:Fallback>
      </mc:AlternateContent>
      <p:sp>
        <p:nvSpPr>
          <p:cNvPr id="7" name="TextBox 6"/>
          <p:cNvSpPr txBox="1"/>
          <p:nvPr/>
        </p:nvSpPr>
        <p:spPr>
          <a:xfrm>
            <a:off x="863600" y="4679318"/>
            <a:ext cx="10753725" cy="461665"/>
          </a:xfrm>
          <a:prstGeom prst="rect">
            <a:avLst/>
          </a:prstGeom>
          <a:noFill/>
        </p:spPr>
        <p:txBody>
          <a:bodyPr wrap="square" rtlCol="0">
            <a:spAutoFit/>
          </a:bodyPr>
          <a:lstStyle/>
          <a:p>
            <a:r>
              <a:rPr lang="en-US" sz="2400" b="1" dirty="0" smtClean="0"/>
              <a:t>Key Idea 1: </a:t>
            </a:r>
            <a:r>
              <a:rPr lang="en-US" sz="2400" dirty="0" smtClean="0"/>
              <a:t>Novel dynamic programming algorithm to compute weights </a:t>
            </a:r>
            <a:r>
              <a:rPr lang="en-US" sz="2400" dirty="0" err="1" smtClean="0"/>
              <a:t>W</a:t>
            </a:r>
            <a:r>
              <a:rPr lang="en-US" sz="2400" baseline="-25000" dirty="0" err="1" smtClean="0"/>
              <a:t>i,t</a:t>
            </a:r>
            <a:endParaRPr lang="en-US" sz="2400" baseline="-25000" dirty="0"/>
          </a:p>
        </p:txBody>
      </p:sp>
    </p:spTree>
    <p:extLst>
      <p:ext uri="{BB962C8B-B14F-4D97-AF65-F5344CB8AC3E}">
        <p14:creationId xmlns:p14="http://schemas.microsoft.com/office/powerpoint/2010/main" val="4129611487"/>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400" y="145483"/>
            <a:ext cx="10700085" cy="2387600"/>
          </a:xfrm>
        </p:spPr>
        <p:txBody>
          <a:bodyPr/>
          <a:lstStyle/>
          <a:p>
            <a:r>
              <a:rPr lang="en-US"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alpha val="19000"/>
                  </a:schemeClr>
                </a:solidFill>
              </a:rPr>
              <a:t>Differentially Private Password Frequency Lists</a:t>
            </a:r>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alpha val="19000"/>
                </a:schemeClr>
              </a:solidFill>
            </a:endParaRPr>
          </a:p>
        </p:txBody>
      </p:sp>
      <p:sp>
        <p:nvSpPr>
          <p:cNvPr id="3" name="Subtitle 2"/>
          <p:cNvSpPr>
            <a:spLocks noGrp="1"/>
          </p:cNvSpPr>
          <p:nvPr>
            <p:ph type="subTitle" idx="1"/>
          </p:nvPr>
        </p:nvSpPr>
        <p:spPr>
          <a:xfrm>
            <a:off x="865634" y="2486208"/>
            <a:ext cx="10611851" cy="1655762"/>
          </a:xfrm>
        </p:spPr>
        <p:txBody>
          <a:bodyPr>
            <a:normAutofit/>
          </a:bodyPr>
          <a:lstStyle/>
          <a:p>
            <a:r>
              <a:rPr lang="en-US" sz="4000" dirty="0" smtClean="0"/>
              <a:t>Or, How to release statistics from 70 million passwords (on purpose)</a:t>
            </a:r>
            <a:endParaRPr lang="en-US" sz="4000" dirty="0"/>
          </a:p>
        </p:txBody>
      </p:sp>
      <p:sp>
        <p:nvSpPr>
          <p:cNvPr id="4" name="TextBox 3"/>
          <p:cNvSpPr txBox="1"/>
          <p:nvPr/>
        </p:nvSpPr>
        <p:spPr>
          <a:xfrm>
            <a:off x="1259304" y="5547192"/>
            <a:ext cx="1643591" cy="646331"/>
          </a:xfrm>
          <a:prstGeom prst="rect">
            <a:avLst/>
          </a:prstGeom>
          <a:noFill/>
        </p:spPr>
        <p:txBody>
          <a:bodyPr wrap="none" rtlCol="0">
            <a:spAutoFit/>
          </a:bodyPr>
          <a:lstStyle/>
          <a:p>
            <a:pPr algn="ctr"/>
            <a:r>
              <a:rPr lang="en-US" dirty="0" smtClean="0"/>
              <a:t>Jeremiah Blocki</a:t>
            </a:r>
          </a:p>
          <a:p>
            <a:pPr algn="ctr"/>
            <a:r>
              <a:rPr lang="en-US" dirty="0" smtClean="0"/>
              <a:t>MSR/Purdue</a:t>
            </a:r>
            <a:endParaRPr lang="en-US" dirty="0"/>
          </a:p>
        </p:txBody>
      </p:sp>
      <p:sp>
        <p:nvSpPr>
          <p:cNvPr id="5" name="TextBox 4"/>
          <p:cNvSpPr txBox="1"/>
          <p:nvPr/>
        </p:nvSpPr>
        <p:spPr>
          <a:xfrm>
            <a:off x="5674245" y="5603339"/>
            <a:ext cx="1540615" cy="646331"/>
          </a:xfrm>
          <a:prstGeom prst="rect">
            <a:avLst/>
          </a:prstGeom>
          <a:noFill/>
        </p:spPr>
        <p:txBody>
          <a:bodyPr wrap="none" rtlCol="0">
            <a:spAutoFit/>
          </a:bodyPr>
          <a:lstStyle/>
          <a:p>
            <a:pPr algn="ctr"/>
            <a:r>
              <a:rPr lang="en-US" dirty="0" smtClean="0"/>
              <a:t>Anupam Datta</a:t>
            </a:r>
          </a:p>
          <a:p>
            <a:pPr algn="ctr"/>
            <a:r>
              <a:rPr lang="en-US" dirty="0" smtClean="0"/>
              <a:t>CMU</a:t>
            </a:r>
            <a:endParaRPr lang="en-US" dirty="0"/>
          </a:p>
        </p:txBody>
      </p:sp>
      <p:sp>
        <p:nvSpPr>
          <p:cNvPr id="6" name="TextBox 5"/>
          <p:cNvSpPr txBox="1"/>
          <p:nvPr/>
        </p:nvSpPr>
        <p:spPr>
          <a:xfrm>
            <a:off x="9805908" y="5603340"/>
            <a:ext cx="1720343" cy="646331"/>
          </a:xfrm>
          <a:prstGeom prst="rect">
            <a:avLst/>
          </a:prstGeom>
          <a:noFill/>
        </p:spPr>
        <p:txBody>
          <a:bodyPr wrap="none" rtlCol="0">
            <a:spAutoFit/>
          </a:bodyPr>
          <a:lstStyle/>
          <a:p>
            <a:pPr algn="ctr"/>
            <a:r>
              <a:rPr lang="en-US" dirty="0" smtClean="0"/>
              <a:t>Joseph Bonneau</a:t>
            </a:r>
          </a:p>
          <a:p>
            <a:pPr algn="ctr"/>
            <a:r>
              <a:rPr lang="en-US" dirty="0" smtClean="0"/>
              <a:t>Stanford/EFF</a:t>
            </a:r>
            <a:endParaRPr lang="en-US" dirty="0"/>
          </a:p>
        </p:txBody>
      </p:sp>
      <p:pic>
        <p:nvPicPr>
          <p:cNvPr id="1026" name="Picture 2" descr="https://pbs.twimg.com/profile_images/178585461/profile_4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4041" y="4483116"/>
            <a:ext cx="1064076" cy="1064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648" y="4448656"/>
            <a:ext cx="843807" cy="11546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400" y="4661869"/>
            <a:ext cx="1477097" cy="97191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4497" y="4748464"/>
            <a:ext cx="794364" cy="798728"/>
          </a:xfrm>
          <a:prstGeom prst="rect">
            <a:avLst/>
          </a:prstGeom>
        </p:spPr>
      </p:pic>
    </p:spTree>
    <p:extLst>
      <p:ext uri="{BB962C8B-B14F-4D97-AF65-F5344CB8AC3E}">
        <p14:creationId xmlns:p14="http://schemas.microsoft.com/office/powerpoint/2010/main" val="368159875"/>
      </p:ext>
    </p:extLst>
  </p:cSld>
  <p:clrMapOvr>
    <a:masterClrMapping/>
  </p:clrMapOvr>
  <mc:AlternateContent xmlns:mc="http://schemas.openxmlformats.org/markup-compatibility/2006" xmlns:p14="http://schemas.microsoft.com/office/powerpoint/2010/main">
    <mc:Choice Requires="p14">
      <p:transition spd="slow" p14:dur="2000" advTm="14085"/>
    </mc:Choice>
    <mc:Fallback xmlns="">
      <p:transition spd="slow" advTm="1408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p:sp>
        <p:nvSpPr>
          <p:cNvPr id="4" name="Rectangle 3"/>
          <p:cNvSpPr/>
          <p:nvPr/>
        </p:nvSpPr>
        <p:spPr>
          <a:xfrm>
            <a:off x="495300" y="5967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5" name="TextBox 4"/>
          <p:cNvSpPr txBox="1"/>
          <p:nvPr/>
        </p:nvSpPr>
        <p:spPr>
          <a:xfrm>
            <a:off x="495300" y="5597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Tree>
    <p:extLst>
      <p:ext uri="{BB962C8B-B14F-4D97-AF65-F5344CB8AC3E}">
        <p14:creationId xmlns:p14="http://schemas.microsoft.com/office/powerpoint/2010/main" val="1081703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73837757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73837757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p:sp>
        <p:nvSpPr>
          <p:cNvPr id="3" name="Oval 2"/>
          <p:cNvSpPr/>
          <p:nvPr/>
        </p:nvSpPr>
        <p:spPr>
          <a:xfrm>
            <a:off x="10248900" y="4648200"/>
            <a:ext cx="952500" cy="542925"/>
          </a:xfrm>
          <a:prstGeom prst="ellipse">
            <a:avLst/>
          </a:prstGeom>
          <a:solidFill>
            <a:srgbClr val="FFFF00">
              <a:alpha val="0"/>
            </a:srgbClr>
          </a:solid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 y="5967105"/>
            <a:ext cx="10334625" cy="461665"/>
          </a:xfrm>
          <a:prstGeom prst="rect">
            <a:avLst/>
          </a:prstGeom>
        </p:spPr>
        <p:txBody>
          <a:bodyPr wrap="square">
            <a:spAutoFit/>
          </a:bodyPr>
          <a:lstStyle/>
          <a:p>
            <a:r>
              <a:rPr lang="en-US" sz="2400" dirty="0" smtClean="0">
                <a:solidFill>
                  <a:srgbClr val="000000"/>
                </a:solidFill>
                <a:latin typeface="Segoe UI" panose="020B0502040204020203" pitchFamily="34" charset="0"/>
                <a:hlinkClick r:id="rId3"/>
              </a:rPr>
              <a:t>https</a:t>
            </a:r>
            <a:r>
              <a:rPr lang="en-US" sz="2400" dirty="0">
                <a:solidFill>
                  <a:srgbClr val="000000"/>
                </a:solidFill>
                <a:latin typeface="Segoe UI" panose="020B0502040204020203" pitchFamily="34" charset="0"/>
                <a:hlinkClick r:id="rId3"/>
              </a:rPr>
              <a:t>://</a:t>
            </a:r>
            <a:r>
              <a:rPr lang="en-US" sz="2400" dirty="0" smtClean="0">
                <a:solidFill>
                  <a:srgbClr val="000000"/>
                </a:solidFill>
                <a:latin typeface="Segoe UI" panose="020B0502040204020203" pitchFamily="34" charset="0"/>
                <a:hlinkClick r:id="rId3"/>
              </a:rPr>
              <a:t>figshare.com/articles/Yahoo_Password_Frequency_Corpus/2057937</a:t>
            </a:r>
            <a:r>
              <a:rPr lang="en-US" sz="2400" dirty="0" smtClean="0">
                <a:solidFill>
                  <a:srgbClr val="000000"/>
                </a:solidFill>
                <a:latin typeface="Segoe UI" panose="020B0502040204020203" pitchFamily="34" charset="0"/>
              </a:rPr>
              <a:t> </a:t>
            </a:r>
            <a:endParaRPr lang="en-US" sz="2400" dirty="0"/>
          </a:p>
        </p:txBody>
      </p:sp>
      <p:sp>
        <p:nvSpPr>
          <p:cNvPr id="7" name="TextBox 6"/>
          <p:cNvSpPr txBox="1"/>
          <p:nvPr/>
        </p:nvSpPr>
        <p:spPr>
          <a:xfrm>
            <a:off x="495300" y="5597297"/>
            <a:ext cx="6334106" cy="461665"/>
          </a:xfrm>
          <a:prstGeom prst="rect">
            <a:avLst/>
          </a:prstGeom>
          <a:noFill/>
        </p:spPr>
        <p:txBody>
          <a:bodyPr wrap="none" rtlCol="0">
            <a:spAutoFit/>
          </a:bodyPr>
          <a:lstStyle/>
          <a:p>
            <a:r>
              <a:rPr lang="en-US" sz="2400" dirty="0" smtClean="0"/>
              <a:t>Yahoo! Frequency data is now available online at:</a:t>
            </a:r>
            <a:endParaRPr lang="en-US" sz="2400" dirty="0"/>
          </a:p>
        </p:txBody>
      </p:sp>
    </p:spTree>
    <p:extLst>
      <p:ext uri="{BB962C8B-B14F-4D97-AF65-F5344CB8AC3E}">
        <p14:creationId xmlns:p14="http://schemas.microsoft.com/office/powerpoint/2010/main" val="77529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0028563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10028563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833871" y="5708907"/>
                <a:ext cx="3873047"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sSub>
                        <m:sSubPr>
                          <m:ctrlPr>
                            <a:rPr lang="en-US" sz="4400" b="0" i="1" smtClean="0">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𝜀</m:t>
                          </m:r>
                        </m:e>
                        <m:sub>
                          <m:r>
                            <a:rPr lang="en-US" sz="4400" b="0" i="1" smtClean="0">
                              <a:latin typeface="Cambria Math" panose="02040503050406030204" pitchFamily="18" charset="0"/>
                              <a:ea typeface="Cambria Math" panose="02040503050406030204" pitchFamily="18" charset="0"/>
                            </a:rPr>
                            <m:t>𝑎𝑙𝑙</m:t>
                          </m:r>
                        </m:sub>
                      </m:sSub>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22</m:t>
                      </m:r>
                      <m:sSup>
                        <m:sSupPr>
                          <m:ctrlPr>
                            <a:rPr lang="en-US" sz="4400" b="0" i="1" dirty="0" smtClean="0">
                              <a:latin typeface="Cambria Math" panose="02040503050406030204" pitchFamily="18" charset="0"/>
                              <a:ea typeface="Cambria Math" panose="02040503050406030204" pitchFamily="18" charset="0"/>
                            </a:rPr>
                          </m:ctrlPr>
                        </m:sSupPr>
                        <m:e>
                          <m:r>
                            <m:rPr>
                              <m:sty m:val="p"/>
                            </m:rPr>
                            <a:rPr lang="en-US" sz="4400" dirty="0" smtClean="0">
                              <a:latin typeface="Cambria Math" panose="02040503050406030204" pitchFamily="18" charset="0"/>
                            </a:rPr>
                            <m:t>ε</m:t>
                          </m:r>
                        </m:e>
                        <m:sup>
                          <m:r>
                            <a:rPr lang="en-US" sz="4400" b="0" i="0" dirty="0" smtClean="0">
                              <a:latin typeface="Cambria Math" panose="02040503050406030204" pitchFamily="18" charset="0"/>
                            </a:rPr>
                            <m:t>′</m:t>
                          </m:r>
                        </m:sup>
                      </m:sSup>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833871" y="5708907"/>
                <a:ext cx="3873047" cy="769441"/>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a:off x="2754217" y="2124783"/>
            <a:ext cx="7414352" cy="2281964"/>
          </a:xfrm>
          <a:prstGeom prst="rect">
            <a:avLst/>
          </a:prstGeom>
          <a:solidFill>
            <a:srgbClr val="92D050">
              <a:alpha val="9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                </a:t>
            </a:r>
            <a:r>
              <a:rPr lang="en-US" sz="2800" dirty="0" smtClean="0"/>
              <a:t>Any individual participates in at most 23 groups (including All)</a:t>
            </a:r>
            <a:endParaRPr lang="en-US" sz="2800" dirty="0"/>
          </a:p>
        </p:txBody>
      </p:sp>
      <p:cxnSp>
        <p:nvCxnSpPr>
          <p:cNvPr id="7" name="Straight Arrow Connector 6"/>
          <p:cNvCxnSpPr/>
          <p:nvPr/>
        </p:nvCxnSpPr>
        <p:spPr>
          <a:xfrm flipH="1">
            <a:off x="838202" y="2693559"/>
            <a:ext cx="2621094" cy="1948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22804" y="2866128"/>
            <a:ext cx="2213471" cy="61005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0785" y="2282924"/>
            <a:ext cx="1010646" cy="1925519"/>
          </a:xfrm>
          <a:prstGeom prst="rect">
            <a:avLst/>
          </a:prstGeom>
        </p:spPr>
      </p:pic>
      <p:cxnSp>
        <p:nvCxnSpPr>
          <p:cNvPr id="13" name="Straight Arrow Connector 12"/>
          <p:cNvCxnSpPr/>
          <p:nvPr/>
        </p:nvCxnSpPr>
        <p:spPr>
          <a:xfrm flipH="1">
            <a:off x="1122803" y="3298481"/>
            <a:ext cx="2213472" cy="235558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962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13756959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137569593"/>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833871" y="5708907"/>
                <a:ext cx="3873047"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sSub>
                        <m:sSubPr>
                          <m:ctrlPr>
                            <a:rPr lang="en-US" sz="4400" b="0" i="1" smtClean="0">
                              <a:latin typeface="Cambria Math" panose="02040503050406030204" pitchFamily="18" charset="0"/>
                              <a:ea typeface="Cambria Math" panose="02040503050406030204" pitchFamily="18" charset="0"/>
                            </a:rPr>
                          </m:ctrlPr>
                        </m:sSubPr>
                        <m:e>
                          <m:r>
                            <a:rPr lang="en-US" sz="4400" i="1">
                              <a:latin typeface="Cambria Math" panose="02040503050406030204" pitchFamily="18" charset="0"/>
                              <a:ea typeface="Cambria Math" panose="02040503050406030204" pitchFamily="18" charset="0"/>
                            </a:rPr>
                            <m:t>𝜀</m:t>
                          </m:r>
                        </m:e>
                        <m:sub>
                          <m:r>
                            <a:rPr lang="en-US" sz="4400" b="0" i="1" smtClean="0">
                              <a:latin typeface="Cambria Math" panose="02040503050406030204" pitchFamily="18" charset="0"/>
                              <a:ea typeface="Cambria Math" panose="02040503050406030204" pitchFamily="18" charset="0"/>
                            </a:rPr>
                            <m:t>𝑎𝑙𝑙</m:t>
                          </m:r>
                        </m:sub>
                      </m:sSub>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22</m:t>
                      </m:r>
                      <m:sSup>
                        <m:sSupPr>
                          <m:ctrlPr>
                            <a:rPr lang="en-US" sz="4400" b="0" i="1" dirty="0" smtClean="0">
                              <a:latin typeface="Cambria Math" panose="02040503050406030204" pitchFamily="18" charset="0"/>
                              <a:ea typeface="Cambria Math" panose="02040503050406030204" pitchFamily="18" charset="0"/>
                            </a:rPr>
                          </m:ctrlPr>
                        </m:sSupPr>
                        <m:e>
                          <m:r>
                            <m:rPr>
                              <m:sty m:val="p"/>
                            </m:rPr>
                            <a:rPr lang="en-US" sz="4400" dirty="0" smtClean="0">
                              <a:latin typeface="Cambria Math" panose="02040503050406030204" pitchFamily="18" charset="0"/>
                            </a:rPr>
                            <m:t>ε</m:t>
                          </m:r>
                        </m:e>
                        <m:sup>
                          <m:r>
                            <a:rPr lang="en-US" sz="4400" b="0" i="0" dirty="0" smtClean="0">
                              <a:latin typeface="Cambria Math" panose="02040503050406030204" pitchFamily="18" charset="0"/>
                            </a:rPr>
                            <m:t>′</m:t>
                          </m:r>
                        </m:sup>
                      </m:sSup>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833871" y="5708907"/>
                <a:ext cx="3873047" cy="76944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54217" y="2124783"/>
                <a:ext cx="7414352" cy="2281964"/>
              </a:xfrm>
              <a:prstGeom prst="rect">
                <a:avLst/>
              </a:prstGeom>
              <a:solidFill>
                <a:srgbClr val="92D050">
                  <a:alpha val="98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𝜀</m:t>
                          </m:r>
                        </m:e>
                        <m:sub>
                          <m:r>
                            <a:rPr lang="en-US" sz="3200" i="1">
                              <a:latin typeface="Cambria Math" panose="02040503050406030204" pitchFamily="18" charset="0"/>
                              <a:ea typeface="Cambria Math" panose="02040503050406030204" pitchFamily="18" charset="0"/>
                            </a:rPr>
                            <m:t>𝑎𝑙𝑙</m:t>
                          </m:r>
                        </m:sub>
                      </m:sSub>
                      <m:r>
                        <a:rPr lang="en-US" sz="3200" b="0" i="1" smtClean="0">
                          <a:latin typeface="Cambria Math" panose="02040503050406030204" pitchFamily="18" charset="0"/>
                          <a:ea typeface="Cambria Math" panose="02040503050406030204" pitchFamily="18" charset="0"/>
                        </a:rPr>
                        <m:t>=0.25</m:t>
                      </m:r>
                    </m:oMath>
                  </m:oMathPara>
                </a14:m>
                <a:endParaRPr lang="en-US" sz="3200" b="0" dirty="0" smtClean="0">
                  <a:ea typeface="Cambria Math" panose="02040503050406030204" pitchFamily="18" charset="0"/>
                </a:endParaRPr>
              </a:p>
              <a:p>
                <a:pPr algn="ctr"/>
                <a:endParaRPr lang="en-US" sz="3200" b="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4000" i="1" dirty="0">
                              <a:latin typeface="Cambria Math" panose="02040503050406030204" pitchFamily="18" charset="0"/>
                              <a:ea typeface="Cambria Math" panose="02040503050406030204" pitchFamily="18" charset="0"/>
                            </a:rPr>
                          </m:ctrlPr>
                        </m:sSupPr>
                        <m:e>
                          <m:r>
                            <m:rPr>
                              <m:sty m:val="p"/>
                            </m:rPr>
                            <a:rPr lang="en-US" sz="4000" dirty="0">
                              <a:latin typeface="Cambria Math" panose="02040503050406030204" pitchFamily="18" charset="0"/>
                            </a:rPr>
                            <m:t>ε</m:t>
                          </m:r>
                        </m:e>
                        <m:sup>
                          <m:r>
                            <a:rPr lang="en-US" sz="4000" dirty="0">
                              <a:latin typeface="Cambria Math" panose="02040503050406030204" pitchFamily="18" charset="0"/>
                            </a:rPr>
                            <m:t>′</m:t>
                          </m:r>
                        </m:sup>
                      </m:sSup>
                      <m:r>
                        <a:rPr lang="en-US" sz="4000" b="0" i="1" dirty="0" smtClean="0">
                          <a:latin typeface="Cambria Math" panose="02040503050406030204" pitchFamily="18" charset="0"/>
                        </a:rPr>
                        <m:t>=</m:t>
                      </m:r>
                      <m:f>
                        <m:fPr>
                          <m:ctrlPr>
                            <a:rPr lang="en-US" sz="4000" b="0" i="1" dirty="0" smtClean="0">
                              <a:latin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𝑎𝑙𝑙</m:t>
                              </m:r>
                            </m:sub>
                          </m:sSub>
                        </m:num>
                        <m:den>
                          <m:r>
                            <a:rPr lang="en-US" sz="4000" b="0" i="1" dirty="0" smtClean="0">
                              <a:latin typeface="Cambria Math" panose="02040503050406030204" pitchFamily="18" charset="0"/>
                            </a:rPr>
                            <m:t>22</m:t>
                          </m:r>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2754217" y="2124783"/>
                <a:ext cx="7414352" cy="2281964"/>
              </a:xfrm>
              <a:prstGeom prst="rect">
                <a:avLst/>
              </a:prstGeom>
              <a:blipFill rotWithShape="0">
                <a:blip r:embed="rId4"/>
                <a:stretch>
                  <a:fillRect/>
                </a:stretch>
              </a:blipFill>
              <a:ln>
                <a:solidFill>
                  <a:srgbClr val="92D050"/>
                </a:solidFill>
              </a:ln>
            </p:spPr>
            <p:txBody>
              <a:bodyPr/>
              <a:lstStyle/>
              <a:p>
                <a:r>
                  <a:rPr lang="en-US">
                    <a:noFill/>
                  </a:rPr>
                  <a:t> </a:t>
                </a:r>
              </a:p>
            </p:txBody>
          </p:sp>
        </mc:Fallback>
      </mc:AlternateContent>
      <p:cxnSp>
        <p:nvCxnSpPr>
          <p:cNvPr id="7" name="Straight Arrow Connector 6"/>
          <p:cNvCxnSpPr/>
          <p:nvPr/>
        </p:nvCxnSpPr>
        <p:spPr>
          <a:xfrm flipH="1">
            <a:off x="838202" y="2693559"/>
            <a:ext cx="2621094" cy="1948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22804" y="2866128"/>
            <a:ext cx="2213471" cy="61005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785" y="2282924"/>
            <a:ext cx="1010646" cy="1925519"/>
          </a:xfrm>
          <a:prstGeom prst="rect">
            <a:avLst/>
          </a:prstGeom>
        </p:spPr>
      </p:pic>
      <p:cxnSp>
        <p:nvCxnSpPr>
          <p:cNvPr id="13" name="Straight Arrow Connector 12"/>
          <p:cNvCxnSpPr/>
          <p:nvPr/>
        </p:nvCxnSpPr>
        <p:spPr>
          <a:xfrm flipH="1">
            <a:off x="1122803" y="3298481"/>
            <a:ext cx="2213472" cy="235558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72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18106602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181066026"/>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522203" y="5649682"/>
                <a:ext cx="206287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0.5</m:t>
                      </m:r>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522203" y="5649682"/>
                <a:ext cx="2062872" cy="76944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1465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Results (Selecting Epsilon)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922505112"/>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𝑵</m:t>
                                            </m:r>
                                          </m:num>
                                          <m:den>
                                            <m:r>
                                              <a:rPr lang="en-US" b="1" i="1" smtClean="0">
                                                <a:latin typeface="Cambria Math" panose="02040503050406030204" pitchFamily="18" charset="0"/>
                                                <a:ea typeface="Cambria Math" panose="02040503050406030204" pitchFamily="18" charset="0"/>
                                              </a:rPr>
                                              <m:t>𝝀</m:t>
                                            </m:r>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acc>
                                  <m:accPr>
                                    <m:chr m:val="̃"/>
                                    <m:ctrlPr>
                                      <a:rPr lang="en-US" b="1" i="1" dirty="0" smtClean="0">
                                        <a:latin typeface="Cambria Math" panose="02040503050406030204" pitchFamily="18" charset="0"/>
                                      </a:rPr>
                                    </m:ctrlPr>
                                  </m:accPr>
                                  <m:e>
                                    <m:r>
                                      <a:rPr lang="en-US" b="1" i="1" dirty="0" smtClean="0">
                                        <a:latin typeface="Cambria Math" panose="02040503050406030204" pitchFamily="18" charset="0"/>
                                      </a:rPr>
                                      <m:t>𝑵</m:t>
                                    </m:r>
                                  </m:e>
                                </m:acc>
                              </m:oMath>
                            </m:oMathPara>
                          </a14:m>
                          <a:endParaRPr lang="en-US" b="1" dirty="0"/>
                        </a:p>
                      </a:txBody>
                      <a:tcPr anchor="ct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m:t>
                                            </m:r>
                                          </m:den>
                                        </m:f>
                                      </m:e>
                                    </m:d>
                                  </m:e>
                                </m:func>
                              </m:oMath>
                            </m:oMathPara>
                          </a14:m>
                          <a:endParaRPr lang="en-US" b="1" baseline="-25000"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ea typeface="Cambria Math" panose="02040503050406030204" pitchFamily="18" charset="0"/>
                                      </a:rPr>
                                    </m:ctrlPr>
                                  </m:funcPr>
                                  <m:fName>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𝐥𝐨𝐠</m:t>
                                        </m:r>
                                      </m:e>
                                      <m:sub>
                                        <m:r>
                                          <a:rPr lang="en-US" b="1" i="1" smtClean="0">
                                            <a:latin typeface="Cambria Math" panose="02040503050406030204" pitchFamily="18" charset="0"/>
                                            <a:ea typeface="Cambria Math" panose="02040503050406030204" pitchFamily="18" charset="0"/>
                                          </a:rPr>
                                          <m:t>𝟐</m:t>
                                        </m:r>
                                      </m:sub>
                                    </m:sSub>
                                  </m:fName>
                                  <m:e>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𝑵</m:t>
                                                </m:r>
                                              </m:e>
                                            </m:acc>
                                          </m:num>
                                          <m:den>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𝝀</m:t>
                                                </m:r>
                                              </m:e>
                                            </m:acc>
                                            <m:r>
                                              <a:rPr lang="en-US" b="1" i="1" baseline="-25000" smtClean="0">
                                                <a:latin typeface="Cambria Math" panose="02040503050406030204" pitchFamily="18" charset="0"/>
                                                <a:ea typeface="Cambria Math" panose="02040503050406030204" pitchFamily="18" charset="0"/>
                                              </a:rPr>
                                              <m:t>𝟏𝟎𝟎</m:t>
                                            </m:r>
                                          </m:den>
                                        </m:f>
                                      </m:e>
                                    </m:d>
                                  </m:e>
                                </m:func>
                              </m:oMath>
                            </m:oMathPara>
                          </a14:m>
                          <a:endParaRPr lang="en-US" b="1"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panose="02040503050406030204" pitchFamily="18" charset="0"/>
                                          </a:rPr>
                                          <m:t>𝐥𝐨𝐠</m:t>
                                        </m:r>
                                      </m:e>
                                      <m:sub>
                                        <m:r>
                                          <a:rPr lang="en-US" b="1" i="1" smtClean="0">
                                            <a:latin typeface="Cambria Math" panose="02040503050406030204" pitchFamily="18" charset="0"/>
                                          </a:rPr>
                                          <m:t>𝟐</m:t>
                                        </m:r>
                                      </m:sub>
                                    </m:sSub>
                                  </m:fName>
                                  <m:e>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m:t>
                                            </m:r>
                                          </m:sub>
                                        </m:sSub>
                                      </m:e>
                                    </m:d>
                                  </m:e>
                                </m:func>
                              </m:oMath>
                            </m:oMathPara>
                          </a14:m>
                          <a:endParaRPr lang="en-US" b="1" dirty="0"/>
                        </a:p>
                      </a:txBody>
                      <a:tcPr anchor="ct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922505112"/>
                  </p:ext>
                </p:extLst>
              </p:nvPr>
            </p:nvGraphicFramePr>
            <p:xfrm>
              <a:off x="390525" y="1387475"/>
              <a:ext cx="11115674" cy="4108450"/>
            </p:xfrm>
            <a:graphic>
              <a:graphicData uri="http://schemas.openxmlformats.org/drawingml/2006/table">
                <a:tbl>
                  <a:tblPr firstRow="1" bandRow="1">
                    <a:tableStyleId>{5C22544A-7EE6-4342-B048-85BDC9FD1C3A}</a:tableStyleId>
                  </a:tblPr>
                  <a:tblGrid>
                    <a:gridCol w="1231509"/>
                    <a:gridCol w="1318518"/>
                    <a:gridCol w="1144499"/>
                    <a:gridCol w="1345290"/>
                    <a:gridCol w="1234854"/>
                    <a:gridCol w="1340376"/>
                    <a:gridCol w="1100497"/>
                    <a:gridCol w="1228233"/>
                    <a:gridCol w="1171898"/>
                  </a:tblGrid>
                  <a:tr h="370840">
                    <a:tc>
                      <a:txBody>
                        <a:bodyPr/>
                        <a:lstStyle/>
                        <a:p>
                          <a:endParaRPr lang="en-US" dirty="0"/>
                        </a:p>
                      </a:txBody>
                      <a:tcPr/>
                    </a:tc>
                    <a:tc gridSpan="4">
                      <a:txBody>
                        <a:bodyPr/>
                        <a:lstStyle/>
                        <a:p>
                          <a:pPr algn="ctr"/>
                          <a:r>
                            <a:rPr lang="en-US" dirty="0" smtClean="0"/>
                            <a:t>Original </a:t>
                          </a:r>
                          <a:r>
                            <a:rPr lang="en-US" dirty="0" smtClean="0"/>
                            <a:t>Data [B12]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Sanitized </a:t>
                          </a:r>
                          <a:r>
                            <a:rPr lang="en-US" dirty="0" smtClean="0"/>
                            <a:t>Data [BDB16]</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27710">
                    <a:tc>
                      <a:txBody>
                        <a:bodyPr/>
                        <a:lstStyle/>
                        <a:p>
                          <a:pPr algn="ctr"/>
                          <a:endParaRPr lang="en-US" dirty="0"/>
                        </a:p>
                      </a:txBody>
                      <a:tcPr/>
                    </a:tc>
                    <a:tc>
                      <a:txBody>
                        <a:bodyPr/>
                        <a:lstStyle/>
                        <a:p>
                          <a:pPr algn="ctr"/>
                          <a:r>
                            <a:rPr lang="en-US" b="1" dirty="0" smtClean="0"/>
                            <a:t>N</a:t>
                          </a:r>
                          <a:endParaRPr lang="en-US" b="1" dirty="0"/>
                        </a:p>
                      </a:txBody>
                      <a:tcPr anchor="ctr"/>
                    </a:tc>
                    <a:tc>
                      <a:txBody>
                        <a:bodyPr/>
                        <a:lstStyle/>
                        <a:p>
                          <a:endParaRPr lang="en-US"/>
                        </a:p>
                      </a:txBody>
                      <a:tcPr>
                        <a:blipFill rotWithShape="0">
                          <a:blip r:embed="rId2"/>
                          <a:stretch>
                            <a:fillRect l="-222872" t="-55462" r="-650000" b="-428571"/>
                          </a:stretch>
                        </a:blipFill>
                      </a:tcPr>
                    </a:tc>
                    <a:tc>
                      <a:txBody>
                        <a:bodyPr/>
                        <a:lstStyle/>
                        <a:p>
                          <a:endParaRPr lang="en-US"/>
                        </a:p>
                      </a:txBody>
                      <a:tcPr>
                        <a:blipFill rotWithShape="0">
                          <a:blip r:embed="rId2"/>
                          <a:stretch>
                            <a:fillRect l="-274661" t="-55462" r="-452941" b="-428571"/>
                          </a:stretch>
                        </a:blipFill>
                      </a:tcPr>
                    </a:tc>
                    <a:tc>
                      <a:txBody>
                        <a:bodyPr/>
                        <a:lstStyle/>
                        <a:p>
                          <a:endParaRPr lang="en-US"/>
                        </a:p>
                      </a:txBody>
                      <a:tcPr anchor="ctr">
                        <a:blipFill rotWithShape="0">
                          <a:blip r:embed="rId2"/>
                          <a:stretch>
                            <a:fillRect l="-407882" t="-55462" r="-393103" b="-428571"/>
                          </a:stretch>
                        </a:blipFill>
                      </a:tcPr>
                    </a:tc>
                    <a:tc>
                      <a:txBody>
                        <a:bodyPr/>
                        <a:lstStyle/>
                        <a:p>
                          <a:endParaRPr lang="en-US"/>
                        </a:p>
                      </a:txBody>
                      <a:tcPr anchor="ctr">
                        <a:blipFill rotWithShape="0">
                          <a:blip r:embed="rId2"/>
                          <a:stretch>
                            <a:fillRect l="-468636" t="-55462" r="-262727" b="-428571"/>
                          </a:stretch>
                        </a:blipFill>
                      </a:tcPr>
                    </a:tc>
                    <a:tc>
                      <a:txBody>
                        <a:bodyPr/>
                        <a:lstStyle/>
                        <a:p>
                          <a:endParaRPr lang="en-US"/>
                        </a:p>
                      </a:txBody>
                      <a:tcPr>
                        <a:blipFill rotWithShape="0">
                          <a:blip r:embed="rId2"/>
                          <a:stretch>
                            <a:fillRect l="-695000" t="-55462" r="-221111" b="-428571"/>
                          </a:stretch>
                        </a:blipFill>
                      </a:tcPr>
                    </a:tc>
                    <a:tc>
                      <a:txBody>
                        <a:bodyPr/>
                        <a:lstStyle/>
                        <a:p>
                          <a:endParaRPr lang="en-US"/>
                        </a:p>
                      </a:txBody>
                      <a:tcPr>
                        <a:blipFill rotWithShape="0">
                          <a:blip r:embed="rId2"/>
                          <a:stretch>
                            <a:fillRect l="-708416" t="-55462" r="-97030" b="-428571"/>
                          </a:stretch>
                        </a:blipFill>
                      </a:tcPr>
                    </a:tc>
                    <a:tc>
                      <a:txBody>
                        <a:bodyPr/>
                        <a:lstStyle/>
                        <a:p>
                          <a:endParaRPr lang="en-US"/>
                        </a:p>
                      </a:txBody>
                      <a:tcPr anchor="ctr">
                        <a:blipFill rotWithShape="0">
                          <a:blip r:embed="rId2"/>
                          <a:stretch>
                            <a:fillRect l="-850521" t="-55462" r="-2083" b="-428571"/>
                          </a:stretch>
                        </a:blipFill>
                      </a:tcPr>
                    </a:tc>
                  </a:tr>
                  <a:tr h="419100">
                    <a:tc>
                      <a:txBody>
                        <a:bodyPr/>
                        <a:lstStyle/>
                        <a:p>
                          <a:r>
                            <a:rPr lang="en-US" b="1" dirty="0" smtClean="0"/>
                            <a:t>All</a:t>
                          </a:r>
                          <a:endParaRPr lang="en-US" b="1" dirty="0"/>
                        </a:p>
                      </a:txBody>
                      <a:tcPr/>
                    </a:tc>
                    <a:tc>
                      <a:txBody>
                        <a:bodyPr/>
                        <a:lstStyle/>
                        <a:p>
                          <a:r>
                            <a:rPr lang="en-US" dirty="0" smtClean="0"/>
                            <a:t>69,301,337</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c>
                      <a:txBody>
                        <a:bodyPr/>
                        <a:lstStyle/>
                        <a:p>
                          <a:r>
                            <a:rPr lang="en-US" dirty="0" smtClean="0"/>
                            <a:t>69,299,074</a:t>
                          </a:r>
                          <a:endParaRPr lang="en-US" dirty="0"/>
                        </a:p>
                      </a:txBody>
                      <a:tcPr/>
                    </a:tc>
                    <a:tc>
                      <a:txBody>
                        <a:bodyPr/>
                        <a:lstStyle/>
                        <a:p>
                          <a:r>
                            <a:rPr lang="en-US" dirty="0" smtClean="0"/>
                            <a:t>6.5</a:t>
                          </a:r>
                          <a:endParaRPr lang="en-US" dirty="0"/>
                        </a:p>
                      </a:txBody>
                      <a:tcPr/>
                    </a:tc>
                    <a:tc>
                      <a:txBody>
                        <a:bodyPr/>
                        <a:lstStyle/>
                        <a:p>
                          <a:r>
                            <a:rPr lang="en-US" dirty="0" smtClean="0"/>
                            <a:t>11.4</a:t>
                          </a:r>
                          <a:endParaRPr lang="en-US" dirty="0"/>
                        </a:p>
                      </a:txBody>
                      <a:tcPr/>
                    </a:tc>
                    <a:tc>
                      <a:txBody>
                        <a:bodyPr/>
                        <a:lstStyle/>
                        <a:p>
                          <a:r>
                            <a:rPr lang="en-US" dirty="0" smtClean="0"/>
                            <a:t>21.6</a:t>
                          </a:r>
                          <a:endParaRPr lang="en-US" dirty="0"/>
                        </a:p>
                      </a:txBody>
                      <a:tcPr/>
                    </a:tc>
                  </a:tr>
                  <a:tr h="365760">
                    <a:tc gridSpan="9">
                      <a:txBody>
                        <a:bodyPr/>
                        <a:lstStyle/>
                        <a:p>
                          <a:pPr algn="ctr"/>
                          <a:r>
                            <a:rPr lang="en-US" dirty="0" smtClean="0"/>
                            <a:t> gender (self-reported)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Female</a:t>
                          </a:r>
                          <a:endParaRPr lang="en-US" b="1"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c>
                      <a:txBody>
                        <a:bodyPr/>
                        <a:lstStyle/>
                        <a:p>
                          <a:r>
                            <a:rPr lang="en-US" dirty="0" smtClean="0"/>
                            <a:t>30,545,765</a:t>
                          </a:r>
                          <a:endParaRPr lang="en-US" dirty="0"/>
                        </a:p>
                      </a:txBody>
                      <a:tcPr/>
                    </a:tc>
                    <a:tc>
                      <a:txBody>
                        <a:bodyPr/>
                        <a:lstStyle/>
                        <a:p>
                          <a:r>
                            <a:rPr lang="en-US" dirty="0" smtClean="0"/>
                            <a:t>6.9</a:t>
                          </a:r>
                          <a:endParaRPr lang="en-US" dirty="0"/>
                        </a:p>
                      </a:txBody>
                      <a:tcPr/>
                    </a:tc>
                    <a:tc>
                      <a:txBody>
                        <a:bodyPr/>
                        <a:lstStyle/>
                        <a:p>
                          <a:r>
                            <a:rPr lang="en-US" dirty="0" smtClean="0"/>
                            <a:t>11.5</a:t>
                          </a:r>
                          <a:endParaRPr lang="en-US" dirty="0"/>
                        </a:p>
                      </a:txBody>
                      <a:tcPr/>
                    </a:tc>
                    <a:tc>
                      <a:txBody>
                        <a:bodyPr/>
                        <a:lstStyle/>
                        <a:p>
                          <a:r>
                            <a:rPr lang="en-US" dirty="0" smtClean="0"/>
                            <a:t>21.1</a:t>
                          </a:r>
                          <a:endParaRPr lang="en-US" dirty="0"/>
                        </a:p>
                      </a:txBody>
                      <a:tcPr/>
                    </a:tc>
                  </a:tr>
                  <a:tr h="370840">
                    <a:tc>
                      <a:txBody>
                        <a:bodyPr/>
                        <a:lstStyle/>
                        <a:p>
                          <a:r>
                            <a:rPr lang="en-US" b="1" dirty="0" smtClean="0"/>
                            <a:t>Male</a:t>
                          </a:r>
                          <a:endParaRPr lang="en-US" b="1"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c>
                      <a:txBody>
                        <a:bodyPr/>
                        <a:lstStyle/>
                        <a:p>
                          <a:r>
                            <a:rPr lang="en-US" dirty="0" smtClean="0"/>
                            <a:t>38,624,554</a:t>
                          </a:r>
                          <a:endParaRPr lang="en-US" dirty="0"/>
                        </a:p>
                      </a:txBody>
                      <a:tcPr/>
                    </a:tc>
                    <a:tc>
                      <a:txBody>
                        <a:bodyPr/>
                        <a:lstStyle/>
                        <a:p>
                          <a:r>
                            <a:rPr lang="en-US" dirty="0" smtClean="0"/>
                            <a:t>6.3</a:t>
                          </a:r>
                          <a:endParaRPr lang="en-US" dirty="0"/>
                        </a:p>
                      </a:txBody>
                      <a:tcPr/>
                    </a:tc>
                    <a:tc>
                      <a:txBody>
                        <a:bodyPr/>
                        <a:lstStyle/>
                        <a:p>
                          <a:r>
                            <a:rPr lang="en-US" dirty="0" smtClean="0"/>
                            <a:t>11.3</a:t>
                          </a:r>
                          <a:endParaRPr lang="en-US" dirty="0"/>
                        </a:p>
                      </a:txBody>
                      <a:tcPr/>
                    </a:tc>
                    <a:tc>
                      <a:txBody>
                        <a:bodyPr/>
                        <a:lstStyle/>
                        <a:p>
                          <a:r>
                            <a:rPr lang="en-US" dirty="0" smtClean="0"/>
                            <a:t>21.8</a:t>
                          </a:r>
                          <a:endParaRPr lang="en-US"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r h="370840">
                    <a:tc gridSpan="9">
                      <a:txBody>
                        <a:bodyPr/>
                        <a:lstStyle/>
                        <a:p>
                          <a:pPr algn="ctr"/>
                          <a:r>
                            <a:rPr lang="en-US" dirty="0" smtClean="0"/>
                            <a:t>language preference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Chinese</a:t>
                          </a:r>
                          <a:endParaRPr lang="en-US" b="1" dirty="0"/>
                        </a:p>
                      </a:txBody>
                      <a:tcPr/>
                    </a:tc>
                    <a:tc>
                      <a:txBody>
                        <a:bodyPr/>
                        <a:lstStyle/>
                        <a:p>
                          <a:r>
                            <a:rPr lang="en-US" dirty="0" smtClean="0"/>
                            <a:t>1,564,364</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dirty="0" smtClean="0"/>
                            <a:t>22.0</a:t>
                          </a:r>
                          <a:endParaRPr lang="en-US" dirty="0"/>
                        </a:p>
                      </a:txBody>
                      <a:tcPr/>
                    </a:tc>
                    <a:tc>
                      <a:txBody>
                        <a:bodyPr/>
                        <a:lstStyle/>
                        <a:p>
                          <a:r>
                            <a:rPr lang="en-US" dirty="0" smtClean="0"/>
                            <a:t>1,571,348</a:t>
                          </a:r>
                          <a:endParaRPr lang="en-US" dirty="0"/>
                        </a:p>
                      </a:txBody>
                      <a:tcPr/>
                    </a:tc>
                    <a:tc>
                      <a:txBody>
                        <a:bodyPr/>
                        <a:lstStyle/>
                        <a:p>
                          <a:r>
                            <a:rPr lang="en-US" dirty="0" smtClean="0"/>
                            <a:t>6.5</a:t>
                          </a:r>
                          <a:endParaRPr lang="en-US" dirty="0"/>
                        </a:p>
                      </a:txBody>
                      <a:tcPr/>
                    </a:tc>
                    <a:tc>
                      <a:txBody>
                        <a:bodyPr/>
                        <a:lstStyle/>
                        <a:p>
                          <a:r>
                            <a:rPr lang="en-US" dirty="0" smtClean="0"/>
                            <a:t>11.1</a:t>
                          </a:r>
                          <a:endParaRPr lang="en-US" dirty="0"/>
                        </a:p>
                      </a:txBody>
                      <a:tcPr/>
                    </a:tc>
                    <a:tc>
                      <a:txBody>
                        <a:bodyPr/>
                        <a:lstStyle/>
                        <a:p>
                          <a:r>
                            <a:rPr lang="en-US" i="1" dirty="0" smtClean="0"/>
                            <a:t>21.8</a:t>
                          </a:r>
                          <a:endParaRPr lang="en-US" i="1" dirty="0"/>
                        </a:p>
                      </a:txBody>
                      <a:tcPr/>
                    </a:tc>
                  </a:tr>
                  <a:tr h="370840">
                    <a:tc>
                      <a:txBody>
                        <a:bodyPr/>
                        <a:lstStyle/>
                        <a:p>
                          <a:pPr algn="ctr"/>
                          <a:r>
                            <a:rPr lang="en-US" b="1" dirty="0" smtClean="0"/>
                            <a:t>…</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c>
                      <a:txBody>
                        <a:bodyPr/>
                        <a:lstStyle/>
                        <a:p>
                          <a:r>
                            <a:rPr lang="en-US" b="1" dirty="0" smtClean="0"/>
                            <a:t>…</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522203" y="5649682"/>
                <a:ext cx="569066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𝜀</m:t>
                      </m:r>
                      <m:r>
                        <a:rPr lang="en-US" sz="4400" b="0" i="1" smtClean="0">
                          <a:latin typeface="Cambria Math" panose="02040503050406030204" pitchFamily="18" charset="0"/>
                          <a:ea typeface="Cambria Math" panose="02040503050406030204" pitchFamily="18" charset="0"/>
                        </a:rPr>
                        <m:t>=</m:t>
                      </m:r>
                      <m:r>
                        <a:rPr lang="en-US" sz="4400" b="0" i="0" smtClean="0">
                          <a:latin typeface="Cambria Math" panose="02040503050406030204" pitchFamily="18" charset="0"/>
                          <a:ea typeface="Cambria Math" panose="02040503050406030204" pitchFamily="18" charset="0"/>
                        </a:rPr>
                        <m:t>0.5,</m:t>
                      </m:r>
                      <m:r>
                        <a:rPr lang="en-US" sz="4400" b="0" i="1" smtClean="0">
                          <a:latin typeface="Cambria Math" panose="02040503050406030204" pitchFamily="18" charset="0"/>
                          <a:ea typeface="Cambria Math" panose="02040503050406030204" pitchFamily="18" charset="0"/>
                        </a:rPr>
                        <m:t>  </m:t>
                      </m:r>
                      <m:r>
                        <m:rPr>
                          <m:sty m:val="p"/>
                        </m:rPr>
                        <a:rPr lang="el-GR" sz="4400" b="0" i="1" smtClean="0">
                          <a:latin typeface="Cambria Math" panose="02040503050406030204" pitchFamily="18" charset="0"/>
                          <a:ea typeface="Cambria Math" panose="02040503050406030204" pitchFamily="18" charset="0"/>
                        </a:rPr>
                        <m:t>δ</m:t>
                      </m:r>
                      <m:r>
                        <a:rPr lang="en-US" sz="4400" b="0" i="1" smtClean="0">
                          <a:latin typeface="Cambria Math" panose="02040503050406030204" pitchFamily="18" charset="0"/>
                          <a:ea typeface="Cambria Math" panose="02040503050406030204" pitchFamily="18" charset="0"/>
                        </a:rPr>
                        <m:t>=</m:t>
                      </m:r>
                      <m:sSup>
                        <m:sSupPr>
                          <m:ctrlPr>
                            <a:rPr lang="en-US" sz="4400" b="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2</m:t>
                          </m:r>
                        </m:e>
                        <m:sup>
                          <m:r>
                            <a:rPr lang="en-US" sz="4400" b="0" i="1" smtClean="0">
                              <a:latin typeface="Cambria Math" panose="02040503050406030204" pitchFamily="18" charset="0"/>
                              <a:ea typeface="Cambria Math" panose="02040503050406030204" pitchFamily="18" charset="0"/>
                            </a:rPr>
                            <m:t>−100</m:t>
                          </m:r>
                        </m:sup>
                      </m:sSup>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3522203" y="5649682"/>
                <a:ext cx="5690660" cy="76944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4078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 #1 (Mean Squared Error)</a:t>
            </a:r>
            <a:endParaRPr lang="en-US" dirty="0"/>
          </a:p>
        </p:txBody>
      </p:sp>
      <p:sp>
        <p:nvSpPr>
          <p:cNvPr id="3" name="Content Placeholder 2"/>
          <p:cNvSpPr>
            <a:spLocks noGrp="1"/>
          </p:cNvSpPr>
          <p:nvPr>
            <p:ph idx="1"/>
          </p:nvPr>
        </p:nvSpPr>
        <p:spPr/>
        <p:txBody>
          <a:bodyPr>
            <a:normAutofit/>
          </a:bodyPr>
          <a:lstStyle/>
          <a:p>
            <a:r>
              <a:rPr lang="en-US" sz="3600" dirty="0" smtClean="0"/>
              <a:t>Exponential Mechanism achieves good MSE:</a:t>
            </a:r>
          </a:p>
          <a:p>
            <a:pPr marL="0" indent="0">
              <a:buNone/>
            </a:pPr>
            <a:endParaRPr lang="en-US" sz="3600" dirty="0"/>
          </a:p>
        </p:txBody>
      </p:sp>
      <mc:AlternateContent xmlns:mc="http://schemas.openxmlformats.org/markup-compatibility/2006" xmlns:a14="http://schemas.microsoft.com/office/drawing/2010/main">
        <mc:Choice Requires="a14">
          <p:sp>
            <p:nvSpPr>
              <p:cNvPr id="4" name="Rectangle 3"/>
              <p:cNvSpPr/>
              <p:nvPr/>
            </p:nvSpPr>
            <p:spPr>
              <a:xfrm>
                <a:off x="697855" y="2711622"/>
                <a:ext cx="10796289" cy="1636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400" smtClean="0">
                          <a:latin typeface="Cambria Math" panose="02040503050406030204" pitchFamily="18" charset="0"/>
                        </a:rPr>
                        <m:t>E</m:t>
                      </m:r>
                      <m:d>
                        <m:dPr>
                          <m:begChr m:val="["/>
                          <m:endChr m:val="]"/>
                          <m:ctrlPr>
                            <a:rPr lang="en-US" sz="4400" i="1">
                              <a:latin typeface="Cambria Math" panose="02040503050406030204" pitchFamily="18" charset="0"/>
                            </a:rPr>
                          </m:ctrlPr>
                        </m:dPr>
                        <m:e>
                          <m:sSubSup>
                            <m:sSubSupPr>
                              <m:ctrlPr>
                                <a:rPr lang="en-US" sz="4400" i="1" dirty="0">
                                  <a:latin typeface="Cambria Math" panose="02040503050406030204" pitchFamily="18" charset="0"/>
                                </a:rPr>
                              </m:ctrlPr>
                            </m:sSubSupPr>
                            <m:e>
                              <m:d>
                                <m:dPr>
                                  <m:begChr m:val="‖"/>
                                  <m:endChr m:val="‖"/>
                                  <m:ctrlPr>
                                    <a:rPr lang="en-US" sz="4400" i="1" dirty="0" smtClean="0">
                                      <a:latin typeface="Cambria Math" panose="02040503050406030204" pitchFamily="18" charset="0"/>
                                    </a:rPr>
                                  </m:ctrlPr>
                                </m:dPr>
                                <m:e>
                                  <m:sSup>
                                    <m:sSupPr>
                                      <m:ctrlPr>
                                        <a:rPr lang="en-US" sz="4400" i="1" dirty="0">
                                          <a:latin typeface="Cambria Math" panose="02040503050406030204" pitchFamily="18" charset="0"/>
                                          <a:ea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ℰ</m:t>
                                      </m:r>
                                    </m:e>
                                    <m:sup>
                                      <m:r>
                                        <a:rPr lang="en-US" sz="4400" i="1" dirty="0">
                                          <a:latin typeface="Cambria Math" panose="02040503050406030204" pitchFamily="18" charset="0"/>
                                          <a:ea typeface="Cambria Math" panose="02040503050406030204" pitchFamily="18" charset="0"/>
                                        </a:rPr>
                                        <m:t>𝜀</m:t>
                                      </m:r>
                                    </m:sup>
                                  </m:sSup>
                                  <m:d>
                                    <m:dPr>
                                      <m:ctrlPr>
                                        <a:rPr lang="en-US" sz="4400" i="1" dirty="0">
                                          <a:latin typeface="Cambria Math" panose="02040503050406030204" pitchFamily="18" charset="0"/>
                                        </a:rPr>
                                      </m:ctrlPr>
                                    </m:dPr>
                                    <m:e>
                                      <m:r>
                                        <a:rPr lang="en-US" sz="4400" i="1" dirty="0">
                                          <a:latin typeface="Cambria Math" panose="02040503050406030204" pitchFamily="18" charset="0"/>
                                        </a:rPr>
                                        <m:t>𝑓</m:t>
                                      </m:r>
                                    </m:e>
                                  </m:d>
                                  <m:r>
                                    <a:rPr lang="en-US" sz="4400" i="1" dirty="0">
                                      <a:latin typeface="Cambria Math" panose="02040503050406030204" pitchFamily="18" charset="0"/>
                                    </a:rPr>
                                    <m:t>−</m:t>
                                  </m:r>
                                  <m:r>
                                    <a:rPr lang="en-US" sz="4400" i="1" dirty="0">
                                      <a:latin typeface="Cambria Math" panose="02040503050406030204" pitchFamily="18" charset="0"/>
                                    </a:rPr>
                                    <m:t>𝑓</m:t>
                                  </m:r>
                                </m:e>
                              </m:d>
                            </m:e>
                            <m:sub>
                              <m:r>
                                <a:rPr lang="en-US" sz="4400" i="1" dirty="0">
                                  <a:latin typeface="Cambria Math" panose="02040503050406030204" pitchFamily="18" charset="0"/>
                                </a:rPr>
                                <m:t>2</m:t>
                              </m:r>
                            </m:sub>
                            <m:sup>
                              <m:r>
                                <a:rPr lang="en-US" sz="4400" i="1" dirty="0">
                                  <a:latin typeface="Cambria Math" panose="02040503050406030204" pitchFamily="18" charset="0"/>
                                </a:rPr>
                                <m:t>2</m:t>
                              </m:r>
                            </m:sup>
                          </m:sSubSup>
                        </m:e>
                      </m:d>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𝑂</m:t>
                      </m:r>
                      <m:d>
                        <m:dPr>
                          <m:ctrlPr>
                            <a:rPr lang="en-US" sz="4400" i="1">
                              <a:latin typeface="Cambria Math" panose="02040503050406030204" pitchFamily="18" charset="0"/>
                              <a:ea typeface="Cambria Math" panose="02040503050406030204" pitchFamily="18" charset="0"/>
                            </a:rPr>
                          </m:ctrlPr>
                        </m:dPr>
                        <m:e>
                          <m:f>
                            <m:fPr>
                              <m:ctrlPr>
                                <a:rPr lang="en-US" sz="4400" i="1">
                                  <a:latin typeface="Cambria Math" panose="02040503050406030204" pitchFamily="18" charset="0"/>
                                  <a:ea typeface="Cambria Math" panose="02040503050406030204" pitchFamily="18" charset="0"/>
                                </a:rPr>
                              </m:ctrlPr>
                            </m:fPr>
                            <m:num>
                              <m:rad>
                                <m:radPr>
                                  <m:degHide m:val="on"/>
                                  <m:ctrlPr>
                                    <a:rPr lang="en-US" sz="4400" i="1">
                                      <a:latin typeface="Cambria Math" panose="02040503050406030204" pitchFamily="18" charset="0"/>
                                      <a:ea typeface="Cambria Math" panose="02040503050406030204" pitchFamily="18" charset="0"/>
                                    </a:rPr>
                                  </m:ctrlPr>
                                </m:radPr>
                                <m:deg/>
                                <m:e>
                                  <m:r>
                                    <a:rPr lang="en-US" sz="4400" i="1">
                                      <a:latin typeface="Cambria Math" panose="02040503050406030204" pitchFamily="18" charset="0"/>
                                      <a:ea typeface="Cambria Math" panose="02040503050406030204" pitchFamily="18" charset="0"/>
                                    </a:rPr>
                                    <m:t>𝑛</m:t>
                                  </m:r>
                                </m:e>
                              </m:rad>
                              <m:func>
                                <m:funcPr>
                                  <m:ctrlPr>
                                    <a:rPr lang="en-US" sz="4400" i="1" smtClean="0">
                                      <a:latin typeface="Cambria Math" panose="02040503050406030204" pitchFamily="18" charset="0"/>
                                      <a:ea typeface="Cambria Math" panose="02040503050406030204" pitchFamily="18" charset="0"/>
                                    </a:rPr>
                                  </m:ctrlPr>
                                </m:funcPr>
                                <m:fName>
                                  <m:r>
                                    <m:rPr>
                                      <m:sty m:val="p"/>
                                    </m:rPr>
                                    <a:rPr lang="en-US" sz="4400" i="0" smtClean="0">
                                      <a:latin typeface="Cambria Math" panose="02040503050406030204" pitchFamily="18" charset="0"/>
                                      <a:ea typeface="Cambria Math" panose="02040503050406030204" pitchFamily="18" charset="0"/>
                                    </a:rPr>
                                    <m:t>ln</m:t>
                                  </m:r>
                                </m:fName>
                                <m:e>
                                  <m:r>
                                    <a:rPr lang="en-US" sz="4400" b="0" i="1" smtClean="0">
                                      <a:latin typeface="Cambria Math" panose="02040503050406030204" pitchFamily="18" charset="0"/>
                                      <a:ea typeface="Cambria Math" panose="02040503050406030204" pitchFamily="18" charset="0"/>
                                    </a:rPr>
                                    <m:t>𝑛</m:t>
                                  </m:r>
                                </m:e>
                              </m:func>
                            </m:num>
                            <m:den>
                              <m:sSup>
                                <m:sSupPr>
                                  <m:ctrlPr>
                                    <a:rPr lang="en-US" sz="4400" i="1" dirty="0" smtClean="0">
                                      <a:latin typeface="Cambria Math" panose="02040503050406030204" pitchFamily="18" charset="0"/>
                                      <a:ea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𝜀</m:t>
                                  </m:r>
                                </m:e>
                                <m:sup>
                                  <m:r>
                                    <a:rPr lang="en-US" sz="4400" b="0" i="1" dirty="0" smtClean="0">
                                      <a:latin typeface="Cambria Math" panose="02040503050406030204" pitchFamily="18" charset="0"/>
                                      <a:ea typeface="Cambria Math" panose="02040503050406030204" pitchFamily="18" charset="0"/>
                                    </a:rPr>
                                    <m:t>2</m:t>
                                  </m:r>
                                </m:sup>
                              </m:sSup>
                            </m:den>
                          </m:f>
                          <m:r>
                            <a:rPr lang="en-US" sz="4400" b="0" i="1" dirty="0" smtClean="0">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ea typeface="Cambria Math" panose="02040503050406030204" pitchFamily="18" charset="0"/>
                                </a:rPr>
                              </m:ctrlPr>
                            </m:fPr>
                            <m:num>
                              <m:rad>
                                <m:radPr>
                                  <m:degHide m:val="on"/>
                                  <m:ctrlPr>
                                    <a:rPr lang="en-US" sz="4400" i="1">
                                      <a:latin typeface="Cambria Math" panose="02040503050406030204" pitchFamily="18" charset="0"/>
                                      <a:ea typeface="Cambria Math" panose="02040503050406030204" pitchFamily="18" charset="0"/>
                                    </a:rPr>
                                  </m:ctrlPr>
                                </m:radPr>
                                <m:deg/>
                                <m:e>
                                  <m:r>
                                    <a:rPr lang="en-US" sz="4400" i="1">
                                      <a:latin typeface="Cambria Math" panose="02040503050406030204" pitchFamily="18" charset="0"/>
                                      <a:ea typeface="Cambria Math" panose="02040503050406030204" pitchFamily="18" charset="0"/>
                                    </a:rPr>
                                    <m:t>𝑛</m:t>
                                  </m:r>
                                </m:e>
                              </m:rad>
                              <m:func>
                                <m:funcPr>
                                  <m:ctrlPr>
                                    <a:rPr lang="en-US" sz="4400" i="1">
                                      <a:latin typeface="Cambria Math" panose="02040503050406030204" pitchFamily="18" charset="0"/>
                                      <a:ea typeface="Cambria Math" panose="02040503050406030204" pitchFamily="18" charset="0"/>
                                    </a:rPr>
                                  </m:ctrlPr>
                                </m:funcPr>
                                <m:fName>
                                  <m:sSup>
                                    <m:sSupPr>
                                      <m:ctrlPr>
                                        <a:rPr lang="en-US" sz="4400" i="1" smtClean="0">
                                          <a:latin typeface="Cambria Math" panose="02040503050406030204" pitchFamily="18" charset="0"/>
                                          <a:ea typeface="Cambria Math" panose="02040503050406030204" pitchFamily="18" charset="0"/>
                                        </a:rPr>
                                      </m:ctrlPr>
                                    </m:sSupPr>
                                    <m:e>
                                      <m:r>
                                        <m:rPr>
                                          <m:sty m:val="p"/>
                                        </m:rPr>
                                        <a:rPr lang="en-US" sz="4400">
                                          <a:latin typeface="Cambria Math" panose="02040503050406030204" pitchFamily="18" charset="0"/>
                                          <a:ea typeface="Cambria Math" panose="02040503050406030204" pitchFamily="18" charset="0"/>
                                        </a:rPr>
                                        <m:t>ln</m:t>
                                      </m:r>
                                    </m:e>
                                    <m:sup>
                                      <m:r>
                                        <a:rPr lang="en-US" sz="4400" b="0" i="1" smtClean="0">
                                          <a:latin typeface="Cambria Math" panose="02040503050406030204" pitchFamily="18" charset="0"/>
                                          <a:ea typeface="Cambria Math" panose="02040503050406030204" pitchFamily="18" charset="0"/>
                                        </a:rPr>
                                        <m:t>1.5</m:t>
                                      </m:r>
                                    </m:sup>
                                  </m:sSup>
                                </m:fName>
                                <m:e>
                                  <m:r>
                                    <a:rPr lang="en-US" sz="4400" i="1">
                                      <a:latin typeface="Cambria Math" panose="02040503050406030204" pitchFamily="18" charset="0"/>
                                      <a:ea typeface="Cambria Math" panose="02040503050406030204" pitchFamily="18" charset="0"/>
                                    </a:rPr>
                                    <m:t>𝑛</m:t>
                                  </m:r>
                                </m:e>
                              </m:func>
                            </m:num>
                            <m:den>
                              <m:sSup>
                                <m:sSupPr>
                                  <m:ctrlPr>
                                    <a:rPr lang="en-US" sz="4400" i="1" dirty="0">
                                      <a:latin typeface="Cambria Math" panose="02040503050406030204" pitchFamily="18" charset="0"/>
                                      <a:ea typeface="Cambria Math" panose="02040503050406030204" pitchFamily="18" charset="0"/>
                                    </a:rPr>
                                  </m:ctrlPr>
                                </m:sSupPr>
                                <m:e>
                                  <m:r>
                                    <a:rPr lang="en-US" sz="4400" i="1" dirty="0">
                                      <a:latin typeface="Cambria Math" panose="02040503050406030204" pitchFamily="18" charset="0"/>
                                      <a:ea typeface="Cambria Math" panose="02040503050406030204" pitchFamily="18" charset="0"/>
                                    </a:rPr>
                                    <m:t>𝜀</m:t>
                                  </m:r>
                                </m:e>
                                <m:sup>
                                  <m:r>
                                    <a:rPr lang="en-US" sz="4400" b="0" i="1" dirty="0" smtClean="0">
                                      <a:latin typeface="Cambria Math" panose="02040503050406030204" pitchFamily="18" charset="0"/>
                                      <a:ea typeface="Cambria Math" panose="02040503050406030204" pitchFamily="18" charset="0"/>
                                    </a:rPr>
                                    <m:t>1.5</m:t>
                                  </m:r>
                                </m:sup>
                              </m:sSup>
                            </m:den>
                          </m:f>
                        </m:e>
                      </m:d>
                    </m:oMath>
                  </m:oMathPara>
                </a14:m>
                <a:endParaRPr lang="en-US" sz="4400" b="1" dirty="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7855" y="2711622"/>
                <a:ext cx="10796289" cy="1636987"/>
              </a:xfrm>
              <a:prstGeom prst="rect">
                <a:avLst/>
              </a:prstGeom>
              <a:blipFill rotWithShape="0">
                <a:blip r:embed="rId2"/>
                <a:stretch>
                  <a:fillRect/>
                </a:stretch>
              </a:blipFill>
            </p:spPr>
            <p:txBody>
              <a:bodyPr/>
              <a:lstStyle/>
              <a:p>
                <a:r>
                  <a:rPr lang="en-US">
                    <a:noFill/>
                  </a:rPr>
                  <a:t> </a:t>
                </a:r>
              </a:p>
            </p:txBody>
          </p:sp>
        </mc:Fallback>
      </mc:AlternateContent>
      <p:cxnSp>
        <p:nvCxnSpPr>
          <p:cNvPr id="5" name="Straight Arrow Connector 4"/>
          <p:cNvCxnSpPr/>
          <p:nvPr/>
        </p:nvCxnSpPr>
        <p:spPr>
          <a:xfrm flipV="1">
            <a:off x="6076748" y="3565143"/>
            <a:ext cx="759873" cy="1873004"/>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21533" y="5376511"/>
                <a:ext cx="8536761" cy="787716"/>
              </a:xfrm>
              <a:prstGeom prst="rect">
                <a:avLst/>
              </a:prstGeom>
              <a:noFill/>
            </p:spPr>
            <p:txBody>
              <a:bodyPr wrap="none" rtlCol="0">
                <a:spAutoFit/>
              </a:bodyPr>
              <a:lstStyle/>
              <a:p>
                <a:r>
                  <a:rPr lang="en-US" sz="3200" dirty="0" smtClean="0">
                    <a:solidFill>
                      <a:srgbClr val="00B050"/>
                    </a:solidFill>
                  </a:rPr>
                  <a:t>Improves on [HMJ09] by </a:t>
                </a:r>
                <a14:m>
                  <m:oMath xmlns:m="http://schemas.openxmlformats.org/officeDocument/2006/math">
                    <m:d>
                      <m:dPr>
                        <m:ctrlPr>
                          <a:rPr lang="en-US" sz="3200" i="1" dirty="0" smtClean="0">
                            <a:solidFill>
                              <a:srgbClr val="00B050"/>
                            </a:solidFill>
                            <a:latin typeface="Cambria Math" panose="02040503050406030204" pitchFamily="18" charset="0"/>
                          </a:rPr>
                        </m:ctrlPr>
                      </m:dPr>
                      <m:e>
                        <m:func>
                          <m:funcPr>
                            <m:ctrlPr>
                              <a:rPr lang="en-US" sz="3200" i="1" dirty="0" smtClean="0">
                                <a:solidFill>
                                  <a:srgbClr val="00B050"/>
                                </a:solidFill>
                                <a:latin typeface="Cambria Math" panose="02040503050406030204" pitchFamily="18" charset="0"/>
                              </a:rPr>
                            </m:ctrlPr>
                          </m:funcPr>
                          <m:fName>
                            <m:r>
                              <m:rPr>
                                <m:sty m:val="p"/>
                              </m:rPr>
                              <a:rPr lang="en-US" sz="3200" i="0" dirty="0" smtClean="0">
                                <a:solidFill>
                                  <a:srgbClr val="00B050"/>
                                </a:solidFill>
                                <a:latin typeface="Cambria Math" panose="02040503050406030204" pitchFamily="18" charset="0"/>
                              </a:rPr>
                              <m:t>ln</m:t>
                            </m:r>
                          </m:fName>
                          <m:e>
                            <m:r>
                              <a:rPr lang="en-US" sz="3200" b="0" i="1" dirty="0" smtClean="0">
                                <a:solidFill>
                                  <a:srgbClr val="00B050"/>
                                </a:solidFill>
                                <a:latin typeface="Cambria Math" panose="02040503050406030204" pitchFamily="18" charset="0"/>
                              </a:rPr>
                              <m:t>𝑛</m:t>
                            </m:r>
                          </m:e>
                        </m:func>
                      </m:e>
                    </m:d>
                    <m:r>
                      <a:rPr lang="en-US" sz="3200" b="0" i="1" baseline="30000" dirty="0" smtClean="0">
                        <a:solidFill>
                          <a:srgbClr val="00B050"/>
                        </a:solidFill>
                        <a:latin typeface="Cambria Math" panose="02040503050406030204" pitchFamily="18" charset="0"/>
                      </a:rPr>
                      <m:t>2</m:t>
                    </m:r>
                  </m:oMath>
                </a14:m>
                <a:r>
                  <a:rPr lang="en-US" sz="3200" dirty="0" smtClean="0">
                    <a:solidFill>
                      <a:srgbClr val="00B050"/>
                    </a:solidFill>
                  </a:rPr>
                  <a:t> factor if </a:t>
                </a:r>
                <a14:m>
                  <m:oMath xmlns:m="http://schemas.openxmlformats.org/officeDocument/2006/math">
                    <m:f>
                      <m:fPr>
                        <m:ctrlPr>
                          <a:rPr lang="en-US" sz="320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1</m:t>
                        </m:r>
                      </m:num>
                      <m:den>
                        <m:r>
                          <a:rPr lang="en-US" sz="3200" i="1" smtClean="0">
                            <a:solidFill>
                              <a:srgbClr val="00B050"/>
                            </a:solidFill>
                            <a:latin typeface="Cambria Math" panose="02040503050406030204" pitchFamily="18" charset="0"/>
                            <a:ea typeface="Cambria Math" panose="02040503050406030204" pitchFamily="18" charset="0"/>
                          </a:rPr>
                          <m:t>𝜀</m:t>
                        </m:r>
                      </m:den>
                    </m:f>
                    <m:r>
                      <a:rPr lang="en-US" sz="3200" i="1" smtClean="0">
                        <a:solidFill>
                          <a:srgbClr val="00B050"/>
                        </a:solidFill>
                        <a:latin typeface="Cambria Math" panose="02040503050406030204" pitchFamily="18" charset="0"/>
                        <a:ea typeface="Cambria Math" panose="02040503050406030204" pitchFamily="18" charset="0"/>
                      </a:rPr>
                      <m:t>≥</m:t>
                    </m:r>
                    <m:func>
                      <m:funcPr>
                        <m:ctrlPr>
                          <a:rPr lang="en-US" sz="3200" i="1" smtClean="0">
                            <a:solidFill>
                              <a:srgbClr val="00B050"/>
                            </a:solidFill>
                            <a:latin typeface="Cambria Math" panose="02040503050406030204" pitchFamily="18" charset="0"/>
                            <a:ea typeface="Cambria Math" panose="02040503050406030204" pitchFamily="18" charset="0"/>
                          </a:rPr>
                        </m:ctrlPr>
                      </m:funcPr>
                      <m:fName>
                        <m:r>
                          <m:rPr>
                            <m:sty m:val="p"/>
                          </m:rPr>
                          <a:rPr lang="en-US" sz="3200" i="0" smtClean="0">
                            <a:solidFill>
                              <a:srgbClr val="00B050"/>
                            </a:solidFill>
                            <a:latin typeface="Cambria Math" panose="02040503050406030204" pitchFamily="18" charset="0"/>
                            <a:ea typeface="Cambria Math" panose="02040503050406030204" pitchFamily="18" charset="0"/>
                          </a:rPr>
                          <m:t>ln</m:t>
                        </m:r>
                      </m:fName>
                      <m:e>
                        <m:r>
                          <a:rPr lang="en-US" sz="3200" b="0" i="1" smtClean="0">
                            <a:solidFill>
                              <a:srgbClr val="00B050"/>
                            </a:solidFill>
                            <a:latin typeface="Cambria Math" panose="02040503050406030204" pitchFamily="18" charset="0"/>
                            <a:ea typeface="Cambria Math" panose="02040503050406030204" pitchFamily="18" charset="0"/>
                          </a:rPr>
                          <m:t>𝑛</m:t>
                        </m:r>
                      </m:e>
                    </m:func>
                  </m:oMath>
                </a14:m>
                <a:r>
                  <a:rPr lang="en-US" sz="3200" dirty="0" smtClean="0">
                    <a:solidFill>
                      <a:srgbClr val="00B050"/>
                    </a:solidFill>
                  </a:rPr>
                  <a:t>.</a:t>
                </a:r>
                <a:endParaRPr lang="en-US" sz="3200" dirty="0">
                  <a:solidFill>
                    <a:srgbClr val="00B05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1533" y="5376511"/>
                <a:ext cx="8536761" cy="787716"/>
              </a:xfrm>
              <a:prstGeom prst="rect">
                <a:avLst/>
              </a:prstGeom>
              <a:blipFill rotWithShape="0">
                <a:blip r:embed="rId3"/>
                <a:stretch>
                  <a:fillRect l="-1857"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55648" y="5961057"/>
                <a:ext cx="6202660" cy="589264"/>
              </a:xfrm>
              <a:prstGeom prst="rect">
                <a:avLst/>
              </a:prstGeom>
              <a:noFill/>
            </p:spPr>
            <p:txBody>
              <a:bodyPr wrap="none" rtlCol="0">
                <a:spAutoFit/>
              </a:bodyPr>
              <a:lstStyle/>
              <a:p>
                <a:r>
                  <a:rPr lang="en-US" sz="3200" dirty="0" smtClean="0">
                    <a:solidFill>
                      <a:srgbClr val="00B050"/>
                    </a:solidFill>
                  </a:rPr>
                  <a:t>Improves on [HMJ09] by </a:t>
                </a:r>
                <a14:m>
                  <m:oMath xmlns:m="http://schemas.openxmlformats.org/officeDocument/2006/math">
                    <m:f>
                      <m:fPr>
                        <m:ctrlPr>
                          <a:rPr lang="en-US" sz="2000" i="1" dirty="0" smtClean="0">
                            <a:solidFill>
                              <a:srgbClr val="00B050"/>
                            </a:solidFill>
                            <a:latin typeface="Cambria Math" panose="02040503050406030204" pitchFamily="18" charset="0"/>
                          </a:rPr>
                        </m:ctrlPr>
                      </m:fPr>
                      <m:num>
                        <m:sSup>
                          <m:sSupPr>
                            <m:ctrlPr>
                              <a:rPr lang="en-US" sz="2000" i="1" dirty="0" smtClean="0">
                                <a:solidFill>
                                  <a:srgbClr val="00B050"/>
                                </a:solidFill>
                                <a:latin typeface="Cambria Math" panose="02040503050406030204" pitchFamily="18" charset="0"/>
                              </a:rPr>
                            </m:ctrlPr>
                          </m:sSupPr>
                          <m:e>
                            <m:d>
                              <m:dPr>
                                <m:ctrlPr>
                                  <a:rPr lang="en-US" sz="2000" i="1" dirty="0">
                                    <a:solidFill>
                                      <a:srgbClr val="00B050"/>
                                    </a:solidFill>
                                    <a:latin typeface="Cambria Math" panose="02040503050406030204" pitchFamily="18" charset="0"/>
                                  </a:rPr>
                                </m:ctrlPr>
                              </m:dPr>
                              <m:e>
                                <m:func>
                                  <m:funcPr>
                                    <m:ctrlPr>
                                      <a:rPr lang="en-US" sz="2000" i="1" dirty="0">
                                        <a:solidFill>
                                          <a:srgbClr val="00B050"/>
                                        </a:solidFill>
                                        <a:latin typeface="Cambria Math" panose="02040503050406030204" pitchFamily="18" charset="0"/>
                                      </a:rPr>
                                    </m:ctrlPr>
                                  </m:funcPr>
                                  <m:fName>
                                    <m:r>
                                      <m:rPr>
                                        <m:sty m:val="p"/>
                                      </m:rPr>
                                      <a:rPr lang="en-US" sz="2000" dirty="0">
                                        <a:solidFill>
                                          <a:srgbClr val="00B050"/>
                                        </a:solidFill>
                                        <a:latin typeface="Cambria Math" panose="02040503050406030204" pitchFamily="18" charset="0"/>
                                      </a:rPr>
                                      <m:t>ln</m:t>
                                    </m:r>
                                  </m:fName>
                                  <m:e>
                                    <m:r>
                                      <a:rPr lang="en-US" sz="2000" i="1" dirty="0">
                                        <a:solidFill>
                                          <a:srgbClr val="00B050"/>
                                        </a:solidFill>
                                        <a:latin typeface="Cambria Math" panose="02040503050406030204" pitchFamily="18" charset="0"/>
                                      </a:rPr>
                                      <m:t>𝑛</m:t>
                                    </m:r>
                                  </m:e>
                                </m:func>
                              </m:e>
                            </m:d>
                          </m:e>
                          <m:sup>
                            <m:r>
                              <a:rPr lang="en-US" sz="2000" b="0" i="1" dirty="0" smtClean="0">
                                <a:solidFill>
                                  <a:srgbClr val="00B050"/>
                                </a:solidFill>
                                <a:latin typeface="Cambria Math" panose="02040503050406030204" pitchFamily="18" charset="0"/>
                              </a:rPr>
                              <m:t>1.5</m:t>
                            </m:r>
                          </m:sup>
                        </m:sSup>
                      </m:num>
                      <m:den>
                        <m:rad>
                          <m:radPr>
                            <m:degHide m:val="on"/>
                            <m:ctrlPr>
                              <a:rPr lang="en-US" sz="2000" i="1" dirty="0" smtClean="0">
                                <a:solidFill>
                                  <a:srgbClr val="00B050"/>
                                </a:solidFill>
                                <a:latin typeface="Cambria Math" panose="02040503050406030204" pitchFamily="18" charset="0"/>
                              </a:rPr>
                            </m:ctrlPr>
                          </m:radPr>
                          <m:deg/>
                          <m:e>
                            <m:r>
                              <a:rPr lang="en-US" sz="3200" i="1" dirty="0" smtClean="0">
                                <a:solidFill>
                                  <a:srgbClr val="00B050"/>
                                </a:solidFill>
                                <a:latin typeface="Cambria Math" panose="02040503050406030204" pitchFamily="18" charset="0"/>
                                <a:ea typeface="Cambria Math" panose="02040503050406030204" pitchFamily="18" charset="0"/>
                              </a:rPr>
                              <m:t>𝜀</m:t>
                            </m:r>
                          </m:e>
                        </m:rad>
                      </m:den>
                    </m:f>
                  </m:oMath>
                </a14:m>
                <a:r>
                  <a:rPr lang="en-US" sz="3200" dirty="0" smtClean="0">
                    <a:solidFill>
                      <a:srgbClr val="00B050"/>
                    </a:solidFill>
                  </a:rPr>
                  <a:t> factor.</a:t>
                </a:r>
                <a:endParaRPr lang="en-US" sz="3200"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55648" y="5961057"/>
                <a:ext cx="6202660" cy="589264"/>
              </a:xfrm>
              <a:prstGeom prst="rect">
                <a:avLst/>
              </a:prstGeom>
              <a:blipFill rotWithShape="0">
                <a:blip r:embed="rId4"/>
                <a:stretch>
                  <a:fillRect l="-2456" t="-16495" r="-1375" b="-28866"/>
                </a:stretch>
              </a:blipFill>
            </p:spPr>
            <p:txBody>
              <a:bodyPr/>
              <a:lstStyle/>
              <a:p>
                <a:r>
                  <a:rPr lang="en-US">
                    <a:noFill/>
                  </a:rPr>
                  <a:t> </a:t>
                </a:r>
              </a:p>
            </p:txBody>
          </p:sp>
        </mc:Fallback>
      </mc:AlternateContent>
      <p:cxnSp>
        <p:nvCxnSpPr>
          <p:cNvPr id="13" name="Straight Arrow Connector 12"/>
          <p:cNvCxnSpPr/>
          <p:nvPr/>
        </p:nvCxnSpPr>
        <p:spPr>
          <a:xfrm flipV="1">
            <a:off x="8641536" y="4181475"/>
            <a:ext cx="912039" cy="1875759"/>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b="1"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oMath>
                </a14:m>
                <a:r>
                  <a:rPr lang="en-US" dirty="0" smtClean="0"/>
                  <a:t>, where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𝑓</m:t>
                            </m:r>
                          </m:e>
                        </m:acc>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ℰ</m:t>
                        </m:r>
                      </m:e>
                      <m:sup>
                        <m:r>
                          <a:rPr lang="en-US" i="1" dirty="0">
                            <a:latin typeface="Cambria Math" panose="02040503050406030204" pitchFamily="18" charset="0"/>
                            <a:ea typeface="Cambria Math" panose="02040503050406030204" pitchFamily="18" charset="0"/>
                          </a:rPr>
                          <m:t>𝜀</m:t>
                        </m:r>
                      </m:sup>
                    </m:sSup>
                    <m:d>
                      <m:dPr>
                        <m:ctrlPr>
                          <a:rPr lang="en-US" i="1" dirty="0">
                            <a:latin typeface="Cambria Math" panose="02040503050406030204" pitchFamily="18" charset="0"/>
                          </a:rPr>
                        </m:ctrlPr>
                      </m:dPr>
                      <m:e>
                        <m:r>
                          <a:rPr lang="en-US" i="1" dirty="0">
                            <a:latin typeface="Cambria Math" panose="02040503050406030204" pitchFamily="18" charset="0"/>
                          </a:rPr>
                          <m:t>𝑓</m:t>
                        </m:r>
                      </m:e>
                    </m:d>
                  </m:oMath>
                </a14:m>
                <a:endParaRPr lang="en-US" dirty="0" smtClean="0"/>
              </a:p>
              <a:p>
                <a:endParaRPr lang="en-US" dirty="0"/>
              </a:p>
              <a:p>
                <a:r>
                  <a:rPr lang="en-US" dirty="0" smtClean="0"/>
                  <a:t>Let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a14:m>
                <a:r>
                  <a:rPr lang="en-US" dirty="0"/>
                  <a:t>, where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𝛉</m:t>
                        </m:r>
                        <m:d>
                          <m:dPr>
                            <m:ctrlPr>
                              <a:rPr lang="en-US" b="1" i="1" smtClean="0">
                                <a:latin typeface="Cambria Math" panose="02040503050406030204" pitchFamily="18" charset="0"/>
                                <a:ea typeface="Cambria Math" panose="02040503050406030204" pitchFamily="18" charset="0"/>
                              </a:rPr>
                            </m:ctrlPr>
                          </m:dPr>
                          <m:e>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 </m:t>
                                </m:r>
                              </m:num>
                              <m:den>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𝜺</m:t>
                                    </m:r>
                                  </m:e>
                                  <m:sup>
                                    <m:r>
                                      <a:rPr lang="en-US" b="1" i="1">
                                        <a:latin typeface="Cambria Math" panose="02040503050406030204" pitchFamily="18" charset="0"/>
                                        <a:ea typeface="Cambria Math" panose="02040503050406030204" pitchFamily="18" charset="0"/>
                                      </a:rPr>
                                      <m:t>𝟐</m:t>
                                    </m:r>
                                  </m:sup>
                                </m:sSup>
                              </m:den>
                            </m:f>
                            <m:r>
                              <a:rPr lang="en-US" b="1" i="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func>
                                  <m:funcPr>
                                    <m:ctrlPr>
                                      <a:rPr lang="en-US" b="1"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a:latin typeface="Cambria Math" panose="02040503050406030204" pitchFamily="18" charset="0"/>
                                        <a:ea typeface="Cambria Math" panose="02040503050406030204" pitchFamily="18" charset="0"/>
                                      </a:rPr>
                                      <m:t>𝒏</m:t>
                                    </m:r>
                                  </m:e>
                                </m:func>
                              </m:num>
                              <m:den>
                                <m:r>
                                  <a:rPr lang="en-US" b="1" i="1">
                                    <a:latin typeface="Cambria Math" panose="02040503050406030204" pitchFamily="18" charset="0"/>
                                    <a:ea typeface="Cambria Math" panose="02040503050406030204" pitchFamily="18" charset="0"/>
                                  </a:rPr>
                                  <m:t>𝜺</m:t>
                                </m:r>
                              </m:den>
                            </m:f>
                          </m:e>
                        </m:d>
                      </m:e>
                    </m:d>
                  </m:oMath>
                </a14:m>
                <a:endParaRPr lang="en-US" dirty="0"/>
              </a:p>
              <a:p>
                <a:endParaRPr lang="en-US" dirty="0" smtClean="0"/>
              </a:p>
              <a:p>
                <a:r>
                  <a:rPr lang="en-US" b="1" dirty="0" smtClean="0"/>
                  <a:t>Claim:</a:t>
                </a:r>
                <a:r>
                  <a:rPr lang="en-US" dirty="0" smtClean="0"/>
                  <a:t> </a:t>
                </a:r>
                <a14:m>
                  <m:oMath xmlns:m="http://schemas.openxmlformats.org/officeDocument/2006/math">
                    <m:r>
                      <a:rPr lang="en-US" b="1" i="0" smtClean="0">
                        <a:latin typeface="Cambria Math" panose="02040503050406030204" pitchFamily="18" charset="0"/>
                      </a:rPr>
                      <m:t>𝐏𝐫</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i="1" smtClean="0">
                        <a:latin typeface="Cambria Math" panose="02040503050406030204" pitchFamily="18" charset="0"/>
                        <a:ea typeface="Cambria Math" panose="02040503050406030204" pitchFamily="18" charset="0"/>
                      </a:rPr>
                      <m:t>≤</m:t>
                    </m:r>
                    <m:r>
                      <a:rPr lang="en-US" b="1">
                        <a:latin typeface="Cambria Math" panose="02040503050406030204" pitchFamily="18" charset="0"/>
                      </a:rPr>
                      <m:t>𝐏𝐫</m:t>
                    </m:r>
                    <m:d>
                      <m:dPr>
                        <m:begChr m:val="["/>
                        <m:endChr m:val="]"/>
                        <m:ctrlPr>
                          <a:rPr lang="en-US" b="1"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b="1"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r>
                          <a:rPr lang="en-US" b="0" i="1" baseline="30000" smtClean="0">
                            <a:latin typeface="Cambria Math" panose="02040503050406030204" pitchFamily="18" charset="0"/>
                            <a:ea typeface="Cambria Math" panose="02040503050406030204" pitchFamily="18" charset="0"/>
                          </a:rPr>
                          <m:t>3</m:t>
                        </m:r>
                      </m:den>
                    </m:f>
                  </m:oMath>
                </a14:m>
                <a:endParaRPr lang="en-US" b="1" dirty="0"/>
              </a:p>
              <a:p>
                <a:r>
                  <a:rPr lang="en-US" b="1" dirty="0" smtClean="0"/>
                  <a:t>Lemma: </a:t>
                </a:r>
                <a14:m>
                  <m:oMath xmlns:m="http://schemas.openxmlformats.org/officeDocument/2006/math">
                    <m:r>
                      <a:rPr lang="en-US" b="1" i="0" smtClean="0">
                        <a:latin typeface="Cambria Math" panose="02040503050406030204" pitchFamily="18" charset="0"/>
                        <a:ea typeface="Cambria Math" panose="02040503050406030204" pitchFamily="18" charset="0"/>
                      </a:rPr>
                      <m:t>𝐏𝐫</m:t>
                    </m:r>
                    <m:d>
                      <m:dPr>
                        <m:begChr m:val="["/>
                        <m:endChr m:val="]"/>
                        <m:ctrlPr>
                          <a:rPr lang="en-US" b="1"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𝛉</m:t>
                        </m:r>
                        <m:d>
                          <m:dPr>
                            <m:ctrlPr>
                              <a:rPr lang="en-US"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func>
                                  <m:funcPr>
                                    <m:ctrlPr>
                                      <a:rPr lang="en-US" b="1"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smtClean="0">
                                        <a:latin typeface="Cambria Math" panose="02040503050406030204" pitchFamily="18" charset="0"/>
                                        <a:ea typeface="Cambria Math" panose="02040503050406030204" pitchFamily="18" charset="0"/>
                                      </a:rPr>
                                      <m:t>𝒏</m:t>
                                    </m:r>
                                  </m:e>
                                </m:func>
                              </m:num>
                              <m:den>
                                <m:r>
                                  <a:rPr lang="en-US" b="1" i="1">
                                    <a:latin typeface="Cambria Math" panose="02040503050406030204" pitchFamily="18" charset="0"/>
                                    <a:ea typeface="Cambria Math" panose="02040503050406030204" pitchFamily="18" charset="0"/>
                                  </a:rPr>
                                  <m:t>𝜺</m:t>
                                </m:r>
                              </m:den>
                            </m:f>
                            <m:r>
                              <a:rPr lang="en-US" b="1"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func>
                                  <m:funcPr>
                                    <m:ctrlPr>
                                      <a:rPr lang="en-US" b="1"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smtClean="0">
                                        <a:latin typeface="Cambria Math" panose="02040503050406030204" pitchFamily="18" charset="0"/>
                                        <a:ea typeface="Cambria Math" panose="02040503050406030204" pitchFamily="18" charset="0"/>
                                      </a:rPr>
                                      <m:t>𝒏</m:t>
                                    </m:r>
                                  </m:e>
                                </m:func>
                                <m:rad>
                                  <m:radPr>
                                    <m:degHide m:val="on"/>
                                    <m:ctrlPr>
                                      <a:rPr lang="en-US" i="1">
                                        <a:latin typeface="Cambria Math" panose="02040503050406030204" pitchFamily="18" charset="0"/>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 </m:t>
                                    </m:r>
                                    <m:func>
                                      <m:funcPr>
                                        <m:ctrlPr>
                                          <a:rPr lang="en-US" b="1"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ln</m:t>
                                        </m:r>
                                      </m:fName>
                                      <m:e>
                                        <m:r>
                                          <a:rPr lang="en-US" b="1" i="1">
                                            <a:latin typeface="Cambria Math" panose="02040503050406030204" pitchFamily="18" charset="0"/>
                                            <a:ea typeface="Cambria Math" panose="02040503050406030204" pitchFamily="18" charset="0"/>
                                          </a:rPr>
                                          <m:t>𝒏</m:t>
                                        </m:r>
                                      </m:e>
                                    </m:func>
                                  </m:e>
                                </m:rad>
                              </m:num>
                              <m:den>
                                <m:rad>
                                  <m:radPr>
                                    <m:degHide m:val="on"/>
                                    <m:ctrlPr>
                                      <a:rPr lang="en-US" i="1">
                                        <a:latin typeface="Cambria Math" panose="02040503050406030204" pitchFamily="18" charset="0"/>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𝜺</m:t>
                                    </m:r>
                                  </m:e>
                                </m:rad>
                              </m:den>
                            </m:f>
                          </m:e>
                        </m:d>
                      </m:e>
                    </m:d>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4</m:t>
                            </m:r>
                          </m:sup>
                        </m:sSup>
                      </m:den>
                    </m:f>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1821"/>
                </a:stretch>
              </a:blipFill>
            </p:spPr>
            <p:txBody>
              <a:bodyPr/>
              <a:lstStyle/>
              <a:p>
                <a:r>
                  <a:rPr lang="en-US">
                    <a:noFill/>
                  </a:rPr>
                  <a:t> </a:t>
                </a:r>
              </a:p>
            </p:txBody>
          </p:sp>
        </mc:Fallback>
      </mc:AlternateContent>
    </p:spTree>
    <p:extLst>
      <p:ext uri="{BB962C8B-B14F-4D97-AF65-F5344CB8AC3E}">
        <p14:creationId xmlns:p14="http://schemas.microsoft.com/office/powerpoint/2010/main" val="388329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 #2 (pure-differential privacy)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New Algorithm </a:t>
                </a: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a14:m>
                <a:r>
                  <a:rPr lang="en-US" dirty="0" smtClean="0"/>
                  <a:t> samples from exponential mechanism in polynomial time</a:t>
                </a:r>
              </a:p>
              <a:p>
                <a:endParaRPr lang="en-US" dirty="0"/>
              </a:p>
              <a:p>
                <a:r>
                  <a:rPr lang="en-US" dirty="0" smtClean="0"/>
                  <a:t>Pro: Better Group Privacy Guarantees</a:t>
                </a:r>
              </a:p>
              <a:p>
                <a:endParaRPr lang="en-US" dirty="0"/>
              </a:p>
              <a:p>
                <a:r>
                  <a:rPr lang="en-US" dirty="0" smtClean="0"/>
                  <a:t>Cons: Not efficient enough for practice when n is large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80615" y="4775183"/>
                <a:ext cx="43553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ea typeface="Cambria Math" panose="02040503050406030204" pitchFamily="18" charset="0"/>
                        </a:rPr>
                        <m:t>𝐓𝐢𝐦𝐞</m:t>
                      </m:r>
                      <m:d>
                        <m:dPr>
                          <m:ctrlPr>
                            <a:rPr lang="en-US" sz="2400" b="1" i="1">
                              <a:latin typeface="Cambria Math" panose="02040503050406030204" pitchFamily="18" charset="0"/>
                              <a:ea typeface="Cambria Math" panose="02040503050406030204" pitchFamily="18" charset="0"/>
                            </a:rPr>
                          </m:ctrlPr>
                        </m:dPr>
                        <m:e>
                          <m:r>
                            <a:rPr lang="en-US" sz="2400" b="1">
                              <a:latin typeface="Cambria Math" panose="02040503050406030204" pitchFamily="18" charset="0"/>
                              <a:ea typeface="Cambria Math" panose="02040503050406030204" pitchFamily="18" charset="0"/>
                            </a:rPr>
                            <m:t>𝐀</m:t>
                          </m:r>
                        </m:e>
                      </m:d>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𝑂</m:t>
                      </m:r>
                      <m:d>
                        <m:dPr>
                          <m:ctrlPr>
                            <a:rPr lang="en-US" sz="2400" i="1" dirty="0">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𝑛</m:t>
                              </m:r>
                            </m:e>
                            <m:sup>
                              <m:r>
                                <a:rPr lang="en-US" sz="2400" i="1">
                                  <a:latin typeface="Cambria Math" panose="02040503050406030204" pitchFamily="18" charset="0"/>
                                  <a:ea typeface="Cambria Math" panose="02040503050406030204" pitchFamily="18" charset="0"/>
                                </a:rPr>
                                <m:t>4</m:t>
                              </m:r>
                            </m:sup>
                          </m:sSup>
                        </m:e>
                      </m:d>
                      <m:r>
                        <a:rPr lang="en-US" sz="2400" i="1">
                          <a:latin typeface="Cambria Math" panose="02040503050406030204" pitchFamily="18" charset="0"/>
                          <a:ea typeface="Cambria Math" panose="02040503050406030204" pitchFamily="18" charset="0"/>
                        </a:rPr>
                        <m:t>=</m:t>
                      </m:r>
                      <m:r>
                        <a:rPr lang="en-US" sz="2400" b="1">
                          <a:latin typeface="Cambria Math" panose="02040503050406030204" pitchFamily="18" charset="0"/>
                          <a:ea typeface="Cambria Math" panose="02040503050406030204" pitchFamily="18" charset="0"/>
                        </a:rPr>
                        <m:t>𝐒𝐩𝐚𝐜𝐞</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r>
                        <a:rPr lang="en-US" sz="2400" i="1">
                          <a:latin typeface="Cambria Math" panose="02040503050406030204" pitchFamily="18" charset="0"/>
                          <a:ea typeface="Cambria Math" panose="02040503050406030204" pitchFamily="18" charset="0"/>
                        </a:rPr>
                        <m:t>)</m:t>
                      </m:r>
                    </m:oMath>
                  </m:oMathPara>
                </a14:m>
                <a:endParaRPr lang="en-US" sz="2800" b="1" dirty="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80615" y="4775183"/>
                <a:ext cx="4355359" cy="461665"/>
              </a:xfrm>
              <a:prstGeom prst="rect">
                <a:avLst/>
              </a:prstGeom>
              <a:blipFill rotWithShape="0">
                <a:blip r:embed="rId3"/>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90234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2475" y="1907678"/>
            <a:ext cx="10058400" cy="2092822"/>
          </a:xfrm>
          <a:prstGeom prst="rec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New Result #3 (Lower Bound L1 Error)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53238"/>
                <a:ext cx="10515600" cy="4351338"/>
              </a:xfrm>
            </p:spPr>
            <p:txBody>
              <a:bodyPr/>
              <a:lstStyle/>
              <a:p>
                <a:pPr marL="0" indent="0">
                  <a:buNone/>
                </a:pPr>
                <a:endParaRPr lang="en-US" dirty="0"/>
              </a:p>
              <a:p>
                <a:pPr marL="0" indent="0">
                  <a:buNone/>
                </a:pPr>
                <a:r>
                  <a:rPr lang="en-US" b="1" dirty="0" smtClean="0"/>
                  <a:t>Theorem: </a:t>
                </a:r>
                <a:r>
                  <a:rPr lang="en-US" dirty="0" smtClean="0"/>
                  <a:t>For any differentially private </a:t>
                </a:r>
                <a14:m>
                  <m:oMath xmlns:m="http://schemas.openxmlformats.org/officeDocument/2006/math">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oMath>
                </a14:m>
                <a:r>
                  <a:rPr lang="en-US" dirty="0"/>
                  <a:t> </a:t>
                </a:r>
                <a:r>
                  <a:rPr lang="en-US" dirty="0" smtClean="0"/>
                  <a:t>there exists a partition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sz="2400" i="1" dirty="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oMath>
                </a14:m>
                <a:r>
                  <a:rPr lang="en-US" i="1" dirty="0">
                    <a:latin typeface="Cambria Math" panose="02040503050406030204" pitchFamily="18" charset="0"/>
                    <a:ea typeface="Cambria Math" panose="02040503050406030204" pitchFamily="18" charset="0"/>
                  </a:rPr>
                  <a:t>s.t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53238"/>
                <a:ext cx="10515600" cy="4351338"/>
              </a:xfrm>
              <a:blipFill rotWithShape="0">
                <a:blip r:embed="rId2"/>
                <a:stretch>
                  <a:fillRect l="-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174765" y="2678801"/>
                <a:ext cx="4887364" cy="119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E</m:t>
                      </m:r>
                      <m:d>
                        <m:dPr>
                          <m:begChr m:val="["/>
                          <m:endChr m:val="]"/>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d>
                                <m:dPr>
                                  <m:begChr m:val="‖"/>
                                  <m:endChr m:val="‖"/>
                                  <m:ctrlPr>
                                    <a:rPr lang="en-US" sz="3200" i="1">
                                      <a:latin typeface="Cambria Math" panose="02040503050406030204" pitchFamily="18" charset="0"/>
                                    </a:rPr>
                                  </m:ctrlPr>
                                </m:dPr>
                                <m:e>
                                  <m:r>
                                    <a:rPr lang="en-US" sz="3200" i="1" dirty="0">
                                      <a:latin typeface="Cambria Math" panose="02040503050406030204" pitchFamily="18" charset="0"/>
                                      <a:ea typeface="Cambria Math" panose="02040503050406030204" pitchFamily="18" charset="0"/>
                                    </a:rPr>
                                    <m:t>𝐴</m:t>
                                  </m:r>
                                  <m:d>
                                    <m:dPr>
                                      <m:ctrlPr>
                                        <a:rPr lang="en-US" sz="3200" i="1" dirty="0">
                                          <a:latin typeface="Cambria Math" panose="02040503050406030204" pitchFamily="18" charset="0"/>
                                        </a:rPr>
                                      </m:ctrlPr>
                                    </m:dPr>
                                    <m:e>
                                      <m:r>
                                        <a:rPr lang="en-US" sz="3200" i="1" dirty="0">
                                          <a:latin typeface="Cambria Math" panose="02040503050406030204" pitchFamily="18" charset="0"/>
                                        </a:rPr>
                                        <m:t>𝑓</m:t>
                                      </m:r>
                                    </m:e>
                                  </m:d>
                                  <m:r>
                                    <a:rPr lang="en-US" sz="3200" i="1" dirty="0">
                                      <a:latin typeface="Cambria Math" panose="02040503050406030204" pitchFamily="18" charset="0"/>
                                    </a:rPr>
                                    <m:t>−</m:t>
                                  </m:r>
                                  <m:r>
                                    <a:rPr lang="en-US" sz="3200" i="1" dirty="0">
                                      <a:latin typeface="Cambria Math" panose="02040503050406030204" pitchFamily="18" charset="0"/>
                                    </a:rPr>
                                    <m:t>𝑓</m:t>
                                  </m:r>
                                </m:e>
                              </m:d>
                            </m:e>
                            <m:sub>
                              <m:r>
                                <a:rPr lang="en-US" sz="3200" i="1">
                                  <a:latin typeface="Cambria Math" panose="02040503050406030204" pitchFamily="18" charset="0"/>
                                </a:rPr>
                                <m:t>1</m:t>
                              </m:r>
                            </m:sub>
                          </m:sSub>
                        </m:e>
                      </m:d>
                      <m:r>
                        <a:rPr lang="en-US" sz="3200" i="1">
                          <a:latin typeface="Cambria Math" panose="02040503050406030204" pitchFamily="18" charset="0"/>
                        </a:rPr>
                        <m:t>=</m:t>
                      </m:r>
                      <m:r>
                        <m:rPr>
                          <m:sty m:val="p"/>
                        </m:rPr>
                        <a:rPr lang="el-GR" sz="3200" i="1">
                          <a:latin typeface="Cambria Math" panose="02040503050406030204" pitchFamily="18" charset="0"/>
                          <a:ea typeface="Cambria Math" panose="02040503050406030204" pitchFamily="18" charset="0"/>
                        </a:rPr>
                        <m:t>Ω</m:t>
                      </m:r>
                      <m:d>
                        <m:dPr>
                          <m:ctrlPr>
                            <a:rPr lang="en-US" sz="3200" i="1">
                              <a:latin typeface="Cambria Math" panose="02040503050406030204" pitchFamily="18" charset="0"/>
                              <a:ea typeface="Cambria Math" panose="02040503050406030204" pitchFamily="18" charset="0"/>
                            </a:rPr>
                          </m:ctrlPr>
                        </m:dPr>
                        <m:e>
                          <m:rad>
                            <m:radPr>
                              <m:degHide m:val="on"/>
                              <m:ctrlPr>
                                <a:rPr lang="en-US" sz="3200" i="1">
                                  <a:latin typeface="Cambria Math" panose="02040503050406030204" pitchFamily="18" charset="0"/>
                                  <a:ea typeface="Cambria Math" panose="02040503050406030204" pitchFamily="18" charset="0"/>
                                </a:rPr>
                              </m:ctrlPr>
                            </m:radPr>
                            <m:deg/>
                            <m:e>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𝑛</m:t>
                                  </m:r>
                                </m:num>
                                <m:den>
                                  <m:r>
                                    <a:rPr lang="en-US" sz="3200" i="1" dirty="0">
                                      <a:latin typeface="Cambria Math" panose="02040503050406030204" pitchFamily="18" charset="0"/>
                                      <a:ea typeface="Cambria Math" panose="02040503050406030204" pitchFamily="18" charset="0"/>
                                    </a:rPr>
                                    <m:t>𝜀</m:t>
                                  </m:r>
                                </m:den>
                              </m:f>
                            </m:e>
                          </m:rad>
                        </m:e>
                      </m:d>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3174765" y="2678801"/>
                <a:ext cx="4887364" cy="1198854"/>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2266368" y="5561299"/>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6368" y="4050707"/>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02486" y="5550124"/>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12451" y="4590024"/>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2165001" y="6392604"/>
                <a:ext cx="6224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2165001" y="6392604"/>
                <a:ext cx="622413"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964923" y="6408393"/>
                <a:ext cx="4028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sub>
                      </m:sSub>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2964923" y="6408393"/>
                <a:ext cx="402803"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013462" y="6417181"/>
                <a:ext cx="447109"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𝑓</m:t>
                          </m:r>
                        </m:e>
                        <m:sub>
                          <m:r>
                            <a:rPr lang="en-US" i="1" dirty="0">
                              <a:latin typeface="Cambria Math" panose="02040503050406030204" pitchFamily="18" charset="0"/>
                            </a:rPr>
                            <m:t>𝑖</m:t>
                          </m:r>
                        </m:sub>
                        <m:sup>
                          <m:r>
                            <a:rPr lang="en-US" i="1" dirty="0">
                              <a:latin typeface="Cambria Math" panose="02040503050406030204" pitchFamily="18" charset="0"/>
                            </a:rPr>
                            <m:t>′</m:t>
                          </m:r>
                        </m:sup>
                      </m:sSubSup>
                    </m:oMath>
                  </m:oMathPara>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013462" y="6417181"/>
                <a:ext cx="447109" cy="369588"/>
              </a:xfrm>
              <a:prstGeom prst="rect">
                <a:avLst/>
              </a:prstGeom>
              <a:blipFill rotWithShape="0">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254401" y="6436642"/>
                <a:ext cx="622414"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m:t>
                          </m:r>
                        </m:sup>
                      </m:sSubSup>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6254401" y="6436642"/>
                <a:ext cx="622414" cy="369588"/>
              </a:xfrm>
              <a:prstGeom prst="rect">
                <a:avLst/>
              </a:prstGeom>
              <a:blipFill rotWithShape="0">
                <a:blip r:embed="rId7"/>
                <a:stretch>
                  <a:fillRect b="-11475"/>
                </a:stretch>
              </a:blipFill>
            </p:spPr>
            <p:txBody>
              <a:bodyPr/>
              <a:lstStyle/>
              <a:p>
                <a:r>
                  <a:rPr lang="en-US">
                    <a:noFill/>
                  </a:rPr>
                  <a:t> </a:t>
                </a:r>
              </a:p>
            </p:txBody>
          </p:sp>
        </mc:Fallback>
      </mc:AlternateContent>
      <p:sp>
        <p:nvSpPr>
          <p:cNvPr id="35" name="Right Brace 34"/>
          <p:cNvSpPr/>
          <p:nvPr/>
        </p:nvSpPr>
        <p:spPr>
          <a:xfrm rot="10800000">
            <a:off x="1714987" y="4078821"/>
            <a:ext cx="450014" cy="1501889"/>
          </a:xfrm>
          <a:prstGeom prst="rightBrace">
            <a:avLst>
              <a:gd name="adj1" fmla="val 0"/>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3777600" y="4793870"/>
                <a:ext cx="36580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i="1">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777600" y="4793870"/>
                <a:ext cx="365806" cy="612732"/>
              </a:xfrm>
              <a:prstGeom prst="rect">
                <a:avLst/>
              </a:prstGeom>
              <a:blipFill rotWithShape="0">
                <a:blip r:embed="rId8"/>
                <a:stretch>
                  <a:fillRect/>
                </a:stretch>
              </a:blipFill>
            </p:spPr>
            <p:txBody>
              <a:bodyPr/>
              <a:lstStyle/>
              <a:p>
                <a:r>
                  <a:rPr lang="en-US">
                    <a:noFill/>
                  </a:rPr>
                  <a:t> </a:t>
                </a:r>
              </a:p>
            </p:txBody>
          </p:sp>
        </mc:Fallback>
      </mc:AlternateContent>
      <p:sp>
        <p:nvSpPr>
          <p:cNvPr id="37" name="TextBox 36"/>
          <p:cNvSpPr txBox="1"/>
          <p:nvPr/>
        </p:nvSpPr>
        <p:spPr>
          <a:xfrm rot="16200000">
            <a:off x="2155456" y="4592903"/>
            <a:ext cx="476412" cy="584775"/>
          </a:xfrm>
          <a:prstGeom prst="rect">
            <a:avLst/>
          </a:prstGeom>
          <a:noFill/>
        </p:spPr>
        <p:txBody>
          <a:bodyPr wrap="none" rtlCol="0">
            <a:spAutoFit/>
          </a:bodyPr>
          <a:lstStyle/>
          <a:p>
            <a:r>
              <a:rPr lang="en-US" sz="3200" b="1" dirty="0" smtClean="0"/>
              <a:t>…</a:t>
            </a:r>
            <a:endParaRPr lang="en-US" sz="3200" b="1" dirty="0"/>
          </a:p>
        </p:txBody>
      </p:sp>
      <p:sp>
        <p:nvSpPr>
          <p:cNvPr id="38" name="TextBox 37"/>
          <p:cNvSpPr txBox="1"/>
          <p:nvPr/>
        </p:nvSpPr>
        <p:spPr>
          <a:xfrm rot="16200000">
            <a:off x="2140328" y="5908914"/>
            <a:ext cx="476412" cy="584775"/>
          </a:xfrm>
          <a:prstGeom prst="rect">
            <a:avLst/>
          </a:prstGeom>
          <a:noFill/>
        </p:spPr>
        <p:txBody>
          <a:bodyPr wrap="none" rtlCol="0">
            <a:spAutoFit/>
          </a:bodyPr>
          <a:lstStyle/>
          <a:p>
            <a:r>
              <a:rPr lang="en-US" sz="3200" b="1" dirty="0" smtClean="0"/>
              <a:t>…</a:t>
            </a:r>
            <a:endParaRPr lang="en-US" sz="3200" b="1" dirty="0"/>
          </a:p>
        </p:txBody>
      </p:sp>
      <p:sp>
        <p:nvSpPr>
          <p:cNvPr id="39" name="TextBox 38"/>
          <p:cNvSpPr txBox="1"/>
          <p:nvPr/>
        </p:nvSpPr>
        <p:spPr>
          <a:xfrm rot="16200000">
            <a:off x="2789199" y="5915701"/>
            <a:ext cx="476412" cy="584775"/>
          </a:xfrm>
          <a:prstGeom prst="rect">
            <a:avLst/>
          </a:prstGeom>
          <a:noFill/>
        </p:spPr>
        <p:txBody>
          <a:bodyPr wrap="none" rtlCol="0">
            <a:spAutoFit/>
          </a:bodyPr>
          <a:lstStyle/>
          <a:p>
            <a:r>
              <a:rPr lang="en-US" sz="3200" b="1" dirty="0" smtClean="0"/>
              <a:t>…</a:t>
            </a:r>
            <a:endParaRPr lang="en-US" sz="3200" b="1" dirty="0"/>
          </a:p>
        </p:txBody>
      </p:sp>
      <p:sp>
        <p:nvSpPr>
          <p:cNvPr id="40" name="Right Brace 39"/>
          <p:cNvSpPr/>
          <p:nvPr/>
        </p:nvSpPr>
        <p:spPr>
          <a:xfrm>
            <a:off x="3332132" y="4714823"/>
            <a:ext cx="450014" cy="817347"/>
          </a:xfrm>
          <a:prstGeom prst="rightBrace">
            <a:avLst>
              <a:gd name="adj1" fmla="val 0"/>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rot="16200000">
            <a:off x="2803583" y="4935666"/>
            <a:ext cx="476412" cy="584775"/>
          </a:xfrm>
          <a:prstGeom prst="rect">
            <a:avLst/>
          </a:prstGeom>
          <a:noFill/>
        </p:spPr>
        <p:txBody>
          <a:bodyPr wrap="none" rtlCol="0">
            <a:spAutoFit/>
          </a:bodyPr>
          <a:lstStyle/>
          <a:p>
            <a:r>
              <a:rPr lang="en-US" sz="3200" b="1" dirty="0" smtClean="0"/>
              <a:t>…</a:t>
            </a:r>
            <a:endParaRPr lang="en-US" sz="3200" b="1" dirty="0"/>
          </a:p>
        </p:txBody>
      </p:sp>
      <mc:AlternateContent xmlns:mc="http://schemas.openxmlformats.org/markup-compatibility/2006" xmlns:a14="http://schemas.microsoft.com/office/drawing/2010/main">
        <mc:Choice Requires="a14">
          <p:sp>
            <p:nvSpPr>
              <p:cNvPr id="42" name="TextBox 41"/>
              <p:cNvSpPr txBox="1"/>
              <p:nvPr/>
            </p:nvSpPr>
            <p:spPr>
              <a:xfrm>
                <a:off x="1181058" y="4527835"/>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10</m:t>
                          </m:r>
                        </m:num>
                        <m:den>
                          <m:r>
                            <a:rPr lang="en-US" i="1" smtClean="0">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181058" y="4527835"/>
                <a:ext cx="494046" cy="612732"/>
              </a:xfrm>
              <a:prstGeom prst="rect">
                <a:avLst/>
              </a:prstGeom>
              <a:blipFill rotWithShape="0">
                <a:blip r:embed="rId9"/>
                <a:stretch>
                  <a:fillRect/>
                </a:stretch>
              </a:blipFill>
            </p:spPr>
            <p:txBody>
              <a:bodyPr/>
              <a:lstStyle/>
              <a:p>
                <a:r>
                  <a:rPr lang="en-US">
                    <a:noFill/>
                  </a:rPr>
                  <a:t> </a:t>
                </a:r>
              </a:p>
            </p:txBody>
          </p:sp>
        </mc:Fallback>
      </mc:AlternateContent>
      <p:sp>
        <p:nvSpPr>
          <p:cNvPr id="43" name="Rectangle 42"/>
          <p:cNvSpPr/>
          <p:nvPr/>
        </p:nvSpPr>
        <p:spPr>
          <a:xfrm>
            <a:off x="6355768" y="5713699"/>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355768" y="4203107"/>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991886" y="5702524"/>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009032" y="4988613"/>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Brace 46"/>
          <p:cNvSpPr/>
          <p:nvPr/>
        </p:nvSpPr>
        <p:spPr>
          <a:xfrm rot="10800000">
            <a:off x="5804387" y="4231221"/>
            <a:ext cx="450014" cy="1501889"/>
          </a:xfrm>
          <a:prstGeom prst="rightBrace">
            <a:avLst>
              <a:gd name="adj1" fmla="val 0"/>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7867000" y="4946270"/>
                <a:ext cx="365806"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i="1">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867000" y="4946270"/>
                <a:ext cx="365806" cy="611706"/>
              </a:xfrm>
              <a:prstGeom prst="rect">
                <a:avLst/>
              </a:prstGeom>
              <a:blipFill rotWithShape="0">
                <a:blip r:embed="rId10"/>
                <a:stretch>
                  <a:fillRect/>
                </a:stretch>
              </a:blipFill>
            </p:spPr>
            <p:txBody>
              <a:bodyPr/>
              <a:lstStyle/>
              <a:p>
                <a:r>
                  <a:rPr lang="en-US">
                    <a:noFill/>
                  </a:rPr>
                  <a:t> </a:t>
                </a:r>
              </a:p>
            </p:txBody>
          </p:sp>
        </mc:Fallback>
      </mc:AlternateContent>
      <p:sp>
        <p:nvSpPr>
          <p:cNvPr id="49" name="TextBox 48"/>
          <p:cNvSpPr txBox="1"/>
          <p:nvPr/>
        </p:nvSpPr>
        <p:spPr>
          <a:xfrm rot="16200000">
            <a:off x="6244856" y="4745303"/>
            <a:ext cx="476412" cy="584775"/>
          </a:xfrm>
          <a:prstGeom prst="rect">
            <a:avLst/>
          </a:prstGeom>
          <a:noFill/>
        </p:spPr>
        <p:txBody>
          <a:bodyPr wrap="none" rtlCol="0">
            <a:spAutoFit/>
          </a:bodyPr>
          <a:lstStyle/>
          <a:p>
            <a:r>
              <a:rPr lang="en-US" sz="3200" b="1" dirty="0" smtClean="0"/>
              <a:t>…</a:t>
            </a:r>
            <a:endParaRPr lang="en-US" sz="3200" b="1" dirty="0"/>
          </a:p>
        </p:txBody>
      </p:sp>
      <p:sp>
        <p:nvSpPr>
          <p:cNvPr id="50" name="Right Brace 49"/>
          <p:cNvSpPr/>
          <p:nvPr/>
        </p:nvSpPr>
        <p:spPr>
          <a:xfrm>
            <a:off x="7448960" y="5031309"/>
            <a:ext cx="450014" cy="599037"/>
          </a:xfrm>
          <a:prstGeom prst="rightBrace">
            <a:avLst>
              <a:gd name="adj1" fmla="val 4234"/>
              <a:gd name="adj2" fmla="val 513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rot="16200000">
            <a:off x="6913149" y="5259817"/>
            <a:ext cx="476412" cy="584775"/>
          </a:xfrm>
          <a:prstGeom prst="rect">
            <a:avLst/>
          </a:prstGeom>
          <a:noFill/>
        </p:spPr>
        <p:txBody>
          <a:bodyPr wrap="none" rtlCol="0">
            <a:spAutoFit/>
          </a:bodyPr>
          <a:lstStyle/>
          <a:p>
            <a:r>
              <a:rPr lang="en-US" sz="3200" b="1" dirty="0" smtClean="0"/>
              <a:t>…</a:t>
            </a:r>
            <a:endParaRPr lang="en-US" sz="3200" b="1" dirty="0"/>
          </a:p>
        </p:txBody>
      </p:sp>
      <mc:AlternateContent xmlns:mc="http://schemas.openxmlformats.org/markup-compatibility/2006" xmlns:a14="http://schemas.microsoft.com/office/drawing/2010/main">
        <mc:Choice Requires="a14">
          <p:sp>
            <p:nvSpPr>
              <p:cNvPr id="52" name="TextBox 51"/>
              <p:cNvSpPr txBox="1"/>
              <p:nvPr/>
            </p:nvSpPr>
            <p:spPr>
              <a:xfrm>
                <a:off x="5270458" y="4680235"/>
                <a:ext cx="49404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10</m:t>
                          </m:r>
                        </m:num>
                        <m:den>
                          <m:r>
                            <a:rPr lang="en-US" i="1">
                              <a:latin typeface="Cambria Math" panose="02040503050406030204" pitchFamily="18" charset="0"/>
                              <a:ea typeface="Cambria Math" panose="02040503050406030204" pitchFamily="18" charset="0"/>
                            </a:rPr>
                            <m:t>𝜀</m:t>
                          </m:r>
                        </m:den>
                      </m:f>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270458" y="4680235"/>
                <a:ext cx="494046" cy="6127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3545235" y="6435003"/>
                <a:ext cx="6224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sub>
                      </m:sSub>
                    </m:oMath>
                  </m:oMathPara>
                </a14:m>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3545235" y="6435003"/>
                <a:ext cx="622414" cy="369332"/>
              </a:xfrm>
              <a:prstGeom prst="rect">
                <a:avLst/>
              </a:prstGeom>
              <a:blipFill rotWithShape="0">
                <a:blip r:embed="rId12"/>
                <a:stretch>
                  <a:fillRect b="-13333"/>
                </a:stretch>
              </a:blipFill>
            </p:spPr>
            <p:txBody>
              <a:bodyPr/>
              <a:lstStyle/>
              <a:p>
                <a:r>
                  <a:rPr lang="en-US">
                    <a:noFill/>
                  </a:rPr>
                  <a:t> </a:t>
                </a:r>
              </a:p>
            </p:txBody>
          </p:sp>
        </mc:Fallback>
      </mc:AlternateContent>
      <p:sp>
        <p:nvSpPr>
          <p:cNvPr id="54" name="TextBox 53"/>
          <p:cNvSpPr txBox="1"/>
          <p:nvPr/>
        </p:nvSpPr>
        <p:spPr>
          <a:xfrm rot="16200000">
            <a:off x="3474381" y="5965152"/>
            <a:ext cx="476412" cy="584775"/>
          </a:xfrm>
          <a:prstGeom prst="rect">
            <a:avLst/>
          </a:prstGeom>
          <a:noFill/>
        </p:spPr>
        <p:txBody>
          <a:bodyPr wrap="none" rtlCol="0">
            <a:spAutoFit/>
          </a:bodyPr>
          <a:lstStyle/>
          <a:p>
            <a:r>
              <a:rPr lang="en-US" sz="3200" b="1" dirty="0" smtClean="0"/>
              <a:t>…</a:t>
            </a:r>
            <a:endParaRPr lang="en-US" sz="3200" b="1" dirty="0"/>
          </a:p>
        </p:txBody>
      </p:sp>
      <p:sp>
        <p:nvSpPr>
          <p:cNvPr id="55" name="Rectangle 54"/>
          <p:cNvSpPr/>
          <p:nvPr/>
        </p:nvSpPr>
        <p:spPr>
          <a:xfrm>
            <a:off x="3560281" y="5572891"/>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16200000">
            <a:off x="7447192" y="6028952"/>
            <a:ext cx="476412" cy="584775"/>
          </a:xfrm>
          <a:prstGeom prst="rect">
            <a:avLst/>
          </a:prstGeom>
          <a:noFill/>
        </p:spPr>
        <p:txBody>
          <a:bodyPr wrap="none" rtlCol="0">
            <a:spAutoFit/>
          </a:bodyPr>
          <a:lstStyle/>
          <a:p>
            <a:r>
              <a:rPr lang="en-US" sz="3200" b="1" dirty="0" smtClean="0"/>
              <a:t>…</a:t>
            </a:r>
            <a:endParaRPr lang="en-US" sz="3200" b="1" dirty="0"/>
          </a:p>
        </p:txBody>
      </p:sp>
      <p:sp>
        <p:nvSpPr>
          <p:cNvPr id="57" name="Rectangle 56"/>
          <p:cNvSpPr/>
          <p:nvPr/>
        </p:nvSpPr>
        <p:spPr>
          <a:xfrm>
            <a:off x="7584032" y="5714610"/>
            <a:ext cx="419681" cy="37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7606624" y="6446295"/>
                <a:ext cx="622414" cy="369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i="1" dirty="0">
                              <a:latin typeface="Cambria Math" panose="02040503050406030204" pitchFamily="18" charset="0"/>
                            </a:rPr>
                            <m:t>𝑓</m:t>
                          </m:r>
                        </m:e>
                        <m:sub>
                          <m:r>
                            <a:rPr lang="en-US" i="1" dirty="0">
                              <a:latin typeface="Cambria Math" panose="02040503050406030204" pitchFamily="18" charset="0"/>
                            </a:rPr>
                            <m:t>𝑖</m:t>
                          </m:r>
                          <m:r>
                            <a:rPr lang="en-US" b="0" i="1" dirty="0" smtClean="0">
                              <a:latin typeface="Cambria Math" panose="02040503050406030204" pitchFamily="18" charset="0"/>
                            </a:rPr>
                            <m:t>+1</m:t>
                          </m:r>
                        </m:sub>
                        <m:sup>
                          <m:r>
                            <a:rPr lang="en-US" i="1" dirty="0">
                              <a:latin typeface="Cambria Math" panose="02040503050406030204" pitchFamily="18" charset="0"/>
                            </a:rPr>
                            <m:t>′</m:t>
                          </m:r>
                        </m:sup>
                      </m:sSubSup>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7606624" y="6446295"/>
                <a:ext cx="622414" cy="369588"/>
              </a:xfrm>
              <a:prstGeom prst="rect">
                <a:avLst/>
              </a:prstGeom>
              <a:blipFill rotWithShape="0">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8685095" y="4102622"/>
                <a:ext cx="2758769"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E</m:t>
                      </m:r>
                      <m:d>
                        <m:dPr>
                          <m:begChr m:val="["/>
                          <m:endChr m:val="]"/>
                          <m:ctrlPr>
                            <a:rPr lang="en-US" sz="2000" i="1">
                              <a:latin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𝑒𝑟𝑟</m:t>
                          </m:r>
                          <m:r>
                            <a:rPr lang="en-US" sz="2000" i="1" baseline="-25000" dirty="0">
                              <a:latin typeface="Cambria Math" panose="02040503050406030204" pitchFamily="18" charset="0"/>
                              <a:ea typeface="Cambria Math" panose="02040503050406030204" pitchFamily="18" charset="0"/>
                            </a:rPr>
                            <m:t>𝑖</m:t>
                          </m:r>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𝑒𝑟𝑟</m:t>
                              </m:r>
                            </m:e>
                            <m:sub>
                              <m:r>
                                <a:rPr lang="en-US" sz="2000" i="1" dirty="0">
                                  <a:latin typeface="Cambria Math" panose="02040503050406030204" pitchFamily="18" charset="0"/>
                                </a:rPr>
                                <m:t>𝑖</m:t>
                              </m:r>
                            </m:sub>
                            <m:sup>
                              <m:r>
                                <a:rPr lang="en-US" sz="2000" i="1" dirty="0">
                                  <a:latin typeface="Cambria Math" panose="02040503050406030204" pitchFamily="18" charset="0"/>
                                </a:rPr>
                                <m:t>′</m:t>
                              </m:r>
                            </m:sup>
                          </m:sSubSup>
                        </m:e>
                      </m:d>
                      <m:r>
                        <a:rPr lang="en-US" sz="2000" i="1">
                          <a:latin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Ω</m:t>
                      </m:r>
                      <m:d>
                        <m:dPr>
                          <m:ctrlPr>
                            <a:rPr lang="en-US" sz="2000" i="1">
                              <a:latin typeface="Cambria Math" panose="02040503050406030204" pitchFamily="18" charset="0"/>
                              <a:ea typeface="Cambria Math" panose="02040503050406030204" pitchFamily="18" charset="0"/>
                            </a:rPr>
                          </m:ctrlPr>
                        </m:dPr>
                        <m:e>
                          <m:f>
                            <m:fPr>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1</m:t>
                              </m:r>
                            </m:num>
                            <m:den>
                              <m:r>
                                <a:rPr lang="en-US" sz="2000" i="1" dirty="0">
                                  <a:latin typeface="Cambria Math" panose="02040503050406030204" pitchFamily="18" charset="0"/>
                                  <a:ea typeface="Cambria Math" panose="02040503050406030204" pitchFamily="18" charset="0"/>
                                </a:rPr>
                                <m:t>𝜀</m:t>
                              </m:r>
                            </m:den>
                          </m:f>
                        </m:e>
                      </m:d>
                    </m:oMath>
                  </m:oMathPara>
                </a14:m>
                <a:endParaRPr lang="en-US" sz="2000" dirty="0"/>
              </a:p>
            </p:txBody>
          </p:sp>
        </mc:Choice>
        <mc:Fallback xmlns="">
          <p:sp>
            <p:nvSpPr>
              <p:cNvPr id="59" name="Rectangle 58"/>
              <p:cNvSpPr>
                <a:spLocks noRot="1" noChangeAspect="1" noMove="1" noResize="1" noEditPoints="1" noAdjustHandles="1" noChangeArrowheads="1" noChangeShapeType="1" noTextEdit="1"/>
              </p:cNvSpPr>
              <p:nvPr/>
            </p:nvSpPr>
            <p:spPr>
              <a:xfrm>
                <a:off x="8685095" y="4102622"/>
                <a:ext cx="2758769" cy="783869"/>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8825506" y="5001657"/>
                <a:ext cx="2334870" cy="783869"/>
              </a:xfrm>
              <a:prstGeom prst="rect">
                <a:avLst/>
              </a:prstGeom>
            </p:spPr>
            <p:txBody>
              <a:bodyPr wrap="none">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d>
                      <m:dPr>
                        <m:ctrlPr>
                          <a:rPr lang="en-US" sz="2000" i="1">
                            <a:latin typeface="Cambria Math" panose="02040503050406030204" pitchFamily="18" charset="0"/>
                            <a:ea typeface="Cambria Math" panose="02040503050406030204" pitchFamily="18" charset="0"/>
                          </a:rPr>
                        </m:ctrlPr>
                      </m:dPr>
                      <m:e>
                        <m:rad>
                          <m:radPr>
                            <m:degHide m:val="on"/>
                            <m:ctrlPr>
                              <a:rPr lang="en-US" sz="2000" i="1" smtClean="0">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𝑛</m:t>
                                </m:r>
                              </m:num>
                              <m:den>
                                <m:r>
                                  <a:rPr lang="en-US" sz="2000" i="1" dirty="0">
                                    <a:latin typeface="Cambria Math" panose="02040503050406030204" pitchFamily="18" charset="0"/>
                                    <a:ea typeface="Cambria Math" panose="02040503050406030204" pitchFamily="18" charset="0"/>
                                  </a:rPr>
                                  <m:t>𝜀</m:t>
                                </m:r>
                              </m:den>
                            </m:f>
                          </m:e>
                        </m:rad>
                      </m:e>
                    </m:d>
                  </m:oMath>
                </a14:m>
                <a:r>
                  <a:rPr lang="en-US" sz="2000" dirty="0" smtClean="0"/>
                  <a:t> such indices</a:t>
                </a:r>
                <a:endParaRPr lang="en-US" sz="2000" dirty="0"/>
              </a:p>
            </p:txBody>
          </p:sp>
        </mc:Choice>
        <mc:Fallback xmlns="">
          <p:sp>
            <p:nvSpPr>
              <p:cNvPr id="60" name="Rectangle 59"/>
              <p:cNvSpPr>
                <a:spLocks noRot="1" noChangeAspect="1" noMove="1" noResize="1" noEditPoints="1" noAdjustHandles="1" noChangeArrowheads="1" noChangeShapeType="1" noTextEdit="1"/>
              </p:cNvSpPr>
              <p:nvPr/>
            </p:nvSpPr>
            <p:spPr>
              <a:xfrm>
                <a:off x="8825506" y="5001657"/>
                <a:ext cx="2334870" cy="783869"/>
              </a:xfrm>
              <a:prstGeom prst="rect">
                <a:avLst/>
              </a:prstGeom>
              <a:blipFill rotWithShape="0">
                <a:blip r:embed="rId15"/>
                <a:stretch>
                  <a:fillRect r="-2089"/>
                </a:stretch>
              </a:blipFill>
            </p:spPr>
            <p:txBody>
              <a:bodyPr/>
              <a:lstStyle/>
              <a:p>
                <a:r>
                  <a:rPr lang="en-US">
                    <a:noFill/>
                  </a:rPr>
                  <a:t> </a:t>
                </a:r>
              </a:p>
            </p:txBody>
          </p:sp>
        </mc:Fallback>
      </mc:AlternateContent>
    </p:spTree>
    <p:extLst>
      <p:ext uri="{BB962C8B-B14F-4D97-AF65-F5344CB8AC3E}">
        <p14:creationId xmlns:p14="http://schemas.microsoft.com/office/powerpoint/2010/main" val="421433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5" grpId="0" animBg="1"/>
      <p:bldP spid="31" grpId="0"/>
      <p:bldP spid="32" grpId="0"/>
      <p:bldP spid="33" grpId="0"/>
      <p:bldP spid="34" grpId="0"/>
      <p:bldP spid="35" grpId="0" animBg="1"/>
      <p:bldP spid="36" grpId="0"/>
      <p:bldP spid="37" grpId="0"/>
      <p:bldP spid="38" grpId="0"/>
      <p:bldP spid="39" grpId="0"/>
      <p:bldP spid="40" grpId="0" animBg="1"/>
      <p:bldP spid="41" grpId="0"/>
      <p:bldP spid="42" grpId="0"/>
      <p:bldP spid="43" grpId="0" animBg="1"/>
      <p:bldP spid="44" grpId="0" animBg="1"/>
      <p:bldP spid="45" grpId="0" animBg="1"/>
      <p:bldP spid="46" grpId="0" animBg="1"/>
      <p:bldP spid="47" grpId="0" animBg="1"/>
      <p:bldP spid="48" grpId="0"/>
      <p:bldP spid="49" grpId="0"/>
      <p:bldP spid="50" grpId="0" animBg="1"/>
      <p:bldP spid="51" grpId="0"/>
      <p:bldP spid="52" grpId="0"/>
      <p:bldP spid="53" grpId="0"/>
      <p:bldP spid="54" grpId="0"/>
      <p:bldP spid="55" grpId="0" animBg="1"/>
      <p:bldP spid="56" grpId="0"/>
      <p:bldP spid="57" grpId="0" animBg="1"/>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13" y="-9525"/>
            <a:ext cx="6785812" cy="6785812"/>
          </a:xfrm>
        </p:spPr>
      </p:pic>
      <p:sp>
        <p:nvSpPr>
          <p:cNvPr id="5" name="AutoShape 2" descr="data:image/png;base64,iVBORw0KGgoAAAANSUhEUgAAATAAAACmCAMAAABqbSMrAAAAxlBMVEX/////AAD//wD/3Nz//QD/9vb/l5f/RET/zMz/1NT/+AD/bGz/4+P/+/v/8fH/xMT/6+v/ra3/1QD/5AD/swD/9QD/m5v/5eX/xgD/NgD/qKj/IyP/jY3/wsL/iYn/Wlr/rAD/2wD/U1P/eHj/owD/4wD/hQD/SwD/YGD/zQD/tbX/7AD/Dg7/XgD/Ly//aQD/S0v/mQD/vAD/fAD/OTn/aGj/iwD/VgD/pgD/nAD/c3P/MTH/fwD/PgD/ZgD/Jib/cwD/gIDCev91AAAQHUlEQVR4nO1daUPqOhC9ZS2yuyCrgCsCKiqoV+Uq//9PPbqkmWxt0qYt6DufpLQlHSeTMyeT9M+fH4XTYSPtJuwVusYyn3Yb9gj5iWEM027EHqE+NwxjlXYr9gbVvmHhPe127AsqC9texlnaDdkTNOeOvYxW2i3ZC9TeDYRp2m3ZB5hfnr0MM+3G7AH6BkAl7dbsPBpFaC/jNO327DqaBon/MyNfVCeUvXq1tJu00zDnlL2M4u9JJevq0adPm+tXpZLGXJERZBesvX5RZjRVZelNpjta2MTVvp2DzT3L0iG7VuaZ6xelknXneZdZudPNe769fk8q6cUjqVyQE+1VLv8BMPEjXwSefMqL9i7qCTR2FwD5ZzGArE/F5vo1qWSJfGo/fpEXRHsXv4To00YoCM9kuf1vNFiWee5zwYOLo72DnlJmVGvuqX05vazH65aVInsiCZVZyVJ5X9XGU+6zd5nzukHm2npmVfI389OlYQz0PoccNAh2G/7Dl0lvCYj2DiRTyeymx/2XJIF+sRnRZnwHMyjaD3V7MWRSyfz03D63H63ZYVExjPnKjKJCiQP53OPt1YKMuWSMUOl/KDmjfgxtZzjLykYPGo2ejwHcXLpyLmevoFQyX1+hMxchmxsdSFQ/74Ybo/19Z2HR/qk/+VqPHtGfTb9fqrXwKHsf9v8bHXnc8veBejNqAbFpbubffU94OcxkZuiDTyppXsC7pjlXQjTkTFKf8dDyt5d1T5/v7toZG//cz6Jfz3dJCqfaSq0wyWdYKnXNqkjYkkBnNMu4aLuH+INPdkNdmbKmwUTtiTwjlCCjIlxnME46YoNZFJWEb6RLALxetSnJXes3RAZgfQAs9mkfmjMxNHvGXpi6KtvgPs9XS4LQ+mpbQbgFBhvbR6ixrzrgSY07IPuLFNDzQVA4k6LvInwDg+Vu7B+E964UuO5bjtEQshD7Se/Ct2vWo9jLMGbAYpekMar1If+axU5Mjfs9VbEglo2ZcKyGY2Awm4qh3nbaEt35fjcUsAtB81wMp3yeaPpfFohXYLDMg+EqtdXSu5C6zXekGirwybddk9MVBL1GHmNgsCfDHv9qTZ85JUNy7I4fEsG7WKD/u6XgiwLwCAx2sP3crGx8085UFEMughMcC8Mp4War4CsC0IF98nUbofxPT52AYVRkH/HCVL/GB5CK/Q06eQcIGIasYLWNu6hr+osQcngGBjsMOHe3KqEGKo9ZbOZF+YEqToDF/M88D36IJJFX5OwrM4CKSOKFIhZC7Fwt50bL86sDZOAjn9N2bxlldI6gjBvLpf5SZF+A+cfXsujhvOzhvVXwMK1jmBhZjEZDX6bgxxdjQOd6nLm1/sjJBrHQANRu1dXnqRGkQHU8tK1of2T9eYkN9hnvjw67WhOr04C6Gn24uZyBPtjBLvYU32/Oh1Hnq1lEJ+5yWHsGOrE/j6jP+jEfTuMo1IsobskDG8hW8oGLrWP4tZistUUtwgSQEq6QfXKv9ucnz2CXun9qLlKmtIAz3xAL2p6Bvu3Pa8/FbvX+0CRQYo8GHdm0AA/tHP6AhdZr54BnwRz/6lBYJaAF0WvxNOHm2KLzOLfGkx8vzgGsvN5p+smLeKzVaJRKg8F02t1szhe9CFOMfnhEUx3P6AhWwd7cI56L6SAW842mifFaLVsq1bcG6vdXk+LH1zwJ4gVoaaaDDjLEy3OxcdTf652FrnutNbJZ06zXu62z8qRYvL/vJcZMAUbAYF6nHDNHPCExErH4OCuFqIIqlS+Gw+LWg1IxEA2o2qOQhXmEx1Tv0JHw2VHxLBsuT6xOYwpGofAPGizn+o/XTw+88w7dI23BfQJQ7Ie0lo2aHm0vNO7a+LGJaQ7UBe9Ygz24R/wkHhEW/dD1pgiDSDUPkbC+vCJ6FmGwzCN5MIdDFoprN4q/VyxoKa4LKJOMC53PQ9pRcoTBDhx7eJ8x77LJ2clIjYgVW/pKEevJR7J1G+vNntw8Jgzm8gYUsTA3M4yjzO230s8tu3oLN6sbDSY4VgrCR8AyqGsdkwZzZh+9g4/44tcO545CLJsxSBBmRCd7vFKMKTeg/yGK9ZcymH1Dj2xwJm+vx4Ep+KIZlwSxUXhaCt9tqm/JAE6aXbOHbFi6tMfsj6kbPFi/euDra8NmnBNI2XAVXK/Hnq+ojfNYuUGk9CFDw/oXoL+JHr9+O2A6KoPYNQjJRT4EOnA+WhyJ14/HV7ncSfsv7rYdUFToeE+HHCYtvOLZyCt8t2dPV3QmR0QQr/bVhDBO9gQeTxD2O39n2BRjtDABMntXT0W2wcPlDOeOQACDafqrX+NWsc/pqjvZHWj8CS+irEewZjwDtNI3fGxsH0DeOsLj5QifBf4D4G7+gbMY+zoQ7rZAvrgCrX9hv/6EfdZ1G9QvAfGy4z7iXIeg8OTGW9QAbgpKnw7Yn4SYxx7IqnIFcxiQDIyZb4EXgYd0LYZn0Zy4f+x9wPF/doP+AnIOLH0KorDxl9ZlfQvA7toU3QJP7ZbQA9BclLIYWBJjxX2Pc8ELj1GPhhU7YHgIpGKr+Jf/CUsB1m9bhn5CWeUQN94Tkl1ATyCABjfQt9bAfgZZmO/gWvCPCDKY8RF/PTV/Wey1a5oDcmSCViEnpEnBhgAaUPGAMAbj5is5mDiAVB9WoftRMRcJ7MHAONndE+gG/4ivhFQMUg4abi4NuMU3XoNlOdOIvoLwXuCAvlTMRQK7ClB7ph6SjRfahaBi4PjB2/cjoUYgX8Sd6wDwCusbmJ9bIKaJwFBD50xcJLHsiFhWROd5kEDcwC/AcSDSt9mboOfEtGTk+c0Tc9sMXQmMbkw6uxj3CSwMqYHZ2g5Np2DkEFAxHNFRlgkXih6sGXN30BWObSj1gkxVLZc/vDYUkMRSB7DGv52hAEIKTFXG+DC2sWdF2HuRi2G/u0Vxy7UNpSgSj3999KakihnJLHZoePr1d4YGjh3EaNhhj2J6Bh3Vk2bw/8JzVecLqlMq2odFIvtyepMkLDHCFuNSMTwAAtUKTj6iXt1hb+1eQEbOaNZanJWSWQ+Y3zg/yAzzYNz6BAc9KoZ9EhgMkjYvKLFCGGJ6xOCsOkuE0Zt0K4ls95FvZLsbN/S/Mk8FSAQ8iGZzsMFc9cZ4HZG+5CU7zD8DRXOis6tNfHhYvpsJ7PVRrTWm/TLBxcb0U2VwIgeDOfI7EPWsoN95YW5wK7y3J9rAcZWjhQRhvihEmeeWtZXZ2izYagtGcrcwdnobTGSQ0gc62sh4uGUuzcxw2eWa+gqTVK9Tzh5VR8XeJK6SVYxsszARTSB1KCHQwZXzGJCmuXPZoDudsGE990SsF7omvwUShP354NhXWeVZq1+PN2o1Bq2LD/82cJzE+s/bFoNUDFFy7unuKQzlJG8O8sPtMHH7TJ8dgKLmiVsKZrMfuEWjBXYwc/77lsV4VIxOBj0Tc9eHkv4LvlCi81ss6vFFrey0pbJ6ne1YDqzxHoZtl4oxyYGF3LGAHZCjsGq8gohlOW6l3nxXLrbnUDEHr2QQcjvUJ3uiX00EoWarhiwCS62xvlYanC3CVQbQYxnGA9mlXCpGnTQmx7nO8+URwRRgF464+EqT/lUyW6tllCoKHhVz8MxTxSBPnxFd8eZzNDvIUCtr8aqFzEw1zNMoa4ljdfn17XxwqZiDF84EJUwcwVKXTnuG3PGGd/uTtoYa/C89G31UzqIVHIoNlnnk9ChwBMwfArNTt98OE7nxZ5SAD6BJzalNo7gZHPjGJBHIwY8uFePJX/Am9CxsZ3wZPsNmMNGVQpY2oeMYVMVmay71d6znPDchaKGwBChbyEJoWfS0iay1ZgCpFwLa6HXNlgEguNyUmDdyLQbYnConVcaZvvTIDLeqFs6gPvGkP+R+zulkBdPtv07nEZpco2kEKGqkZI1WiPUfBBXbGkSU/qCpy0fR9xakJsiiQus+m3X1VXzQp6wedSUwBhJoDgXfJ+NgFvS+3bqhWhEGXcYeC/kahqdUM/NzpL0TgWbpYqq2exx8ZJsxcXNsbA6etG0jkQ7pQHftZuVMIZpBj3JkCX5N0xhdwE7Q2QjcA0wnhrpV/bw8nYXzPq4swVcxvAK4O7bYN3Pkuz+TFAqbc3k+GUMlYtZ/T0EMGJTcpO+StQh0oRs6aedLiIqoWTM1ZutiKJftaaRkCI2ulPBKUjEHzCKODFkLcQmtfPSiJVv0fKZ2Wmq9DwPVvUUMsnXVXAW7GbdumqdjQM2h8zizbXZy9KZrOwDqpSC17NZs5x9+7Y/lfYGnrcCsiSv0XbMGo9b9rx+en+80KREWuBsdbs3WvVjcC8ymRyWjIdzbGQF6E9higg3t+ozDg8/OfdWsOb0ocmLbV0yzSZW+n2cTKgWWY/4x4kXMm3wFUoVKfbopUk8SW/Hm1GcAgOkOGO9eaYtp3h+HhqS3NOrTM/Aww9hqeMTMDFJRWJLLpEHxGcuCkrPUzGbffaJ4XhPiu1srzMBhkSkt9yitoFRG8BtjWZSahaHxrj/2N/zjPo+KOYAj6NVfjWMiB6FfJZ/X3iubAU2FCTW1uR4i9bMnjeo8HzvyhoEtFQtWyaAKRqk01oiQU1z1z2Ils3RzR14r3JXIKaEqNqa+ax+9RN+g8E8+WxgGNWQn9syvSKljYJIa7lmiDU69c2Pw7utoKb02koDsnrZKu9urw1tNtXW0c6GjTdK0lA3plzuSE5R6jAQwJ1p1OijzpYhiei9CdKCyGJejiukDIylXSy06x9linm7Urygt9+bVTWsDN+lpDMq0zVJ9s4ziWm9QBXAUoh7cFz1hI0ukxpnOy5WdliiXI7pU7ER5jVQwfO1QHeBdd9N790eInX9tKvakPXxZCNZtug75Set1weruZUFxuaI8ijJt3jravTFPJTkKu3tYlK649JvpkZXeq6cy77XUDrn3tuvFVyPfFXP4XcmpuUCL+xKFzZ/yUwGNSZ+/+2CQykauiD6Z3Lx1J1JqEbKl0qBb2JQn54vlR1L7BYNtN0psWV9v515LJEKtUcmWTHPa6r+vFpb9YvI+ssKNeethGOF5N1BrbO1XH0wL1o7ny15PYcvziQ9PYarBG+ScXgLbviSEWqNUqpdl7DX9UxOqajwNKw80y2XizxUvJPSypU2OBKmpqMN524jvgiioE8EGQ5tDlHg92Cf5qzssI/Y9+BJG4PvgcQjKs3MpQ1/FL1tOLzuMDQFv45wQLJ12x8A3lZ9epCjYxAP/t1bTI2CWKJ362OmcJyb4vVtyyQqgcO/5XgLbbeweTsX2uuA6kDeJnrIAnxbyQnuJlqiUXFF5Z97snjAE5vJZBJW33zsST43RHoBvL/+dD6aal0jtFbj2ClJksj+OLciDo88ufiNdkAZb+hr7rvX7DVqG6P3W0U8WlL7znnY9yM6DnPKNZTHKzwLUuXSuQP+xAPXCMSyo+4HwBLH4Xx7xM4AEsfNfqT2EQP1/8qUGWxC7/zlzYbEju7XX6v9cSB6N36w8hEG+mEZNVjr4D2h0Te2ttWmmAAAAAElFTkSuQmCC">
            <a:hlinkClick r:id="rId3"/>
          </p:cNvPr>
          <p:cNvSpPr>
            <a:spLocks noChangeAspect="1" noChangeArrowheads="1"/>
          </p:cNvSpPr>
          <p:nvPr/>
        </p:nvSpPr>
        <p:spPr bwMode="auto">
          <a:xfrm>
            <a:off x="3144838" y="-1293813"/>
            <a:ext cx="5248275" cy="2876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83" y="2414197"/>
            <a:ext cx="3541483" cy="19383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2495" y="197044"/>
            <a:ext cx="3742013" cy="3602847"/>
          </a:xfrm>
          <a:prstGeom prst="rect">
            <a:avLst/>
          </a:prstGeom>
        </p:spPr>
      </p:pic>
      <p:sp>
        <p:nvSpPr>
          <p:cNvPr id="9" name="TextBox 8"/>
          <p:cNvSpPr txBox="1"/>
          <p:nvPr/>
        </p:nvSpPr>
        <p:spPr>
          <a:xfrm rot="20085080">
            <a:off x="1148408" y="3394152"/>
            <a:ext cx="2699072" cy="1015663"/>
          </a:xfrm>
          <a:prstGeom prst="rect">
            <a:avLst/>
          </a:prstGeom>
          <a:noFill/>
        </p:spPr>
        <p:txBody>
          <a:bodyPr wrap="none" rtlCol="0">
            <a:spAutoFit/>
          </a:bodyPr>
          <a:lstStyle/>
          <a:p>
            <a:r>
              <a:rPr lang="en-US" sz="6000" dirty="0" smtClean="0">
                <a:solidFill>
                  <a:srgbClr val="FFFF00"/>
                </a:solidFill>
              </a:rPr>
              <a:t>Analysis</a:t>
            </a:r>
            <a:endParaRPr lang="en-US" sz="6000" dirty="0">
              <a:solidFill>
                <a:srgbClr val="FFFF0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940" y="3942960"/>
            <a:ext cx="4038600" cy="2695575"/>
          </a:xfrm>
          <a:prstGeom prst="rect">
            <a:avLst/>
          </a:prstGeom>
        </p:spPr>
      </p:pic>
    </p:spTree>
    <p:extLst>
      <p:ext uri="{BB962C8B-B14F-4D97-AF65-F5344CB8AC3E}">
        <p14:creationId xmlns:p14="http://schemas.microsoft.com/office/powerpoint/2010/main" val="4210840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Open Problem</a:t>
            </a:r>
            <a:endParaRPr lang="en-US" dirty="0"/>
          </a:p>
        </p:txBody>
      </p:sp>
      <p:sp>
        <p:nvSpPr>
          <p:cNvPr id="3" name="Content Placeholder 2"/>
          <p:cNvSpPr>
            <a:spLocks noGrp="1"/>
          </p:cNvSpPr>
          <p:nvPr>
            <p:ph idx="1"/>
          </p:nvPr>
        </p:nvSpPr>
        <p:spPr>
          <a:xfrm>
            <a:off x="297092" y="4867275"/>
            <a:ext cx="11056708" cy="1309688"/>
          </a:xfrm>
        </p:spPr>
        <p:txBody>
          <a:bodyPr/>
          <a:lstStyle/>
          <a:p>
            <a:pPr marL="0" indent="0">
              <a:buNone/>
            </a:pPr>
            <a:r>
              <a:rPr lang="en-US" dirty="0" smtClean="0"/>
              <a:t>Application to Social Networks: Degree Distribution with Node Privacy</a:t>
            </a:r>
            <a:endParaRPr lang="en-US" dirty="0"/>
          </a:p>
        </p:txBody>
      </p:sp>
      <p:sp>
        <p:nvSpPr>
          <p:cNvPr id="4" name="Rectangle 3"/>
          <p:cNvSpPr/>
          <p:nvPr/>
        </p:nvSpPr>
        <p:spPr>
          <a:xfrm>
            <a:off x="258630" y="1690688"/>
            <a:ext cx="11723198" cy="298415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25" dirty="0" err="1"/>
              <a:t>Th</a:t>
            </a:r>
            <a:endParaRPr lang="en-US" sz="5625" dirty="0"/>
          </a:p>
        </p:txBody>
      </p:sp>
      <mc:AlternateContent xmlns:mc="http://schemas.openxmlformats.org/markup-compatibility/2006" xmlns:a14="http://schemas.microsoft.com/office/drawing/2010/main">
        <mc:Choice Requires="a14">
          <p:sp>
            <p:nvSpPr>
              <p:cNvPr id="5" name="TextBox 4"/>
              <p:cNvSpPr txBox="1"/>
              <p:nvPr/>
            </p:nvSpPr>
            <p:spPr>
              <a:xfrm>
                <a:off x="287465" y="1786074"/>
                <a:ext cx="10996310" cy="3375989"/>
              </a:xfrm>
              <a:prstGeom prst="rect">
                <a:avLst/>
              </a:prstGeom>
              <a:noFill/>
            </p:spPr>
            <p:txBody>
              <a:bodyPr wrap="square" rtlCol="0">
                <a:spAutoFit/>
              </a:bodyPr>
              <a:lstStyle/>
              <a:p>
                <a:r>
                  <a:rPr lang="en-US" sz="4800" b="1" dirty="0" smtClean="0"/>
                  <a:t>Conjecture: </a:t>
                </a:r>
                <a:r>
                  <a:rPr lang="en-US" sz="4800" dirty="0" smtClean="0">
                    <a:ea typeface="Cambria Math" panose="02040503050406030204" pitchFamily="18" charset="0"/>
                  </a:rPr>
                  <a:t>For</a:t>
                </a:r>
                <a:r>
                  <a:rPr lang="en-US" sz="4800" b="1" dirty="0" smtClean="0">
                    <a:ea typeface="Cambria Math" panose="02040503050406030204" pitchFamily="18" charset="0"/>
                  </a:rPr>
                  <a:t> </a:t>
                </a:r>
                <a14:m>
                  <m:oMath xmlns:m="http://schemas.openxmlformats.org/officeDocument/2006/math">
                    <m:f>
                      <m:fPr>
                        <m:ctrlPr>
                          <a:rPr lang="en-US" sz="4800" i="1">
                            <a:latin typeface="Cambria Math" panose="02040503050406030204" pitchFamily="18" charset="0"/>
                            <a:ea typeface="Cambria Math" panose="02040503050406030204" pitchFamily="18" charset="0"/>
                          </a:rPr>
                        </m:ctrlPr>
                      </m:fPr>
                      <m:num>
                        <m:r>
                          <a:rPr lang="en-US" sz="4800" i="1">
                            <a:latin typeface="Cambria Math" panose="02040503050406030204" pitchFamily="18" charset="0"/>
                            <a:ea typeface="Cambria Math" panose="02040503050406030204" pitchFamily="18" charset="0"/>
                          </a:rPr>
                          <m:t>1</m:t>
                        </m:r>
                      </m:num>
                      <m:den>
                        <m:r>
                          <a:rPr lang="en-US" sz="4800" i="1" dirty="0">
                            <a:latin typeface="Cambria Math" panose="02040503050406030204" pitchFamily="18" charset="0"/>
                            <a:ea typeface="Cambria Math" panose="02040503050406030204" pitchFamily="18" charset="0"/>
                          </a:rPr>
                          <m:t>𝜀</m:t>
                        </m:r>
                      </m:den>
                    </m:f>
                    <m:r>
                      <a:rPr lang="en-US" sz="4800" i="1" dirty="0">
                        <a:latin typeface="Cambria Math" panose="02040503050406030204" pitchFamily="18" charset="0"/>
                        <a:ea typeface="Cambria Math" panose="02040503050406030204" pitchFamily="18" charset="0"/>
                      </a:rPr>
                      <m:t>=</m:t>
                    </m:r>
                    <m:r>
                      <a:rPr lang="en-US" sz="4800" i="1" dirty="0">
                        <a:latin typeface="Cambria Math" panose="02040503050406030204" pitchFamily="18" charset="0"/>
                        <a:ea typeface="Cambria Math" panose="02040503050406030204" pitchFamily="18" charset="0"/>
                      </a:rPr>
                      <m:t>𝑂</m:t>
                    </m:r>
                    <m:d>
                      <m:dPr>
                        <m:ctrlPr>
                          <a:rPr lang="en-US" sz="4800" i="1" dirty="0">
                            <a:latin typeface="Cambria Math" panose="02040503050406030204" pitchFamily="18" charset="0"/>
                            <a:ea typeface="Cambria Math" panose="02040503050406030204" pitchFamily="18" charset="0"/>
                          </a:rPr>
                        </m:ctrlPr>
                      </m:dPr>
                      <m:e>
                        <m:rad>
                          <m:radPr>
                            <m:ctrlPr>
                              <a:rPr lang="en-US" sz="4800" i="1" dirty="0" smtClean="0">
                                <a:latin typeface="Cambria Math" panose="02040503050406030204" pitchFamily="18" charset="0"/>
                                <a:ea typeface="Cambria Math" panose="02040503050406030204" pitchFamily="18" charset="0"/>
                              </a:rPr>
                            </m:ctrlPr>
                          </m:radPr>
                          <m:deg>
                            <m:r>
                              <a:rPr lang="en-US" sz="4800" i="1" dirty="0" smtClean="0">
                                <a:latin typeface="Cambria Math" panose="02040503050406030204" pitchFamily="18" charset="0"/>
                                <a:ea typeface="Cambria Math" panose="02040503050406030204" pitchFamily="18" charset="0"/>
                              </a:rPr>
                              <m:t>3</m:t>
                            </m:r>
                          </m:deg>
                          <m:e>
                            <m:r>
                              <a:rPr lang="en-US" sz="4800" b="0" i="1" dirty="0" smtClean="0">
                                <a:latin typeface="Cambria Math" panose="02040503050406030204" pitchFamily="18" charset="0"/>
                                <a:ea typeface="Cambria Math" panose="02040503050406030204" pitchFamily="18" charset="0"/>
                              </a:rPr>
                              <m:t>𝑛</m:t>
                            </m:r>
                          </m:e>
                        </m:rad>
                      </m:e>
                    </m:d>
                  </m:oMath>
                </a14:m>
                <a:endParaRPr lang="en-US" sz="4800" b="1" dirty="0" smtClean="0"/>
              </a:p>
              <a:p>
                <a:pPr/>
                <a14:m>
                  <m:oMathPara xmlns:m="http://schemas.openxmlformats.org/officeDocument/2006/math">
                    <m:oMathParaPr>
                      <m:jc m:val="centerGroup"/>
                    </m:oMathParaPr>
                    <m:oMath xmlns:m="http://schemas.openxmlformats.org/officeDocument/2006/math">
                      <m:r>
                        <m:rPr>
                          <m:sty m:val="p"/>
                        </m:rPr>
                        <a:rPr lang="en-US" sz="4800">
                          <a:latin typeface="Cambria Math" panose="02040503050406030204" pitchFamily="18" charset="0"/>
                        </a:rPr>
                        <m:t>E</m:t>
                      </m:r>
                      <m:d>
                        <m:dPr>
                          <m:begChr m:val="["/>
                          <m:endChr m:val="]"/>
                          <m:ctrlPr>
                            <a:rPr lang="en-US" sz="4800" i="1">
                              <a:latin typeface="Cambria Math" panose="02040503050406030204" pitchFamily="18" charset="0"/>
                            </a:rPr>
                          </m:ctrlPr>
                        </m:dPr>
                        <m:e>
                          <m:sSub>
                            <m:sSubPr>
                              <m:ctrlPr>
                                <a:rPr lang="en-US" sz="4800" i="1" smtClean="0">
                                  <a:latin typeface="Cambria Math" panose="02040503050406030204" pitchFamily="18" charset="0"/>
                                </a:rPr>
                              </m:ctrlPr>
                            </m:sSubPr>
                            <m:e>
                              <m:d>
                                <m:dPr>
                                  <m:begChr m:val="‖"/>
                                  <m:endChr m:val="‖"/>
                                  <m:ctrlPr>
                                    <a:rPr lang="en-US" sz="4800" i="1">
                                      <a:latin typeface="Cambria Math" panose="02040503050406030204" pitchFamily="18" charset="0"/>
                                    </a:rPr>
                                  </m:ctrlPr>
                                </m:dPr>
                                <m:e>
                                  <m:sSup>
                                    <m:sSupPr>
                                      <m:ctrlPr>
                                        <a:rPr lang="en-US" sz="4800" i="1" dirty="0">
                                          <a:latin typeface="Cambria Math" panose="02040503050406030204" pitchFamily="18" charset="0"/>
                                          <a:ea typeface="Cambria Math" panose="02040503050406030204" pitchFamily="18" charset="0"/>
                                        </a:rPr>
                                      </m:ctrlPr>
                                    </m:sSupPr>
                                    <m:e>
                                      <m:r>
                                        <a:rPr lang="en-US" sz="4800" i="1" dirty="0">
                                          <a:latin typeface="Cambria Math" panose="02040503050406030204" pitchFamily="18" charset="0"/>
                                          <a:ea typeface="Cambria Math" panose="02040503050406030204" pitchFamily="18" charset="0"/>
                                        </a:rPr>
                                        <m:t>ℰ</m:t>
                                      </m:r>
                                    </m:e>
                                    <m:sup>
                                      <m:r>
                                        <a:rPr lang="en-US" sz="4800" i="1" dirty="0">
                                          <a:latin typeface="Cambria Math" panose="02040503050406030204" pitchFamily="18" charset="0"/>
                                          <a:ea typeface="Cambria Math" panose="02040503050406030204" pitchFamily="18" charset="0"/>
                                        </a:rPr>
                                        <m:t>𝜀</m:t>
                                      </m:r>
                                    </m:sup>
                                  </m:sSup>
                                  <m:d>
                                    <m:dPr>
                                      <m:ctrlPr>
                                        <a:rPr lang="en-US" sz="4800" i="1" dirty="0">
                                          <a:latin typeface="Cambria Math" panose="02040503050406030204" pitchFamily="18" charset="0"/>
                                        </a:rPr>
                                      </m:ctrlPr>
                                    </m:dPr>
                                    <m:e>
                                      <m:r>
                                        <a:rPr lang="en-US" sz="4800" i="1" dirty="0">
                                          <a:latin typeface="Cambria Math" panose="02040503050406030204" pitchFamily="18" charset="0"/>
                                        </a:rPr>
                                        <m:t>𝑓</m:t>
                                      </m:r>
                                    </m:e>
                                  </m:d>
                                  <m:r>
                                    <a:rPr lang="en-US" sz="4800" i="1" dirty="0">
                                      <a:latin typeface="Cambria Math" panose="02040503050406030204" pitchFamily="18" charset="0"/>
                                    </a:rPr>
                                    <m:t>−</m:t>
                                  </m:r>
                                  <m:r>
                                    <a:rPr lang="en-US" sz="4800" i="1" dirty="0">
                                      <a:latin typeface="Cambria Math" panose="02040503050406030204" pitchFamily="18" charset="0"/>
                                    </a:rPr>
                                    <m:t>𝑓</m:t>
                                  </m:r>
                                </m:e>
                              </m:d>
                            </m:e>
                            <m:sub>
                              <m:r>
                                <a:rPr lang="en-US" sz="4800" i="1">
                                  <a:latin typeface="Cambria Math" panose="02040503050406030204" pitchFamily="18" charset="0"/>
                                </a:rPr>
                                <m:t>1</m:t>
                              </m:r>
                            </m:sub>
                          </m:sSub>
                        </m:e>
                      </m:d>
                      <m:r>
                        <a:rPr lang="en-US" sz="4800" i="1">
                          <a:latin typeface="Cambria Math" panose="02040503050406030204" pitchFamily="18" charset="0"/>
                          <a:ea typeface="Cambria Math" panose="02040503050406030204" pitchFamily="18" charset="0"/>
                        </a:rPr>
                        <m:t>≤</m:t>
                      </m:r>
                      <m:r>
                        <a:rPr lang="en-US" sz="4800" i="1">
                          <a:latin typeface="Cambria Math" panose="02040503050406030204" pitchFamily="18" charset="0"/>
                          <a:ea typeface="Cambria Math" panose="02040503050406030204" pitchFamily="18" charset="0"/>
                        </a:rPr>
                        <m:t>𝑂</m:t>
                      </m:r>
                      <m:d>
                        <m:dPr>
                          <m:ctrlPr>
                            <a:rPr lang="en-US" sz="4800" i="1">
                              <a:latin typeface="Cambria Math" panose="02040503050406030204" pitchFamily="18" charset="0"/>
                              <a:ea typeface="Cambria Math" panose="02040503050406030204" pitchFamily="18" charset="0"/>
                            </a:rPr>
                          </m:ctrlPr>
                        </m:dPr>
                        <m:e>
                          <m:rad>
                            <m:radPr>
                              <m:degHide m:val="on"/>
                              <m:ctrlPr>
                                <a:rPr lang="en-US" sz="4800" i="1">
                                  <a:latin typeface="Cambria Math" panose="02040503050406030204" pitchFamily="18" charset="0"/>
                                  <a:ea typeface="Cambria Math" panose="02040503050406030204" pitchFamily="18" charset="0"/>
                                </a:rPr>
                              </m:ctrlPr>
                            </m:radPr>
                            <m:deg/>
                            <m:e>
                              <m:f>
                                <m:fPr>
                                  <m:ctrlPr>
                                    <a:rPr lang="en-US" sz="4800" i="1" smtClean="0">
                                      <a:latin typeface="Cambria Math" panose="02040503050406030204" pitchFamily="18" charset="0"/>
                                      <a:ea typeface="Cambria Math" panose="02040503050406030204" pitchFamily="18" charset="0"/>
                                    </a:rPr>
                                  </m:ctrlPr>
                                </m:fPr>
                                <m:num>
                                  <m:r>
                                    <a:rPr lang="en-US" sz="4800" i="1">
                                      <a:latin typeface="Cambria Math" panose="02040503050406030204" pitchFamily="18" charset="0"/>
                                      <a:ea typeface="Cambria Math" panose="02040503050406030204" pitchFamily="18" charset="0"/>
                                    </a:rPr>
                                    <m:t>𝑛</m:t>
                                  </m:r>
                                </m:num>
                                <m:den>
                                  <m:r>
                                    <a:rPr lang="en-US" sz="4800" i="1" dirty="0">
                                      <a:latin typeface="Cambria Math" panose="02040503050406030204" pitchFamily="18" charset="0"/>
                                      <a:ea typeface="Cambria Math" panose="02040503050406030204" pitchFamily="18" charset="0"/>
                                    </a:rPr>
                                    <m:t>𝜀</m:t>
                                  </m:r>
                                </m:den>
                              </m:f>
                            </m:e>
                          </m:rad>
                        </m:e>
                      </m:d>
                    </m:oMath>
                  </m:oMathPara>
                </a14:m>
                <a:endParaRPr lang="en-US" sz="4400" b="1" dirty="0">
                  <a:ea typeface="Cambria Math" panose="02040503050406030204" pitchFamily="18" charset="0"/>
                </a:endParaRPr>
              </a:p>
              <a:p>
                <a:endParaRPr lang="en-US" sz="3750" dirty="0"/>
              </a:p>
            </p:txBody>
          </p:sp>
        </mc:Choice>
        <mc:Fallback xmlns="">
          <p:sp>
            <p:nvSpPr>
              <p:cNvPr id="5" name="TextBox 4"/>
              <p:cNvSpPr txBox="1">
                <a:spLocks noRot="1" noChangeAspect="1" noMove="1" noResize="1" noEditPoints="1" noAdjustHandles="1" noChangeArrowheads="1" noChangeShapeType="1" noTextEdit="1"/>
              </p:cNvSpPr>
              <p:nvPr/>
            </p:nvSpPr>
            <p:spPr>
              <a:xfrm>
                <a:off x="287465" y="1786074"/>
                <a:ext cx="10996310" cy="3375989"/>
              </a:xfrm>
              <a:prstGeom prst="rect">
                <a:avLst/>
              </a:prstGeom>
              <a:blipFill rotWithShape="0">
                <a:blip r:embed="rId2"/>
                <a:stretch>
                  <a:fillRect l="-2494"/>
                </a:stretch>
              </a:blipFill>
            </p:spPr>
            <p:txBody>
              <a:bodyPr/>
              <a:lstStyle/>
              <a:p>
                <a:r>
                  <a:rPr lang="en-US">
                    <a:noFill/>
                  </a:rPr>
                  <a:t> </a:t>
                </a:r>
              </a:p>
            </p:txBody>
          </p:sp>
        </mc:Fallback>
      </mc:AlternateContent>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700" y="5311639"/>
            <a:ext cx="1410195" cy="14101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698" y="5498367"/>
            <a:ext cx="1090292" cy="10902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409" y="5537430"/>
            <a:ext cx="1395574" cy="109029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9914" y="5509798"/>
            <a:ext cx="1186388" cy="1176501"/>
          </a:xfrm>
          <a:prstGeom prst="rect">
            <a:avLst/>
          </a:prstGeom>
        </p:spPr>
      </p:pic>
    </p:spTree>
    <p:extLst>
      <p:ext uri="{BB962C8B-B14F-4D97-AF65-F5344CB8AC3E}">
        <p14:creationId xmlns:p14="http://schemas.microsoft.com/office/powerpoint/2010/main" val="35321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Evidence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90167702"/>
              </p:ext>
            </p:extLst>
          </p:nvPr>
        </p:nvGraphicFramePr>
        <p:xfrm>
          <a:off x="3746690" y="1621751"/>
          <a:ext cx="7740036" cy="383203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p:cNvSpPr txBox="1"/>
              <p:nvPr/>
            </p:nvSpPr>
            <p:spPr>
              <a:xfrm>
                <a:off x="4668388" y="5474486"/>
                <a:ext cx="7740036"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6600" i="1">
                              <a:latin typeface="Cambria Math" panose="02040503050406030204" pitchFamily="18" charset="0"/>
                            </a:rPr>
                          </m:ctrlPr>
                        </m:sSupPr>
                        <m:e>
                          <m:d>
                            <m:dPr>
                              <m:ctrlPr>
                                <a:rPr lang="en-US" sz="6600" i="1">
                                  <a:latin typeface="Cambria Math" panose="02040503050406030204" pitchFamily="18" charset="0"/>
                                </a:rPr>
                              </m:ctrlPr>
                            </m:dPr>
                            <m:e>
                              <m:rad>
                                <m:radPr>
                                  <m:degHide m:val="on"/>
                                  <m:ctrlPr>
                                    <a:rPr lang="en-US" sz="6600" i="1">
                                      <a:latin typeface="Cambria Math" panose="02040503050406030204" pitchFamily="18" charset="0"/>
                                    </a:rPr>
                                  </m:ctrlPr>
                                </m:radPr>
                                <m:deg/>
                                <m:e>
                                  <m:r>
                                    <a:rPr lang="en-US" sz="6000" i="1" dirty="0">
                                      <a:latin typeface="Cambria Math" panose="02040503050406030204" pitchFamily="18" charset="0"/>
                                      <a:ea typeface="Cambria Math" panose="02040503050406030204" pitchFamily="18" charset="0"/>
                                    </a:rPr>
                                    <m:t>𝜀</m:t>
                                  </m:r>
                                </m:e>
                              </m:rad>
                            </m:e>
                          </m:d>
                        </m:e>
                        <m:sup>
                          <m:r>
                            <a:rPr lang="en-US" sz="6600" i="1">
                              <a:latin typeface="Cambria Math" panose="02040503050406030204" pitchFamily="18" charset="0"/>
                            </a:rPr>
                            <m:t>−1</m:t>
                          </m:r>
                        </m:sup>
                      </m:sSup>
                    </m:oMath>
                  </m:oMathPara>
                </a14:m>
                <a:endParaRPr lang="en-US" sz="6000" dirty="0" err="1" smtClean="0"/>
              </a:p>
            </p:txBody>
          </p:sp>
        </mc:Choice>
        <mc:Fallback xmlns="">
          <p:sp>
            <p:nvSpPr>
              <p:cNvPr id="5" name="TextBox 4"/>
              <p:cNvSpPr txBox="1">
                <a:spLocks noRot="1" noChangeAspect="1" noMove="1" noResize="1" noEditPoints="1" noAdjustHandles="1" noChangeArrowheads="1" noChangeShapeType="1" noTextEdit="1"/>
              </p:cNvSpPr>
              <p:nvPr/>
            </p:nvSpPr>
            <p:spPr>
              <a:xfrm>
                <a:off x="4668388" y="5474486"/>
                <a:ext cx="7740036" cy="11079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rot="16200000">
                <a:off x="2010092" y="2427001"/>
                <a:ext cx="2448106" cy="1138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L</m:t>
                      </m:r>
                      <m:r>
                        <a:rPr lang="en-US" sz="4000" b="0" i="0" smtClean="0">
                          <a:latin typeface="Cambria Math" panose="02040503050406030204" pitchFamily="18" charset="0"/>
                        </a:rPr>
                        <m:t>1</m:t>
                      </m:r>
                      <m:r>
                        <m:rPr>
                          <m:sty m:val="p"/>
                        </m:rPr>
                        <a:rPr lang="en-US" sz="4000" b="0" i="0" smtClean="0">
                          <a:latin typeface="Cambria Math" panose="02040503050406030204" pitchFamily="18" charset="0"/>
                        </a:rPr>
                        <m:t>Error</m:t>
                      </m:r>
                      <m:r>
                        <a:rPr lang="en-US" sz="4000" b="0" i="0" smtClean="0">
                          <a:latin typeface="Cambria Math" panose="02040503050406030204" pitchFamily="18" charset="0"/>
                        </a:rPr>
                        <m:t> </m:t>
                      </m:r>
                    </m:oMath>
                  </m:oMathPara>
                </a14:m>
                <a:endParaRPr lang="en-US" sz="2800" b="0" dirty="0" smtClean="0"/>
              </a:p>
              <a:p>
                <a:r>
                  <a:rPr lang="en-US" sz="2800" dirty="0" smtClean="0"/>
                  <a:t>(100 Samples)</a:t>
                </a:r>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rot="16200000">
                <a:off x="2010092" y="2427001"/>
                <a:ext cx="2448106" cy="1138773"/>
              </a:xfrm>
              <a:prstGeom prst="rect">
                <a:avLst/>
              </a:prstGeom>
              <a:blipFill rotWithShape="0">
                <a:blip r:embed="rId4"/>
                <a:stretch>
                  <a:fillRect r="-14439" b="-5237"/>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216320" y="2612982"/>
            <a:ext cx="4027884" cy="2606278"/>
          </a:xfrm>
          <a:prstGeom prst="rect">
            <a:avLst/>
          </a:prstGeom>
        </p:spPr>
      </p:pic>
      <p:sp>
        <p:nvSpPr>
          <p:cNvPr id="8" name="TextBox 7"/>
          <p:cNvSpPr txBox="1"/>
          <p:nvPr/>
        </p:nvSpPr>
        <p:spPr>
          <a:xfrm rot="16200000">
            <a:off x="-414687" y="3608292"/>
            <a:ext cx="4456797" cy="707886"/>
          </a:xfrm>
          <a:prstGeom prst="rect">
            <a:avLst/>
          </a:prstGeom>
          <a:noFill/>
        </p:spPr>
        <p:txBody>
          <a:bodyPr wrap="none" rtlCol="0">
            <a:spAutoFit/>
          </a:bodyPr>
          <a:lstStyle/>
          <a:p>
            <a:r>
              <a:rPr lang="en-US" sz="4000" b="1" dirty="0" smtClean="0"/>
              <a:t>n=32.6 million users</a:t>
            </a:r>
          </a:p>
        </p:txBody>
      </p:sp>
    </p:spTree>
    <p:extLst>
      <p:ext uri="{BB962C8B-B14F-4D97-AF65-F5344CB8AC3E}">
        <p14:creationId xmlns:p14="http://schemas.microsoft.com/office/powerpoint/2010/main" val="3774510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a:t>Differential </a:t>
            </a:r>
            <a:r>
              <a:rPr lang="en-US" dirty="0" smtClean="0"/>
              <a:t>Privacy Enables Analysis of Sensitive Data</a:t>
            </a:r>
            <a:endParaRPr lang="en-US" dirty="0"/>
          </a:p>
          <a:p>
            <a:endParaRPr lang="en-US" dirty="0" smtClean="0"/>
          </a:p>
          <a:p>
            <a:endParaRPr lang="en-US" dirty="0"/>
          </a:p>
          <a:p>
            <a:r>
              <a:rPr lang="en-US" dirty="0" smtClean="0"/>
              <a:t>The exponential mechanism is not always intractable </a:t>
            </a:r>
          </a:p>
          <a:p>
            <a:pPr lvl="1"/>
            <a:r>
              <a:rPr lang="en-US" dirty="0" smtClean="0"/>
              <a:t>integer partitions</a:t>
            </a:r>
          </a:p>
          <a:p>
            <a:pPr lvl="1"/>
            <a:r>
              <a:rPr lang="en-US" dirty="0" smtClean="0"/>
              <a:t>Other practical settings?</a:t>
            </a:r>
          </a:p>
          <a:p>
            <a:r>
              <a:rPr lang="en-US" dirty="0" smtClean="0"/>
              <a:t>Applications to Social Networks?</a:t>
            </a:r>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248" y="5152099"/>
            <a:ext cx="1410195" cy="14101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623" y="5312051"/>
            <a:ext cx="1090292" cy="10902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599" y="5279337"/>
            <a:ext cx="1395574" cy="10902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6564" y="5345389"/>
            <a:ext cx="1186388" cy="1176501"/>
          </a:xfrm>
          <a:prstGeom prst="rect">
            <a:avLst/>
          </a:prstGeom>
        </p:spPr>
      </p:pic>
    </p:spTree>
    <p:extLst>
      <p:ext uri="{BB962C8B-B14F-4D97-AF65-F5344CB8AC3E}">
        <p14:creationId xmlns:p14="http://schemas.microsoft.com/office/powerpoint/2010/main" val="30012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3987" y="1690688"/>
            <a:ext cx="4351338" cy="4351338"/>
          </a:xfrm>
        </p:spPr>
      </p:pic>
    </p:spTree>
    <p:extLst>
      <p:ext uri="{BB962C8B-B14F-4D97-AF65-F5344CB8AC3E}">
        <p14:creationId xmlns:p14="http://schemas.microsoft.com/office/powerpoint/2010/main" val="73300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Password Frequency List</a:t>
            </a:r>
          </a:p>
          <a:p>
            <a:r>
              <a:rPr lang="en-US" dirty="0" smtClean="0"/>
              <a:t>Potential Security Concerns</a:t>
            </a:r>
          </a:p>
          <a:p>
            <a:r>
              <a:rPr lang="en-US" dirty="0" smtClean="0"/>
              <a:t>Differential Privacy</a:t>
            </a:r>
          </a:p>
          <a:p>
            <a:r>
              <a:rPr lang="en-US" dirty="0" smtClean="0"/>
              <a:t>A DP Algorithm with Minimal Distortion</a:t>
            </a:r>
          </a:p>
          <a:p>
            <a:r>
              <a:rPr lang="en-US" dirty="0" smtClean="0"/>
              <a:t>Released Yahoo! Frequency List</a:t>
            </a:r>
          </a:p>
          <a:p>
            <a:pPr marL="0" indent="0">
              <a:buNone/>
            </a:pPr>
            <a:endParaRPr lang="en-US" dirty="0" smtClean="0"/>
          </a:p>
        </p:txBody>
      </p:sp>
    </p:spTree>
    <p:extLst>
      <p:ext uri="{BB962C8B-B14F-4D97-AF65-F5344CB8AC3E}">
        <p14:creationId xmlns:p14="http://schemas.microsoft.com/office/powerpoint/2010/main" val="3095733255"/>
      </p:ext>
    </p:extLst>
  </p:cSld>
  <p:clrMapOvr>
    <a:masterClrMapping/>
  </p:clrMapOvr>
  <mc:AlternateContent xmlns:mc="http://schemas.openxmlformats.org/markup-compatibility/2006" xmlns:p14="http://schemas.microsoft.com/office/powerpoint/2010/main">
    <mc:Choice Requires="p14">
      <p:transition spd="slow" p14:dur="2000" advTm="36773"/>
    </mc:Choice>
    <mc:Fallback xmlns="">
      <p:transition spd="slow" advTm="3677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80704"/>
            <a:ext cx="10515600" cy="1325563"/>
          </a:xfrm>
        </p:spPr>
        <p:txBody>
          <a:bodyPr/>
          <a:lstStyle/>
          <a:p>
            <a:r>
              <a:rPr lang="en-US" dirty="0" smtClean="0"/>
              <a:t>What is a Password Frequency List?</a:t>
            </a:r>
            <a:endParaRPr lang="en-US" dirty="0"/>
          </a:p>
        </p:txBody>
      </p:sp>
      <p:sp>
        <p:nvSpPr>
          <p:cNvPr id="3" name="Content Placeholder 2"/>
          <p:cNvSpPr>
            <a:spLocks noGrp="1"/>
          </p:cNvSpPr>
          <p:nvPr>
            <p:ph idx="1"/>
          </p:nvPr>
        </p:nvSpPr>
        <p:spPr>
          <a:xfrm>
            <a:off x="444903" y="1666035"/>
            <a:ext cx="3057644" cy="757881"/>
          </a:xfrm>
        </p:spPr>
        <p:txBody>
          <a:bodyPr>
            <a:normAutofit fontScale="85000" lnSpcReduction="20000"/>
          </a:bodyPr>
          <a:lstStyle/>
          <a:p>
            <a:pPr marL="0" indent="0">
              <a:buNone/>
            </a:pPr>
            <a:r>
              <a:rPr lang="en-US" dirty="0" smtClean="0"/>
              <a:t>Password Dataset: </a:t>
            </a:r>
          </a:p>
          <a:p>
            <a:pPr marL="0" indent="0">
              <a:buNone/>
            </a:pPr>
            <a:r>
              <a:rPr lang="en-US" dirty="0"/>
              <a:t> </a:t>
            </a:r>
            <a:r>
              <a:rPr lang="en-US" dirty="0" smtClean="0"/>
              <a:t>       (N users)</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866" y="1781018"/>
            <a:ext cx="787401" cy="15001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501" y="1862819"/>
            <a:ext cx="1002883" cy="15221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068" y="1875516"/>
            <a:ext cx="806354" cy="15094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6537" y="2114794"/>
            <a:ext cx="1193983" cy="1370998"/>
          </a:xfrm>
          <a:prstGeom prst="rect">
            <a:avLst/>
          </a:prstGeom>
        </p:spPr>
      </p:pic>
      <p:sp>
        <p:nvSpPr>
          <p:cNvPr id="8" name="Rectangular Callout 7"/>
          <p:cNvSpPr/>
          <p:nvPr/>
        </p:nvSpPr>
        <p:spPr>
          <a:xfrm>
            <a:off x="6275239" y="1395636"/>
            <a:ext cx="1655494" cy="540797"/>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password</a:t>
            </a:r>
            <a:endParaRPr lang="en-US" sz="2800" dirty="0">
              <a:solidFill>
                <a:schemeClr val="tx1"/>
              </a:solidFill>
            </a:endParaRPr>
          </a:p>
        </p:txBody>
      </p:sp>
      <p:sp>
        <p:nvSpPr>
          <p:cNvPr id="9" name="Rectangular Callout 8"/>
          <p:cNvSpPr/>
          <p:nvPr/>
        </p:nvSpPr>
        <p:spPr>
          <a:xfrm>
            <a:off x="4179104" y="1328489"/>
            <a:ext cx="1095382" cy="509929"/>
          </a:xfrm>
          <a:prstGeom prst="wedgeRectCallout">
            <a:avLst>
              <a:gd name="adj1" fmla="val -53216"/>
              <a:gd name="adj2" fmla="val 82404"/>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458988" y="1356913"/>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30086" y="1381409"/>
            <a:ext cx="1433098" cy="757881"/>
          </a:xfrm>
          <a:prstGeom prst="wedgeRectCallout">
            <a:avLst>
              <a:gd name="adj1" fmla="val -74789"/>
              <a:gd name="adj2" fmla="val 82507"/>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6" name="TextBox 15"/>
          <p:cNvSpPr txBox="1"/>
          <p:nvPr/>
        </p:nvSpPr>
        <p:spPr>
          <a:xfrm>
            <a:off x="1993405" y="4870545"/>
            <a:ext cx="301686" cy="369332"/>
          </a:xfrm>
          <a:prstGeom prst="rect">
            <a:avLst/>
          </a:prstGeom>
          <a:noFill/>
        </p:spPr>
        <p:txBody>
          <a:bodyPr wrap="none" rtlCol="0">
            <a:spAutoFit/>
          </a:bodyPr>
          <a:lstStyle/>
          <a:p>
            <a:r>
              <a:rPr lang="en-US" dirty="0" smtClean="0"/>
              <a:t>1</a:t>
            </a:r>
            <a:endParaRPr lang="en-US" dirty="0"/>
          </a:p>
        </p:txBody>
      </p:sp>
      <p:sp>
        <p:nvSpPr>
          <p:cNvPr id="17" name="Rectangle 16"/>
          <p:cNvSpPr/>
          <p:nvPr/>
        </p:nvSpPr>
        <p:spPr>
          <a:xfrm>
            <a:off x="974144"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4144" y="46683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11733"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1439"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2260" y="4289169"/>
            <a:ext cx="301686" cy="369332"/>
          </a:xfrm>
          <a:prstGeom prst="rect">
            <a:avLst/>
          </a:prstGeom>
          <a:noFill/>
        </p:spPr>
        <p:txBody>
          <a:bodyPr wrap="none" rtlCol="0">
            <a:spAutoFit/>
          </a:bodyPr>
          <a:lstStyle/>
          <a:p>
            <a:r>
              <a:rPr lang="en-US" dirty="0" smtClean="0"/>
              <a:t>2</a:t>
            </a:r>
            <a:endParaRPr lang="en-US" dirty="0"/>
          </a:p>
        </p:txBody>
      </p:sp>
      <p:cxnSp>
        <p:nvCxnSpPr>
          <p:cNvPr id="29" name="Straight Arrow Connector 28"/>
          <p:cNvCxnSpPr/>
          <p:nvPr/>
        </p:nvCxnSpPr>
        <p:spPr>
          <a:xfrm flipV="1">
            <a:off x="771525" y="39528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148" y="5890105"/>
            <a:ext cx="2790383" cy="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343" y="4513747"/>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35" name="TextBox 34"/>
          <p:cNvSpPr txBox="1"/>
          <p:nvPr/>
        </p:nvSpPr>
        <p:spPr>
          <a:xfrm>
            <a:off x="1588843" y="6120557"/>
            <a:ext cx="769763" cy="369332"/>
          </a:xfrm>
          <a:prstGeom prst="rect">
            <a:avLst/>
          </a:prstGeom>
          <a:noFill/>
          <a:scene3d>
            <a:camera prst="orthographicFront">
              <a:rot lat="0" lon="0" rev="3600000"/>
            </a:camera>
            <a:lightRig rig="threePt" dir="t"/>
          </a:scene3d>
        </p:spPr>
        <p:txBody>
          <a:bodyPr wrap="none" rtlCol="0">
            <a:spAutoFit/>
          </a:bodyPr>
          <a:lstStyle/>
          <a:p>
            <a:r>
              <a:rPr lang="en-US" dirty="0" smtClean="0"/>
              <a:t>12345</a:t>
            </a:r>
            <a:endParaRPr lang="en-US" dirty="0"/>
          </a:p>
        </p:txBody>
      </p:sp>
      <p:sp>
        <p:nvSpPr>
          <p:cNvPr id="36" name="TextBox 35"/>
          <p:cNvSpPr txBox="1"/>
          <p:nvPr/>
        </p:nvSpPr>
        <p:spPr>
          <a:xfrm>
            <a:off x="668588" y="6078935"/>
            <a:ext cx="865943" cy="369332"/>
          </a:xfrm>
          <a:prstGeom prst="rect">
            <a:avLst/>
          </a:prstGeom>
          <a:noFill/>
          <a:scene3d>
            <a:camera prst="orthographicFront">
              <a:rot lat="0" lon="0" rev="3600000"/>
            </a:camera>
            <a:lightRig rig="threePt" dir="t"/>
          </a:scene3d>
        </p:spPr>
        <p:txBody>
          <a:bodyPr wrap="none" rtlCol="0">
            <a:spAutoFit/>
          </a:bodyPr>
          <a:lstStyle/>
          <a:p>
            <a:r>
              <a:rPr lang="en-US" dirty="0" smtClean="0"/>
              <a:t>abc123</a:t>
            </a:r>
            <a:endParaRPr lang="en-US" dirty="0"/>
          </a:p>
        </p:txBody>
      </p:sp>
      <p:sp>
        <p:nvSpPr>
          <p:cNvPr id="49" name="TextBox 48"/>
          <p:cNvSpPr txBox="1"/>
          <p:nvPr/>
        </p:nvSpPr>
        <p:spPr>
          <a:xfrm>
            <a:off x="1078698" y="3554850"/>
            <a:ext cx="1711302" cy="523220"/>
          </a:xfrm>
          <a:prstGeom prst="rect">
            <a:avLst/>
          </a:prstGeom>
          <a:noFill/>
        </p:spPr>
        <p:txBody>
          <a:bodyPr wrap="none" rtlCol="0">
            <a:spAutoFit/>
          </a:bodyPr>
          <a:lstStyle/>
          <a:p>
            <a:r>
              <a:rPr lang="en-US" sz="2800" b="1" dirty="0" smtClean="0"/>
              <a:t>Histogram</a:t>
            </a:r>
            <a:endParaRPr lang="en-US" sz="2800" b="1" dirty="0"/>
          </a:p>
        </p:txBody>
      </p:sp>
      <p:sp>
        <p:nvSpPr>
          <p:cNvPr id="52" name="TextBox 51"/>
          <p:cNvSpPr txBox="1"/>
          <p:nvPr/>
        </p:nvSpPr>
        <p:spPr>
          <a:xfrm>
            <a:off x="2793610" y="4832068"/>
            <a:ext cx="301686" cy="369332"/>
          </a:xfrm>
          <a:prstGeom prst="rect">
            <a:avLst/>
          </a:prstGeom>
          <a:noFill/>
        </p:spPr>
        <p:txBody>
          <a:bodyPr wrap="none" rtlCol="0">
            <a:spAutoFit/>
          </a:bodyPr>
          <a:lstStyle/>
          <a:p>
            <a:r>
              <a:rPr lang="en-US" dirty="0" smtClean="0"/>
              <a:t>1</a:t>
            </a:r>
            <a:endParaRPr lang="en-US" dirty="0"/>
          </a:p>
        </p:txBody>
      </p:sp>
      <p:sp>
        <p:nvSpPr>
          <p:cNvPr id="53" name="TextBox 52"/>
          <p:cNvSpPr txBox="1"/>
          <p:nvPr/>
        </p:nvSpPr>
        <p:spPr>
          <a:xfrm>
            <a:off x="2253369" y="6125101"/>
            <a:ext cx="1079142" cy="646331"/>
          </a:xfrm>
          <a:prstGeom prst="rect">
            <a:avLst/>
          </a:prstGeom>
          <a:noFill/>
          <a:scene3d>
            <a:camera prst="orthographicFront">
              <a:rot lat="0" lon="0" rev="3600000"/>
            </a:camera>
            <a:lightRig rig="threePt" dir="t"/>
          </a:scene3d>
        </p:spPr>
        <p:txBody>
          <a:bodyPr wrap="none" rtlCol="0">
            <a:spAutoFit/>
          </a:bodyPr>
          <a:lstStyle/>
          <a:p>
            <a:r>
              <a:rPr lang="en-US" dirty="0" smtClean="0"/>
              <a:t>password</a:t>
            </a:r>
          </a:p>
          <a:p>
            <a:endParaRPr lang="en-US" dirty="0"/>
          </a:p>
        </p:txBody>
      </p:sp>
    </p:spTree>
    <p:extLst>
      <p:ext uri="{BB962C8B-B14F-4D97-AF65-F5344CB8AC3E}">
        <p14:creationId xmlns:p14="http://schemas.microsoft.com/office/powerpoint/2010/main" val="4279895596"/>
      </p:ext>
    </p:extLst>
  </p:cSld>
  <p:clrMapOvr>
    <a:masterClrMapping/>
  </p:clrMapOvr>
  <mc:AlternateContent xmlns:mc="http://schemas.openxmlformats.org/markup-compatibility/2006" xmlns:p14="http://schemas.microsoft.com/office/powerpoint/2010/main">
    <mc:Choice Requires="p14">
      <p:transition spd="slow" p14:dur="2000" advTm="3347"/>
    </mc:Choice>
    <mc:Fallback xmlns="">
      <p:transition spd="slow" advTm="334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80704"/>
            <a:ext cx="10515600" cy="1325563"/>
          </a:xfrm>
        </p:spPr>
        <p:txBody>
          <a:bodyPr/>
          <a:lstStyle/>
          <a:p>
            <a:r>
              <a:rPr lang="en-US" dirty="0" smtClean="0"/>
              <a:t>What is a Password Frequency List?</a:t>
            </a:r>
            <a:endParaRPr lang="en-US" dirty="0"/>
          </a:p>
        </p:txBody>
      </p:sp>
      <p:sp>
        <p:nvSpPr>
          <p:cNvPr id="3" name="Content Placeholder 2"/>
          <p:cNvSpPr>
            <a:spLocks noGrp="1"/>
          </p:cNvSpPr>
          <p:nvPr>
            <p:ph idx="1"/>
          </p:nvPr>
        </p:nvSpPr>
        <p:spPr>
          <a:xfrm>
            <a:off x="444903" y="1666035"/>
            <a:ext cx="3057644" cy="757881"/>
          </a:xfrm>
        </p:spPr>
        <p:txBody>
          <a:bodyPr>
            <a:normAutofit fontScale="85000" lnSpcReduction="20000"/>
          </a:bodyPr>
          <a:lstStyle/>
          <a:p>
            <a:pPr marL="0" indent="0">
              <a:buNone/>
            </a:pPr>
            <a:r>
              <a:rPr lang="en-US" dirty="0" smtClean="0"/>
              <a:t>Password Dataset: </a:t>
            </a:r>
          </a:p>
          <a:p>
            <a:pPr marL="0" indent="0">
              <a:buNone/>
            </a:pPr>
            <a:r>
              <a:rPr lang="en-US" dirty="0"/>
              <a:t> </a:t>
            </a:r>
            <a:r>
              <a:rPr lang="en-US" dirty="0" smtClean="0"/>
              <a:t>       (N users)</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866" y="1781018"/>
            <a:ext cx="787401" cy="15001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501" y="1862819"/>
            <a:ext cx="1002883" cy="15221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068" y="1875516"/>
            <a:ext cx="806354" cy="150945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6537" y="2114794"/>
            <a:ext cx="1193983" cy="1370998"/>
          </a:xfrm>
          <a:prstGeom prst="rect">
            <a:avLst/>
          </a:prstGeom>
        </p:spPr>
      </p:pic>
      <p:sp>
        <p:nvSpPr>
          <p:cNvPr id="8" name="Rectangular Callout 7"/>
          <p:cNvSpPr/>
          <p:nvPr/>
        </p:nvSpPr>
        <p:spPr>
          <a:xfrm>
            <a:off x="6275239" y="1395636"/>
            <a:ext cx="1655494" cy="540797"/>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password</a:t>
            </a:r>
            <a:endParaRPr lang="en-US" sz="2800" dirty="0">
              <a:solidFill>
                <a:schemeClr val="tx1"/>
              </a:solidFill>
            </a:endParaRPr>
          </a:p>
        </p:txBody>
      </p:sp>
      <p:sp>
        <p:nvSpPr>
          <p:cNvPr id="9" name="Rectangular Callout 8"/>
          <p:cNvSpPr/>
          <p:nvPr/>
        </p:nvSpPr>
        <p:spPr>
          <a:xfrm>
            <a:off x="4179104" y="1328489"/>
            <a:ext cx="1095382" cy="509929"/>
          </a:xfrm>
          <a:prstGeom prst="wedgeRectCallout">
            <a:avLst>
              <a:gd name="adj1" fmla="val -53216"/>
              <a:gd name="adj2" fmla="val 82404"/>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10" name="Rectangular Callout 9"/>
          <p:cNvSpPr/>
          <p:nvPr/>
        </p:nvSpPr>
        <p:spPr>
          <a:xfrm>
            <a:off x="8458988" y="1356913"/>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1" name="Rectangular Callout 10"/>
          <p:cNvSpPr/>
          <p:nvPr/>
        </p:nvSpPr>
        <p:spPr>
          <a:xfrm>
            <a:off x="10430086" y="1381409"/>
            <a:ext cx="1433098" cy="757881"/>
          </a:xfrm>
          <a:prstGeom prst="wedgeRectCallout">
            <a:avLst>
              <a:gd name="adj1" fmla="val -74789"/>
              <a:gd name="adj2" fmla="val 82507"/>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16" name="TextBox 15"/>
          <p:cNvSpPr txBox="1"/>
          <p:nvPr/>
        </p:nvSpPr>
        <p:spPr>
          <a:xfrm>
            <a:off x="1993405" y="4870545"/>
            <a:ext cx="301686" cy="369332"/>
          </a:xfrm>
          <a:prstGeom prst="rect">
            <a:avLst/>
          </a:prstGeom>
          <a:noFill/>
        </p:spPr>
        <p:txBody>
          <a:bodyPr wrap="none" rtlCol="0">
            <a:spAutoFit/>
          </a:bodyPr>
          <a:lstStyle/>
          <a:p>
            <a:r>
              <a:rPr lang="en-US" dirty="0" smtClean="0"/>
              <a:t>1</a:t>
            </a:r>
            <a:endParaRPr lang="en-US" dirty="0"/>
          </a:p>
        </p:txBody>
      </p:sp>
      <p:sp>
        <p:nvSpPr>
          <p:cNvPr id="17" name="Rectangle 16"/>
          <p:cNvSpPr/>
          <p:nvPr/>
        </p:nvSpPr>
        <p:spPr>
          <a:xfrm>
            <a:off x="974144"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4144" y="46683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11733"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1439"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2260" y="4289169"/>
            <a:ext cx="301686" cy="369332"/>
          </a:xfrm>
          <a:prstGeom prst="rect">
            <a:avLst/>
          </a:prstGeom>
          <a:noFill/>
        </p:spPr>
        <p:txBody>
          <a:bodyPr wrap="none" rtlCol="0">
            <a:spAutoFit/>
          </a:bodyPr>
          <a:lstStyle/>
          <a:p>
            <a:r>
              <a:rPr lang="en-US" dirty="0" smtClean="0"/>
              <a:t>2</a:t>
            </a:r>
            <a:endParaRPr lang="en-US" dirty="0"/>
          </a:p>
        </p:txBody>
      </p:sp>
      <p:cxnSp>
        <p:nvCxnSpPr>
          <p:cNvPr id="29" name="Straight Arrow Connector 28"/>
          <p:cNvCxnSpPr/>
          <p:nvPr/>
        </p:nvCxnSpPr>
        <p:spPr>
          <a:xfrm flipV="1">
            <a:off x="771525" y="39528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148" y="5890105"/>
            <a:ext cx="2790383" cy="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343" y="4513747"/>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35" name="TextBox 34"/>
          <p:cNvSpPr txBox="1"/>
          <p:nvPr/>
        </p:nvSpPr>
        <p:spPr>
          <a:xfrm>
            <a:off x="1588843" y="6120557"/>
            <a:ext cx="769763" cy="369332"/>
          </a:xfrm>
          <a:prstGeom prst="rect">
            <a:avLst/>
          </a:prstGeom>
          <a:noFill/>
          <a:scene3d>
            <a:camera prst="orthographicFront">
              <a:rot lat="0" lon="0" rev="3600000"/>
            </a:camera>
            <a:lightRig rig="threePt" dir="t"/>
          </a:scene3d>
        </p:spPr>
        <p:txBody>
          <a:bodyPr wrap="none" rtlCol="0">
            <a:spAutoFit/>
          </a:bodyPr>
          <a:lstStyle/>
          <a:p>
            <a:r>
              <a:rPr lang="en-US" dirty="0" smtClean="0"/>
              <a:t>12345</a:t>
            </a:r>
            <a:endParaRPr lang="en-US" dirty="0"/>
          </a:p>
        </p:txBody>
      </p:sp>
      <p:sp>
        <p:nvSpPr>
          <p:cNvPr id="36" name="TextBox 35"/>
          <p:cNvSpPr txBox="1"/>
          <p:nvPr/>
        </p:nvSpPr>
        <p:spPr>
          <a:xfrm>
            <a:off x="668588" y="6078935"/>
            <a:ext cx="865943" cy="369332"/>
          </a:xfrm>
          <a:prstGeom prst="rect">
            <a:avLst/>
          </a:prstGeom>
          <a:noFill/>
          <a:scene3d>
            <a:camera prst="orthographicFront">
              <a:rot lat="0" lon="0" rev="3600000"/>
            </a:camera>
            <a:lightRig rig="threePt" dir="t"/>
          </a:scene3d>
        </p:spPr>
        <p:txBody>
          <a:bodyPr wrap="none" rtlCol="0">
            <a:spAutoFit/>
          </a:bodyPr>
          <a:lstStyle/>
          <a:p>
            <a:r>
              <a:rPr lang="en-US" dirty="0" smtClean="0"/>
              <a:t>abc123</a:t>
            </a:r>
            <a:endParaRPr lang="en-US" dirty="0"/>
          </a:p>
        </p:txBody>
      </p:sp>
      <p:sp>
        <p:nvSpPr>
          <p:cNvPr id="38" name="Rectangle 37"/>
          <p:cNvSpPr/>
          <p:nvPr/>
        </p:nvSpPr>
        <p:spPr>
          <a:xfrm>
            <a:off x="4809544" y="53011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09544" y="46937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947660" y="4314569"/>
            <a:ext cx="301686" cy="369332"/>
          </a:xfrm>
          <a:prstGeom prst="rect">
            <a:avLst/>
          </a:prstGeom>
          <a:noFill/>
        </p:spPr>
        <p:txBody>
          <a:bodyPr wrap="none" rtlCol="0">
            <a:spAutoFit/>
          </a:bodyPr>
          <a:lstStyle/>
          <a:p>
            <a:r>
              <a:rPr lang="en-US" dirty="0" smtClean="0"/>
              <a:t>2</a:t>
            </a:r>
            <a:endParaRPr lang="en-US" dirty="0"/>
          </a:p>
        </p:txBody>
      </p:sp>
      <p:cxnSp>
        <p:nvCxnSpPr>
          <p:cNvPr id="43" name="Straight Arrow Connector 42"/>
          <p:cNvCxnSpPr/>
          <p:nvPr/>
        </p:nvCxnSpPr>
        <p:spPr>
          <a:xfrm flipV="1">
            <a:off x="4606925" y="39782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606925" y="5912796"/>
            <a:ext cx="266065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79836" y="4767273"/>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46" name="TextBox 45"/>
          <p:cNvSpPr txBox="1"/>
          <p:nvPr/>
        </p:nvSpPr>
        <p:spPr>
          <a:xfrm>
            <a:off x="4456598" y="602429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Most </a:t>
            </a:r>
          </a:p>
          <a:p>
            <a:r>
              <a:rPr lang="en-US" dirty="0" smtClean="0"/>
              <a:t>Frequent</a:t>
            </a:r>
            <a:endParaRPr lang="en-US" dirty="0"/>
          </a:p>
        </p:txBody>
      </p:sp>
      <p:sp>
        <p:nvSpPr>
          <p:cNvPr id="47" name="TextBox 46"/>
          <p:cNvSpPr txBox="1"/>
          <p:nvPr/>
        </p:nvSpPr>
        <p:spPr>
          <a:xfrm>
            <a:off x="5458536" y="6038760"/>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2</a:t>
            </a:r>
            <a:r>
              <a:rPr lang="en-US" baseline="30000" dirty="0" smtClean="0"/>
              <a:t>nd</a:t>
            </a:r>
            <a:r>
              <a:rPr lang="en-US" dirty="0" smtClean="0"/>
              <a:t> Most</a:t>
            </a:r>
          </a:p>
          <a:p>
            <a:r>
              <a:rPr lang="en-US" dirty="0" smtClean="0"/>
              <a:t>Frequent</a:t>
            </a:r>
            <a:endParaRPr lang="en-US" dirty="0"/>
          </a:p>
        </p:txBody>
      </p:sp>
      <p:sp>
        <p:nvSpPr>
          <p:cNvPr id="49" name="TextBox 48"/>
          <p:cNvSpPr txBox="1"/>
          <p:nvPr/>
        </p:nvSpPr>
        <p:spPr>
          <a:xfrm>
            <a:off x="1078698" y="3554850"/>
            <a:ext cx="1711302" cy="523220"/>
          </a:xfrm>
          <a:prstGeom prst="rect">
            <a:avLst/>
          </a:prstGeom>
          <a:noFill/>
        </p:spPr>
        <p:txBody>
          <a:bodyPr wrap="none" rtlCol="0">
            <a:spAutoFit/>
          </a:bodyPr>
          <a:lstStyle/>
          <a:p>
            <a:r>
              <a:rPr lang="en-US" sz="2800" b="1" dirty="0" smtClean="0"/>
              <a:t>Histogram</a:t>
            </a:r>
            <a:endParaRPr lang="en-US" sz="2800" b="1" dirty="0"/>
          </a:p>
        </p:txBody>
      </p:sp>
      <p:sp>
        <p:nvSpPr>
          <p:cNvPr id="50" name="TextBox 49"/>
          <p:cNvSpPr txBox="1"/>
          <p:nvPr/>
        </p:nvSpPr>
        <p:spPr>
          <a:xfrm>
            <a:off x="4853025" y="3544476"/>
            <a:ext cx="2319802" cy="523220"/>
          </a:xfrm>
          <a:prstGeom prst="rect">
            <a:avLst/>
          </a:prstGeom>
          <a:noFill/>
        </p:spPr>
        <p:txBody>
          <a:bodyPr wrap="none" rtlCol="0">
            <a:spAutoFit/>
          </a:bodyPr>
          <a:lstStyle/>
          <a:p>
            <a:r>
              <a:rPr lang="en-US" sz="2800" b="1" dirty="0" smtClean="0"/>
              <a:t>Frequency List</a:t>
            </a:r>
            <a:endParaRPr lang="en-US" sz="2800" b="1" dirty="0"/>
          </a:p>
        </p:txBody>
      </p:sp>
      <p:sp>
        <p:nvSpPr>
          <p:cNvPr id="52" name="TextBox 51"/>
          <p:cNvSpPr txBox="1"/>
          <p:nvPr/>
        </p:nvSpPr>
        <p:spPr>
          <a:xfrm>
            <a:off x="2793610" y="4832068"/>
            <a:ext cx="301686" cy="369332"/>
          </a:xfrm>
          <a:prstGeom prst="rect">
            <a:avLst/>
          </a:prstGeom>
          <a:noFill/>
        </p:spPr>
        <p:txBody>
          <a:bodyPr wrap="none" rtlCol="0">
            <a:spAutoFit/>
          </a:bodyPr>
          <a:lstStyle/>
          <a:p>
            <a:r>
              <a:rPr lang="en-US" dirty="0" smtClean="0"/>
              <a:t>1</a:t>
            </a:r>
            <a:endParaRPr lang="en-US" dirty="0"/>
          </a:p>
        </p:txBody>
      </p:sp>
      <p:sp>
        <p:nvSpPr>
          <p:cNvPr id="53" name="TextBox 52"/>
          <p:cNvSpPr txBox="1"/>
          <p:nvPr/>
        </p:nvSpPr>
        <p:spPr>
          <a:xfrm>
            <a:off x="2253369" y="6125101"/>
            <a:ext cx="1079142" cy="646331"/>
          </a:xfrm>
          <a:prstGeom prst="rect">
            <a:avLst/>
          </a:prstGeom>
          <a:noFill/>
          <a:scene3d>
            <a:camera prst="orthographicFront">
              <a:rot lat="0" lon="0" rev="3600000"/>
            </a:camera>
            <a:lightRig rig="threePt" dir="t"/>
          </a:scene3d>
        </p:spPr>
        <p:txBody>
          <a:bodyPr wrap="none" rtlCol="0">
            <a:spAutoFit/>
          </a:bodyPr>
          <a:lstStyle/>
          <a:p>
            <a:r>
              <a:rPr lang="en-US" dirty="0" smtClean="0"/>
              <a:t>password</a:t>
            </a:r>
          </a:p>
          <a:p>
            <a:endParaRPr lang="en-US" dirty="0"/>
          </a:p>
        </p:txBody>
      </p:sp>
      <p:sp>
        <p:nvSpPr>
          <p:cNvPr id="54" name="TextBox 53"/>
          <p:cNvSpPr txBox="1"/>
          <p:nvPr/>
        </p:nvSpPr>
        <p:spPr>
          <a:xfrm>
            <a:off x="5867904" y="4893237"/>
            <a:ext cx="301686" cy="369332"/>
          </a:xfrm>
          <a:prstGeom prst="rect">
            <a:avLst/>
          </a:prstGeom>
          <a:noFill/>
        </p:spPr>
        <p:txBody>
          <a:bodyPr wrap="none" rtlCol="0">
            <a:spAutoFit/>
          </a:bodyPr>
          <a:lstStyle/>
          <a:p>
            <a:r>
              <a:rPr lang="en-US" dirty="0" smtClean="0"/>
              <a:t>1</a:t>
            </a:r>
            <a:endParaRPr lang="en-US" dirty="0"/>
          </a:p>
        </p:txBody>
      </p:sp>
      <p:sp>
        <p:nvSpPr>
          <p:cNvPr id="55" name="Rectangle 54"/>
          <p:cNvSpPr/>
          <p:nvPr/>
        </p:nvSpPr>
        <p:spPr>
          <a:xfrm>
            <a:off x="6417186"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9367"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653894" y="4886349"/>
            <a:ext cx="301686" cy="369332"/>
          </a:xfrm>
          <a:prstGeom prst="rect">
            <a:avLst/>
          </a:prstGeom>
          <a:noFill/>
        </p:spPr>
        <p:txBody>
          <a:bodyPr wrap="none" rtlCol="0">
            <a:spAutoFit/>
          </a:bodyPr>
          <a:lstStyle/>
          <a:p>
            <a:r>
              <a:rPr lang="en-US" dirty="0" smtClean="0"/>
              <a:t>1</a:t>
            </a:r>
            <a:endParaRPr lang="en-US" dirty="0"/>
          </a:p>
        </p:txBody>
      </p:sp>
      <p:sp>
        <p:nvSpPr>
          <p:cNvPr id="59" name="TextBox 58"/>
          <p:cNvSpPr txBox="1"/>
          <p:nvPr/>
        </p:nvSpPr>
        <p:spPr>
          <a:xfrm>
            <a:off x="6272993" y="605126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3</a:t>
            </a:r>
            <a:r>
              <a:rPr lang="en-US" baseline="30000" dirty="0" smtClean="0"/>
              <a:t>rd</a:t>
            </a:r>
            <a:r>
              <a:rPr lang="en-US" dirty="0" smtClean="0"/>
              <a:t> Most</a:t>
            </a:r>
          </a:p>
          <a:p>
            <a:r>
              <a:rPr lang="en-US" dirty="0" smtClean="0"/>
              <a:t>Frequent</a:t>
            </a:r>
            <a:endParaRPr lang="en-US" dirty="0"/>
          </a:p>
        </p:txBody>
      </p:sp>
    </p:spTree>
    <p:extLst>
      <p:ext uri="{BB962C8B-B14F-4D97-AF65-F5344CB8AC3E}">
        <p14:creationId xmlns:p14="http://schemas.microsoft.com/office/powerpoint/2010/main" val="3333474454"/>
      </p:ext>
    </p:extLst>
  </p:cSld>
  <p:clrMapOvr>
    <a:masterClrMapping/>
  </p:clrMapOvr>
  <mc:AlternateContent xmlns:mc="http://schemas.openxmlformats.org/markup-compatibility/2006" xmlns:p14="http://schemas.microsoft.com/office/powerpoint/2010/main">
    <mc:Choice Requires="p14">
      <p:transition spd="slow" p14:dur="2000" advTm="20951"/>
    </mc:Choice>
    <mc:Fallback xmlns="">
      <p:transition spd="slow" advTm="2095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80704"/>
            <a:ext cx="10515600" cy="1325563"/>
          </a:xfrm>
        </p:spPr>
        <p:txBody>
          <a:bodyPr/>
          <a:lstStyle/>
          <a:p>
            <a:r>
              <a:rPr lang="en-US" dirty="0" smtClean="0"/>
              <a:t>What is a Password Frequency List?</a:t>
            </a:r>
            <a:endParaRPr lang="en-US" dirty="0"/>
          </a:p>
        </p:txBody>
      </p:sp>
      <p:sp>
        <p:nvSpPr>
          <p:cNvPr id="3" name="Content Placeholder 2"/>
          <p:cNvSpPr>
            <a:spLocks noGrp="1"/>
          </p:cNvSpPr>
          <p:nvPr>
            <p:ph idx="1"/>
          </p:nvPr>
        </p:nvSpPr>
        <p:spPr>
          <a:xfrm>
            <a:off x="444903" y="1666035"/>
            <a:ext cx="3057644" cy="757881"/>
          </a:xfrm>
        </p:spPr>
        <p:txBody>
          <a:bodyPr>
            <a:normAutofit fontScale="85000" lnSpcReduction="20000"/>
          </a:bodyPr>
          <a:lstStyle/>
          <a:p>
            <a:pPr marL="0" indent="0">
              <a:buNone/>
            </a:pPr>
            <a:r>
              <a:rPr lang="en-US" dirty="0" smtClean="0"/>
              <a:t>Password Dataset: </a:t>
            </a:r>
          </a:p>
          <a:p>
            <a:pPr marL="0" indent="0">
              <a:buNone/>
            </a:pPr>
            <a:r>
              <a:rPr lang="en-US" dirty="0"/>
              <a:t> </a:t>
            </a:r>
            <a:r>
              <a:rPr lang="en-US" dirty="0" smtClean="0"/>
              <a:t>       (N users)</a:t>
            </a:r>
            <a:endParaRPr lang="en-US" dirty="0"/>
          </a:p>
        </p:txBody>
      </p:sp>
      <p:sp>
        <p:nvSpPr>
          <p:cNvPr id="16" name="TextBox 15"/>
          <p:cNvSpPr txBox="1"/>
          <p:nvPr/>
        </p:nvSpPr>
        <p:spPr>
          <a:xfrm>
            <a:off x="1993405" y="4870545"/>
            <a:ext cx="301686" cy="369332"/>
          </a:xfrm>
          <a:prstGeom prst="rect">
            <a:avLst/>
          </a:prstGeom>
          <a:noFill/>
        </p:spPr>
        <p:txBody>
          <a:bodyPr wrap="none" rtlCol="0">
            <a:spAutoFit/>
          </a:bodyPr>
          <a:lstStyle/>
          <a:p>
            <a:r>
              <a:rPr lang="en-US" dirty="0" smtClean="0"/>
              <a:t>1</a:t>
            </a:r>
            <a:endParaRPr lang="en-US" dirty="0"/>
          </a:p>
        </p:txBody>
      </p:sp>
      <p:sp>
        <p:nvSpPr>
          <p:cNvPr id="17" name="Rectangle 16"/>
          <p:cNvSpPr/>
          <p:nvPr/>
        </p:nvSpPr>
        <p:spPr>
          <a:xfrm>
            <a:off x="974144"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4144" y="46683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11733"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801439" y="52757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12260" y="4289169"/>
            <a:ext cx="301686" cy="369332"/>
          </a:xfrm>
          <a:prstGeom prst="rect">
            <a:avLst/>
          </a:prstGeom>
          <a:noFill/>
        </p:spPr>
        <p:txBody>
          <a:bodyPr wrap="none" rtlCol="0">
            <a:spAutoFit/>
          </a:bodyPr>
          <a:lstStyle/>
          <a:p>
            <a:r>
              <a:rPr lang="en-US" dirty="0" smtClean="0"/>
              <a:t>2</a:t>
            </a:r>
            <a:endParaRPr lang="en-US" dirty="0"/>
          </a:p>
        </p:txBody>
      </p:sp>
      <p:cxnSp>
        <p:nvCxnSpPr>
          <p:cNvPr id="29" name="Straight Arrow Connector 28"/>
          <p:cNvCxnSpPr/>
          <p:nvPr/>
        </p:nvCxnSpPr>
        <p:spPr>
          <a:xfrm flipV="1">
            <a:off x="771525" y="39528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9148" y="5890105"/>
            <a:ext cx="2790383" cy="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343" y="4513747"/>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35" name="TextBox 34"/>
          <p:cNvSpPr txBox="1"/>
          <p:nvPr/>
        </p:nvSpPr>
        <p:spPr>
          <a:xfrm>
            <a:off x="1588843" y="6120557"/>
            <a:ext cx="769763" cy="369332"/>
          </a:xfrm>
          <a:prstGeom prst="rect">
            <a:avLst/>
          </a:prstGeom>
          <a:noFill/>
          <a:scene3d>
            <a:camera prst="orthographicFront">
              <a:rot lat="0" lon="0" rev="3600000"/>
            </a:camera>
            <a:lightRig rig="threePt" dir="t"/>
          </a:scene3d>
        </p:spPr>
        <p:txBody>
          <a:bodyPr wrap="none" rtlCol="0">
            <a:spAutoFit/>
          </a:bodyPr>
          <a:lstStyle/>
          <a:p>
            <a:r>
              <a:rPr lang="en-US" dirty="0" smtClean="0"/>
              <a:t>12345</a:t>
            </a:r>
            <a:endParaRPr lang="en-US" dirty="0"/>
          </a:p>
        </p:txBody>
      </p:sp>
      <p:sp>
        <p:nvSpPr>
          <p:cNvPr id="36" name="TextBox 35"/>
          <p:cNvSpPr txBox="1"/>
          <p:nvPr/>
        </p:nvSpPr>
        <p:spPr>
          <a:xfrm>
            <a:off x="668588" y="6078935"/>
            <a:ext cx="865943" cy="369332"/>
          </a:xfrm>
          <a:prstGeom prst="rect">
            <a:avLst/>
          </a:prstGeom>
          <a:noFill/>
          <a:scene3d>
            <a:camera prst="orthographicFront">
              <a:rot lat="0" lon="0" rev="3600000"/>
            </a:camera>
            <a:lightRig rig="threePt" dir="t"/>
          </a:scene3d>
        </p:spPr>
        <p:txBody>
          <a:bodyPr wrap="none" rtlCol="0">
            <a:spAutoFit/>
          </a:bodyPr>
          <a:lstStyle/>
          <a:p>
            <a:r>
              <a:rPr lang="en-US" dirty="0" smtClean="0"/>
              <a:t>abc123</a:t>
            </a:r>
            <a:endParaRPr lang="en-US" dirty="0"/>
          </a:p>
        </p:txBody>
      </p:sp>
      <p:sp>
        <p:nvSpPr>
          <p:cNvPr id="38" name="Rectangle 37"/>
          <p:cNvSpPr/>
          <p:nvPr/>
        </p:nvSpPr>
        <p:spPr>
          <a:xfrm>
            <a:off x="4809544" y="5301101"/>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09544" y="4693777"/>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947660" y="4314569"/>
            <a:ext cx="301686" cy="369332"/>
          </a:xfrm>
          <a:prstGeom prst="rect">
            <a:avLst/>
          </a:prstGeom>
          <a:noFill/>
        </p:spPr>
        <p:txBody>
          <a:bodyPr wrap="none" rtlCol="0">
            <a:spAutoFit/>
          </a:bodyPr>
          <a:lstStyle/>
          <a:p>
            <a:r>
              <a:rPr lang="en-US" dirty="0" smtClean="0"/>
              <a:t>2</a:t>
            </a:r>
            <a:endParaRPr lang="en-US" dirty="0"/>
          </a:p>
        </p:txBody>
      </p:sp>
      <p:cxnSp>
        <p:nvCxnSpPr>
          <p:cNvPr id="43" name="Straight Arrow Connector 42"/>
          <p:cNvCxnSpPr/>
          <p:nvPr/>
        </p:nvCxnSpPr>
        <p:spPr>
          <a:xfrm flipV="1">
            <a:off x="4606925" y="3978276"/>
            <a:ext cx="0" cy="1934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606925" y="5912796"/>
            <a:ext cx="266065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779836" y="4767273"/>
            <a:ext cx="1165897" cy="369332"/>
          </a:xfrm>
          <a:prstGeom prst="rect">
            <a:avLst/>
          </a:prstGeom>
          <a:noFill/>
          <a:scene3d>
            <a:camera prst="orthographicFront">
              <a:rot lat="0" lon="0" rev="5400000"/>
            </a:camera>
            <a:lightRig rig="threePt" dir="t"/>
          </a:scene3d>
        </p:spPr>
        <p:txBody>
          <a:bodyPr wrap="none" rtlCol="0">
            <a:spAutoFit/>
          </a:bodyPr>
          <a:lstStyle/>
          <a:p>
            <a:r>
              <a:rPr lang="en-US" dirty="0" smtClean="0"/>
              <a:t>Frequency</a:t>
            </a:r>
            <a:endParaRPr lang="en-US" dirty="0"/>
          </a:p>
        </p:txBody>
      </p:sp>
      <p:sp>
        <p:nvSpPr>
          <p:cNvPr id="46" name="TextBox 45"/>
          <p:cNvSpPr txBox="1"/>
          <p:nvPr/>
        </p:nvSpPr>
        <p:spPr>
          <a:xfrm>
            <a:off x="4456598" y="602429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Most </a:t>
            </a:r>
          </a:p>
          <a:p>
            <a:r>
              <a:rPr lang="en-US" dirty="0" smtClean="0"/>
              <a:t>Frequent</a:t>
            </a:r>
            <a:endParaRPr lang="en-US" dirty="0"/>
          </a:p>
        </p:txBody>
      </p:sp>
      <p:sp>
        <p:nvSpPr>
          <p:cNvPr id="47" name="TextBox 46"/>
          <p:cNvSpPr txBox="1"/>
          <p:nvPr/>
        </p:nvSpPr>
        <p:spPr>
          <a:xfrm>
            <a:off x="5458536" y="6038760"/>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2</a:t>
            </a:r>
            <a:r>
              <a:rPr lang="en-US" baseline="30000" dirty="0" smtClean="0"/>
              <a:t>nd</a:t>
            </a:r>
            <a:r>
              <a:rPr lang="en-US" dirty="0" smtClean="0"/>
              <a:t> Most</a:t>
            </a:r>
          </a:p>
          <a:p>
            <a:r>
              <a:rPr lang="en-US" dirty="0" smtClean="0"/>
              <a:t>Frequent</a:t>
            </a: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7714567" y="3985957"/>
                <a:ext cx="4413120" cy="2052165"/>
              </a:xfrm>
              <a:prstGeom prst="rect">
                <a:avLst/>
              </a:prstGeom>
              <a:noFill/>
            </p:spPr>
            <p:txBody>
              <a:bodyPr wrap="square" rtlCol="0">
                <a:spAutoFit/>
              </a:bodyPr>
              <a:lstStyle/>
              <a:p>
                <a:r>
                  <a:rPr lang="en-US" sz="2800" dirty="0" smtClean="0"/>
                  <a:t>Formally:</a:t>
                </a:r>
              </a:p>
              <a:p>
                <a:pPr/>
                <a14:m>
                  <m:oMathPara xmlns:m="http://schemas.openxmlformats.org/officeDocument/2006/math">
                    <m:oMathParaPr>
                      <m:jc m:val="centerGroup"/>
                    </m:oMathParaPr>
                    <m:oMath xmlns:m="http://schemas.openxmlformats.org/officeDocument/2006/math">
                      <m:r>
                        <a:rPr lang="en-US" sz="2800" b="1">
                          <a:latin typeface="Cambria Math" panose="02040503050406030204" pitchFamily="18" charset="0"/>
                        </a:rPr>
                        <m:t>𝐟</m:t>
                      </m:r>
                      <m:r>
                        <a:rPr lang="en-US" sz="2800" b="1" i="1" smtClean="0">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𝑵</m:t>
                      </m:r>
                      <m:r>
                        <a:rPr lang="en-US" sz="2800" b="1" i="1">
                          <a:latin typeface="Cambria Math" panose="02040503050406030204" pitchFamily="18" charset="0"/>
                          <a:ea typeface="Cambria Math" panose="02040503050406030204" pitchFamily="18" charset="0"/>
                        </a:rPr>
                        <m:t>)</m:t>
                      </m:r>
                    </m:oMath>
                  </m:oMathPara>
                </a14:m>
                <a:endParaRPr lang="en-US" sz="2800" baseline="-25000" dirty="0" smtClean="0"/>
              </a:p>
              <a:p>
                <a:endParaRPr lang="en-US" baseline="-25000" dirty="0"/>
              </a:p>
              <a:p>
                <a:endParaRPr lang="en-US" baseline="-25000" dirty="0"/>
              </a:p>
              <a:p>
                <a:r>
                  <a:rPr lang="en-US" dirty="0" smtClean="0"/>
                  <a:t>Password Frequency List is just an integer partition.</a:t>
                </a:r>
                <a:endParaRPr lang="en-US" baseline="-25000" dirty="0"/>
              </a:p>
              <a:p>
                <a:endParaRPr lang="en-US" baseline="-25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714567" y="3985957"/>
                <a:ext cx="4413120" cy="2052165"/>
              </a:xfrm>
              <a:prstGeom prst="rect">
                <a:avLst/>
              </a:prstGeom>
              <a:blipFill rotWithShape="0">
                <a:blip r:embed="rId3"/>
                <a:stretch>
                  <a:fillRect l="-2905" t="-2967"/>
                </a:stretch>
              </a:blipFill>
            </p:spPr>
            <p:txBody>
              <a:bodyPr/>
              <a:lstStyle/>
              <a:p>
                <a:r>
                  <a:rPr lang="en-US">
                    <a:noFill/>
                  </a:rPr>
                  <a:t> </a:t>
                </a:r>
              </a:p>
            </p:txBody>
          </p:sp>
        </mc:Fallback>
      </mc:AlternateContent>
      <p:sp>
        <p:nvSpPr>
          <p:cNvPr id="49" name="TextBox 48"/>
          <p:cNvSpPr txBox="1"/>
          <p:nvPr/>
        </p:nvSpPr>
        <p:spPr>
          <a:xfrm>
            <a:off x="1078698" y="3554850"/>
            <a:ext cx="1711302" cy="523220"/>
          </a:xfrm>
          <a:prstGeom prst="rect">
            <a:avLst/>
          </a:prstGeom>
          <a:noFill/>
        </p:spPr>
        <p:txBody>
          <a:bodyPr wrap="none" rtlCol="0">
            <a:spAutoFit/>
          </a:bodyPr>
          <a:lstStyle/>
          <a:p>
            <a:r>
              <a:rPr lang="en-US" sz="2800" b="1" dirty="0" smtClean="0"/>
              <a:t>Histogram</a:t>
            </a:r>
            <a:endParaRPr lang="en-US" sz="2800" b="1" dirty="0"/>
          </a:p>
        </p:txBody>
      </p:sp>
      <p:sp>
        <p:nvSpPr>
          <p:cNvPr id="50" name="TextBox 49"/>
          <p:cNvSpPr txBox="1"/>
          <p:nvPr/>
        </p:nvSpPr>
        <p:spPr>
          <a:xfrm>
            <a:off x="4853025" y="3544476"/>
            <a:ext cx="2319802" cy="523220"/>
          </a:xfrm>
          <a:prstGeom prst="rect">
            <a:avLst/>
          </a:prstGeom>
          <a:noFill/>
        </p:spPr>
        <p:txBody>
          <a:bodyPr wrap="none" rtlCol="0">
            <a:spAutoFit/>
          </a:bodyPr>
          <a:lstStyle/>
          <a:p>
            <a:r>
              <a:rPr lang="en-US" sz="2800" b="1" dirty="0" smtClean="0"/>
              <a:t>Frequency List</a:t>
            </a:r>
            <a:endParaRPr lang="en-US" sz="2800" b="1" dirty="0"/>
          </a:p>
        </p:txBody>
      </p:sp>
      <p:sp>
        <p:nvSpPr>
          <p:cNvPr id="52" name="TextBox 51"/>
          <p:cNvSpPr txBox="1"/>
          <p:nvPr/>
        </p:nvSpPr>
        <p:spPr>
          <a:xfrm>
            <a:off x="2793610" y="4832068"/>
            <a:ext cx="301686" cy="369332"/>
          </a:xfrm>
          <a:prstGeom prst="rect">
            <a:avLst/>
          </a:prstGeom>
          <a:noFill/>
        </p:spPr>
        <p:txBody>
          <a:bodyPr wrap="none" rtlCol="0">
            <a:spAutoFit/>
          </a:bodyPr>
          <a:lstStyle/>
          <a:p>
            <a:r>
              <a:rPr lang="en-US" dirty="0" smtClean="0"/>
              <a:t>1</a:t>
            </a:r>
            <a:endParaRPr lang="en-US" dirty="0"/>
          </a:p>
        </p:txBody>
      </p:sp>
      <p:sp>
        <p:nvSpPr>
          <p:cNvPr id="53" name="TextBox 52"/>
          <p:cNvSpPr txBox="1"/>
          <p:nvPr/>
        </p:nvSpPr>
        <p:spPr>
          <a:xfrm>
            <a:off x="2253369" y="6125101"/>
            <a:ext cx="1079142" cy="646331"/>
          </a:xfrm>
          <a:prstGeom prst="rect">
            <a:avLst/>
          </a:prstGeom>
          <a:noFill/>
          <a:scene3d>
            <a:camera prst="orthographicFront">
              <a:rot lat="0" lon="0" rev="3600000"/>
            </a:camera>
            <a:lightRig rig="threePt" dir="t"/>
          </a:scene3d>
        </p:spPr>
        <p:txBody>
          <a:bodyPr wrap="none" rtlCol="0">
            <a:spAutoFit/>
          </a:bodyPr>
          <a:lstStyle/>
          <a:p>
            <a:r>
              <a:rPr lang="en-US" dirty="0" smtClean="0"/>
              <a:t>password</a:t>
            </a:r>
          </a:p>
          <a:p>
            <a:endParaRPr lang="en-US" dirty="0"/>
          </a:p>
        </p:txBody>
      </p:sp>
      <p:sp>
        <p:nvSpPr>
          <p:cNvPr id="54" name="TextBox 53"/>
          <p:cNvSpPr txBox="1"/>
          <p:nvPr/>
        </p:nvSpPr>
        <p:spPr>
          <a:xfrm>
            <a:off x="5867904" y="4893237"/>
            <a:ext cx="301686" cy="369332"/>
          </a:xfrm>
          <a:prstGeom prst="rect">
            <a:avLst/>
          </a:prstGeom>
          <a:noFill/>
        </p:spPr>
        <p:txBody>
          <a:bodyPr wrap="none" rtlCol="0">
            <a:spAutoFit/>
          </a:bodyPr>
          <a:lstStyle/>
          <a:p>
            <a:r>
              <a:rPr lang="en-US" dirty="0" smtClean="0"/>
              <a:t>1</a:t>
            </a:r>
            <a:endParaRPr lang="en-US" dirty="0"/>
          </a:p>
        </p:txBody>
      </p:sp>
      <p:sp>
        <p:nvSpPr>
          <p:cNvPr id="55" name="Rectangle 54"/>
          <p:cNvSpPr/>
          <p:nvPr/>
        </p:nvSpPr>
        <p:spPr>
          <a:xfrm>
            <a:off x="6417186"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9367" y="5299952"/>
            <a:ext cx="6858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653894" y="4886349"/>
            <a:ext cx="301686" cy="369332"/>
          </a:xfrm>
          <a:prstGeom prst="rect">
            <a:avLst/>
          </a:prstGeom>
          <a:noFill/>
        </p:spPr>
        <p:txBody>
          <a:bodyPr wrap="none" rtlCol="0">
            <a:spAutoFit/>
          </a:bodyPr>
          <a:lstStyle/>
          <a:p>
            <a:r>
              <a:rPr lang="en-US" dirty="0" smtClean="0"/>
              <a:t>1</a:t>
            </a:r>
            <a:endParaRPr lang="en-US" dirty="0"/>
          </a:p>
        </p:txBody>
      </p:sp>
      <p:sp>
        <p:nvSpPr>
          <p:cNvPr id="59" name="TextBox 58"/>
          <p:cNvSpPr txBox="1"/>
          <p:nvPr/>
        </p:nvSpPr>
        <p:spPr>
          <a:xfrm>
            <a:off x="6272993" y="6051266"/>
            <a:ext cx="1038746" cy="646331"/>
          </a:xfrm>
          <a:prstGeom prst="rect">
            <a:avLst/>
          </a:prstGeom>
          <a:noFill/>
          <a:scene3d>
            <a:camera prst="orthographicFront">
              <a:rot lat="0" lon="0" rev="3600000"/>
            </a:camera>
            <a:lightRig rig="threePt" dir="t"/>
          </a:scene3d>
        </p:spPr>
        <p:txBody>
          <a:bodyPr wrap="none" rtlCol="0">
            <a:spAutoFit/>
          </a:bodyPr>
          <a:lstStyle/>
          <a:p>
            <a:r>
              <a:rPr lang="en-US" dirty="0" smtClean="0"/>
              <a:t>3</a:t>
            </a:r>
            <a:r>
              <a:rPr lang="en-US" baseline="30000" dirty="0" smtClean="0"/>
              <a:t>rd</a:t>
            </a:r>
            <a:r>
              <a:rPr lang="en-US" dirty="0" smtClean="0"/>
              <a:t> Most</a:t>
            </a:r>
          </a:p>
          <a:p>
            <a:r>
              <a:rPr lang="en-US" dirty="0" smtClean="0"/>
              <a:t>Frequent</a:t>
            </a:r>
            <a:endParaRPr lang="en-US" dirty="0"/>
          </a:p>
        </p:txBody>
      </p:sp>
      <p:pic>
        <p:nvPicPr>
          <p:cNvPr id="4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866" y="1781018"/>
            <a:ext cx="787401" cy="1500185"/>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501" y="1862819"/>
            <a:ext cx="1002883" cy="1522153"/>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4068" y="1875516"/>
            <a:ext cx="806354" cy="1509456"/>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6537" y="2114794"/>
            <a:ext cx="1193983" cy="1370998"/>
          </a:xfrm>
          <a:prstGeom prst="rect">
            <a:avLst/>
          </a:prstGeom>
        </p:spPr>
      </p:pic>
      <p:sp>
        <p:nvSpPr>
          <p:cNvPr id="61" name="Rectangular Callout 60"/>
          <p:cNvSpPr/>
          <p:nvPr/>
        </p:nvSpPr>
        <p:spPr>
          <a:xfrm>
            <a:off x="6275239" y="1395636"/>
            <a:ext cx="1655494" cy="540797"/>
          </a:xfrm>
          <a:prstGeom prst="wedgeRectCallout">
            <a:avLst>
              <a:gd name="adj1" fmla="val -48868"/>
              <a:gd name="adj2" fmla="val 71196"/>
            </a:avLst>
          </a:prstGeom>
          <a:solidFill>
            <a:schemeClr val="accent1">
              <a:alpha val="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password</a:t>
            </a:r>
            <a:endParaRPr lang="en-US" sz="2800" dirty="0">
              <a:solidFill>
                <a:schemeClr val="tx1"/>
              </a:solidFill>
            </a:endParaRPr>
          </a:p>
        </p:txBody>
      </p:sp>
      <p:sp>
        <p:nvSpPr>
          <p:cNvPr id="62" name="Rectangular Callout 61"/>
          <p:cNvSpPr/>
          <p:nvPr/>
        </p:nvSpPr>
        <p:spPr>
          <a:xfrm>
            <a:off x="4179104" y="1328489"/>
            <a:ext cx="1095382" cy="509929"/>
          </a:xfrm>
          <a:prstGeom prst="wedgeRectCallout">
            <a:avLst>
              <a:gd name="adj1" fmla="val -53216"/>
              <a:gd name="adj2" fmla="val 82404"/>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12345</a:t>
            </a:r>
            <a:endParaRPr lang="en-US" sz="2800" dirty="0">
              <a:solidFill>
                <a:schemeClr val="tx1"/>
              </a:solidFill>
            </a:endParaRPr>
          </a:p>
        </p:txBody>
      </p:sp>
      <p:sp>
        <p:nvSpPr>
          <p:cNvPr id="63" name="Rectangular Callout 62"/>
          <p:cNvSpPr/>
          <p:nvPr/>
        </p:nvSpPr>
        <p:spPr>
          <a:xfrm>
            <a:off x="8458988" y="1356913"/>
            <a:ext cx="1294541" cy="757881"/>
          </a:xfrm>
          <a:prstGeom prst="wedgeRectCallout">
            <a:avLst>
              <a:gd name="adj1" fmla="val -58433"/>
              <a:gd name="adj2" fmla="val 63655"/>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
        <p:nvSpPr>
          <p:cNvPr id="64" name="Rectangular Callout 63"/>
          <p:cNvSpPr/>
          <p:nvPr/>
        </p:nvSpPr>
        <p:spPr>
          <a:xfrm>
            <a:off x="10430086" y="1381409"/>
            <a:ext cx="1433098" cy="757881"/>
          </a:xfrm>
          <a:prstGeom prst="wedgeRectCallout">
            <a:avLst>
              <a:gd name="adj1" fmla="val -74789"/>
              <a:gd name="adj2" fmla="val 82507"/>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abc123</a:t>
            </a:r>
            <a:endParaRPr lang="en-US" sz="2800" dirty="0">
              <a:solidFill>
                <a:schemeClr val="tx1"/>
              </a:solidFill>
            </a:endParaRPr>
          </a:p>
        </p:txBody>
      </p:sp>
    </p:spTree>
    <p:extLst>
      <p:ext uri="{BB962C8B-B14F-4D97-AF65-F5344CB8AC3E}">
        <p14:creationId xmlns:p14="http://schemas.microsoft.com/office/powerpoint/2010/main" val="2379128738"/>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11165</TotalTime>
  <Words>2498</Words>
  <Application>Microsoft Office PowerPoint</Application>
  <PresentationFormat>Widescreen</PresentationFormat>
  <Paragraphs>837</Paragraphs>
  <Slides>53</Slides>
  <Notes>13</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Calibri</vt:lpstr>
      <vt:lpstr>Cambria Math</vt:lpstr>
      <vt:lpstr>Segoe UI</vt:lpstr>
      <vt:lpstr>Calibri Light</vt:lpstr>
      <vt:lpstr>Arial</vt:lpstr>
      <vt:lpstr>Wingdings</vt:lpstr>
      <vt:lpstr>Mathematica1Mono</vt:lpstr>
      <vt:lpstr>Office Theme</vt:lpstr>
      <vt:lpstr>Differentially Private Integer Partitions and Their Applications</vt:lpstr>
      <vt:lpstr>Integer Partition</vt:lpstr>
      <vt:lpstr>Integer Partition: Basic Facts</vt:lpstr>
      <vt:lpstr>Differentially Private Password Frequency Lists</vt:lpstr>
      <vt:lpstr>PowerPoint Presentation</vt:lpstr>
      <vt:lpstr>Outline</vt:lpstr>
      <vt:lpstr>What is a Password Frequency List?</vt:lpstr>
      <vt:lpstr>What is a Password Frequency List?</vt:lpstr>
      <vt:lpstr>What is a Password Frequency List?</vt:lpstr>
      <vt:lpstr>Password Frequency List (Example Use)</vt:lpstr>
      <vt:lpstr>Password Frequency List (Application 2)</vt:lpstr>
      <vt:lpstr>Available Password Frequency Lists</vt:lpstr>
      <vt:lpstr>Project Origin</vt:lpstr>
      <vt:lpstr>Project Origin</vt:lpstr>
      <vt:lpstr>Project Origin</vt:lpstr>
      <vt:lpstr>Available Password Frequency Lists</vt:lpstr>
      <vt:lpstr>Why not just publish the original frequency lists?</vt:lpstr>
      <vt:lpstr>Why not just publish the original frequency lists?</vt:lpstr>
      <vt:lpstr>Why not just publish the original frequency lists?</vt:lpstr>
      <vt:lpstr>Security Risks (Example)</vt:lpstr>
      <vt:lpstr>Security Risks (Example)</vt:lpstr>
      <vt:lpstr>Differential Privacy (Dwork et al)</vt:lpstr>
      <vt:lpstr>Differential Privacy (Dwork et al)</vt:lpstr>
      <vt:lpstr>Differential Privacy (Dwork et al)</vt:lpstr>
      <vt:lpstr>Differential Privacy (Dwork et al)</vt:lpstr>
      <vt:lpstr>Differential Privacy (Example)</vt:lpstr>
      <vt:lpstr>Differential Privacy (Example)</vt:lpstr>
      <vt:lpstr>PowerPoint Presentation</vt:lpstr>
      <vt:lpstr>Main Technical Result</vt:lpstr>
      <vt:lpstr>Main Tool: Exponential Mechanism [MT07]</vt:lpstr>
      <vt:lpstr>Main Tool: Exponential Mechanism [MT07]</vt:lpstr>
      <vt:lpstr>Analysis: Exponential Mechanism</vt:lpstr>
      <vt:lpstr>Analysis: Exponential Mechanism</vt:lpstr>
      <vt:lpstr>Analysis: Exponential Mechanism</vt:lpstr>
      <vt:lpstr>PowerPoint Presentation</vt:lpstr>
      <vt:lpstr>The Challenge --- Efficiency</vt:lpstr>
      <vt:lpstr>But, we did run the exponential mechanism</vt:lpstr>
      <vt:lpstr>But, we did run the exponential mechanism</vt:lpstr>
      <vt:lpstr>But, we did run the exponential mechanism</vt:lpstr>
      <vt:lpstr>Yahoo! Results</vt:lpstr>
      <vt:lpstr>Yahoo! Results</vt:lpstr>
      <vt:lpstr>Yahoo! Results (Selecting Epsilon)</vt:lpstr>
      <vt:lpstr>Yahoo! Results (Selecting Epsilon)</vt:lpstr>
      <vt:lpstr>Yahoo! Results (Selecting Epsilon)</vt:lpstr>
      <vt:lpstr>Yahoo! Results (Selecting Epsilon)</vt:lpstr>
      <vt:lpstr>New Result #1 (Mean Squared Error)</vt:lpstr>
      <vt:lpstr>Proof Sketch</vt:lpstr>
      <vt:lpstr>New Result #2 (pure-differential privacy)</vt:lpstr>
      <vt:lpstr>New Result #3 (Lower Bound L1 Error)</vt:lpstr>
      <vt:lpstr>An Open Problem</vt:lpstr>
      <vt:lpstr>Empirical Evidence</vt:lpstr>
      <vt:lpstr>Conclusions</vt:lpstr>
      <vt:lpstr>Thanks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Blocki</dc:creator>
  <cp:lastModifiedBy>Jeremiah Blocki</cp:lastModifiedBy>
  <cp:revision>174</cp:revision>
  <dcterms:created xsi:type="dcterms:W3CDTF">2016-02-17T21:39:24Z</dcterms:created>
  <dcterms:modified xsi:type="dcterms:W3CDTF">2016-06-23T14:38:43Z</dcterms:modified>
</cp:coreProperties>
</file>