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3"/>
  </p:notesMasterIdLst>
  <p:sldIdLst>
    <p:sldId id="256" r:id="rId2"/>
    <p:sldId id="313" r:id="rId3"/>
    <p:sldId id="346" r:id="rId4"/>
    <p:sldId id="347" r:id="rId5"/>
    <p:sldId id="315" r:id="rId6"/>
    <p:sldId id="348" r:id="rId7"/>
    <p:sldId id="316" r:id="rId8"/>
    <p:sldId id="263" r:id="rId9"/>
    <p:sldId id="336" r:id="rId10"/>
    <p:sldId id="317" r:id="rId11"/>
    <p:sldId id="318" r:id="rId12"/>
    <p:sldId id="319" r:id="rId13"/>
    <p:sldId id="323" r:id="rId14"/>
    <p:sldId id="326" r:id="rId15"/>
    <p:sldId id="327" r:id="rId16"/>
    <p:sldId id="328" r:id="rId17"/>
    <p:sldId id="329" r:id="rId18"/>
    <p:sldId id="330" r:id="rId19"/>
    <p:sldId id="331" r:id="rId20"/>
    <p:sldId id="324" r:id="rId21"/>
    <p:sldId id="352" r:id="rId22"/>
    <p:sldId id="325" r:id="rId23"/>
    <p:sldId id="332" r:id="rId24"/>
    <p:sldId id="335" r:id="rId25"/>
    <p:sldId id="303" r:id="rId26"/>
    <p:sldId id="333" r:id="rId27"/>
    <p:sldId id="320" r:id="rId28"/>
    <p:sldId id="305" r:id="rId29"/>
    <p:sldId id="306" r:id="rId30"/>
    <p:sldId id="307" r:id="rId31"/>
    <p:sldId id="308" r:id="rId32"/>
    <p:sldId id="309" r:id="rId33"/>
    <p:sldId id="310" r:id="rId34"/>
    <p:sldId id="311" r:id="rId35"/>
    <p:sldId id="302" r:id="rId36"/>
    <p:sldId id="337" r:id="rId37"/>
    <p:sldId id="351" r:id="rId38"/>
    <p:sldId id="258" r:id="rId39"/>
    <p:sldId id="262" r:id="rId40"/>
    <p:sldId id="339" r:id="rId41"/>
    <p:sldId id="338" r:id="rId42"/>
    <p:sldId id="259" r:id="rId43"/>
    <p:sldId id="266" r:id="rId44"/>
    <p:sldId id="267" r:id="rId45"/>
    <p:sldId id="269" r:id="rId46"/>
    <p:sldId id="264" r:id="rId47"/>
    <p:sldId id="261" r:id="rId48"/>
    <p:sldId id="265" r:id="rId49"/>
    <p:sldId id="354" r:id="rId50"/>
    <p:sldId id="355" r:id="rId51"/>
    <p:sldId id="275" r:id="rId52"/>
    <p:sldId id="260" r:id="rId53"/>
    <p:sldId id="270" r:id="rId54"/>
    <p:sldId id="271" r:id="rId55"/>
    <p:sldId id="274" r:id="rId56"/>
    <p:sldId id="273" r:id="rId57"/>
    <p:sldId id="272" r:id="rId58"/>
    <p:sldId id="276" r:id="rId59"/>
    <p:sldId id="277" r:id="rId60"/>
    <p:sldId id="279" r:id="rId61"/>
    <p:sldId id="278" r:id="rId62"/>
    <p:sldId id="280" r:id="rId63"/>
    <p:sldId id="281" r:id="rId64"/>
    <p:sldId id="282" r:id="rId65"/>
    <p:sldId id="283" r:id="rId66"/>
    <p:sldId id="285" r:id="rId67"/>
    <p:sldId id="286" r:id="rId68"/>
    <p:sldId id="284" r:id="rId69"/>
    <p:sldId id="353" r:id="rId70"/>
    <p:sldId id="345" r:id="rId71"/>
    <p:sldId id="287" r:id="rId72"/>
    <p:sldId id="288" r:id="rId73"/>
    <p:sldId id="291" r:id="rId74"/>
    <p:sldId id="290" r:id="rId75"/>
    <p:sldId id="349" r:id="rId76"/>
    <p:sldId id="340" r:id="rId77"/>
    <p:sldId id="292" r:id="rId78"/>
    <p:sldId id="356" r:id="rId79"/>
    <p:sldId id="350" r:id="rId80"/>
    <p:sldId id="357" r:id="rId81"/>
    <p:sldId id="341" r:id="rId82"/>
  </p:sldIdLst>
  <p:sldSz cx="12192000" cy="6858000"/>
  <p:notesSz cx="6858000" cy="9144000"/>
  <p:embeddedFontLst>
    <p:embeddedFont>
      <p:font typeface="Calibri Light" pitchFamily="34" charset="0"/>
      <p:regular r:id="rId84"/>
      <p:italic r:id="rId85"/>
    </p:embeddedFont>
    <p:embeddedFont>
      <p:font typeface="Lucida Sans Unicode" pitchFamily="34" charset="0"/>
      <p:regular r:id="rId86"/>
    </p:embeddedFont>
    <p:embeddedFont>
      <p:font typeface="Calibri" pitchFamily="34" charset="0"/>
      <p:regular r:id="rId87"/>
      <p:bold r:id="rId88"/>
      <p:italic r:id="rId89"/>
      <p:boldItalic r:id="rId90"/>
    </p:embeddedFont>
    <p:embeddedFont>
      <p:font typeface="Cambria Math" pitchFamily="18" charset="0"/>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256"/>
            <p14:sldId id="313"/>
            <p14:sldId id="346"/>
            <p14:sldId id="347"/>
            <p14:sldId id="315"/>
            <p14:sldId id="348"/>
            <p14:sldId id="316"/>
            <p14:sldId id="263"/>
            <p14:sldId id="336"/>
            <p14:sldId id="317"/>
            <p14:sldId id="318"/>
            <p14:sldId id="319"/>
            <p14:sldId id="323"/>
            <p14:sldId id="326"/>
            <p14:sldId id="327"/>
            <p14:sldId id="328"/>
            <p14:sldId id="329"/>
            <p14:sldId id="330"/>
            <p14:sldId id="331"/>
            <p14:sldId id="324"/>
            <p14:sldId id="352"/>
            <p14:sldId id="325"/>
            <p14:sldId id="332"/>
            <p14:sldId id="335"/>
            <p14:sldId id="303"/>
            <p14:sldId id="333"/>
            <p14:sldId id="320"/>
            <p14:sldId id="305"/>
            <p14:sldId id="306"/>
            <p14:sldId id="307"/>
            <p14:sldId id="308"/>
            <p14:sldId id="309"/>
            <p14:sldId id="310"/>
            <p14:sldId id="311"/>
            <p14:sldId id="302"/>
            <p14:sldId id="337"/>
            <p14:sldId id="351"/>
            <p14:sldId id="258"/>
            <p14:sldId id="262"/>
            <p14:sldId id="339"/>
            <p14:sldId id="338"/>
            <p14:sldId id="259"/>
            <p14:sldId id="266"/>
            <p14:sldId id="267"/>
            <p14:sldId id="269"/>
            <p14:sldId id="264"/>
            <p14:sldId id="261"/>
            <p14:sldId id="265"/>
            <p14:sldId id="354"/>
            <p14:sldId id="355"/>
            <p14:sldId id="275"/>
            <p14:sldId id="260"/>
            <p14:sldId id="270"/>
            <p14:sldId id="271"/>
            <p14:sldId id="274"/>
            <p14:sldId id="273"/>
            <p14:sldId id="272"/>
            <p14:sldId id="276"/>
            <p14:sldId id="277"/>
            <p14:sldId id="279"/>
            <p14:sldId id="278"/>
            <p14:sldId id="280"/>
            <p14:sldId id="281"/>
            <p14:sldId id="282"/>
            <p14:sldId id="283"/>
            <p14:sldId id="285"/>
            <p14:sldId id="286"/>
            <p14:sldId id="284"/>
            <p14:sldId id="353"/>
            <p14:sldId id="345"/>
            <p14:sldId id="287"/>
          </p14:sldIdLst>
        </p14:section>
        <p14:section name="Untitled Section" id="{C173F62E-1EB1-445F-99F7-C19B4EB5F401}">
          <p14:sldIdLst>
            <p14:sldId id="288"/>
            <p14:sldId id="291"/>
            <p14:sldId id="290"/>
            <p14:sldId id="349"/>
            <p14:sldId id="340"/>
            <p14:sldId id="292"/>
            <p14:sldId id="356"/>
            <p14:sldId id="350"/>
            <p14:sldId id="357"/>
            <p14:sldId id="341"/>
          </p14:sldIdLst>
        </p14:section>
        <p14:section name="Untitled Section" id="{6FA61631-D44D-4005-9C18-0C368E6C8DA1}">
          <p14:sldIdLst/>
        </p14:section>
        <p14:section name="Untitled Section" id="{27AA3864-2245-41FE-B14B-8E32929F554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9" autoAdjust="0"/>
    <p:restoredTop sz="94660"/>
  </p:normalViewPr>
  <p:slideViewPr>
    <p:cSldViewPr snapToGrid="0">
      <p:cViewPr varScale="1">
        <p:scale>
          <a:sx n="87" d="100"/>
          <a:sy n="87"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9/2/2016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2</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25</a:t>
            </a:fld>
            <a:endParaRPr lang="en-US"/>
          </a:p>
        </p:txBody>
      </p:sp>
    </p:spTree>
    <p:extLst>
      <p:ext uri="{BB962C8B-B14F-4D97-AF65-F5344CB8AC3E}">
        <p14:creationId xmlns:p14="http://schemas.microsoft.com/office/powerpoint/2010/main" val="317115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following DAG satisfies Goals 1 and 2, but not 3.</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29</a:t>
            </a:fld>
            <a:endParaRPr lang="en-US"/>
          </a:p>
        </p:txBody>
      </p:sp>
    </p:spTree>
    <p:extLst>
      <p:ext uri="{BB962C8B-B14F-4D97-AF65-F5344CB8AC3E}">
        <p14:creationId xmlns:p14="http://schemas.microsoft.com/office/powerpoint/2010/main" val="313979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49</a:t>
            </a:fld>
            <a:endParaRPr lang="en-US"/>
          </a:p>
        </p:txBody>
      </p:sp>
    </p:spTree>
    <p:extLst>
      <p:ext uri="{BB962C8B-B14F-4D97-AF65-F5344CB8AC3E}">
        <p14:creationId xmlns:p14="http://schemas.microsoft.com/office/powerpoint/2010/main" val="1946917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Thomas </a:t>
            </a:r>
            <a:r>
              <a:rPr lang="en-US" dirty="0" err="1" smtClean="0"/>
              <a:t>Lengauer</a:t>
            </a:r>
            <a:r>
              <a:rPr lang="en-US" dirty="0" smtClean="0"/>
              <a:t> and Robert </a:t>
            </a:r>
            <a:r>
              <a:rPr lang="en-US" dirty="0" err="1" smtClean="0"/>
              <a:t>Endre</a:t>
            </a:r>
            <a:r>
              <a:rPr lang="en-US" dirty="0" smtClean="0"/>
              <a:t> </a:t>
            </a:r>
            <a:r>
              <a:rPr lang="en-US" dirty="0" err="1" smtClean="0"/>
              <a:t>Tarjan</a:t>
            </a:r>
            <a:r>
              <a:rPr lang="en-US" dirty="0" smtClean="0"/>
              <a:t>. Asymptotically Tight Bounds on Time-Space Trade-oﬀs in a Pebble Game. J. ACM, 29(4):1087–1130, 1982</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51</a:t>
            </a:fld>
            <a:endParaRPr lang="en-US"/>
          </a:p>
        </p:txBody>
      </p:sp>
    </p:spTree>
    <p:extLst>
      <p:ext uri="{BB962C8B-B14F-4D97-AF65-F5344CB8AC3E}">
        <p14:creationId xmlns:p14="http://schemas.microsoft.com/office/powerpoint/2010/main" val="49438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Alwen/</a:t>
            </a:r>
            <a:r>
              <a:rPr lang="en-US" dirty="0" err="1" smtClean="0"/>
              <a:t>Serbinenko</a:t>
            </a:r>
            <a:endParaRPr lang="en-US" dirty="0" smtClean="0"/>
          </a:p>
          <a:p>
            <a:r>
              <a:rPr lang="en-US" dirty="0" smtClean="0"/>
              <a:t>Alex</a:t>
            </a:r>
            <a:r>
              <a:rPr lang="en-US" baseline="0" dirty="0" smtClean="0"/>
              <a:t> </a:t>
            </a:r>
            <a:r>
              <a:rPr lang="en-US" baseline="0" dirty="0" err="1" smtClean="0"/>
              <a:t>Biryukov</a:t>
            </a:r>
            <a:r>
              <a:rPr lang="en-US" baseline="0" dirty="0" smtClean="0"/>
              <a:t> and Dmitry </a:t>
            </a:r>
            <a:r>
              <a:rPr lang="en-US" baseline="0" dirty="0" err="1" smtClean="0"/>
              <a:t>Khovratovich</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58</a:t>
            </a:fld>
            <a:endParaRPr lang="en-US"/>
          </a:p>
        </p:txBody>
      </p:sp>
    </p:spTree>
    <p:extLst>
      <p:ext uri="{BB962C8B-B14F-4D97-AF65-F5344CB8AC3E}">
        <p14:creationId xmlns:p14="http://schemas.microsoft.com/office/powerpoint/2010/main" val="221080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59</a:t>
            </a:fld>
            <a:endParaRPr lang="en-US"/>
          </a:p>
        </p:txBody>
      </p:sp>
    </p:spTree>
    <p:extLst>
      <p:ext uri="{BB962C8B-B14F-4D97-AF65-F5344CB8AC3E}">
        <p14:creationId xmlns:p14="http://schemas.microsoft.com/office/powerpoint/2010/main" val="340762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63</a:t>
            </a:fld>
            <a:endParaRPr lang="en-US"/>
          </a:p>
        </p:txBody>
      </p:sp>
    </p:spTree>
    <p:extLst>
      <p:ext uri="{BB962C8B-B14F-4D97-AF65-F5344CB8AC3E}">
        <p14:creationId xmlns:p14="http://schemas.microsoft.com/office/powerpoint/2010/main" val="369259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65</a:t>
            </a:fld>
            <a:endParaRPr lang="en-US"/>
          </a:p>
        </p:txBody>
      </p:sp>
    </p:spTree>
    <p:extLst>
      <p:ext uri="{BB962C8B-B14F-4D97-AF65-F5344CB8AC3E}">
        <p14:creationId xmlns:p14="http://schemas.microsoft.com/office/powerpoint/2010/main" val="28442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66</a:t>
            </a:fld>
            <a:endParaRPr lang="en-US"/>
          </a:p>
        </p:txBody>
      </p:sp>
    </p:spTree>
    <p:extLst>
      <p:ext uri="{BB962C8B-B14F-4D97-AF65-F5344CB8AC3E}">
        <p14:creationId xmlns:p14="http://schemas.microsoft.com/office/powerpoint/2010/main" val="136590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 In the past few years I have had to update the slide several times.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3</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67</a:t>
            </a:fld>
            <a:endParaRPr lang="en-US"/>
          </a:p>
        </p:txBody>
      </p:sp>
    </p:spTree>
    <p:extLst>
      <p:ext uri="{BB962C8B-B14F-4D97-AF65-F5344CB8AC3E}">
        <p14:creationId xmlns:p14="http://schemas.microsoft.com/office/powerpoint/2010/main" val="404402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work</a:t>
            </a:r>
            <a:r>
              <a:rPr lang="en-US" baseline="0" dirty="0" smtClean="0"/>
              <a:t> with Joel Alwen and </a:t>
            </a:r>
            <a:r>
              <a:rPr lang="en-US" dirty="0" smtClean="0">
                <a:effectLst/>
              </a:rPr>
              <a:t>Krzysztof </a:t>
            </a:r>
            <a:r>
              <a:rPr lang="en-US" dirty="0" err="1" smtClean="0">
                <a:effectLst/>
              </a:rPr>
              <a:t>Pietrzak</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76</a:t>
            </a:fld>
            <a:endParaRPr lang="en-US"/>
          </a:p>
        </p:txBody>
      </p:sp>
    </p:spTree>
    <p:extLst>
      <p:ext uri="{BB962C8B-B14F-4D97-AF65-F5344CB8AC3E}">
        <p14:creationId xmlns:p14="http://schemas.microsoft.com/office/powerpoint/2010/main" val="121314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that the</a:t>
            </a:r>
            <a:r>
              <a:rPr lang="en-US" baseline="0" dirty="0" smtClean="0"/>
              <a:t> problem hasn’t gone away.</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276372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Offline</a:t>
            </a:r>
            <a:r>
              <a:rPr lang="en-US" baseline="0" dirty="0" smtClean="0"/>
              <a:t> attacks are especially dangerous for two reasons. First, password cracking hardware continues to improve. Second, users often select weak passwords.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a:p>
        </p:txBody>
      </p:sp>
    </p:spTree>
    <p:extLst>
      <p:ext uri="{BB962C8B-B14F-4D97-AF65-F5344CB8AC3E}">
        <p14:creationId xmlns:p14="http://schemas.microsoft.com/office/powerpoint/2010/main" val="331182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Offline dictionary attacks are also very</a:t>
            </a:r>
            <a:r>
              <a:rPr lang="en-US" baseline="0" dirty="0" smtClean="0"/>
              <a:t> powerful. Some password hash functions can be evaluated at 348 billion hashes per second! How can we defend against these attacks?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6</a:t>
            </a:fld>
            <a:endParaRPr lang="en-US"/>
          </a:p>
        </p:txBody>
      </p:sp>
    </p:spTree>
    <p:extLst>
      <p:ext uri="{BB962C8B-B14F-4D97-AF65-F5344CB8AC3E}">
        <p14:creationId xmlns:p14="http://schemas.microsoft.com/office/powerpoint/2010/main" val="331182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7</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standard cryptographic</a:t>
            </a:r>
            <a:r>
              <a:rPr lang="en-US" baseline="0" dirty="0" smtClean="0"/>
              <a:t> hash functions like SHA256 fail to satisfy this property. Mining </a:t>
            </a:r>
            <a:r>
              <a:rPr lang="en-US" baseline="0" dirty="0" err="1" smtClean="0"/>
              <a:t>bitcoins</a:t>
            </a:r>
            <a:r>
              <a:rPr lang="en-US" baseline="0" dirty="0" smtClean="0"/>
              <a:t> is dramatically cheaper on an ASIC.</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a:t>
            </a:fld>
            <a:endParaRPr lang="en-US"/>
          </a:p>
        </p:txBody>
      </p:sp>
    </p:spTree>
    <p:extLst>
      <p:ext uri="{BB962C8B-B14F-4D97-AF65-F5344CB8AC3E}">
        <p14:creationId xmlns:p14="http://schemas.microsoft.com/office/powerpoint/2010/main" val="315107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memory costs tends to be much more equitable across different</a:t>
            </a:r>
            <a:r>
              <a:rPr lang="en-US" baseline="0" dirty="0" smtClean="0"/>
              <a:t> architectures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283705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11</a:t>
            </a:fld>
            <a:endParaRPr lang="en-US"/>
          </a:p>
        </p:txBody>
      </p:sp>
    </p:spTree>
    <p:extLst>
      <p:ext uri="{BB962C8B-B14F-4D97-AF65-F5344CB8AC3E}">
        <p14:creationId xmlns:p14="http://schemas.microsoft.com/office/powerpoint/2010/main" val="3967006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9/2/2016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9/2/2016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9/2/2016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9/2/2016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9/2/2016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9/2/2016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5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4" Type="http://schemas.openxmlformats.org/officeDocument/2006/relationships/image" Target="../media/image87.pn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6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9.png"/><Relationship Id="rId12" Type="http://schemas.openxmlformats.org/officeDocument/2006/relationships/image" Target="../media/image64.png"/><Relationship Id="rId1" Type="http://schemas.openxmlformats.org/officeDocument/2006/relationships/slideLayout" Target="../slideLayouts/slideLayout2.xml"/><Relationship Id="rId11" Type="http://schemas.openxmlformats.org/officeDocument/2006/relationships/image" Target="../media/image63.png"/><Relationship Id="rId10" Type="http://schemas.openxmlformats.org/officeDocument/2006/relationships/image" Target="../media/image98.png"/><Relationship Id="rId9" Type="http://schemas.openxmlformats.org/officeDocument/2006/relationships/image" Target="../media/image97.png"/><Relationship Id="rId14" Type="http://schemas.openxmlformats.org/officeDocument/2006/relationships/image" Target="../media/image71.png"/></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6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9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10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89.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23.jpeg"/><Relationship Id="rId12"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26.jpg"/><Relationship Id="rId4" Type="http://schemas.openxmlformats.org/officeDocument/2006/relationships/image" Target="../media/image22.jpeg"/><Relationship Id="rId9" Type="http://schemas.openxmlformats.org/officeDocument/2006/relationships/image" Target="../media/image2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56.gif"/><Relationship Id="rId7" Type="http://schemas.openxmlformats.org/officeDocument/2006/relationships/image" Target="../media/image90.png"/><Relationship Id="rId12" Type="http://schemas.openxmlformats.org/officeDocument/2006/relationships/image" Target="../media/image11.png"/><Relationship Id="rId17" Type="http://schemas.openxmlformats.org/officeDocument/2006/relationships/image" Target="../media/image85.jpeg"/><Relationship Id="rId2" Type="http://schemas.openxmlformats.org/officeDocument/2006/relationships/image" Target="../media/image55.jpeg"/><Relationship Id="rId16" Type="http://schemas.openxmlformats.org/officeDocument/2006/relationships/image" Target="../media/image84.jpg"/><Relationship Id="rId20"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83.png"/><Relationship Id="rId5" Type="http://schemas.openxmlformats.org/officeDocument/2006/relationships/image" Target="../media/image82.png"/><Relationship Id="rId15" Type="http://schemas.openxmlformats.org/officeDocument/2006/relationships/image" Target="../media/image140.png"/><Relationship Id="rId10" Type="http://schemas.openxmlformats.org/officeDocument/2006/relationships/image" Target="../media/image9.png"/><Relationship Id="rId19" Type="http://schemas.openxmlformats.org/officeDocument/2006/relationships/image" Target="../media/image180.png"/><Relationship Id="rId4" Type="http://schemas.openxmlformats.org/officeDocument/2006/relationships/image" Target="../media/image310.png"/><Relationship Id="rId9" Type="http://schemas.openxmlformats.org/officeDocument/2006/relationships/image" Target="../media/image8.png"/><Relationship Id="rId1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7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457" y="871991"/>
            <a:ext cx="10983686" cy="2387600"/>
          </a:xfrm>
        </p:spPr>
        <p:txBody>
          <a:bodyPr>
            <a:normAutofit fontScale="90000"/>
          </a:bodyPr>
          <a:lstStyle/>
          <a:p>
            <a:r>
              <a:rPr lang="en-US" dirty="0" smtClean="0"/>
              <a:t>Efficiently Computing Data Independent Memory Hard Functions</a:t>
            </a:r>
            <a:endParaRPr lang="en-US" dirty="0"/>
          </a:p>
        </p:txBody>
      </p:sp>
      <p:sp>
        <p:nvSpPr>
          <p:cNvPr id="3" name="Subtitle 2"/>
          <p:cNvSpPr>
            <a:spLocks noGrp="1"/>
          </p:cNvSpPr>
          <p:nvPr>
            <p:ph type="subTitle" idx="1"/>
          </p:nvPr>
        </p:nvSpPr>
        <p:spPr>
          <a:xfrm>
            <a:off x="1524000" y="3776209"/>
            <a:ext cx="9144000" cy="1655762"/>
          </a:xfrm>
        </p:spPr>
        <p:txBody>
          <a:bodyPr/>
          <a:lstStyle/>
          <a:p>
            <a:r>
              <a:rPr lang="en-US" dirty="0" smtClean="0"/>
              <a:t>Jeremiah Blocki (Microsoft Research/Purdue)</a:t>
            </a:r>
          </a:p>
          <a:p>
            <a:r>
              <a:rPr lang="en-US" dirty="0" err="1" smtClean="0"/>
              <a:t>Joël</a:t>
            </a:r>
            <a:r>
              <a:rPr lang="en-US" dirty="0" smtClean="0"/>
              <a:t> Alwen (IST Austria)</a:t>
            </a:r>
            <a:endParaRPr lang="en-US" dirty="0"/>
          </a:p>
        </p:txBody>
      </p:sp>
    </p:spTree>
    <p:extLst>
      <p:ext uri="{BB962C8B-B14F-4D97-AF65-F5344CB8AC3E}">
        <p14:creationId xmlns:p14="http://schemas.microsoft.com/office/powerpoint/2010/main" val="867928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5" y="4027758"/>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Costs: Equitable Across Architectures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0148" y="2506798"/>
            <a:ext cx="8401050" cy="26098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170" y="3811723"/>
            <a:ext cx="3810000" cy="3810000"/>
          </a:xfrm>
          <a:prstGeom prst="rect">
            <a:avLst/>
          </a:prstGeom>
          <a:scene3d>
            <a:camera prst="orthographicFront">
              <a:rot lat="1800000" lon="0" rev="1800000"/>
            </a:camera>
            <a:lightRig rig="threePt" dir="t"/>
          </a:scene3d>
        </p:spPr>
      </p:pic>
      <p:pic>
        <p:nvPicPr>
          <p:cNvPr id="7" name="Picture 6"/>
          <p:cNvPicPr>
            <a:picLocks noChangeAspect="1" noChangeArrowheads="1"/>
          </p:cNvPicPr>
          <p:nvPr/>
        </p:nvPicPr>
        <p:blipFill>
          <a:blip r:embed="rId5" cstate="print"/>
          <a:srcRect/>
          <a:stretch>
            <a:fillRect/>
          </a:stretch>
        </p:blipFill>
        <p:spPr bwMode="auto">
          <a:xfrm>
            <a:off x="659548" y="2506798"/>
            <a:ext cx="990600" cy="1651479"/>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a:stretch>
            <a:fillRect/>
          </a:stretch>
        </p:blipFill>
        <p:spPr bwMode="auto">
          <a:xfrm>
            <a:off x="10238009" y="2506798"/>
            <a:ext cx="1294442" cy="1942879"/>
          </a:xfrm>
          <a:prstGeom prst="rect">
            <a:avLst/>
          </a:prstGeom>
          <a:noFill/>
          <a:ln w="9525">
            <a:noFill/>
            <a:miter lim="800000"/>
            <a:headEnd/>
            <a:tailEnd/>
          </a:ln>
        </p:spPr>
      </p:pic>
    </p:spTree>
    <p:extLst>
      <p:ext uri="{BB962C8B-B14F-4D97-AF65-F5344CB8AC3E}">
        <p14:creationId xmlns:p14="http://schemas.microsoft.com/office/powerpoint/2010/main" val="350633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299" y="2479628"/>
            <a:ext cx="4278238" cy="118997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731" y="4787492"/>
            <a:ext cx="3205760" cy="1250158"/>
          </a:xfrm>
          <a:prstGeom prst="rect">
            <a:avLst/>
          </a:prstGeom>
        </p:spPr>
      </p:pic>
      <p:sp>
        <p:nvSpPr>
          <p:cNvPr id="6" name="&quot;No&quot; Symbol 5"/>
          <p:cNvSpPr/>
          <p:nvPr/>
        </p:nvSpPr>
        <p:spPr>
          <a:xfrm>
            <a:off x="8253939" y="4218014"/>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pic>
        <p:nvPicPr>
          <p:cNvPr id="7"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731" y="2419444"/>
            <a:ext cx="3205760" cy="1250158"/>
          </a:xfrm>
          <a:prstGeom prst="rect">
            <a:avLst/>
          </a:prstGeom>
        </p:spPr>
      </p:pic>
    </p:spTree>
    <p:extLst>
      <p:ext uri="{BB962C8B-B14F-4D97-AF65-F5344CB8AC3E}">
        <p14:creationId xmlns:p14="http://schemas.microsoft.com/office/powerpoint/2010/main" val="21274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a:t>
            </a:r>
            <a:r>
              <a:rPr lang="en-US" dirty="0" err="1"/>
              <a:t>f</a:t>
            </a:r>
            <a:r>
              <a:rPr lang="en-US" baseline="-25000" dirty="0" err="1"/>
              <a:t>G,H</a:t>
            </a:r>
            <a:r>
              <a:rPr lang="en-US" dirty="0" smtClean="0"/>
              <a:t>)</a:t>
            </a:r>
            <a:endParaRPr lang="en-US" dirty="0"/>
          </a:p>
        </p:txBody>
      </p:sp>
      <p:sp>
        <p:nvSpPr>
          <p:cNvPr id="4" name="Oval 3"/>
          <p:cNvSpPr/>
          <p:nvPr/>
        </p:nvSpPr>
        <p:spPr>
          <a:xfrm>
            <a:off x="3341581" y="5030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317689" y="4709868"/>
            <a:ext cx="707778"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219834" y="522247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185003" y="4769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2675991" y="5313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459106" cy="584775"/>
          </a:xfrm>
          <a:prstGeom prst="rect">
            <a:avLst/>
          </a:prstGeom>
          <a:noFill/>
        </p:spPr>
        <p:txBody>
          <a:bodyPr wrap="none" rtlCol="0">
            <a:spAutoFit/>
          </a:bodyPr>
          <a:lstStyle/>
          <a:p>
            <a:r>
              <a:rPr lang="en-US" sz="3200" dirty="0"/>
              <a:t>Output: </a:t>
            </a:r>
            <a:r>
              <a:rPr lang="en-US" sz="3200" dirty="0" err="1"/>
              <a:t>f</a:t>
            </a:r>
            <a:r>
              <a:rPr lang="en-US" sz="3200" baseline="-25000" dirty="0" err="1"/>
              <a:t>G,H</a:t>
            </a:r>
            <a:r>
              <a:rPr lang="en-US" sz="3200" baseline="-25000" dirty="0"/>
              <a:t> </a:t>
            </a:r>
            <a:r>
              <a:rPr lang="en-US" sz="3200" dirty="0" smtClean="0"/>
              <a:t>(</a:t>
            </a:r>
            <a:r>
              <a:rPr lang="en-US" sz="3200" dirty="0" err="1" smtClean="0"/>
              <a:t>pwd,salt</a:t>
            </a:r>
            <a:r>
              <a:rPr lang="en-US" sz="3200" dirty="0" smtClean="0"/>
              <a:t>)= L</a:t>
            </a:r>
            <a:r>
              <a:rPr lang="en-US" sz="3200" baseline="-25000" dirty="0" smtClean="0"/>
              <a:t>4</a:t>
            </a:r>
            <a:endParaRPr lang="en-US" sz="3200" baseline="-25000" dirty="0"/>
          </a:p>
        </p:txBody>
      </p:sp>
      <p:sp>
        <p:nvSpPr>
          <p:cNvPr id="11" name="TextBox 10"/>
          <p:cNvSpPr txBox="1"/>
          <p:nvPr/>
        </p:nvSpPr>
        <p:spPr>
          <a:xfrm>
            <a:off x="356517" y="4734719"/>
            <a:ext cx="2785571" cy="1077218"/>
          </a:xfrm>
          <a:prstGeom prst="rect">
            <a:avLst/>
          </a:prstGeom>
          <a:noFill/>
        </p:spPr>
        <p:txBody>
          <a:bodyPr wrap="none"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1" y="5329412"/>
            <a:ext cx="184731" cy="584775"/>
          </a:xfrm>
          <a:prstGeom prst="rect">
            <a:avLst/>
          </a:prstGeom>
          <a:noFill/>
        </p:spPr>
        <p:txBody>
          <a:bodyPr wrap="none" rtlCol="0">
            <a:spAutoFit/>
          </a:bodyPr>
          <a:lstStyle/>
          <a:p>
            <a:endParaRPr lang="en-US" sz="3200" dirty="0"/>
          </a:p>
        </p:txBody>
      </p:sp>
      <p:cxnSp>
        <p:nvCxnSpPr>
          <p:cNvPr id="13" name="Straight Arrow Connector 12"/>
          <p:cNvCxnSpPr>
            <a:stCxn id="4" idx="7"/>
          </p:cNvCxnSpPr>
          <p:nvPr/>
        </p:nvCxnSpPr>
        <p:spPr>
          <a:xfrm flipV="1">
            <a:off x="3875345" y="4988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2"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5" y="5190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6" y="5049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5" y="4921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4"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3" y="5951898"/>
                <a:ext cx="27261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6"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5"/>
                <a:ext cx="34881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6" y="1692993"/>
                <a:ext cx="10540070" cy="3416320"/>
              </a:xfrm>
              <a:prstGeom prst="rect">
                <a:avLst/>
              </a:prstGeom>
              <a:noFill/>
            </p:spPr>
            <p:txBody>
              <a:bodyPr wrap="square" rtlCol="0">
                <a:spAutoFit/>
              </a:bodyPr>
              <a:lstStyle/>
              <a:p>
                <a:r>
                  <a:rPr lang="en-US" sz="3600" dirty="0" smtClean="0"/>
                  <a:t>Defined by </a:t>
                </a:r>
              </a:p>
              <a:p>
                <a:pPr marL="285750" indent="-285750">
                  <a:buFont typeface="Arial" panose="020B0604020202020204" pitchFamily="34" charset="0"/>
                  <a:buChar char="•"/>
                </a:pPr>
                <a:r>
                  <a:rPr lang="en-US" sz="3600" dirty="0" smtClean="0"/>
                  <a:t>H:</a:t>
                </a:r>
                <a14:m>
                  <m:oMath xmlns:m="http://schemas.openxmlformats.org/officeDocument/2006/math">
                    <m:d>
                      <m:dPr>
                        <m:begChr m:val="{"/>
                        <m:endChr m:val="}"/>
                        <m:ctrlPr>
                          <a:rPr lang="en-US" sz="3600" i="1">
                            <a:latin typeface="Cambria Math"/>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smtClean="0">
                        <a:latin typeface="Cambria Math" panose="02040503050406030204" pitchFamily="18" charset="0"/>
                        <a:ea typeface="Cambria Math" panose="02040503050406030204" pitchFamily="18" charset="0"/>
                      </a:rPr>
                      <m:t>→</m:t>
                    </m:r>
                    <m:d>
                      <m:dPr>
                        <m:begChr m:val="{"/>
                        <m:endChr m:val="}"/>
                        <m:ctrlPr>
                          <a:rPr lang="en-US" sz="360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𝑘</m:t>
                    </m:r>
                  </m:oMath>
                </a14:m>
                <a:r>
                  <a:rPr lang="en-US" sz="3600" dirty="0" smtClean="0"/>
                  <a:t>     (Random Oracle)</a:t>
                </a:r>
              </a:p>
              <a:p>
                <a:pPr marL="285750" indent="-285750">
                  <a:buFont typeface="Arial" panose="020B0604020202020204" pitchFamily="34" charset="0"/>
                  <a:buChar char="•"/>
                </a:pPr>
                <a:r>
                  <a:rPr lang="en-US" sz="3600" dirty="0" smtClean="0"/>
                  <a:t>DAG G                           (encodes data-dependencies)</a:t>
                </a:r>
              </a:p>
              <a:p>
                <a:pPr marL="742950" lvl="1" indent="-285750">
                  <a:buFont typeface="Arial" panose="020B0604020202020204" pitchFamily="34" charset="0"/>
                  <a:buChar char="•"/>
                </a:pPr>
                <a:r>
                  <a:rPr lang="en-US" sz="3600" dirty="0" smtClean="0"/>
                  <a:t>Maximum </a:t>
                </a:r>
                <a:r>
                  <a:rPr lang="en-US" sz="3600" dirty="0" err="1" smtClean="0"/>
                  <a:t>indegree</a:t>
                </a:r>
                <a:r>
                  <a:rPr lang="en-US" sz="3600" dirty="0" smtClean="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𝛿</m:t>
                    </m:r>
                    <m:r>
                      <a:rPr lang="en-US" sz="3600" b="0" i="1"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O</m:t>
                    </m:r>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1</m:t>
                        </m:r>
                      </m:e>
                    </m:d>
                  </m:oMath>
                </a14:m>
                <a:endParaRPr lang="en-US" sz="3600" dirty="0" smtClean="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6" y="1692993"/>
                <a:ext cx="10540070" cy="3416320"/>
              </a:xfrm>
              <a:prstGeom prst="rect">
                <a:avLst/>
              </a:prstGeom>
              <a:blipFill rotWithShape="0">
                <a:blip r:embed="rId4"/>
                <a:stretch>
                  <a:fillRect l="-1793" t="-2857"/>
                </a:stretch>
              </a:blipFill>
            </p:spPr>
            <p:txBody>
              <a:bodyPr/>
              <a:lstStyle/>
              <a:p>
                <a:r>
                  <a:rPr lang="en-US">
                    <a:noFill/>
                  </a:rPr>
                  <a:t> </a:t>
                </a:r>
              </a:p>
            </p:txBody>
          </p:sp>
        </mc:Fallback>
      </mc:AlternateContent>
      <p:sp>
        <p:nvSpPr>
          <p:cNvPr id="24" name="Oval 23"/>
          <p:cNvSpPr/>
          <p:nvPr/>
        </p:nvSpPr>
        <p:spPr>
          <a:xfrm>
            <a:off x="3353937" y="5030455"/>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5" name="Straight Arrow Connector 24"/>
          <p:cNvCxnSpPr>
            <a:endCxn id="24" idx="4"/>
          </p:cNvCxnSpPr>
          <p:nvPr/>
        </p:nvCxnSpPr>
        <p:spPr>
          <a:xfrm flipV="1">
            <a:off x="3564432"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4198919"/>
                <a:ext cx="11564404" cy="1871174"/>
              </a:xfrm>
            </p:spPr>
            <p:txBody>
              <a:bodyPr>
                <a:noAutofit/>
              </a:bodyPr>
              <a:lstStyle/>
              <a:p>
                <a:pPr marL="0" indent="0">
                  <a:buNone/>
                </a:pPr>
                <a:r>
                  <a:rPr lang="en-US" sz="3200" dirty="0" smtClean="0">
                    <a:ea typeface="Cambria Math" panose="02040503050406030204" pitchFamily="18" charset="0"/>
                  </a:rPr>
                  <a:t>Pebbling </a:t>
                </a:r>
                <a:r>
                  <a:rPr lang="en-US" sz="3200" dirty="0">
                    <a:ea typeface="Cambria Math" panose="02040503050406030204" pitchFamily="18" charset="0"/>
                  </a:rPr>
                  <a:t>Rules </a:t>
                </a:r>
                <a:r>
                  <a:rPr lang="en-US" sz="3200" dirty="0" smtClean="0">
                    <a:ea typeface="Cambria Math" panose="02040503050406030204" pitchFamily="18" charset="0"/>
                  </a:rPr>
                  <a:t>:  </a:t>
                </a: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smtClean="0">
                    <a:ea typeface="Cambria Math" panose="02040503050406030204" pitchFamily="18" charset="0"/>
                  </a:rPr>
                  <a:t> </a:t>
                </a:r>
                <a:r>
                  <a:rPr lang="en-US" sz="3200" dirty="0" err="1" smtClean="0">
                    <a:ea typeface="Cambria Math" panose="02040503050406030204" pitchFamily="18" charset="0"/>
                  </a:rPr>
                  <a:t>s.t.</a:t>
                </a:r>
                <a:r>
                  <a:rPr lang="en-US" sz="3200" dirty="0" smtClean="0">
                    <a:ea typeface="Cambria Math" panose="02040503050406030204" pitchFamily="18" charset="0"/>
                  </a:rPr>
                  <a:t> </a:t>
                </a:r>
              </a:p>
              <a:p>
                <a:r>
                  <a:rPr lang="en-US" sz="3200" dirty="0" smtClean="0">
                    <a:ea typeface="Cambria Math" panose="02040503050406030204" pitchFamily="18" charset="0"/>
                  </a:rPr>
                  <a:t>P</a:t>
                </a:r>
                <a:r>
                  <a:rPr lang="en-US" sz="3200" baseline="-25000" dirty="0" smtClean="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b="0" i="0" smtClean="0">
                            <a:latin typeface="Cambria Math" panose="02040503050406030204" pitchFamily="18" charset="0"/>
                            <a:ea typeface="Cambria Math" panose="02040503050406030204" pitchFamily="18" charset="0"/>
                          </a:rPr>
                          <m:t>parents</m:t>
                        </m:r>
                        <m:d>
                          <m:dPr>
                            <m:ctrlPr>
                              <a:rPr lang="en-US" sz="3200" b="0" i="1" smtClean="0">
                                <a:latin typeface="Cambria Math"/>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    </m:t>
                    </m:r>
                  </m:oMath>
                </a14:m>
                <a:r>
                  <a:rPr lang="en-US" sz="3200" dirty="0" smtClean="0"/>
                  <a:t>(need dependent values)</a:t>
                </a:r>
              </a:p>
              <a:p>
                <a:r>
                  <a:rPr lang="en-US" sz="3200" dirty="0" smtClean="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t                                                                                           </a:t>
                </a:r>
                <a:r>
                  <a:rPr lang="en-US" sz="3200" dirty="0" smtClean="0">
                    <a:ea typeface="Cambria Math" panose="02040503050406030204" pitchFamily="18" charset="0"/>
                  </a:rPr>
                  <a:t>(must finish and output </a:t>
                </a:r>
                <a:r>
                  <a:rPr lang="en-US" sz="3200" dirty="0">
                    <a:ea typeface="Cambria Math" panose="02040503050406030204" pitchFamily="18" charset="0"/>
                  </a:rPr>
                  <a:t>L</a:t>
                </a:r>
                <a:r>
                  <a:rPr lang="en-US" sz="3200" baseline="-25000" dirty="0">
                    <a:ea typeface="Cambria Math" panose="02040503050406030204" pitchFamily="18" charset="0"/>
                  </a:rPr>
                  <a:t>n</a:t>
                </a:r>
                <a:r>
                  <a:rPr lang="en-US" sz="3200" dirty="0" smtClean="0">
                    <a:ea typeface="Cambria Math" panose="02040503050406030204" pitchFamily="18" charset="0"/>
                  </a:rPr>
                  <a:t>)</a:t>
                </a:r>
                <a:r>
                  <a:rPr lang="en-US" sz="3200" baseline="-25000" dirty="0" smtClean="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3831451" y="2236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807559" y="1915868"/>
            <a:ext cx="707778" cy="59132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709704" y="242847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674873" y="1975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3165861" y="2519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30" y="2254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7"/>
            <a:ext cx="1680268" cy="523220"/>
          </a:xfrm>
          <a:prstGeom prst="rect">
            <a:avLst/>
          </a:prstGeom>
          <a:noFill/>
        </p:spPr>
        <p:txBody>
          <a:bodyPr wrap="none" rtlCol="0">
            <a:spAutoFit/>
          </a:bodyPr>
          <a:lstStyle/>
          <a:p>
            <a:r>
              <a:rPr lang="en-US" sz="2800" dirty="0"/>
              <a:t>Output: </a:t>
            </a:r>
            <a:r>
              <a:rPr lang="en-US" sz="2800" dirty="0" smtClean="0"/>
              <a:t>L</a:t>
            </a:r>
            <a:r>
              <a:rPr lang="en-US" sz="2800" baseline="-25000" dirty="0" smtClean="0"/>
              <a:t>4</a:t>
            </a:r>
            <a:endParaRPr lang="en-US" sz="2800" baseline="-25000" dirty="0"/>
          </a:p>
        </p:txBody>
      </p:sp>
      <p:sp>
        <p:nvSpPr>
          <p:cNvPr id="11" name="TextBox 10"/>
          <p:cNvSpPr txBox="1"/>
          <p:nvPr/>
        </p:nvSpPr>
        <p:spPr>
          <a:xfrm>
            <a:off x="2413930" y="2058568"/>
            <a:ext cx="1058303" cy="523220"/>
          </a:xfrm>
          <a:prstGeom prst="rect">
            <a:avLst/>
          </a:prstGeom>
          <a:noFill/>
        </p:spPr>
        <p:txBody>
          <a:bodyPr wrap="none" rtlCol="0">
            <a:spAutoFit/>
          </a:bodyPr>
          <a:lstStyle/>
          <a:p>
            <a:r>
              <a:rPr lang="en-US" sz="2800" dirty="0"/>
              <a:t>Input:</a:t>
            </a:r>
          </a:p>
        </p:txBody>
      </p:sp>
      <p:sp>
        <p:nvSpPr>
          <p:cNvPr id="12" name="TextBox 11"/>
          <p:cNvSpPr txBox="1"/>
          <p:nvPr/>
        </p:nvSpPr>
        <p:spPr>
          <a:xfrm>
            <a:off x="2414848" y="2559273"/>
            <a:ext cx="1500667" cy="523220"/>
          </a:xfrm>
          <a:prstGeom prst="rect">
            <a:avLst/>
          </a:prstGeom>
          <a:noFill/>
        </p:spPr>
        <p:txBody>
          <a:bodyPr wrap="none"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5" y="2194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2"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5" y="2396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5" y="2127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4"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3" y="3157898"/>
                <a:ext cx="24086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6"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09" y="3228735"/>
                <a:ext cx="30748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3843807" y="2236455"/>
            <a:ext cx="625344" cy="62301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3" name="Straight Arrow Connector 22"/>
          <p:cNvCxnSpPr>
            <a:endCxn id="22" idx="4"/>
          </p:cNvCxnSpPr>
          <p:nvPr/>
        </p:nvCxnSpPr>
        <p:spPr>
          <a:xfrm flipV="1">
            <a:off x="4054302"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2</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6"/>
        </p:xfrm>
        <a:graphic>
          <a:graphicData uri="http://schemas.openxmlformats.org/drawingml/2006/table">
            <a:tbl>
              <a:tblPr firstRow="1" bandRow="1">
                <a:tableStyleId>{5C22544A-7EE6-4342-B048-85BDC9FD1C3A}</a:tableStyleId>
              </a:tblPr>
              <a:tblGrid>
                <a:gridCol w="1219200"/>
              </a:tblGrid>
              <a:tr h="457200">
                <a:tc>
                  <a:txBody>
                    <a:bodyPr/>
                    <a:lstStyle/>
                    <a:p>
                      <a:r>
                        <a:rPr lang="en-US" dirty="0" smtClean="0"/>
                        <a:t>Username</a:t>
                      </a:r>
                      <a:endParaRPr lang="en-US" dirty="0"/>
                    </a:p>
                  </a:txBody>
                  <a:tcPr/>
                </a:tc>
              </a:tr>
              <a:tr h="1180066">
                <a:tc>
                  <a:txBody>
                    <a:bodyPr/>
                    <a:lstStyle/>
                    <a:p>
                      <a:r>
                        <a:rPr lang="en-US" dirty="0" err="1" smtClean="0"/>
                        <a:t>jblocki</a:t>
                      </a:r>
                      <a:endParaRPr lang="en-US" dirty="0"/>
                    </a:p>
                  </a:txBody>
                  <a:tcPr/>
                </a:tc>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1"/>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1"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03324" cy="369332"/>
          </a:xfrm>
          <a:prstGeom prst="rect">
            <a:avLst/>
          </a:prstGeom>
          <a:noFill/>
        </p:spPr>
        <p:txBody>
          <a:bodyPr wrap="none" rtlCol="0">
            <a:spAutoFit/>
          </a:bodyPr>
          <a:lstStyle/>
          <a:p>
            <a:r>
              <a:rPr lang="en-US" dirty="0" err="1"/>
              <a:t>jblocki</a:t>
            </a:r>
            <a:r>
              <a:rPr lang="en-US" dirty="0"/>
              <a:t>, 123456</a:t>
            </a:r>
          </a:p>
        </p:txBody>
      </p:sp>
      <p:sp>
        <p:nvSpPr>
          <p:cNvPr id="24" name="TextBox 23"/>
          <p:cNvSpPr txBox="1"/>
          <p:nvPr/>
        </p:nvSpPr>
        <p:spPr>
          <a:xfrm>
            <a:off x="6096000" y="4656891"/>
            <a:ext cx="4419600" cy="1261884"/>
          </a:xfrm>
          <a:prstGeom prst="rect">
            <a:avLst/>
          </a:prstGeom>
          <a:noFill/>
        </p:spPr>
        <p:txBody>
          <a:bodyPr wrap="square" rtlCol="0">
            <a:spAutoFit/>
          </a:bodyPr>
          <a:lstStyle/>
          <a:p>
            <a:r>
              <a:rPr lang="en-US" sz="2000" dirty="0"/>
              <a:t>SHA1(123456</a:t>
            </a:r>
            <a:r>
              <a:rPr lang="en-US" sz="2000" dirty="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8991600" y="2895600"/>
          <a:ext cx="1524000" cy="1645920"/>
        </p:xfrm>
        <a:graphic>
          <a:graphicData uri="http://schemas.openxmlformats.org/drawingml/2006/table">
            <a:tbl>
              <a:tblPr firstRow="1" bandRow="1">
                <a:tableStyleId>{5C22544A-7EE6-4342-B048-85BDC9FD1C3A}</a:tableStyleId>
              </a:tblPr>
              <a:tblGrid>
                <a:gridCol w="1524000"/>
              </a:tblGrid>
              <a:tr h="457200">
                <a:tc>
                  <a:txBody>
                    <a:bodyPr/>
                    <a:lstStyle/>
                    <a:p>
                      <a:r>
                        <a:rPr lang="en-US" dirty="0" smtClean="0"/>
                        <a:t>Hash</a:t>
                      </a:r>
                      <a:endParaRPr lang="en-US" dirty="0"/>
                    </a:p>
                  </a:txBody>
                  <a:tcPr/>
                </a:tc>
              </a:tr>
              <a:tr h="1180066">
                <a:tc>
                  <a:txBody>
                    <a:bodyPr/>
                    <a:lstStyle/>
                    <a:p>
                      <a:r>
                        <a:rPr lang="en-US" sz="1800" dirty="0" smtClean="0">
                          <a:solidFill>
                            <a:srgbClr val="00B050"/>
                          </a:solidFill>
                        </a:rPr>
                        <a:t>85e23cfe0021f584e3db87aa72630a9a2345c062</a:t>
                      </a:r>
                    </a:p>
                  </a:txBody>
                  <a:tcPr/>
                </a:tc>
              </a:tr>
            </a:tbl>
          </a:graphicData>
        </a:graphic>
      </p:graphicFrame>
      <p:graphicFrame>
        <p:nvGraphicFramePr>
          <p:cNvPr id="10" name="Table 9"/>
          <p:cNvGraphicFramePr>
            <a:graphicFrameLocks noGrp="1"/>
          </p:cNvGraphicFramePr>
          <p:nvPr>
            <p:extLst/>
          </p:nvPr>
        </p:nvGraphicFramePr>
        <p:xfrm>
          <a:off x="7319659" y="2895600"/>
          <a:ext cx="1676400" cy="1637266"/>
        </p:xfrm>
        <a:graphic>
          <a:graphicData uri="http://schemas.openxmlformats.org/drawingml/2006/table">
            <a:tbl>
              <a:tblPr firstRow="1" bandRow="1">
                <a:tableStyleId>{5C22544A-7EE6-4342-B048-85BDC9FD1C3A}</a:tableStyleId>
              </a:tblPr>
              <a:tblGrid>
                <a:gridCol w="1676400"/>
              </a:tblGrid>
              <a:tr h="457200">
                <a:tc>
                  <a:txBody>
                    <a:bodyPr/>
                    <a:lstStyle/>
                    <a:p>
                      <a:r>
                        <a:rPr lang="en-US" dirty="0" smtClean="0"/>
                        <a:t>Salt</a:t>
                      </a:r>
                      <a:endParaRPr lang="en-US" dirty="0"/>
                    </a:p>
                  </a:txBody>
                  <a:tcPr/>
                </a:tc>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Space</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Time (ST)-Complexity</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3900" b="0" i="0" smtClean="0">
                          <a:latin typeface="Cambria Math" panose="02040503050406030204" pitchFamily="18" charset="0"/>
                        </a:rPr>
                        <m:t>ST</m:t>
                      </m:r>
                      <m:d>
                        <m:dPr>
                          <m:ctrlPr>
                            <a:rPr lang="en-US" sz="3900" b="0" i="1" smtClean="0">
                              <a:latin typeface="Cambria Math"/>
                            </a:rPr>
                          </m:ctrlPr>
                        </m:dPr>
                        <m:e>
                          <m:r>
                            <a:rPr lang="en-US" sz="3900" b="0" i="1" smtClean="0">
                              <a:latin typeface="Cambria Math" panose="02040503050406030204" pitchFamily="18" charset="0"/>
                            </a:rPr>
                            <m:t>𝐺</m:t>
                          </m:r>
                        </m:e>
                      </m:d>
                      <m:r>
                        <a:rPr lang="en-US" sz="3900" b="0" i="1" smtClean="0">
                          <a:latin typeface="Cambria Math" panose="02040503050406030204" pitchFamily="18" charset="0"/>
                        </a:rPr>
                        <m:t>=</m:t>
                      </m:r>
                      <m:func>
                        <m:funcPr>
                          <m:ctrlPr>
                            <a:rPr lang="en-US" sz="3900" i="1">
                              <a:latin typeface="Cambria Math"/>
                            </a:rPr>
                          </m:ctrlPr>
                        </m:funcPr>
                        <m:fName>
                          <m:limLow>
                            <m:limLowPr>
                              <m:ctrlPr>
                                <a:rPr lang="en-US" sz="3900" i="1">
                                  <a:latin typeface="Cambria Math"/>
                                </a:rPr>
                              </m:ctrlPr>
                            </m:limLowPr>
                            <m:e>
                              <m:r>
                                <m:rPr>
                                  <m:sty m:val="p"/>
                                </m:rPr>
                                <a:rPr lang="en-US" sz="3900">
                                  <a:latin typeface="Cambria Math" panose="02040503050406030204" pitchFamily="18" charset="0"/>
                                </a:rPr>
                                <m:t>min</m:t>
                              </m:r>
                            </m:e>
                            <m:lim>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lim>
                          </m:limLow>
                        </m:fName>
                        <m:e>
                          <m:d>
                            <m:dPr>
                              <m:ctrlPr>
                                <a:rPr lang="en-US" sz="3900" i="1">
                                  <a:latin typeface="Cambria Math"/>
                                </a:rPr>
                              </m:ctrlPr>
                            </m:dPr>
                            <m:e>
                              <m:sSub>
                                <m:sSubPr>
                                  <m:ctrlPr>
                                    <a:rPr lang="en-US" sz="3900" i="1">
                                      <a:latin typeface="Cambria Math"/>
                                    </a:rPr>
                                  </m:ctrlPr>
                                </m:sSubPr>
                                <m:e>
                                  <m:r>
                                    <a:rPr lang="en-US" sz="3900" i="1">
                                      <a:latin typeface="Cambria Math" panose="02040503050406030204" pitchFamily="18" charset="0"/>
                                    </a:rPr>
                                    <m:t>𝑡</m:t>
                                  </m:r>
                                </m:e>
                                <m:sub>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r>
                                <a:rPr lang="en-US" sz="3900" i="1">
                                  <a:latin typeface="Cambria Math" panose="02040503050406030204" pitchFamily="18" charset="0"/>
                                  <a:ea typeface="Cambria Math" panose="02040503050406030204" pitchFamily="18" charset="0"/>
                                </a:rPr>
                                <m:t>×</m:t>
                              </m:r>
                              <m:func>
                                <m:funcPr>
                                  <m:ctrlPr>
                                    <a:rPr lang="en-US" sz="3900" i="1">
                                      <a:latin typeface="Cambria Math"/>
                                    </a:rPr>
                                  </m:ctrlPr>
                                </m:funcPr>
                                <m:fName>
                                  <m:limLow>
                                    <m:limLowPr>
                                      <m:ctrlPr>
                                        <a:rPr lang="en-US" sz="3900" i="1">
                                          <a:latin typeface="Cambria Math"/>
                                        </a:rPr>
                                      </m:ctrlPr>
                                    </m:limLowPr>
                                    <m:e>
                                      <m:r>
                                        <m:rPr>
                                          <m:sty m:val="p"/>
                                        </m:rPr>
                                        <a:rPr lang="en-US" sz="3900">
                                          <a:latin typeface="Cambria Math" panose="02040503050406030204" pitchFamily="18" charset="0"/>
                                        </a:rPr>
                                        <m:t>max</m:t>
                                      </m:r>
                                    </m:e>
                                    <m:lim>
                                      <m:r>
                                        <a:rPr lang="en-US" sz="3900" i="1">
                                          <a:latin typeface="Cambria Math" panose="02040503050406030204" pitchFamily="18" charset="0"/>
                                        </a:rPr>
                                        <m:t>𝑖</m:t>
                                      </m:r>
                                      <m:r>
                                        <a:rPr lang="en-US" sz="3900" i="1">
                                          <a:latin typeface="Cambria Math" panose="02040503050406030204" pitchFamily="18" charset="0"/>
                                          <a:ea typeface="Cambria Math" panose="02040503050406030204" pitchFamily="18" charset="0"/>
                                        </a:rPr>
                                        <m:t>≤</m:t>
                                      </m:r>
                                      <m:sSub>
                                        <m:sSubPr>
                                          <m:ctrlPr>
                                            <a:rPr lang="en-US" sz="3900" i="1">
                                              <a:latin typeface="Cambria Math"/>
                                              <a:ea typeface="Cambria Math" panose="02040503050406030204" pitchFamily="18" charset="0"/>
                                            </a:rPr>
                                          </m:ctrlPr>
                                        </m:sSubPr>
                                        <m:e>
                                          <m:r>
                                            <a:rPr lang="en-US" sz="3900" i="1">
                                              <a:latin typeface="Cambria Math" panose="02040503050406030204" pitchFamily="18" charset="0"/>
                                              <a:ea typeface="Cambria Math" panose="02040503050406030204" pitchFamily="18" charset="0"/>
                                            </a:rPr>
                                            <m:t>𝑡</m:t>
                                          </m:r>
                                        </m:e>
                                        <m:sub>
                                          <m:acc>
                                            <m:accPr>
                                              <m:chr m:val="⃗"/>
                                              <m:ctrlPr>
                                                <a:rPr lang="en-US" sz="3900" i="1">
                                                  <a:latin typeface="Cambria Math"/>
                                                  <a:ea typeface="Cambria Math" panose="02040503050406030204" pitchFamily="18" charset="0"/>
                                                </a:rPr>
                                              </m:ctrlPr>
                                            </m:accPr>
                                            <m:e>
                                              <m:r>
                                                <a:rPr lang="en-US" sz="3900" i="1">
                                                  <a:latin typeface="Cambria Math" panose="02040503050406030204" pitchFamily="18" charset="0"/>
                                                  <a:ea typeface="Cambria Math" panose="02040503050406030204" pitchFamily="18" charset="0"/>
                                                </a:rPr>
                                                <m:t>𝑃</m:t>
                                              </m:r>
                                            </m:e>
                                          </m:acc>
                                        </m:sub>
                                      </m:sSub>
                                    </m:lim>
                                  </m:limLow>
                                </m:fName>
                                <m:e>
                                  <m:d>
                                    <m:dPr>
                                      <m:begChr m:val="|"/>
                                      <m:endChr m:val="|"/>
                                      <m:ctrlPr>
                                        <a:rPr lang="en-US" sz="3900" i="1">
                                          <a:latin typeface="Cambria Math"/>
                                        </a:rPr>
                                      </m:ctrlPr>
                                    </m:dPr>
                                    <m:e>
                                      <m:sSub>
                                        <m:sSubPr>
                                          <m:ctrlPr>
                                            <a:rPr lang="en-US" sz="3900" i="1">
                                              <a:latin typeface="Cambria Math"/>
                                            </a:rPr>
                                          </m:ctrlPr>
                                        </m:sSubPr>
                                        <m:e>
                                          <m:r>
                                            <a:rPr lang="en-US" sz="3900" i="1">
                                              <a:latin typeface="Cambria Math" panose="02040503050406030204" pitchFamily="18" charset="0"/>
                                            </a:rPr>
                                            <m:t>𝑃</m:t>
                                          </m:r>
                                        </m:e>
                                        <m:sub>
                                          <m:r>
                                            <a:rPr lang="en-US" sz="3900" i="1">
                                              <a:latin typeface="Cambria Math" panose="02040503050406030204" pitchFamily="18" charset="0"/>
                                            </a:rPr>
                                            <m:t>𝑖</m:t>
                                          </m:r>
                                        </m:sub>
                                      </m:sSub>
                                    </m:e>
                                  </m:d>
                                </m:e>
                              </m:func>
                            </m:e>
                          </m:d>
                        </m:e>
                      </m:func>
                    </m:oMath>
                  </m:oMathPara>
                </a14:m>
                <a:endParaRPr lang="en-US" dirty="0" smtClean="0"/>
              </a:p>
              <a:p>
                <a:r>
                  <a:rPr lang="en-US" dirty="0" smtClean="0"/>
                  <a:t>Rich Theory</a:t>
                </a:r>
              </a:p>
              <a:p>
                <a:pPr lvl="1"/>
                <a:r>
                  <a:rPr lang="en-US" dirty="0" smtClean="0"/>
                  <a:t>Space-time tradeoffs </a:t>
                </a:r>
              </a:p>
              <a:p>
                <a:pPr lvl="1"/>
                <a:r>
                  <a:rPr lang="en-US" dirty="0" smtClean="0"/>
                  <a:t>But not appropriate for password hashing</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89659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Amortization and Parallelism</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636959"/>
              </a:xfrm>
            </p:spPr>
            <p:txBody>
              <a:bodyPr>
                <a:normAutofit/>
              </a:bodyPr>
              <a:lstStyle/>
              <a:p>
                <a:r>
                  <a:rPr lang="en-GB" sz="2400" dirty="0" smtClean="0"/>
                  <a:t>Problem: for parallel computation ST-complexity can scale badly in the number of evaluations of a function.</a:t>
                </a:r>
              </a:p>
              <a:p>
                <a:endParaRPr lang="en-GB" sz="2400" dirty="0"/>
              </a:p>
              <a:p>
                <a:endParaRPr lang="en-GB" sz="2400" dirty="0" smtClean="0"/>
              </a:p>
              <a:p>
                <a:endParaRPr lang="en-GB" sz="2400" dirty="0"/>
              </a:p>
              <a:p>
                <a:endParaRPr lang="en-GB" sz="2400" dirty="0" smtClean="0"/>
              </a:p>
              <a:p>
                <a:endParaRPr lang="en-GB" sz="2400" dirty="0"/>
              </a:p>
              <a:p>
                <a:pPr marL="0" indent="0">
                  <a:buNone/>
                </a:pPr>
                <a:endParaRPr lang="en-GB" sz="2400" dirty="0" smtClean="0"/>
              </a:p>
              <a:p>
                <a:pPr marL="0" indent="0">
                  <a:buNone/>
                </a:pPr>
                <a:endParaRPr lang="en-GB" sz="2400" dirty="0" smtClean="0"/>
              </a:p>
              <a:p>
                <a:pPr marL="0" indent="0">
                  <a:buNone/>
                </a:pPr>
                <a:r>
                  <a:rPr lang="en-GB" sz="2400" dirty="0" smtClean="0"/>
                  <a:t>[AS15] </a:t>
                </a:r>
                <a14:m>
                  <m:oMath xmlns:m="http://schemas.openxmlformats.org/officeDocument/2006/math">
                    <m:r>
                      <a:rPr lang="en-US" sz="2400" i="1" dirty="0">
                        <a:latin typeface="Cambria Math"/>
                        <a:ea typeface="Cambria Math"/>
                      </a:rPr>
                      <m:t>∃ </m:t>
                    </m:r>
                  </m:oMath>
                </a14:m>
                <a:r>
                  <a:rPr lang="en-GB" sz="2400" dirty="0" smtClean="0"/>
                  <a:t>function </a:t>
                </a:r>
                <a:r>
                  <a:rPr lang="en-GB" sz="2400" i="1" dirty="0" err="1" smtClean="0"/>
                  <a:t>f</a:t>
                </a:r>
                <a:r>
                  <a:rPr lang="en-GB" sz="2400" baseline="-25000" dirty="0" err="1" smtClean="0"/>
                  <a:t>n</a:t>
                </a:r>
                <a:r>
                  <a:rPr lang="en-GB" sz="2400" dirty="0" smtClean="0"/>
                  <a:t> (consisting of n RO calls) such that: </a:t>
                </a:r>
                <a14:m>
                  <m:oMath xmlns:m="http://schemas.openxmlformats.org/officeDocument/2006/math">
                    <m:r>
                      <a:rPr lang="en-US" sz="2400" b="0" i="1" smtClean="0">
                        <a:latin typeface="Cambria Math"/>
                      </a:rPr>
                      <m:t>𝑆𝑇</m:t>
                    </m:r>
                    <m:d>
                      <m:dPr>
                        <m:ctrlPr>
                          <a:rPr lang="en-US" sz="2400" b="0" i="1" smtClean="0">
                            <a:latin typeface="Cambria Math"/>
                          </a:rPr>
                        </m:ctrlPr>
                      </m:dPr>
                      <m:e>
                        <m:sSup>
                          <m:sSupPr>
                            <m:ctrlPr>
                              <a:rPr lang="en-US" sz="2400" b="0" i="1" smtClean="0">
                                <a:latin typeface="Cambria Math"/>
                              </a:rPr>
                            </m:ctrlPr>
                          </m:sSupPr>
                          <m:e>
                            <m:r>
                              <a:rPr lang="en-US" sz="2400" b="0" i="1" smtClean="0">
                                <a:latin typeface="Cambria Math"/>
                              </a:rPr>
                              <m:t>𝑓</m:t>
                            </m:r>
                          </m:e>
                          <m:sup>
                            <m:r>
                              <a:rPr lang="en-US" sz="2400" b="0" i="1" smtClean="0">
                                <a:latin typeface="Cambria Math"/>
                                <a:ea typeface="Cambria Math"/>
                              </a:rPr>
                              <m:t>×</m:t>
                            </m:r>
                            <m:rad>
                              <m:radPr>
                                <m:degHide m:val="on"/>
                                <m:ctrlPr>
                                  <a:rPr lang="en-US" sz="2400" b="0" i="1" smtClean="0">
                                    <a:latin typeface="Cambria Math"/>
                                    <a:ea typeface="Cambria Math"/>
                                  </a:rPr>
                                </m:ctrlPr>
                              </m:radPr>
                              <m:deg/>
                              <m:e>
                                <m:r>
                                  <a:rPr lang="en-US" sz="2400" b="0" i="1" smtClean="0">
                                    <a:latin typeface="Cambria Math"/>
                                    <a:ea typeface="Cambria Math"/>
                                  </a:rPr>
                                  <m:t>𝑛</m:t>
                                </m:r>
                              </m:e>
                            </m:rad>
                          </m:sup>
                        </m:sSup>
                      </m:e>
                    </m:d>
                    <m:r>
                      <a:rPr lang="en-US" sz="2400" b="0" i="1" smtClean="0">
                        <a:latin typeface="Cambria Math"/>
                      </a:rPr>
                      <m:t>=</m:t>
                    </m:r>
                    <m:r>
                      <a:rPr lang="en-US" sz="2400" b="0" i="1" smtClean="0">
                        <a:latin typeface="Cambria Math"/>
                      </a:rPr>
                      <m:t>𝑂</m:t>
                    </m:r>
                    <m:r>
                      <a:rPr lang="en-US" sz="2400" b="0" i="1" smtClean="0">
                        <a:latin typeface="Cambria Math"/>
                      </a:rPr>
                      <m:t>(</m:t>
                    </m:r>
                    <m:r>
                      <a:rPr lang="en-US" sz="2400" b="0" i="1" smtClean="0">
                        <a:latin typeface="Cambria Math"/>
                      </a:rPr>
                      <m:t>𝑆𝑇</m:t>
                    </m:r>
                    <m:d>
                      <m:dPr>
                        <m:ctrlPr>
                          <a:rPr lang="en-US" sz="2400" b="0" i="1" smtClean="0">
                            <a:latin typeface="Cambria Math"/>
                          </a:rPr>
                        </m:ctrlPr>
                      </m:dPr>
                      <m:e>
                        <m:r>
                          <a:rPr lang="en-US" sz="2400" b="0" i="1" smtClean="0">
                            <a:latin typeface="Cambria Math"/>
                          </a:rPr>
                          <m:t>𝑓</m:t>
                        </m:r>
                      </m:e>
                    </m:d>
                    <m:r>
                      <a:rPr lang="en-US" sz="2400" b="0" i="1" smtClean="0">
                        <a:latin typeface="Cambria Math"/>
                      </a:rPr>
                      <m:t>)</m:t>
                    </m:r>
                  </m:oMath>
                </a14:m>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636959"/>
              </a:xfrm>
              <a:blipFill rotWithShape="1">
                <a:blip r:embed="rId2"/>
                <a:stretch>
                  <a:fillRect l="-928" t="-1840" r="-1101"/>
                </a:stretch>
              </a:blipFill>
            </p:spPr>
            <p:txBody>
              <a:bodyPr/>
              <a:lstStyle/>
              <a:p>
                <a:r>
                  <a:rPr lang="en-US">
                    <a:noFill/>
                  </a:rPr>
                  <a:t> </a:t>
                </a:r>
              </a:p>
            </p:txBody>
          </p:sp>
        </mc:Fallback>
      </mc:AlternateContent>
      <p:grpSp>
        <p:nvGrpSpPr>
          <p:cNvPr id="4" name="Group 3"/>
          <p:cNvGrpSpPr/>
          <p:nvPr/>
        </p:nvGrpSpPr>
        <p:grpSpPr>
          <a:xfrm>
            <a:off x="1657975" y="3313348"/>
            <a:ext cx="9488765" cy="2109920"/>
            <a:chOff x="1657975" y="3313348"/>
            <a:chExt cx="9488765" cy="2109920"/>
          </a:xfrm>
        </p:grpSpPr>
        <p:sp>
          <p:nvSpPr>
            <p:cNvPr id="7" name="TextBox 6"/>
            <p:cNvSpPr txBox="1"/>
            <p:nvPr/>
          </p:nvSpPr>
          <p:spPr>
            <a:xfrm>
              <a:off x="3503180" y="5044210"/>
              <a:ext cx="614271" cy="369332"/>
            </a:xfrm>
            <a:prstGeom prst="rect">
              <a:avLst/>
            </a:prstGeom>
            <a:noFill/>
          </p:spPr>
          <p:txBody>
            <a:bodyPr wrap="none" rtlCol="0">
              <a:spAutoFit/>
            </a:bodyPr>
            <a:lstStyle/>
            <a:p>
              <a:r>
                <a:rPr lang="en-US" dirty="0" smtClean="0"/>
                <a:t>time</a:t>
              </a:r>
              <a:endParaRPr lang="en-GB" dirty="0"/>
            </a:p>
          </p:txBody>
        </p:sp>
        <p:sp>
          <p:nvSpPr>
            <p:cNvPr id="8" name="TextBox 7"/>
            <p:cNvSpPr txBox="1"/>
            <p:nvPr/>
          </p:nvSpPr>
          <p:spPr>
            <a:xfrm rot="16200000">
              <a:off x="1482606" y="3966934"/>
              <a:ext cx="720069" cy="369332"/>
            </a:xfrm>
            <a:prstGeom prst="rect">
              <a:avLst/>
            </a:prstGeom>
            <a:noFill/>
          </p:spPr>
          <p:txBody>
            <a:bodyPr wrap="none" rtlCol="0">
              <a:spAutoFit/>
            </a:bodyPr>
            <a:lstStyle/>
            <a:p>
              <a:r>
                <a:rPr lang="en-US" dirty="0" smtClean="0"/>
                <a:t>space</a:t>
              </a:r>
              <a:endParaRPr lang="en-GB" dirty="0"/>
            </a:p>
          </p:txBody>
        </p:sp>
        <p:sp>
          <p:nvSpPr>
            <p:cNvPr id="10" name="TextBox 9"/>
            <p:cNvSpPr txBox="1"/>
            <p:nvPr/>
          </p:nvSpPr>
          <p:spPr>
            <a:xfrm>
              <a:off x="1964704" y="3701208"/>
              <a:ext cx="369012" cy="369332"/>
            </a:xfrm>
            <a:prstGeom prst="rect">
              <a:avLst/>
            </a:prstGeom>
            <a:noFill/>
          </p:spPr>
          <p:txBody>
            <a:bodyPr wrap="none" rtlCol="0">
              <a:spAutoFit/>
            </a:bodyPr>
            <a:lstStyle/>
            <a:p>
              <a:r>
                <a:rPr lang="en-US" dirty="0" smtClean="0">
                  <a:solidFill>
                    <a:schemeClr val="accent1"/>
                  </a:solidFill>
                </a:rPr>
                <a:t>S</a:t>
              </a:r>
              <a:r>
                <a:rPr lang="en-US" baseline="-25000" dirty="0" smtClean="0">
                  <a:solidFill>
                    <a:schemeClr val="accent1"/>
                  </a:solidFill>
                </a:rPr>
                <a:t>1</a:t>
              </a:r>
              <a:endParaRPr lang="en-GB" baseline="-25000" dirty="0">
                <a:solidFill>
                  <a:schemeClr val="accent1"/>
                </a:solidFill>
              </a:endParaRPr>
            </a:p>
          </p:txBody>
        </p:sp>
        <p:sp>
          <p:nvSpPr>
            <p:cNvPr id="11" name="TextBox 10"/>
            <p:cNvSpPr txBox="1"/>
            <p:nvPr/>
          </p:nvSpPr>
          <p:spPr>
            <a:xfrm>
              <a:off x="4673050" y="4927664"/>
              <a:ext cx="375424" cy="369332"/>
            </a:xfrm>
            <a:prstGeom prst="rect">
              <a:avLst/>
            </a:prstGeom>
            <a:noFill/>
          </p:spPr>
          <p:txBody>
            <a:bodyPr wrap="none" rtlCol="0">
              <a:spAutoFit/>
            </a:bodyPr>
            <a:lstStyle/>
            <a:p>
              <a:r>
                <a:rPr lang="en-US" dirty="0" smtClean="0">
                  <a:solidFill>
                    <a:schemeClr val="accent1"/>
                  </a:solidFill>
                </a:rPr>
                <a:t>T</a:t>
              </a:r>
              <a:r>
                <a:rPr lang="en-US" baseline="-25000" dirty="0" smtClean="0">
                  <a:solidFill>
                    <a:schemeClr val="accent1"/>
                  </a:solidFill>
                </a:rPr>
                <a:t>1</a:t>
              </a:r>
              <a:endParaRPr lang="en-GB" baseline="-25000" dirty="0">
                <a:solidFill>
                  <a:schemeClr val="accent1"/>
                </a:solidFill>
              </a:endParaRPr>
            </a:p>
          </p:txBody>
        </p:sp>
        <p:sp>
          <p:nvSpPr>
            <p:cNvPr id="12" name="TextBox 11"/>
            <p:cNvSpPr txBox="1"/>
            <p:nvPr/>
          </p:nvSpPr>
          <p:spPr>
            <a:xfrm>
              <a:off x="6966118" y="3867370"/>
              <a:ext cx="2743059" cy="369332"/>
            </a:xfrm>
            <a:prstGeom prst="rect">
              <a:avLst/>
            </a:prstGeom>
            <a:noFill/>
          </p:spPr>
          <p:txBody>
            <a:bodyPr wrap="none" rtlCol="0">
              <a:spAutoFit/>
            </a:bodyPr>
            <a:lstStyle/>
            <a:p>
              <a:r>
                <a:rPr lang="en-US" dirty="0" smtClean="0"/>
                <a:t>ST</a:t>
              </a:r>
              <a:r>
                <a:rPr lang="en-US" baseline="-25000" dirty="0" smtClean="0"/>
                <a:t>1</a:t>
              </a:r>
              <a:r>
                <a:rPr lang="en-US" dirty="0" smtClean="0"/>
                <a:t> = </a:t>
              </a:r>
              <a:r>
                <a:rPr lang="en-US" dirty="0" smtClean="0">
                  <a:solidFill>
                    <a:schemeClr val="accent1"/>
                  </a:solidFill>
                </a:rPr>
                <a:t>S</a:t>
              </a:r>
              <a:r>
                <a:rPr lang="en-US" baseline="-25000" dirty="0" smtClean="0">
                  <a:solidFill>
                    <a:schemeClr val="accent1"/>
                  </a:solidFill>
                </a:rPr>
                <a:t>1</a:t>
              </a:r>
              <a:r>
                <a:rPr lang="en-US" dirty="0" smtClean="0">
                  <a:solidFill>
                    <a:schemeClr val="tx2"/>
                  </a:solidFill>
                </a:rPr>
                <a:t> </a:t>
              </a:r>
              <a:r>
                <a:rPr lang="en-US" dirty="0" smtClean="0"/>
                <a:t>× </a:t>
              </a:r>
              <a:r>
                <a:rPr lang="en-US" dirty="0" smtClean="0">
                  <a:solidFill>
                    <a:schemeClr val="accent1"/>
                  </a:solidFill>
                </a:rPr>
                <a:t>T</a:t>
              </a:r>
              <a:r>
                <a:rPr lang="en-US" baseline="-25000" dirty="0" smtClean="0">
                  <a:solidFill>
                    <a:schemeClr val="accent1"/>
                  </a:solidFill>
                </a:rPr>
                <a:t>1 </a:t>
              </a:r>
              <a:r>
                <a:rPr lang="en-US" dirty="0" smtClean="0">
                  <a:latin typeface="Lucida Sans Unicode" panose="020B0602030504020204" pitchFamily="34" charset="0"/>
                  <a:cs typeface="Lucida Sans Unicode" panose="020B0602030504020204" pitchFamily="34" charset="0"/>
                </a:rPr>
                <a:t>≈</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smtClean="0">
                  <a:solidFill>
                    <a:schemeClr val="accent2"/>
                  </a:solidFill>
                </a:rPr>
                <a:t>S</a:t>
              </a:r>
              <a:r>
                <a:rPr lang="en-US" baseline="-25000" dirty="0" smtClean="0">
                  <a:solidFill>
                    <a:schemeClr val="accent2"/>
                  </a:solidFill>
                </a:rPr>
                <a:t>3</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a:t>×</a:t>
              </a:r>
              <a:r>
                <a:rPr lang="en-US" dirty="0" smtClean="0">
                  <a:solidFill>
                    <a:schemeClr val="accent1"/>
                  </a:solidFill>
                  <a:latin typeface="Lucida Sans Unicode" panose="020B0602030504020204" pitchFamily="34" charset="0"/>
                  <a:cs typeface="Lucida Sans Unicode" panose="020B0602030504020204" pitchFamily="34" charset="0"/>
                </a:rPr>
                <a:t> </a:t>
              </a:r>
              <a:r>
                <a:rPr lang="en-US" dirty="0" smtClean="0">
                  <a:solidFill>
                    <a:schemeClr val="accent2"/>
                  </a:solidFill>
                </a:rPr>
                <a:t>T</a:t>
              </a:r>
              <a:r>
                <a:rPr lang="en-US" baseline="-25000" dirty="0" smtClean="0">
                  <a:solidFill>
                    <a:schemeClr val="accent2"/>
                  </a:solidFill>
                </a:rPr>
                <a:t>3</a:t>
              </a:r>
              <a:r>
                <a:rPr lang="en-US" dirty="0" smtClean="0">
                  <a:solidFill>
                    <a:schemeClr val="accent2"/>
                  </a:solidFill>
                </a:rPr>
                <a:t> </a:t>
              </a:r>
              <a:r>
                <a:rPr lang="en-US" dirty="0"/>
                <a:t>= </a:t>
              </a:r>
              <a:r>
                <a:rPr lang="en-US" dirty="0" smtClean="0"/>
                <a:t>ST</a:t>
              </a:r>
              <a:r>
                <a:rPr lang="en-US" baseline="-25000" dirty="0" smtClean="0"/>
                <a:t>3</a:t>
              </a:r>
              <a:endParaRPr lang="en-GB" dirty="0">
                <a:solidFill>
                  <a:schemeClr val="accent2"/>
                </a:solidFill>
              </a:endParaRPr>
            </a:p>
          </p:txBody>
        </p:sp>
        <p:cxnSp>
          <p:nvCxnSpPr>
            <p:cNvPr id="28" name="Straight Connector 27"/>
            <p:cNvCxnSpPr/>
            <p:nvPr/>
          </p:nvCxnSpPr>
          <p:spPr>
            <a:xfrm>
              <a:off x="2419665" y="48459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a:xfrm>
              <a:off x="2419665" y="3885874"/>
              <a:ext cx="184521" cy="96012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2590748" y="4789722"/>
              <a:ext cx="2181907" cy="562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p:cNvSpPr/>
            <p:nvPr/>
          </p:nvSpPr>
          <p:spPr>
            <a:xfrm>
              <a:off x="4753227" y="4795510"/>
              <a:ext cx="48475" cy="45719"/>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2419665" y="4845993"/>
              <a:ext cx="309136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flipV="1">
              <a:off x="2404859" y="3313348"/>
              <a:ext cx="14806" cy="15397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1" name="Isosceles Triangle 60"/>
            <p:cNvSpPr/>
            <p:nvPr/>
          </p:nvSpPr>
          <p:spPr>
            <a:xfrm>
              <a:off x="2607784" y="3816818"/>
              <a:ext cx="184521" cy="96012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2778867" y="4720666"/>
              <a:ext cx="2181907" cy="5627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p:cNvSpPr/>
            <p:nvPr/>
          </p:nvSpPr>
          <p:spPr>
            <a:xfrm>
              <a:off x="4941346" y="4726454"/>
              <a:ext cx="51234" cy="51363"/>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a:off x="2795903" y="3748009"/>
              <a:ext cx="184521" cy="960120"/>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2966986" y="4651857"/>
              <a:ext cx="2181907" cy="5627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p:cNvSpPr/>
            <p:nvPr/>
          </p:nvSpPr>
          <p:spPr>
            <a:xfrm>
              <a:off x="5129465" y="4657645"/>
              <a:ext cx="51234" cy="5136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flipV="1">
              <a:off x="4808468" y="3558617"/>
              <a:ext cx="10281" cy="1434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30139" y="3840000"/>
              <a:ext cx="29386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30139" y="3697125"/>
              <a:ext cx="294104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949898" y="3399231"/>
              <a:ext cx="369012" cy="369332"/>
            </a:xfrm>
            <a:prstGeom prst="rect">
              <a:avLst/>
            </a:prstGeom>
            <a:noFill/>
          </p:spPr>
          <p:txBody>
            <a:bodyPr wrap="none" rtlCol="0">
              <a:spAutoFit/>
            </a:bodyPr>
            <a:lstStyle/>
            <a:p>
              <a:r>
                <a:rPr lang="en-US" dirty="0" smtClean="0">
                  <a:solidFill>
                    <a:schemeClr val="accent2"/>
                  </a:solidFill>
                </a:rPr>
                <a:t>S</a:t>
              </a:r>
              <a:r>
                <a:rPr lang="en-US" baseline="-25000" dirty="0" smtClean="0">
                  <a:solidFill>
                    <a:schemeClr val="accent2"/>
                  </a:solidFill>
                </a:rPr>
                <a:t>3</a:t>
              </a:r>
              <a:endParaRPr lang="en-GB" baseline="-25000" dirty="0">
                <a:solidFill>
                  <a:schemeClr val="accent2"/>
                </a:solidFill>
              </a:endParaRPr>
            </a:p>
          </p:txBody>
        </p:sp>
        <p:cxnSp>
          <p:nvCxnSpPr>
            <p:cNvPr id="85" name="Straight Connector 84"/>
            <p:cNvCxnSpPr/>
            <p:nvPr/>
          </p:nvCxnSpPr>
          <p:spPr>
            <a:xfrm flipV="1">
              <a:off x="5186320" y="3558617"/>
              <a:ext cx="10281" cy="14343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053784" y="4927664"/>
              <a:ext cx="375424" cy="369332"/>
            </a:xfrm>
            <a:prstGeom prst="rect">
              <a:avLst/>
            </a:prstGeom>
            <a:noFill/>
          </p:spPr>
          <p:txBody>
            <a:bodyPr wrap="none" rtlCol="0">
              <a:spAutoFit/>
            </a:bodyPr>
            <a:lstStyle/>
            <a:p>
              <a:r>
                <a:rPr lang="en-US" dirty="0" smtClean="0">
                  <a:solidFill>
                    <a:schemeClr val="accent2"/>
                  </a:solidFill>
                </a:rPr>
                <a:t>T</a:t>
              </a:r>
              <a:r>
                <a:rPr lang="en-US" baseline="-25000" dirty="0" smtClean="0">
                  <a:solidFill>
                    <a:schemeClr val="accent2"/>
                  </a:solidFill>
                </a:rPr>
                <a:t>3</a:t>
              </a:r>
              <a:endParaRPr lang="en-GB" baseline="-25000" dirty="0">
                <a:solidFill>
                  <a:schemeClr val="accent2"/>
                </a:solidFill>
              </a:endParaRPr>
            </a:p>
          </p:txBody>
        </p:sp>
        <p:cxnSp>
          <p:nvCxnSpPr>
            <p:cNvPr id="89" name="Straight Arrow Connector 88"/>
            <p:cNvCxnSpPr/>
            <p:nvPr/>
          </p:nvCxnSpPr>
          <p:spPr>
            <a:xfrm flipV="1">
              <a:off x="7023031" y="4275783"/>
              <a:ext cx="137648" cy="432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85919" y="4744918"/>
              <a:ext cx="2205986" cy="646331"/>
            </a:xfrm>
            <a:prstGeom prst="rect">
              <a:avLst/>
            </a:prstGeom>
            <a:noFill/>
          </p:spPr>
          <p:txBody>
            <a:bodyPr wrap="square" rtlCol="0">
              <a:spAutoFit/>
            </a:bodyPr>
            <a:lstStyle/>
            <a:p>
              <a:pPr algn="ctr"/>
              <a:r>
                <a:rPr lang="en-US" dirty="0" smtClean="0"/>
                <a:t>cost of computing</a:t>
              </a:r>
            </a:p>
            <a:p>
              <a:pPr algn="ctr"/>
              <a:r>
                <a:rPr lang="en-US" i="1" dirty="0" smtClean="0"/>
                <a:t>f</a:t>
              </a:r>
              <a:r>
                <a:rPr lang="en-US" dirty="0" smtClean="0"/>
                <a:t> once</a:t>
              </a:r>
              <a:endParaRPr lang="en-GB" dirty="0"/>
            </a:p>
          </p:txBody>
        </p:sp>
        <p:sp>
          <p:nvSpPr>
            <p:cNvPr id="92" name="TextBox 91"/>
            <p:cNvSpPr txBox="1"/>
            <p:nvPr/>
          </p:nvSpPr>
          <p:spPr>
            <a:xfrm>
              <a:off x="8940754" y="4776937"/>
              <a:ext cx="2205986" cy="646331"/>
            </a:xfrm>
            <a:prstGeom prst="rect">
              <a:avLst/>
            </a:prstGeom>
            <a:noFill/>
          </p:spPr>
          <p:txBody>
            <a:bodyPr wrap="square" rtlCol="0">
              <a:spAutoFit/>
            </a:bodyPr>
            <a:lstStyle/>
            <a:p>
              <a:pPr algn="ctr"/>
              <a:r>
                <a:rPr lang="en-US" dirty="0" smtClean="0"/>
                <a:t>cost of computing</a:t>
              </a:r>
            </a:p>
            <a:p>
              <a:pPr algn="ctr"/>
              <a:r>
                <a:rPr lang="en-US" i="1" dirty="0" smtClean="0"/>
                <a:t>f</a:t>
              </a:r>
              <a:r>
                <a:rPr lang="en-US" dirty="0" smtClean="0"/>
                <a:t> three times</a:t>
              </a:r>
              <a:endParaRPr lang="en-GB" dirty="0"/>
            </a:p>
          </p:txBody>
        </p:sp>
        <p:cxnSp>
          <p:nvCxnSpPr>
            <p:cNvPr id="93" name="Straight Arrow Connector 92"/>
            <p:cNvCxnSpPr/>
            <p:nvPr/>
          </p:nvCxnSpPr>
          <p:spPr>
            <a:xfrm flipH="1" flipV="1">
              <a:off x="9596965" y="4278352"/>
              <a:ext cx="192933" cy="466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311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 Attempt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CC</m:t>
                      </m:r>
                      <m:d>
                        <m:dPr>
                          <m:ctrlPr>
                            <a:rPr lang="en-US" sz="4000" b="0" i="1" smtClean="0">
                              <a:latin typeface="Cambria Math"/>
                            </a:rPr>
                          </m:ctrlPr>
                        </m:dPr>
                        <m:e>
                          <m:r>
                            <a:rPr lang="en-US" sz="4000" b="0" i="1" smtClean="0">
                              <a:latin typeface="Cambria Math" panose="02040503050406030204" pitchFamily="18" charset="0"/>
                            </a:rPr>
                            <m:t>𝐺</m:t>
                          </m:r>
                        </m:e>
                      </m:d>
                      <m:r>
                        <a:rPr lang="en-US" sz="4000" b="0" i="1" smtClean="0">
                          <a:latin typeface="Cambria Math" panose="02040503050406030204" pitchFamily="18" charset="0"/>
                        </a:rPr>
                        <m:t>=</m:t>
                      </m:r>
                      <m:func>
                        <m:funcPr>
                          <m:ctrlPr>
                            <a:rPr lang="en-US" sz="4000" i="1">
                              <a:latin typeface="Cambria Math"/>
                            </a:rPr>
                          </m:ctrlPr>
                        </m:funcPr>
                        <m:fName>
                          <m:limLow>
                            <m:limLowPr>
                              <m:ctrlPr>
                                <a:rPr lang="en-US" sz="4000" i="1">
                                  <a:latin typeface="Cambria Math"/>
                                </a:rPr>
                              </m:ctrlPr>
                            </m:limLowPr>
                            <m:e>
                              <m:r>
                                <m:rPr>
                                  <m:sty m:val="p"/>
                                </m:rPr>
                                <a:rPr lang="en-US" sz="4000">
                                  <a:latin typeface="Cambria Math" panose="02040503050406030204" pitchFamily="18" charset="0"/>
                                </a:rPr>
                                <m:t>min</m:t>
                              </m:r>
                            </m:e>
                            <m:lim>
                              <m:acc>
                                <m:accPr>
                                  <m:chr m:val="⃗"/>
                                  <m:ctrlPr>
                                    <a:rPr lang="en-US" sz="4000" i="1">
                                      <a:latin typeface="Cambria Math"/>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a:rPr>
                                  </m:ctrlPr>
                                </m:dPr>
                                <m:e>
                                  <m:sSub>
                                    <m:sSubPr>
                                      <m:ctrlPr>
                                        <a:rPr lang="en-US" sz="4000" i="1">
                                          <a:latin typeface="Cambria Math"/>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smtClean="0"/>
                  <a:t>Amortization [AS15]</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a:rPr>
                          </m:ctrlPr>
                        </m:dPr>
                        <m:e>
                          <m:r>
                            <a:rPr lang="en-US" sz="4000" i="1">
                              <a:latin typeface="Cambria Math" panose="02040503050406030204" pitchFamily="18" charset="0"/>
                            </a:rPr>
                            <m:t>𝐺</m:t>
                          </m:r>
                          <m:r>
                            <a:rPr lang="en-US" sz="4000" b="0" i="1" smtClean="0">
                              <a:latin typeface="Cambria Math" panose="02040503050406030204" pitchFamily="18" charset="0"/>
                            </a:rPr>
                            <m:t>,</m:t>
                          </m:r>
                          <m:r>
                            <a:rPr lang="en-US" sz="4000" b="0" i="1" smtClean="0">
                              <a:latin typeface="Cambria Math" panose="02040503050406030204" pitchFamily="18" charset="0"/>
                            </a:rPr>
                            <m:t>𝐺</m:t>
                          </m:r>
                        </m:e>
                      </m:d>
                      <m:r>
                        <a:rPr lang="en-US" sz="4000" i="1">
                          <a:latin typeface="Cambria Math" panose="02040503050406030204" pitchFamily="18" charset="0"/>
                        </a:rPr>
                        <m:t>=</m:t>
                      </m:r>
                      <m:r>
                        <a:rPr lang="en-US" sz="4000" b="0" i="1" smtClean="0">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rPr>
                        <m:t>CC</m:t>
                      </m:r>
                      <m:r>
                        <a:rPr lang="en-US" sz="4000" b="0" i="1" smtClean="0">
                          <a:latin typeface="Cambria Math" panose="02040503050406030204" pitchFamily="18" charset="0"/>
                        </a:rPr>
                        <m:t>(</m:t>
                      </m:r>
                      <m:r>
                        <a:rPr lang="en-US" sz="4000" b="0" i="1" smtClean="0">
                          <a:latin typeface="Cambria Math" panose="02040503050406030204" pitchFamily="18" charset="0"/>
                        </a:rPr>
                        <m:t>𝐺</m:t>
                      </m:r>
                      <m:r>
                        <a:rPr lang="en-US" sz="4000" b="0" i="1" smtClean="0">
                          <a:latin typeface="Cambria Math" panose="02040503050406030204" pitchFamily="18" charset="0"/>
                        </a:rPr>
                        <m:t>)</m:t>
                      </m:r>
                    </m:oMath>
                  </m:oMathPara>
                </a14:m>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99123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4" y="3902655"/>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CC</m:t>
                      </m:r>
                      <m:d>
                        <m:dPr>
                          <m:ctrlPr>
                            <a:rPr lang="en-US" sz="3600" b="0" i="1" smtClean="0">
                              <a:latin typeface="Cambria Math"/>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𝐺</m:t>
                          </m:r>
                        </m:e>
                      </m:d>
                      <m:r>
                        <a:rPr lang="en-US" sz="3600" i="1" smtClean="0">
                          <a:latin typeface="Cambria Math" panose="02040503050406030204" pitchFamily="18" charset="0"/>
                          <a:ea typeface="Cambria Math" panose="02040503050406030204" pitchFamily="18" charset="0"/>
                        </a:rPr>
                        <m:t>≤</m:t>
                      </m:r>
                      <m:nary>
                        <m:naryPr>
                          <m:chr m:val="∑"/>
                          <m:ctrlPr>
                            <a:rPr lang="en-US" sz="3600" i="1" smtClean="0">
                              <a:latin typeface="Cambria Math"/>
                              <a:ea typeface="Cambria Math" panose="02040503050406030204" pitchFamily="18" charset="0"/>
                            </a:rPr>
                          </m:ctrlPr>
                        </m:naryPr>
                        <m:sub>
                          <m:r>
                            <m:rPr>
                              <m:brk m:alnAt="23"/>
                            </m:rP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5</m:t>
                          </m:r>
                        </m:sup>
                        <m:e>
                          <m:d>
                            <m:dPr>
                              <m:begChr m:val="|"/>
                              <m:endChr m:val="|"/>
                              <m:ctrlPr>
                                <a:rPr lang="en-US" sz="3600" i="1" smtClean="0">
                                  <a:latin typeface="Cambria Math"/>
                                  <a:ea typeface="Cambria Math" panose="02040503050406030204" pitchFamily="18" charset="0"/>
                                </a:rPr>
                              </m:ctrlPr>
                            </m:dPr>
                            <m:e>
                              <m:sSub>
                                <m:sSubPr>
                                  <m:ctrlPr>
                                    <a:rPr lang="en-US" sz="3600" i="1" smtClean="0">
                                      <a:latin typeface="Cambria Math"/>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𝑖</m:t>
                                  </m:r>
                                </m:sub>
                              </m:sSub>
                            </m:e>
                          </m:d>
                        </m:e>
                      </m:nary>
                    </m:oMath>
                  </m:oMathPara>
                </a14:m>
                <a:endParaRPr lang="en-US" sz="36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=1+2+1+2+1</m:t>
                      </m:r>
                    </m:oMath>
                  </m:oMathPara>
                </a14:m>
                <a:endParaRPr lang="en-US" sz="3600" i="1" dirty="0" smtClean="0">
                  <a:latin typeface="Cambria Math" panose="02040503050406030204" pitchFamily="18" charset="0"/>
                  <a:ea typeface="Cambria Math" panose="02040503050406030204" pitchFamily="18" charset="0"/>
                </a:endParaRPr>
              </a:p>
              <a:p>
                <a:pPr algn="ctr"/>
                <a:r>
                  <a:rPr lang="en-US" sz="3600" dirty="0" smtClean="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4" y="3902655"/>
                <a:ext cx="9418321" cy="2765629"/>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rPr>
                        <m:t>E</m:t>
                      </m:r>
                      <m:r>
                        <m:rPr>
                          <m:sty m:val="p"/>
                        </m:rPr>
                        <a:rPr lang="en-US" sz="3600" b="0" i="0" baseline="-25000" smtClean="0">
                          <a:latin typeface="Cambria Math" panose="02040503050406030204" pitchFamily="18" charset="0"/>
                        </a:rPr>
                        <m:t>R</m:t>
                      </m:r>
                      <m:d>
                        <m:dPr>
                          <m:ctrlPr>
                            <a:rPr lang="en-US" sz="3600" i="1">
                              <a:latin typeface="Cambria Math"/>
                            </a:rPr>
                          </m:ctrlPr>
                        </m:dPr>
                        <m:e>
                          <m:r>
                            <a:rPr lang="en-US" sz="3600" i="1">
                              <a:latin typeface="Cambria Math" panose="02040503050406030204" pitchFamily="18" charset="0"/>
                            </a:rPr>
                            <m:t>𝐺</m:t>
                          </m:r>
                        </m:e>
                      </m:d>
                      <m:r>
                        <a:rPr lang="en-US" sz="3600" i="1">
                          <a:latin typeface="Cambria Math" panose="02040503050406030204" pitchFamily="18" charset="0"/>
                        </a:rPr>
                        <m:t>=</m:t>
                      </m:r>
                      <m:func>
                        <m:funcPr>
                          <m:ctrlPr>
                            <a:rPr lang="en-US" sz="3600" i="1">
                              <a:latin typeface="Cambria Math"/>
                            </a:rPr>
                          </m:ctrlPr>
                        </m:funcPr>
                        <m:fName>
                          <m:limLow>
                            <m:limLowPr>
                              <m:ctrlPr>
                                <a:rPr lang="en-US" sz="3600" i="1">
                                  <a:latin typeface="Cambria Math"/>
                                </a:rPr>
                              </m:ctrlPr>
                            </m:limLowPr>
                            <m:e>
                              <m:r>
                                <m:rPr>
                                  <m:sty m:val="p"/>
                                </m:rPr>
                                <a:rPr lang="en-US" sz="3600">
                                  <a:latin typeface="Cambria Math" panose="02040503050406030204" pitchFamily="18" charset="0"/>
                                </a:rPr>
                                <m:t>min</m:t>
                              </m:r>
                            </m:e>
                            <m:lim>
                              <m:acc>
                                <m:accPr>
                                  <m:chr m:val="⃗"/>
                                  <m:ctrlPr>
                                    <a:rPr lang="en-US" sz="3600" i="1">
                                      <a:latin typeface="Cambria Math"/>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lim>
                          </m:limLow>
                        </m:fName>
                        <m:e>
                          <m:nary>
                            <m:naryPr>
                              <m:chr m:val="∑"/>
                              <m:ctrlPr>
                                <a:rPr lang="en-US" sz="3600" i="1">
                                  <a:latin typeface="Cambria Math"/>
                                </a:rPr>
                              </m:ctrlPr>
                            </m:naryPr>
                            <m:sub>
                              <m:r>
                                <m:rPr>
                                  <m:brk m:alnAt="23"/>
                                </m:rPr>
                                <a:rPr lang="en-US" sz="3600" i="1">
                                  <a:latin typeface="Cambria Math" panose="02040503050406030204" pitchFamily="18" charset="0"/>
                                </a:rPr>
                                <m:t>𝑖</m:t>
                              </m:r>
                              <m:r>
                                <a:rPr lang="en-US" sz="3600" i="1">
                                  <a:latin typeface="Cambria Math" panose="02040503050406030204" pitchFamily="18" charset="0"/>
                                </a:rPr>
                                <m:t>=1</m:t>
                              </m:r>
                            </m:sub>
                            <m:sup>
                              <m:sSub>
                                <m:sSubPr>
                                  <m:ctrlPr>
                                    <a:rPr lang="en-US" sz="3600" i="1">
                                      <a:latin typeface="Cambria Math"/>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𝑡</m:t>
                                  </m:r>
                                </m:e>
                                <m:sub>
                                  <m:acc>
                                    <m:accPr>
                                      <m:chr m:val="⃗"/>
                                      <m:ctrlPr>
                                        <a:rPr lang="en-US" sz="3600" i="1">
                                          <a:latin typeface="Cambria Math"/>
                                          <a:ea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𝑃</m:t>
                                      </m:r>
                                    </m:e>
                                  </m:acc>
                                </m:sub>
                              </m:sSub>
                            </m:sup>
                            <m:e>
                              <m:d>
                                <m:dPr>
                                  <m:ctrlPr>
                                    <a:rPr lang="en-US" sz="3600" i="1" smtClean="0">
                                      <a:latin typeface="Cambria Math"/>
                                      <a:ea typeface="Cambria Math" panose="02040503050406030204" pitchFamily="18" charset="0"/>
                                    </a:rPr>
                                  </m:ctrlPr>
                                </m:dPr>
                                <m:e>
                                  <m:d>
                                    <m:dPr>
                                      <m:begChr m:val="|"/>
                                      <m:endChr m:val="|"/>
                                      <m:ctrlPr>
                                        <a:rPr lang="en-US" sz="3600" i="1">
                                          <a:latin typeface="Cambria Math"/>
                                        </a:rPr>
                                      </m:ctrlPr>
                                    </m:dPr>
                                    <m:e>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e>
                                  </m:d>
                                  <m:r>
                                    <a:rPr lang="en-US" sz="3600" b="0" i="1" smtClean="0">
                                      <a:latin typeface="Cambria Math" panose="02040503050406030204" pitchFamily="18" charset="0"/>
                                    </a:rPr>
                                    <m:t>+</m:t>
                                  </m:r>
                                  <m:r>
                                    <m:rPr>
                                      <m:sty m:val="p"/>
                                    </m:rPr>
                                    <a:rPr lang="en-US" sz="3600" b="0" i="0" smtClean="0">
                                      <a:latin typeface="Cambria Math" panose="02040503050406030204" pitchFamily="18" charset="0"/>
                                    </a:rPr>
                                    <m:t>R</m:t>
                                  </m:r>
                                  <m:d>
                                    <m:dPr>
                                      <m:begChr m:val="|"/>
                                      <m:endChr m:val="|"/>
                                      <m:ctrlPr>
                                        <a:rPr lang="en-US" sz="3600" b="0" i="1" smtClean="0">
                                          <a:latin typeface="Cambria Math"/>
                                        </a:rPr>
                                      </m:ctrlPr>
                                    </m:dPr>
                                    <m:e>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sub>
                                      </m:sSub>
                                      <m:r>
                                        <a:rPr lang="en-US" sz="3600" b="0" i="1" smtClean="0">
                                          <a:latin typeface="Cambria Math" panose="02040503050406030204" pitchFamily="18" charset="0"/>
                                        </a:rPr>
                                        <m:t>\</m:t>
                                      </m:r>
                                      <m:sSub>
                                        <m:sSubPr>
                                          <m:ctrlPr>
                                            <a:rPr lang="en-US" sz="3600" i="1">
                                              <a:latin typeface="Cambria Math"/>
                                            </a:rPr>
                                          </m:ctrlPr>
                                        </m:sSubPr>
                                        <m:e>
                                          <m:r>
                                            <a:rPr lang="en-US" sz="3600" i="1">
                                              <a:latin typeface="Cambria Math" panose="02040503050406030204" pitchFamily="18" charset="0"/>
                                            </a:rPr>
                                            <m:t>𝑃</m:t>
                                          </m:r>
                                        </m:e>
                                        <m:sub>
                                          <m:r>
                                            <a:rPr lang="en-US" sz="3600" i="1">
                                              <a:latin typeface="Cambria Math" panose="02040503050406030204" pitchFamily="18" charset="0"/>
                                            </a:rPr>
                                            <m:t>𝑖</m:t>
                                          </m:r>
                                          <m:r>
                                            <a:rPr lang="en-US" sz="3600" b="0" i="1" smtClean="0">
                                              <a:latin typeface="Cambria Math" panose="02040503050406030204" pitchFamily="18" charset="0"/>
                                            </a:rPr>
                                            <m:t>−1</m:t>
                                          </m:r>
                                        </m:sub>
                                      </m:sSub>
                                    </m:e>
                                  </m:d>
                                </m:e>
                              </m:d>
                            </m:e>
                          </m:nary>
                        </m:e>
                      </m:func>
                    </m:oMath>
                  </m:oMathPara>
                </a14:m>
                <a:endParaRPr lang="en-US" dirty="0" smtClean="0"/>
              </a:p>
              <a:p>
                <a:pPr marL="0" indent="0">
                  <a:buNone/>
                </a:pPr>
                <a:endParaRPr lang="en-US" dirty="0"/>
              </a:p>
              <a:p>
                <a:pPr marL="0" indent="0">
                  <a:buNone/>
                </a:pPr>
                <a:endParaRPr lang="en-US" dirty="0" smtClean="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endParaRPr lang="en-US"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E</m:t>
                      </m:r>
                      <m:r>
                        <m:rPr>
                          <m:sty m:val="p"/>
                        </m:rPr>
                        <a:rPr lang="en-US" sz="4000" baseline="-25000">
                          <a:latin typeface="Cambria Math" panose="02040503050406030204" pitchFamily="18" charset="0"/>
                        </a:rPr>
                        <m:t>R</m:t>
                      </m:r>
                      <m:d>
                        <m:dPr>
                          <m:ctrlPr>
                            <a:rPr lang="en-US" sz="4000" i="1">
                              <a:latin typeface="Cambria Math"/>
                            </a:rPr>
                          </m:ctrlPr>
                        </m:dPr>
                        <m:e>
                          <m:r>
                            <a:rPr lang="en-US" sz="4000" i="1">
                              <a:latin typeface="Cambria Math" panose="02040503050406030204" pitchFamily="18" charset="0"/>
                            </a:rPr>
                            <m:t>𝐺</m:t>
                          </m:r>
                        </m:e>
                      </m:d>
                      <m:r>
                        <a:rPr lang="en-US" sz="4000" i="1">
                          <a:latin typeface="Cambria Math" panose="02040503050406030204" pitchFamily="18" charset="0"/>
                        </a:rPr>
                        <m:t>=</m:t>
                      </m:r>
                      <m:r>
                        <m:rPr>
                          <m:sty m:val="p"/>
                        </m:rPr>
                        <a:rPr lang="en-US" sz="4000" i="0" smtClean="0">
                          <a:latin typeface="Cambria Math" panose="02040503050406030204" pitchFamily="18" charset="0"/>
                          <a:ea typeface="Cambria Math" panose="02040503050406030204" pitchFamily="18" charset="0"/>
                        </a:rPr>
                        <m:t>θ</m:t>
                      </m:r>
                      <m:d>
                        <m:dPr>
                          <m:ctrlPr>
                            <a:rPr lang="en-US" sz="4000" i="1" smtClean="0">
                              <a:latin typeface="Cambria Math"/>
                              <a:ea typeface="Cambria Math" panose="02040503050406030204" pitchFamily="18" charset="0"/>
                            </a:rPr>
                          </m:ctrlPr>
                        </m:dPr>
                        <m:e>
                          <m:r>
                            <m:rPr>
                              <m:sty m:val="p"/>
                            </m:rPr>
                            <a:rPr lang="en-US" sz="4000" b="0" i="0" smtClean="0">
                              <a:latin typeface="Cambria Math" panose="02040503050406030204" pitchFamily="18" charset="0"/>
                              <a:ea typeface="Cambria Math" panose="02040503050406030204" pitchFamily="18" charset="0"/>
                            </a:rPr>
                            <m:t>CC</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𝐺</m:t>
                          </m:r>
                          <m:r>
                            <a:rPr lang="en-US" sz="4000" b="0" i="1" smtClean="0">
                              <a:latin typeface="Cambria Math" panose="02040503050406030204" pitchFamily="18" charset="0"/>
                              <a:ea typeface="Cambria Math" panose="02040503050406030204" pitchFamily="18" charset="0"/>
                            </a:rPr>
                            <m:t>)</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280"/>
                </a:stretch>
              </a:blipFill>
            </p:spPr>
            <p:txBody>
              <a:bodyPr/>
              <a:lstStyle/>
              <a:p>
                <a:r>
                  <a:rPr lang="en-US">
                    <a:noFill/>
                  </a:rPr>
                  <a:t> </a:t>
                </a:r>
              </a:p>
            </p:txBody>
          </p:sp>
        </mc:Fallback>
      </mc:AlternateContent>
      <p:cxnSp>
        <p:nvCxnSpPr>
          <p:cNvPr id="5" name="Straight Arrow Connector 4"/>
          <p:cNvCxnSpPr/>
          <p:nvPr/>
        </p:nvCxnSpPr>
        <p:spPr>
          <a:xfrm flipH="1">
            <a:off x="5089793" y="2892081"/>
            <a:ext cx="1479285" cy="1109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24425" y="3789263"/>
            <a:ext cx="3112655" cy="1077218"/>
          </a:xfrm>
          <a:prstGeom prst="rect">
            <a:avLst/>
          </a:prstGeom>
          <a:noFill/>
        </p:spPr>
        <p:txBody>
          <a:bodyPr wrap="square" rtlCol="0">
            <a:spAutoFit/>
          </a:bodyPr>
          <a:lstStyle/>
          <a:p>
            <a:r>
              <a:rPr lang="en-US" sz="3200" dirty="0" smtClean="0"/>
              <a:t>Memory costs (equitable)</a:t>
            </a:r>
            <a:endParaRPr lang="en-US" sz="3200" dirty="0"/>
          </a:p>
        </p:txBody>
      </p:sp>
      <p:sp>
        <p:nvSpPr>
          <p:cNvPr id="7" name="TextBox 6"/>
          <p:cNvSpPr txBox="1"/>
          <p:nvPr/>
        </p:nvSpPr>
        <p:spPr>
          <a:xfrm>
            <a:off x="6569078" y="3815717"/>
            <a:ext cx="5492594" cy="584775"/>
          </a:xfrm>
          <a:prstGeom prst="rect">
            <a:avLst/>
          </a:prstGeom>
          <a:noFill/>
        </p:spPr>
        <p:txBody>
          <a:bodyPr wrap="none" rtlCol="0">
            <a:spAutoFit/>
          </a:bodyPr>
          <a:lstStyle/>
          <a:p>
            <a:r>
              <a:rPr lang="en-US" sz="3200" dirty="0" smtClean="0"/>
              <a:t>Cost of querying H (inequitable)</a:t>
            </a:r>
            <a:endParaRPr lang="en-US" sz="3200" dirty="0"/>
          </a:p>
        </p:txBody>
      </p:sp>
      <p:cxnSp>
        <p:nvCxnSpPr>
          <p:cNvPr id="9" name="Straight Arrow Connector 8"/>
          <p:cNvCxnSpPr/>
          <p:nvPr/>
        </p:nvCxnSpPr>
        <p:spPr>
          <a:xfrm>
            <a:off x="7540080" y="2892081"/>
            <a:ext cx="1016000" cy="92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8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44" y="-186658"/>
            <a:ext cx="4187952" cy="4187952"/>
          </a:xfrm>
          <a:prstGeom prst="rect">
            <a:avLst/>
          </a:prstGeom>
        </p:spPr>
      </p:pic>
      <p:sp>
        <p:nvSpPr>
          <p:cNvPr id="2" name="Title 1"/>
          <p:cNvSpPr>
            <a:spLocks noGrp="1"/>
          </p:cNvSpPr>
          <p:nvPr>
            <p:ph type="title"/>
          </p:nvPr>
        </p:nvSpPr>
        <p:spPr/>
        <p:txBody>
          <a:bodyPr/>
          <a:lstStyle/>
          <a:p>
            <a:r>
              <a:rPr lang="en-US" dirty="0" smtClean="0"/>
              <a:t>Naïve Pebbling Algorithms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Sequential Algorithm (Naïve)</a:t>
                </a:r>
              </a:p>
              <a:p>
                <a:pPr lvl="1"/>
                <a:r>
                  <a:rPr lang="en-US" dirty="0" smtClean="0"/>
                  <a:t>Constraint: One new pebble per round</a:t>
                </a:r>
              </a:p>
              <a:p>
                <a:pPr lvl="1"/>
                <a:r>
                  <a:rPr lang="en-US" dirty="0" smtClean="0"/>
                  <a:t>Every  </a:t>
                </a:r>
                <a:r>
                  <a:rPr lang="en-US" dirty="0" err="1" smtClean="0"/>
                  <a:t>iMHF</a:t>
                </a:r>
                <a:r>
                  <a:rPr lang="en-US" dirty="0" smtClean="0"/>
                  <a:t> is defined via its Naïve algorithm</a:t>
                </a:r>
              </a:p>
              <a:p>
                <a:endParaRPr lang="en-US" dirty="0"/>
              </a:p>
              <a:p>
                <a:r>
                  <a:rPr lang="en-US" dirty="0" smtClean="0"/>
                  <a:t>Example Naïve (Pebble in Topological Order)</a:t>
                </a:r>
              </a:p>
              <a:p>
                <a:pPr lvl="1"/>
                <a:r>
                  <a:rPr lang="en-US" dirty="0" smtClean="0"/>
                  <a:t>Never discard pebbles</a:t>
                </a:r>
              </a:p>
              <a:p>
                <a:pPr lvl="1"/>
                <a:r>
                  <a:rPr lang="en-US" dirty="0" smtClean="0"/>
                  <a:t>Time:                         n</a:t>
                </a:r>
              </a:p>
              <a:p>
                <a:pPr lvl="1"/>
                <a:r>
                  <a:rPr lang="en-US" dirty="0" smtClean="0"/>
                  <a:t>Average #pebbles:  n/2.</a:t>
                </a:r>
              </a:p>
              <a:p>
                <a:pPr lvl="1"/>
                <a:r>
                  <a:rPr lang="en-US" dirty="0" smtClean="0"/>
                  <a:t>E</a:t>
                </a:r>
                <a:r>
                  <a:rPr lang="en-US" baseline="-25000" dirty="0" smtClean="0"/>
                  <a:t>R</a:t>
                </a:r>
                <a:r>
                  <a:rPr lang="en-US" dirty="0" smtClean="0"/>
                  <a:t>(Naïve) = </a:t>
                </a:r>
                <a14:m>
                  <m:oMath xmlns:m="http://schemas.openxmlformats.org/officeDocument/2006/math">
                    <m:r>
                      <m:rPr>
                        <m:sty m:val="p"/>
                      </m:rPr>
                      <a:rPr lang="en-US" i="0" smtClean="0">
                        <a:latin typeface="Cambria Math" panose="02040503050406030204" pitchFamily="18" charset="0"/>
                        <a:ea typeface="Cambria Math" panose="02040503050406030204" pitchFamily="18" charset="0"/>
                      </a:rPr>
                      <m:t>θ</m:t>
                    </m:r>
                    <m:d>
                      <m:dPr>
                        <m:ctrlPr>
                          <a:rPr lang="en-US" i="1" smtClean="0">
                            <a:latin typeface="Cambria Math"/>
                            <a:ea typeface="Cambria Math" panose="02040503050406030204" pitchFamily="18" charset="0"/>
                          </a:rPr>
                        </m:ctrlPr>
                      </m:dPr>
                      <m:e>
                        <m:r>
                          <m:rPr>
                            <m:sty m:val="p"/>
                          </m:rPr>
                          <a:rPr lang="en-US" b="0" i="0" smtClean="0">
                            <a:latin typeface="Cambria Math" panose="02040503050406030204" pitchFamily="18" charset="0"/>
                            <a:ea typeface="Cambria Math" panose="02040503050406030204" pitchFamily="18" charset="0"/>
                          </a:rPr>
                          <m:t>Rn</m:t>
                        </m:r>
                        <m:r>
                          <a:rPr lang="en-US" b="0" i="1" smtClean="0">
                            <a:latin typeface="Cambria Math" panose="02040503050406030204" pitchFamily="18" charset="0"/>
                            <a:ea typeface="Cambria Math" panose="02040503050406030204" pitchFamily="18" charset="0"/>
                          </a:rPr>
                          <m:t>+</m:t>
                        </m:r>
                        <m:r>
                          <m:rPr>
                            <m:nor/>
                          </m:rPr>
                          <a:rPr lang="en-US" dirty="0"/>
                          <m:t>n</m:t>
                        </m:r>
                        <m:r>
                          <m:rPr>
                            <m:nor/>
                          </m:rPr>
                          <a:rPr lang="en-US" baseline="30000" dirty="0"/>
                          <m:t>2 </m:t>
                        </m:r>
                      </m:e>
                    </m:d>
                  </m:oMath>
                </a14:m>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522110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Attack Quality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Quality</m:t>
                      </m:r>
                      <m:r>
                        <a:rPr lang="en-US" sz="4000" b="0" i="1" baseline="-25000" smtClean="0">
                          <a:latin typeface="Cambria Math" panose="02040503050406030204" pitchFamily="18" charset="0"/>
                        </a:rPr>
                        <m:t>𝑅</m:t>
                      </m:r>
                      <m:d>
                        <m:dPr>
                          <m:ctrlPr>
                            <a:rPr lang="en-US" sz="4000" b="0" i="1" smtClean="0">
                              <a:latin typeface="Cambria Math"/>
                            </a:rPr>
                          </m:ctrlPr>
                        </m:dPr>
                        <m:e>
                          <m:r>
                            <a:rPr lang="en-US" sz="4000" b="0" i="1" smtClean="0">
                              <a:latin typeface="Cambria Math" panose="02040503050406030204" pitchFamily="18" charset="0"/>
                            </a:rPr>
                            <m:t>𝐴</m:t>
                          </m:r>
                        </m:e>
                      </m:d>
                      <m:r>
                        <a:rPr lang="en-US" sz="4000" b="0" i="1" smtClean="0">
                          <a:latin typeface="Cambria Math" panose="02040503050406030204" pitchFamily="18" charset="0"/>
                        </a:rPr>
                        <m:t>=</m:t>
                      </m:r>
                      <m:f>
                        <m:fPr>
                          <m:ctrlPr>
                            <a:rPr lang="en-US" sz="4000" i="1" smtClean="0">
                              <a:latin typeface="Cambria Math"/>
                            </a:rPr>
                          </m:ctrlPr>
                        </m:fPr>
                        <m:num>
                          <m:r>
                            <m:rPr>
                              <m:nor/>
                            </m:rPr>
                            <a:rPr lang="en-US" sz="4000" b="0" i="0" dirty="0" smtClean="0"/>
                            <m:t>E</m:t>
                          </m:r>
                          <m:r>
                            <m:rPr>
                              <m:nor/>
                            </m:rPr>
                            <a:rPr lang="en-US" sz="4000" b="0" i="0" baseline="-25000" dirty="0" smtClean="0"/>
                            <m:t>R</m:t>
                          </m:r>
                          <m:r>
                            <m:rPr>
                              <m:nor/>
                            </m:rPr>
                            <a:rPr lang="en-US" sz="4000" dirty="0"/>
                            <m:t>(</m:t>
                          </m:r>
                          <m:r>
                            <m:rPr>
                              <m:nor/>
                            </m:rPr>
                            <a:rPr lang="en-US" sz="4000" dirty="0"/>
                            <m:t>Na</m:t>
                          </m:r>
                          <m:r>
                            <m:rPr>
                              <m:nor/>
                            </m:rPr>
                            <a:rPr lang="en-US" sz="4000" dirty="0"/>
                            <m:t>ï</m:t>
                          </m:r>
                          <m:r>
                            <m:rPr>
                              <m:nor/>
                            </m:rPr>
                            <a:rPr lang="en-US" sz="4000" dirty="0"/>
                            <m:t>ve</m:t>
                          </m:r>
                          <m:r>
                            <m:rPr>
                              <m:nor/>
                            </m:rPr>
                            <a:rPr lang="en-US" sz="4000" dirty="0"/>
                            <m:t>)</m:t>
                          </m:r>
                        </m:num>
                        <m:den>
                          <m:r>
                            <m:rPr>
                              <m:sty m:val="p"/>
                            </m:rPr>
                            <a:rPr lang="en-US" sz="4000" b="0" i="0" smtClean="0">
                              <a:latin typeface="Cambria Math" panose="02040503050406030204" pitchFamily="18" charset="0"/>
                            </a:rPr>
                            <m:t>E</m:t>
                          </m:r>
                          <m:r>
                            <m:rPr>
                              <m:sty m:val="p"/>
                            </m:rPr>
                            <a:rPr lang="en-US" sz="4000" b="0" i="0" baseline="-25000" smtClean="0">
                              <a:latin typeface="Cambria Math" panose="02040503050406030204" pitchFamily="18" charset="0"/>
                            </a:rPr>
                            <m:t>R</m:t>
                          </m:r>
                          <m:d>
                            <m:dPr>
                              <m:ctrlPr>
                                <a:rPr lang="en-US" sz="4000" b="0" i="1" smtClean="0">
                                  <a:latin typeface="Cambria Math"/>
                                </a:rPr>
                              </m:ctrlPr>
                            </m:dPr>
                            <m:e>
                              <m:r>
                                <a:rPr lang="en-US" sz="4000" b="0" i="1" smtClean="0">
                                  <a:latin typeface="Cambria Math" panose="02040503050406030204" pitchFamily="18" charset="0"/>
                                </a:rPr>
                                <m:t>𝐴</m:t>
                              </m:r>
                            </m:e>
                          </m:d>
                        </m:den>
                      </m:f>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𝑖𝑛𝑠𝑡</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77824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Equivalence</a:t>
            </a:r>
            <a:endParaRPr lang="en-US" dirty="0"/>
          </a:p>
        </p:txBody>
      </p:sp>
      <p:sp>
        <p:nvSpPr>
          <p:cNvPr id="4" name="Rectangle 3"/>
          <p:cNvSpPr/>
          <p:nvPr/>
        </p:nvSpPr>
        <p:spPr>
          <a:xfrm>
            <a:off x="764683" y="2062435"/>
            <a:ext cx="11003645" cy="339883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764683" y="2052806"/>
                <a:ext cx="10875629" cy="3057504"/>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d>
                      <m:dPr>
                        <m:begChr m:val="["/>
                        <m:endChr m:val="]"/>
                        <m:ctrlPr>
                          <a:rPr lang="en-US" sz="2800" b="1" i="1" smtClean="0">
                            <a:solidFill>
                              <a:schemeClr val="tx1"/>
                            </a:solidFill>
                            <a:latin typeface="Cambria Math"/>
                          </a:rPr>
                        </m:ctrlPr>
                      </m:dPr>
                      <m:e>
                        <m:r>
                          <a:rPr lang="en-US" sz="2800" b="1" i="0" smtClean="0">
                            <a:solidFill>
                              <a:schemeClr val="tx1"/>
                            </a:solidFill>
                            <a:latin typeface="Cambria Math" panose="02040503050406030204" pitchFamily="18" charset="0"/>
                          </a:rPr>
                          <m:t>𝐀𝐒𝟏𝟓</m:t>
                        </m:r>
                      </m:e>
                    </m:d>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𝐈𝐧𝐟𝐨𝐫𝐦𝐚𝐥</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H be a random oracle and let G be a DAG with constant </a:t>
                </a:r>
                <a:r>
                  <a:rPr lang="en-US" sz="2800" dirty="0" err="1" smtClean="0">
                    <a:solidFill>
                      <a:schemeClr val="tx1"/>
                    </a:solidFill>
                  </a:rPr>
                  <a:t>indegree</a:t>
                </a:r>
                <a:r>
                  <a:rPr lang="en-US" sz="2800" dirty="0" smtClean="0"/>
                  <a:t>. For any </a:t>
                </a:r>
                <a:r>
                  <a:rPr lang="en-US" sz="2800" dirty="0" err="1" smtClean="0"/>
                  <a:t>pROM</a:t>
                </a:r>
                <a:r>
                  <a:rPr lang="en-US" sz="2800" dirty="0" smtClean="0"/>
                  <a:t> adversary A which evaluates (multiple instances of) </a:t>
                </a:r>
                <a:r>
                  <a:rPr lang="en-US" sz="2800" dirty="0" err="1" smtClean="0"/>
                  <a:t>f</a:t>
                </a:r>
                <a:r>
                  <a:rPr lang="en-US" sz="2800" baseline="-25000" dirty="0" err="1" smtClean="0"/>
                  <a:t>H,G</a:t>
                </a:r>
                <a:r>
                  <a:rPr lang="en-US" sz="2800" baseline="-25000" dirty="0" smtClean="0"/>
                  <a:t> </a:t>
                </a:r>
                <a:r>
                  <a:rPr lang="en-US" sz="2800" dirty="0"/>
                  <a:t>we </a:t>
                </a:r>
                <a:r>
                  <a:rPr lang="en-US" sz="2800" dirty="0" smtClean="0"/>
                  <a:t>have</a:t>
                </a:r>
              </a:p>
              <a:p>
                <a:endParaRPr lang="en-US" sz="2800" dirty="0">
                  <a:solidFill>
                    <a:schemeClr val="tx1"/>
                  </a:solidFill>
                </a:endParaRP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Cost</m:t>
                      </m:r>
                      <m:d>
                        <m:dPr>
                          <m:ctrlPr>
                            <a:rPr lang="en-US" sz="2800" i="1">
                              <a:latin typeface="Cambria Math"/>
                            </a:rPr>
                          </m:ctrlPr>
                        </m:dPr>
                        <m:e>
                          <m:r>
                            <m:rPr>
                              <m:sty m:val="p"/>
                            </m:rPr>
                            <a:rPr lang="en-US" sz="2800">
                              <a:latin typeface="Cambria Math" panose="02040503050406030204" pitchFamily="18" charset="0"/>
                            </a:rPr>
                            <m:t>A</m:t>
                          </m:r>
                        </m:e>
                      </m:d>
                      <m:r>
                        <a:rPr lang="en-US" sz="2800" b="0" i="0" smtClean="0">
                          <a:latin typeface="Cambria Math" panose="02040503050406030204" pitchFamily="18" charset="0"/>
                        </a:rPr>
                        <m:t>=</m:t>
                      </m:r>
                      <m:nary>
                        <m:naryPr>
                          <m:chr m:val="∑"/>
                          <m:ctrlPr>
                            <a:rPr lang="en-US" sz="2800" i="1" smtClean="0">
                              <a:latin typeface="Cambria Math"/>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𝑇</m:t>
                          </m:r>
                          <m:d>
                            <m:dPr>
                              <m:ctrlPr>
                                <a:rPr lang="en-US" sz="2800" b="0" i="1" smtClean="0">
                                  <a:latin typeface="Cambria Math"/>
                                </a:rPr>
                              </m:ctrlPr>
                            </m:dPr>
                            <m:e>
                              <m:r>
                                <a:rPr lang="en-US" sz="2800" b="0" i="1" smtClean="0">
                                  <a:latin typeface="Cambria Math" panose="02040503050406030204" pitchFamily="18" charset="0"/>
                                </a:rPr>
                                <m:t>𝐴</m:t>
                              </m:r>
                            </m:e>
                          </m:d>
                        </m:sup>
                        <m:e>
                          <m:d>
                            <m:dPr>
                              <m:begChr m:val="|"/>
                              <m:endChr m:val="|"/>
                              <m:ctrlPr>
                                <a:rPr lang="en-US" sz="2800" i="1" smtClean="0">
                                  <a:latin typeface="Cambria Math"/>
                                </a:rPr>
                              </m:ctrlPr>
                            </m:dPr>
                            <m:e>
                              <m:sSub>
                                <m:sSubPr>
                                  <m:ctrlPr>
                                    <a:rPr lang="en-US" sz="2800" i="1" smtClean="0">
                                      <a:latin typeface="Cambria Math"/>
                                    </a:rPr>
                                  </m:ctrlPr>
                                </m:sSubPr>
                                <m:e>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𝑖</m:t>
                                  </m:r>
                                </m:sub>
                              </m:sSub>
                            </m:e>
                          </m:d>
                          <m:r>
                            <a:rPr lang="en-US" sz="2800" b="0" i="1" smtClean="0">
                              <a:latin typeface="Cambria Math" panose="02040503050406030204" pitchFamily="18" charset="0"/>
                            </a:rPr>
                            <m:t>= </m:t>
                          </m:r>
                        </m:e>
                      </m:nary>
                      <m:r>
                        <m:rPr>
                          <m:sty m:val="p"/>
                        </m:rPr>
                        <a:rPr lang="el-GR" sz="2800" i="0" smtClean="0">
                          <a:latin typeface="Cambria Math" panose="02040503050406030204" pitchFamily="18" charset="0"/>
                          <a:ea typeface="Cambria Math" panose="02040503050406030204" pitchFamily="18" charset="0"/>
                        </a:rPr>
                        <m:t>θ</m:t>
                      </m:r>
                      <m:d>
                        <m:dPr>
                          <m:ctrlPr>
                            <a:rPr lang="el-GR" sz="280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𝐶𝐶</m:t>
                          </m:r>
                          <m:d>
                            <m:dPr>
                              <m:ctrlPr>
                                <a:rPr lang="en-US" sz="2800" b="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𝐺</m:t>
                              </m:r>
                            </m:e>
                          </m:d>
                        </m:e>
                      </m:d>
                      <m:r>
                        <a:rPr lang="en-US" sz="2800" i="1">
                          <a:latin typeface="Cambria Math" panose="02040503050406030204" pitchFamily="18" charset="0"/>
                          <a:ea typeface="Cambria Math" panose="02040503050406030204" pitchFamily="18" charset="0"/>
                        </a:rPr>
                        <m:t>×</m:t>
                      </m:r>
                      <m:d>
                        <m:dPr>
                          <m:ctrlPr>
                            <a:rPr lang="en-US" sz="2800" i="1" smtClean="0">
                              <a:latin typeface="Cambria Math"/>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𝑖𝑛𝑠𝑡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m:t>
                          </m:r>
                        </m:e>
                      </m:d>
                    </m:oMath>
                  </m:oMathPara>
                </a14:m>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64683" y="2052806"/>
                <a:ext cx="10875629" cy="3057504"/>
              </a:xfrm>
              <a:prstGeom prst="rect">
                <a:avLst/>
              </a:prstGeom>
              <a:blipFill rotWithShape="0">
                <a:blip r:embed="rId2"/>
                <a:stretch>
                  <a:fillRect l="-1120" t="-1996"/>
                </a:stretch>
              </a:blipFill>
            </p:spPr>
            <p:txBody>
              <a:bodyPr/>
              <a:lstStyle/>
              <a:p>
                <a:r>
                  <a:rPr lang="en-US">
                    <a:noFill/>
                  </a:rPr>
                  <a:t> </a:t>
                </a:r>
              </a:p>
            </p:txBody>
          </p:sp>
        </mc:Fallback>
      </mc:AlternateContent>
    </p:spTree>
    <p:extLst>
      <p:ext uri="{BB962C8B-B14F-4D97-AF65-F5344CB8AC3E}">
        <p14:creationId xmlns:p14="http://schemas.microsoft.com/office/powerpoint/2010/main" val="54029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R</m:t>
                    </m:r>
                    <m:r>
                      <a:rPr lang="en-US" b="0" i="1" smtClean="0">
                        <a:latin typeface="Cambria Math" panose="02040503050406030204" pitchFamily="18" charset="0"/>
                        <a:ea typeface="Cambria Math" panose="02040503050406030204" pitchFamily="18" charset="0"/>
                      </a:rPr>
                      <m:t>𝑛</m:t>
                    </m:r>
                  </m:oMath>
                </a14:m>
                <a:r>
                  <a:rPr lang="en-US" dirty="0" smtClean="0"/>
                  <a:t> for </a:t>
                </a:r>
                <a:r>
                  <a:rPr lang="en-US" dirty="0"/>
                  <a:t>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505" y="2463391"/>
            <a:ext cx="2123420" cy="3602736"/>
          </a:xfrm>
          <a:prstGeom prst="rect">
            <a:avLst/>
          </a:prstGeom>
        </p:spPr>
      </p:pic>
    </p:spTree>
    <p:extLst>
      <p:ext uri="{BB962C8B-B14F-4D97-AF65-F5344CB8AC3E}">
        <p14:creationId xmlns:p14="http://schemas.microsoft.com/office/powerpoint/2010/main" val="109988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041"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783050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311709"/>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8023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953001"/>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5207380"/>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4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74856" y="3549073"/>
            <a:ext cx="1572063" cy="5818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Offline Attacks: A Common </a:t>
            </a:r>
            <a:r>
              <a:rPr lang="en-US" dirty="0" smtClean="0"/>
              <a:t>Problem</a:t>
            </a:r>
            <a:endParaRPr lang="en-US" dirty="0"/>
          </a:p>
        </p:txBody>
      </p:sp>
    </p:spTree>
    <p:extLst>
      <p:ext uri="{BB962C8B-B14F-4D97-AF65-F5344CB8AC3E}">
        <p14:creationId xmlns:p14="http://schemas.microsoft.com/office/powerpoint/2010/main" val="2341364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041"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1350576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648"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740474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Naïve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err="1" smtClean="0"/>
                  <a:t>Quality</a:t>
                </a:r>
                <a:r>
                  <a:rPr lang="en-US" baseline="-25000" dirty="0" err="1" smtClean="0"/>
                  <a:t>R</a:t>
                </a:r>
                <a:r>
                  <a:rPr lang="en-US" dirty="0" smtClean="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r>
                  <a:rPr lang="en-US" dirty="0"/>
                  <a:t> for </a:t>
                </a:r>
                <a:r>
                  <a:rPr lang="en-US" dirty="0" smtClean="0"/>
                  <a:t>every adversary A (c small).</a:t>
                </a: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(Naïve)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233" y="2709164"/>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Tree>
    <p:extLst>
      <p:ext uri="{BB962C8B-B14F-4D97-AF65-F5344CB8AC3E}">
        <p14:creationId xmlns:p14="http://schemas.microsoft.com/office/powerpoint/2010/main" val="2083715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046" y="2574227"/>
            <a:ext cx="2123420" cy="3602736"/>
          </a:xfrm>
          <a:prstGeom prst="rect">
            <a:avLst/>
          </a:prstGeom>
        </p:spPr>
      </p:pic>
      <p:cxnSp>
        <p:nvCxnSpPr>
          <p:cNvPr id="5" name="Straight Arrow Connector 4"/>
          <p:cNvCxnSpPr/>
          <p:nvPr/>
        </p:nvCxnSpPr>
        <p:spPr>
          <a:xfrm>
            <a:off x="5609948" y="562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251108"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7" name="Oval 6"/>
          <p:cNvSpPr/>
          <p:nvPr/>
        </p:nvSpPr>
        <p:spPr>
          <a:xfrm>
            <a:off x="3192649" y="539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8" name="Oval 7"/>
          <p:cNvSpPr/>
          <p:nvPr/>
        </p:nvSpPr>
        <p:spPr>
          <a:xfrm>
            <a:off x="4134189" y="536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9" name="Straight Arrow Connector 8"/>
          <p:cNvCxnSpPr/>
          <p:nvPr/>
        </p:nvCxnSpPr>
        <p:spPr>
          <a:xfrm>
            <a:off x="2803082" y="566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788" y="567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15329" y="562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998065" y="5349460"/>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14" name="TextBox 13"/>
          <p:cNvSpPr txBox="1"/>
          <p:nvPr/>
        </p:nvSpPr>
        <p:spPr>
          <a:xfrm>
            <a:off x="5056524" y="5184868"/>
            <a:ext cx="503664" cy="646331"/>
          </a:xfrm>
          <a:prstGeom prst="rect">
            <a:avLst/>
          </a:prstGeom>
          <a:noFill/>
        </p:spPr>
        <p:txBody>
          <a:bodyPr wrap="none" rtlCol="0">
            <a:spAutoFit/>
          </a:bodyPr>
          <a:lstStyle/>
          <a:p>
            <a:r>
              <a:rPr lang="en-US" sz="3600" dirty="0" smtClean="0"/>
              <a:t>…</a:t>
            </a:r>
            <a:endParaRPr lang="en-US" sz="3600" dirty="0"/>
          </a:p>
        </p:txBody>
      </p:sp>
      <p:sp>
        <p:nvSpPr>
          <p:cNvPr id="12" name="Rectangle 11"/>
          <p:cNvSpPr/>
          <p:nvPr/>
        </p:nvSpPr>
        <p:spPr>
          <a:xfrm>
            <a:off x="1273628" y="827314"/>
            <a:ext cx="9633857" cy="5349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E</a:t>
            </a:r>
            <a:r>
              <a:rPr lang="en-US" sz="4800" baseline="-25000" dirty="0" smtClean="0"/>
              <a:t>R</a:t>
            </a:r>
            <a:r>
              <a:rPr lang="en-US" sz="4800" dirty="0" smtClean="0"/>
              <a:t>(Naive)=E</a:t>
            </a:r>
            <a:r>
              <a:rPr lang="en-US" sz="4800" baseline="-25000" dirty="0" smtClean="0"/>
              <a:t>R</a:t>
            </a:r>
            <a:r>
              <a:rPr lang="en-US" sz="4800" dirty="0" smtClean="0"/>
              <a:t>(G)=</a:t>
            </a:r>
            <a:r>
              <a:rPr lang="en-US" sz="4800" dirty="0" err="1" smtClean="0"/>
              <a:t>n+Rn</a:t>
            </a:r>
            <a:endParaRPr lang="en-US" sz="4800" dirty="0" smtClean="0"/>
          </a:p>
          <a:p>
            <a:pPr algn="ctr"/>
            <a:endParaRPr lang="en-US" sz="4800" dirty="0"/>
          </a:p>
          <a:p>
            <a:pPr marL="914400" indent="-914400" algn="ctr">
              <a:buAutoNum type="arabicPeriod"/>
            </a:pPr>
            <a:r>
              <a:rPr lang="en-US" sz="4800" dirty="0" smtClean="0"/>
              <a:t>Low Cost Per Step</a:t>
            </a:r>
          </a:p>
          <a:p>
            <a:pPr algn="ctr"/>
            <a:r>
              <a:rPr lang="en-US" sz="4800" dirty="0" smtClean="0"/>
              <a:t>(Users are Impatient)</a:t>
            </a:r>
          </a:p>
          <a:p>
            <a:pPr algn="ctr"/>
            <a:r>
              <a:rPr lang="en-US" sz="4800" dirty="0" smtClean="0"/>
              <a:t>2. Memory costs are insignificant</a:t>
            </a:r>
          </a:p>
          <a:p>
            <a:pPr algn="ctr"/>
            <a:r>
              <a:rPr lang="en-US" sz="4800" dirty="0" smtClean="0"/>
              <a:t>(inequitable costs on ASIC)</a:t>
            </a:r>
            <a:endParaRPr lang="en-US" sz="4800" dirty="0"/>
          </a:p>
        </p:txBody>
      </p:sp>
    </p:spTree>
    <p:extLst>
      <p:ext uri="{BB962C8B-B14F-4D97-AF65-F5344CB8AC3E}">
        <p14:creationId xmlns:p14="http://schemas.microsoft.com/office/powerpoint/2010/main" val="1790838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E</a:t>
                </a:r>
                <a:r>
                  <a:rPr lang="en-US" baseline="-25000" dirty="0"/>
                  <a:t>R</a:t>
                </a:r>
                <a:r>
                  <a:rPr lang="en-US" dirty="0"/>
                  <a:t>(Naive)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360" y="2574227"/>
            <a:ext cx="2123420" cy="3602736"/>
          </a:xfrm>
          <a:prstGeom prst="rect">
            <a:avLst/>
          </a:prstGeom>
        </p:spPr>
      </p:pic>
      <p:sp>
        <p:nvSpPr>
          <p:cNvPr id="5" name="Rectangle 4"/>
          <p:cNvSpPr/>
          <p:nvPr/>
        </p:nvSpPr>
        <p:spPr>
          <a:xfrm>
            <a:off x="1143000" y="4992625"/>
            <a:ext cx="6400800"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Memory costs should dominate</a:t>
            </a:r>
            <a:endParaRPr lang="en-US" sz="4800" dirty="0"/>
          </a:p>
        </p:txBody>
      </p:sp>
    </p:spTree>
    <p:extLst>
      <p:ext uri="{BB962C8B-B14F-4D97-AF65-F5344CB8AC3E}">
        <p14:creationId xmlns:p14="http://schemas.microsoft.com/office/powerpoint/2010/main" val="4043549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-Ideal </a:t>
            </a:r>
            <a:r>
              <a:rPr lang="en-US" dirty="0" err="1" smtClean="0"/>
              <a:t>iMHF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and a sequential pebbling algorithm N with</a:t>
                </a:r>
              </a:p>
              <a:p>
                <a:pPr marL="514350" indent="-514350">
                  <a:buAutoNum type="arabicPeriod"/>
                </a:pPr>
                <a:r>
                  <a:rPr lang="en-US" dirty="0"/>
                  <a:t>Constant </a:t>
                </a:r>
                <a:r>
                  <a:rPr lang="en-US" dirty="0" err="1"/>
                  <a:t>Indegree</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ea typeface="Cambria Math" panose="02040503050406030204" pitchFamily="18" charset="0"/>
                      </a:rPr>
                      <m:t>=2)</m:t>
                    </m:r>
                  </m:oMath>
                </a14:m>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a:t>Quality</a:t>
                </a:r>
                <a:r>
                  <a:rPr lang="en-US" baseline="-25000" dirty="0" err="1"/>
                  <a:t>R</a:t>
                </a:r>
                <a:r>
                  <a:rPr lang="en-US" dirty="0"/>
                  <a:t>(A)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oMath>
                </a14:m>
                <a:r>
                  <a:rPr lang="en-US" dirty="0"/>
                  <a:t> for every adversary A (c small).</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r>
                  <a:rPr lang="en-US" dirty="0" smtClean="0"/>
                  <a:t>E</a:t>
                </a:r>
                <a:r>
                  <a:rPr lang="en-US" baseline="-25000" dirty="0" smtClean="0"/>
                  <a:t>R</a:t>
                </a:r>
                <a:r>
                  <a:rPr lang="en-US" dirty="0" smtClean="0"/>
                  <a:t>(Naive</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R</m:t>
                    </m:r>
                    <m:r>
                      <a:rPr lang="en-US" i="1">
                        <a:latin typeface="Cambria Math" panose="02040503050406030204" pitchFamily="18" charset="0"/>
                        <a:ea typeface="Cambria Math" panose="02040503050406030204" pitchFamily="18" charset="0"/>
                      </a:rPr>
                      <m:t>𝑛</m:t>
                    </m:r>
                  </m:oMath>
                </a14:m>
                <a:r>
                  <a:rPr lang="en-US" dirty="0"/>
                  <a:t> for </a:t>
                </a:r>
                <a14:m>
                  <m:oMath xmlns:m="http://schemas.openxmlformats.org/officeDocument/2006/math">
                    <m:r>
                      <a:rPr lang="en-US" i="1">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(1)</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4" name="Rectangle 3"/>
          <p:cNvSpPr/>
          <p:nvPr/>
        </p:nvSpPr>
        <p:spPr>
          <a:xfrm>
            <a:off x="4879370" y="4406748"/>
            <a:ext cx="1576514" cy="517792"/>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122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b="1" dirty="0" smtClean="0"/>
              <a:t>Our Attacks</a:t>
            </a:r>
          </a:p>
          <a:p>
            <a:pPr lvl="1"/>
            <a:r>
              <a:rPr lang="en-US" dirty="0" smtClean="0"/>
              <a:t>General Attack on Non Depth Robust DAGs</a:t>
            </a:r>
          </a:p>
          <a:p>
            <a:pPr lvl="1"/>
            <a:r>
              <a:rPr lang="en-US" dirty="0" smtClean="0"/>
              <a:t>Existing </a:t>
            </a:r>
            <a:r>
              <a:rPr lang="en-US" dirty="0" err="1" smtClean="0"/>
              <a:t>iMHFs</a:t>
            </a:r>
            <a:r>
              <a:rPr lang="en-US" dirty="0" smtClean="0"/>
              <a:t> are not Depth Robust</a:t>
            </a:r>
          </a:p>
          <a:p>
            <a:pPr lvl="1"/>
            <a:r>
              <a:rPr lang="en-US" dirty="0" smtClean="0"/>
              <a:t>Ideal </a:t>
            </a:r>
            <a:r>
              <a:rPr lang="en-US" dirty="0" err="1" smtClean="0"/>
              <a:t>iMHFs</a:t>
            </a:r>
            <a:r>
              <a:rPr lang="en-US" dirty="0" smtClean="0"/>
              <a:t> don’t exist</a:t>
            </a:r>
            <a:endParaRPr lang="en-US" dirty="0"/>
          </a:p>
          <a:p>
            <a:r>
              <a:rPr lang="en-US" dirty="0"/>
              <a:t>Subsequent </a:t>
            </a:r>
            <a:r>
              <a:rPr lang="en-US" dirty="0" smtClean="0"/>
              <a:t>Results (Depth-Robustness is Sufficient)</a:t>
            </a:r>
          </a:p>
          <a:p>
            <a:r>
              <a:rPr lang="en-US" dirty="0" smtClean="0"/>
              <a:t>Open Questions</a:t>
            </a:r>
            <a:endParaRPr lang="en-US" dirty="0"/>
          </a:p>
        </p:txBody>
      </p:sp>
    </p:spTree>
    <p:extLst>
      <p:ext uri="{BB962C8B-B14F-4D97-AF65-F5344CB8AC3E}">
        <p14:creationId xmlns:p14="http://schemas.microsoft.com/office/powerpoint/2010/main" val="2238054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A Necessary Property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8263" y="1552180"/>
            <a:ext cx="6886251" cy="491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49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59936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Attacks: A Common Problem</a:t>
            </a:r>
            <a:endParaRPr lang="en-US" dirty="0"/>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596" y="4236204"/>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9102652" y="4237273"/>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7686" y="5232209"/>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9372" y="5299677"/>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1394" y="5501267"/>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5843" y="542143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57629" y="3016384"/>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53118" y="2997200"/>
            <a:ext cx="2110363" cy="842818"/>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5843" y="4120626"/>
            <a:ext cx="1860063" cy="831092"/>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711" y="2923318"/>
            <a:ext cx="4789232" cy="1197308"/>
          </a:xfrm>
          <a:prstGeom prst="rect">
            <a:avLst/>
          </a:prstGeom>
        </p:spPr>
      </p:pic>
    </p:spTree>
    <p:extLst>
      <p:ext uri="{BB962C8B-B14F-4D97-AF65-F5344CB8AC3E}">
        <p14:creationId xmlns:p14="http://schemas.microsoft.com/office/powerpoint/2010/main" val="1040136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Input: |S|</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e such that depth(G-S) = d, g &gt; d</a:t>
                </a:r>
              </a:p>
              <a:p>
                <a:endParaRPr lang="en-US" dirty="0" smtClean="0"/>
              </a:p>
              <a:p>
                <a:r>
                  <a:rPr lang="en-US" b="1" dirty="0"/>
                  <a:t>Light </a:t>
                </a:r>
                <a:r>
                  <a:rPr lang="en-US" b="1" dirty="0" smtClean="0"/>
                  <a:t>Phase (g rounds)</a:t>
                </a:r>
                <a:r>
                  <a:rPr lang="en-US" dirty="0" smtClean="0"/>
                  <a:t>: </a:t>
                </a:r>
                <a:r>
                  <a:rPr lang="en-US" dirty="0"/>
                  <a:t>Discard most pebbles!</a:t>
                </a:r>
              </a:p>
              <a:p>
                <a:pPr marL="992990" lvl="1" indent="-535790"/>
                <a:r>
                  <a:rPr lang="en-US" dirty="0" smtClean="0"/>
                  <a:t>Goal: Pebble the next g nodes in g (sequential) steps</a:t>
                </a:r>
              </a:p>
              <a:p>
                <a:pPr marL="992990" lvl="1" indent="-535790"/>
                <a:r>
                  <a:rPr lang="en-US" dirty="0" smtClean="0"/>
                  <a:t>Low Memory (only </a:t>
                </a:r>
                <a:r>
                  <a:rPr lang="en-US" dirty="0"/>
                  <a:t>keep pebbles on S and on </a:t>
                </a:r>
                <a:r>
                  <a:rPr lang="en-US" dirty="0" smtClean="0"/>
                  <a:t>parents of new nodes)</a:t>
                </a:r>
                <a:endParaRPr lang="en-US" dirty="0"/>
              </a:p>
              <a:p>
                <a:pPr marL="992990" lvl="1" indent="-535790"/>
                <a:r>
                  <a:rPr lang="en-US" dirty="0" smtClean="0"/>
                  <a:t>Lasts a ``long” time</a:t>
                </a:r>
              </a:p>
              <a:p>
                <a:pPr marL="0" indent="0">
                  <a:buNone/>
                </a:pPr>
                <a:endParaRPr lang="en-US" dirty="0" smtClean="0"/>
              </a:p>
              <a:p>
                <a:r>
                  <a:rPr lang="en-US" b="1" dirty="0" smtClean="0"/>
                  <a:t>Balloon Phase (d rounds):</a:t>
                </a:r>
                <a:r>
                  <a:rPr lang="en-US" dirty="0" smtClean="0"/>
                  <a:t> Greedily Recover Missing Pebbles</a:t>
                </a:r>
              </a:p>
              <a:p>
                <a:pPr lvl="1"/>
                <a:r>
                  <a:rPr lang="en-US" dirty="0" smtClean="0"/>
                  <a:t>Goal: Recover needed pebbles for upcoming light phase</a:t>
                </a:r>
              </a:p>
              <a:p>
                <a:pPr lvl="1"/>
                <a:r>
                  <a:rPr lang="en-US" dirty="0" smtClean="0"/>
                  <a:t>Expensive, but quick (at most d steps in parallel).</a:t>
                </a: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
        <p:nvSpPr>
          <p:cNvPr id="8" name="TextBox 7"/>
          <p:cNvSpPr txBox="1"/>
          <p:nvPr/>
        </p:nvSpPr>
        <p:spPr>
          <a:xfrm>
            <a:off x="11776453" y="12288981"/>
            <a:ext cx="9662389" cy="2169825"/>
          </a:xfrm>
          <a:prstGeom prst="rect">
            <a:avLst/>
          </a:prstGeom>
          <a:noFill/>
        </p:spPr>
        <p:txBody>
          <a:bodyPr wrap="none" rtlCol="0">
            <a:spAutoFit/>
          </a:bodyPr>
          <a:lstStyle/>
          <a:p>
            <a:r>
              <a:rPr lang="en-US" sz="3375" dirty="0"/>
              <a:t>Light Phase: Discard most pebbles!</a:t>
            </a:r>
          </a:p>
          <a:p>
            <a:pPr marL="535790" indent="-535790">
              <a:buFont typeface="Arial" panose="020B0604020202020204" pitchFamily="34" charset="0"/>
              <a:buChar char="•"/>
            </a:pPr>
            <a:r>
              <a:rPr lang="en-US" sz="3375" dirty="0"/>
              <a:t>Only keep pebbles on parents of next g nodes.</a:t>
            </a:r>
          </a:p>
          <a:p>
            <a:pPr marL="535790" indent="-535790">
              <a:buFont typeface="Arial" panose="020B0604020202020204" pitchFamily="34" charset="0"/>
              <a:buChar char="•"/>
            </a:pPr>
            <a:r>
              <a:rPr lang="en-US" sz="3375" dirty="0"/>
              <a:t>One Light Phase: Cost = O(</a:t>
            </a:r>
            <a:r>
              <a:rPr lang="en-US" sz="3375" dirty="0" err="1"/>
              <a:t>g|S</a:t>
            </a:r>
            <a:r>
              <a:rPr lang="en-US" sz="3375" dirty="0"/>
              <a:t>|)</a:t>
            </a:r>
          </a:p>
          <a:p>
            <a:pPr marL="535790" indent="-535790">
              <a:buFont typeface="Arial" panose="020B0604020202020204" pitchFamily="34" charset="0"/>
              <a:buChar char="•"/>
            </a:pPr>
            <a:r>
              <a:rPr lang="en-US" sz="3375" dirty="0"/>
              <a:t>All Light Phases: Total Cost = O(</a:t>
            </a:r>
            <a:r>
              <a:rPr lang="en-US" sz="3375" dirty="0" err="1"/>
              <a:t>g|S</a:t>
            </a:r>
            <a:r>
              <a:rPr lang="en-US" sz="3375" dirty="0"/>
              <a:t>|(n/g))= O(</a:t>
            </a:r>
            <a:r>
              <a:rPr lang="en-US" sz="3375" dirty="0" err="1"/>
              <a:t>n|S</a:t>
            </a:r>
            <a:r>
              <a:rPr lang="en-US" sz="3375" dirty="0"/>
              <a:t>|)</a:t>
            </a:r>
          </a:p>
        </p:txBody>
      </p:sp>
    </p:spTree>
    <p:extLst>
      <p:ext uri="{BB962C8B-B14F-4D97-AF65-F5344CB8AC3E}">
        <p14:creationId xmlns:p14="http://schemas.microsoft.com/office/powerpoint/2010/main" val="833215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854" y="1548527"/>
            <a:ext cx="9959109" cy="5059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Tree>
    <p:extLst>
      <p:ext uri="{BB962C8B-B14F-4D97-AF65-F5344CB8AC3E}">
        <p14:creationId xmlns:p14="http://schemas.microsoft.com/office/powerpoint/2010/main" val="2309036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b="0" i="0" smtClean="0">
                            <a:latin typeface="Cambria Math" panose="02040503050406030204" pitchFamily="18" charset="0"/>
                          </a:rPr>
                          <m:t>E</m:t>
                        </m:r>
                        <m:r>
                          <m:rPr>
                            <m:sty m:val="p"/>
                          </m:rPr>
                          <a:rPr lang="en-US" b="0" i="0" baseline="-25000" smtClean="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b="0" i="1" smtClean="0">
                            <a:latin typeface="Cambria Math" panose="02040503050406030204" pitchFamily="18" charset="0"/>
                          </a:rPr>
                          <m:t>𝑛</m:t>
                        </m:r>
                        <m:r>
                          <a:rPr lang="en-US" i="1">
                            <a:latin typeface="Cambria Math" panose="02040503050406030204" pitchFamily="18" charset="0"/>
                          </a:rPr>
                          <m:t>𝑑</m:t>
                        </m:r>
                      </m:e>
                    </m:func>
                    <m:r>
                      <a:rPr lang="en-US" b="0" i="1" smtClean="0">
                        <a:latin typeface="Cambria Math" panose="02040503050406030204" pitchFamily="18" charset="0"/>
                      </a:rPr>
                      <m:t>+</m:t>
                    </m:r>
                    <m:r>
                      <a:rPr lang="en-US" b="0" i="1" smtClean="0">
                        <a:latin typeface="Cambria Math" panose="02040503050406030204" pitchFamily="18" charset="0"/>
                      </a:rPr>
                      <m:t>𝑛</m:t>
                    </m:r>
                    <m:r>
                      <m:rPr>
                        <m:sty m:val="p"/>
                      </m:rPr>
                      <a:rPr lang="en-US" b="0" i="0" smtClean="0">
                        <a:latin typeface="Cambria Math" panose="02040503050406030204" pitchFamily="18" charset="0"/>
                      </a:rPr>
                      <m:t>R</m:t>
                    </m:r>
                    <m:r>
                      <a:rPr lang="en-US" b="0" i="1" smtClean="0">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smtClean="0">
                    <a:latin typeface="Cambria Math" panose="02040503050406030204" pitchFamily="18" charset="0"/>
                  </a:rPr>
                  <a:t>R</a:t>
                </a:r>
                <a:r>
                  <a:rPr lang="en-US" i="1" dirty="0" smtClean="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4165625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a:t>
                </a:r>
                <a:r>
                  <a:rPr lang="en-US" dirty="0" smtClean="0"/>
                  <a:t>(</a:t>
                </a:r>
                <a:r>
                  <a:rPr lang="en-US" dirty="0" err="1"/>
                  <a:t>e,d</a:t>
                </a:r>
                <a:r>
                  <a:rPr lang="en-US" dirty="0" smtClean="0"/>
                  <a:t>)-reducible then </a:t>
                </a:r>
                <a:r>
                  <a:rPr lang="en-US" dirty="0"/>
                  <a:t>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369233" y="3113694"/>
            <a:ext cx="1143000" cy="138112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1378596" y="4409319"/>
                <a:ext cx="3418408" cy="1569660"/>
              </a:xfrm>
              <a:prstGeom prst="rect">
                <a:avLst/>
              </a:prstGeom>
              <a:noFill/>
            </p:spPr>
            <p:txBody>
              <a:bodyPr wrap="square" rtlCol="0">
                <a:spAutoFit/>
              </a:bodyPr>
              <a:lstStyle/>
              <a:p>
                <a:r>
                  <a:rPr lang="en-US" sz="2400" dirty="0" smtClean="0"/>
                  <a:t>Upper bounds pebbles</a:t>
                </a:r>
              </a:p>
              <a:p>
                <a:r>
                  <a:rPr lang="en-US" sz="2400" dirty="0" smtClean="0"/>
                  <a:t>on nodes </a:t>
                </a:r>
                <a14:m>
                  <m:oMath xmlns:m="http://schemas.openxmlformats.org/officeDocument/2006/math">
                    <m:r>
                      <m:rPr>
                        <m:sty m:val="p"/>
                      </m:rPr>
                      <a:rPr lang="en-US" sz="2400" b="0" i="0" dirty="0" smtClean="0">
                        <a:latin typeface="Cambria Math" panose="02040503050406030204" pitchFamily="18" charset="0"/>
                        <a:ea typeface="Cambria Math" panose="02040503050406030204" pitchFamily="18" charset="0"/>
                      </a:rPr>
                      <m:t>x</m:t>
                    </m:r>
                    <m:r>
                      <a:rPr lang="en-US" sz="2400" i="1" dirty="0" smtClean="0">
                        <a:latin typeface="Cambria Math" panose="02040503050406030204" pitchFamily="18" charset="0"/>
                        <a:ea typeface="Cambria Math" panose="02040503050406030204" pitchFamily="18" charset="0"/>
                      </a:rPr>
                      <m:t>∈</m:t>
                    </m:r>
                    <m:r>
                      <a:rPr lang="en-US" sz="2400" b="0" i="1" dirty="0" smtClean="0">
                        <a:latin typeface="Cambria Math" panose="02040503050406030204" pitchFamily="18" charset="0"/>
                        <a:ea typeface="Cambria Math" panose="02040503050406030204" pitchFamily="18" charset="0"/>
                      </a:rPr>
                      <m:t>𝑆</m:t>
                    </m:r>
                  </m:oMath>
                </a14:m>
                <a:r>
                  <a:rPr lang="en-US" sz="2400" dirty="0" smtClean="0"/>
                  <a:t>, where    </a:t>
                </a:r>
              </a:p>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r>
                        <a:rPr lang="en-US" sz="2400" b="0" i="1" smtClean="0">
                          <a:latin typeface="Cambria Math" panose="02040503050406030204" pitchFamily="18" charset="0"/>
                        </a:rPr>
                        <m:t>𝑒</m:t>
                      </m:r>
                    </m:oMath>
                  </m:oMathPara>
                </a14:m>
                <a:endParaRPr lang="en-US" sz="2400" dirty="0" smtClean="0"/>
              </a:p>
              <a:p>
                <a:r>
                  <a:rPr lang="en-US" sz="2400" dirty="0" smtClean="0"/>
                  <a:t>       depth(G-S)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𝑑</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78596" y="4409319"/>
                <a:ext cx="3418408" cy="1569660"/>
              </a:xfrm>
              <a:prstGeom prst="rect">
                <a:avLst/>
              </a:prstGeom>
              <a:blipFill rotWithShape="1">
                <a:blip r:embed="rId3"/>
                <a:stretch>
                  <a:fillRect l="-2674" t="-3101" b="-7752"/>
                </a:stretch>
              </a:blipFill>
            </p:spPr>
            <p:txBody>
              <a:bodyPr/>
              <a:lstStyle/>
              <a:p>
                <a:r>
                  <a:rPr lang="en-US">
                    <a:noFill/>
                  </a:rPr>
                  <a:t> </a:t>
                </a:r>
              </a:p>
            </p:txBody>
          </p:sp>
        </mc:Fallback>
      </mc:AlternateContent>
      <p:cxnSp>
        <p:nvCxnSpPr>
          <p:cNvPr id="8" name="Straight Arrow Connector 7"/>
          <p:cNvCxnSpPr/>
          <p:nvPr/>
        </p:nvCxnSpPr>
        <p:spPr>
          <a:xfrm>
            <a:off x="4797004" y="3139223"/>
            <a:ext cx="1339987" cy="13555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31379" y="4494819"/>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2730717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a:t>Theorem (Depth-Robustness is a necessary condition): </a:t>
                </a:r>
                <a:r>
                  <a:rPr lang="en-US" dirty="0"/>
                  <a:t>If G is (</a:t>
                </a:r>
                <a:r>
                  <a:rPr lang="en-US" dirty="0" err="1"/>
                  <a:t>e,d</a:t>
                </a:r>
                <a:r>
                  <a:rPr lang="en-US" dirty="0"/>
                  <a:t>)-reducible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cxnSp>
        <p:nvCxnSpPr>
          <p:cNvPr id="6" name="Straight Arrow Connector 5"/>
          <p:cNvCxnSpPr/>
          <p:nvPr/>
        </p:nvCxnSpPr>
        <p:spPr>
          <a:xfrm flipH="1">
            <a:off x="3423057" y="313398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3512" y="4408563"/>
            <a:ext cx="4849990" cy="830997"/>
          </a:xfrm>
          <a:prstGeom prst="rect">
            <a:avLst/>
          </a:prstGeom>
          <a:noFill/>
        </p:spPr>
        <p:txBody>
          <a:bodyPr wrap="square" rtlCol="0">
            <a:spAutoFit/>
          </a:bodyPr>
          <a:lstStyle/>
          <a:p>
            <a:r>
              <a:rPr lang="en-US" sz="2400" dirty="0" smtClean="0"/>
              <a:t>Maintain pebbles on parents of next g nodes to be pebbled. </a:t>
            </a:r>
          </a:p>
        </p:txBody>
      </p:sp>
      <p:cxnSp>
        <p:nvCxnSpPr>
          <p:cNvPr id="8" name="Straight Arrow Connector 7"/>
          <p:cNvCxnSpPr/>
          <p:nvPr/>
        </p:nvCxnSpPr>
        <p:spPr>
          <a:xfrm>
            <a:off x="5784031" y="3133984"/>
            <a:ext cx="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12613" y="4416576"/>
            <a:ext cx="2729273" cy="523220"/>
          </a:xfrm>
          <a:prstGeom prst="rect">
            <a:avLst/>
          </a:prstGeom>
          <a:noFill/>
        </p:spPr>
        <p:txBody>
          <a:bodyPr wrap="none" rtlCol="0">
            <a:spAutoFit/>
          </a:bodyPr>
          <a:lstStyle/>
          <a:p>
            <a:r>
              <a:rPr lang="en-US" sz="2800" dirty="0" smtClean="0"/>
              <a:t>#pebbling rounds</a:t>
            </a:r>
            <a:endParaRPr lang="en-US" sz="2800" dirty="0"/>
          </a:p>
        </p:txBody>
      </p:sp>
    </p:spTree>
    <p:extLst>
      <p:ext uri="{BB962C8B-B14F-4D97-AF65-F5344CB8AC3E}">
        <p14:creationId xmlns:p14="http://schemas.microsoft.com/office/powerpoint/2010/main" val="1860822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cxnSp>
        <p:nvCxnSpPr>
          <p:cNvPr id="6" name="Straight Arrow Connector 5"/>
          <p:cNvCxnSpPr/>
          <p:nvPr/>
        </p:nvCxnSpPr>
        <p:spPr>
          <a:xfrm flipH="1">
            <a:off x="4324898" y="3108454"/>
            <a:ext cx="1905000" cy="133006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46940" y="4361296"/>
            <a:ext cx="3257551" cy="523220"/>
          </a:xfrm>
          <a:prstGeom prst="rect">
            <a:avLst/>
          </a:prstGeom>
          <a:noFill/>
        </p:spPr>
        <p:txBody>
          <a:bodyPr wrap="square" rtlCol="0">
            <a:spAutoFit/>
          </a:bodyPr>
          <a:lstStyle/>
          <a:p>
            <a:r>
              <a:rPr lang="en-US" sz="2800" dirty="0" smtClean="0"/>
              <a:t>#balloon phases</a:t>
            </a:r>
          </a:p>
        </p:txBody>
      </p:sp>
      <p:cxnSp>
        <p:nvCxnSpPr>
          <p:cNvPr id="8" name="Straight Arrow Connector 7"/>
          <p:cNvCxnSpPr/>
          <p:nvPr/>
        </p:nvCxnSpPr>
        <p:spPr>
          <a:xfrm>
            <a:off x="6579403" y="3095753"/>
            <a:ext cx="0" cy="20751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77398" y="5170884"/>
            <a:ext cx="4049378" cy="830997"/>
          </a:xfrm>
          <a:prstGeom prst="rect">
            <a:avLst/>
          </a:prstGeom>
          <a:noFill/>
        </p:spPr>
        <p:txBody>
          <a:bodyPr wrap="none" rtlCol="0">
            <a:spAutoFit/>
          </a:bodyPr>
          <a:lstStyle/>
          <a:p>
            <a:r>
              <a:rPr lang="en-US" sz="2400" dirty="0" smtClean="0"/>
              <a:t>Max #pebbles on G</a:t>
            </a:r>
          </a:p>
          <a:p>
            <a:r>
              <a:rPr lang="en-US" sz="2400" dirty="0" smtClean="0"/>
              <a:t>In each round of balloon phase</a:t>
            </a:r>
            <a:endParaRPr lang="en-US" sz="2400" dirty="0"/>
          </a:p>
        </p:txBody>
      </p:sp>
      <p:cxnSp>
        <p:nvCxnSpPr>
          <p:cNvPr id="9" name="Straight Arrow Connector 8"/>
          <p:cNvCxnSpPr/>
          <p:nvPr/>
        </p:nvCxnSpPr>
        <p:spPr>
          <a:xfrm>
            <a:off x="6861896" y="3132866"/>
            <a:ext cx="2438380" cy="1011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60154" y="4099686"/>
            <a:ext cx="3931846" cy="523220"/>
          </a:xfrm>
          <a:prstGeom prst="rect">
            <a:avLst/>
          </a:prstGeom>
          <a:noFill/>
        </p:spPr>
        <p:txBody>
          <a:bodyPr wrap="none" rtlCol="0">
            <a:spAutoFit/>
          </a:bodyPr>
          <a:lstStyle/>
          <a:p>
            <a:r>
              <a:rPr lang="en-US" sz="2800" dirty="0" smtClean="0"/>
              <a:t>Length of a balloon phase</a:t>
            </a:r>
            <a:endParaRPr lang="en-US" sz="2800" dirty="0"/>
          </a:p>
        </p:txBody>
      </p:sp>
    </p:spTree>
    <p:extLst>
      <p:ext uri="{BB962C8B-B14F-4D97-AF65-F5344CB8AC3E}">
        <p14:creationId xmlns:p14="http://schemas.microsoft.com/office/powerpoint/2010/main" val="417971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6" name="Rectangle 5"/>
          <p:cNvSpPr/>
          <p:nvPr/>
        </p:nvSpPr>
        <p:spPr>
          <a:xfrm>
            <a:off x="4200524" y="4914900"/>
            <a:ext cx="6124205"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𝑒𝑛</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r>
                          <a:rPr lang="en-US" i="1">
                            <a:latin typeface="Cambria Math" panose="02040503050406030204" pitchFamily="18" charset="0"/>
                          </a:rPr>
                          <m:t>𝑔𝑛</m:t>
                        </m:r>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𝑛𝑑</m:t>
                        </m:r>
                      </m:e>
                    </m:func>
                    <m:r>
                      <a:rPr lang="en-US" i="1">
                        <a:latin typeface="Cambria Math" panose="02040503050406030204" pitchFamily="18" charset="0"/>
                      </a:rPr>
                      <m:t>+</m:t>
                    </m:r>
                    <m:r>
                      <a:rPr lang="en-US" i="1">
                        <a:latin typeface="Cambria Math" panose="02040503050406030204" pitchFamily="18" charset="0"/>
                      </a:rPr>
                      <m:t>𝑛</m:t>
                    </m:r>
                    <m:r>
                      <m:rPr>
                        <m:sty m:val="p"/>
                      </m:rPr>
                      <a:rPr lang="en-US">
                        <a:latin typeface="Cambria Math" panose="02040503050406030204" pitchFamily="18" charset="0"/>
                      </a:rPr>
                      <m:t>R</m:t>
                    </m:r>
                    <m:r>
                      <a:rPr lang="en-US" i="1">
                        <a:latin typeface="Cambria Math" panose="02040503050406030204" pitchFamily="18" charset="0"/>
                      </a:rPr>
                      <m:t>+ </m:t>
                    </m:r>
                    <m:f>
                      <m:fPr>
                        <m:ctrlPr>
                          <a:rPr lang="en-US" i="1">
                            <a:latin typeface="Cambria Math"/>
                          </a:rPr>
                        </m:ctrlPr>
                      </m:fPr>
                      <m:num>
                        <m:r>
                          <a:rPr lang="en-US" i="1">
                            <a:latin typeface="Cambria Math" panose="02040503050406030204" pitchFamily="18" charset="0"/>
                          </a:rPr>
                          <m:t>𝑛</m:t>
                        </m:r>
                      </m:num>
                      <m:den>
                        <m:r>
                          <a:rPr lang="en-US" i="1">
                            <a:latin typeface="Cambria Math" panose="02040503050406030204" pitchFamily="18" charset="0"/>
                          </a:rPr>
                          <m:t>𝑔</m:t>
                        </m:r>
                      </m:den>
                    </m:f>
                    <m:r>
                      <a:rPr lang="en-US" i="1">
                        <a:latin typeface="Cambria Math" panose="02040503050406030204" pitchFamily="18" charset="0"/>
                      </a:rPr>
                      <m:t>𝑛</m:t>
                    </m:r>
                  </m:oMath>
                </a14:m>
                <a:r>
                  <a:rPr lang="en-US" dirty="0">
                    <a:latin typeface="Cambria Math" panose="02040503050406030204" pitchFamily="18" charset="0"/>
                  </a:rPr>
                  <a:t>R</a:t>
                </a:r>
                <a:r>
                  <a:rPr lang="en-US" i="1" dirty="0">
                    <a:latin typeface="Cambria Math" panose="02040503050406030204" pitchFamily="18" charset="0"/>
                  </a:rPr>
                  <a:t>.</a:t>
                </a:r>
              </a:p>
              <a:p>
                <a:pPr marL="0" indent="0" algn="ctr">
                  <a:buNone/>
                </a:pPr>
                <a:endParaRPr lang="en-US" i="1" dirty="0">
                  <a:latin typeface="Cambria Math" panose="02040503050406030204" pitchFamily="18" charset="0"/>
                </a:endParaRPr>
              </a:p>
              <a:p>
                <a:pPr marL="0" indent="0" algn="ctr">
                  <a:buNone/>
                </a:pPr>
                <a:r>
                  <a:rPr lang="en-US" b="0" dirty="0" smtClean="0"/>
                  <a:t>Set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ad>
                      <m:radPr>
                        <m:degHide m:val="on"/>
                        <m:ctrlPr>
                          <a:rPr lang="en-US" b="0" i="1" smtClean="0">
                            <a:latin typeface="Cambria Math"/>
                          </a:rPr>
                        </m:ctrlPr>
                      </m:radPr>
                      <m:deg/>
                      <m:e>
                        <m:r>
                          <a:rPr lang="en-US" b="0" i="1" smtClean="0">
                            <a:latin typeface="Cambria Math" panose="02040503050406030204" pitchFamily="18" charset="0"/>
                          </a:rPr>
                          <m:t>𝑛𝑑</m:t>
                        </m:r>
                      </m:e>
                    </m:rad>
                  </m:oMath>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E</m:t>
                        </m:r>
                        <m:r>
                          <m:rPr>
                            <m:sty m:val="p"/>
                          </m:rPr>
                          <a:rPr lang="en-US" baseline="-25000">
                            <a:latin typeface="Cambria Math" panose="02040503050406030204" pitchFamily="18" charset="0"/>
                          </a:rPr>
                          <m:t>R</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m:rPr>
                            <m:sty m:val="p"/>
                          </m:rPr>
                          <a:rPr lang="en-US" b="0" i="0" smtClean="0">
                            <a:latin typeface="Cambria Math" panose="02040503050406030204" pitchFamily="18" charset="0"/>
                          </a:rPr>
                          <m:t>O</m:t>
                        </m:r>
                        <m:d>
                          <m:dPr>
                            <m:ctrlPr>
                              <a:rPr lang="en-US" i="1" smtClean="0">
                                <a:latin typeface="Cambria Math"/>
                              </a:rPr>
                            </m:ctrlPr>
                          </m:dPr>
                          <m:e>
                            <m:r>
                              <a:rPr lang="en-US" i="1">
                                <a:latin typeface="Cambria Math" panose="02040503050406030204" pitchFamily="18" charset="0"/>
                              </a:rPr>
                              <m:t>𝑒𝑛</m:t>
                            </m:r>
                            <m:r>
                              <a:rPr lang="en-US" b="0" i="1" smtClean="0">
                                <a:latin typeface="Cambria Math" panose="02040503050406030204" pitchFamily="18" charset="0"/>
                              </a:rPr>
                              <m:t>+</m:t>
                            </m:r>
                            <m:rad>
                              <m:radPr>
                                <m:degHide m:val="on"/>
                                <m:ctrlPr>
                                  <a:rPr lang="en-US" i="1">
                                    <a:latin typeface="Cambria Math"/>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smtClean="0">
                    <a:latin typeface="Cambria Math" panose="02040503050406030204" pitchFamily="18" charset="0"/>
                  </a:rPr>
                  <a:t> .</a:t>
                </a: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Main Theorem</a:t>
            </a:r>
            <a:endParaRPr lang="en-US" dirty="0"/>
          </a:p>
        </p:txBody>
      </p:sp>
      <p:sp>
        <p:nvSpPr>
          <p:cNvPr id="7" name="Rectangle 6"/>
          <p:cNvSpPr/>
          <p:nvPr/>
        </p:nvSpPr>
        <p:spPr>
          <a:xfrm>
            <a:off x="395112" y="5762165"/>
            <a:ext cx="6867514" cy="63817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4" name="Rectangle 3"/>
              <p:cNvSpPr/>
              <p:nvPr/>
            </p:nvSpPr>
            <p:spPr>
              <a:xfrm>
                <a:off x="691007" y="5819643"/>
                <a:ext cx="6432467" cy="523220"/>
              </a:xfrm>
              <a:prstGeom prst="rect">
                <a:avLst/>
              </a:prstGeom>
            </p:spPr>
            <p:txBody>
              <a:bodyPr wrap="none">
                <a:spAutoFit/>
              </a:bodyPr>
              <a:lstStyle/>
              <a:p>
                <a:r>
                  <a:rPr lang="en-US" sz="2800" dirty="0" smtClean="0"/>
                  <a:t>In particular, </a:t>
                </a:r>
                <a14:m>
                  <m:oMath xmlns:m="http://schemas.openxmlformats.org/officeDocument/2006/math">
                    <m:func>
                      <m:funcPr>
                        <m:ctrlPr>
                          <a:rPr lang="en-US" sz="2800" i="1" smtClean="0">
                            <a:latin typeface="Cambria Math"/>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i="1">
                                <a:latin typeface="Cambria Math" panose="02040503050406030204" pitchFamily="18" charset="0"/>
                              </a:rPr>
                              <m:t>𝐴</m:t>
                            </m:r>
                          </m:e>
                        </m:d>
                        <m:r>
                          <a:rPr lang="en-US" sz="2800" i="1">
                            <a:latin typeface="Cambria Math" panose="02040503050406030204" pitchFamily="18" charset="0"/>
                          </a:rPr>
                          <m:t>=</m:t>
                        </m:r>
                        <m:r>
                          <m:rPr>
                            <m:sty m:val="p"/>
                          </m:rPr>
                          <a:rPr lang="en-US" sz="2800" b="0" i="0" smtClean="0">
                            <a:latin typeface="Cambria Math"/>
                          </a:rPr>
                          <m:t>o</m:t>
                        </m:r>
                        <m:d>
                          <m:dPr>
                            <m:ctrlPr>
                              <a:rPr lang="en-US" sz="2800" i="1">
                                <a:latin typeface="Cambria Math"/>
                              </a:rPr>
                            </m:ctrlPr>
                          </m:dPr>
                          <m:e>
                            <m:r>
                              <a:rPr lang="en-US" sz="2800" i="1">
                                <a:latin typeface="Cambria Math" panose="02040503050406030204" pitchFamily="18" charset="0"/>
                              </a:rPr>
                              <m:t>𝑛</m:t>
                            </m:r>
                            <m:r>
                              <a:rPr lang="en-US" sz="2800" b="0" i="1" baseline="30000" smtClean="0">
                                <a:latin typeface="Cambria Math"/>
                              </a:rPr>
                              <m:t>2</m:t>
                            </m:r>
                          </m:e>
                        </m:d>
                      </m:e>
                    </m:func>
                  </m:oMath>
                </a14:m>
                <a:r>
                  <a:rPr lang="en-US" sz="2800" i="1" dirty="0">
                    <a:latin typeface="Cambria Math" panose="02040503050406030204" pitchFamily="18" charset="0"/>
                  </a:rPr>
                  <a:t> </a:t>
                </a:r>
                <a:r>
                  <a:rPr lang="en-US" sz="2800" i="1" dirty="0" smtClean="0">
                    <a:latin typeface="Cambria Math" panose="02040503050406030204" pitchFamily="18" charset="0"/>
                  </a:rPr>
                  <a:t> </a:t>
                </a:r>
                <a:r>
                  <a:rPr lang="en-US" sz="2800" dirty="0" smtClean="0">
                    <a:latin typeface="Cambria Math" panose="02040503050406030204" pitchFamily="18" charset="0"/>
                  </a:rPr>
                  <a:t>for </a:t>
                </a:r>
                <a:r>
                  <a:rPr lang="en-US" sz="2800" dirty="0" err="1" smtClean="0">
                    <a:latin typeface="Cambria Math" panose="02040503050406030204" pitchFamily="18" charset="0"/>
                  </a:rPr>
                  <a:t>e,d</a:t>
                </a:r>
                <a:r>
                  <a:rPr lang="en-US" sz="2800" dirty="0" smtClean="0">
                    <a:latin typeface="Cambria Math" panose="02040503050406030204" pitchFamily="18" charset="0"/>
                  </a:rPr>
                  <a:t>=o(n)</a:t>
                </a:r>
                <a:r>
                  <a:rPr lang="en-US" sz="2800" i="1" dirty="0" smtClean="0">
                    <a:latin typeface="Cambria Math" panose="02040503050406030204" pitchFamily="18" charset="0"/>
                  </a:rPr>
                  <a:t>.</a:t>
                </a:r>
                <a:endParaRPr lang="en-US" sz="2800" i="1"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007" y="5819643"/>
                <a:ext cx="6432467" cy="523220"/>
              </a:xfrm>
              <a:prstGeom prst="rect">
                <a:avLst/>
              </a:prstGeom>
              <a:blipFill rotWithShape="1">
                <a:blip r:embed="rId3"/>
                <a:stretch>
                  <a:fillRect l="-1894" t="-14118" r="-758" b="-34118"/>
                </a:stretch>
              </a:blipFill>
            </p:spPr>
            <p:txBody>
              <a:bodyPr/>
              <a:lstStyle/>
              <a:p>
                <a:r>
                  <a:rPr lang="en-US">
                    <a:noFill/>
                  </a:rPr>
                  <a:t> </a:t>
                </a:r>
              </a:p>
            </p:txBody>
          </p:sp>
        </mc:Fallback>
      </mc:AlternateContent>
    </p:spTree>
    <p:extLst>
      <p:ext uri="{BB962C8B-B14F-4D97-AF65-F5344CB8AC3E}">
        <p14:creationId xmlns:p14="http://schemas.microsoft.com/office/powerpoint/2010/main" val="374691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Theorem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is an (efficient) attack A such that</a:t>
                </a:r>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a:rPr>
                          </m:ctrlPr>
                        </m:funcPr>
                        <m:fName>
                          <m:r>
                            <m:rPr>
                              <m:sty m:val="p"/>
                            </m:rPr>
                            <a:rPr lang="en-US" b="0" i="0" smtClean="0">
                              <a:latin typeface="Cambria Math" panose="02040503050406030204" pitchFamily="18" charset="0"/>
                            </a:rPr>
                            <m:t>cc</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𝑶</m:t>
                          </m:r>
                          <m:d>
                            <m:dPr>
                              <m:ctrlPr>
                                <a:rPr lang="en-US" i="1">
                                  <a:latin typeface="Cambria Math"/>
                                </a:rPr>
                              </m:ctrlPr>
                            </m:dPr>
                            <m:e>
                              <m:r>
                                <a:rPr lang="en-US" b="0" i="1" smtClean="0">
                                  <a:latin typeface="Cambria Math" panose="02040503050406030204" pitchFamily="18" charset="0"/>
                                </a:rPr>
                                <m:t>𝑒𝑛</m:t>
                              </m:r>
                              <m:r>
                                <a:rPr lang="en-US" b="0" i="1" smtClean="0">
                                  <a:latin typeface="Cambria Math" panose="02040503050406030204" pitchFamily="18" charset="0"/>
                                </a:rPr>
                                <m:t>+</m:t>
                              </m:r>
                              <m:r>
                                <a:rPr lang="en-US" b="0" i="1" smtClean="0">
                                  <a:latin typeface="Cambria Math" panose="02040503050406030204" pitchFamily="18" charset="0"/>
                                </a:rPr>
                                <m:t>𝑔𝑛</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𝑔</m:t>
                                  </m:r>
                                </m:den>
                              </m:f>
                              <m:r>
                                <a:rPr lang="en-US" b="0" i="1" smtClean="0">
                                  <a:latin typeface="Cambria Math" panose="02040503050406030204" pitchFamily="18" charset="0"/>
                                </a:rPr>
                                <m:t>𝑛𝑑</m:t>
                              </m:r>
                            </m:e>
                          </m:d>
                        </m:e>
                      </m:func>
                    </m:oMath>
                  </m:oMathPara>
                </a14:m>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14:m>
                  <m:oMath xmlns:m="http://schemas.openxmlformats.org/officeDocument/2006/math">
                    <m:func>
                      <m:funcPr>
                        <m:ctrlPr>
                          <a:rPr lang="en-US" i="1">
                            <a:latin typeface="Cambria Math"/>
                          </a:rPr>
                        </m:ctrlPr>
                      </m:funcPr>
                      <m:fName>
                        <m:r>
                          <m:rPr>
                            <m:sty m:val="p"/>
                          </m:rPr>
                          <a:rPr lang="en-US">
                            <a:latin typeface="Cambria Math" panose="02040503050406030204" pitchFamily="18" charset="0"/>
                          </a:rPr>
                          <m:t>Quality</m:t>
                        </m:r>
                      </m:fName>
                      <m:e>
                        <m:d>
                          <m:dPr>
                            <m:ctrlPr>
                              <a:rPr lang="en-US" i="1">
                                <a:latin typeface="Cambria Math"/>
                              </a:rPr>
                            </m:ctrlPr>
                          </m:dPr>
                          <m:e>
                            <m:r>
                              <a:rPr lang="en-US" i="1">
                                <a:latin typeface="Cambria Math" panose="02040503050406030204" pitchFamily="18" charset="0"/>
                              </a:rPr>
                              <m:t>𝐴</m:t>
                            </m:r>
                          </m:e>
                        </m:d>
                        <m:r>
                          <a:rPr lang="en-US" i="1">
                            <a:latin typeface="Cambria Math" panose="02040503050406030204" pitchFamily="18" charset="0"/>
                          </a:rPr>
                          <m:t>=</m:t>
                        </m:r>
                        <m:r>
                          <a:rPr lang="en-US" b="1" i="1" dirty="0">
                            <a:latin typeface="Cambria Math" panose="02040503050406030204" pitchFamily="18" charset="0"/>
                            <a:ea typeface="Cambria Math" panose="02040503050406030204" pitchFamily="18" charset="0"/>
                          </a:rPr>
                          <m:t>𝜴</m:t>
                        </m:r>
                        <m:d>
                          <m:dPr>
                            <m:ctrlPr>
                              <a:rPr lang="en-US" i="1">
                                <a:latin typeface="Cambria Math"/>
                              </a:rPr>
                            </m:ctrlPr>
                          </m:dPr>
                          <m:e>
                            <m:func>
                              <m:funcPr>
                                <m:ctrlPr>
                                  <a:rPr lang="en-US" i="1">
                                    <a:latin typeface="Cambria Math"/>
                                  </a:rPr>
                                </m:ctrlPr>
                              </m:funcPr>
                              <m:fName>
                                <m:limLow>
                                  <m:limLowPr>
                                    <m:ctrlPr>
                                      <a:rPr lang="en-US" i="1">
                                        <a:latin typeface="Cambria Math"/>
                                      </a:rPr>
                                    </m:ctrlPr>
                                  </m:limLowPr>
                                  <m:e>
                                    <m:r>
                                      <m:rPr>
                                        <m:sty m:val="p"/>
                                      </m:rPr>
                                      <a:rPr lang="en-US">
                                        <a:latin typeface="Cambria Math" panose="02040503050406030204" pitchFamily="18" charset="0"/>
                                      </a:rPr>
                                      <m:t>max</m:t>
                                    </m:r>
                                  </m:e>
                                  <m:lim>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𝑔</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𝑛</m:t>
                                    </m:r>
                                  </m:lim>
                                </m:limLow>
                              </m:fName>
                              <m:e>
                                <m:d>
                                  <m:dPr>
                                    <m:begChr m:val="{"/>
                                    <m:endChr m:val="}"/>
                                    <m:ctrlPr>
                                      <a:rPr lang="en-US" i="1">
                                        <a:latin typeface="Cambria Math"/>
                                      </a:rPr>
                                    </m:ctrlPr>
                                  </m:dPr>
                                  <m:e>
                                    <m:f>
                                      <m:fPr>
                                        <m:ctrlPr>
                                          <a:rPr lang="en-US" i="1">
                                            <a:latin typeface="Cambria Math"/>
                                          </a:rPr>
                                        </m:ctrlPr>
                                      </m:fPr>
                                      <m:num>
                                        <m:r>
                                          <a:rPr lang="en-US" i="1">
                                            <a:latin typeface="Cambria Math" panose="02040503050406030204" pitchFamily="18" charset="0"/>
                                          </a:rPr>
                                          <m:t>𝑔𝑛</m:t>
                                        </m:r>
                                      </m:num>
                                      <m:den>
                                        <m:r>
                                          <a:rPr lang="en-US" i="1">
                                            <a:latin typeface="Cambria Math" panose="02040503050406030204" pitchFamily="18" charset="0"/>
                                          </a:rPr>
                                          <m:t>𝑑𝑛</m:t>
                                        </m:r>
                                        <m:r>
                                          <a:rPr lang="en-US" i="1">
                                            <a:latin typeface="Cambria Math" panose="02040503050406030204" pitchFamily="18" charset="0"/>
                                          </a:rPr>
                                          <m:t>+</m:t>
                                        </m:r>
                                        <m:r>
                                          <a:rPr lang="en-US" i="1">
                                            <a:latin typeface="Cambria Math" panose="02040503050406030204" pitchFamily="18" charset="0"/>
                                          </a:rPr>
                                          <m:t>𝑔</m:t>
                                        </m:r>
                                        <m:r>
                                          <a:rPr lang="en-US" i="1" baseline="3000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𝑔𝑒</m:t>
                                        </m:r>
                                      </m:den>
                                    </m:f>
                                  </m:e>
                                </m:d>
                              </m:e>
                            </m:func>
                          </m:e>
                        </m:d>
                      </m:e>
                    </m:func>
                  </m:oMath>
                </a14:m>
                <a:r>
                  <a:rPr lang="en-US" dirty="0"/>
                  <a: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043"/>
                </a:stretch>
              </a:blipFill>
            </p:spPr>
            <p:txBody>
              <a:bodyPr/>
              <a:lstStyle/>
              <a:p>
                <a:r>
                  <a:rPr lang="en-US">
                    <a:noFill/>
                  </a:rPr>
                  <a:t> </a:t>
                </a:r>
              </a:p>
            </p:txBody>
          </p:sp>
        </mc:Fallback>
      </mc:AlternateContent>
    </p:spTree>
    <p:extLst>
      <p:ext uri="{BB962C8B-B14F-4D97-AF65-F5344CB8AC3E}">
        <p14:creationId xmlns:p14="http://schemas.microsoft.com/office/powerpoint/2010/main" val="133380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1362075" y="1690688"/>
            <a:ext cx="10515600" cy="4351338"/>
          </a:xfrm>
        </p:spPr>
        <p:txBody>
          <a:bodyPr>
            <a:normAutofit/>
          </a:bodyPr>
          <a:lstStyle/>
          <a:p>
            <a:pPr marL="0" indent="0">
              <a:buNone/>
            </a:pPr>
            <a:r>
              <a:rPr lang="en-US" sz="4000" dirty="0" smtClean="0"/>
              <a:t>Are existing </a:t>
            </a:r>
            <a:r>
              <a:rPr lang="en-US" sz="4000" dirty="0" err="1" smtClean="0"/>
              <a:t>iMHF</a:t>
            </a:r>
            <a:r>
              <a:rPr lang="en-US" sz="4000" dirty="0" smtClean="0"/>
              <a:t> candidates based on depth-robust DAGs?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026583"/>
            <a:ext cx="2399919" cy="3686150"/>
          </a:xfrm>
          <a:prstGeom prst="rect">
            <a:avLst/>
          </a:prstGeom>
        </p:spPr>
      </p:pic>
      <p:sp>
        <p:nvSpPr>
          <p:cNvPr id="5" name="Cloud Callout 4"/>
          <p:cNvSpPr/>
          <p:nvPr/>
        </p:nvSpPr>
        <p:spPr>
          <a:xfrm>
            <a:off x="123825" y="1135064"/>
            <a:ext cx="11344275" cy="2562226"/>
          </a:xfrm>
          <a:prstGeom prst="cloudCallout">
            <a:avLst>
              <a:gd name="adj1" fmla="val 25263"/>
              <a:gd name="adj2" fmla="val 66961"/>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569" y="3782222"/>
            <a:ext cx="2370928" cy="2370928"/>
          </a:xfrm>
          <a:prstGeom prst="rect">
            <a:avLst/>
          </a:prstGeom>
        </p:spPr>
      </p:pic>
    </p:spTree>
    <p:extLst>
      <p:ext uri="{BB962C8B-B14F-4D97-AF65-F5344CB8AC3E}">
        <p14:creationId xmlns:p14="http://schemas.microsoft.com/office/powerpoint/2010/main" val="3508917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pPr lvl="1"/>
            <a:r>
              <a:rPr lang="en-US" dirty="0" smtClean="0"/>
              <a:t>Security proofs in sequential space-time model</a:t>
            </a:r>
            <a:endParaRPr lang="en-US" dirty="0"/>
          </a:p>
          <a:p>
            <a:endParaRPr lang="en-US" dirty="0" smtClean="0"/>
          </a:p>
          <a:p>
            <a:r>
              <a:rPr lang="en-US" dirty="0" smtClean="0"/>
              <a:t>Balloon Hashing [CBS16]</a:t>
            </a:r>
          </a:p>
          <a:p>
            <a:pPr lvl="1"/>
            <a:r>
              <a:rPr lang="en-US" dirty="0" smtClean="0"/>
              <a:t>Newer proposal (three variants in original proposal)</a:t>
            </a:r>
          </a:p>
          <a:p>
            <a:pPr marL="457200" lvl="1" indent="0">
              <a:buNone/>
            </a:pPr>
            <a:endParaRPr lang="en-US" dirty="0"/>
          </a:p>
          <a:p>
            <a:r>
              <a:rPr lang="en-US" dirty="0" smtClean="0"/>
              <a:t>Argon2  [BDK15]</a:t>
            </a:r>
          </a:p>
          <a:p>
            <a:pPr lvl="1"/>
            <a:r>
              <a:rPr lang="en-US" dirty="0" smtClean="0"/>
              <a:t>Winner of the Password Hashing Competition</a:t>
            </a:r>
          </a:p>
          <a:p>
            <a:pPr lvl="1"/>
            <a:r>
              <a:rPr lang="en-US" dirty="0" smtClean="0"/>
              <a:t>Argon2i (data-independent mode) is recommended for Password Hashing</a:t>
            </a:r>
          </a:p>
          <a:p>
            <a:endParaRPr lang="en-US" dirty="0" smtClean="0"/>
          </a:p>
          <a:p>
            <a:r>
              <a:rPr lang="en-US" dirty="0" smtClean="0"/>
              <a:t>We analyze Argon2i-A (version from Password Hashing Competition)</a:t>
            </a:r>
          </a:p>
          <a:p>
            <a:pPr lvl="1"/>
            <a:r>
              <a:rPr lang="en-US" dirty="0" smtClean="0"/>
              <a:t>Attack ideas do extend to Argon2i-B (latest version)</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860" y="4077676"/>
            <a:ext cx="1096771" cy="1149079"/>
          </a:xfrm>
          <a:prstGeom prst="rect">
            <a:avLst/>
          </a:prstGeom>
        </p:spPr>
      </p:pic>
    </p:spTree>
    <p:extLst>
      <p:ext uri="{BB962C8B-B14F-4D97-AF65-F5344CB8AC3E}">
        <p14:creationId xmlns:p14="http://schemas.microsoft.com/office/powerpoint/2010/main" val="339610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37" t="12151" r="38405" b="53092"/>
          <a:stretch/>
        </p:blipFill>
        <p:spPr bwMode="auto">
          <a:xfrm>
            <a:off x="2819401" y="413328"/>
            <a:ext cx="6938129" cy="347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media2.hpcwire.com/hpccloud/GPU_cluster_for_password_cracking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33801"/>
            <a:ext cx="3886200" cy="2937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3276600"/>
            <a:ext cx="3200400" cy="228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3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Outline</a:t>
            </a:r>
            <a:endParaRPr lang="en-US" dirty="0"/>
          </a:p>
        </p:txBody>
      </p:sp>
      <p:sp>
        <p:nvSpPr>
          <p:cNvPr id="3" name="Content Placeholder 2"/>
          <p:cNvSpPr>
            <a:spLocks noGrp="1"/>
          </p:cNvSpPr>
          <p:nvPr>
            <p:ph idx="1"/>
          </p:nvPr>
        </p:nvSpPr>
        <p:spPr/>
        <p:txBody>
          <a:bodyPr>
            <a:normAutofit/>
          </a:bodyPr>
          <a:lstStyle/>
          <a:p>
            <a:r>
              <a:rPr lang="en-US" sz="3600" dirty="0" smtClean="0"/>
              <a:t>Show that any “layered DAG” is reducible</a:t>
            </a:r>
          </a:p>
          <a:p>
            <a:pPr lvl="1"/>
            <a:r>
              <a:rPr lang="en-US" sz="3200" dirty="0" smtClean="0"/>
              <a:t>Note: Catena DAGs are layered DAGs</a:t>
            </a:r>
          </a:p>
          <a:p>
            <a:pPr lvl="1"/>
            <a:endParaRPr lang="en-US" sz="3200" dirty="0"/>
          </a:p>
          <a:p>
            <a:r>
              <a:rPr lang="en-US" sz="3600" dirty="0" smtClean="0"/>
              <a:t>Show that an Argon2i DAG is </a:t>
            </a:r>
            <a:r>
              <a:rPr lang="en-US" sz="3600" i="1" dirty="0" smtClean="0"/>
              <a:t>almost </a:t>
            </a:r>
            <a:r>
              <a:rPr lang="en-US" sz="3600" dirty="0" smtClean="0"/>
              <a:t>a “layered DAG.”</a:t>
            </a:r>
          </a:p>
          <a:p>
            <a:pPr lvl="1"/>
            <a:r>
              <a:rPr lang="en-US" sz="3200" dirty="0" smtClean="0"/>
              <a:t>Turn Argon2i into layered DAG by deleting a few nodes</a:t>
            </a:r>
          </a:p>
          <a:p>
            <a:pPr lvl="1"/>
            <a:r>
              <a:rPr lang="en-US" sz="3200" dirty="0" smtClean="0"/>
              <a:t>Hence, an Argon2i DAG is also reducible.</a:t>
            </a:r>
            <a:endParaRPr lang="en-US" sz="3200" dirty="0"/>
          </a:p>
        </p:txBody>
      </p:sp>
    </p:spTree>
    <p:extLst>
      <p:ext uri="{BB962C8B-B14F-4D97-AF65-F5344CB8AC3E}">
        <p14:creationId xmlns:p14="http://schemas.microsoft.com/office/powerpoint/2010/main" val="893014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025" y="123825"/>
            <a:ext cx="3133725" cy="3133725"/>
          </a:xfrm>
          <a:prstGeom prst="rect">
            <a:avLst/>
          </a:prstGeom>
        </p:spPr>
      </p:pic>
      <p:sp>
        <p:nvSpPr>
          <p:cNvPr id="2" name="Title 1"/>
          <p:cNvSpPr>
            <a:spLocks noGrp="1"/>
          </p:cNvSpPr>
          <p:nvPr>
            <p:ph type="title"/>
          </p:nvPr>
        </p:nvSpPr>
        <p:spPr/>
        <p:txBody>
          <a:bodyPr/>
          <a:lstStyle/>
          <a:p>
            <a:r>
              <a:rPr lang="en-US" dirty="0" smtClean="0"/>
              <a:t>Catena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Catena Bit Reversal DAG (</a:t>
                </a:r>
                <a14:m>
                  <m:oMath xmlns:m="http://schemas.openxmlformats.org/officeDocument/2006/math">
                    <m:sSubSup>
                      <m:sSubSupPr>
                        <m:ctrlPr>
                          <a:rPr lang="en-US" i="1" smtClean="0">
                            <a:latin typeface="Cambria Math"/>
                          </a:rPr>
                        </m:ctrlPr>
                      </m:sSubSupPr>
                      <m:e>
                        <m:r>
                          <m:rPr>
                            <m:nor/>
                          </m:rPr>
                          <a:rPr lang="en-US" dirty="0"/>
                          <m:t>BRG</m:t>
                        </m:r>
                      </m:e>
                      <m:sub>
                        <m:r>
                          <a:rPr lang="en-US" i="1">
                            <a:latin typeface="Cambria Math" panose="02040503050406030204" pitchFamily="18" charset="0"/>
                            <a:ea typeface="Cambria Math" panose="02040503050406030204" pitchFamily="18" charset="0"/>
                          </a:rPr>
                          <m:t>𝜆</m:t>
                        </m:r>
                      </m:sub>
                      <m:sup>
                        <m:r>
                          <a:rPr lang="en-US" b="0" i="1" smtClean="0">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-layers of nodes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oMath>
                </a14:m>
                <a:r>
                  <a:rPr lang="en-US" dirty="0" smtClean="0"/>
                  <a:t>)</a:t>
                </a:r>
              </a:p>
              <a:p>
                <a:pPr lvl="1"/>
                <a:r>
                  <a:rPr lang="en-US" dirty="0" smtClean="0"/>
                  <a:t>Edges between layers correspond to the bit-reversal operation</a:t>
                </a:r>
              </a:p>
              <a:p>
                <a:pPr lvl="1"/>
                <a:r>
                  <a:rPr lang="en-US" b="1" dirty="0" smtClean="0"/>
                  <a:t>Theorem[LT82]: </a:t>
                </a:r>
                <a:r>
                  <a:rPr lang="en-US" dirty="0" smtClean="0"/>
                  <a:t>ST(</a:t>
                </a:r>
                <a14:m>
                  <m:oMath xmlns:m="http://schemas.openxmlformats.org/officeDocument/2006/math">
                    <m:sSubSup>
                      <m:sSubSupPr>
                        <m:ctrlPr>
                          <a:rPr lang="en-US" i="1">
                            <a:latin typeface="Cambria Math"/>
                          </a:rPr>
                        </m:ctrlPr>
                      </m:sSubSupPr>
                      <m:e>
                        <m:r>
                          <m:rPr>
                            <m:nor/>
                          </m:rPr>
                          <a:rPr lang="en-US" dirty="0"/>
                          <m:t>BRG</m:t>
                        </m:r>
                      </m:e>
                      <m:sub>
                        <m:r>
                          <a:rPr lang="en-US" b="0" i="1" smtClean="0">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smtClean="0"/>
                  <a:t>)</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m:rPr>
                        <m:sty m:val="p"/>
                      </m:rPr>
                      <a:rPr lang="el-GR" i="1" dirty="0" smtClean="0">
                        <a:latin typeface="Cambria Math" panose="02040503050406030204" pitchFamily="18" charset="0"/>
                        <a:ea typeface="Cambria Math" panose="02040503050406030204" pitchFamily="18" charset="0"/>
                      </a:rPr>
                      <m:t>Ω</m:t>
                    </m:r>
                    <m:d>
                      <m:dPr>
                        <m:ctrlPr>
                          <a:rPr lang="el-GR" i="1" dirty="0" smtClean="0">
                            <a:latin typeface="Cambria Math"/>
                            <a:ea typeface="Cambria Math" panose="02040503050406030204" pitchFamily="18" charset="0"/>
                          </a:rPr>
                        </m:ctrlPr>
                      </m:dPr>
                      <m:e>
                        <m:sSup>
                          <m:sSupPr>
                            <m:ctrlPr>
                              <a:rPr lang="el-GR" i="1" dirty="0" smtClean="0">
                                <a:latin typeface="Cambria Math"/>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𝑛</m:t>
                            </m:r>
                          </m:e>
                          <m:sup>
                            <m:r>
                              <a:rPr lang="en-US" b="0" i="1" dirty="0" smtClean="0">
                                <a:latin typeface="Cambria Math" panose="02040503050406030204" pitchFamily="18" charset="0"/>
                                <a:ea typeface="Cambria Math" panose="02040503050406030204" pitchFamily="18" charset="0"/>
                              </a:rPr>
                              <m:t>2</m:t>
                            </m:r>
                          </m:sup>
                        </m:sSup>
                      </m:e>
                    </m:d>
                  </m:oMath>
                </a14:m>
                <a:r>
                  <a:rPr lang="en-US" dirty="0" smtClean="0"/>
                  <a:t> </a:t>
                </a:r>
              </a:p>
              <a:p>
                <a:r>
                  <a:rPr lang="en-US" dirty="0" smtClean="0"/>
                  <a:t>Catena Butterfly </a:t>
                </a:r>
                <a:r>
                  <a:rPr lang="en-US" dirty="0"/>
                  <a:t>(</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a:t>
                </a:r>
              </a:p>
              <a:p>
                <a:pPr lvl="1"/>
                <a14:m>
                  <m:oMath xmlns:m="http://schemas.openxmlformats.org/officeDocument/2006/math">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log</m:t>
                        </m:r>
                      </m:fName>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e>
                    </m:func>
                  </m:oMath>
                </a14:m>
                <a:r>
                  <a:rPr lang="en-US" dirty="0"/>
                  <a:t>-</a:t>
                </a:r>
                <a:r>
                  <a:rPr lang="en-US" dirty="0" smtClean="0"/>
                  <a:t>layers of nodes</a:t>
                </a:r>
              </a:p>
              <a:p>
                <a:pPr lvl="1"/>
                <a:r>
                  <a:rPr lang="en-US" dirty="0" smtClean="0"/>
                  <a:t>Edges between layers correspond to FFT</a:t>
                </a:r>
              </a:p>
              <a:p>
                <a:pPr lvl="1"/>
                <a14:m>
                  <m:oMath xmlns:m="http://schemas.openxmlformats.org/officeDocument/2006/math">
                    <m:sSubSup>
                      <m:sSubSupPr>
                        <m:ctrlPr>
                          <a:rPr lang="en-US" i="1">
                            <a:latin typeface="Cambria Math"/>
                          </a:rPr>
                        </m:ctrlPr>
                      </m:sSubSupPr>
                      <m:e>
                        <m:r>
                          <m:rPr>
                            <m:nor/>
                          </m:rPr>
                          <a:rPr lang="en-US">
                            <a:latin typeface="Cambria Math" panose="02040503050406030204" pitchFamily="18" charset="0"/>
                          </a:rPr>
                          <m:t>DB</m:t>
                        </m:r>
                        <m:r>
                          <m:rPr>
                            <m:nor/>
                          </m:rPr>
                          <a:rPr lang="en-US" dirty="0"/>
                          <m:t>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 is a “super-concentrator.”</a:t>
                </a:r>
              </a:p>
              <a:p>
                <a:pPr lvl="1"/>
                <a:r>
                  <a:rPr lang="en-US" b="1" dirty="0" smtClean="0"/>
                  <a:t>Theorem[LT82] =&gt; </a:t>
                </a:r>
                <a:r>
                  <a:rPr lang="en-US" dirty="0"/>
                  <a:t>ST(</a:t>
                </a:r>
                <a14:m>
                  <m:oMath xmlns:m="http://schemas.openxmlformats.org/officeDocument/2006/math">
                    <m:sSubSup>
                      <m:sSubSupPr>
                        <m:ctrlPr>
                          <a:rPr lang="en-US" i="1">
                            <a:latin typeface="Cambria Math"/>
                          </a:rPr>
                        </m:ctrlPr>
                      </m:sSubSupPr>
                      <m:e>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oMath>
                </a14:m>
                <a:r>
                  <a:rPr lang="en-US" dirty="0"/>
                  <a:t>)</a:t>
                </a:r>
                <a14:m>
                  <m:oMath xmlns:m="http://schemas.openxmlformats.org/officeDocument/2006/math">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Ω</m:t>
                    </m:r>
                    <m:d>
                      <m:dPr>
                        <m:ctrlPr>
                          <a:rPr lang="el-GR" i="1" dirty="0">
                            <a:latin typeface="Cambria Math"/>
                            <a:ea typeface="Cambria Math" panose="02040503050406030204" pitchFamily="18" charset="0"/>
                          </a:rPr>
                        </m:ctrlPr>
                      </m:dPr>
                      <m:e>
                        <m:f>
                          <m:fPr>
                            <m:ctrlPr>
                              <a:rPr lang="el-GR" i="1" dirty="0" smtClean="0">
                                <a:latin typeface="Cambria Math"/>
                                <a:ea typeface="Cambria Math" panose="02040503050406030204" pitchFamily="18" charset="0"/>
                              </a:rPr>
                            </m:ctrlPr>
                          </m:fPr>
                          <m:num>
                            <m:sSup>
                              <m:sSupPr>
                                <m:ctrlPr>
                                  <a:rPr lang="el-GR" i="1" dirty="0">
                                    <a:latin typeface="Cambria Math"/>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𝑛</m:t>
                                </m:r>
                              </m:e>
                              <m:sup>
                                <m:r>
                                  <a:rPr lang="en-US" i="1" dirty="0">
                                    <a:latin typeface="Cambria Math" panose="02040503050406030204" pitchFamily="18" charset="0"/>
                                    <a:ea typeface="Cambria Math" panose="02040503050406030204" pitchFamily="18" charset="0"/>
                                  </a:rPr>
                                  <m:t>2</m:t>
                                </m:r>
                              </m:sup>
                            </m:sSup>
                          </m:num>
                          <m:den>
                            <m:r>
                              <m:rPr>
                                <m:sty m:val="p"/>
                              </m:rPr>
                              <a:rPr lang="en-US" b="0" i="0" dirty="0" smtClean="0">
                                <a:latin typeface="Cambria Math" panose="02040503050406030204" pitchFamily="18" charset="0"/>
                                <a:ea typeface="Cambria Math" panose="02040503050406030204" pitchFamily="18" charset="0"/>
                              </a:rPr>
                              <m:t>log</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r>
                              <a:rPr lang="en-US" b="0" i="1" dirty="0" smtClean="0">
                                <a:latin typeface="Cambria Math" panose="02040503050406030204" pitchFamily="18" charset="0"/>
                                <a:ea typeface="Cambria Math" panose="02040503050406030204" pitchFamily="18" charset="0"/>
                              </a:rPr>
                              <m:t>)</m:t>
                            </m:r>
                          </m:den>
                        </m:f>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4"/>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80935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47" name="Oval 46"/>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8" name="Oval 47"/>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5161205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-Layered DAG (Catena)</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710686"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467280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DAG (Catena)</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en-US">
                    <a:noFill/>
                  </a:rPr>
                  <a:t> </a:t>
                </a:r>
              </a:p>
            </p:txBody>
          </p:sp>
        </mc:Fallback>
      </mc:AlternateContent>
      <p:sp>
        <p:nvSpPr>
          <p:cNvPr id="3" name="Content Placeholder 2"/>
          <p:cNvSpPr>
            <a:spLocks noGrp="1"/>
          </p:cNvSpPr>
          <p:nvPr>
            <p:ph idx="1"/>
          </p:nvPr>
        </p:nvSpPr>
        <p:spPr>
          <a:xfrm>
            <a:off x="9641568" y="5208174"/>
            <a:ext cx="1799882" cy="543721"/>
          </a:xfrm>
        </p:spPr>
        <p:txBody>
          <a:bodyPr/>
          <a:lstStyle/>
          <a:p>
            <a:pPr marL="0" indent="0">
              <a:buNone/>
            </a:pPr>
            <a:r>
              <a:rPr lang="en-US" dirty="0" smtClean="0"/>
              <a:t>Layer 0</a:t>
            </a:r>
            <a:endParaRPr lang="en-US" dirty="0"/>
          </a:p>
        </p:txBody>
      </p:sp>
      <p:sp>
        <p:nvSpPr>
          <p:cNvPr id="4" name="Oval 3"/>
          <p:cNvSpPr/>
          <p:nvPr/>
        </p:nvSpPr>
        <p:spPr>
          <a:xfrm>
            <a:off x="1976333"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917874" y="5222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859414" y="5196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528307" y="5496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499013" y="5503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40554" y="5460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81749"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5723290" y="5181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5333723"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78659" y="4822929"/>
            <a:ext cx="683200" cy="957955"/>
          </a:xfrm>
          <a:prstGeom prst="rect">
            <a:avLst/>
          </a:prstGeom>
          <a:noFill/>
        </p:spPr>
        <p:txBody>
          <a:bodyPr wrap="none" rtlCol="0">
            <a:spAutoFit/>
          </a:bodyPr>
          <a:lstStyle/>
          <a:p>
            <a:r>
              <a:rPr lang="en-US" sz="5625" dirty="0"/>
              <a:t>…</a:t>
            </a:r>
          </a:p>
        </p:txBody>
      </p:sp>
      <p:cxnSp>
        <p:nvCxnSpPr>
          <p:cNvPr id="17" name="Straight Arrow Connector 16"/>
          <p:cNvCxnSpPr/>
          <p:nvPr/>
        </p:nvCxnSpPr>
        <p:spPr>
          <a:xfrm>
            <a:off x="6304425" y="5454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Oval 17"/>
              <p:cNvSpPr/>
              <p:nvPr/>
            </p:nvSpPr>
            <p:spPr>
              <a:xfrm>
                <a:off x="7310426" y="51757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18" name="Oval 17"/>
              <p:cNvSpPr>
                <a:spLocks noRot="1" noChangeAspect="1" noMove="1" noResize="1" noEditPoints="1" noAdjustHandles="1" noChangeArrowheads="1" noChangeShapeType="1" noTextEdit="1"/>
              </p:cNvSpPr>
              <p:nvPr/>
            </p:nvSpPr>
            <p:spPr>
              <a:xfrm>
                <a:off x="7310426" y="5175789"/>
                <a:ext cx="1232108" cy="740031"/>
              </a:xfrm>
              <a:prstGeom prst="ellipse">
                <a:avLst/>
              </a:prstGeom>
              <a:blipFill rotWithShape="0">
                <a:blip r:embed="rId3"/>
                <a:stretch>
                  <a:fillRect/>
                </a:stretch>
              </a:blipFill>
              <a:ln>
                <a:noFill/>
              </a:ln>
            </p:spPr>
            <p:txBody>
              <a:bodyPr/>
              <a:lstStyle/>
              <a:p>
                <a:r>
                  <a:rPr lang="en-US">
                    <a:noFill/>
                  </a:rPr>
                  <a:t> </a:t>
                </a:r>
              </a:p>
            </p:txBody>
          </p:sp>
        </mc:Fallback>
      </mc:AlternateContent>
      <p:sp>
        <p:nvSpPr>
          <p:cNvPr id="19" name="Content Placeholder 2"/>
          <p:cNvSpPr txBox="1">
            <a:spLocks/>
          </p:cNvSpPr>
          <p:nvPr/>
        </p:nvSpPr>
        <p:spPr>
          <a:xfrm>
            <a:off x="9553918" y="3874764"/>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Layer 1</a:t>
            </a:r>
            <a:endParaRPr lang="en-US" dirty="0"/>
          </a:p>
        </p:txBody>
      </p:sp>
      <mc:AlternateContent xmlns:mc="http://schemas.openxmlformats.org/markup-compatibility/2006" xmlns:a14="http://schemas.microsoft.com/office/drawing/2010/main">
        <mc:Choice Requires="a14">
          <p:sp>
            <p:nvSpPr>
              <p:cNvPr id="20" name="Content Placeholder 2"/>
              <p:cNvSpPr txBox="1">
                <a:spLocks/>
              </p:cNvSpPr>
              <p:nvPr/>
            </p:nvSpPr>
            <p:spPr>
              <a:xfrm>
                <a:off x="9484075" y="2405706"/>
                <a:ext cx="1799882" cy="5437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Layer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endParaRPr lang="en-US" dirty="0"/>
              </a:p>
            </p:txBody>
          </p:sp>
        </mc:Choice>
        <mc:Fallback xmlns="">
          <p:sp>
            <p:nvSpPr>
              <p:cNvPr id="20" name="Content Placeholder 2"/>
              <p:cNvSpPr txBox="1">
                <a:spLocks noRot="1" noChangeAspect="1" noMove="1" noResize="1" noEditPoints="1" noAdjustHandles="1" noChangeArrowheads="1" noChangeShapeType="1" noTextEdit="1"/>
              </p:cNvSpPr>
              <p:nvPr/>
            </p:nvSpPr>
            <p:spPr>
              <a:xfrm>
                <a:off x="9484075" y="2405706"/>
                <a:ext cx="1799882" cy="543721"/>
              </a:xfrm>
              <a:prstGeom prst="rect">
                <a:avLst/>
              </a:prstGeom>
              <a:blipFill rotWithShape="0">
                <a:blip r:embed="rId4"/>
                <a:stretch>
                  <a:fillRect l="-7119" t="-19101" b="-20225"/>
                </a:stretch>
              </a:blipFill>
            </p:spPr>
            <p:txBody>
              <a:bodyPr/>
              <a:lstStyle/>
              <a:p>
                <a:r>
                  <a:rPr lang="en-US">
                    <a:noFill/>
                  </a:rPr>
                  <a:t> </a:t>
                </a:r>
              </a:p>
            </p:txBody>
          </p:sp>
        </mc:Fallback>
      </mc:AlternateContent>
      <p:sp>
        <p:nvSpPr>
          <p:cNvPr id="21" name="Oval 20"/>
          <p:cNvSpPr/>
          <p:nvPr/>
        </p:nvSpPr>
        <p:spPr>
          <a:xfrm>
            <a:off x="1823553" y="3930306"/>
            <a:ext cx="704754" cy="5638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2" name="Oval 21"/>
          <p:cNvSpPr/>
          <p:nvPr/>
        </p:nvSpPr>
        <p:spPr>
          <a:xfrm>
            <a:off x="2943274" y="3851390"/>
            <a:ext cx="68320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3" name="Oval 22"/>
          <p:cNvSpPr/>
          <p:nvPr/>
        </p:nvSpPr>
        <p:spPr>
          <a:xfrm>
            <a:off x="3838074" y="3824502"/>
            <a:ext cx="70454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4" name="Straight Arrow Connector 23"/>
          <p:cNvCxnSpPr/>
          <p:nvPr/>
        </p:nvCxnSpPr>
        <p:spPr>
          <a:xfrm>
            <a:off x="2553707" y="4124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24413" y="4131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5954" y="4088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807149"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8" name="Oval 27"/>
          <p:cNvSpPr/>
          <p:nvPr/>
        </p:nvSpPr>
        <p:spPr>
          <a:xfrm>
            <a:off x="5748690" y="3809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9" name="Straight Arrow Connector 28"/>
          <p:cNvCxnSpPr/>
          <p:nvPr/>
        </p:nvCxnSpPr>
        <p:spPr>
          <a:xfrm>
            <a:off x="5359123"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04059" y="3451329"/>
            <a:ext cx="683200" cy="957955"/>
          </a:xfrm>
          <a:prstGeom prst="rect">
            <a:avLst/>
          </a:prstGeom>
          <a:noFill/>
        </p:spPr>
        <p:txBody>
          <a:bodyPr wrap="none" rtlCol="0">
            <a:spAutoFit/>
          </a:bodyPr>
          <a:lstStyle/>
          <a:p>
            <a:r>
              <a:rPr lang="en-US" sz="5625" dirty="0"/>
              <a:t>…</a:t>
            </a:r>
          </a:p>
        </p:txBody>
      </p:sp>
      <p:cxnSp>
        <p:nvCxnSpPr>
          <p:cNvPr id="31" name="Straight Arrow Connector 30"/>
          <p:cNvCxnSpPr/>
          <p:nvPr/>
        </p:nvCxnSpPr>
        <p:spPr>
          <a:xfrm>
            <a:off x="6329825" y="4083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Oval 31"/>
              <p:cNvSpPr/>
              <p:nvPr/>
            </p:nvSpPr>
            <p:spPr>
              <a:xfrm>
                <a:off x="7335826" y="3804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smtClean="0">
                              <a:latin typeface="Cambria Math"/>
                            </a:rPr>
                          </m:ctrlPr>
                        </m:fPr>
                        <m:num>
                          <m:r>
                            <a:rPr lang="en-US" sz="2250" b="0" i="1" smtClean="0">
                              <a:latin typeface="Cambria Math" panose="02040503050406030204" pitchFamily="18" charset="0"/>
                            </a:rPr>
                            <m:t>2</m:t>
                          </m:r>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32" name="Oval 31"/>
              <p:cNvSpPr>
                <a:spLocks noRot="1" noChangeAspect="1" noMove="1" noResize="1" noEditPoints="1" noAdjustHandles="1" noChangeArrowheads="1" noChangeShapeType="1" noTextEdit="1"/>
              </p:cNvSpPr>
              <p:nvPr/>
            </p:nvSpPr>
            <p:spPr>
              <a:xfrm>
                <a:off x="7335826" y="3804189"/>
                <a:ext cx="1232108" cy="740031"/>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34" name="Oval 33"/>
          <p:cNvSpPr/>
          <p:nvPr/>
        </p:nvSpPr>
        <p:spPr>
          <a:xfrm>
            <a:off x="2943274" y="22003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5" name="Oval 34"/>
          <p:cNvSpPr/>
          <p:nvPr/>
        </p:nvSpPr>
        <p:spPr>
          <a:xfrm>
            <a:off x="3884814" y="21735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6" name="Straight Arrow Connector 35"/>
          <p:cNvCxnSpPr/>
          <p:nvPr/>
        </p:nvCxnSpPr>
        <p:spPr>
          <a:xfrm>
            <a:off x="2553707" y="24739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524413" y="24807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5954" y="24375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807149"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40" name="Oval 39"/>
          <p:cNvSpPr/>
          <p:nvPr/>
        </p:nvSpPr>
        <p:spPr>
          <a:xfrm>
            <a:off x="5748690" y="21585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5359123"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04059" y="1800329"/>
            <a:ext cx="683200" cy="957955"/>
          </a:xfrm>
          <a:prstGeom prst="rect">
            <a:avLst/>
          </a:prstGeom>
          <a:noFill/>
        </p:spPr>
        <p:txBody>
          <a:bodyPr wrap="none" rtlCol="0">
            <a:spAutoFit/>
          </a:bodyPr>
          <a:lstStyle/>
          <a:p>
            <a:r>
              <a:rPr lang="en-US" sz="5625" dirty="0"/>
              <a:t>…</a:t>
            </a:r>
          </a:p>
        </p:txBody>
      </p:sp>
      <p:cxnSp>
        <p:nvCxnSpPr>
          <p:cNvPr id="43" name="Straight Arrow Connector 42"/>
          <p:cNvCxnSpPr/>
          <p:nvPr/>
        </p:nvCxnSpPr>
        <p:spPr>
          <a:xfrm>
            <a:off x="6329825" y="24321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Oval 43"/>
              <p:cNvSpPr/>
              <p:nvPr/>
            </p:nvSpPr>
            <p:spPr>
              <a:xfrm>
                <a:off x="7335826" y="2153189"/>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250" b="0" i="1" smtClean="0">
                          <a:latin typeface="Cambria Math"/>
                        </a:rPr>
                        <m:t>𝑛</m:t>
                      </m:r>
                    </m:oMath>
                  </m:oMathPara>
                </a14:m>
                <a:endParaRPr lang="en-US" sz="2250" dirty="0"/>
              </a:p>
            </p:txBody>
          </p:sp>
        </mc:Choice>
        <mc:Fallback xmlns="">
          <p:sp>
            <p:nvSpPr>
              <p:cNvPr id="44" name="Oval 43"/>
              <p:cNvSpPr>
                <a:spLocks noRot="1" noChangeAspect="1" noMove="1" noResize="1" noEditPoints="1" noAdjustHandles="1" noChangeArrowheads="1" noChangeShapeType="1" noTextEdit="1"/>
              </p:cNvSpPr>
              <p:nvPr/>
            </p:nvSpPr>
            <p:spPr>
              <a:xfrm>
                <a:off x="7335826" y="2153189"/>
                <a:ext cx="1232108" cy="740031"/>
              </a:xfrm>
              <a:prstGeom prst="ellipse">
                <a:avLst/>
              </a:prstGeom>
              <a:blipFill rotWithShape="1">
                <a:blip r:embed="rId7"/>
                <a:stretch>
                  <a:fillRect/>
                </a:stretch>
              </a:blipFill>
              <a:ln>
                <a:noFill/>
              </a:ln>
            </p:spPr>
            <p:txBody>
              <a:bodyPr/>
              <a:lstStyle/>
              <a:p>
                <a:r>
                  <a:rPr lang="en-US">
                    <a:noFill/>
                  </a:rPr>
                  <a:t> </a:t>
                </a:r>
              </a:p>
            </p:txBody>
          </p:sp>
        </mc:Fallback>
      </mc:AlternateContent>
      <p:cxnSp>
        <p:nvCxnSpPr>
          <p:cNvPr id="45" name="Straight Arrow Connector 44"/>
          <p:cNvCxnSpPr/>
          <p:nvPr/>
        </p:nvCxnSpPr>
        <p:spPr>
          <a:xfrm flipH="1" flipV="1">
            <a:off x="2370430" y="4527154"/>
            <a:ext cx="5262020" cy="6684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76736" y="2670933"/>
            <a:ext cx="683200" cy="957955"/>
          </a:xfrm>
          <a:prstGeom prst="rect">
            <a:avLst/>
          </a:prstGeom>
          <a:noFill/>
        </p:spPr>
        <p:txBody>
          <a:bodyPr wrap="none" rtlCol="0">
            <a:spAutoFit/>
          </a:bodyPr>
          <a:lstStyle/>
          <a:p>
            <a:r>
              <a:rPr lang="en-US" sz="5625" dirty="0"/>
              <a:t>…</a:t>
            </a:r>
          </a:p>
        </p:txBody>
      </p:sp>
      <p:cxnSp>
        <p:nvCxnSpPr>
          <p:cNvPr id="54" name="Straight Arrow Connector 53"/>
          <p:cNvCxnSpPr/>
          <p:nvPr/>
        </p:nvCxnSpPr>
        <p:spPr>
          <a:xfrm flipH="1" flipV="1">
            <a:off x="5611621" y="3634669"/>
            <a:ext cx="1816800" cy="269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235424" y="2870828"/>
            <a:ext cx="1907736" cy="2403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868072" y="2733251"/>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cxnSp>
        <p:nvCxnSpPr>
          <p:cNvPr id="47" name="Straight Arrow Connector 46"/>
          <p:cNvCxnSpPr>
            <a:stCxn id="4" idx="7"/>
          </p:cNvCxnSpPr>
          <p:nvPr/>
        </p:nvCxnSpPr>
        <p:spPr>
          <a:xfrm flipV="1">
            <a:off x="2472363" y="4384902"/>
            <a:ext cx="2550419" cy="919790"/>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2" idx="5"/>
          </p:cNvCxnSpPr>
          <p:nvPr/>
        </p:nvCxnSpPr>
        <p:spPr>
          <a:xfrm flipH="1" flipV="1">
            <a:off x="3526422" y="4327582"/>
            <a:ext cx="1533922" cy="852653"/>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5197414" y="2668427"/>
            <a:ext cx="685578" cy="2501968"/>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4" idx="4"/>
          </p:cNvCxnSpPr>
          <p:nvPr/>
        </p:nvCxnSpPr>
        <p:spPr>
          <a:xfrm flipV="1">
            <a:off x="3206158" y="2758284"/>
            <a:ext cx="27684" cy="108588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3" idx="0"/>
            <a:endCxn id="39" idx="3"/>
          </p:cNvCxnSpPr>
          <p:nvPr/>
        </p:nvCxnSpPr>
        <p:spPr>
          <a:xfrm flipV="1">
            <a:off x="4190345" y="2634778"/>
            <a:ext cx="701909" cy="1189724"/>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urved Connector 51"/>
          <p:cNvCxnSpPr>
            <a:stCxn id="5" idx="4"/>
            <a:endCxn id="11" idx="4"/>
          </p:cNvCxnSpPr>
          <p:nvPr/>
        </p:nvCxnSpPr>
        <p:spPr>
          <a:xfrm rot="5400000" flipH="1" flipV="1">
            <a:off x="4590248" y="4357274"/>
            <a:ext cx="41804" cy="2805416"/>
          </a:xfrm>
          <a:prstGeom prst="curvedConnector3">
            <a:avLst>
              <a:gd name="adj1" fmla="val -546838"/>
            </a:avLst>
          </a:prstGeom>
          <a:ln w="44450">
            <a:solidFill>
              <a:srgbClr val="FF0000">
                <a:alpha val="61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93435" y="6125403"/>
            <a:ext cx="9640844" cy="523220"/>
          </a:xfrm>
          <a:prstGeom prst="rect">
            <a:avLst/>
          </a:prstGeom>
          <a:noFill/>
        </p:spPr>
        <p:txBody>
          <a:bodyPr wrap="none" rtlCol="0">
            <a:spAutoFit/>
          </a:bodyPr>
          <a:lstStyle/>
          <a:p>
            <a:r>
              <a:rPr lang="en-US" sz="2800" dirty="0" smtClean="0">
                <a:solidFill>
                  <a:srgbClr val="FF0000"/>
                </a:solidFill>
              </a:rPr>
              <a:t>Disallowed! All edges must go to a higher layer (except for (i,i+1))</a:t>
            </a:r>
            <a:endParaRPr lang="en-US" sz="2800" dirty="0">
              <a:solidFill>
                <a:srgbClr val="FF0000"/>
              </a:solidFill>
            </a:endParaRPr>
          </a:p>
        </p:txBody>
      </p:sp>
      <p:sp>
        <p:nvSpPr>
          <p:cNvPr id="56" name="Oval 55"/>
          <p:cNvSpPr/>
          <p:nvPr/>
        </p:nvSpPr>
        <p:spPr>
          <a:xfrm>
            <a:off x="1767246" y="2230915"/>
            <a:ext cx="705117" cy="5845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9816757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a:rPr>
                        </m:ctrlPr>
                      </m:dPr>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39" name="Straight Arrow Connector 38"/>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19284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745564" y="2965906"/>
                <a:ext cx="10461646" cy="1440459"/>
              </a:xfrm>
              <a:prstGeom prst="rect">
                <a:avLst/>
              </a:prstGeom>
            </p:spPr>
            <p:txBody>
              <a:bodyPr wrap="none">
                <a:spAutoFit/>
              </a:bodyPr>
              <a:lstStyle/>
              <a:p>
                <a:r>
                  <a:rPr lang="en-US" sz="2800" b="1" dirty="0" smtClean="0"/>
                  <a:t>Proof: </a:t>
                </a:r>
                <a:r>
                  <a:rPr lang="en-US" sz="2800" dirty="0" smtClean="0"/>
                  <a:t>Let</a:t>
                </a:r>
                <a14:m>
                  <m:oMath xmlns:m="http://schemas.openxmlformats.org/officeDocument/2006/math">
                    <m:r>
                      <a:rPr lang="en-US" sz="2800" b="1" i="0" smtClean="0">
                        <a:latin typeface="Cambria Math" panose="02040503050406030204" pitchFamily="18" charset="0"/>
                      </a:rPr>
                      <m:t> </m:t>
                    </m:r>
                    <m:r>
                      <a:rPr lang="en-US" sz="2800" b="1" i="0" smtClean="0">
                        <a:solidFill>
                          <a:srgbClr val="FF0000"/>
                        </a:solidFill>
                        <a:latin typeface="Cambria Math" panose="02040503050406030204" pitchFamily="18" charset="0"/>
                      </a:rPr>
                      <m:t>𝐒</m:t>
                    </m:r>
                    <m:r>
                      <a:rPr lang="en-US" sz="2800" b="1" i="0" smtClean="0">
                        <a:solidFill>
                          <a:srgbClr val="FF0000"/>
                        </a:solidFill>
                        <a:latin typeface="Cambria Math" panose="02040503050406030204" pitchFamily="18" charset="0"/>
                      </a:rPr>
                      <m:t>=</m:t>
                    </m:r>
                    <m:d>
                      <m:dPr>
                        <m:begChr m:val="{"/>
                        <m:endChr m:val="}"/>
                        <m:ctrlPr>
                          <a:rPr lang="en-US" sz="2800" b="1" i="1">
                            <a:solidFill>
                              <a:srgbClr val="FF0000"/>
                            </a:solidFill>
                            <a:latin typeface="Cambria Math"/>
                          </a:rPr>
                        </m:ctrlPr>
                      </m:dPr>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𝟏</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e>
                        <m:sSup>
                          <m:sSupPr>
                            <m:ctrlPr>
                              <a:rPr lang="en-US" sz="2800" b="1" i="1">
                                <a:solidFill>
                                  <a:srgbClr val="FF0000"/>
                                </a:solidFill>
                                <a:latin typeface="Cambria Math"/>
                              </a:rPr>
                            </m:ctrlPr>
                          </m:sSupPr>
                          <m:e>
                            <m:r>
                              <a:rPr lang="en-US" sz="2800" b="1" i="1">
                                <a:solidFill>
                                  <a:srgbClr val="FF0000"/>
                                </a:solidFill>
                                <a:latin typeface="Cambria Math" panose="02040503050406030204" pitchFamily="18" charset="0"/>
                              </a:rPr>
                              <m:t>𝒊</m:t>
                            </m:r>
                            <m:r>
                              <a:rPr lang="en-US" sz="2800" b="1" i="1">
                                <a:solidFill>
                                  <a:srgbClr val="FF0000"/>
                                </a:solidFill>
                                <a:latin typeface="Cambria Math" panose="02040503050406030204" pitchFamily="18" charset="0"/>
                                <a:ea typeface="Cambria Math" panose="02040503050406030204" pitchFamily="18" charset="0"/>
                              </a:rPr>
                              <m:t>≤</m:t>
                            </m:r>
                            <m:r>
                              <a:rPr lang="en-US" sz="2800" b="1" i="1">
                                <a:solidFill>
                                  <a:srgbClr val="FF0000"/>
                                </a:solidFill>
                                <a:latin typeface="Cambria Math" panose="02040503050406030204" pitchFamily="18" charset="0"/>
                              </a:rPr>
                              <m:t>𝒏</m:t>
                            </m:r>
                          </m:e>
                          <m:sup>
                            <m:r>
                              <a:rPr lang="en-US" sz="2800" b="1" i="1">
                                <a:solidFill>
                                  <a:srgbClr val="FF0000"/>
                                </a:solidFill>
                                <a:latin typeface="Cambria Math" panose="02040503050406030204" pitchFamily="18" charset="0"/>
                              </a:rPr>
                              <m:t>𝟐</m:t>
                            </m:r>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𝟑</m:t>
                            </m:r>
                          </m:sup>
                        </m:sSup>
                      </m:e>
                    </m:d>
                  </m:oMath>
                </a14:m>
                <a:r>
                  <a:rPr lang="en-US" sz="2800" dirty="0" smtClean="0"/>
                  <a:t> any path p can spend at most </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1/3</m:t>
                        </m:r>
                      </m:sup>
                    </m:sSup>
                  </m:oMath>
                </a14:m>
                <a:r>
                  <a:rPr lang="en-US" sz="2800" dirty="0" smtClean="0"/>
                  <a:t> </a:t>
                </a:r>
              </a:p>
              <a:p>
                <a:r>
                  <a:rPr lang="en-US" sz="2800" dirty="0"/>
                  <a:t> </a:t>
                </a:r>
                <a:r>
                  <a:rPr lang="en-US" sz="2800" dirty="0" smtClean="0"/>
                  <a:t>            steps on layer </a:t>
                </a:r>
                <a:r>
                  <a:rPr lang="en-US" sz="2800" dirty="0" err="1" smtClean="0"/>
                  <a:t>i</a:t>
                </a:r>
                <a:r>
                  <a:rPr lang="en-US" sz="2800" dirty="0" smtClean="0"/>
                  <a:t>.</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745564" y="2965906"/>
                <a:ext cx="10461646" cy="1440459"/>
              </a:xfrm>
              <a:prstGeom prst="rect">
                <a:avLst/>
              </a:prstGeom>
              <a:blipFill rotWithShape="0">
                <a:blip r:embed="rId3"/>
                <a:stretch>
                  <a:fillRect l="-1166" t="-2119"/>
                </a:stretch>
              </a:blipFill>
            </p:spPr>
            <p:txBody>
              <a:bodyPr/>
              <a:lstStyle/>
              <a:p>
                <a:r>
                  <a:rPr lang="en-US">
                    <a:noFill/>
                  </a:rPr>
                  <a:t> </a:t>
                </a:r>
              </a:p>
            </p:txBody>
          </p:sp>
        </mc:Fallback>
      </mc:AlternateContent>
      <p:sp>
        <p:nvSpPr>
          <p:cNvPr id="10" name="Oval 9"/>
          <p:cNvSpPr/>
          <p:nvPr/>
        </p:nvSpPr>
        <p:spPr>
          <a:xfrm>
            <a:off x="938106" y="517578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1" name="Oval 10"/>
          <p:cNvSpPr/>
          <p:nvPr/>
        </p:nvSpPr>
        <p:spPr>
          <a:xfrm>
            <a:off x="1912781" y="516887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cxnSp>
        <p:nvCxnSpPr>
          <p:cNvPr id="13" name="Straight Arrow Connector 12"/>
          <p:cNvCxnSpPr/>
          <p:nvPr/>
        </p:nvCxnSpPr>
        <p:spPr>
          <a:xfrm>
            <a:off x="1519241"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00830" y="54633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97928" y="547035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p:cNvSpPr/>
              <p:nvPr/>
            </p:nvSpPr>
            <p:spPr>
              <a:xfrm>
                <a:off x="3867393" y="5184436"/>
                <a:ext cx="756863"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16" name="Oval 15"/>
              <p:cNvSpPr>
                <a:spLocks noRot="1" noChangeAspect="1" noMove="1" noResize="1" noEditPoints="1" noAdjustHandles="1" noChangeArrowheads="1" noChangeShapeType="1" noTextEdit="1"/>
              </p:cNvSpPr>
              <p:nvPr/>
            </p:nvSpPr>
            <p:spPr>
              <a:xfrm>
                <a:off x="3867393" y="5184436"/>
                <a:ext cx="756863"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17" name="Oval 16"/>
          <p:cNvSpPr/>
          <p:nvPr/>
        </p:nvSpPr>
        <p:spPr>
          <a:xfrm>
            <a:off x="4972509" y="519886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18" name="Straight Arrow Connector 17"/>
          <p:cNvCxnSpPr/>
          <p:nvPr/>
        </p:nvCxnSpPr>
        <p:spPr>
          <a:xfrm>
            <a:off x="4624256" y="548527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412920" y="5429424"/>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9139226" y="5032826"/>
                <a:ext cx="1232108" cy="7400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250" i="1">
                              <a:latin typeface="Cambria Math"/>
                            </a:rPr>
                          </m:ctrlPr>
                        </m:fPr>
                        <m:num>
                          <m:r>
                            <a:rPr lang="en-US" sz="2250" i="1">
                              <a:latin typeface="Cambria Math" panose="02040503050406030204" pitchFamily="18" charset="0"/>
                            </a:rPr>
                            <m:t>𝑛</m:t>
                          </m:r>
                        </m:num>
                        <m:den>
                          <m:r>
                            <a:rPr lang="en-US" sz="2250" i="1">
                              <a:latin typeface="Cambria Math" panose="02040503050406030204" pitchFamily="18" charset="0"/>
                              <a:ea typeface="Cambria Math" panose="02040503050406030204" pitchFamily="18" charset="0"/>
                            </a:rPr>
                            <m:t>𝜆</m:t>
                          </m:r>
                          <m:r>
                            <a:rPr lang="en-US" sz="2250" i="1">
                              <a:latin typeface="Cambria Math" panose="02040503050406030204" pitchFamily="18" charset="0"/>
                              <a:ea typeface="Cambria Math" panose="02040503050406030204" pitchFamily="18" charset="0"/>
                            </a:rPr>
                            <m:t>+1</m:t>
                          </m:r>
                        </m:den>
                      </m:f>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9139226" y="5032826"/>
                <a:ext cx="1232108" cy="740031"/>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2" name="TextBox 21"/>
          <p:cNvSpPr txBox="1"/>
          <p:nvPr/>
        </p:nvSpPr>
        <p:spPr>
          <a:xfrm>
            <a:off x="10641439" y="388478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23" name="Content Placeholder 2"/>
          <p:cNvSpPr>
            <a:spLocks noGrp="1"/>
          </p:cNvSpPr>
          <p:nvPr>
            <p:ph idx="1"/>
          </p:nvPr>
        </p:nvSpPr>
        <p:spPr>
          <a:xfrm>
            <a:off x="10433633" y="5157564"/>
            <a:ext cx="1799882" cy="543721"/>
          </a:xfrm>
        </p:spPr>
        <p:txBody>
          <a:bodyPr/>
          <a:lstStyle/>
          <a:p>
            <a:pPr marL="0" indent="0">
              <a:buNone/>
            </a:pPr>
            <a:r>
              <a:rPr lang="en-US" dirty="0" smtClean="0"/>
              <a:t>Layer 0</a:t>
            </a:r>
            <a:endParaRPr lang="en-US" dirty="0"/>
          </a:p>
        </p:txBody>
      </p:sp>
      <p:sp>
        <p:nvSpPr>
          <p:cNvPr id="24" name="TextBox 23"/>
          <p:cNvSpPr txBox="1"/>
          <p:nvPr/>
        </p:nvSpPr>
        <p:spPr>
          <a:xfrm>
            <a:off x="2854322" y="4816683"/>
            <a:ext cx="683200" cy="957955"/>
          </a:xfrm>
          <a:prstGeom prst="rect">
            <a:avLst/>
          </a:prstGeom>
          <a:noFill/>
        </p:spPr>
        <p:txBody>
          <a:bodyPr wrap="none" rtlCol="0">
            <a:spAutoFit/>
          </a:bodyPr>
          <a:lstStyle/>
          <a:p>
            <a:r>
              <a:rPr lang="en-US" sz="5625" dirty="0"/>
              <a:t>…</a:t>
            </a:r>
          </a:p>
        </p:txBody>
      </p:sp>
      <p:sp>
        <p:nvSpPr>
          <p:cNvPr id="25" name="TextBox 24"/>
          <p:cNvSpPr txBox="1"/>
          <p:nvPr/>
        </p:nvSpPr>
        <p:spPr>
          <a:xfrm>
            <a:off x="5787495" y="4774944"/>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6" name="Oval 25"/>
              <p:cNvSpPr/>
              <p:nvPr/>
            </p:nvSpPr>
            <p:spPr>
              <a:xfrm>
                <a:off x="6781145" y="5184436"/>
                <a:ext cx="841930"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smtClean="0">
                              <a:latin typeface="Cambria Math"/>
                            </a:rPr>
                          </m:ctrlPr>
                        </m:sSupPr>
                        <m:e>
                          <m:r>
                            <a:rPr lang="en-US" sz="2250" b="0" i="1" dirty="0" smtClean="0">
                              <a:latin typeface="Cambria Math" panose="02040503050406030204" pitchFamily="18" charset="0"/>
                            </a:rPr>
                            <m:t>2</m:t>
                          </m:r>
                          <m:r>
                            <a:rPr lang="en-US" sz="2250" b="0" i="1" dirty="0" smtClean="0">
                              <a:latin typeface="Cambria Math" panose="02040503050406030204" pitchFamily="18" charset="0"/>
                            </a:rPr>
                            <m:t>𝑛</m:t>
                          </m:r>
                        </m:e>
                        <m:sup>
                          <m:r>
                            <a:rPr lang="en-US" sz="2250" b="0" i="1" dirty="0" smtClean="0">
                              <a:latin typeface="Cambria Math" panose="02040503050406030204" pitchFamily="18" charset="0"/>
                            </a:rPr>
                            <m:t>1/3</m:t>
                          </m:r>
                        </m:sup>
                      </m:sSup>
                    </m:oMath>
                  </m:oMathPara>
                </a14:m>
                <a:endParaRPr lang="en-US" sz="2250" dirty="0"/>
              </a:p>
            </p:txBody>
          </p:sp>
        </mc:Choice>
        <mc:Fallback xmlns="">
          <p:sp>
            <p:nvSpPr>
              <p:cNvPr id="26" name="Oval 25"/>
              <p:cNvSpPr>
                <a:spLocks noRot="1" noChangeAspect="1" noMove="1" noResize="1" noEditPoints="1" noAdjustHandles="1" noChangeArrowheads="1" noChangeShapeType="1" noTextEdit="1"/>
              </p:cNvSpPr>
              <p:nvPr/>
            </p:nvSpPr>
            <p:spPr>
              <a:xfrm>
                <a:off x="6781145" y="5184436"/>
                <a:ext cx="841930" cy="557894"/>
              </a:xfrm>
              <a:prstGeom prst="ellipse">
                <a:avLst/>
              </a:prstGeom>
              <a:blipFill rotWithShape="0">
                <a:blip r:embed="rId6"/>
                <a:stretch>
                  <a:fillRect l="-5755"/>
                </a:stretch>
              </a:blipFill>
              <a:ln>
                <a:noFill/>
              </a:ln>
            </p:spPr>
            <p:txBody>
              <a:bodyPr/>
              <a:lstStyle/>
              <a:p>
                <a:r>
                  <a:rPr lang="en-US">
                    <a:noFill/>
                  </a:rPr>
                  <a:t> </a:t>
                </a:r>
              </a:p>
            </p:txBody>
          </p:sp>
        </mc:Fallback>
      </mc:AlternateContent>
      <p:cxnSp>
        <p:nvCxnSpPr>
          <p:cNvPr id="27" name="Straight Arrow Connector 26"/>
          <p:cNvCxnSpPr/>
          <p:nvPr/>
        </p:nvCxnSpPr>
        <p:spPr>
          <a:xfrm>
            <a:off x="5538878" y="545473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782185" y="542328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56760" y="4768809"/>
            <a:ext cx="683200" cy="957955"/>
          </a:xfrm>
          <a:prstGeom prst="rect">
            <a:avLst/>
          </a:prstGeom>
          <a:noFill/>
        </p:spPr>
        <p:txBody>
          <a:bodyPr wrap="none" rtlCol="0">
            <a:spAutoFit/>
          </a:bodyPr>
          <a:lstStyle/>
          <a:p>
            <a:r>
              <a:rPr lang="en-US" sz="5625" dirty="0"/>
              <a:t>…</a:t>
            </a:r>
          </a:p>
        </p:txBody>
      </p:sp>
      <p:cxnSp>
        <p:nvCxnSpPr>
          <p:cNvPr id="30" name="Straight Arrow Connector 29"/>
          <p:cNvCxnSpPr/>
          <p:nvPr/>
        </p:nvCxnSpPr>
        <p:spPr>
          <a:xfrm>
            <a:off x="7623075" y="5435860"/>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24256" y="4217558"/>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3075" y="4218857"/>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3644" y="3827943"/>
            <a:ext cx="683200" cy="957955"/>
          </a:xfrm>
          <a:prstGeom prst="rect">
            <a:avLst/>
          </a:prstGeom>
          <a:noFill/>
        </p:spPr>
        <p:txBody>
          <a:bodyPr wrap="none" rtlCol="0">
            <a:spAutoFit/>
            <a:scene3d>
              <a:camera prst="orthographicFront">
                <a:rot lat="0" lon="0" rev="5400000"/>
              </a:camera>
              <a:lightRig rig="threePt" dir="t"/>
            </a:scene3d>
          </a:bodyPr>
          <a:lstStyle/>
          <a:p>
            <a:r>
              <a:rPr lang="en-US" sz="5625" dirty="0"/>
              <a:t>…</a:t>
            </a:r>
          </a:p>
        </p:txBody>
      </p:sp>
      <p:sp>
        <p:nvSpPr>
          <p:cNvPr id="33" name="TextBox 32"/>
          <p:cNvSpPr txBox="1"/>
          <p:nvPr/>
        </p:nvSpPr>
        <p:spPr>
          <a:xfrm>
            <a:off x="1912781" y="3816989"/>
            <a:ext cx="697627" cy="957955"/>
          </a:xfrm>
          <a:prstGeom prst="rect">
            <a:avLst/>
          </a:prstGeom>
          <a:noFill/>
        </p:spPr>
        <p:txBody>
          <a:bodyPr wrap="none" rtlCol="0">
            <a:spAutoFit/>
            <a:scene3d>
              <a:camera prst="orthographicFront">
                <a:rot lat="0" lon="0" rev="5400000"/>
              </a:camera>
              <a:lightRig rig="threePt" dir="t"/>
            </a:scene3d>
          </a:bodyPr>
          <a:lstStyle/>
          <a:p>
            <a:r>
              <a:rPr lang="en-US" sz="5625" b="1" dirty="0"/>
              <a:t>…</a:t>
            </a:r>
          </a:p>
        </p:txBody>
      </p:sp>
      <p:cxnSp>
        <p:nvCxnSpPr>
          <p:cNvPr id="34" name="Straight Arrow Connector 33"/>
          <p:cNvCxnSpPr/>
          <p:nvPr/>
        </p:nvCxnSpPr>
        <p:spPr>
          <a:xfrm flipH="1" flipV="1">
            <a:off x="6898511" y="4363760"/>
            <a:ext cx="240295" cy="813967"/>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0"/>
          </p:cNvCxnSpPr>
          <p:nvPr/>
        </p:nvCxnSpPr>
        <p:spPr>
          <a:xfrm flipH="1" flipV="1">
            <a:off x="2999000" y="3970097"/>
            <a:ext cx="2264077" cy="122877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320639" y="3884783"/>
            <a:ext cx="3349427" cy="1322492"/>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505646" y="3827943"/>
            <a:ext cx="1914730" cy="1292945"/>
          </a:xfrm>
          <a:prstGeom prst="straightConnector1">
            <a:avLst/>
          </a:prstGeom>
          <a:ln w="412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8200" y="4295966"/>
            <a:ext cx="0" cy="253283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8200" y="6238875"/>
            <a:ext cx="3786056" cy="285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286647" y="60775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2286647" y="6077590"/>
                <a:ext cx="838200" cy="342900"/>
              </a:xfrm>
              <a:prstGeom prst="rect">
                <a:avLst/>
              </a:prstGeom>
              <a:blipFill rotWithShape="0">
                <a:blip r:embed="rId7"/>
                <a:stretch>
                  <a:fillRect/>
                </a:stretch>
              </a:blipFill>
              <a:ln>
                <a:solidFill>
                  <a:schemeClr val="accent1">
                    <a:shade val="50000"/>
                    <a:alpha val="0"/>
                  </a:schemeClr>
                </a:solidFill>
              </a:ln>
            </p:spPr>
            <p:txBody>
              <a:bodyPr/>
              <a:lstStyle/>
              <a:p>
                <a:r>
                  <a:rPr lang="en-US">
                    <a:noFill/>
                  </a:rPr>
                  <a:t> </a:t>
                </a:r>
              </a:p>
            </p:txBody>
          </p:sp>
        </mc:Fallback>
      </mc:AlternateContent>
      <p:cxnSp>
        <p:nvCxnSpPr>
          <p:cNvPr id="46" name="Straight Arrow Connector 45"/>
          <p:cNvCxnSpPr/>
          <p:nvPr/>
        </p:nvCxnSpPr>
        <p:spPr>
          <a:xfrm>
            <a:off x="4673600" y="6264275"/>
            <a:ext cx="2949475" cy="317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p:cNvSpPr/>
              <p:nvPr/>
            </p:nvSpPr>
            <p:spPr>
              <a:xfrm>
                <a:off x="6122047" y="6102990"/>
                <a:ext cx="838200" cy="3429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a:rPr>
                          </m:ctrlPr>
                        </m:sSupPr>
                        <m:e>
                          <m:r>
                            <a:rPr lang="en-US" sz="2800" b="0" i="1" smtClean="0">
                              <a:solidFill>
                                <a:schemeClr val="tx1"/>
                              </a:solidFill>
                              <a:latin typeface="Cambria Math" panose="02040503050406030204" pitchFamily="18" charset="0"/>
                            </a:rPr>
                            <m:t>𝑛</m:t>
                          </m:r>
                        </m:e>
                        <m:sup>
                          <m:r>
                            <a:rPr lang="en-US" sz="2800" b="0" i="1" smtClean="0">
                              <a:solidFill>
                                <a:schemeClr val="tx1"/>
                              </a:solidFill>
                              <a:latin typeface="Cambria Math" panose="02040503050406030204" pitchFamily="18" charset="0"/>
                            </a:rPr>
                            <m:t>1/3</m:t>
                          </m:r>
                        </m:sup>
                      </m:sSup>
                    </m:oMath>
                  </m:oMathPara>
                </a14:m>
                <a:endParaRPr lang="en-US" sz="2800" dirty="0">
                  <a:solidFill>
                    <a:schemeClr val="tx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6122047" y="6102990"/>
                <a:ext cx="838200" cy="342900"/>
              </a:xfrm>
              <a:prstGeom prst="rect">
                <a:avLst/>
              </a:prstGeom>
              <a:blipFill rotWithShape="0">
                <a:blip r:embed="rId8"/>
                <a:stretch>
                  <a:fillRect/>
                </a:stretch>
              </a:blipFill>
              <a:ln>
                <a:solidFill>
                  <a:schemeClr val="accent1">
                    <a:shade val="50000"/>
                    <a:alpha val="0"/>
                  </a:schemeClr>
                </a:solidFill>
              </a:ln>
            </p:spPr>
            <p:txBody>
              <a:bodyPr/>
              <a:lstStyle/>
              <a:p>
                <a:r>
                  <a:rPr lang="en-US">
                    <a:noFill/>
                  </a:rPr>
                  <a:t> </a:t>
                </a:r>
              </a:p>
            </p:txBody>
          </p:sp>
        </mc:Fallback>
      </mc:AlternateContent>
    </p:spTree>
    <p:extLst>
      <p:ext uri="{BB962C8B-B14F-4D97-AF65-F5344CB8AC3E}">
        <p14:creationId xmlns:p14="http://schemas.microsoft.com/office/powerpoint/2010/main" val="128192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Graphs are Reducible</a:t>
            </a:r>
            <a:endParaRPr lang="en-US" dirty="0"/>
          </a:p>
        </p:txBody>
      </p:sp>
      <p:sp>
        <p:nvSpPr>
          <p:cNvPr id="4" name="Rectangle 3"/>
          <p:cNvSpPr/>
          <p:nvPr/>
        </p:nvSpPr>
        <p:spPr>
          <a:xfrm>
            <a:off x="755733" y="1528764"/>
            <a:ext cx="11080583" cy="1166811"/>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065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Theorem (Layered Graphs Not Depth Robust): </a:t>
                </a:r>
                <a:r>
                  <a:rPr lang="en-US" dirty="0" smtClean="0"/>
                  <a:t>Let </a:t>
                </a:r>
                <a:r>
                  <a:rPr lang="en-US" dirty="0"/>
                  <a:t>G </a:t>
                </a:r>
                <a:r>
                  <a:rPr lang="en-US" dirty="0" smtClean="0"/>
                  <a:t>be a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-Layered </a:t>
                </a:r>
                <a:r>
                  <a:rPr lang="en-US" dirty="0" smtClean="0"/>
                  <a:t>DAG then G is </a:t>
                </a:r>
                <a14:m>
                  <m:oMath xmlns:m="http://schemas.openxmlformats.org/officeDocument/2006/math">
                    <m:d>
                      <m:dPr>
                        <m:ctrlPr>
                          <a:rPr lang="en-US" i="1" smtClean="0">
                            <a:latin typeface="Cambria Math"/>
                          </a:rPr>
                        </m:ctrlPr>
                      </m:dPr>
                      <m:e>
                        <m:sSup>
                          <m:sSupPr>
                            <m:ctrlPr>
                              <a:rPr lang="en-US"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2/3</m:t>
                            </m:r>
                          </m:sup>
                        </m:sSup>
                        <m:r>
                          <a:rPr lang="en-US" b="0" i="1" smtClean="0">
                            <a:latin typeface="Cambria Math" panose="02040503050406030204" pitchFamily="18" charset="0"/>
                          </a:rPr>
                          <m:t>,</m:t>
                        </m:r>
                        <m:sSup>
                          <m:sSupPr>
                            <m:ctrlPr>
                              <a:rPr lang="en-US" i="1">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d>
                          <m:dPr>
                            <m:ctrlPr>
                              <a:rPr lang="en-US" b="0" i="1" smtClean="0">
                                <a:latin typeface="Cambria Math"/>
                              </a:rPr>
                            </m:ctrlPr>
                          </m:dPr>
                          <m:e>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+1</m:t>
                            </m:r>
                          </m:e>
                        </m:d>
                      </m:e>
                    </m:d>
                  </m:oMath>
                </a14:m>
                <a:r>
                  <a:rPr lang="en-US" dirty="0" smtClean="0"/>
                  <a:t>-reducible.   </a:t>
                </a:r>
                <a:endParaRPr lang="en-US" dirty="0"/>
              </a:p>
              <a:p>
                <a:pPr marL="0" indent="0" algn="ctr">
                  <a:buFont typeface="Arial" panose="020B0604020202020204" pitchFamily="34" charset="0"/>
                  <a:buNone/>
                </a:pPr>
                <a:endParaRPr lang="en-US" i="1" dirty="0">
                  <a:latin typeface="Cambria Math" panose="02040503050406030204" pitchFamily="18" charset="0"/>
                </a:endParaRPr>
              </a:p>
              <a:p>
                <a:pPr marL="0" indent="0">
                  <a:buFont typeface="Arial" panose="020B0604020202020204" pitchFamily="34" charset="0"/>
                  <a:buNone/>
                </a:pPr>
                <a:endParaRPr lang="en-US" dirty="0"/>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06550"/>
                <a:ext cx="10515600" cy="4351338"/>
              </a:xfrm>
              <a:prstGeom prst="rect">
                <a:avLst/>
              </a:prstGeom>
              <a:blipFill rotWithShape="0">
                <a:blip r:embed="rId2"/>
                <a:stretch>
                  <a:fillRect l="-1217" t="-2384"/>
                </a:stretch>
              </a:blipFill>
            </p:spPr>
            <p:txBody>
              <a:bodyPr/>
              <a:lstStyle/>
              <a:p>
                <a:r>
                  <a:rPr lang="en-US">
                    <a:noFill/>
                  </a:rPr>
                  <a:t> </a:t>
                </a:r>
              </a:p>
            </p:txBody>
          </p:sp>
        </mc:Fallback>
      </mc:AlternateContent>
      <p:sp>
        <p:nvSpPr>
          <p:cNvPr id="7" name="Rectangle 6"/>
          <p:cNvSpPr/>
          <p:nvPr/>
        </p:nvSpPr>
        <p:spPr>
          <a:xfrm>
            <a:off x="755733" y="3240484"/>
            <a:ext cx="7159542"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8" name="Rectangle 7"/>
          <p:cNvSpPr/>
          <p:nvPr/>
        </p:nvSpPr>
        <p:spPr>
          <a:xfrm>
            <a:off x="2557389" y="3327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838200" y="3278465"/>
                <a:ext cx="4674228"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a:rPr>
                        </m:ctrlPr>
                      </m:funcPr>
                      <m:fName>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a:ea typeface="Cambria Math" panose="02040503050406030204" pitchFamily="18" charset="0"/>
                              </a:rPr>
                            </m:ctrlPr>
                          </m:dPr>
                          <m:e>
                            <m:sSup>
                              <m:sSupPr>
                                <m:ctrlPr>
                                  <a:rPr lang="en-US" sz="2800" i="1">
                                    <a:latin typeface="Cambria Math"/>
                                  </a:rPr>
                                </m:ctrlPr>
                              </m:sSupPr>
                              <m:e>
                                <m:r>
                                  <a:rPr lang="en-US" sz="2800" i="1">
                                    <a:latin typeface="Cambria Math" panose="02040503050406030204" pitchFamily="18" charset="0"/>
                                    <a:ea typeface="Cambria Math" panose="02040503050406030204" pitchFamily="18" charset="0"/>
                                  </a:rPr>
                                  <m:t>𝜆</m:t>
                                </m:r>
                                <m:r>
                                  <a:rPr lang="en-US" sz="2800" i="1">
                                    <a:latin typeface="Cambria Math" panose="02040503050406030204" pitchFamily="18" charset="0"/>
                                  </a:rPr>
                                  <m:t>𝑛</m:t>
                                </m:r>
                              </m:e>
                              <m:sup>
                                <m:r>
                                  <a:rPr lang="en-US" sz="2800" i="1">
                                    <a:latin typeface="Cambria Math" panose="02040503050406030204" pitchFamily="18" charset="0"/>
                                  </a:rPr>
                                  <m:t>5/3</m:t>
                                </m:r>
                              </m:sup>
                            </m:sSup>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9" name="Rectangle 8"/>
              <p:cNvSpPr>
                <a:spLocks noRot="1" noChangeAspect="1" noMove="1" noResize="1" noEditPoints="1" noAdjustHandles="1" noChangeArrowheads="1" noChangeShapeType="1" noTextEdit="1"/>
              </p:cNvSpPr>
              <p:nvPr/>
            </p:nvSpPr>
            <p:spPr>
              <a:xfrm>
                <a:off x="838200" y="3278465"/>
                <a:ext cx="4674228" cy="1009572"/>
              </a:xfrm>
              <a:prstGeom prst="rect">
                <a:avLst/>
              </a:prstGeom>
              <a:blipFill rotWithShape="0">
                <a:blip r:embed="rId3"/>
                <a:stretch>
                  <a:fillRect l="-2742" t="-3030"/>
                </a:stretch>
              </a:blipFill>
            </p:spPr>
            <p:txBody>
              <a:bodyPr/>
              <a:lstStyle/>
              <a:p>
                <a:r>
                  <a:rPr lang="en-US">
                    <a:noFill/>
                  </a:rPr>
                  <a:t> </a:t>
                </a:r>
              </a:p>
            </p:txBody>
          </p:sp>
        </mc:Fallback>
      </mc:AlternateContent>
      <p:sp>
        <p:nvSpPr>
          <p:cNvPr id="23" name="Rectangle 22"/>
          <p:cNvSpPr/>
          <p:nvPr/>
        </p:nvSpPr>
        <p:spPr>
          <a:xfrm>
            <a:off x="686191" y="4326018"/>
            <a:ext cx="7229084" cy="93844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24" name="Rectangle 23"/>
              <p:cNvSpPr/>
              <p:nvPr/>
            </p:nvSpPr>
            <p:spPr>
              <a:xfrm>
                <a:off x="768658" y="4363999"/>
                <a:ext cx="6233501" cy="1285160"/>
              </a:xfrm>
              <a:prstGeom prst="rect">
                <a:avLst/>
              </a:prstGeom>
            </p:spPr>
            <p:txBody>
              <a:bodyPr wrap="none">
                <a:spAutoFit/>
              </a:bodyPr>
              <a:lstStyle/>
              <a:p>
                <a:r>
                  <a:rPr lang="en-US" sz="2800" b="1" dirty="0" smtClean="0"/>
                  <a:t>Attack Quality:</a:t>
                </a:r>
                <a14:m>
                  <m:oMath xmlns:m="http://schemas.openxmlformats.org/officeDocument/2006/math">
                    <m:func>
                      <m:funcPr>
                        <m:ctrlPr>
                          <a:rPr lang="en-US" sz="2800" i="1">
                            <a:latin typeface="Cambria Math"/>
                          </a:rPr>
                        </m:ctrlPr>
                      </m:funcPr>
                      <m:fName>
                        <m:r>
                          <a:rPr lang="en-US" sz="2800" b="0" i="0" smtClean="0">
                            <a:latin typeface="Cambria Math"/>
                          </a:rPr>
                          <m:t>  </m:t>
                        </m:r>
                        <m:r>
                          <m:rPr>
                            <m:sty m:val="p"/>
                          </m:rPr>
                          <a:rPr lang="en-US" sz="2800" b="0" i="0" smtClean="0">
                            <a:latin typeface="Cambria Math" panose="02040503050406030204" pitchFamily="18" charset="0"/>
                          </a:rPr>
                          <m:t>Quality</m:t>
                        </m:r>
                        <m:r>
                          <m:rPr>
                            <m:sty m:val="p"/>
                          </m:rPr>
                          <a:rPr lang="en-US" sz="2800" baseline="-25000">
                            <a:latin typeface="Cambria Math" panose="02040503050406030204" pitchFamily="18" charset="0"/>
                          </a:rPr>
                          <m:t>R</m:t>
                        </m:r>
                      </m:fName>
                      <m:e>
                        <m:d>
                          <m:dPr>
                            <m:ctrlPr>
                              <a:rPr lang="en-US" sz="2800" i="1">
                                <a:latin typeface="Cambria Math"/>
                              </a:rPr>
                            </m:ctrlPr>
                          </m:dPr>
                          <m:e>
                            <m:r>
                              <a:rPr lang="en-US" sz="2800" b="0" i="1" smtClean="0">
                                <a:latin typeface="Cambria Math" panose="02040503050406030204" pitchFamily="18" charset="0"/>
                              </a:rPr>
                              <m:t>𝐴</m:t>
                            </m:r>
                          </m:e>
                        </m:d>
                        <m:r>
                          <a:rPr lang="en-US" sz="2800" b="0" i="1" smtClean="0">
                            <a:latin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Ω</m:t>
                        </m:r>
                        <m:d>
                          <m:dPr>
                            <m:ctrlPr>
                              <a:rPr lang="en-US" sz="2800" i="1">
                                <a:latin typeface="Cambria Math"/>
                                <a:ea typeface="Cambria Math" panose="02040503050406030204" pitchFamily="18" charset="0"/>
                              </a:rPr>
                            </m:ctrlPr>
                          </m:dPr>
                          <m:e>
                            <m:f>
                              <m:fPr>
                                <m:ctrlPr>
                                  <a:rPr lang="en-US" sz="2800" i="1" smtClean="0">
                                    <a:latin typeface="Cambria Math"/>
                                    <a:ea typeface="Cambria Math" panose="02040503050406030204" pitchFamily="18" charset="0"/>
                                  </a:rPr>
                                </m:ctrlPr>
                              </m:fPr>
                              <m:num>
                                <m:sSup>
                                  <m:sSupPr>
                                    <m:ctrlPr>
                                      <a:rPr lang="en-US" sz="2800" i="1">
                                        <a:latin typeface="Cambria Math"/>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1</m:t>
                                    </m:r>
                                    <m:r>
                                      <a:rPr lang="en-US" sz="2800" i="1">
                                        <a:latin typeface="Cambria Math" panose="02040503050406030204" pitchFamily="18" charset="0"/>
                                      </a:rPr>
                                      <m:t>/3</m:t>
                                    </m:r>
                                  </m:sup>
                                </m:sSup>
                              </m:num>
                              <m:den>
                                <m:r>
                                  <a:rPr lang="en-US" sz="2800" i="1">
                                    <a:latin typeface="Cambria Math" panose="02040503050406030204" pitchFamily="18" charset="0"/>
                                    <a:ea typeface="Cambria Math" panose="02040503050406030204" pitchFamily="18" charset="0"/>
                                  </a:rPr>
                                  <m:t>𝜆</m:t>
                                </m:r>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24" name="Rectangle 23"/>
              <p:cNvSpPr>
                <a:spLocks noRot="1" noChangeAspect="1" noMove="1" noResize="1" noEditPoints="1" noAdjustHandles="1" noChangeArrowheads="1" noChangeShapeType="1" noTextEdit="1"/>
              </p:cNvSpPr>
              <p:nvPr/>
            </p:nvSpPr>
            <p:spPr>
              <a:xfrm>
                <a:off x="768658" y="4363999"/>
                <a:ext cx="6233501" cy="1285160"/>
              </a:xfrm>
              <a:prstGeom prst="rect">
                <a:avLst/>
              </a:prstGeom>
              <a:blipFill rotWithShape="1">
                <a:blip r:embed="rId4"/>
                <a:stretch>
                  <a:fillRect l="-1955"/>
                </a:stretch>
              </a:blipFill>
            </p:spPr>
            <p:txBody>
              <a:bodyPr/>
              <a:lstStyle/>
              <a:p>
                <a:r>
                  <a:rPr lang="en-US">
                    <a:noFill/>
                  </a:rPr>
                  <a:t> </a:t>
                </a:r>
              </a:p>
            </p:txBody>
          </p:sp>
        </mc:Fallback>
      </mc:AlternateContent>
    </p:spTree>
    <p:extLst>
      <p:ext uri="{BB962C8B-B14F-4D97-AF65-F5344CB8AC3E}">
        <p14:creationId xmlns:p14="http://schemas.microsoft.com/office/powerpoint/2010/main" val="215117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23" grpId="0" animBg="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complexity vs CC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a:rPr>
                          </m:ctrlPr>
                        </m:sSubSupPr>
                        <m:e>
                          <m:r>
                            <m:rPr>
                              <m:nor/>
                            </m:rPr>
                            <a:rPr lang="en-US">
                              <a:latin typeface="Cambria Math" panose="02040503050406030204" pitchFamily="18" charset="0"/>
                            </a:rPr>
                            <m:t>                     </m:t>
                          </m:r>
                          <m:r>
                            <m:rPr>
                              <m:nor/>
                            </m:rPr>
                            <a:rPr lang="en-US">
                              <a:latin typeface="Cambria Math" panose="02040503050406030204" pitchFamily="18" charset="0"/>
                            </a:rPr>
                            <m:t>CC</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sSubSup>
                        <m:sSubSupPr>
                          <m:ctrlPr>
                            <a:rPr lang="en-US" i="1">
                              <a:latin typeface="Cambria Math"/>
                            </a:rPr>
                          </m:ctrlPr>
                        </m:sSubSupPr>
                        <m:e>
                          <m:r>
                            <m:rPr>
                              <m:nor/>
                            </m:rPr>
                            <a:rPr lang="en-US">
                              <a:latin typeface="Cambria Math" panose="02040503050406030204" pitchFamily="18" charset="0"/>
                            </a:rPr>
                            <m:t> </m:t>
                          </m:r>
                          <m:r>
                            <m:rPr>
                              <m:nor/>
                            </m:rPr>
                            <a:rPr lang="en-US" b="0" i="0" smtClean="0">
                              <a:latin typeface="Cambria Math" panose="02040503050406030204" pitchFamily="18" charset="0"/>
                            </a:rPr>
                            <m:t>ST</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r>
                        <a:rPr lang="en-US" i="1">
                          <a:latin typeface="Cambria Math" panose="02040503050406030204" pitchFamily="18" charset="0"/>
                        </a:rPr>
                        <m:t>)</m:t>
                      </m:r>
                      <m:r>
                        <a:rPr lang="en-US" b="0" i="1" smtClean="0">
                          <a:latin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Ω</m:t>
                      </m:r>
                      <m:d>
                        <m:dPr>
                          <m:ctrlPr>
                            <a:rPr lang="en-US" b="0" i="1" smtClean="0">
                              <a:latin typeface="Cambria Math"/>
                            </a:rPr>
                          </m:ctrlPr>
                        </m:dPr>
                        <m:e>
                          <m:sSup>
                            <m:sSupPr>
                              <m:ctrlPr>
                                <a:rPr lang="en-US" b="0" i="1" smtClean="0">
                                  <a:latin typeface="Cambria Math"/>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m:oMathPara>
                </a14:m>
                <a:endParaRPr lang="en-US" dirty="0" smtClean="0"/>
              </a:p>
              <a:p>
                <a:endParaRPr lang="en-US" dirty="0"/>
              </a:p>
              <a:p>
                <a:r>
                  <a:rPr lang="en-US" dirty="0" smtClean="0"/>
                  <a:t>Previous attacks on Catena (</a:t>
                </a:r>
                <a14:m>
                  <m:oMath xmlns:m="http://schemas.openxmlformats.org/officeDocument/2006/math">
                    <m:sSubSup>
                      <m:sSubSupPr>
                        <m:ctrlPr>
                          <a:rPr lang="en-US" i="1">
                            <a:latin typeface="Cambria Math"/>
                          </a:rPr>
                        </m:ctrlPr>
                      </m:sSubSupPr>
                      <m:e>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oMath>
                </a14:m>
                <a:r>
                  <a:rPr lang="en-US" dirty="0" smtClean="0"/>
                  <a:t>)</a:t>
                </a:r>
              </a:p>
              <a:p>
                <a:pPr lvl="1"/>
                <a:r>
                  <a:rPr lang="en-US" dirty="0" smtClean="0"/>
                  <a:t> [AS15] </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CC</m:t>
                        </m:r>
                        <m:r>
                          <m:rPr>
                            <m:nor/>
                          </m:rPr>
                          <a:rPr lang="en-US" b="0" i="0" smtClean="0">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rPr>
                          <m:t>𝑛</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𝑂</m:t>
                    </m:r>
                    <m:d>
                      <m:dPr>
                        <m:ctrlPr>
                          <a:rPr lang="en-US" b="0" i="1" smtClean="0">
                            <a:latin typeface="Cambria Math"/>
                            <a:ea typeface="Cambria Math" panose="02040503050406030204" pitchFamily="18" charset="0"/>
                          </a:rPr>
                        </m:ctrlPr>
                      </m:dPr>
                      <m:e>
                        <m:sSup>
                          <m:sSupPr>
                            <m:ctrlPr>
                              <a:rPr lang="en-US" b="0"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1.5</m:t>
                            </m:r>
                          </m:sup>
                        </m:sSup>
                      </m:e>
                    </m:d>
                  </m:oMath>
                </a14:m>
                <a:endParaRPr lang="en-US" dirty="0" smtClean="0"/>
              </a:p>
              <a:p>
                <a:pPr lvl="1"/>
                <a:r>
                  <a:rPr lang="en-US" dirty="0" smtClean="0"/>
                  <a:t> [BK15] </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                     </m:t>
                        </m:r>
                        <m:r>
                          <m:rPr>
                            <m:nor/>
                          </m:rPr>
                          <a:rPr lang="en-US" b="0" i="0" smtClean="0">
                            <a:latin typeface="Cambria Math" panose="02040503050406030204" pitchFamily="18" charset="0"/>
                          </a:rPr>
                          <m:t>ST</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a:ea typeface="Cambria Math" panose="02040503050406030204" pitchFamily="18" charset="0"/>
                          </a:rPr>
                        </m:ctrlPr>
                      </m:dPr>
                      <m:e>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1.8</m:t>
                            </m:r>
                          </m:sup>
                        </m:sSup>
                      </m:e>
                    </m:d>
                  </m:oMath>
                </a14:m>
                <a:r>
                  <a:rPr lang="en-US" dirty="0" smtClean="0">
                    <a:ea typeface="Cambria Math" panose="02040503050406030204" pitchFamily="18" charset="0"/>
                  </a:rPr>
                  <a:t>  for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ea typeface="Cambria Math" panose="02040503050406030204" pitchFamily="18" charset="0"/>
                  </a:rPr>
                  <a:t> &gt; 1.</a:t>
                </a:r>
              </a:p>
              <a:p>
                <a:pPr lvl="1"/>
                <a:r>
                  <a:rPr lang="en-US" dirty="0" smtClean="0"/>
                  <a:t>Our result                </a:t>
                </a:r>
                <a14:m>
                  <m:oMath xmlns:m="http://schemas.openxmlformats.org/officeDocument/2006/math">
                    <m:sSubSup>
                      <m:sSubSupPr>
                        <m:ctrlPr>
                          <a:rPr lang="en-US" i="1">
                            <a:latin typeface="Cambria Math"/>
                          </a:rPr>
                        </m:ctrlPr>
                      </m:sSubSupPr>
                      <m:e>
                        <m:r>
                          <m:rPr>
                            <m:nor/>
                          </m:rPr>
                          <a:rPr lang="en-US" b="0" i="0" smtClean="0">
                            <a:latin typeface="Cambria Math" panose="02040503050406030204" pitchFamily="18" charset="0"/>
                          </a:rPr>
                          <m:t>CC</m:t>
                        </m:r>
                        <m:r>
                          <m:rPr>
                            <m:nor/>
                          </m:rPr>
                          <a:rPr lang="en-US">
                            <a:latin typeface="Cambria Math" panose="02040503050406030204" pitchFamily="18" charset="0"/>
                          </a:rPr>
                          <m:t>(</m:t>
                        </m:r>
                        <m:r>
                          <m:rPr>
                            <m:nor/>
                          </m:rPr>
                          <a:rPr lang="en-US" dirty="0"/>
                          <m:t>BRG</m:t>
                        </m:r>
                      </m:e>
                      <m:sub>
                        <m:r>
                          <a:rPr lang="en-US" i="1">
                            <a:latin typeface="Cambria Math" panose="02040503050406030204" pitchFamily="18" charset="0"/>
                            <a:ea typeface="Cambria Math" panose="02040503050406030204" pitchFamily="18" charset="0"/>
                          </a:rPr>
                          <m:t>𝜆</m:t>
                        </m:r>
                      </m:sub>
                      <m:sup>
                        <m:r>
                          <a:rPr lang="en-US" i="1">
                            <a:latin typeface="Cambria Math" panose="02040503050406030204" pitchFamily="18" charset="0"/>
                          </a:rPr>
                          <m:t>𝑛</m:t>
                        </m:r>
                      </m:sup>
                    </m:sSubSup>
                    <m:r>
                      <a:rPr lang="en-US" i="1">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𝑂</m:t>
                    </m:r>
                    <m:d>
                      <m:dPr>
                        <m:ctrlPr>
                          <a:rPr lang="en-US" i="1">
                            <a:latin typeface="Cambria Math"/>
                            <a:ea typeface="Cambria Math" panose="02040503050406030204" pitchFamily="18" charset="0"/>
                          </a:rPr>
                        </m:ctrlPr>
                      </m:dPr>
                      <m:e>
                        <m:sSup>
                          <m:sSupPr>
                            <m:ctrlPr>
                              <a:rPr lang="en-US" i="1">
                                <a:latin typeface="Cambria Math"/>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67</m:t>
                            </m:r>
                          </m:sup>
                        </m:sSup>
                      </m:e>
                    </m:d>
                  </m:oMath>
                </a14:m>
                <a:endParaRPr lang="en-US" dirty="0" smtClean="0"/>
              </a:p>
              <a:p>
                <a:pPr lvl="2"/>
                <a:r>
                  <a:rPr lang="en-US" dirty="0" smtClean="0"/>
                  <a:t>Applies to all Catena variants.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0735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recommend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37630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237" t="12151" r="38405" b="53092"/>
          <a:stretch/>
        </p:blipFill>
        <p:spPr bwMode="auto">
          <a:xfrm>
            <a:off x="2819401" y="413328"/>
            <a:ext cx="6938129" cy="347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media2.hpcwire.com/hpccloud/GPU_cluster_for_password_cracking_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733801"/>
            <a:ext cx="3886200" cy="29375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3276600"/>
            <a:ext cx="3200400" cy="228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6" y="1549083"/>
            <a:ext cx="12240326" cy="3912234"/>
          </a:xfrm>
          <a:prstGeom prst="rect">
            <a:avLst/>
          </a:prstGeom>
        </p:spPr>
      </p:pic>
    </p:spTree>
    <p:extLst>
      <p:ext uri="{BB962C8B-B14F-4D97-AF65-F5344CB8AC3E}">
        <p14:creationId xmlns:p14="http://schemas.microsoft.com/office/powerpoint/2010/main" val="892510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58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5"/>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39165" y="1545052"/>
            <a:ext cx="3556679" cy="461665"/>
          </a:xfrm>
          <a:prstGeom prst="rect">
            <a:avLst/>
          </a:prstGeom>
          <a:noFill/>
        </p:spPr>
        <p:txBody>
          <a:bodyPr wrap="none" rtlCol="0">
            <a:spAutoFit/>
          </a:bodyPr>
          <a:lstStyle/>
          <a:p>
            <a:r>
              <a:rPr lang="en-US" sz="2400" dirty="0" smtClean="0">
                <a:solidFill>
                  <a:srgbClr val="7030A0"/>
                </a:solidFill>
              </a:rPr>
              <a:t>random predecessor r(</a:t>
            </a:r>
            <a:r>
              <a:rPr lang="en-US" sz="2400" dirty="0" err="1" smtClean="0">
                <a:solidFill>
                  <a:srgbClr val="7030A0"/>
                </a:solidFill>
              </a:rPr>
              <a:t>i</a:t>
            </a:r>
            <a:r>
              <a:rPr lang="en-US" sz="2400" dirty="0" smtClean="0">
                <a:solidFill>
                  <a:srgbClr val="7030A0"/>
                </a:solidFill>
              </a:rPr>
              <a:t>) &lt; </a:t>
            </a:r>
            <a:r>
              <a:rPr lang="en-US" sz="2400" dirty="0" err="1" smtClean="0">
                <a:solidFill>
                  <a:srgbClr val="7030A0"/>
                </a:solidFill>
              </a:rPr>
              <a:t>i</a:t>
            </a:r>
            <a:endParaRPr lang="en-US" sz="2400" dirty="0">
              <a:solidFill>
                <a:srgbClr val="7030A0"/>
              </a:solidFill>
            </a:endParaRPr>
          </a:p>
        </p:txBody>
      </p:sp>
      <p:cxnSp>
        <p:nvCxnSpPr>
          <p:cNvPr id="25" name="Straight Arrow Connector 24"/>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3" y="3054399"/>
                <a:ext cx="2525500" cy="523220"/>
              </a:xfrm>
              <a:prstGeom prst="rect">
                <a:avLst/>
              </a:prstGeom>
              <a:noFill/>
            </p:spPr>
            <p:txBody>
              <a:bodyPr wrap="none"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790771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2"/>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3"/>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4"/>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6"/>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6982" y="298427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8" name="TextBox 4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49" name="Oval 48"/>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0" name="Oval 4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1" name="TextBox 5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666159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a:rPr>
                          </m:ctrlPr>
                        </m:dPr>
                        <m:e>
                          <m:sSup>
                            <m:sSupPr>
                              <m:ctrlPr>
                                <a:rPr lang="en-US" sz="2800" i="1">
                                  <a:solidFill>
                                    <a:srgbClr val="FF0000"/>
                                  </a:solidFill>
                                  <a:latin typeface="Cambria Math"/>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sp>
        <p:nvSpPr>
          <p:cNvPr id="53" name="Rectangle 52"/>
          <p:cNvSpPr/>
          <p:nvPr/>
        </p:nvSpPr>
        <p:spPr>
          <a:xfrm>
            <a:off x="866283" y="5612821"/>
            <a:ext cx="4915392" cy="923626"/>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cxnSp>
        <p:nvCxnSpPr>
          <p:cNvPr id="56" name="Straight Arrow Connector 55"/>
          <p:cNvCxnSpPr/>
          <p:nvPr/>
        </p:nvCxnSpPr>
        <p:spPr>
          <a:xfrm>
            <a:off x="6938798" y="3024941"/>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8" name="TextBox 5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1" name="Oval 50"/>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Oval 54"/>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9" name="TextBox 58"/>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8764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is a layered DAG </a:t>
            </a:r>
            <a:r>
              <a:rPr lang="en-US" dirty="0"/>
              <a:t>(almost) </a:t>
            </a:r>
          </a:p>
        </p:txBody>
      </p:sp>
      <mc:AlternateContent xmlns:mc="http://schemas.openxmlformats.org/markup-compatibility/2006" xmlns:a14="http://schemas.microsoft.com/office/drawing/2010/main">
        <mc:Choice Requires="a14">
          <p:sp>
            <p:nvSpPr>
              <p:cNvPr id="46" name="Rectangle 45"/>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6" name="Rectangle 45"/>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8"/>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866283" y="5710406"/>
                <a:ext cx="4406526"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a:solidFill>
                            <a:srgbClr val="FF0000"/>
                          </a:solidFill>
                        </a:rPr>
                        <m:t>Pr</m:t>
                      </m:r>
                      <m:d>
                        <m:dPr>
                          <m:begChr m:val="["/>
                          <m:endChr m:val="]"/>
                          <m:ctrlPr>
                            <a:rPr lang="en-US" sz="2800" i="1">
                              <a:solidFill>
                                <a:srgbClr val="FF0000"/>
                              </a:solidFill>
                              <a:latin typeface="Cambria Math"/>
                            </a:rPr>
                          </m:ctrlPr>
                        </m:dPr>
                        <m:e>
                          <m:r>
                            <a:rPr lang="en-US" sz="2800" b="0" i="1" smtClean="0">
                              <a:solidFill>
                                <a:srgbClr val="FF0000"/>
                              </a:solidFill>
                              <a:latin typeface="Cambria Math" panose="02040503050406030204" pitchFamily="18" charset="0"/>
                            </a:rPr>
                            <m:t>𝑣</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d>
                            <m:dPr>
                              <m:begChr m:val="|"/>
                              <m:endChr m:val=""/>
                              <m:ctrlPr>
                                <a:rPr lang="en-US" sz="2800" i="1" smtClean="0">
                                  <a:solidFill>
                                    <a:srgbClr val="FF0000"/>
                                  </a:solidFill>
                                  <a:latin typeface="Cambria Math"/>
                                </a:rPr>
                              </m:ctrlPr>
                            </m:dPr>
                            <m:e>
                              <m:r>
                                <a:rPr lang="en-US" sz="2800" b="0" i="1" smtClean="0">
                                  <a:solidFill>
                                    <a:srgbClr val="FF0000"/>
                                  </a:solidFill>
                                  <a:latin typeface="Cambria Math" panose="02040503050406030204" pitchFamily="18" charset="0"/>
                                </a:rPr>
                                <m:t>𝑣</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𝑖𝑛</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e>
                          </m:d>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1</m:t>
                          </m:r>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0" name="Rectangle 49"/>
              <p:cNvSpPr>
                <a:spLocks noRot="1" noChangeAspect="1" noMove="1" noResize="1" noEditPoints="1" noAdjustHandles="1" noChangeArrowheads="1" noChangeShapeType="1" noTextEdit="1"/>
              </p:cNvSpPr>
              <p:nvPr/>
            </p:nvSpPr>
            <p:spPr>
              <a:xfrm>
                <a:off x="866283" y="5710406"/>
                <a:ext cx="4406526" cy="90178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6096000" y="5643020"/>
                <a:ext cx="376705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𝐸</m:t>
                      </m:r>
                      <m:d>
                        <m:dPr>
                          <m:begChr m:val="["/>
                          <m:endChr m:val="]"/>
                          <m:ctrlPr>
                            <a:rPr lang="en-US" sz="2800" i="1">
                              <a:solidFill>
                                <a:srgbClr val="FF0000"/>
                              </a:solidFill>
                              <a:latin typeface="Cambria Math"/>
                            </a:rPr>
                          </m:ctrlPr>
                        </m:dPr>
                        <m:e>
                          <m:r>
                            <a:rPr lang="en-US" sz="2800" b="0" i="1" smtClean="0">
                              <a:solidFill>
                                <a:srgbClr val="FF0000"/>
                              </a:solidFill>
                              <a:latin typeface="Cambria Math" panose="02040503050406030204" pitchFamily="18" charset="0"/>
                            </a:rPr>
                            <m:t>𝐿𝑎𝑦𝑒𝑟</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𝑖</m:t>
                          </m:r>
                          <m:r>
                            <a:rPr lang="en-US" sz="2800" i="1" smtClean="0">
                              <a:solidFill>
                                <a:srgbClr val="FF0000"/>
                              </a:solidFill>
                              <a:latin typeface="Cambria Math" panose="02040503050406030204" pitchFamily="18" charset="0"/>
                              <a:ea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smtClean="0">
                          <a:solidFill>
                            <a:srgbClr val="FF0000"/>
                          </a:solidFill>
                          <a:latin typeface="Cambria Math" panose="02040503050406030204" pitchFamily="18" charset="0"/>
                          <a:ea typeface="Cambria Math" panose="02040503050406030204" pitchFamily="18" charset="0"/>
                        </a:rPr>
                        <m:t>≤</m:t>
                      </m:r>
                      <m:f>
                        <m:fPr>
                          <m:ctrlPr>
                            <a:rPr lang="en-US" sz="2800" i="1" smtClean="0">
                              <a:solidFill>
                                <a:srgbClr val="FF0000"/>
                              </a:solidFill>
                              <a:latin typeface="Cambria Math"/>
                              <a:ea typeface="Cambria Math" panose="02040503050406030204" pitchFamily="18" charset="0"/>
                            </a:rPr>
                          </m:ctrlPr>
                        </m:fPr>
                        <m:num>
                          <m:sSup>
                            <m:sSupPr>
                              <m:ctrlPr>
                                <a:rPr lang="en-US" sz="2800" i="1" smtClean="0">
                                  <a:solidFill>
                                    <a:srgbClr val="FF0000"/>
                                  </a:solidFill>
                                  <a:latin typeface="Cambria Math"/>
                                  <a:ea typeface="Cambria Math" panose="02040503050406030204" pitchFamily="18" charset="0"/>
                                </a:rPr>
                              </m:ctrlPr>
                            </m:sSupPr>
                            <m:e>
                              <m:r>
                                <a:rPr lang="en-US" sz="2800" b="0" i="1" smtClean="0">
                                  <a:solidFill>
                                    <a:srgbClr val="FF0000"/>
                                  </a:solidFill>
                                  <a:latin typeface="Cambria Math" panose="02040503050406030204" pitchFamily="18" charset="0"/>
                                  <a:ea typeface="Cambria Math" panose="02040503050406030204" pitchFamily="18" charset="0"/>
                                </a:rPr>
                                <m:t>𝑛</m:t>
                              </m:r>
                            </m:e>
                            <m:sup>
                              <m:r>
                                <a:rPr lang="en-US" sz="2800" b="0" i="1" smtClean="0">
                                  <a:solidFill>
                                    <a:srgbClr val="FF0000"/>
                                  </a:solidFill>
                                  <a:latin typeface="Cambria Math" panose="02040503050406030204" pitchFamily="18" charset="0"/>
                                  <a:ea typeface="Cambria Math" panose="02040503050406030204" pitchFamily="18" charset="0"/>
                                </a:rPr>
                                <m:t>3/4</m:t>
                              </m:r>
                            </m:sup>
                          </m:sSup>
                        </m:num>
                        <m:den>
                          <m:r>
                            <a:rPr lang="en-US" sz="2800" b="0" i="1" smtClean="0">
                              <a:solidFill>
                                <a:srgbClr val="FF0000"/>
                              </a:solidFill>
                              <a:latin typeface="Cambria Math" panose="02040503050406030204" pitchFamily="18" charset="0"/>
                              <a:ea typeface="Cambria Math" panose="02040503050406030204" pitchFamily="18" charset="0"/>
                            </a:rPr>
                            <m:t>𝑖</m:t>
                          </m:r>
                        </m:den>
                      </m:f>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6096000" y="5643020"/>
                <a:ext cx="3767057" cy="974306"/>
              </a:xfrm>
              <a:prstGeom prst="rect">
                <a:avLst/>
              </a:prstGeom>
              <a:blipFill rotWithShape="0">
                <a:blip r:embed="rId10"/>
                <a:stretch>
                  <a:fillRect/>
                </a:stretch>
              </a:blipFill>
            </p:spPr>
            <p:txBody>
              <a:bodyPr/>
              <a:lstStyle/>
              <a:p>
                <a:r>
                  <a:rPr lang="en-US">
                    <a:noFill/>
                  </a:rPr>
                  <a:t> </a:t>
                </a:r>
              </a:p>
            </p:txBody>
          </p:sp>
        </mc:Fallback>
      </mc:AlternateContent>
      <p:sp>
        <p:nvSpPr>
          <p:cNvPr id="55" name="Oval 54"/>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6" name="Oval 55"/>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57" name="Oval 56"/>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58" name="Straight Arrow Connector 57"/>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Oval 59"/>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0" name="Oval 59"/>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1">
                <a:blip r:embed="rId11"/>
                <a:stretch>
                  <a:fillRect/>
                </a:stretch>
              </a:blipFill>
              <a:ln>
                <a:noFill/>
              </a:ln>
            </p:spPr>
            <p:txBody>
              <a:bodyPr/>
              <a:lstStyle/>
              <a:p>
                <a:r>
                  <a:rPr lang="en-US">
                    <a:noFill/>
                  </a:rPr>
                  <a:t> </a:t>
                </a:r>
              </a:p>
            </p:txBody>
          </p:sp>
        </mc:Fallback>
      </mc:AlternateContent>
      <p:cxnSp>
        <p:nvCxnSpPr>
          <p:cNvPr id="61" name="Straight Arrow Connector 60"/>
          <p:cNvCxnSpPr>
            <a:stCxn id="78"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4" name="Oval 63"/>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5" name="TextBox 64"/>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66" name="TextBox 65"/>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67" name="Straight Arrow Connector 66"/>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Oval 67"/>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68" name="Oval 67"/>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1">
                <a:blip r:embed="rId12"/>
                <a:stretch>
                  <a:fillRect l="-14050" r="-826"/>
                </a:stretch>
              </a:blipFill>
              <a:ln>
                <a:noFill/>
              </a:ln>
            </p:spPr>
            <p:txBody>
              <a:bodyPr/>
              <a:lstStyle/>
              <a:p>
                <a:r>
                  <a:rPr lang="en-US">
                    <a:noFill/>
                  </a:rPr>
                  <a:t> </a:t>
                </a:r>
              </a:p>
            </p:txBody>
          </p:sp>
        </mc:Fallback>
      </mc:AlternateContent>
      <p:cxnSp>
        <p:nvCxnSpPr>
          <p:cNvPr id="69" name="Straight Arrow Connector 68"/>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3"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3"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74" name="Oval 73"/>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74" name="Oval 73"/>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1">
                <a:blip r:embed="rId13"/>
                <a:stretch>
                  <a:fillRect/>
                </a:stretch>
              </a:blipFill>
              <a:ln>
                <a:noFill/>
              </a:ln>
            </p:spPr>
            <p:txBody>
              <a:bodyPr/>
              <a:lstStyle/>
              <a:p>
                <a:r>
                  <a:rPr lang="en-US">
                    <a:noFill/>
                  </a:rPr>
                  <a:t> </a:t>
                </a:r>
              </a:p>
            </p:txBody>
          </p:sp>
        </mc:Fallback>
      </mc:AlternateContent>
      <p:sp>
        <p:nvSpPr>
          <p:cNvPr id="76" name="Oval 75"/>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7" name="Oval 76"/>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78" name="Oval 77"/>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79" name="Straight Arrow Connector 78"/>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82" name="TextBox 81"/>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83" name="TextBox 82"/>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84" name="TextBox 83"/>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84" name="TextBox 83"/>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1">
                <a:blip r:embed="rId14"/>
                <a:stretch>
                  <a:fillRect l="-10405" t="-13675" b="-36752"/>
                </a:stretch>
              </a:blipFill>
            </p:spPr>
            <p:txBody>
              <a:bodyPr/>
              <a:lstStyle/>
              <a:p>
                <a:r>
                  <a:rPr lang="en-US">
                    <a:noFill/>
                  </a:rPr>
                  <a:t> </a:t>
                </a:r>
              </a:p>
            </p:txBody>
          </p:sp>
        </mc:Fallback>
      </mc:AlternateContent>
      <p:sp>
        <p:nvSpPr>
          <p:cNvPr id="85" name="TextBox 84"/>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86" name="Straight Arrow Connector 85"/>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88" name="Straight Arrow Connector 87"/>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urved Connector 90"/>
          <p:cNvCxnSpPr>
            <a:stCxn id="64" idx="7"/>
            <a:endCxn id="77"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57" idx="0"/>
            <a:endCxn id="64"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94" name="Curved Connector 93"/>
          <p:cNvCxnSpPr>
            <a:stCxn id="76" idx="0"/>
            <a:endCxn id="93"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97" name="TextBox 96"/>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98" name="Oval 97"/>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99" name="Oval 98"/>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0" name="Oval 9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01" name="TextBox 10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37883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866283" y="5509670"/>
            <a:ext cx="4915392"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4478896" y="3829113"/>
                <a:ext cx="1173013"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a:t>
                </a:r>
                <a14:m>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a14:m>
                <a:endParaRPr lang="en-US" sz="2250" dirty="0"/>
              </a:p>
            </p:txBody>
          </p:sp>
        </mc:Choice>
        <mc:Fallback xmlns="">
          <p:sp>
            <p:nvSpPr>
              <p:cNvPr id="24" name="Oval 23"/>
              <p:cNvSpPr>
                <a:spLocks noRot="1" noChangeAspect="1" noMove="1" noResize="1" noEditPoints="1" noAdjustHandles="1" noChangeArrowheads="1" noChangeShapeType="1" noTextEdit="1"/>
              </p:cNvSpPr>
              <p:nvPr/>
            </p:nvSpPr>
            <p:spPr>
              <a:xfrm>
                <a:off x="4478896" y="3829113"/>
                <a:ext cx="1173013" cy="557894"/>
              </a:xfrm>
              <a:prstGeom prst="ellipse">
                <a:avLst/>
              </a:prstGeom>
              <a:blipFill rotWithShape="0">
                <a:blip r:embed="rId6"/>
                <a:stretch>
                  <a:fillRect b="-13043"/>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4824503"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4750083" cy="578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b="0" i="0" smtClean="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E</m:t>
                      </m:r>
                      <m:d>
                        <m:dPr>
                          <m:begChr m:val="["/>
                          <m:endChr m:val="]"/>
                          <m:ctrlPr>
                            <a:rPr lang="en-US" sz="2800" i="1">
                              <a:solidFill>
                                <a:srgbClr val="FF0000"/>
                              </a:solidFill>
                              <a:latin typeface="Cambria Math"/>
                            </a:rPr>
                          </m:ctrlPr>
                        </m:dPr>
                        <m:e>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e>
                      </m:d>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𝑂</m:t>
                      </m:r>
                      <m:d>
                        <m:dPr>
                          <m:ctrlPr>
                            <a:rPr lang="en-US" sz="2800" i="1">
                              <a:solidFill>
                                <a:srgbClr val="FF0000"/>
                              </a:solidFill>
                              <a:latin typeface="Cambria Math"/>
                            </a:rPr>
                          </m:ctrlPr>
                        </m:dPr>
                        <m:e>
                          <m:sSup>
                            <m:sSupPr>
                              <m:ctrlPr>
                                <a:rPr lang="en-US" sz="2800" i="1">
                                  <a:solidFill>
                                    <a:srgbClr val="FF0000"/>
                                  </a:solidFill>
                                  <a:latin typeface="Cambria Math"/>
                                </a:rPr>
                              </m:ctrlPr>
                            </m:sSupPr>
                            <m:e>
                              <m:r>
                                <a:rPr lang="en-US" sz="2800" i="1">
                                  <a:solidFill>
                                    <a:srgbClr val="FF0000"/>
                                  </a:solidFill>
                                  <a:latin typeface="Cambria Math" panose="02040503050406030204" pitchFamily="18" charset="0"/>
                                </a:rPr>
                                <m:t>𝑛</m:t>
                              </m:r>
                            </m:e>
                            <m:sup>
                              <m:r>
                                <a:rPr lang="en-US" sz="2800" i="1">
                                  <a:solidFill>
                                    <a:srgbClr val="FF0000"/>
                                  </a:solidFill>
                                  <a:latin typeface="Cambria Math" panose="02040503050406030204" pitchFamily="18" charset="0"/>
                                </a:rPr>
                                <m:t>3/4</m:t>
                              </m:r>
                            </m:sup>
                          </m:sSup>
                          <m:func>
                            <m:funcPr>
                              <m:ctrlPr>
                                <a:rPr lang="en-US" sz="2800" i="1">
                                  <a:solidFill>
                                    <a:srgbClr val="FF0000"/>
                                  </a:solidFill>
                                  <a:latin typeface="Cambria Math"/>
                                </a:rPr>
                              </m:ctrlPr>
                            </m:funcPr>
                            <m:fName>
                              <m:r>
                                <m:rPr>
                                  <m:sty m:val="p"/>
                                </m:rPr>
                                <a:rPr lang="en-US" sz="2800">
                                  <a:solidFill>
                                    <a:srgbClr val="FF0000"/>
                                  </a:solidFill>
                                  <a:latin typeface="Cambria Math" panose="02040503050406030204" pitchFamily="18" charset="0"/>
                                </a:rPr>
                                <m:t>log</m:t>
                              </m:r>
                            </m:fName>
                            <m:e>
                              <m:r>
                                <a:rPr lang="en-US" sz="2800" i="1">
                                  <a:solidFill>
                                    <a:srgbClr val="FF0000"/>
                                  </a:solidFill>
                                  <a:latin typeface="Cambria Math" panose="02040503050406030204" pitchFamily="18" charset="0"/>
                                </a:rPr>
                                <m:t>𝑛</m:t>
                              </m:r>
                            </m:e>
                          </m:func>
                        </m:e>
                      </m:d>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4750083" cy="578685"/>
              </a:xfrm>
              <a:prstGeom prst="rect">
                <a:avLst/>
              </a:prstGeom>
              <a:blipFill rotWithShape="0">
                <a:blip r:embed="rId10"/>
                <a:stretch>
                  <a:fillRect/>
                </a:stretch>
              </a:blipFill>
            </p:spPr>
            <p:txBody>
              <a:bodyPr/>
              <a:lstStyle/>
              <a:p>
                <a:r>
                  <a:rPr lang="en-US">
                    <a:noFill/>
                  </a:rPr>
                  <a:t> </a:t>
                </a:r>
              </a:p>
            </p:txBody>
          </p:sp>
        </mc:Fallback>
      </mc:AlternateContent>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9" name="TextBox 48"/>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0" name="Oval 49"/>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16511222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7759599"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7472880" cy="57868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𝐅𝐚𝐜𝐭</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r>
                      <m:rPr>
                        <m:sty m:val="p"/>
                      </m:rPr>
                      <a:rPr lang="en-US" sz="2800" smtClean="0">
                        <a:solidFill>
                          <a:schemeClr val="tx1"/>
                        </a:solidFill>
                        <a:latin typeface="Cambria Math" panose="02040503050406030204" pitchFamily="18" charset="0"/>
                      </a:rPr>
                      <m:t>E</m:t>
                    </m:r>
                    <m:d>
                      <m:dPr>
                        <m:begChr m:val="["/>
                        <m:endChr m:val="]"/>
                        <m:ctrlPr>
                          <a:rPr lang="en-US" sz="2800" i="1">
                            <a:solidFill>
                              <a:schemeClr val="tx1"/>
                            </a:solidFill>
                            <a:latin typeface="Cambria Math"/>
                          </a:rPr>
                        </m:ctrlPr>
                      </m:dPr>
                      <m:e>
                        <m:r>
                          <a:rPr lang="en-US" sz="2800" i="1">
                            <a:solidFill>
                              <a:schemeClr val="tx1"/>
                            </a:solidFill>
                            <a:latin typeface="Cambria Math" panose="02040503050406030204" pitchFamily="18" charset="0"/>
                          </a:rPr>
                          <m:t>𝑆</m:t>
                        </m:r>
                      </m:e>
                    </m:d>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𝑂</m:t>
                    </m:r>
                    <m:d>
                      <m:dPr>
                        <m:ctrlPr>
                          <a:rPr lang="en-US" sz="2800" i="1">
                            <a:solidFill>
                              <a:schemeClr val="tx1"/>
                            </a:solidFill>
                            <a:latin typeface="Cambria Math"/>
                          </a:rPr>
                        </m:ctrlPr>
                      </m:dPr>
                      <m:e>
                        <m:sSup>
                          <m:sSupPr>
                            <m:ctrlPr>
                              <a:rPr lang="en-US" sz="2800" i="1">
                                <a:solidFill>
                                  <a:schemeClr val="tx1"/>
                                </a:solidFill>
                                <a:latin typeface="Cambria Math"/>
                              </a:rPr>
                            </m:ctrlPr>
                          </m:sSupPr>
                          <m:e>
                            <m:r>
                              <a:rPr lang="en-US" sz="2800" i="1">
                                <a:solidFill>
                                  <a:schemeClr val="tx1"/>
                                </a:solidFill>
                                <a:latin typeface="Cambria Math" panose="02040503050406030204" pitchFamily="18" charset="0"/>
                              </a:rPr>
                              <m:t>𝑛</m:t>
                            </m:r>
                          </m:e>
                          <m:sup>
                            <m:r>
                              <a:rPr lang="en-US" sz="2800" i="1">
                                <a:solidFill>
                                  <a:schemeClr val="tx1"/>
                                </a:solidFill>
                                <a:latin typeface="Cambria Math" panose="02040503050406030204" pitchFamily="18" charset="0"/>
                              </a:rPr>
                              <m:t>3/4</m:t>
                            </m:r>
                          </m:sup>
                        </m:sSup>
                        <m:func>
                          <m:funcPr>
                            <m:ctrlPr>
                              <a:rPr lang="en-US" sz="2800" i="1">
                                <a:solidFill>
                                  <a:schemeClr val="tx1"/>
                                </a:solidFill>
                                <a:latin typeface="Cambria Math"/>
                              </a:rPr>
                            </m:ctrlPr>
                          </m:funcPr>
                          <m:fName>
                            <m:r>
                              <m:rPr>
                                <m:sty m:val="p"/>
                              </m:rPr>
                              <a:rPr lang="en-US" sz="2800">
                                <a:solidFill>
                                  <a:schemeClr val="tx1"/>
                                </a:solidFill>
                                <a:latin typeface="Cambria Math" panose="02040503050406030204" pitchFamily="18" charset="0"/>
                              </a:rPr>
                              <m:t>log</m:t>
                            </m:r>
                          </m:fName>
                          <m:e>
                            <m:r>
                              <a:rPr lang="en-US" sz="2800" i="1">
                                <a:solidFill>
                                  <a:schemeClr val="tx1"/>
                                </a:solidFill>
                                <a:latin typeface="Cambria Math" panose="02040503050406030204" pitchFamily="18" charset="0"/>
                              </a:rPr>
                              <m:t>𝑛</m:t>
                            </m:r>
                          </m:e>
                        </m:func>
                      </m:e>
                    </m:d>
                  </m:oMath>
                </a14:m>
                <a:r>
                  <a:rPr lang="en-US" sz="2800" dirty="0" smtClean="0">
                    <a:solidFill>
                      <a:schemeClr val="tx1"/>
                    </a:solidFill>
                  </a:rPr>
                  <a:t> and depth(G-S)</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ad>
                      <m:radPr>
                        <m:degHide m:val="on"/>
                        <m:ctrlPr>
                          <a:rPr lang="en-US" sz="2800" i="1" smtClean="0">
                            <a:solidFill>
                              <a:schemeClr val="tx1"/>
                            </a:solidFill>
                            <a:latin typeface="Cambria Math"/>
                            <a:ea typeface="Cambria Math" panose="02040503050406030204" pitchFamily="18" charset="0"/>
                          </a:rPr>
                        </m:ctrlPr>
                      </m:radPr>
                      <m:deg/>
                      <m:e>
                        <m:r>
                          <a:rPr lang="en-US" sz="2800" b="0" i="1" smtClean="0">
                            <a:solidFill>
                              <a:schemeClr val="tx1"/>
                            </a:solidFill>
                            <a:latin typeface="Cambria Math" panose="02040503050406030204" pitchFamily="18" charset="0"/>
                            <a:ea typeface="Cambria Math" panose="02040503050406030204" pitchFamily="18" charset="0"/>
                          </a:rPr>
                          <m:t>𝑛</m:t>
                        </m:r>
                      </m:e>
                    </m:rad>
                    <m:r>
                      <a:rPr lang="en-US" sz="2800" b="0" i="1" smtClean="0">
                        <a:solidFill>
                          <a:schemeClr val="tx1"/>
                        </a:solidFill>
                        <a:latin typeface="Cambria Math" panose="02040503050406030204" pitchFamily="18" charset="0"/>
                        <a:ea typeface="Cambria Math" panose="02040503050406030204" pitchFamily="18" charset="0"/>
                      </a:rPr>
                      <m:t>.</m:t>
                    </m:r>
                  </m:oMath>
                </a14:m>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7472880" cy="578685"/>
              </a:xfrm>
              <a:prstGeom prst="rect">
                <a:avLst/>
              </a:prstGeom>
              <a:blipFill rotWithShape="0">
                <a:blip r:embed="rId3"/>
                <a:stretch>
                  <a:fillRect t="-5263" b="-2526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Oval 52"/>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TextBox 54"/>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0120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 name="Rectangle 48"/>
          <p:cNvSpPr/>
          <p:nvPr/>
        </p:nvSpPr>
        <p:spPr>
          <a:xfrm>
            <a:off x="881185" y="5482782"/>
            <a:ext cx="9425868"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9636356" cy="539315"/>
              </a:xfrm>
              <a:prstGeom prst="rect">
                <a:avLst/>
              </a:prstGeom>
            </p:spPr>
            <p:txBody>
              <a:bodyPr wrap="non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(2</a:t>
                </a:r>
                <a14:m>
                  <m:oMath xmlns:m="http://schemas.openxmlformats.org/officeDocument/2006/math">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3/4</m:t>
                        </m:r>
                      </m:sup>
                    </m:sSup>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oMath>
                </a14:m>
                <a:r>
                  <a:rPr lang="en-US" sz="2800" dirty="0" smtClean="0">
                    <a:solidFill>
                      <a:schemeClr val="tx1"/>
                    </a:solidFill>
                  </a:rPr>
                  <a:t>,</a:t>
                </a:r>
                <a:r>
                  <a:rPr lang="en-US" sz="2800" dirty="0">
                    <a:ea typeface="Cambria Math" panose="02040503050406030204" pitchFamily="18" charset="0"/>
                  </a:rPr>
                  <a:t> </a:t>
                </a:r>
                <a14:m>
                  <m:oMath xmlns:m="http://schemas.openxmlformats.org/officeDocument/2006/math">
                    <m:rad>
                      <m:radPr>
                        <m:degHide m:val="on"/>
                        <m:ctrlPr>
                          <a:rPr lang="en-US" sz="2800" i="1">
                            <a:latin typeface="Cambria Math"/>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oMath>
                </a14:m>
                <a:r>
                  <a:rPr lang="en-US" sz="2800" dirty="0" smtClean="0">
                    <a:solidFill>
                      <a:schemeClr val="tx1"/>
                    </a:solidFill>
                  </a:rPr>
                  <a:t>)-reducible with high probability.</a:t>
                </a:r>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9636356" cy="539315"/>
              </a:xfrm>
              <a:prstGeom prst="rect">
                <a:avLst/>
              </a:prstGeom>
              <a:blipFill rotWithShape="0">
                <a:blip r:embed="rId3"/>
                <a:stretch>
                  <a:fillRect t="-7955" r="-63" b="-3295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4" name="Oval 23"/>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TextBox 52"/>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181474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733" y="5653484"/>
            <a:ext cx="5283159" cy="73144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5" name="Rectangle 4"/>
          <p:cNvSpPr/>
          <p:nvPr/>
        </p:nvSpPr>
        <p:spPr>
          <a:xfrm>
            <a:off x="2557389" y="5740955"/>
            <a:ext cx="237566" cy="369332"/>
          </a:xfrm>
          <a:prstGeom prst="rect">
            <a:avLst/>
          </a:prstGeom>
        </p:spPr>
        <p:txBody>
          <a:bodyPr wrap="none">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838200" y="5691465"/>
                <a:ext cx="5399555" cy="1009572"/>
              </a:xfrm>
              <a:prstGeom prst="rect">
                <a:avLst/>
              </a:prstGeom>
            </p:spPr>
            <p:txBody>
              <a:bodyPr wrap="none">
                <a:spAutoFit/>
              </a:bodyPr>
              <a:lstStyle/>
              <a:p>
                <a:r>
                  <a:rPr lang="en-US" sz="2800" b="1" dirty="0" smtClean="0"/>
                  <a:t>Corollary:</a:t>
                </a:r>
                <a14:m>
                  <m:oMath xmlns:m="http://schemas.openxmlformats.org/officeDocument/2006/math">
                    <m:func>
                      <m:funcPr>
                        <m:ctrlPr>
                          <a:rPr lang="en-US" sz="2800" i="1">
                            <a:latin typeface="Cambria Math"/>
                          </a:rPr>
                        </m:ctrlPr>
                      </m:funcPr>
                      <m:fName>
                        <m:r>
                          <a:rPr lang="en-US" sz="2800" b="0" i="0" smtClean="0">
                            <a:latin typeface="Cambria Math" panose="02040503050406030204" pitchFamily="18" charset="0"/>
                          </a:rPr>
                          <m:t> </m:t>
                        </m:r>
                        <m:r>
                          <m:rPr>
                            <m:sty m:val="p"/>
                          </m:rPr>
                          <a:rPr lang="en-US" sz="2800" b="0" i="0" smtClean="0">
                            <a:latin typeface="Cambria Math" panose="02040503050406030204" pitchFamily="18" charset="0"/>
                          </a:rPr>
                          <m:t>ER</m:t>
                        </m:r>
                      </m:fName>
                      <m:e>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a:ea typeface="Cambria Math" panose="02040503050406030204" pitchFamily="18" charset="0"/>
                              </a:rPr>
                            </m:ctrlPr>
                          </m:dPr>
                          <m:e>
                            <m:sSup>
                              <m:sSupPr>
                                <m:ctrlPr>
                                  <a:rPr lang="en-US" sz="2800" i="1">
                                    <a:latin typeface="Cambria Math"/>
                                  </a:rPr>
                                </m:ctrlPr>
                              </m:sSupPr>
                              <m:e>
                                <m:r>
                                  <a:rPr lang="en-US" sz="2800" i="1">
                                    <a:latin typeface="Cambria Math" panose="02040503050406030204" pitchFamily="18" charset="0"/>
                                  </a:rPr>
                                  <m:t>𝑛</m:t>
                                </m:r>
                              </m:e>
                              <m:sup>
                                <m:r>
                                  <a:rPr lang="en-US" sz="2800" b="0" i="1" smtClean="0">
                                    <a:latin typeface="Cambria Math" panose="02040503050406030204" pitchFamily="18" charset="0"/>
                                  </a:rPr>
                                  <m:t>7</m:t>
                                </m:r>
                                <m:r>
                                  <a:rPr lang="en-US" sz="2800" i="1">
                                    <a:latin typeface="Cambria Math" panose="02040503050406030204" pitchFamily="18" charset="0"/>
                                  </a:rPr>
                                  <m:t>/</m:t>
                                </m:r>
                                <m:r>
                                  <a:rPr lang="en-US" sz="2800" b="0" i="1" smtClean="0">
                                    <a:latin typeface="Cambria Math" panose="02040503050406030204" pitchFamily="18" charset="0"/>
                                  </a:rPr>
                                  <m:t>4</m:t>
                                </m:r>
                              </m:sup>
                            </m:sSup>
                            <m:func>
                              <m:funcPr>
                                <m:ctrlPr>
                                  <a:rPr lang="en-US" sz="2800" i="1" smtClean="0">
                                    <a:latin typeface="Cambria Math"/>
                                  </a:rPr>
                                </m:ctrlPr>
                              </m:funcPr>
                              <m:fName>
                                <m:r>
                                  <m:rPr>
                                    <m:sty m:val="p"/>
                                  </m:rPr>
                                  <a:rPr lang="en-US" sz="2800" i="0" smtClean="0">
                                    <a:latin typeface="Cambria Math" panose="02040503050406030204" pitchFamily="18" charset="0"/>
                                  </a:rPr>
                                  <m:t>log</m:t>
                                </m:r>
                              </m:fName>
                              <m:e>
                                <m:r>
                                  <a:rPr lang="en-US" sz="2800" b="0" i="1" smtClean="0">
                                    <a:latin typeface="Cambria Math" panose="02040503050406030204" pitchFamily="18" charset="0"/>
                                  </a:rPr>
                                  <m:t>𝑛</m:t>
                                </m:r>
                              </m:e>
                            </m:func>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838200" y="5691465"/>
                <a:ext cx="5399555" cy="1009572"/>
              </a:xfrm>
              <a:prstGeom prst="rect">
                <a:avLst/>
              </a:prstGeom>
              <a:blipFill rotWithShape="1">
                <a:blip r:embed="rId2"/>
                <a:stretch>
                  <a:fillRect l="-2373" t="-2424"/>
                </a:stretch>
              </a:blipFill>
            </p:spPr>
            <p:txBody>
              <a:bodyPr/>
              <a:lstStyle/>
              <a:p>
                <a:r>
                  <a:rPr lang="en-US">
                    <a:noFill/>
                  </a:rPr>
                  <a:t> </a:t>
                </a:r>
              </a:p>
            </p:txBody>
          </p:sp>
        </mc:Fallback>
      </mc:AlternateContent>
      <p:sp>
        <p:nvSpPr>
          <p:cNvPr id="7"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Argon2i is a layered DAG (almost) </a:t>
            </a:r>
            <a:endParaRPr lang="en-US" dirty="0"/>
          </a:p>
        </p:txBody>
      </p:sp>
      <p:sp>
        <p:nvSpPr>
          <p:cNvPr id="8" name="Oval 7"/>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9" name="Oval 8"/>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0" name="Oval 9"/>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11" name="Straight Arrow Connector 10"/>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3" name="Oval 12"/>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4" name="Straight Arrow Connector 13"/>
          <p:cNvCxnSpPr>
            <a:stCxn id="31"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7" name="Oval 16"/>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8" name="TextBox 17"/>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9" name="TextBox 18"/>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20" name="Straight Arrow Connector 19"/>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Oval 20"/>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21" name="Oval 20"/>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22" name="Straight Arrow Connector 21"/>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7" name="Oval 26"/>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7" name="Oval 26"/>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9" name="Oval 28"/>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0" name="Oval 29"/>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Oval 30"/>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2" name="Straight Arrow Connector 31"/>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5" name="TextBox 34"/>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6" name="TextBox 35"/>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7" name="TextBox 36"/>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8" name="TextBox 37"/>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9" name="Straight Arrow Connector 38"/>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1" name="Straight Arrow Connector 40"/>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7" idx="7"/>
            <a:endCxn id="30"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10" idx="0"/>
            <a:endCxn id="17"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7" name="Curved Connector 46"/>
          <p:cNvCxnSpPr>
            <a:stCxn id="29" idx="0"/>
            <a:endCxn id="46"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50" name="Straight Arrow Connector 49"/>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2" name="TextBox 51"/>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3" name="Rectangle 52"/>
          <p:cNvSpPr/>
          <p:nvPr/>
        </p:nvSpPr>
        <p:spPr>
          <a:xfrm>
            <a:off x="6429642" y="5653484"/>
            <a:ext cx="5283159" cy="9980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54" name="Rectangle 53"/>
              <p:cNvSpPr/>
              <p:nvPr/>
            </p:nvSpPr>
            <p:spPr>
              <a:xfrm>
                <a:off x="6451600" y="5716865"/>
                <a:ext cx="4029501" cy="1285160"/>
              </a:xfrm>
              <a:prstGeom prst="rect">
                <a:avLst/>
              </a:prstGeom>
            </p:spPr>
            <p:txBody>
              <a:bodyPr wrap="none">
                <a:spAutoFit/>
              </a:bodyPr>
              <a:lstStyle/>
              <a:p>
                <a14:m>
                  <m:oMath xmlns:m="http://schemas.openxmlformats.org/officeDocument/2006/math">
                    <m:func>
                      <m:funcPr>
                        <m:ctrlPr>
                          <a:rPr lang="en-US" sz="2800" i="1" smtClean="0">
                            <a:latin typeface="Cambria Math"/>
                          </a:rPr>
                        </m:ctrlPr>
                      </m:funcPr>
                      <m:fName>
                        <m:r>
                          <m:rPr>
                            <m:sty m:val="p"/>
                          </m:rPr>
                          <a:rPr lang="en-US" sz="2800" b="0" i="0" smtClean="0">
                            <a:latin typeface="Cambria Math" panose="02040503050406030204" pitchFamily="18" charset="0"/>
                          </a:rPr>
                          <m:t>Quality</m:t>
                        </m:r>
                        <m:r>
                          <m:rPr>
                            <m:sty m:val="p"/>
                          </m:rPr>
                          <a:rPr lang="en-US" sz="2800" b="0" i="0" baseline="-25000" smtClean="0">
                            <a:latin typeface="Cambria Math" panose="02040503050406030204" pitchFamily="18" charset="0"/>
                          </a:rPr>
                          <m:t>R</m:t>
                        </m:r>
                      </m:fName>
                      <m:e>
                        <m:d>
                          <m:dPr>
                            <m:ctrlPr>
                              <a:rPr lang="en-US" sz="2800" i="1">
                                <a:latin typeface="Cambria Math"/>
                              </a:rPr>
                            </m:ctrlPr>
                          </m:dPr>
                          <m:e>
                            <m:r>
                              <a:rPr lang="en-US" sz="2800" b="0" i="1" smtClean="0">
                                <a:latin typeface="Cambria Math" panose="02040503050406030204" pitchFamily="18" charset="0"/>
                              </a:rPr>
                              <m:t>𝐴</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a:ea typeface="Cambria Math" panose="02040503050406030204" pitchFamily="18" charset="0"/>
                              </a:rPr>
                            </m:ctrlPr>
                          </m:dPr>
                          <m:e>
                            <m:f>
                              <m:fPr>
                                <m:ctrlPr>
                                  <a:rPr lang="en-US" sz="2800" i="1">
                                    <a:latin typeface="Cambria Math"/>
                                  </a:rPr>
                                </m:ctrlPr>
                              </m:fPr>
                              <m:num>
                                <m:sSup>
                                  <m:sSupPr>
                                    <m:ctrlPr>
                                      <a:rPr lang="en-US" sz="2800" i="1" smtClean="0">
                                        <a:latin typeface="Cambria Math"/>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1/4</m:t>
                                    </m:r>
                                  </m:sup>
                                </m:sSup>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e>
                        </m:d>
                      </m:e>
                    </m:func>
                    <m:r>
                      <a:rPr lang="en-US" sz="2800" b="0" i="1" smtClean="0">
                        <a:latin typeface="Cambria Math" panose="02040503050406030204" pitchFamily="18" charset="0"/>
                        <a:ea typeface="Cambria Math" panose="02040503050406030204" pitchFamily="18" charset="0"/>
                      </a:rPr>
                      <m:t>.</m:t>
                    </m:r>
                  </m:oMath>
                </a14:m>
                <a:r>
                  <a:rPr lang="en-US" sz="2800" i="1" dirty="0" smtClean="0">
                    <a:latin typeface="Cambria Math" panose="02040503050406030204" pitchFamily="18" charset="0"/>
                  </a:rPr>
                  <a:t> </a:t>
                </a:r>
                <a:endParaRPr lang="en-US" sz="2800" dirty="0"/>
              </a:p>
              <a:p>
                <a:r>
                  <a:rPr lang="en-US" sz="2800" b="1" dirty="0" smtClean="0"/>
                  <a:t> </a:t>
                </a:r>
                <a:endParaRPr lang="en-US" sz="2800" b="1" dirty="0"/>
              </a:p>
            </p:txBody>
          </p:sp>
        </mc:Choice>
        <mc:Fallback xmlns="">
          <p:sp>
            <p:nvSpPr>
              <p:cNvPr id="54" name="Rectangle 53"/>
              <p:cNvSpPr>
                <a:spLocks noRot="1" noChangeAspect="1" noMove="1" noResize="1" noEditPoints="1" noAdjustHandles="1" noChangeArrowheads="1" noChangeShapeType="1" noTextEdit="1"/>
              </p:cNvSpPr>
              <p:nvPr/>
            </p:nvSpPr>
            <p:spPr>
              <a:xfrm>
                <a:off x="6451600" y="5716865"/>
                <a:ext cx="4029501" cy="1285160"/>
              </a:xfrm>
              <a:prstGeom prst="rect">
                <a:avLst/>
              </a:prstGeom>
              <a:blipFill rotWithShape="0">
                <a:blip r:embed="rId9"/>
                <a:stretch>
                  <a:fillRect/>
                </a:stretch>
              </a:blipFill>
            </p:spPr>
            <p:txBody>
              <a:bodyPr/>
              <a:lstStyle/>
              <a:p>
                <a:r>
                  <a:rPr lang="en-US">
                    <a:noFill/>
                  </a:rPr>
                  <a:t> </a:t>
                </a:r>
              </a:p>
            </p:txBody>
          </p:sp>
        </mc:Fallback>
      </mc:AlternateContent>
      <p:sp>
        <p:nvSpPr>
          <p:cNvPr id="55" name="Oval 54"/>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8" name="TextBox 57"/>
          <p:cNvSpPr txBox="1"/>
          <p:nvPr/>
        </p:nvSpPr>
        <p:spPr>
          <a:xfrm>
            <a:off x="4409291" y="3449503"/>
            <a:ext cx="683200" cy="957955"/>
          </a:xfrm>
          <a:prstGeom prst="rect">
            <a:avLst/>
          </a:prstGeom>
          <a:noFill/>
        </p:spPr>
        <p:txBody>
          <a:bodyPr wrap="none" rtlCol="0">
            <a:spAutoFit/>
          </a:bodyPr>
          <a:lstStyle/>
          <a:p>
            <a:r>
              <a:rPr lang="en-US" sz="5625" dirty="0"/>
              <a:t>…</a:t>
            </a:r>
          </a:p>
        </p:txBody>
      </p:sp>
      <p:sp>
        <p:nvSpPr>
          <p:cNvPr id="59" name="Oval 58"/>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60" name="Oval 59"/>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Tree>
    <p:extLst>
      <p:ext uri="{BB962C8B-B14F-4D97-AF65-F5344CB8AC3E}">
        <p14:creationId xmlns:p14="http://schemas.microsoft.com/office/powerpoint/2010/main" val="20039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53" grpId="0" animBg="1"/>
      <p:bldP spid="5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Ideal </a:t>
            </a:r>
            <a:r>
              <a:rPr lang="en-US" dirty="0" err="1" smtClean="0"/>
              <a:t>iMHFs</a:t>
            </a:r>
            <a:r>
              <a:rPr lang="en-US" dirty="0" smtClean="0"/>
              <a:t> Don’t Exist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r>
                  <a:rPr lang="en-US" b="1" dirty="0" err="1" smtClean="0"/>
                  <a:t>Thm</a:t>
                </a:r>
                <a:r>
                  <a:rPr lang="en-US" b="1" dirty="0" smtClean="0"/>
                  <a:t>:</a:t>
                </a:r>
                <a:r>
                  <a:rPr lang="en-US" dirty="0" smtClean="0"/>
                  <a:t> </a:t>
                </a:r>
                <a:r>
                  <a:rPr lang="en-US" dirty="0"/>
                  <a:t>If G has n </a:t>
                </a:r>
                <a:r>
                  <a:rPr lang="en-US" dirty="0" smtClean="0"/>
                  <a:t>nodes and constant </a:t>
                </a:r>
                <a:r>
                  <a:rPr lang="en-US" dirty="0"/>
                  <a:t>in-degree </a:t>
                </a:r>
                <a:r>
                  <a:rPr lang="en-US" dirty="0" smtClean="0"/>
                  <a:t>δ=O(1</a:t>
                </a:r>
                <a:r>
                  <a:rPr lang="en-US" dirty="0"/>
                  <a:t>) then G is :</a:t>
                </a:r>
              </a:p>
              <a:p>
                <a:pPr marL="0" indent="0" algn="ctr">
                  <a:buNone/>
                </a:pPr>
                <a14:m>
                  <m:oMath xmlns:m="http://schemas.openxmlformats.org/officeDocument/2006/math">
                    <m:d>
                      <m:dPr>
                        <m:ctrlPr>
                          <a:rPr lang="en-US" i="1">
                            <a:latin typeface="Cambria Math"/>
                          </a:rPr>
                        </m:ctrlPr>
                      </m:dPr>
                      <m:e>
                        <m:r>
                          <a:rPr lang="en-US" b="0" i="1" smtClean="0">
                            <a:latin typeface="Cambria Math"/>
                          </a:rPr>
                          <m:t>𝑂</m:t>
                        </m:r>
                        <m:d>
                          <m:dPr>
                            <m:ctrlPr>
                              <a:rPr lang="en-US" b="0" i="1" smtClean="0">
                                <a:latin typeface="Cambria Math"/>
                              </a:rPr>
                            </m:ctrlPr>
                          </m:dPr>
                          <m:e>
                            <m:f>
                              <m:fPr>
                                <m:ctrlPr>
                                  <a:rPr lang="en-US" i="1">
                                    <a:latin typeface="Cambria Math"/>
                                  </a:rPr>
                                </m:ctrlPr>
                              </m:fPr>
                              <m:num>
                                <m:r>
                                  <a:rPr lang="en-US" i="1">
                                    <a:latin typeface="Cambria Math"/>
                                  </a:rPr>
                                  <m:t>𝑛</m:t>
                                </m:r>
                                <m:func>
                                  <m:funcPr>
                                    <m:ctrlPr>
                                      <a:rPr lang="en-US" i="1">
                                        <a:latin typeface="Cambria Math"/>
                                      </a:rPr>
                                    </m:ctrlPr>
                                  </m:funcPr>
                                  <m:fName>
                                    <m:r>
                                      <m:rPr>
                                        <m:sty m:val="p"/>
                                      </m:rPr>
                                      <a:rPr lang="en-US">
                                        <a:latin typeface="Cambria Math"/>
                                      </a:rPr>
                                      <m:t>log</m:t>
                                    </m:r>
                                  </m:fName>
                                  <m:e>
                                    <m:func>
                                      <m:funcPr>
                                        <m:ctrlPr>
                                          <a:rPr lang="en-US" i="1">
                                            <a:latin typeface="Cambria Math"/>
                                          </a:rPr>
                                        </m:ctrlPr>
                                      </m:funcPr>
                                      <m:fName>
                                        <m:r>
                                          <m:rPr>
                                            <m:sty m:val="p"/>
                                          </m:rPr>
                                          <a:rPr lang="en-US">
                                            <a:latin typeface="Cambria Math"/>
                                          </a:rPr>
                                          <m:t>log</m:t>
                                        </m:r>
                                      </m:fName>
                                      <m:e>
                                        <m:r>
                                          <a:rPr lang="en-US" i="1">
                                            <a:latin typeface="Cambria Math"/>
                                          </a:rPr>
                                          <m:t>𝑛</m:t>
                                        </m:r>
                                      </m:e>
                                    </m:func>
                                  </m:e>
                                </m:func>
                              </m:num>
                              <m:den>
                                <m:func>
                                  <m:funcPr>
                                    <m:ctrlPr>
                                      <a:rPr lang="en-US" i="1">
                                        <a:latin typeface="Cambria Math"/>
                                      </a:rPr>
                                    </m:ctrlPr>
                                  </m:funcPr>
                                  <m:fName>
                                    <m:r>
                                      <m:rPr>
                                        <m:sty m:val="p"/>
                                      </m:rPr>
                                      <a:rPr lang="en-US">
                                        <a:latin typeface="Cambria Math"/>
                                      </a:rPr>
                                      <m:t>log</m:t>
                                    </m:r>
                                  </m:fName>
                                  <m:e>
                                    <m:d>
                                      <m:dPr>
                                        <m:ctrlPr>
                                          <a:rPr lang="en-US" i="1">
                                            <a:latin typeface="Cambria Math"/>
                                          </a:rPr>
                                        </m:ctrlPr>
                                      </m:dPr>
                                      <m:e>
                                        <m:r>
                                          <a:rPr lang="en-US" i="1">
                                            <a:latin typeface="Cambria Math"/>
                                          </a:rPr>
                                          <m:t>𝑛</m:t>
                                        </m:r>
                                      </m:e>
                                    </m:d>
                                  </m:e>
                                </m:func>
                              </m:den>
                            </m:f>
                          </m:e>
                        </m:d>
                        <m:r>
                          <a:rPr lang="en-US" i="1">
                            <a:latin typeface="Cambria Math"/>
                          </a:rPr>
                          <m:t>,  </m:t>
                        </m:r>
                        <m:f>
                          <m:fPr>
                            <m:ctrlPr>
                              <a:rPr lang="en-US" i="1">
                                <a:latin typeface="Cambria Math"/>
                              </a:rPr>
                            </m:ctrlPr>
                          </m:fPr>
                          <m:num>
                            <m:r>
                              <a:rPr lang="en-US" b="0" i="1" smtClean="0">
                                <a:latin typeface="Cambria Math"/>
                              </a:rPr>
                              <m:t>𝑛</m:t>
                            </m:r>
                          </m:num>
                          <m:den>
                            <m:func>
                              <m:funcPr>
                                <m:ctrlPr>
                                  <a:rPr lang="en-US" i="1" smtClean="0">
                                    <a:latin typeface="Cambria Math"/>
                                  </a:rPr>
                                </m:ctrlPr>
                              </m:funcPr>
                              <m:fName>
                                <m:r>
                                  <m:rPr>
                                    <m:sty m:val="p"/>
                                  </m:rPr>
                                  <a:rPr lang="en-US" i="0" smtClean="0">
                                    <a:latin typeface="Cambria Math"/>
                                  </a:rPr>
                                  <m:t>log</m:t>
                                </m:r>
                                <m:r>
                                  <a:rPr lang="en-US" b="0" i="1" baseline="30000" smtClean="0">
                                    <a:latin typeface="Cambria Math"/>
                                  </a:rPr>
                                  <m:t>2</m:t>
                                </m:r>
                              </m:fName>
                              <m:e>
                                <m:r>
                                  <a:rPr lang="en-US" b="0" i="1" smtClean="0">
                                    <a:latin typeface="Cambria Math"/>
                                  </a:rPr>
                                  <m:t>𝑛</m:t>
                                </m:r>
                              </m:e>
                            </m:func>
                          </m:den>
                        </m:f>
                      </m:e>
                    </m:d>
                  </m:oMath>
                </a14:m>
                <a:r>
                  <a:rPr lang="en-US" dirty="0"/>
                  <a:t>-reducible.</a:t>
                </a:r>
              </a:p>
              <a:p>
                <a:pPr marL="0" indent="0">
                  <a:buNone/>
                </a:pPr>
                <a:endParaRPr lang="en-US" dirty="0"/>
              </a:p>
              <a:p>
                <a:r>
                  <a:rPr lang="en-US" b="1" dirty="0" err="1" smtClean="0"/>
                  <a:t>Thm</a:t>
                </a:r>
                <a:r>
                  <a:rPr lang="en-US" b="1" dirty="0" smtClean="0"/>
                  <a:t>: </a:t>
                </a:r>
                <a:r>
                  <a:rPr lang="en-US" dirty="0" smtClean="0"/>
                  <a:t>If </a:t>
                </a:r>
                <a:r>
                  <a:rPr lang="en-US" dirty="0"/>
                  <a:t>G has n nodes and constant in-degree then:</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l-GR" i="1" smtClean="0">
                          <a:latin typeface="Cambria Math"/>
                          <a:ea typeface="Cambria Math"/>
                        </a:rPr>
                        <m:t>ε</m:t>
                      </m:r>
                      <m:r>
                        <a:rPr lang="en-US" b="0" i="1" smtClean="0">
                          <a:latin typeface="Cambria Math"/>
                          <a:ea typeface="Cambria Math"/>
                        </a:rPr>
                        <m:t>&gt;0</m:t>
                      </m:r>
                      <m:r>
                        <a:rPr lang="en-US" b="0" i="0" smtClean="0">
                          <a:latin typeface="Cambria Math"/>
                          <a:ea typeface="Cambria Math"/>
                        </a:rPr>
                        <m:t>    </m:t>
                      </m:r>
                      <m:r>
                        <m:rPr>
                          <m:sty m:val="p"/>
                        </m:rPr>
                        <a:rPr lang="en-US">
                          <a:latin typeface="Cambria Math" panose="02040503050406030204" pitchFamily="18" charset="0"/>
                        </a:rPr>
                        <m:t>E</m:t>
                      </m:r>
                      <m:r>
                        <m:rPr>
                          <m:sty m:val="p"/>
                        </m:rPr>
                        <a:rPr lang="en-US" baseline="-25000">
                          <a:latin typeface="Cambria Math" panose="02040503050406030204" pitchFamily="18" charset="0"/>
                        </a:rPr>
                        <m:t>R</m:t>
                      </m:r>
                      <m:d>
                        <m:dPr>
                          <m:ctrlPr>
                            <a:rPr lang="en-US" i="1">
                              <a:latin typeface="Cambria Math"/>
                            </a:rPr>
                          </m:ctrlPr>
                        </m:dPr>
                        <m:e>
                          <m:r>
                            <a:rPr lang="en-US" b="0" i="1" smtClean="0">
                              <a:latin typeface="Cambria Math"/>
                            </a:rPr>
                            <m:t>𝐺</m:t>
                          </m:r>
                        </m:e>
                      </m:d>
                      <m:r>
                        <a:rPr lang="en-US" b="0" i="1" smtClean="0">
                          <a:latin typeface="Cambria Math"/>
                        </a:rPr>
                        <m:t>=</m:t>
                      </m:r>
                      <m:r>
                        <a:rPr lang="en-US" b="0" i="1" smtClean="0">
                          <a:latin typeface="Cambria Math"/>
                        </a:rPr>
                        <m:t>𝑜</m:t>
                      </m:r>
                      <m:d>
                        <m:dPr>
                          <m:ctrlPr>
                            <a:rPr lang="en-US" i="1">
                              <a:latin typeface="Cambria Math"/>
                            </a:rPr>
                          </m:ctrlPr>
                        </m:dPr>
                        <m:e>
                          <m:f>
                            <m:fPr>
                              <m:ctrlPr>
                                <a:rPr lang="en-US" i="1" smtClean="0">
                                  <a:latin typeface="Cambria Math"/>
                                </a:rPr>
                              </m:ctrlPr>
                            </m:fPr>
                            <m:num>
                              <m:r>
                                <a:rPr lang="en-US" b="0" i="1" smtClean="0">
                                  <a:latin typeface="Cambria Math"/>
                                </a:rPr>
                                <m:t>𝑛</m:t>
                              </m:r>
                              <m:r>
                                <a:rPr lang="en-US" b="0" i="1" baseline="30000" smtClean="0">
                                  <a:latin typeface="Cambria Math"/>
                                </a:rPr>
                                <m:t>2</m:t>
                              </m:r>
                            </m:num>
                            <m:den>
                              <m:sSup>
                                <m:sSupPr>
                                  <m:ctrlPr>
                                    <a:rPr lang="en-US" i="1" smtClean="0">
                                      <a:latin typeface="Cambria Math"/>
                                    </a:rPr>
                                  </m:ctrlPr>
                                </m:sSupPr>
                                <m:e>
                                  <m:r>
                                    <m:rPr>
                                      <m:sty m:val="p"/>
                                    </m:rPr>
                                    <a:rPr lang="en-US" b="0" i="0" smtClean="0">
                                      <a:latin typeface="Cambria Math"/>
                                    </a:rPr>
                                    <m:t>log</m:t>
                                  </m:r>
                                  <m:r>
                                    <a:rPr lang="en-US" b="0" i="1" smtClean="0">
                                      <a:latin typeface="Cambria Math"/>
                                    </a:rPr>
                                    <m:t>⁡(</m:t>
                                  </m:r>
                                  <m:r>
                                    <a:rPr lang="en-US" b="0" i="1" smtClean="0">
                                      <a:latin typeface="Cambria Math"/>
                                    </a:rPr>
                                    <m:t>𝑛</m:t>
                                  </m:r>
                                  <m:r>
                                    <a:rPr lang="en-US" b="0" i="1" smtClean="0">
                                      <a:latin typeface="Cambria Math"/>
                                    </a:rPr>
                                    <m:t>)</m:t>
                                  </m:r>
                                </m:e>
                                <m:sup>
                                  <m:r>
                                    <a:rPr lang="en-US" b="0" i="1" smtClean="0">
                                      <a:latin typeface="Cambria Math"/>
                                    </a:rPr>
                                    <m:t>1−</m:t>
                                  </m:r>
                                  <m:r>
                                    <m:rPr>
                                      <m:sty m:val="p"/>
                                    </m:rPr>
                                    <a:rPr lang="el-GR" b="0" i="1" smtClean="0">
                                      <a:latin typeface="Cambria Math"/>
                                    </a:rPr>
                                    <m:t>ε</m:t>
                                  </m:r>
                                </m:sup>
                              </m:sSup>
                            </m:den>
                          </m:f>
                          <m:r>
                            <a:rPr lang="en-US" i="1">
                              <a:latin typeface="Cambria Math"/>
                            </a:rPr>
                            <m:t>+</m:t>
                          </m:r>
                          <m:r>
                            <a:rPr lang="en-US" b="0" i="1" smtClean="0">
                              <a:latin typeface="Cambria Math"/>
                            </a:rPr>
                            <m:t>𝑛𝑅</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46" y="300507"/>
            <a:ext cx="2438826" cy="2118569"/>
          </a:xfrm>
          <a:prstGeom prst="rect">
            <a:avLst/>
          </a:prstGeom>
        </p:spPr>
      </p:pic>
    </p:spTree>
    <p:extLst>
      <p:ext uri="{BB962C8B-B14F-4D97-AF65-F5344CB8AC3E}">
        <p14:creationId xmlns:p14="http://schemas.microsoft.com/office/powerpoint/2010/main" val="1233156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49" y="3346427"/>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4098" name="Picture 2" descr="http://pleasediscuss.com/andimann/wp-content/uploads/2009/12/875412_330130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0072" y="2608153"/>
            <a:ext cx="5897728" cy="40038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noChangeArrowheads="1"/>
          </p:cNvPicPr>
          <p:nvPr/>
        </p:nvPicPr>
        <p:blipFill>
          <a:blip r:embed="rId5" cstate="print"/>
          <a:srcRect/>
          <a:stretch>
            <a:fillRect/>
          </a:stretch>
        </p:blipFill>
        <p:spPr bwMode="auto">
          <a:xfrm>
            <a:off x="2644006" y="3676074"/>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8686800" y="4094553"/>
            <a:ext cx="1219200" cy="1031095"/>
          </a:xfrm>
          <a:prstGeom prst="rect">
            <a:avLst/>
          </a:prstGeom>
          <a:noFill/>
          <a:ln w="9525">
            <a:noFill/>
            <a:miter lim="800000"/>
            <a:headEnd/>
            <a:tailEnd/>
          </a:ln>
        </p:spPr>
      </p:pic>
      <p:pic>
        <p:nvPicPr>
          <p:cNvPr id="4102"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8525" y="4610099"/>
            <a:ext cx="459287" cy="468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4610101"/>
            <a:ext cx="459286" cy="468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us.123rf.com/400wm/400/400/frbird/frbird1002/frbird100200075/6443766-gold-coi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1927" y="462879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4588224"/>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121526" y="186093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Equitable Cost?</a:t>
            </a:r>
            <a:endParaRPr lang="en-US"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672" y="4733897"/>
            <a:ext cx="1948873" cy="1948873"/>
          </a:xfrm>
          <a:prstGeom prst="rect">
            <a:avLst/>
          </a:prstGeom>
        </p:spPr>
      </p:pic>
      <p:pic>
        <p:nvPicPr>
          <p:cNvPr id="16" name="Picture 1"/>
          <p:cNvPicPr>
            <a:picLocks noChangeAspect="1" noChangeArrowheads="1"/>
          </p:cNvPicPr>
          <p:nvPr/>
        </p:nvPicPr>
        <p:blipFill>
          <a:blip r:embed="rId11" cstate="print"/>
          <a:srcRect/>
          <a:stretch>
            <a:fillRect/>
          </a:stretch>
        </p:blipFill>
        <p:spPr bwMode="auto">
          <a:xfrm>
            <a:off x="10204696" y="3848320"/>
            <a:ext cx="1294442" cy="1942879"/>
          </a:xfrm>
          <a:prstGeom prst="rect">
            <a:avLst/>
          </a:prstGeom>
          <a:noFill/>
          <a:ln w="9525">
            <a:noFill/>
            <a:miter lim="800000"/>
            <a:headEnd/>
            <a:tailEnd/>
          </a:ln>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spTree>
    <p:extLst>
      <p:ext uri="{BB962C8B-B14F-4D97-AF65-F5344CB8AC3E}">
        <p14:creationId xmlns:p14="http://schemas.microsoft.com/office/powerpoint/2010/main" val="32435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12" name="Rectangle 11"/>
          <p:cNvSpPr/>
          <p:nvPr/>
        </p:nvSpPr>
        <p:spPr>
          <a:xfrm>
            <a:off x="383683" y="46024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383683" y="4592806"/>
                <a:ext cx="10804349" cy="81894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𝐀𝐒𝟏𝟓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 DAG G with </a:t>
                </a:r>
                <a14:m>
                  <m:oMath xmlns:m="http://schemas.openxmlformats.org/officeDocument/2006/math">
                    <m:r>
                      <m:rPr>
                        <m:sty m:val="p"/>
                      </m:rPr>
                      <a:rPr lang="en-US" sz="2800">
                        <a:latin typeface="Cambria Math" panose="02040503050406030204" pitchFamily="18" charset="0"/>
                      </a:rPr>
                      <m:t>CC</m:t>
                    </m:r>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l-GR" sz="2800" i="1" smtClean="0">
                            <a:latin typeface="Cambria Math"/>
                            <a:ea typeface="Cambria Math" panose="02040503050406030204" pitchFamily="18" charset="0"/>
                          </a:rPr>
                        </m:ctrlPr>
                      </m:dPr>
                      <m:e>
                        <m:f>
                          <m:fPr>
                            <m:ctrlPr>
                              <a:rPr lang="en-US" sz="2800" i="1">
                                <a:latin typeface="Cambria Math"/>
                                <a:ea typeface="Cambria Math" panose="02040503050406030204" pitchFamily="18" charset="0"/>
                              </a:rPr>
                            </m:ctrlPr>
                          </m:fPr>
                          <m:num>
                            <m:sSup>
                              <m:sSupPr>
                                <m:ctrlPr>
                                  <a:rPr lang="en-US" sz="2800" i="1">
                                    <a:latin typeface="Cambria Math"/>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𝑛</m:t>
                                </m:r>
                              </m:e>
                              <m:sup>
                                <m:r>
                                  <a:rPr lang="en-US" sz="2800" i="1">
                                    <a:latin typeface="Cambria Math" panose="02040503050406030204" pitchFamily="18" charset="0"/>
                                    <a:ea typeface="Cambria Math" panose="02040503050406030204" pitchFamily="18" charset="0"/>
                                  </a:rPr>
                                  <m:t>2</m:t>
                                </m:r>
                              </m:sup>
                            </m:sSup>
                          </m:num>
                          <m:den>
                            <m:func>
                              <m:funcPr>
                                <m:ctrlPr>
                                  <a:rPr lang="en-US" sz="2800" i="1">
                                    <a:latin typeface="Cambria Math"/>
                                    <a:ea typeface="Cambria Math" panose="02040503050406030204" pitchFamily="18" charset="0"/>
                                  </a:rPr>
                                </m:ctrlPr>
                              </m:funcPr>
                              <m:fName>
                                <m:sSup>
                                  <m:sSupPr>
                                    <m:ctrlPr>
                                      <a:rPr lang="en-US" sz="2800" i="1">
                                        <a:latin typeface="Cambria Math"/>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i="1">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0+</m:t>
                                    </m:r>
                                    <m:r>
                                      <a:rPr lang="en-US" sz="2800" i="1">
                                        <a:latin typeface="Cambria Math" panose="02040503050406030204" pitchFamily="18" charset="0"/>
                                        <a:ea typeface="Cambria Math" panose="02040503050406030204" pitchFamily="18" charset="0"/>
                                      </a:rPr>
                                      <m:t>𝜀</m:t>
                                    </m:r>
                                  </m:sup>
                                </m:sSup>
                              </m:fName>
                              <m:e>
                                <m:r>
                                  <a:rPr lang="en-US" sz="2800" i="1">
                                    <a:latin typeface="Cambria Math" panose="02040503050406030204" pitchFamily="18" charset="0"/>
                                    <a:ea typeface="Cambria Math" panose="02040503050406030204" pitchFamily="18" charset="0"/>
                                  </a:rPr>
                                  <m:t>𝑛</m:t>
                                </m:r>
                              </m:e>
                            </m:func>
                            <m:r>
                              <a:rPr lang="en-US" sz="2800" b="0" i="1" smtClean="0">
                                <a:latin typeface="Cambria Math" panose="02040503050406030204" pitchFamily="18" charset="0"/>
                                <a:ea typeface="Cambria Math" panose="02040503050406030204" pitchFamily="18" charset="0"/>
                              </a:rPr>
                              <m:t> </m:t>
                            </m:r>
                          </m:den>
                        </m:f>
                      </m:e>
                    </m:d>
                    <m:r>
                      <a:rPr lang="en-US" sz="2800" b="0" i="0" smtClean="0">
                        <a:latin typeface="Cambria Math" panose="02040503050406030204" pitchFamily="18" charset="0"/>
                        <a:ea typeface="Cambria Math" panose="02040503050406030204" pitchFamily="18" charset="0"/>
                      </a:rPr>
                      <m:t> </m:t>
                    </m:r>
                  </m:oMath>
                </a14:m>
                <a:r>
                  <a:rPr lang="en-US" sz="2800" dirty="0" smtClean="0">
                    <a:solidFill>
                      <a:schemeClr val="tx1"/>
                    </a:solidFill>
                  </a:rPr>
                  <a:t>and </a:t>
                </a:r>
                <a14:m>
                  <m:oMath xmlns:m="http://schemas.openxmlformats.org/officeDocument/2006/math">
                    <m:r>
                      <a:rPr lang="en-US" sz="2800" i="1">
                        <a:latin typeface="Cambria Math" panose="02040503050406030204" pitchFamily="18" charset="0"/>
                        <a:ea typeface="Cambria Math" panose="02040503050406030204" pitchFamily="18" charset="0"/>
                      </a:rPr>
                      <m:t>𝛿</m:t>
                    </m:r>
                  </m:oMath>
                </a14:m>
                <a:r>
                  <a:rPr lang="en-US" sz="2800" dirty="0" smtClean="0">
                    <a:solidFill>
                      <a:schemeClr val="tx1"/>
                    </a:solidFill>
                  </a:rPr>
                  <a:t>=2. </a:t>
                </a:r>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383683" y="4592806"/>
                <a:ext cx="10804349" cy="818942"/>
              </a:xfrm>
              <a:prstGeom prst="rect">
                <a:avLst/>
              </a:prstGeom>
              <a:blipFill rotWithShape="0">
                <a:blip r:embed="rId2"/>
                <a:stretch>
                  <a:fillRect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3683" y="1608917"/>
                <a:ext cx="10219944" cy="2823273"/>
              </a:xfrm>
              <a:prstGeom prst="rect">
                <a:avLst/>
              </a:prstGeom>
            </p:spPr>
            <p:txBody>
              <a:bodyPr wrap="square">
                <a:spAutoFit/>
              </a:bodyPr>
              <a:lstStyle/>
              <a:p>
                <a:r>
                  <a:rPr lang="en-US" sz="2800" b="1" dirty="0" smtClean="0"/>
                  <a:t>Reminder: </a:t>
                </a:r>
                <a:r>
                  <a:rPr lang="en-US" sz="2800" dirty="0" smtClean="0"/>
                  <a:t>DAG </a:t>
                </a:r>
                <a:r>
                  <a:rPr lang="en-US" sz="2800" dirty="0"/>
                  <a:t>G and a sequential pebbling algorithm N with</a:t>
                </a:r>
              </a:p>
              <a:p>
                <a:pPr marL="514350" indent="-514350">
                  <a:buAutoNum type="arabicPeriod"/>
                </a:pPr>
                <a:r>
                  <a:rPr lang="en-US" sz="2800" dirty="0"/>
                  <a:t>Constant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endParaRPr lang="en-US" sz="2800" dirty="0"/>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Quality</a:t>
                </a:r>
                <a:r>
                  <a:rPr lang="en-US" sz="2800" baseline="-25000" dirty="0" err="1"/>
                  <a:t>R</a:t>
                </a:r>
                <a:r>
                  <a:rPr lang="en-US" sz="2800" dirty="0"/>
                  <a:t>(A) </a:t>
                </a:r>
                <a14:m>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𝑐</m:t>
                    </m:r>
                  </m:oMath>
                </a14:m>
                <a:r>
                  <a:rPr lang="en-US" sz="2800" dirty="0"/>
                  <a:t> for every adversary A (c small).</a:t>
                </a:r>
              </a:p>
              <a:p>
                <a:pPr marL="514350" indent="-514350">
                  <a:buFont typeface="Arial" panose="020B0604020202020204" pitchFamily="34" charset="0"/>
                  <a:buAutoNum type="arabicPeriod"/>
                </a:pPr>
                <a:endParaRPr lang="en-US" sz="2800" dirty="0"/>
              </a:p>
              <a:p>
                <a:pPr marL="514350" indent="-514350">
                  <a:buFont typeface="Arial" panose="020B0604020202020204" pitchFamily="34" charset="0"/>
                  <a:buAutoNum type="arabicPeriod"/>
                </a:pPr>
                <a:r>
                  <a:rPr lang="en-US" sz="2800" dirty="0"/>
                  <a:t>E</a:t>
                </a:r>
                <a:r>
                  <a:rPr lang="en-US" sz="2800" baseline="-25000" dirty="0"/>
                  <a:t>R</a:t>
                </a:r>
                <a:r>
                  <a:rPr lang="en-US" sz="2800" dirty="0"/>
                  <a:t>(Naive) </a:t>
                </a:r>
                <a14:m>
                  <m:oMath xmlns:m="http://schemas.openxmlformats.org/officeDocument/2006/math">
                    <m:r>
                      <a:rPr lang="en-US" sz="2800" i="1">
                        <a:latin typeface="Cambria Math" panose="02040503050406030204" pitchFamily="18" charset="0"/>
                        <a:ea typeface="Cambria Math" panose="02040503050406030204" pitchFamily="18" charset="0"/>
                      </a:rPr>
                      <m:t>≥</m:t>
                    </m:r>
                    <m:f>
                      <m:fPr>
                        <m:ctrlPr>
                          <a:rPr lang="en-US" sz="2800" i="1">
                            <a:latin typeface="Cambria Math"/>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𝑛</m:t>
                        </m:r>
                        <m:r>
                          <a:rPr lang="en-US" sz="2800" i="1" baseline="30000">
                            <a:latin typeface="Cambria Math" panose="02040503050406030204" pitchFamily="18" charset="0"/>
                            <a:ea typeface="Cambria Math" panose="02040503050406030204" pitchFamily="18" charset="0"/>
                          </a:rPr>
                          <m:t>2</m:t>
                        </m:r>
                      </m:num>
                      <m:den>
                        <m:r>
                          <a:rPr lang="en-US" sz="2800" i="1">
                            <a:latin typeface="Cambria Math" panose="02040503050406030204" pitchFamily="18" charset="0"/>
                            <a:ea typeface="Cambria Math" panose="02040503050406030204" pitchFamily="18" charset="0"/>
                          </a:rPr>
                          <m:t>𝜏</m:t>
                        </m:r>
                      </m:den>
                    </m:f>
                    <m:r>
                      <a:rPr lang="en-US" sz="2800" i="1">
                        <a:latin typeface="Cambria Math" panose="02040503050406030204" pitchFamily="18" charset="0"/>
                        <a:ea typeface="Cambria Math" panose="02040503050406030204" pitchFamily="18" charset="0"/>
                      </a:rPr>
                      <m:t>+</m:t>
                    </m:r>
                    <m:r>
                      <m:rPr>
                        <m:sty m:val="p"/>
                      </m:rPr>
                      <a:rPr lang="en-US" sz="280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𝑛</m:t>
                    </m:r>
                  </m:oMath>
                </a14:m>
                <a:r>
                  <a:rPr lang="en-US" sz="2800" dirty="0"/>
                  <a:t> for </a:t>
                </a:r>
                <a14:m>
                  <m:oMath xmlns:m="http://schemas.openxmlformats.org/officeDocument/2006/math">
                    <m:r>
                      <a:rPr lang="en-US" sz="2800" i="1">
                        <a:latin typeface="Cambria Math" panose="02040503050406030204" pitchFamily="18" charset="0"/>
                        <a:ea typeface="Cambria Math" panose="02040503050406030204" pitchFamily="18" charset="0"/>
                      </a:rPr>
                      <m:t>𝜏</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r>
                      <a:rPr lang="en-US" sz="2800" i="1">
                        <a:latin typeface="Cambria Math" panose="02040503050406030204" pitchFamily="18" charset="0"/>
                        <a:ea typeface="Cambria Math" panose="02040503050406030204" pitchFamily="18" charset="0"/>
                      </a:rPr>
                      <m:t>(1)</m:t>
                    </m:r>
                  </m:oMath>
                </a14:m>
                <a:r>
                  <a:rPr lang="en-US" sz="28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383683" y="1608917"/>
                <a:ext cx="10219944" cy="2823273"/>
              </a:xfrm>
              <a:prstGeom prst="rect">
                <a:avLst/>
              </a:prstGeom>
              <a:blipFill rotWithShape="0">
                <a:blip r:embed="rId3"/>
                <a:stretch>
                  <a:fillRect l="-1253" t="-2160" b="-2160"/>
                </a:stretch>
              </a:blipFill>
            </p:spPr>
            <p:txBody>
              <a:bodyPr/>
              <a:lstStyle/>
              <a:p>
                <a:r>
                  <a:rPr lang="en-US">
                    <a:noFill/>
                  </a:rPr>
                  <a:t> </a:t>
                </a:r>
              </a:p>
            </p:txBody>
          </p:sp>
        </mc:Fallback>
      </mc:AlternateContent>
      <p:sp>
        <p:nvSpPr>
          <p:cNvPr id="26" name="Rectangle 25"/>
          <p:cNvSpPr/>
          <p:nvPr/>
        </p:nvSpPr>
        <p:spPr>
          <a:xfrm>
            <a:off x="409083" y="5643835"/>
            <a:ext cx="11022058" cy="79225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27" name="Rectangle 26"/>
              <p:cNvSpPr/>
              <p:nvPr/>
            </p:nvSpPr>
            <p:spPr>
              <a:xfrm>
                <a:off x="383682" y="5778351"/>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G is c=</a:t>
                </a:r>
                <a:r>
                  <a:rPr lang="en-US" sz="2800" dirty="0" err="1" smtClean="0">
                    <a:solidFill>
                      <a:schemeClr val="tx1"/>
                    </a:solidFill>
                  </a:rPr>
                  <a:t>polylog</a:t>
                </a:r>
                <a:r>
                  <a:rPr lang="en-US" sz="2800" dirty="0" smtClean="0">
                    <a:solidFill>
                      <a:schemeClr val="tx1"/>
                    </a:solidFill>
                  </a:rPr>
                  <a:t>(n)-Ideal. </a:t>
                </a:r>
                <a:endParaRPr lang="en-US" sz="2800" dirty="0">
                  <a:solidFill>
                    <a:schemeClr val="tx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83682" y="5778351"/>
                <a:ext cx="10804349" cy="523220"/>
              </a:xfrm>
              <a:prstGeom prst="rect">
                <a:avLst/>
              </a:prstGeom>
              <a:blipFill rotWithShape="0">
                <a:blip r:embed="rId4"/>
                <a:stretch>
                  <a:fillRect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3658713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358283" y="22814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𝐋𝐞𝐦𝐦𝐚</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𝐕𝐚𝐥𝐢𝐚𝐧𝐭𝟕𝟕</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depth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d</m:t>
                    </m:r>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oMath>
                </a14:m>
                <a:r>
                  <a:rPr lang="en-US" sz="2800" dirty="0" smtClean="0">
                    <a:solidFill>
                      <a:schemeClr val="tx1"/>
                    </a:solidFill>
                  </a:rPr>
                  <a:t>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most </a:t>
                </a:r>
                <a14:m>
                  <m:oMath xmlns:m="http://schemas.openxmlformats.org/officeDocument/2006/math">
                    <m:d>
                      <m:dPr>
                        <m:ctrlPr>
                          <a:rPr lang="en-US" sz="2800" i="1" smtClean="0">
                            <a:latin typeface="Cambria Math"/>
                          </a:rPr>
                        </m:ctrlPr>
                      </m:dPr>
                      <m:e>
                        <m:f>
                          <m:fPr>
                            <m:ctrlPr>
                              <a:rPr lang="en-US" sz="2800" i="1">
                                <a:latin typeface="Cambria Math"/>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𝑑</m:t>
                                </m:r>
                              </m:e>
                            </m:func>
                          </m:den>
                        </m:f>
                      </m:e>
                    </m:d>
                  </m:oMath>
                </a14:m>
                <a:r>
                  <a:rPr lang="en-US" sz="2800" dirty="0" smtClean="0"/>
                  <a:t> nodes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𝑑</m:t>
                        </m:r>
                      </m:num>
                      <m:den>
                        <m:r>
                          <a:rPr lang="en-US" sz="2800" b="0" i="1" smtClean="0">
                            <a:latin typeface="Cambria Math" panose="02040503050406030204" pitchFamily="18" charset="0"/>
                            <a:ea typeface="Cambria Math" panose="02040503050406030204" pitchFamily="18" charset="0"/>
                          </a:rPr>
                          <m:t>2</m:t>
                        </m:r>
                      </m:den>
                    </m:f>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8283" y="2281406"/>
                <a:ext cx="10804349" cy="1212127"/>
              </a:xfrm>
              <a:prstGeom prst="rect">
                <a:avLst/>
              </a:prstGeom>
              <a:blipFill rotWithShape="0">
                <a:blip r:embed="rId2"/>
                <a:stretch>
                  <a:fillRect l="-1185" t="-4523" r="-790" b="-150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4" name="Rectangle 3"/>
          <p:cNvSpPr/>
          <p:nvPr/>
        </p:nvSpPr>
        <p:spPr>
          <a:xfrm>
            <a:off x="383683" y="2358644"/>
            <a:ext cx="11022058" cy="121142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p:sp>
        <p:nvSpPr>
          <p:cNvPr id="6" name="Rectangle 5"/>
          <p:cNvSpPr/>
          <p:nvPr/>
        </p:nvSpPr>
        <p:spPr>
          <a:xfrm>
            <a:off x="383683" y="3703806"/>
            <a:ext cx="11022058" cy="1317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383683" y="3703806"/>
                <a:ext cx="10804349" cy="1212127"/>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there is </a:t>
                </a:r>
                <a:r>
                  <a:rPr lang="en-US" sz="2800" dirty="0" smtClean="0"/>
                  <a:t>a set 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𝑉</m:t>
                    </m:r>
                  </m:oMath>
                </a14:m>
                <a:r>
                  <a:rPr lang="en-US" sz="2800" dirty="0" smtClean="0"/>
                  <a:t> of </a:t>
                </a:r>
                <a14:m>
                  <m:oMath xmlns:m="http://schemas.openxmlformats.org/officeDocument/2006/math">
                    <m:d>
                      <m:dPr>
                        <m:ctrlPr>
                          <a:rPr lang="en-US" sz="2800" i="1">
                            <a:latin typeface="Cambria Math"/>
                          </a:rPr>
                        </m:ctrlPr>
                      </m:dPr>
                      <m:e>
                        <m:f>
                          <m:fPr>
                            <m:ctrlPr>
                              <a:rPr lang="en-US" sz="2800" i="1">
                                <a:latin typeface="Cambria Math"/>
                              </a:rPr>
                            </m:ctrlPr>
                          </m:fPr>
                          <m:num>
                            <m:r>
                              <a:rPr lang="en-US" sz="2800" i="1">
                                <a:latin typeface="Cambria Math" panose="02040503050406030204" pitchFamily="18" charset="0"/>
                              </a:rPr>
                              <m:t>𝑛</m:t>
                            </m:r>
                            <m:r>
                              <a:rPr lang="en-US" sz="2800" i="1">
                                <a:latin typeface="Cambria Math" panose="02040503050406030204" pitchFamily="18" charset="0"/>
                                <a:ea typeface="Cambria Math" panose="02040503050406030204" pitchFamily="18" charset="0"/>
                              </a:rPr>
                              <m:t>𝛿</m:t>
                            </m:r>
                            <m:func>
                              <m:funcPr>
                                <m:ctrlPr>
                                  <a:rPr lang="en-US" sz="2800" i="1">
                                    <a:latin typeface="Cambria Math"/>
                                  </a:rPr>
                                </m:ctrlPr>
                              </m:funcPr>
                              <m:fName>
                                <m:r>
                                  <m:rPr>
                                    <m:sty m:val="p"/>
                                  </m:rPr>
                                  <a:rPr lang="en-US" sz="2800">
                                    <a:latin typeface="Cambria Math" panose="02040503050406030204" pitchFamily="18" charset="0"/>
                                  </a:rPr>
                                  <m:t>log</m:t>
                                </m:r>
                                <m:r>
                                  <a:rPr lang="en-US" sz="2800" b="0" i="0" smtClean="0">
                                    <a:latin typeface="Cambria Math" panose="02040503050406030204" pitchFamily="18" charset="0"/>
                                  </a:rPr>
                                  <m:t> </m:t>
                                </m:r>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b="0" i="1" smtClean="0">
                                    <a:latin typeface="Cambria Math" panose="02040503050406030204" pitchFamily="18" charset="0"/>
                                  </a:rPr>
                                  <m:t>𝑛</m:t>
                                </m:r>
                              </m:e>
                            </m:func>
                          </m:den>
                        </m:f>
                      </m:e>
                    </m:d>
                  </m:oMath>
                </a14:m>
                <a:r>
                  <a:rPr lang="en-US" sz="2800" dirty="0" smtClean="0"/>
                  <a:t> edges such that depth(G-S)</a:t>
                </a:r>
                <a14:m>
                  <m:oMath xmlns:m="http://schemas.openxmlformats.org/officeDocument/2006/math">
                    <m:r>
                      <a:rPr lang="en-US" sz="2800" i="1" smtClean="0">
                        <a:latin typeface="Cambria Math" panose="02040503050406030204" pitchFamily="18" charset="0"/>
                        <a:ea typeface="Cambria Math" panose="02040503050406030204" pitchFamily="18" charset="0"/>
                      </a:rPr>
                      <m:t>≤</m:t>
                    </m:r>
                    <m:f>
                      <m:fPr>
                        <m:type m:val="skw"/>
                        <m:ctrlPr>
                          <a:rPr lang="en-US" sz="2800" i="1" smtClean="0">
                            <a:latin typeface="Cambria Math"/>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𝑛</m:t>
                        </m:r>
                      </m:num>
                      <m:den>
                        <m:func>
                          <m:funcPr>
                            <m:ctrlPr>
                              <a:rPr lang="en-US" sz="2800" i="1">
                                <a:latin typeface="Cambria Math"/>
                              </a:rPr>
                            </m:ctrlPr>
                          </m:funcPr>
                          <m:fName>
                            <m:r>
                              <m:rPr>
                                <m:sty m:val="p"/>
                              </m:rPr>
                              <a:rPr lang="en-US" sz="2800">
                                <a:latin typeface="Cambria Math" panose="02040503050406030204" pitchFamily="18" charset="0"/>
                              </a:rPr>
                              <m:t>log</m:t>
                            </m:r>
                          </m:fName>
                          <m:e>
                            <m:r>
                              <a:rPr lang="en-US" sz="2800" i="1">
                                <a:latin typeface="Cambria Math" panose="02040503050406030204" pitchFamily="18" charset="0"/>
                              </a:rPr>
                              <m:t>𝑛</m:t>
                            </m:r>
                          </m:e>
                        </m:func>
                      </m:den>
                    </m:f>
                  </m:oMath>
                </a14:m>
                <a:r>
                  <a:rPr lang="en-US" sz="2800" dirty="0" smtClean="0">
                    <a:solidFill>
                      <a:schemeClr val="tx1"/>
                    </a:solidFill>
                  </a:rPr>
                  <a:t>.</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83683" y="3703806"/>
                <a:ext cx="10804349" cy="1212127"/>
              </a:xfrm>
              <a:prstGeom prst="rect">
                <a:avLst/>
              </a:prstGeom>
              <a:blipFill rotWithShape="0">
                <a:blip r:embed="rId3"/>
                <a:stretch>
                  <a:fillRect l="-395" t="-5051" r="-1185" b="-2020"/>
                </a:stretch>
              </a:blipFill>
            </p:spPr>
            <p:txBody>
              <a:bodyPr/>
              <a:lstStyle/>
              <a:p>
                <a:r>
                  <a:rPr lang="en-US">
                    <a:noFill/>
                  </a:rPr>
                  <a:t> </a:t>
                </a:r>
              </a:p>
            </p:txBody>
          </p:sp>
        </mc:Fallback>
      </mc:AlternateContent>
      <p:sp>
        <p:nvSpPr>
          <p:cNvPr id="8" name="Rectangle 7"/>
          <p:cNvSpPr/>
          <p:nvPr/>
        </p:nvSpPr>
        <p:spPr>
          <a:xfrm>
            <a:off x="383683" y="5126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409083" y="5126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a:ea typeface="Cambria Math" panose="02040503050406030204" pitchFamily="18" charset="0"/>
                            </a:rPr>
                          </m:ctrlPr>
                        </m:dPr>
                        <m:e>
                          <m:f>
                            <m:fPr>
                              <m:ctrlPr>
                                <a:rPr lang="en-US" sz="2800" i="1" smtClean="0">
                                  <a:solidFill>
                                    <a:schemeClr val="tx1"/>
                                  </a:solidFill>
                                  <a:latin typeface="Cambria Math"/>
                                  <a:ea typeface="Cambria Math" panose="02040503050406030204" pitchFamily="18" charset="0"/>
                                </a:rPr>
                              </m:ctrlPr>
                            </m:fPr>
                            <m:num>
                              <m:sSup>
                                <m:sSupPr>
                                  <m:ctrlPr>
                                    <a:rPr lang="en-US" sz="2800" i="1" smtClean="0">
                                      <a:solidFill>
                                        <a:schemeClr val="tx1"/>
                                      </a:solidFill>
                                      <a:latin typeface="Cambria Math"/>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a:ea typeface="Cambria Math" panose="02040503050406030204" pitchFamily="18" charset="0"/>
                                    </a:rPr>
                                  </m:ctrlPr>
                                </m:funcPr>
                                <m:fName>
                                  <m:sSup>
                                    <m:sSupPr>
                                      <m:ctrlPr>
                                        <a:rPr lang="en-US" sz="2800" i="1" smtClean="0">
                                          <a:solidFill>
                                            <a:schemeClr val="tx1"/>
                                          </a:solidFill>
                                          <a:latin typeface="Cambria Math"/>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09083" y="5126206"/>
                <a:ext cx="10996658" cy="1500026"/>
              </a:xfrm>
              <a:prstGeom prst="rect">
                <a:avLst/>
              </a:prstGeom>
              <a:blipFill rotWithShape="0">
                <a:blip r:embed="rId4"/>
                <a:stretch>
                  <a:fillRect t="-4065"/>
                </a:stretch>
              </a:blipFill>
            </p:spPr>
            <p:txBody>
              <a:bodyPr/>
              <a:lstStyle/>
              <a:p>
                <a:r>
                  <a:rPr lang="en-US">
                    <a:noFill/>
                  </a:rPr>
                  <a:t> </a:t>
                </a:r>
              </a:p>
            </p:txBody>
          </p:sp>
        </mc:Fallback>
      </mc:AlternateContent>
    </p:spTree>
    <p:extLst>
      <p:ext uri="{BB962C8B-B14F-4D97-AF65-F5344CB8AC3E}">
        <p14:creationId xmlns:p14="http://schemas.microsoft.com/office/powerpoint/2010/main" val="1212288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p:bldP spid="8" grpId="0" animBg="1"/>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c-Ideal </a:t>
            </a:r>
            <a:r>
              <a:rPr lang="en-US" dirty="0" err="1" smtClean="0"/>
              <a:t>iMHFs</a:t>
            </a:r>
            <a:r>
              <a:rPr lang="en-US" dirty="0" smtClean="0"/>
              <a:t> exist?</a:t>
            </a:r>
            <a:endParaRPr lang="en-US" dirty="0"/>
          </a:p>
        </p:txBody>
      </p:sp>
      <p:sp>
        <p:nvSpPr>
          <p:cNvPr id="8" name="Rectangle 7"/>
          <p:cNvSpPr/>
          <p:nvPr/>
        </p:nvSpPr>
        <p:spPr>
          <a:xfrm>
            <a:off x="536083" y="1697206"/>
            <a:ext cx="11022058" cy="157137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536083" y="1697206"/>
                <a:ext cx="10996658" cy="15000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𝐂𝐨𝐫𝐨𝐥𝐥𝐚𝐫𝐲</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 DAG with n nodes then for any constant </a:t>
                </a:r>
                <a14:m>
                  <m:oMath xmlns:m="http://schemas.openxmlformats.org/officeDocument/2006/math">
                    <m:r>
                      <a:rPr lang="en-US" sz="2800" i="1">
                        <a:latin typeface="Cambria Math" panose="02040503050406030204" pitchFamily="18" charset="0"/>
                        <a:ea typeface="Cambria Math" panose="02040503050406030204" pitchFamily="18" charset="0"/>
                      </a:rPr>
                      <m:t>𝜀</m:t>
                    </m:r>
                    <m:r>
                      <a:rPr lang="en-US" sz="2800" b="0" i="1" smtClean="0">
                        <a:latin typeface="Cambria Math" panose="02040503050406030204" pitchFamily="18" charset="0"/>
                        <a:ea typeface="Cambria Math" panose="02040503050406030204" pitchFamily="18" charset="0"/>
                      </a:rPr>
                      <m:t>&gt;0</m:t>
                    </m:r>
                  </m:oMath>
                </a14:m>
                <a:r>
                  <a:rPr lang="en-US" sz="2800" dirty="0" smtClean="0">
                    <a:solidFill>
                      <a:schemeClr val="tx1"/>
                    </a:solidFill>
                  </a:rPr>
                  <a:t> </a:t>
                </a:r>
              </a:p>
              <a:p>
                <a:pPr/>
                <a14:m>
                  <m:oMathPara xmlns:m="http://schemas.openxmlformats.org/officeDocument/2006/math">
                    <m:oMathParaPr>
                      <m:jc m:val="centerGroup"/>
                    </m:oMathParaPr>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smtClean="0">
                              <a:solidFill>
                                <a:schemeClr val="tx1"/>
                              </a:solidFill>
                              <a:latin typeface="Cambria Math"/>
                            </a:rPr>
                          </m:ctrlPr>
                        </m:dPr>
                        <m:e>
                          <m:r>
                            <a:rPr lang="en-US" sz="2800" b="0" i="1" smtClean="0">
                              <a:solidFill>
                                <a:schemeClr val="tx1"/>
                              </a:solidFill>
                              <a:latin typeface="Cambria Math" panose="02040503050406030204" pitchFamily="18" charset="0"/>
                            </a:rPr>
                            <m:t>𝐺</m:t>
                          </m:r>
                        </m:e>
                      </m:d>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𝑜</m:t>
                      </m:r>
                      <m:d>
                        <m:dPr>
                          <m:ctrlPr>
                            <a:rPr lang="en-US" sz="2800" i="1" smtClean="0">
                              <a:solidFill>
                                <a:schemeClr val="tx1"/>
                              </a:solidFill>
                              <a:latin typeface="Cambria Math"/>
                              <a:ea typeface="Cambria Math" panose="02040503050406030204" pitchFamily="18" charset="0"/>
                            </a:rPr>
                          </m:ctrlPr>
                        </m:dPr>
                        <m:e>
                          <m:f>
                            <m:fPr>
                              <m:ctrlPr>
                                <a:rPr lang="en-US" sz="2800" i="1" smtClean="0">
                                  <a:solidFill>
                                    <a:schemeClr val="tx1"/>
                                  </a:solidFill>
                                  <a:latin typeface="Cambria Math"/>
                                  <a:ea typeface="Cambria Math" panose="02040503050406030204" pitchFamily="18" charset="0"/>
                                </a:rPr>
                              </m:ctrlPr>
                            </m:fPr>
                            <m:num>
                              <m:sSup>
                                <m:sSupPr>
                                  <m:ctrlPr>
                                    <a:rPr lang="en-US" sz="2800" i="1" smtClean="0">
                                      <a:solidFill>
                                        <a:schemeClr val="tx1"/>
                                      </a:solidFill>
                                      <a:latin typeface="Cambria Math"/>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𝑛</m:t>
                                  </m:r>
                                </m:e>
                                <m:sup>
                                  <m:r>
                                    <a:rPr lang="en-US" sz="2800" b="0" i="1" smtClean="0">
                                      <a:solidFill>
                                        <a:schemeClr val="tx1"/>
                                      </a:solidFill>
                                      <a:latin typeface="Cambria Math" panose="02040503050406030204" pitchFamily="18" charset="0"/>
                                      <a:ea typeface="Cambria Math" panose="02040503050406030204" pitchFamily="18" charset="0"/>
                                    </a:rPr>
                                    <m:t>2</m:t>
                                  </m:r>
                                </m:sup>
                              </m:sSup>
                            </m:num>
                            <m:den>
                              <m:func>
                                <m:funcPr>
                                  <m:ctrlPr>
                                    <a:rPr lang="en-US" sz="2800" i="1" smtClean="0">
                                      <a:solidFill>
                                        <a:schemeClr val="tx1"/>
                                      </a:solidFill>
                                      <a:latin typeface="Cambria Math"/>
                                      <a:ea typeface="Cambria Math" panose="02040503050406030204" pitchFamily="18" charset="0"/>
                                    </a:rPr>
                                  </m:ctrlPr>
                                </m:funcPr>
                                <m:fName>
                                  <m:sSup>
                                    <m:sSupPr>
                                      <m:ctrlPr>
                                        <a:rPr lang="en-US" sz="2800" i="1" smtClean="0">
                                          <a:solidFill>
                                            <a:schemeClr val="tx1"/>
                                          </a:solidFill>
                                          <a:latin typeface="Cambria Math"/>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log</m:t>
                                      </m:r>
                                    </m:e>
                                    <m:sup>
                                      <m:r>
                                        <a:rPr lang="en-US" sz="2800" b="0" i="1" smtClean="0">
                                          <a:solidFill>
                                            <a:schemeClr val="tx1"/>
                                          </a:solidFill>
                                          <a:latin typeface="Cambria Math" panose="02040503050406030204" pitchFamily="18" charset="0"/>
                                          <a:ea typeface="Cambria Math" panose="02040503050406030204" pitchFamily="18" charset="0"/>
                                        </a:rPr>
                                        <m:t>1−</m:t>
                                      </m:r>
                                      <m:r>
                                        <a:rPr lang="en-US" sz="2800" b="0" i="1" smtClean="0">
                                          <a:solidFill>
                                            <a:schemeClr val="tx1"/>
                                          </a:solidFill>
                                          <a:latin typeface="Cambria Math" panose="02040503050406030204" pitchFamily="18" charset="0"/>
                                          <a:ea typeface="Cambria Math" panose="02040503050406030204" pitchFamily="18" charset="0"/>
                                        </a:rPr>
                                        <m:t>𝜀</m:t>
                                      </m:r>
                                    </m:sup>
                                  </m:sSup>
                                </m:fName>
                                <m:e>
                                  <m:r>
                                    <a:rPr lang="en-US" sz="2800" b="0" i="1" smtClean="0">
                                      <a:solidFill>
                                        <a:schemeClr val="tx1"/>
                                      </a:solidFill>
                                      <a:latin typeface="Cambria Math" panose="02040503050406030204" pitchFamily="18" charset="0"/>
                                      <a:ea typeface="Cambria Math" panose="02040503050406030204" pitchFamily="18" charset="0"/>
                                    </a:rPr>
                                    <m:t>𝑛</m:t>
                                  </m:r>
                                </m:e>
                              </m:func>
                            </m:den>
                          </m:f>
                        </m:e>
                      </m:d>
                    </m:oMath>
                  </m:oMathPara>
                </a14:m>
                <a:endParaRPr lang="en-US"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36083" y="1697206"/>
                <a:ext cx="10996658" cy="1500026"/>
              </a:xfrm>
              <a:prstGeom prst="rect">
                <a:avLst/>
              </a:prstGeom>
              <a:blipFill rotWithShape="0">
                <a:blip r:embed="rId2"/>
                <a:stretch>
                  <a:fillRect t="-3659"/>
                </a:stretch>
              </a:blipFill>
            </p:spPr>
            <p:txBody>
              <a:bodyPr/>
              <a:lstStyle/>
              <a:p>
                <a:r>
                  <a:rPr lang="en-US">
                    <a:noFill/>
                  </a:rPr>
                  <a:t> </a:t>
                </a:r>
              </a:p>
            </p:txBody>
          </p:sp>
        </mc:Fallback>
      </mc:AlternateContent>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532" y="4186707"/>
            <a:ext cx="2438826" cy="2118569"/>
          </a:xfrm>
          <a:prstGeom prst="rect">
            <a:avLst/>
          </a:prstGeom>
        </p:spPr>
      </p:pic>
      <p:sp>
        <p:nvSpPr>
          <p:cNvPr id="3" name="Cloud Callout 2"/>
          <p:cNvSpPr/>
          <p:nvPr/>
        </p:nvSpPr>
        <p:spPr>
          <a:xfrm>
            <a:off x="6047112" y="3404654"/>
            <a:ext cx="5769863" cy="1564105"/>
          </a:xfrm>
          <a:prstGeom prst="cloudCallout">
            <a:avLst>
              <a:gd name="adj1" fmla="val -95140"/>
              <a:gd name="adj2" fmla="val 32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NO! If c=O(1).</a:t>
            </a:r>
            <a:endParaRPr lang="en-US" sz="4800" dirty="0"/>
          </a:p>
        </p:txBody>
      </p:sp>
    </p:spTree>
    <p:extLst>
      <p:ext uri="{BB962C8B-B14F-4D97-AF65-F5344CB8AC3E}">
        <p14:creationId xmlns:p14="http://schemas.microsoft.com/office/powerpoint/2010/main" val="246885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angle 65"/>
          <p:cNvSpPr/>
          <p:nvPr/>
        </p:nvSpPr>
        <p:spPr>
          <a:xfrm>
            <a:off x="8436716" y="5267469"/>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417666" y="1909916"/>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381264" y="366841"/>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66506" y="528249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09356" y="3539417"/>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2409011"/>
            <a:ext cx="876300" cy="609601"/>
          </a:xfrm>
          <a:prstGeom prst="rect">
            <a:avLst/>
          </a:prstGeom>
        </p:spPr>
      </p:pic>
      <p:sp>
        <p:nvSpPr>
          <p:cNvPr id="51" name="Rectangle 50"/>
          <p:cNvSpPr/>
          <p:nvPr/>
        </p:nvSpPr>
        <p:spPr>
          <a:xfrm>
            <a:off x="195637" y="178727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95637" y="376222"/>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417666" y="3695844"/>
            <a:ext cx="1805290" cy="1363907"/>
          </a:xfrm>
          <a:prstGeom prst="rect">
            <a:avLst/>
          </a:prstGeom>
          <a:solidFill>
            <a:schemeClr val="accent1">
              <a:alpha val="0"/>
            </a:schemeClr>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8298" t="623" r="8527" b="34071"/>
          <a:stretch/>
        </p:blipFill>
        <p:spPr>
          <a:xfrm>
            <a:off x="3648075" y="581025"/>
            <a:ext cx="4324350" cy="6276975"/>
          </a:xfrm>
          <a:prstGeom prst="rect">
            <a:avLst/>
          </a:prstGeom>
          <a:effectLst>
            <a:glow>
              <a:schemeClr val="accent1">
                <a:alpha val="0"/>
              </a:schemeClr>
            </a:glow>
            <a:outerShdw sx="1000" sy="1000" algn="ctr" rotWithShape="0">
              <a:srgbClr val="000000"/>
            </a:outerShdw>
            <a:reflection endPos="0" dir="5400000" sy="-100000" algn="bl" rotWithShape="0"/>
          </a:effectLst>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09625" y="981074"/>
            <a:ext cx="876300" cy="60960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593443" y="647586"/>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593443" y="647586"/>
                <a:ext cx="407484" cy="369332"/>
              </a:xfrm>
              <a:prstGeom prst="rect">
                <a:avLst/>
              </a:prstGeom>
              <a:blipFill rotWithShape="0">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178" y="577264"/>
            <a:ext cx="671262" cy="671262"/>
          </a:xfrm>
          <a:prstGeom prst="rect">
            <a:avLst/>
          </a:prstGeom>
        </p:spPr>
      </p:pic>
      <p:sp>
        <p:nvSpPr>
          <p:cNvPr id="9" name="TextBox 8"/>
          <p:cNvSpPr txBox="1"/>
          <p:nvPr/>
        </p:nvSpPr>
        <p:spPr>
          <a:xfrm>
            <a:off x="195637" y="336451"/>
            <a:ext cx="1141082" cy="369332"/>
          </a:xfrm>
          <a:prstGeom prst="rect">
            <a:avLst/>
          </a:prstGeom>
          <a:noFill/>
        </p:spPr>
        <p:txBody>
          <a:bodyPr wrap="none" rtlCol="0">
            <a:spAutoFit/>
          </a:bodyPr>
          <a:lstStyle/>
          <a:p>
            <a:r>
              <a:rPr lang="en-US" dirty="0" smtClean="0"/>
              <a:t>Instance 1</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585422" y="2051264"/>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585422" y="2051264"/>
                <a:ext cx="407484" cy="369332"/>
              </a:xfrm>
              <a:prstGeom prst="rect">
                <a:avLst/>
              </a:prstGeom>
              <a:blipFill rotWithShape="0">
                <a:blip r:embed="rId6"/>
                <a:stretch>
                  <a:fillRect/>
                </a:stretch>
              </a:blipFill>
            </p:spPr>
            <p:txBody>
              <a:bodyPr/>
              <a:lstStyle/>
              <a:p>
                <a:r>
                  <a:rPr lang="en-US">
                    <a:noFill/>
                  </a:rPr>
                  <a:t> </a:t>
                </a:r>
              </a:p>
            </p:txBody>
          </p:sp>
        </mc:Fallback>
      </mc:AlternateContent>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157" y="1980942"/>
            <a:ext cx="671262" cy="671262"/>
          </a:xfrm>
          <a:prstGeom prst="rect">
            <a:avLst/>
          </a:prstGeom>
        </p:spPr>
      </p:pic>
      <p:sp>
        <p:nvSpPr>
          <p:cNvPr id="13" name="TextBox 12"/>
          <p:cNvSpPr txBox="1"/>
          <p:nvPr/>
        </p:nvSpPr>
        <p:spPr>
          <a:xfrm>
            <a:off x="187616" y="1740129"/>
            <a:ext cx="1141082" cy="369332"/>
          </a:xfrm>
          <a:prstGeom prst="rect">
            <a:avLst/>
          </a:prstGeom>
          <a:noFill/>
        </p:spPr>
        <p:txBody>
          <a:bodyPr wrap="none" rtlCol="0">
            <a:spAutoFit/>
          </a:bodyPr>
          <a:lstStyle/>
          <a:p>
            <a:r>
              <a:rPr lang="en-US" dirty="0" smtClean="0"/>
              <a:t>Instance 2</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569380" y="3896117"/>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569380" y="3896117"/>
                <a:ext cx="407484" cy="369332"/>
              </a:xfrm>
              <a:prstGeom prst="rect">
                <a:avLst/>
              </a:prstGeom>
              <a:blipFill rotWithShape="0">
                <a:blip r:embed="rId7"/>
                <a:stretch>
                  <a:fillRect/>
                </a:stretch>
              </a:blipFill>
            </p:spPr>
            <p:txBody>
              <a:bodyPr/>
              <a:lstStyle/>
              <a:p>
                <a:r>
                  <a:rPr lang="en-US">
                    <a:noFill/>
                  </a:rPr>
                  <a:t> </a:t>
                </a:r>
              </a:p>
            </p:txBody>
          </p:sp>
        </mc:Fallback>
      </mc:AlternateContent>
      <p:sp>
        <p:nvSpPr>
          <p:cNvPr id="17" name="TextBox 16"/>
          <p:cNvSpPr txBox="1"/>
          <p:nvPr/>
        </p:nvSpPr>
        <p:spPr>
          <a:xfrm>
            <a:off x="171838" y="3548367"/>
            <a:ext cx="1076961" cy="369332"/>
          </a:xfrm>
          <a:prstGeom prst="rect">
            <a:avLst/>
          </a:prstGeom>
          <a:noFill/>
        </p:spPr>
        <p:txBody>
          <a:bodyPr wrap="none" rtlCol="0">
            <a:spAutoFit/>
          </a:bodyPr>
          <a:lstStyle/>
          <a:p>
            <a:r>
              <a:rPr lang="en-US" dirty="0" smtClean="0"/>
              <a:t>Instance </a:t>
            </a:r>
            <a:r>
              <a:rPr lang="en-US" dirty="0" err="1" smtClean="0"/>
              <a:t>i</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9790993" y="396028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9790993" y="3960285"/>
                <a:ext cx="407484" cy="369332"/>
              </a:xfrm>
              <a:prstGeom prst="rect">
                <a:avLst/>
              </a:prstGeom>
              <a:blipFill rotWithShape="0">
                <a:blip r:embed="rId8"/>
                <a:stretch>
                  <a:fillRect/>
                </a:stretch>
              </a:blipFill>
            </p:spPr>
            <p:txBody>
              <a:bodyPr/>
              <a:lstStyle/>
              <a:p>
                <a:r>
                  <a:rPr lang="en-US">
                    <a:noFill/>
                  </a:rPr>
                  <a:t> </a:t>
                </a:r>
              </a:p>
            </p:txBody>
          </p:sp>
        </mc:Fallback>
      </mc:AlternateContent>
      <p:sp>
        <p:nvSpPr>
          <p:cNvPr id="21" name="TextBox 20"/>
          <p:cNvSpPr txBox="1"/>
          <p:nvPr/>
        </p:nvSpPr>
        <p:spPr>
          <a:xfrm>
            <a:off x="8393187" y="3649150"/>
            <a:ext cx="1602746" cy="369332"/>
          </a:xfrm>
          <a:prstGeom prst="rect">
            <a:avLst/>
          </a:prstGeom>
          <a:noFill/>
        </p:spPr>
        <p:txBody>
          <a:bodyPr wrap="none" rtlCol="0">
            <a:spAutoFit/>
          </a:bodyPr>
          <a:lstStyle/>
          <a:p>
            <a:r>
              <a:rPr lang="en-US" dirty="0" smtClean="0"/>
              <a:t>Instance n</a:t>
            </a:r>
            <a:r>
              <a:rPr lang="en-US" baseline="30000" dirty="0" smtClean="0"/>
              <a:t>1/4</a:t>
            </a:r>
            <a:r>
              <a:rPr lang="en-US" dirty="0" smtClean="0"/>
              <a:t>-1</a:t>
            </a:r>
            <a:endParaRPr lang="en-US" dirty="0"/>
          </a:p>
        </p:txBody>
      </p:sp>
      <mc:AlternateContent xmlns:mc="http://schemas.openxmlformats.org/markup-compatibility/2006" xmlns:a14="http://schemas.microsoft.com/office/drawing/2010/main">
        <mc:Choice Requires="a14">
          <p:sp>
            <p:nvSpPr>
              <p:cNvPr id="23" name="TextBox 22"/>
              <p:cNvSpPr txBox="1"/>
              <p:nvPr/>
            </p:nvSpPr>
            <p:spPr>
              <a:xfrm>
                <a:off x="9799015" y="225982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9799015" y="2259822"/>
                <a:ext cx="407484" cy="369332"/>
              </a:xfrm>
              <a:prstGeom prst="rect">
                <a:avLst/>
              </a:prstGeom>
              <a:blipFill rotWithShape="0">
                <a:blip r:embed="rId9"/>
                <a:stretch>
                  <a:fillRect/>
                </a:stretch>
              </a:blipFill>
            </p:spPr>
            <p:txBody>
              <a:bodyPr/>
              <a:lstStyle/>
              <a:p>
                <a:r>
                  <a:rPr lang="en-US">
                    <a:noFill/>
                  </a:rPr>
                  <a:t> </a:t>
                </a:r>
              </a:p>
            </p:txBody>
          </p:sp>
        </mc:Fallback>
      </mc:AlternateContent>
      <p:sp>
        <p:nvSpPr>
          <p:cNvPr id="25" name="TextBox 24"/>
          <p:cNvSpPr txBox="1"/>
          <p:nvPr/>
        </p:nvSpPr>
        <p:spPr>
          <a:xfrm>
            <a:off x="8385035" y="1890490"/>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/2+2</a:t>
            </a:r>
            <a:endParaRPr lang="en-US" dirty="0"/>
          </a:p>
        </p:txBody>
      </p:sp>
      <mc:AlternateContent xmlns:mc="http://schemas.openxmlformats.org/markup-compatibility/2006" xmlns:a14="http://schemas.microsoft.com/office/drawing/2010/main">
        <mc:Choice Requires="a14">
          <p:sp>
            <p:nvSpPr>
              <p:cNvPr id="27" name="TextBox 26"/>
              <p:cNvSpPr txBox="1"/>
              <p:nvPr/>
            </p:nvSpPr>
            <p:spPr>
              <a:xfrm>
                <a:off x="9807037" y="663635"/>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9807037" y="663635"/>
                <a:ext cx="407484" cy="369332"/>
              </a:xfrm>
              <a:prstGeom prst="rect">
                <a:avLst/>
              </a:prstGeom>
              <a:blipFill rotWithShape="0">
                <a:blip r:embed="rId10"/>
                <a:stretch>
                  <a:fillRect/>
                </a:stretch>
              </a:blipFill>
            </p:spPr>
            <p:txBody>
              <a:bodyPr/>
              <a:lstStyle/>
              <a:p>
                <a:r>
                  <a:rPr lang="en-US">
                    <a:noFill/>
                  </a:rPr>
                  <a:t> </a:t>
                </a:r>
              </a:p>
            </p:txBody>
          </p:sp>
        </mc:Fallback>
      </mc:AlternateContent>
      <p:sp>
        <p:nvSpPr>
          <p:cNvPr id="29" name="TextBox 28"/>
          <p:cNvSpPr txBox="1"/>
          <p:nvPr/>
        </p:nvSpPr>
        <p:spPr>
          <a:xfrm>
            <a:off x="8401209" y="305558"/>
            <a:ext cx="1801519" cy="369332"/>
          </a:xfrm>
          <a:prstGeom prst="rect">
            <a:avLst/>
          </a:prstGeom>
          <a:noFill/>
        </p:spPr>
        <p:txBody>
          <a:bodyPr wrap="none" rtlCol="0">
            <a:spAutoFit/>
          </a:bodyPr>
          <a:lstStyle/>
          <a:p>
            <a:r>
              <a:rPr lang="en-US" dirty="0" smtClean="0"/>
              <a:t>Instance n</a:t>
            </a:r>
            <a:r>
              <a:rPr lang="en-US" baseline="30000" dirty="0" smtClean="0"/>
              <a:t>1/4</a:t>
            </a:r>
            <a:r>
              <a:rPr lang="en-US" dirty="0" smtClean="0"/>
              <a:t>/2+1</a:t>
            </a:r>
            <a:endParaRPr lang="en-US" dirty="0"/>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5005" y="2563540"/>
            <a:ext cx="1701909" cy="1701909"/>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4180468" y="3204979"/>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1</a:t>
                </a:r>
                <a:endParaRPr lang="en-US" b="1" baseline="-25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80468" y="3204979"/>
                <a:ext cx="433132" cy="362984"/>
              </a:xfrm>
              <a:prstGeom prst="rect">
                <a:avLst/>
              </a:prstGeom>
              <a:blipFill rotWithShape="0">
                <a:blip r:embed="rId12"/>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384210" y="3743287"/>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a:t>2</a:t>
                </a:r>
              </a:p>
            </p:txBody>
          </p:sp>
        </mc:Choice>
        <mc:Fallback xmlns="">
          <p:sp>
            <p:nvSpPr>
              <p:cNvPr id="33" name="TextBox 32"/>
              <p:cNvSpPr txBox="1">
                <a:spLocks noRot="1" noChangeAspect="1" noMove="1" noResize="1" noEditPoints="1" noAdjustHandles="1" noChangeArrowheads="1" noChangeShapeType="1" noTextEdit="1"/>
              </p:cNvSpPr>
              <p:nvPr/>
            </p:nvSpPr>
            <p:spPr>
              <a:xfrm>
                <a:off x="4384210" y="3743287"/>
                <a:ext cx="433132" cy="362984"/>
              </a:xfrm>
              <a:prstGeom prst="rect">
                <a:avLst/>
              </a:prstGeom>
              <a:blipFill rotWithShape="0">
                <a:blip r:embed="rId13"/>
                <a:stretch>
                  <a:fillRect r="-1408"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057258" y="4063501"/>
                <a:ext cx="433132" cy="362984"/>
              </a:xfrm>
              <a:prstGeom prst="rect">
                <a:avLst/>
              </a:prstGeom>
              <a:noFill/>
            </p:spPr>
            <p:txBody>
              <a:bodyPr wrap="none" rtlCol="0">
                <a:spAutoFit/>
              </a:bodyPr>
              <a:lstStyle/>
              <a:p>
                <a14:m>
                  <m:oMath xmlns:m="http://schemas.openxmlformats.org/officeDocument/2006/math">
                    <m:r>
                      <a:rPr lang="en-US" b="1" i="0" smtClean="0">
                        <a:latin typeface="Cambria Math" panose="02040503050406030204" pitchFamily="18" charset="0"/>
                      </a:rPr>
                      <m:t>𝐇</m:t>
                    </m:r>
                  </m:oMath>
                </a14:m>
                <a:r>
                  <a:rPr lang="en-US" b="1" baseline="-25000" dirty="0" smtClean="0"/>
                  <a:t>3</a:t>
                </a:r>
                <a:endParaRPr lang="en-US" b="1" baseline="-25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057258" y="4063501"/>
                <a:ext cx="433132" cy="362984"/>
              </a:xfrm>
              <a:prstGeom prst="rect">
                <a:avLst/>
              </a:prstGeom>
              <a:blipFill rotWithShape="0">
                <a:blip r:embed="rId14"/>
                <a:stretch>
                  <a:fillRect b="-254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423216" y="3339150"/>
                <a:ext cx="619080" cy="3990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a:rPr>
                          </m:ctrlPr>
                        </m:sSubPr>
                        <m:e>
                          <m:r>
                            <a:rPr lang="en-US" b="1" i="0" smtClean="0">
                              <a:latin typeface="Cambria Math" panose="02040503050406030204" pitchFamily="18" charset="0"/>
                            </a:rPr>
                            <m:t>𝐇</m:t>
                          </m:r>
                        </m:e>
                        <m:sub>
                          <m:rad>
                            <m:radPr>
                              <m:degHide m:val="on"/>
                              <m:ctrlPr>
                                <a:rPr lang="en-US" b="1" i="1">
                                  <a:latin typeface="Cambria Math"/>
                                </a:rPr>
                              </m:ctrlPr>
                            </m:radPr>
                            <m:deg/>
                            <m:e>
                              <m:r>
                                <a:rPr lang="en-US" b="1" i="1">
                                  <a:latin typeface="Cambria Math" panose="02040503050406030204" pitchFamily="18" charset="0"/>
                                </a:rPr>
                                <m:t>𝒏</m:t>
                              </m:r>
                            </m:e>
                          </m:rad>
                        </m:sub>
                      </m:sSub>
                    </m:oMath>
                  </m:oMathPara>
                </a14:m>
                <a:endParaRPr lang="en-US" baseline="-25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423216" y="3339150"/>
                <a:ext cx="619080" cy="399084"/>
              </a:xfrm>
              <a:prstGeom prst="rect">
                <a:avLst/>
              </a:prstGeom>
              <a:blipFill rotWithShape="0">
                <a:blip r:embed="rId15"/>
                <a:stretch>
                  <a:fillRect/>
                </a:stretch>
              </a:blipFill>
            </p:spPr>
            <p:txBody>
              <a:bodyPr/>
              <a:lstStyle/>
              <a:p>
                <a:r>
                  <a:rPr lang="en-US">
                    <a:noFill/>
                  </a:rPr>
                  <a:t> </a:t>
                </a:r>
              </a:p>
            </p:txBody>
          </p:sp>
        </mc:Fallback>
      </mc:AlternateContent>
      <p:sp>
        <p:nvSpPr>
          <p:cNvPr id="36" name="TextBox 35"/>
          <p:cNvSpPr txBox="1"/>
          <p:nvPr/>
        </p:nvSpPr>
        <p:spPr>
          <a:xfrm>
            <a:off x="5892126" y="4069690"/>
            <a:ext cx="348172" cy="369332"/>
          </a:xfrm>
          <a:prstGeom prst="rect">
            <a:avLst/>
          </a:prstGeom>
          <a:noFill/>
        </p:spPr>
        <p:txBody>
          <a:bodyPr wrap="none" rtlCol="0">
            <a:spAutoFit/>
          </a:bodyPr>
          <a:lstStyle/>
          <a:p>
            <a:r>
              <a:rPr lang="en-US" b="1" dirty="0" smtClean="0"/>
              <a:t>…</a:t>
            </a:r>
            <a:endParaRPr lang="en-US" b="1" baseline="-25000" dirty="0"/>
          </a:p>
        </p:txBody>
      </p:sp>
      <p:sp>
        <p:nvSpPr>
          <p:cNvPr id="37" name="TextBox 36"/>
          <p:cNvSpPr txBox="1"/>
          <p:nvPr/>
        </p:nvSpPr>
        <p:spPr>
          <a:xfrm>
            <a:off x="737019" y="3163803"/>
            <a:ext cx="343364" cy="369332"/>
          </a:xfrm>
          <a:prstGeom prst="rect">
            <a:avLst/>
          </a:prstGeom>
          <a:noFill/>
        </p:spPr>
        <p:txBody>
          <a:bodyPr wrap="none" rtlCol="0">
            <a:spAutoFit/>
          </a:bodyPr>
          <a:lstStyle/>
          <a:p>
            <a:r>
              <a:rPr lang="en-US" dirty="0" smtClean="0"/>
              <a:t>…</a:t>
            </a:r>
            <a:endParaRPr lang="en-US" baseline="-25000" dirty="0"/>
          </a:p>
        </p:txBody>
      </p:sp>
      <p:sp>
        <p:nvSpPr>
          <p:cNvPr id="38" name="TextBox 37"/>
          <p:cNvSpPr txBox="1"/>
          <p:nvPr/>
        </p:nvSpPr>
        <p:spPr>
          <a:xfrm>
            <a:off x="8946087" y="3248496"/>
            <a:ext cx="343364" cy="369332"/>
          </a:xfrm>
          <a:prstGeom prst="rect">
            <a:avLst/>
          </a:prstGeom>
          <a:noFill/>
        </p:spPr>
        <p:txBody>
          <a:bodyPr wrap="none" rtlCol="0">
            <a:spAutoFit/>
          </a:bodyPr>
          <a:lstStyle/>
          <a:p>
            <a:r>
              <a:rPr lang="en-US" dirty="0" smtClean="0"/>
              <a:t>…</a:t>
            </a:r>
            <a:endParaRPr lang="en-US" baseline="-25000" dirty="0"/>
          </a:p>
        </p:txBody>
      </p:sp>
      <p:sp>
        <p:nvSpPr>
          <p:cNvPr id="39" name="TextBox 38"/>
          <p:cNvSpPr txBox="1"/>
          <p:nvPr/>
        </p:nvSpPr>
        <p:spPr>
          <a:xfrm>
            <a:off x="3792310" y="181508"/>
            <a:ext cx="3408305" cy="584775"/>
          </a:xfrm>
          <a:prstGeom prst="rect">
            <a:avLst/>
          </a:prstGeom>
          <a:noFill/>
        </p:spPr>
        <p:txBody>
          <a:bodyPr wrap="none" rtlCol="0">
            <a:spAutoFit/>
          </a:bodyPr>
          <a:lstStyle/>
          <a:p>
            <a:r>
              <a:rPr lang="en-US" sz="3200" b="1" dirty="0" smtClean="0"/>
              <a:t>Balloon Phase Unit</a:t>
            </a:r>
            <a:endParaRPr lang="en-US" sz="3200" b="1" dirty="0"/>
          </a:p>
        </p:txBody>
      </p:sp>
      <p:sp>
        <p:nvSpPr>
          <p:cNvPr id="40" name="TextBox 39"/>
          <p:cNvSpPr txBox="1"/>
          <p:nvPr/>
        </p:nvSpPr>
        <p:spPr>
          <a:xfrm>
            <a:off x="0" y="6890"/>
            <a:ext cx="1824025" cy="369332"/>
          </a:xfrm>
          <a:prstGeom prst="rect">
            <a:avLst/>
          </a:prstGeom>
          <a:noFill/>
        </p:spPr>
        <p:txBody>
          <a:bodyPr wrap="none" rtlCol="0">
            <a:spAutoFit/>
          </a:bodyPr>
          <a:lstStyle/>
          <a:p>
            <a:r>
              <a:rPr lang="en-US" b="1" dirty="0" smtClean="0"/>
              <a:t>Light Phase Units</a:t>
            </a:r>
            <a:endParaRPr lang="en-US" b="1" dirty="0"/>
          </a:p>
        </p:txBody>
      </p:sp>
      <p:sp>
        <p:nvSpPr>
          <p:cNvPr id="41" name="TextBox 40"/>
          <p:cNvSpPr txBox="1"/>
          <p:nvPr/>
        </p:nvSpPr>
        <p:spPr>
          <a:xfrm>
            <a:off x="8051715" y="-4041"/>
            <a:ext cx="1824025" cy="369332"/>
          </a:xfrm>
          <a:prstGeom prst="rect">
            <a:avLst/>
          </a:prstGeom>
          <a:noFill/>
        </p:spPr>
        <p:txBody>
          <a:bodyPr wrap="none" rtlCol="0">
            <a:spAutoFit/>
          </a:bodyPr>
          <a:lstStyle/>
          <a:p>
            <a:r>
              <a:rPr lang="en-US" b="1" dirty="0" smtClean="0"/>
              <a:t>Light Phase Units</a:t>
            </a:r>
            <a:endParaRPr lang="en-US" b="1" dirty="0"/>
          </a:p>
        </p:txBody>
      </p:sp>
      <p:cxnSp>
        <p:nvCxnSpPr>
          <p:cNvPr id="43" name="Straight Arrow Connector 42"/>
          <p:cNvCxnSpPr/>
          <p:nvPr/>
        </p:nvCxnSpPr>
        <p:spPr>
          <a:xfrm flipV="1">
            <a:off x="2071796" y="3181780"/>
            <a:ext cx="1539836" cy="47403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07055" y="3496699"/>
            <a:ext cx="1622102" cy="4931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16" cstate="print">
            <a:extLst>
              <a:ext uri="{28A0092B-C50C-407E-A947-70E740481C1C}">
                <a14:useLocalDpi xmlns:a14="http://schemas.microsoft.com/office/drawing/2010/main" val="0"/>
              </a:ext>
            </a:extLst>
          </a:blip>
          <a:srcRect l="4362" t="35972" r="4410" b="37639"/>
          <a:stretch/>
        </p:blipFill>
        <p:spPr>
          <a:xfrm>
            <a:off x="4061555" y="1873158"/>
            <a:ext cx="3590925" cy="779046"/>
          </a:xfrm>
          <a:prstGeom prst="rect">
            <a:avLst/>
          </a:prstGeom>
        </p:spPr>
      </p:pic>
      <p:pic>
        <p:nvPicPr>
          <p:cNvPr id="49" name="Picture 48"/>
          <p:cNvPicPr>
            <a:picLocks noChangeAspect="1"/>
          </p:cNvPicPr>
          <p:nvPr/>
        </p:nvPicPr>
        <p:blipFill rotWithShape="1">
          <a:blip r:embed="rId17" cstate="print">
            <a:extLst>
              <a:ext uri="{28A0092B-C50C-407E-A947-70E740481C1C}">
                <a14:useLocalDpi xmlns:a14="http://schemas.microsoft.com/office/drawing/2010/main" val="0"/>
              </a:ext>
            </a:extLst>
          </a:blip>
          <a:srcRect l="4362" t="35972" r="4410" b="37639"/>
          <a:stretch/>
        </p:blipFill>
        <p:spPr>
          <a:xfrm>
            <a:off x="4546240" y="1301524"/>
            <a:ext cx="2557123" cy="554764"/>
          </a:xfrm>
          <a:prstGeom prst="rect">
            <a:avLst/>
          </a:prstGeom>
        </p:spPr>
      </p:pic>
      <mc:AlternateContent xmlns:mc="http://schemas.openxmlformats.org/markup-compatibility/2006" xmlns:a14="http://schemas.microsoft.com/office/drawing/2010/main">
        <mc:Choice Requires="a14">
          <p:sp>
            <p:nvSpPr>
              <p:cNvPr id="57" name="TextBox 56"/>
              <p:cNvSpPr txBox="1"/>
              <p:nvPr/>
            </p:nvSpPr>
            <p:spPr>
              <a:xfrm>
                <a:off x="1626530" y="5639192"/>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626530" y="5639192"/>
                <a:ext cx="407484" cy="369332"/>
              </a:xfrm>
              <a:prstGeom prst="rect">
                <a:avLst/>
              </a:prstGeom>
              <a:blipFill rotWithShape="0">
                <a:blip r:embed="rId18"/>
                <a:stretch>
                  <a:fillRect/>
                </a:stretch>
              </a:blipFill>
            </p:spPr>
            <p:txBody>
              <a:bodyPr/>
              <a:lstStyle/>
              <a:p>
                <a:r>
                  <a:rPr lang="en-US">
                    <a:noFill/>
                  </a:rPr>
                  <a:t> </a:t>
                </a:r>
              </a:p>
            </p:txBody>
          </p:sp>
        </mc:Fallback>
      </mc:AlternateContent>
      <p:sp>
        <p:nvSpPr>
          <p:cNvPr id="59" name="TextBox 58"/>
          <p:cNvSpPr txBox="1"/>
          <p:nvPr/>
        </p:nvSpPr>
        <p:spPr>
          <a:xfrm>
            <a:off x="228988" y="5291442"/>
            <a:ext cx="1569084" cy="369332"/>
          </a:xfrm>
          <a:prstGeom prst="rect">
            <a:avLst/>
          </a:prstGeom>
          <a:noFill/>
        </p:spPr>
        <p:txBody>
          <a:bodyPr wrap="none" rtlCol="0">
            <a:spAutoFit/>
          </a:bodyPr>
          <a:lstStyle/>
          <a:p>
            <a:r>
              <a:rPr lang="en-US" dirty="0" smtClean="0"/>
              <a:t>Instance n</a:t>
            </a:r>
            <a:r>
              <a:rPr lang="en-US" baseline="30000" dirty="0" smtClean="0"/>
              <a:t>1/4</a:t>
            </a:r>
            <a:r>
              <a:rPr lang="en-US" dirty="0" smtClean="0"/>
              <a:t>/2</a:t>
            </a:r>
            <a:endParaRPr lang="en-US" dirty="0"/>
          </a:p>
        </p:txBody>
      </p:sp>
      <p:sp>
        <p:nvSpPr>
          <p:cNvPr id="60" name="TextBox 59"/>
          <p:cNvSpPr txBox="1"/>
          <p:nvPr/>
        </p:nvSpPr>
        <p:spPr>
          <a:xfrm>
            <a:off x="794169" y="4906878"/>
            <a:ext cx="343364" cy="369332"/>
          </a:xfrm>
          <a:prstGeom prst="rect">
            <a:avLst/>
          </a:prstGeom>
          <a:noFill/>
        </p:spPr>
        <p:txBody>
          <a:bodyPr wrap="none" rtlCol="0">
            <a:spAutoFit/>
          </a:bodyPr>
          <a:lstStyle/>
          <a:p>
            <a:r>
              <a:rPr lang="en-US" dirty="0" smtClean="0"/>
              <a:t>…</a:t>
            </a:r>
            <a:endParaRPr lang="en-US" baseline="-25000" dirty="0"/>
          </a:p>
        </p:txBody>
      </p:sp>
      <mc:AlternateContent xmlns:mc="http://schemas.openxmlformats.org/markup-compatibility/2006" xmlns:a14="http://schemas.microsoft.com/office/drawing/2010/main">
        <mc:Choice Requires="a14">
          <p:sp>
            <p:nvSpPr>
              <p:cNvPr id="63" name="TextBox 62"/>
              <p:cNvSpPr txBox="1"/>
              <p:nvPr/>
            </p:nvSpPr>
            <p:spPr>
              <a:xfrm>
                <a:off x="9810043" y="5531910"/>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𝐇</m:t>
                      </m:r>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9810043" y="5531910"/>
                <a:ext cx="407484" cy="369332"/>
              </a:xfrm>
              <a:prstGeom prst="rect">
                <a:avLst/>
              </a:prstGeom>
              <a:blipFill rotWithShape="0">
                <a:blip r:embed="rId19"/>
                <a:stretch>
                  <a:fillRect/>
                </a:stretch>
              </a:blipFill>
            </p:spPr>
            <p:txBody>
              <a:bodyPr/>
              <a:lstStyle/>
              <a:p>
                <a:r>
                  <a:rPr lang="en-US">
                    <a:noFill/>
                  </a:rPr>
                  <a:t> </a:t>
                </a:r>
              </a:p>
            </p:txBody>
          </p:sp>
        </mc:Fallback>
      </mc:AlternateContent>
      <p:sp>
        <p:nvSpPr>
          <p:cNvPr id="65" name="TextBox 64"/>
          <p:cNvSpPr txBox="1"/>
          <p:nvPr/>
        </p:nvSpPr>
        <p:spPr>
          <a:xfrm>
            <a:off x="8412237" y="5220775"/>
            <a:ext cx="1362296" cy="369332"/>
          </a:xfrm>
          <a:prstGeom prst="rect">
            <a:avLst/>
          </a:prstGeom>
          <a:noFill/>
        </p:spPr>
        <p:txBody>
          <a:bodyPr wrap="none" rtlCol="0">
            <a:spAutoFit/>
          </a:bodyPr>
          <a:lstStyle/>
          <a:p>
            <a:r>
              <a:rPr lang="en-US" dirty="0" smtClean="0"/>
              <a:t>Instance n</a:t>
            </a:r>
            <a:r>
              <a:rPr lang="en-US" baseline="30000" dirty="0" smtClean="0"/>
              <a:t>1/4</a:t>
            </a:r>
            <a:endParaRPr lang="en-US" dirty="0"/>
          </a:p>
        </p:txBody>
      </p:sp>
      <p:pic>
        <p:nvPicPr>
          <p:cNvPr id="68" name="Picture 67"/>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771144" y="4207726"/>
            <a:ext cx="876300" cy="609601"/>
          </a:xfrm>
          <a:prstGeom prst="rect">
            <a:avLst/>
          </a:prstGeom>
        </p:spPr>
      </p:pic>
      <p:pic>
        <p:nvPicPr>
          <p:cNvPr id="69" name="Picture 6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27697" y="3803916"/>
            <a:ext cx="671262" cy="671262"/>
          </a:xfrm>
          <a:prstGeom prst="rect">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28294" y="5931751"/>
            <a:ext cx="876300" cy="609601"/>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47" y="5527941"/>
            <a:ext cx="671262" cy="671262"/>
          </a:xfrm>
          <a:prstGeom prst="rect">
            <a:avLst/>
          </a:prstGeom>
        </p:spPr>
      </p:pic>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38844" y="5865076"/>
            <a:ext cx="876300" cy="609601"/>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397" y="5461266"/>
            <a:ext cx="671262" cy="671262"/>
          </a:xfrm>
          <a:prstGeom prst="rect">
            <a:avLst/>
          </a:prstGeom>
        </p:spPr>
      </p:pic>
      <p:pic>
        <p:nvPicPr>
          <p:cNvPr id="75"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10269" y="4274401"/>
            <a:ext cx="876300" cy="609601"/>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22" y="3870591"/>
            <a:ext cx="671262" cy="671262"/>
          </a:xfrm>
          <a:prstGeom prst="rect">
            <a:avLst/>
          </a:prstGeom>
        </p:spPr>
      </p:pic>
      <p:pic>
        <p:nvPicPr>
          <p:cNvPr id="77" name="Picture 76"/>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9000744" y="2531326"/>
            <a:ext cx="876300" cy="609601"/>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7297" y="2127516"/>
            <a:ext cx="671262" cy="671262"/>
          </a:xfrm>
          <a:prstGeom prst="rect">
            <a:avLst/>
          </a:prstGeom>
        </p:spPr>
      </p:pic>
      <p:pic>
        <p:nvPicPr>
          <p:cNvPr id="79" name="Picture 78"/>
          <p:cNvPicPr>
            <a:picLocks noChangeAspect="1"/>
          </p:cNvPicPr>
          <p:nvPr/>
        </p:nvPicPr>
        <p:blipFill rotWithShape="1">
          <a:blip r:embed="rId2" cstate="print">
            <a:extLst>
              <a:ext uri="{28A0092B-C50C-407E-A947-70E740481C1C}">
                <a14:useLocalDpi xmlns:a14="http://schemas.microsoft.com/office/drawing/2010/main" val="0"/>
              </a:ext>
            </a:extLst>
          </a:blip>
          <a:srcRect l="4480" t="8153" r="5169" b="8042"/>
          <a:stretch/>
        </p:blipFill>
        <p:spPr>
          <a:xfrm>
            <a:off x="8972169" y="950176"/>
            <a:ext cx="876300" cy="609601"/>
          </a:xfrm>
          <a:prstGeom prst="rect">
            <a:avLst/>
          </a:prstGeom>
        </p:spPr>
      </p:pic>
      <p:pic>
        <p:nvPicPr>
          <p:cNvPr id="80" name="Picture 7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928722" y="546366"/>
            <a:ext cx="671262" cy="671262"/>
          </a:xfrm>
          <a:prstGeom prst="rect">
            <a:avLst/>
          </a:prstGeom>
        </p:spPr>
      </p:pic>
    </p:spTree>
    <p:extLst>
      <p:ext uri="{BB962C8B-B14F-4D97-AF65-F5344CB8AC3E}">
        <p14:creationId xmlns:p14="http://schemas.microsoft.com/office/powerpoint/2010/main" val="2537569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Consequences (R = 3,000)</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793" y="1515309"/>
            <a:ext cx="5568092" cy="4924883"/>
          </a:xfrm>
          <a:prstGeom prst="rect">
            <a:avLst/>
          </a:prstGeom>
        </p:spPr>
      </p:pic>
      <p:pic>
        <p:nvPicPr>
          <p:cNvPr id="5" name="Picture 4"/>
          <p:cNvPicPr>
            <a:picLocks noChangeAspect="1"/>
          </p:cNvPicPr>
          <p:nvPr/>
        </p:nvPicPr>
        <p:blipFill>
          <a:blip r:embed="rId3"/>
          <a:stretch>
            <a:fillRect/>
          </a:stretch>
        </p:blipFill>
        <p:spPr>
          <a:xfrm>
            <a:off x="5603620" y="1515309"/>
            <a:ext cx="5236480" cy="4819626"/>
          </a:xfrm>
          <a:prstGeom prst="rect">
            <a:avLst/>
          </a:prstGeom>
        </p:spPr>
      </p:pic>
    </p:spTree>
    <p:extLst>
      <p:ext uri="{BB962C8B-B14F-4D97-AF65-F5344CB8AC3E}">
        <p14:creationId xmlns:p14="http://schemas.microsoft.com/office/powerpoint/2010/main" val="13738109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1" y="956532"/>
            <a:ext cx="5307466" cy="4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New Simulation Results                        [AB16b] </a:t>
            </a:r>
            <a:endParaRPr lang="en-US" dirty="0"/>
          </a:p>
        </p:txBody>
      </p:sp>
      <p:sp>
        <p:nvSpPr>
          <p:cNvPr id="3" name="Content Placeholder 2"/>
          <p:cNvSpPr>
            <a:spLocks noGrp="1"/>
          </p:cNvSpPr>
          <p:nvPr>
            <p:ph idx="1"/>
          </p:nvPr>
        </p:nvSpPr>
        <p:spPr>
          <a:xfrm>
            <a:off x="315685" y="5866191"/>
            <a:ext cx="11560629" cy="4251400"/>
          </a:xfrm>
        </p:spPr>
        <p:txBody>
          <a:bodyPr/>
          <a:lstStyle/>
          <a:p>
            <a:pPr marL="0" indent="0">
              <a:buNone/>
            </a:pPr>
            <a:r>
              <a:rPr lang="en-US" dirty="0" smtClean="0"/>
              <a:t>Attack on Argon 2i-B is practical even for pessimistic parameter ranges (brown line). </a:t>
            </a:r>
            <a:endParaRPr lang="en-US" dirty="0"/>
          </a:p>
        </p:txBody>
      </p:sp>
      <p:cxnSp>
        <p:nvCxnSpPr>
          <p:cNvPr id="5" name="Straight Arrow Connector 4"/>
          <p:cNvCxnSpPr>
            <a:stCxn id="7" idx="1"/>
          </p:cNvCxnSpPr>
          <p:nvPr/>
        </p:nvCxnSpPr>
        <p:spPr>
          <a:xfrm flipH="1" flipV="1">
            <a:off x="6152444" y="3177823"/>
            <a:ext cx="1603024" cy="133809"/>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5468" y="2773023"/>
            <a:ext cx="3804354" cy="1077218"/>
          </a:xfrm>
          <a:prstGeom prst="rect">
            <a:avLst/>
          </a:prstGeom>
          <a:noFill/>
        </p:spPr>
        <p:txBody>
          <a:bodyPr wrap="square" rtlCol="0">
            <a:spAutoFit/>
          </a:bodyPr>
          <a:lstStyle/>
          <a:p>
            <a:r>
              <a:rPr lang="en-US" sz="3200" dirty="0" smtClean="0"/>
              <a:t>Pessimistic Argon 2i-B parameter</a:t>
            </a:r>
            <a:endParaRPr lang="en-US" sz="3200" dirty="0"/>
          </a:p>
        </p:txBody>
      </p:sp>
      <p:cxnSp>
        <p:nvCxnSpPr>
          <p:cNvPr id="9" name="Straight Arrow Connector 8"/>
          <p:cNvCxnSpPr/>
          <p:nvPr/>
        </p:nvCxnSpPr>
        <p:spPr>
          <a:xfrm flipH="1" flipV="1">
            <a:off x="6502400" y="327378"/>
            <a:ext cx="1507067" cy="112889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55468" y="1536890"/>
            <a:ext cx="4131732" cy="1015663"/>
          </a:xfrm>
          <a:prstGeom prst="rect">
            <a:avLst/>
          </a:prstGeom>
          <a:noFill/>
        </p:spPr>
        <p:txBody>
          <a:bodyPr wrap="square" rtlCol="0">
            <a:spAutoFit/>
          </a:bodyPr>
          <a:lstStyle/>
          <a:p>
            <a:r>
              <a:rPr lang="en-US" sz="2000" dirty="0" smtClean="0"/>
              <a:t>Parameter setting could easily be chosen when following Argon2i-B guidelines</a:t>
            </a:r>
            <a:endParaRPr lang="en-US" sz="2000" dirty="0"/>
          </a:p>
        </p:txBody>
      </p:sp>
      <p:sp>
        <p:nvSpPr>
          <p:cNvPr id="17" name="TextBox 16"/>
          <p:cNvSpPr txBox="1"/>
          <p:nvPr/>
        </p:nvSpPr>
        <p:spPr>
          <a:xfrm rot="5400000">
            <a:off x="4600222" y="2322593"/>
            <a:ext cx="3804354"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4131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dirty="0" smtClean="0"/>
              <a:t>Attacks</a:t>
            </a:r>
          </a:p>
          <a:p>
            <a:r>
              <a:rPr lang="en-US" b="1" dirty="0" smtClean="0"/>
              <a:t>Constructing </a:t>
            </a:r>
            <a:r>
              <a:rPr lang="en-US" b="1" dirty="0" err="1" smtClean="0"/>
              <a:t>iMHFs</a:t>
            </a:r>
            <a:r>
              <a:rPr lang="en-US" b="1" dirty="0" smtClean="0"/>
              <a:t> (New!)</a:t>
            </a:r>
          </a:p>
          <a:p>
            <a:pPr lvl="1"/>
            <a:r>
              <a:rPr lang="en-US" b="1" dirty="0" smtClean="0"/>
              <a:t>Depth-Robustness is </a:t>
            </a:r>
            <a:r>
              <a:rPr lang="en-US" b="1" i="1" dirty="0" smtClean="0"/>
              <a:t>sufficient</a:t>
            </a:r>
          </a:p>
          <a:p>
            <a:r>
              <a:rPr lang="en-US" dirty="0" smtClean="0"/>
              <a:t>Conclusions and Open Questions</a:t>
            </a:r>
            <a:endParaRPr lang="en-US" dirty="0"/>
          </a:p>
        </p:txBody>
      </p:sp>
    </p:spTree>
    <p:extLst>
      <p:ext uri="{BB962C8B-B14F-4D97-AF65-F5344CB8AC3E}">
        <p14:creationId xmlns:p14="http://schemas.microsoft.com/office/powerpoint/2010/main" val="14981154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(Positive) Results</a:t>
            </a:r>
            <a:endParaRPr lang="en-US" dirty="0"/>
          </a:p>
        </p:txBody>
      </p:sp>
      <p:sp>
        <p:nvSpPr>
          <p:cNvPr id="4" name="Rectangle 3"/>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a:rPr>
                      <m:t> [</m:t>
                    </m:r>
                    <m:r>
                      <a:rPr lang="en-US" sz="2800" b="1" i="0" smtClean="0">
                        <a:solidFill>
                          <a:schemeClr val="tx1"/>
                        </a:solidFill>
                        <a:latin typeface="Cambria Math"/>
                      </a:rPr>
                      <m:t>𝐀𝐁𝐏𝟏𝟔</m:t>
                    </m:r>
                    <m:r>
                      <a:rPr lang="en-US" sz="2800" b="1" i="0" smtClean="0">
                        <a:solidFill>
                          <a:schemeClr val="tx1"/>
                        </a:solidFill>
                        <a:latin typeface="Cambria Math"/>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a:rPr>
                        </m:ctrlPr>
                      </m:dPr>
                      <m:e>
                        <m:r>
                          <a:rPr lang="en-US" sz="2800" i="1">
                            <a:latin typeface="Cambria Math" panose="02040503050406030204" pitchFamily="18" charset="0"/>
                          </a:rPr>
                          <m:t>𝐺</m:t>
                        </m:r>
                      </m:e>
                    </m:d>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2"/>
                <a:stretch>
                  <a:fillRect t="-10465" r="-734" b="-32558"/>
                </a:stretch>
              </a:blipFill>
            </p:spPr>
            <p:txBody>
              <a:bodyPr/>
              <a:lstStyle/>
              <a:p>
                <a:r>
                  <a:rPr lang="en-US">
                    <a:noFill/>
                  </a:rPr>
                  <a:t> </a:t>
                </a:r>
              </a:p>
            </p:txBody>
          </p:sp>
        </mc:Fallback>
      </mc:AlternateContent>
      <p:sp>
        <p:nvSpPr>
          <p:cNvPr id="6" name="Rectangle 5"/>
          <p:cNvSpPr/>
          <p:nvPr/>
        </p:nvSpPr>
        <p:spPr>
          <a:xfrm>
            <a:off x="568831" y="2332207"/>
            <a:ext cx="11054338" cy="116005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7" name="Rectangle 6"/>
              <p:cNvSpPr/>
              <p:nvPr/>
            </p:nvSpPr>
            <p:spPr>
              <a:xfrm>
                <a:off x="536083" y="2332206"/>
                <a:ext cx="10804349" cy="1009572"/>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1" i="0" smtClean="0">
                        <a:solidFill>
                          <a:schemeClr val="tx1"/>
                        </a:solidFill>
                        <a:latin typeface="Cambria Math" panose="02040503050406030204" pitchFamily="18" charset="0"/>
                      </a:rPr>
                      <m:t>𝐄𝐆𝐒𝟕𝟓</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There is an </a:t>
                </a:r>
                <a14:m>
                  <m:oMath xmlns:m="http://schemas.openxmlformats.org/officeDocument/2006/math">
                    <m:d>
                      <m:dPr>
                        <m:ctrlPr>
                          <a:rPr lang="en-US" sz="2800" i="1" smtClean="0">
                            <a:solidFill>
                              <a:schemeClr val="tx1"/>
                            </a:solidFill>
                            <a:latin typeface="Cambria Math"/>
                          </a:rPr>
                        </m:ctrlPr>
                      </m:dPr>
                      <m:e>
                        <m:r>
                          <m:rPr>
                            <m:sty m:val="p"/>
                          </m:rPr>
                          <a:rPr lang="el-GR" sz="2800" i="1">
                            <a:latin typeface="Cambria Math" panose="02040503050406030204" pitchFamily="18" charset="0"/>
                            <a:ea typeface="Cambria Math" panose="02040503050406030204" pitchFamily="18" charset="0"/>
                          </a:rPr>
                          <m:t>Ω</m:t>
                        </m:r>
                        <m:d>
                          <m:dPr>
                            <m:ctrlPr>
                              <a:rPr lang="en-US" sz="2800" i="1" smtClean="0">
                                <a:solidFill>
                                  <a:schemeClr val="tx1"/>
                                </a:solidFill>
                                <a:latin typeface="Cambria Math"/>
                              </a:rPr>
                            </m:ctrlPr>
                          </m:dPr>
                          <m:e>
                            <m:r>
                              <a:rPr lang="en-US" sz="2800" b="0" i="1" smtClean="0">
                                <a:solidFill>
                                  <a:schemeClr val="tx1"/>
                                </a:solidFill>
                                <a:latin typeface="Cambria Math" panose="02040503050406030204" pitchFamily="18" charset="0"/>
                              </a:rPr>
                              <m:t>𝑛</m:t>
                            </m:r>
                          </m:e>
                        </m:d>
                        <m:r>
                          <a:rPr lang="en-US" sz="2800" b="0" i="1" smtClean="0">
                            <a:solidFill>
                              <a:schemeClr val="tx1"/>
                            </a:solidFill>
                            <a:latin typeface="Cambria Math" panose="02040503050406030204" pitchFamily="18" charset="0"/>
                          </a:rPr>
                          <m:t>,</m:t>
                        </m:r>
                        <m:r>
                          <m:rPr>
                            <m:sty m:val="p"/>
                          </m:rPr>
                          <a:rPr lang="el-GR" sz="2800" b="0" i="1" smtClean="0">
                            <a:solidFill>
                              <a:schemeClr val="tx1"/>
                            </a:solidFill>
                            <a:latin typeface="Cambria Math" panose="02040503050406030204" pitchFamily="18" charset="0"/>
                            <a:ea typeface="Cambria Math" panose="02040503050406030204" pitchFamily="18" charset="0"/>
                          </a:rPr>
                          <m:t>Ω</m:t>
                        </m:r>
                        <m:d>
                          <m:dPr>
                            <m:ctrlPr>
                              <a:rPr lang="en-US" sz="2800" b="0" i="1" smtClean="0">
                                <a:solidFill>
                                  <a:schemeClr val="tx1"/>
                                </a:solidFill>
                                <a:latin typeface="Cambria Math"/>
                              </a:rPr>
                            </m:ctrlPr>
                          </m:dPr>
                          <m:e>
                            <m:r>
                              <a:rPr lang="en-US" sz="2800" b="0" i="1" smtClean="0">
                                <a:solidFill>
                                  <a:schemeClr val="tx1"/>
                                </a:solidFill>
                                <a:latin typeface="Cambria Math" panose="02040503050406030204" pitchFamily="18" charset="0"/>
                              </a:rPr>
                              <m:t>𝑛</m:t>
                            </m:r>
                          </m:e>
                        </m:d>
                      </m:e>
                    </m:d>
                  </m:oMath>
                </a14:m>
                <a:r>
                  <a:rPr lang="en-US" sz="2800" dirty="0" smtClean="0"/>
                  <a:t>-</a:t>
                </a:r>
                <a:r>
                  <a:rPr lang="en-US" sz="2800" dirty="0"/>
                  <a:t>depth robust </a:t>
                </a:r>
                <a:r>
                  <a:rPr lang="en-US" sz="2800" dirty="0" smtClean="0"/>
                  <a:t>DAG G with </a:t>
                </a:r>
                <a:r>
                  <a:rPr lang="en-US" sz="2800" dirty="0" err="1" smtClean="0"/>
                  <a:t>indegree</a:t>
                </a:r>
                <a:r>
                  <a:rPr lang="en-US" sz="2800" dirty="0" smtClean="0"/>
                  <a:t>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m:t>
                    </m:r>
                    <m:d>
                      <m:dPr>
                        <m:ctrlPr>
                          <a:rPr lang="en-US" sz="2800" i="1" smtClean="0">
                            <a:latin typeface="Cambria Math"/>
                            <a:ea typeface="Cambria Math" panose="02040503050406030204" pitchFamily="18" charset="0"/>
                          </a:rPr>
                        </m:ctrlPr>
                      </m:dPr>
                      <m:e>
                        <m:func>
                          <m:funcPr>
                            <m:ctrlPr>
                              <a:rPr lang="en-US" sz="2800" i="1" smtClean="0">
                                <a:latin typeface="Cambria Math"/>
                                <a:ea typeface="Cambria Math" panose="02040503050406030204" pitchFamily="18" charset="0"/>
                              </a:rPr>
                            </m:ctrlPr>
                          </m:funcPr>
                          <m:fName>
                            <m:r>
                              <m:rPr>
                                <m:sty m:val="p"/>
                              </m:rPr>
                              <a:rPr lang="en-US" sz="2800" i="0" smtClean="0">
                                <a:latin typeface="Cambria Math" panose="02040503050406030204" pitchFamily="18" charset="0"/>
                                <a:ea typeface="Cambria Math" panose="02040503050406030204" pitchFamily="18" charset="0"/>
                              </a:rPr>
                              <m:t>log</m:t>
                            </m:r>
                          </m:fName>
                          <m:e>
                            <m:r>
                              <a:rPr lang="en-US" sz="2800" b="0" i="1" smtClean="0">
                                <a:latin typeface="Cambria Math" panose="02040503050406030204" pitchFamily="18" charset="0"/>
                                <a:ea typeface="Cambria Math" panose="02040503050406030204" pitchFamily="18" charset="0"/>
                              </a:rPr>
                              <m:t>𝑛</m:t>
                            </m:r>
                          </m:e>
                        </m:func>
                      </m:e>
                    </m:d>
                  </m:oMath>
                </a14:m>
                <a:r>
                  <a:rPr lang="en-US" sz="2800" dirty="0" smtClean="0"/>
                  <a:t>. </a:t>
                </a:r>
                <a:endParaRPr lang="en-US" sz="28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6083" y="2332206"/>
                <a:ext cx="10804349" cy="1009572"/>
              </a:xfrm>
              <a:prstGeom prst="rect">
                <a:avLst/>
              </a:prstGeom>
              <a:blipFill rotWithShape="0">
                <a:blip r:embed="rId3"/>
                <a:stretch>
                  <a:fillRect l="-1185" t="-3030" b="-16970"/>
                </a:stretch>
              </a:blipFill>
            </p:spPr>
            <p:txBody>
              <a:bodyPr/>
              <a:lstStyle/>
              <a:p>
                <a:r>
                  <a:rPr lang="en-US">
                    <a:noFill/>
                  </a:rPr>
                  <a:t> </a:t>
                </a:r>
              </a:p>
            </p:txBody>
          </p:sp>
        </mc:Fallback>
      </mc:AlternateContent>
      <p:sp>
        <p:nvSpPr>
          <p:cNvPr id="11" name="Rectangle 10"/>
          <p:cNvSpPr/>
          <p:nvPr/>
        </p:nvSpPr>
        <p:spPr>
          <a:xfrm>
            <a:off x="586883" y="3714691"/>
            <a:ext cx="11079738" cy="2076509"/>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702805" y="3725577"/>
                <a:ext cx="10804349" cy="2407326"/>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 </m:t>
                    </m:r>
                    <m:d>
                      <m:dPr>
                        <m:begChr m:val="["/>
                        <m:endChr m:val="]"/>
                        <m:ctrlPr>
                          <a:rPr lang="en-US" sz="2800" b="1" i="1" smtClean="0">
                            <a:solidFill>
                              <a:schemeClr val="tx1"/>
                            </a:solidFill>
                            <a:latin typeface="Cambria Math"/>
                          </a:rPr>
                        </m:ctrlPr>
                      </m:dPr>
                      <m:e>
                        <m:r>
                          <a:rPr lang="en-US" sz="2800" b="1" i="0" smtClean="0">
                            <a:solidFill>
                              <a:schemeClr val="tx1"/>
                            </a:solidFill>
                            <a:latin typeface="Cambria Math"/>
                          </a:rPr>
                          <m:t>𝐀𝐁𝐏𝟏𝟔</m:t>
                        </m:r>
                      </m:e>
                    </m:d>
                  </m:oMath>
                </a14:m>
                <a:r>
                  <a:rPr lang="en-US" sz="2800" dirty="0"/>
                  <a:t> There is a DAG G with maximum </a:t>
                </a:r>
                <a:r>
                  <a:rPr lang="en-US" sz="2800" dirty="0" err="1"/>
                  <a:t>indegree</a:t>
                </a:r>
                <a:r>
                  <a:rPr lang="en-US" sz="2800" dirty="0"/>
                  <a:t> </a:t>
                </a:r>
                <a14:m>
                  <m:oMath xmlns:m="http://schemas.openxmlformats.org/officeDocument/2006/math">
                    <m:r>
                      <a:rPr lang="en-US" sz="2800" i="1">
                        <a:latin typeface="Cambria Math" panose="02040503050406030204" pitchFamily="18" charset="0"/>
                        <a:ea typeface="Cambria Math" panose="02040503050406030204" pitchFamily="18" charset="0"/>
                      </a:rPr>
                      <m:t>𝛿</m:t>
                    </m:r>
                    <m:r>
                      <a:rPr lang="en-US" sz="2800" i="1">
                        <a:latin typeface="Cambria Math" panose="02040503050406030204" pitchFamily="18" charset="0"/>
                        <a:ea typeface="Cambria Math" panose="02040503050406030204" pitchFamily="18" charset="0"/>
                      </a:rPr>
                      <m:t>=2</m:t>
                    </m:r>
                  </m:oMath>
                </a14:m>
                <a:r>
                  <a:rPr lang="en-US" sz="2800" dirty="0"/>
                  <a:t> and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a:rPr>
                        </m:ctrlPr>
                      </m:dPr>
                      <m:e>
                        <m:r>
                          <a:rPr lang="en-US" sz="2800" i="1">
                            <a:latin typeface="Cambria Math" panose="02040503050406030204" pitchFamily="18" charset="0"/>
                          </a:rPr>
                          <m:t>𝐺</m:t>
                        </m:r>
                      </m:e>
                    </m:d>
                    <m:r>
                      <a:rPr lang="en-US" sz="2800" i="1">
                        <a:latin typeface="Cambria Math" panose="02040503050406030204" pitchFamily="18" charset="0"/>
                        <a:ea typeface="Cambria Math" panose="02040503050406030204" pitchFamily="18" charset="0"/>
                      </a:rPr>
                      <m:t>=</m:t>
                    </m:r>
                    <m:r>
                      <m:rPr>
                        <m:sty m:val="p"/>
                      </m:rPr>
                      <a:rPr lang="el-GR" sz="2800" i="1">
                        <a:latin typeface="Cambria Math" panose="02040503050406030204" pitchFamily="18" charset="0"/>
                        <a:ea typeface="Cambria Math" panose="02040503050406030204" pitchFamily="18" charset="0"/>
                      </a:rPr>
                      <m:t>Ω</m:t>
                    </m:r>
                    <m:d>
                      <m:dPr>
                        <m:ctrlPr>
                          <a:rPr lang="en-US" sz="2800" i="1">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  Furthermore, there is a sequential pebbling algorithm N with cost </a:t>
                </a:r>
                <a14:m>
                  <m:oMath xmlns:m="http://schemas.openxmlformats.org/officeDocument/2006/math">
                    <m:r>
                      <m:rPr>
                        <m:sty m:val="p"/>
                      </m:rPr>
                      <a:rPr lang="en-US" sz="2800">
                        <a:latin typeface="Cambria Math" panose="02040503050406030204" pitchFamily="18" charset="0"/>
                      </a:rPr>
                      <m:t>E</m:t>
                    </m:r>
                    <m:r>
                      <m:rPr>
                        <m:sty m:val="p"/>
                      </m:rPr>
                      <a:rPr lang="en-US" sz="2800" baseline="-25000">
                        <a:latin typeface="Cambria Math" panose="02040503050406030204" pitchFamily="18" charset="0"/>
                      </a:rPr>
                      <m:t>R</m:t>
                    </m:r>
                    <m:d>
                      <m:dPr>
                        <m:ctrlPr>
                          <a:rPr lang="en-US" sz="2800" i="1">
                            <a:latin typeface="Cambria Math"/>
                          </a:rPr>
                        </m:ctrlPr>
                      </m:dPr>
                      <m:e>
                        <m:r>
                          <a:rPr lang="en-US" sz="2800" b="0" i="1" smtClean="0">
                            <a:latin typeface="Cambria Math"/>
                          </a:rPr>
                          <m:t>𝑁</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𝑂</m:t>
                    </m:r>
                    <m:d>
                      <m:dPr>
                        <m:ctrlPr>
                          <a:rPr lang="en-US" sz="2800" i="1">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num>
                          <m:den>
                            <m:func>
                              <m:funcPr>
                                <m:ctrlPr>
                                  <a:rPr lang="en-US" sz="2800" i="1">
                                    <a:latin typeface="Cambria Math"/>
                                    <a:ea typeface="Cambria Math" panose="02040503050406030204" pitchFamily="18" charset="0"/>
                                  </a:rPr>
                                </m:ctrlPr>
                              </m:funcPr>
                              <m:fName>
                                <m:r>
                                  <m:rPr>
                                    <m:sty m:val="p"/>
                                  </m:rPr>
                                  <a:rPr lang="en-US" sz="2800">
                                    <a:latin typeface="Cambria Math" panose="02040503050406030204" pitchFamily="18" charset="0"/>
                                    <a:ea typeface="Cambria Math" panose="02040503050406030204" pitchFamily="18" charset="0"/>
                                  </a:rPr>
                                  <m:t>log</m:t>
                                </m:r>
                              </m:fName>
                              <m:e>
                                <m:r>
                                  <a:rPr lang="en-US" sz="2800" i="1">
                                    <a:latin typeface="Cambria Math" panose="02040503050406030204" pitchFamily="18" charset="0"/>
                                    <a:ea typeface="Cambria Math" panose="02040503050406030204" pitchFamily="18" charset="0"/>
                                  </a:rPr>
                                  <m:t>𝑛</m:t>
                                </m:r>
                              </m:e>
                            </m:func>
                          </m:den>
                        </m:f>
                      </m:e>
                    </m:d>
                  </m:oMath>
                </a14:m>
                <a:r>
                  <a:rPr lang="en-US" sz="2800" dirty="0"/>
                  <a:t>.</a:t>
                </a:r>
              </a:p>
              <a:p>
                <a:endParaRPr lang="en-US" sz="28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805" y="3725577"/>
                <a:ext cx="10804349" cy="2407326"/>
              </a:xfrm>
              <a:prstGeom prst="rect">
                <a:avLst/>
              </a:prstGeom>
              <a:blipFill rotWithShape="1">
                <a:blip r:embed="rId4"/>
                <a:stretch>
                  <a:fillRect l="-1128" t="-2278"/>
                </a:stretch>
              </a:blipFill>
            </p:spPr>
            <p:txBody>
              <a:bodyPr/>
              <a:lstStyle/>
              <a:p>
                <a:r>
                  <a:rPr lang="en-US">
                    <a:noFill/>
                  </a:rPr>
                  <a:t> </a:t>
                </a:r>
              </a:p>
            </p:txBody>
          </p:sp>
        </mc:Fallback>
      </mc:AlternateContent>
    </p:spTree>
    <p:extLst>
      <p:ext uri="{BB962C8B-B14F-4D97-AF65-F5344CB8AC3E}">
        <p14:creationId xmlns:p14="http://schemas.microsoft.com/office/powerpoint/2010/main" val="19103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1"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Results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707078608"/>
                  </p:ext>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gridCol w="3744149"/>
                    <a:gridCol w="3744149"/>
                  </a:tblGrid>
                  <a:tr h="37084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370840">
                    <a:tc>
                      <a:txBody>
                        <a:bodyPr/>
                        <a:lstStyle/>
                        <a:p>
                          <a:r>
                            <a:rPr lang="en-US" sz="3600" dirty="0" smtClean="0"/>
                            <a:t>Argon2i-A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1.71</m:t>
                                      </m:r>
                                    </m:sup>
                                  </m:sSup>
                                </m:e>
                              </m:d>
                              <m:r>
                                <a:rPr lang="en-US" sz="3200" b="0" i="1" smtClean="0">
                                  <a:latin typeface="Cambria Math"/>
                                  <a:ea typeface="Cambria Math" panose="02040503050406030204" pitchFamily="18" charset="0"/>
                                </a:rPr>
                                <m:t> </m:t>
                              </m:r>
                            </m:oMath>
                          </a14:m>
                          <a:r>
                            <a:rPr lang="en-US" sz="3200" dirty="0" smtClean="0"/>
                            <a:t>[ABP16]</a:t>
                          </a:r>
                        </a:p>
                        <a:p>
                          <a14:m>
                            <m:oMath xmlns:m="http://schemas.openxmlformats.org/officeDocument/2006/math">
                              <m:acc>
                                <m:accPr>
                                  <m:chr m:val="̃"/>
                                  <m:ctrlPr>
                                    <a:rPr lang="en-US" sz="3200" i="1" strike="sngStrike" smtClean="0">
                                      <a:solidFill>
                                        <a:srgbClr val="FF0000"/>
                                      </a:solidFill>
                                      <a:latin typeface="Cambria Math"/>
                                      <a:ea typeface="Cambria Math" panose="02040503050406030204" pitchFamily="18" charset="0"/>
                                    </a:rPr>
                                  </m:ctrlPr>
                                </m:accPr>
                                <m:e>
                                  <m:r>
                                    <a:rPr lang="en-US" sz="3200" i="1" strike="sngStrike">
                                      <a:solidFill>
                                        <a:srgbClr val="FF0000"/>
                                      </a:solidFill>
                                      <a:latin typeface="Cambria Math" panose="02040503050406030204" pitchFamily="18" charset="0"/>
                                      <a:ea typeface="Cambria Math" panose="02040503050406030204" pitchFamily="18" charset="0"/>
                                    </a:rPr>
                                    <m:t>𝑂</m:t>
                                  </m:r>
                                </m:e>
                              </m:acc>
                              <m:d>
                                <m:dPr>
                                  <m:ctrlPr>
                                    <a:rPr lang="en-US" sz="3200" i="1" strike="sngStrike">
                                      <a:solidFill>
                                        <a:srgbClr val="FF0000"/>
                                      </a:solidFill>
                                      <a:latin typeface="Cambria Math"/>
                                      <a:ea typeface="Cambria Math" panose="02040503050406030204" pitchFamily="18" charset="0"/>
                                    </a:rPr>
                                  </m:ctrlPr>
                                </m:dPr>
                                <m:e>
                                  <m:sSup>
                                    <m:sSupPr>
                                      <m:ctrlPr>
                                        <a:rPr lang="en-US" sz="3200" i="1" strike="sngStrike">
                                          <a:solidFill>
                                            <a:srgbClr val="FF0000"/>
                                          </a:solidFill>
                                          <a:latin typeface="Cambria Math"/>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1.7</m:t>
                                      </m:r>
                                      <m:r>
                                        <a:rPr lang="en-US" sz="3200" b="0" i="1" strike="sngStrike" smtClean="0">
                                          <a:solidFill>
                                            <a:srgbClr val="FF0000"/>
                                          </a:solidFill>
                                          <a:latin typeface="Cambria Math"/>
                                          <a:ea typeface="Cambria Math" panose="02040503050406030204" pitchFamily="18" charset="0"/>
                                        </a:rPr>
                                        <m:t>5</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a:ea typeface="Cambria Math" panose="02040503050406030204" pitchFamily="18" charset="0"/>
                                    </a:rPr>
                                  </m:ctrlPr>
                                </m:dPr>
                                <m:e>
                                  <m:sSup>
                                    <m:sSupPr>
                                      <m:ctrlPr>
                                        <a:rPr lang="en-US" sz="320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[ABP16]</a:t>
                          </a:r>
                          <a:endParaRPr lang="en-US" sz="3200" dirty="0"/>
                        </a:p>
                      </a:txBody>
                      <a:tcPr anchor="ctr"/>
                    </a:tc>
                  </a:tr>
                  <a:tr h="370840">
                    <a:tc>
                      <a:txBody>
                        <a:bodyPr/>
                        <a:lstStyle/>
                        <a:p>
                          <a:r>
                            <a:rPr lang="en-US" sz="3600" dirty="0" smtClean="0"/>
                            <a:t>Catena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618</m:t>
                                      </m:r>
                                    </m:sup>
                                  </m:sSup>
                                </m:e>
                              </m:d>
                            </m:oMath>
                          </a14:m>
                          <a:r>
                            <a:rPr lang="en-US" sz="3200" dirty="0" smtClean="0"/>
                            <a:t> [ABP16]</a:t>
                          </a:r>
                        </a:p>
                        <a:p>
                          <a14:m>
                            <m:oMath xmlns:m="http://schemas.openxmlformats.org/officeDocument/2006/math">
                              <m:r>
                                <a:rPr lang="en-US" sz="3200" b="0" i="1" strike="sngStrike" smtClean="0">
                                  <a:solidFill>
                                    <a:srgbClr val="FF0000"/>
                                  </a:solidFill>
                                  <a:latin typeface="Cambria Math"/>
                                  <a:ea typeface="Cambria Math" panose="02040503050406030204" pitchFamily="18" charset="0"/>
                                </a:rPr>
                                <m:t>𝑂</m:t>
                              </m:r>
                              <m:d>
                                <m:dPr>
                                  <m:ctrlPr>
                                    <a:rPr lang="en-US" sz="3200" i="1" strike="sngStrike">
                                      <a:solidFill>
                                        <a:srgbClr val="FF0000"/>
                                      </a:solidFill>
                                      <a:latin typeface="Cambria Math"/>
                                      <a:ea typeface="Cambria Math" panose="02040503050406030204" pitchFamily="18" charset="0"/>
                                    </a:rPr>
                                  </m:ctrlPr>
                                </m:dPr>
                                <m:e>
                                  <m:sSup>
                                    <m:sSupPr>
                                      <m:ctrlPr>
                                        <a:rPr lang="en-US" sz="3200" i="1" strike="sngStrike">
                                          <a:solidFill>
                                            <a:srgbClr val="FF0000"/>
                                          </a:solidFill>
                                          <a:latin typeface="Cambria Math"/>
                                          <a:ea typeface="Cambria Math" panose="02040503050406030204" pitchFamily="18" charset="0"/>
                                        </a:rPr>
                                      </m:ctrlPr>
                                    </m:sSupPr>
                                    <m:e>
                                      <m:r>
                                        <a:rPr lang="en-US" sz="3200" i="1" strike="sngStrike">
                                          <a:solidFill>
                                            <a:srgbClr val="FF0000"/>
                                          </a:solidFill>
                                          <a:latin typeface="Cambria Math" panose="02040503050406030204" pitchFamily="18" charset="0"/>
                                          <a:ea typeface="Cambria Math" panose="02040503050406030204" pitchFamily="18" charset="0"/>
                                        </a:rPr>
                                        <m:t>𝑛</m:t>
                                      </m:r>
                                    </m:e>
                                    <m:sup>
                                      <m:r>
                                        <a:rPr lang="en-US" sz="3200" b="0" i="1" strike="sngStrike" smtClean="0">
                                          <a:solidFill>
                                            <a:srgbClr val="FF0000"/>
                                          </a:solidFill>
                                          <a:latin typeface="Cambria Math" panose="02040503050406030204" pitchFamily="18" charset="0"/>
                                          <a:ea typeface="Cambria Math" panose="02040503050406030204" pitchFamily="18" charset="0"/>
                                        </a:rPr>
                                        <m:t>1.</m:t>
                                      </m:r>
                                      <m:r>
                                        <a:rPr lang="en-US" sz="3200" b="0" i="1" strike="sngStrike" smtClean="0">
                                          <a:solidFill>
                                            <a:srgbClr val="FF0000"/>
                                          </a:solidFill>
                                          <a:latin typeface="Cambria Math"/>
                                          <a:ea typeface="Cambria Math" panose="02040503050406030204" pitchFamily="18" charset="0"/>
                                        </a:rPr>
                                        <m:t>67</m:t>
                                      </m:r>
                                    </m:sup>
                                  </m:sSup>
                                </m:e>
                              </m:d>
                              <m:r>
                                <a:rPr lang="en-US" sz="3200" b="0" i="1" smtClean="0">
                                  <a:latin typeface="Cambria Math"/>
                                  <a:ea typeface="Cambria Math" panose="02040503050406030204" pitchFamily="18" charset="0"/>
                                </a:rPr>
                                <m:t> </m:t>
                              </m:r>
                            </m:oMath>
                          </a14:m>
                          <a:r>
                            <a:rPr lang="en-US" sz="3200" dirty="0" smtClean="0"/>
                            <a:t>[This</a:t>
                          </a:r>
                          <a:r>
                            <a:rPr lang="en-US" sz="3200" baseline="0" dirty="0" smtClean="0"/>
                            <a:t> work]</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a:ea typeface="Cambria Math" panose="02040503050406030204" pitchFamily="18" charset="0"/>
                                    </a:rPr>
                                  </m:ctrlPr>
                                </m:accPr>
                                <m:e>
                                  <m:r>
                                    <m:rPr>
                                      <m:sty m:val="p"/>
                                    </m:rPr>
                                    <a:rPr lang="el-GR" sz="3200" i="1">
                                      <a:latin typeface="Cambria Math" panose="02040503050406030204" pitchFamily="18" charset="0"/>
                                      <a:ea typeface="Cambria Math" panose="02040503050406030204" pitchFamily="18" charset="0"/>
                                    </a:rPr>
                                    <m:t>Ω</m:t>
                                  </m:r>
                                </m:e>
                              </m:acc>
                              <m:d>
                                <m:dPr>
                                  <m:ctrlPr>
                                    <a:rPr lang="en-US" sz="3200" i="1">
                                      <a:latin typeface="Cambria Math"/>
                                      <a:ea typeface="Cambria Math" panose="02040503050406030204" pitchFamily="18" charset="0"/>
                                    </a:rPr>
                                  </m:ctrlPr>
                                </m:dPr>
                                <m:e>
                                  <m:sSup>
                                    <m:sSupPr>
                                      <m:ctrlPr>
                                        <a:rPr lang="en-US" sz="3200" i="1">
                                          <a:latin typeface="Cambria Math"/>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1.5</m:t>
                                      </m:r>
                                    </m:sup>
                                  </m:sSup>
                                </m:e>
                              </m:d>
                            </m:oMath>
                          </a14:m>
                          <a:r>
                            <a:rPr lang="en-US" sz="3200" dirty="0" smtClean="0"/>
                            <a:t> [ABP16]</a:t>
                          </a:r>
                        </a:p>
                      </a:txBody>
                      <a:tcPr anchor="ctr"/>
                    </a:tc>
                  </a:tr>
                  <a:tr h="37084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3200" i="1" dirty="0" smtClean="0">
                                  <a:latin typeface="Cambria Math"/>
                                  <a:ea typeface="Cambria Math"/>
                                </a:rPr>
                                <m:t>Ω</m:t>
                              </m:r>
                            </m:oMath>
                          </a14:m>
                          <a:r>
                            <a:rPr lang="en-US" sz="3200" dirty="0" smtClean="0"/>
                            <a:t>(n</a:t>
                          </a:r>
                          <a:r>
                            <a:rPr lang="en-US" sz="3200" baseline="30000" dirty="0" smtClean="0"/>
                            <a:t>2</a:t>
                          </a:r>
                          <a:r>
                            <a:rPr lang="en-US" sz="3200" dirty="0" smtClean="0"/>
                            <a:t>)</a:t>
                          </a:r>
                          <a:r>
                            <a:rPr lang="en-US" sz="3200" dirty="0" smtClean="0">
                              <a:ea typeface="Cambria Math" panose="02040503050406030204" pitchFamily="18" charset="0"/>
                            </a:rPr>
                            <a:t> </a:t>
                          </a:r>
                          <a:r>
                            <a:rPr lang="en-US" sz="3200" baseline="0" dirty="0" smtClean="0">
                              <a:ea typeface="+mn-ea"/>
                            </a:rPr>
                            <a:t> [ABCPRT16]</a:t>
                          </a:r>
                          <a:endParaRPr lang="en-US" sz="3200" b="0" dirty="0" smtClean="0">
                            <a:ea typeface="Cambria Math" panose="02040503050406030204" pitchFamily="18" charset="0"/>
                          </a:endParaRPr>
                        </a:p>
                      </a:txBody>
                      <a:tcPr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707078608"/>
                  </p:ext>
                </p:extLst>
              </p:nvPr>
            </p:nvGraphicFramePr>
            <p:xfrm>
              <a:off x="587019" y="1792111"/>
              <a:ext cx="11232447" cy="3876675"/>
            </p:xfrm>
            <a:graphic>
              <a:graphicData uri="http://schemas.openxmlformats.org/drawingml/2006/table">
                <a:tbl>
                  <a:tblPr firstRow="1" bandRow="1">
                    <a:tableStyleId>{5C22544A-7EE6-4342-B048-85BDC9FD1C3A}</a:tableStyleId>
                  </a:tblPr>
                  <a:tblGrid>
                    <a:gridCol w="3744149"/>
                    <a:gridCol w="3744149"/>
                    <a:gridCol w="3744149"/>
                  </a:tblGrid>
                  <a:tr h="51816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1090930">
                    <a:tc>
                      <a:txBody>
                        <a:bodyPr/>
                        <a:lstStyle/>
                        <a:p>
                          <a:r>
                            <a:rPr lang="en-US" sz="3600" dirty="0" smtClean="0"/>
                            <a:t>Argon2i-A</a:t>
                          </a:r>
                          <a:endParaRPr lang="en-US" sz="3600" dirty="0"/>
                        </a:p>
                      </a:txBody>
                      <a:tcPr/>
                    </a:tc>
                    <a:tc>
                      <a:txBody>
                        <a:bodyPr/>
                        <a:lstStyle/>
                        <a:p>
                          <a:endParaRPr lang="en-US"/>
                        </a:p>
                      </a:txBody>
                      <a:tcPr>
                        <a:blipFill rotWithShape="1">
                          <a:blip r:embed="rId2"/>
                          <a:stretch>
                            <a:fillRect l="-99837" t="-52514" r="-99837" b="-229050"/>
                          </a:stretch>
                        </a:blipFill>
                      </a:tcPr>
                    </a:tc>
                    <a:tc>
                      <a:txBody>
                        <a:bodyPr/>
                        <a:lstStyle/>
                        <a:p>
                          <a:endParaRPr lang="en-US"/>
                        </a:p>
                      </a:txBody>
                      <a:tcPr anchor="ctr">
                        <a:blipFill rotWithShape="1">
                          <a:blip r:embed="rId2"/>
                          <a:stretch>
                            <a:fillRect l="-200163" t="-52514" b="-229050"/>
                          </a:stretch>
                        </a:blipFill>
                      </a:tcPr>
                    </a:tc>
                  </a:tr>
                  <a:tr h="1078865">
                    <a:tc>
                      <a:txBody>
                        <a:bodyPr/>
                        <a:lstStyle/>
                        <a:p>
                          <a:r>
                            <a:rPr lang="en-US" sz="3600" dirty="0" smtClean="0"/>
                            <a:t>Catena</a:t>
                          </a:r>
                          <a:endParaRPr lang="en-US" sz="3600" dirty="0"/>
                        </a:p>
                      </a:txBody>
                      <a:tcPr/>
                    </a:tc>
                    <a:tc>
                      <a:txBody>
                        <a:bodyPr/>
                        <a:lstStyle/>
                        <a:p>
                          <a:endParaRPr lang="en-US"/>
                        </a:p>
                      </a:txBody>
                      <a:tcPr>
                        <a:blipFill rotWithShape="1">
                          <a:blip r:embed="rId2"/>
                          <a:stretch>
                            <a:fillRect l="-99837" t="-154237" r="-99837" b="-131638"/>
                          </a:stretch>
                        </a:blipFill>
                      </a:tcPr>
                    </a:tc>
                    <a:tc>
                      <a:txBody>
                        <a:bodyPr/>
                        <a:lstStyle/>
                        <a:p>
                          <a:endParaRPr lang="en-US"/>
                        </a:p>
                      </a:txBody>
                      <a:tcPr anchor="ctr">
                        <a:blipFill rotWithShape="1">
                          <a:blip r:embed="rId2"/>
                          <a:stretch>
                            <a:fillRect l="-200163" t="-154237" b="-131638"/>
                          </a:stretch>
                        </a:blipFill>
                      </a:tcPr>
                    </a:tc>
                  </a:tr>
                  <a:tr h="118872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endParaRPr lang="en-US"/>
                        </a:p>
                      </a:txBody>
                      <a:tcPr anchor="ctr">
                        <a:blipFill rotWithShape="1">
                          <a:blip r:embed="rId2"/>
                          <a:stretch>
                            <a:fillRect l="-200163" t="-230769" b="-19487"/>
                          </a:stretch>
                        </a:blipFill>
                      </a:tcPr>
                    </a:tc>
                  </a:tr>
                </a:tbl>
              </a:graphicData>
            </a:graphic>
          </p:graphicFrame>
        </mc:Fallback>
      </mc:AlternateContent>
      <p:sp>
        <p:nvSpPr>
          <p:cNvPr id="6" name="TextBox 5"/>
          <p:cNvSpPr txBox="1"/>
          <p:nvPr/>
        </p:nvSpPr>
        <p:spPr>
          <a:xfrm>
            <a:off x="925689" y="6016978"/>
            <a:ext cx="9481506" cy="584775"/>
          </a:xfrm>
          <a:prstGeom prst="rect">
            <a:avLst/>
          </a:prstGeom>
          <a:noFill/>
        </p:spPr>
        <p:txBody>
          <a:bodyPr wrap="none" rtlCol="0">
            <a:spAutoFit/>
          </a:bodyPr>
          <a:lstStyle/>
          <a:p>
            <a:r>
              <a:rPr lang="en-US" sz="3200" dirty="0" smtClean="0"/>
              <a:t>Idea: Apply our attack recursively during balloon phases</a:t>
            </a:r>
            <a:endParaRPr lang="en-US" sz="3200" dirty="0"/>
          </a:p>
        </p:txBody>
      </p:sp>
      <p:cxnSp>
        <p:nvCxnSpPr>
          <p:cNvPr id="8" name="Straight Arrow Connector 7"/>
          <p:cNvCxnSpPr/>
          <p:nvPr/>
        </p:nvCxnSpPr>
        <p:spPr>
          <a:xfrm flipV="1">
            <a:off x="2099733" y="2765778"/>
            <a:ext cx="2257778" cy="342053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09244" y="3663245"/>
            <a:ext cx="965200" cy="252306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9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Depth-robustness is a necessary property for secure </a:t>
            </a:r>
            <a:r>
              <a:rPr lang="en-US" dirty="0" err="1" smtClean="0"/>
              <a:t>iMHFs</a:t>
            </a:r>
            <a:endParaRPr lang="en-US" dirty="0" smtClean="0"/>
          </a:p>
          <a:p>
            <a:pPr lvl="1"/>
            <a:r>
              <a:rPr lang="en-US" dirty="0" smtClean="0"/>
              <a:t>Also, sufficient! [ABP16]</a:t>
            </a:r>
          </a:p>
          <a:p>
            <a:endParaRPr lang="en-US" dirty="0" smtClean="0"/>
          </a:p>
          <a:p>
            <a:r>
              <a:rPr lang="en-US" dirty="0" smtClean="0"/>
              <a:t> Challenge: Improved </a:t>
            </a:r>
            <a:r>
              <a:rPr lang="en-US" dirty="0"/>
              <a:t>Constructions of Depth-Robust Graphs</a:t>
            </a:r>
          </a:p>
          <a:p>
            <a:pPr lvl="1"/>
            <a:r>
              <a:rPr lang="en-US" dirty="0" smtClean="0"/>
              <a:t>We already have constructions in theory [EGS77, PR80</a:t>
            </a:r>
            <a:r>
              <a:rPr lang="en-US" dirty="0"/>
              <a:t>, </a:t>
            </a:r>
            <a:r>
              <a:rPr lang="en-US" dirty="0" smtClean="0"/>
              <a:t>…]</a:t>
            </a:r>
            <a:endParaRPr lang="en-US" dirty="0"/>
          </a:p>
          <a:p>
            <a:pPr lvl="1"/>
            <a:r>
              <a:rPr lang="en-US" dirty="0" smtClean="0"/>
              <a:t>But constants </a:t>
            </a:r>
            <a:r>
              <a:rPr lang="en-US" dirty="0"/>
              <a:t>matter</a:t>
            </a:r>
            <a:r>
              <a:rPr lang="en-US" dirty="0" smtClean="0"/>
              <a:t>!</a:t>
            </a:r>
          </a:p>
          <a:p>
            <a:pPr lvl="1"/>
            <a:endParaRPr lang="en-US" dirty="0"/>
          </a:p>
          <a:p>
            <a:endParaRPr lang="en-US" dirty="0"/>
          </a:p>
        </p:txBody>
      </p:sp>
    </p:spTree>
    <p:extLst>
      <p:ext uri="{BB962C8B-B14F-4D97-AF65-F5344CB8AC3E}">
        <p14:creationId xmlns:p14="http://schemas.microsoft.com/office/powerpoint/2010/main" val="291238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Mining (SHA256) is not Equitable!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4268" y="1244534"/>
            <a:ext cx="9086850" cy="4179952"/>
          </a:xfrm>
        </p:spPr>
      </p:pic>
      <p:sp>
        <p:nvSpPr>
          <p:cNvPr id="5" name="Right Brace 4"/>
          <p:cNvSpPr/>
          <p:nvPr/>
        </p:nvSpPr>
        <p:spPr>
          <a:xfrm rot="5400000">
            <a:off x="4253924" y="2206268"/>
            <a:ext cx="431797" cy="6257637"/>
          </a:xfrm>
          <a:prstGeom prst="rightBrace">
            <a:avLst>
              <a:gd name="adj1" fmla="val 0"/>
              <a:gd name="adj2" fmla="val 50000"/>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661870" y="5550986"/>
            <a:ext cx="6483826" cy="584775"/>
          </a:xfrm>
          <a:prstGeom prst="rect">
            <a:avLst/>
          </a:prstGeom>
          <a:noFill/>
        </p:spPr>
        <p:txBody>
          <a:bodyPr wrap="none" rtlCol="0">
            <a:spAutoFit/>
          </a:bodyPr>
          <a:lstStyle/>
          <a:p>
            <a:r>
              <a:rPr lang="en-US" sz="3200" dirty="0" smtClean="0"/>
              <a:t>Cost(SHA256) varies by a factor of 10</a:t>
            </a:r>
            <a:r>
              <a:rPr lang="en-US" sz="3200" baseline="30000" dirty="0" smtClean="0"/>
              <a:t>6</a:t>
            </a:r>
            <a:endParaRPr lang="en-US" sz="3200" baseline="30000" dirty="0"/>
          </a:p>
        </p:txBody>
      </p:sp>
    </p:spTree>
    <p:extLst>
      <p:ext uri="{BB962C8B-B14F-4D97-AF65-F5344CB8AC3E}">
        <p14:creationId xmlns:p14="http://schemas.microsoft.com/office/powerpoint/2010/main" val="9336559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50919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Content Placeholder 2"/>
          <p:cNvSpPr>
            <a:spLocks noGrp="1"/>
          </p:cNvSpPr>
          <p:nvPr>
            <p:ph idx="1"/>
          </p:nvPr>
        </p:nvSpPr>
        <p:spPr/>
        <p:txBody>
          <a:bodyPr>
            <a:normAutofit lnSpcReduction="10000"/>
          </a:bodyPr>
          <a:lstStyle/>
          <a:p>
            <a:r>
              <a:rPr lang="en-US" dirty="0"/>
              <a:t>Improved Constructions of Depth-Robust Graphs</a:t>
            </a:r>
          </a:p>
          <a:p>
            <a:pPr lvl="1"/>
            <a:r>
              <a:rPr lang="en-US" dirty="0"/>
              <a:t>Constants matter!</a:t>
            </a:r>
          </a:p>
          <a:p>
            <a:endParaRPr lang="en-US" dirty="0" smtClean="0"/>
          </a:p>
          <a:p>
            <a:r>
              <a:rPr lang="en-US" dirty="0" smtClean="0"/>
              <a:t>Computational Complexity</a:t>
            </a:r>
          </a:p>
          <a:p>
            <a:pPr lvl="1"/>
            <a:r>
              <a:rPr lang="en-US" dirty="0" smtClean="0"/>
              <a:t>Efficient Algorithm to Approximate Energy Complexity?</a:t>
            </a:r>
          </a:p>
          <a:p>
            <a:pPr lvl="1"/>
            <a:r>
              <a:rPr lang="en-US" dirty="0" smtClean="0"/>
              <a:t>Hardness of Approximation?</a:t>
            </a:r>
          </a:p>
          <a:p>
            <a:pPr lvl="1"/>
            <a:endParaRPr lang="en-US" dirty="0"/>
          </a:p>
          <a:p>
            <a:r>
              <a:rPr lang="en-US" dirty="0" smtClean="0"/>
              <a:t>What is CC(Argon2i)?</a:t>
            </a:r>
          </a:p>
          <a:p>
            <a:pPr lvl="1"/>
            <a:r>
              <a:rPr lang="en-US" dirty="0" smtClean="0"/>
              <a:t>Upper Bound: n</a:t>
            </a:r>
            <a:r>
              <a:rPr lang="en-US" baseline="30000" dirty="0" smtClean="0"/>
              <a:t>1.71</a:t>
            </a:r>
          </a:p>
          <a:p>
            <a:pPr lvl="1"/>
            <a:r>
              <a:rPr lang="en-US" dirty="0" smtClean="0"/>
              <a:t>Lower Bound: n</a:t>
            </a:r>
            <a:r>
              <a:rPr lang="en-US" baseline="30000" dirty="0" smtClean="0"/>
              <a:t>1.5</a:t>
            </a:r>
            <a:endParaRPr lang="en-US" baseline="30000" dirty="0"/>
          </a:p>
        </p:txBody>
      </p:sp>
    </p:spTree>
    <p:extLst>
      <p:ext uri="{BB962C8B-B14F-4D97-AF65-F5344CB8AC3E}">
        <p14:creationId xmlns:p14="http://schemas.microsoft.com/office/powerpoint/2010/main" val="418277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b="1" dirty="0" smtClean="0"/>
              <a:t>Data Independent Memory Hard Functions (</a:t>
            </a:r>
            <a:r>
              <a:rPr lang="en-US" b="1" dirty="0" err="1" smtClean="0"/>
              <a:t>iMHFs</a:t>
            </a:r>
            <a:r>
              <a:rPr lang="en-US" b="1" dirty="0" smtClean="0"/>
              <a:t>)</a:t>
            </a:r>
          </a:p>
          <a:p>
            <a:pPr lvl="1"/>
            <a:r>
              <a:rPr lang="en-US" dirty="0" smtClean="0"/>
              <a:t>Graph Pebbling</a:t>
            </a:r>
          </a:p>
          <a:p>
            <a:pPr lvl="1"/>
            <a:r>
              <a:rPr lang="en-US" dirty="0" smtClean="0"/>
              <a:t>Measuring Pebbling Costs</a:t>
            </a:r>
          </a:p>
          <a:p>
            <a:pPr lvl="1"/>
            <a:r>
              <a:rPr lang="en-US" dirty="0" smtClean="0"/>
              <a:t>Desiderata</a:t>
            </a:r>
          </a:p>
          <a:p>
            <a:r>
              <a:rPr lang="en-US" dirty="0" smtClean="0"/>
              <a:t>Our Attacks on </a:t>
            </a:r>
            <a:r>
              <a:rPr lang="en-US" dirty="0" err="1" smtClean="0"/>
              <a:t>iMHF</a:t>
            </a:r>
            <a:r>
              <a:rPr lang="en-US" dirty="0" smtClean="0"/>
              <a:t> Constructions</a:t>
            </a:r>
          </a:p>
          <a:p>
            <a:r>
              <a:rPr lang="en-US" dirty="0" smtClean="0"/>
              <a:t>Subsequent Results</a:t>
            </a:r>
          </a:p>
          <a:p>
            <a:r>
              <a:rPr lang="en-US" dirty="0" smtClean="0"/>
              <a:t>Open Questions</a:t>
            </a:r>
            <a:endParaRPr lang="en-US" dirty="0"/>
          </a:p>
        </p:txBody>
      </p:sp>
    </p:spTree>
    <p:extLst>
      <p:ext uri="{BB962C8B-B14F-4D97-AF65-F5344CB8AC3E}">
        <p14:creationId xmlns:p14="http://schemas.microsoft.com/office/powerpoint/2010/main" val="3697811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10501</TotalTime>
  <Words>4860</Words>
  <Application>Microsoft Office PowerPoint</Application>
  <PresentationFormat>Custom</PresentationFormat>
  <Paragraphs>856</Paragraphs>
  <Slides>81</Slides>
  <Notes>21</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Calibri Light</vt:lpstr>
      <vt:lpstr>Lucida Sans Unicode</vt:lpstr>
      <vt:lpstr>Calibri</vt:lpstr>
      <vt:lpstr>Cambria Math</vt:lpstr>
      <vt:lpstr>Office Theme</vt:lpstr>
      <vt:lpstr>Efficiently Computing Data Independent Memory Hard Functions</vt:lpstr>
      <vt:lpstr>Motivation: Password Storage</vt:lpstr>
      <vt:lpstr>Offline Attacks: A Common Problem</vt:lpstr>
      <vt:lpstr>Offline Attacks: A Common Problem</vt:lpstr>
      <vt:lpstr>PowerPoint Presentation</vt:lpstr>
      <vt:lpstr>PowerPoint Presentation</vt:lpstr>
      <vt:lpstr>Goal: Moderately Expensive Hash Function</vt:lpstr>
      <vt:lpstr>Bitcoin Mining (SHA256) is not Equitable!</vt:lpstr>
      <vt:lpstr>Outline</vt:lpstr>
      <vt:lpstr>Memory Costs: Equitable Across Architectures</vt:lpstr>
      <vt:lpstr>Memory Hard Function (MHF)</vt:lpstr>
      <vt:lpstr>iMHF (fG,H)</vt:lpstr>
      <vt:lpstr>Evaluating an iMHF (pebbling)</vt:lpstr>
      <vt:lpstr>Pebbling Example</vt:lpstr>
      <vt:lpstr>Pebbling Example</vt:lpstr>
      <vt:lpstr>Pebbling Example</vt:lpstr>
      <vt:lpstr>Pebbling Example</vt:lpstr>
      <vt:lpstr>Pebbling Example</vt:lpstr>
      <vt:lpstr>Pebbling Example</vt:lpstr>
      <vt:lpstr>Measuring Cost: Attempt 1</vt:lpstr>
      <vt:lpstr>Amortization and Parallelism</vt:lpstr>
      <vt:lpstr>Measuring Cost: Attempt 2</vt:lpstr>
      <vt:lpstr>Pebbling Example (CC)</vt:lpstr>
      <vt:lpstr>Energy Complexity</vt:lpstr>
      <vt:lpstr>Naïve Pebbling Algorithms</vt:lpstr>
      <vt:lpstr>Amortized Attack Quality</vt:lpstr>
      <vt:lpstr>Pebbling Equivalence</vt:lpstr>
      <vt:lpstr>Desiderata</vt:lpstr>
      <vt:lpstr>Desiderata</vt:lpstr>
      <vt:lpstr>Desiderata</vt:lpstr>
      <vt:lpstr>Desiderata</vt:lpstr>
      <vt:lpstr>Desiderata</vt:lpstr>
      <vt:lpstr>Desiderata</vt:lpstr>
      <vt:lpstr>Desiderata</vt:lpstr>
      <vt:lpstr>c-Ideal iMHF</vt:lpstr>
      <vt:lpstr>Outline</vt:lpstr>
      <vt:lpstr>Depth-Robustness: A Necessary Property</vt:lpstr>
      <vt:lpstr>Depth Robustness</vt:lpstr>
      <vt:lpstr>Depth Robustness</vt:lpstr>
      <vt:lpstr>Attacking (e,d)-reducible DAGs</vt:lpstr>
      <vt:lpstr>Attacking (e,d)-reducible DAGs</vt:lpstr>
      <vt:lpstr>Main Theorem</vt:lpstr>
      <vt:lpstr>Main Theorem</vt:lpstr>
      <vt:lpstr>Main Theorem</vt:lpstr>
      <vt:lpstr>Main Theorem</vt:lpstr>
      <vt:lpstr>Main Theorem</vt:lpstr>
      <vt:lpstr>Main Theorem</vt:lpstr>
      <vt:lpstr>Question</vt:lpstr>
      <vt:lpstr>iMHF Candidates</vt:lpstr>
      <vt:lpstr>Attack Outline</vt:lpstr>
      <vt:lpstr>Catena</vt:lpstr>
      <vt:lpstr>λ-Layered DAG (Catena)</vt:lpstr>
      <vt:lpstr>λ-Layered DAG (Catena)</vt:lpstr>
      <vt:lpstr>λ-Layered DAG (Catena)</vt:lpstr>
      <vt:lpstr>Layered Graphs are Reducible</vt:lpstr>
      <vt:lpstr>Layered Graphs are Reducible</vt:lpstr>
      <vt:lpstr>Layered Graphs are Reducible</vt:lpstr>
      <vt:lpstr>ST complexity vs CC complexity</vt:lpstr>
      <vt:lpstr>Argon2i [BDK]</vt:lpstr>
      <vt:lpstr>Argon2i</vt:lpstr>
      <vt:lpstr>Argon2i</vt:lpstr>
      <vt:lpstr>Argon2i is a layered DAG (almost) </vt:lpstr>
      <vt:lpstr>Argon2i is a layered DAG (almost) </vt:lpstr>
      <vt:lpstr>Argon2i is a layered DAG (almost) </vt:lpstr>
      <vt:lpstr>Argon2i is a layered DAG (almost) </vt:lpstr>
      <vt:lpstr>Argon2i is a layered DAG (almost) </vt:lpstr>
      <vt:lpstr>Argon2i is a layered DAG (almost) </vt:lpstr>
      <vt:lpstr>PowerPoint Presentation</vt:lpstr>
      <vt:lpstr>Ideal iMHFs Don’t Exist</vt:lpstr>
      <vt:lpstr>Do c-Ideal iMHFs exist?</vt:lpstr>
      <vt:lpstr>Do c-Ideal iMHFs exist?</vt:lpstr>
      <vt:lpstr>Do c-Ideal iMHFs exist?</vt:lpstr>
      <vt:lpstr>PowerPoint Presentation</vt:lpstr>
      <vt:lpstr>Practical Consequences (R = 3,000)</vt:lpstr>
      <vt:lpstr>New Simulation Results                        [AB16b] </vt:lpstr>
      <vt:lpstr>Outline</vt:lpstr>
      <vt:lpstr>New (Positive) Results</vt:lpstr>
      <vt:lpstr>More New Results</vt:lpstr>
      <vt:lpstr>Conclusions</vt:lpstr>
      <vt:lpstr>Thanks for Listening</vt:lpstr>
      <vt:lpstr>Open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jblocki</cp:lastModifiedBy>
  <cp:revision>335</cp:revision>
  <dcterms:created xsi:type="dcterms:W3CDTF">2016-03-11T00:22:30Z</dcterms:created>
  <dcterms:modified xsi:type="dcterms:W3CDTF">2016-09-02T19:07:40Z</dcterms:modified>
</cp:coreProperties>
</file>