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sldIdLst>
    <p:sldId id="267" r:id="rId2"/>
    <p:sldId id="388" r:id="rId3"/>
    <p:sldId id="389" r:id="rId4"/>
    <p:sldId id="326" r:id="rId5"/>
    <p:sldId id="327" r:id="rId6"/>
    <p:sldId id="345" r:id="rId7"/>
    <p:sldId id="342" r:id="rId8"/>
    <p:sldId id="286" r:id="rId9"/>
    <p:sldId id="344" r:id="rId10"/>
    <p:sldId id="353" r:id="rId11"/>
    <p:sldId id="354" r:id="rId12"/>
    <p:sldId id="355" r:id="rId13"/>
    <p:sldId id="357" r:id="rId14"/>
    <p:sldId id="269" r:id="rId15"/>
    <p:sldId id="352" r:id="rId16"/>
    <p:sldId id="272" r:id="rId17"/>
    <p:sldId id="387" r:id="rId18"/>
    <p:sldId id="270" r:id="rId19"/>
    <p:sldId id="343" r:id="rId20"/>
    <p:sldId id="347" r:id="rId21"/>
    <p:sldId id="365" r:id="rId22"/>
    <p:sldId id="370" r:id="rId23"/>
    <p:sldId id="371" r:id="rId24"/>
    <p:sldId id="372" r:id="rId25"/>
    <p:sldId id="300" r:id="rId26"/>
    <p:sldId id="316" r:id="rId27"/>
    <p:sldId id="277" r:id="rId28"/>
    <p:sldId id="317" r:id="rId29"/>
    <p:sldId id="366" r:id="rId30"/>
    <p:sldId id="319" r:id="rId31"/>
    <p:sldId id="351" r:id="rId32"/>
    <p:sldId id="350" r:id="rId33"/>
    <p:sldId id="273" r:id="rId34"/>
    <p:sldId id="373" r:id="rId35"/>
    <p:sldId id="374" r:id="rId36"/>
    <p:sldId id="362" r:id="rId37"/>
    <p:sldId id="375" r:id="rId38"/>
    <p:sldId id="376" r:id="rId39"/>
    <p:sldId id="377" r:id="rId40"/>
    <p:sldId id="258" r:id="rId41"/>
    <p:sldId id="363" r:id="rId42"/>
    <p:sldId id="378" r:id="rId43"/>
    <p:sldId id="379" r:id="rId44"/>
    <p:sldId id="321" r:id="rId45"/>
    <p:sldId id="322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69" r:id="rId54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56"/>
    </p:embeddedFont>
    <p:embeddedFont>
      <p:font typeface="Agency FB" panose="020B0503020202020204" pitchFamily="34" charset="0"/>
      <p:regular r:id="rId57"/>
      <p:bold r:id="rId58"/>
    </p:embeddedFont>
    <p:embeddedFont>
      <p:font typeface="Mathematica1" panose="05000502060100000001" pitchFamily="2" charset="2"/>
      <p:regular r:id="rId59"/>
      <p:bold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Mathematica1Mono" panose="05060400030100000101" pitchFamily="18" charset="2"/>
      <p:regular r:id="rId65"/>
      <p:bold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94660"/>
  </p:normalViewPr>
  <p:slideViewPr>
    <p:cSldViewPr>
      <p:cViewPr varScale="1">
        <p:scale>
          <a:sx n="87" d="100"/>
          <a:sy n="87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4650B7-9DC6-44CF-A827-2F7192BC9232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09F72-A4BD-436B-AB77-3C1FB4FC9F7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A6AFA-85FD-4BF1-9E7C-7A28A3636AEA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7B6EB3F9-3DF2-48CD-B1E2-8A0EF8A177B4}" type="parTrans" cxnId="{9C4B04D4-D9F8-4633-889E-9B4F2AA98C12}">
      <dgm:prSet/>
      <dgm:spPr/>
      <dgm:t>
        <a:bodyPr/>
        <a:lstStyle/>
        <a:p>
          <a:endParaRPr lang="en-US"/>
        </a:p>
      </dgm:t>
    </dgm:pt>
    <dgm:pt modelId="{A6620C6A-5224-4E74-A0C8-B1463635C3BD}" type="sibTrans" cxnId="{9C4B04D4-D9F8-4633-889E-9B4F2AA98C12}">
      <dgm:prSet/>
      <dgm:spPr/>
      <dgm:t>
        <a:bodyPr/>
        <a:lstStyle/>
        <a:p>
          <a:endParaRPr lang="en-US"/>
        </a:p>
      </dgm:t>
    </dgm:pt>
    <dgm:pt modelId="{FBC35DA8-DDD3-4E03-B192-E7A1C3991B36}">
      <dgm:prSet phldrT="[Text]"/>
      <dgm:spPr/>
      <dgm:t>
        <a:bodyPr/>
        <a:lstStyle/>
        <a:p>
          <a:r>
            <a:rPr lang="en-US" dirty="0" smtClean="0"/>
            <a:t>Usability</a:t>
          </a:r>
          <a:endParaRPr lang="en-US" dirty="0"/>
        </a:p>
      </dgm:t>
    </dgm:pt>
    <dgm:pt modelId="{D9AFD6C5-A81E-485D-9E38-FF4BC347B5D2}" type="parTrans" cxnId="{CEF21B7F-09C5-49D5-962D-E1937C0B4921}">
      <dgm:prSet/>
      <dgm:spPr/>
      <dgm:t>
        <a:bodyPr/>
        <a:lstStyle/>
        <a:p>
          <a:endParaRPr lang="en-US"/>
        </a:p>
      </dgm:t>
    </dgm:pt>
    <dgm:pt modelId="{EFCFE844-F63B-4D14-9017-CDDD56C10452}" type="sibTrans" cxnId="{CEF21B7F-09C5-49D5-962D-E1937C0B4921}">
      <dgm:prSet/>
      <dgm:spPr/>
      <dgm:t>
        <a:bodyPr/>
        <a:lstStyle/>
        <a:p>
          <a:endParaRPr lang="en-US"/>
        </a:p>
      </dgm:t>
    </dgm:pt>
    <dgm:pt modelId="{B3FA68EE-6BBB-4775-9A3A-99A426B805C4}" type="pres">
      <dgm:prSet presAssocID="{87F09F72-A4BD-436B-AB77-3C1FB4FC9F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1F810-FFB4-4E15-A7A8-C02F35252212}" type="pres">
      <dgm:prSet presAssocID="{908A6AFA-85FD-4BF1-9E7C-7A28A3636AEA}" presName="arrow" presStyleLbl="node1" presStyleIdx="0" presStyleCnt="2" custRadScaleRad="107732" custRadScaleInc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42846-1CF0-498E-8C72-C054D3C387A9}" type="pres">
      <dgm:prSet presAssocID="{FBC35DA8-DDD3-4E03-B192-E7A1C3991B3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21B7F-09C5-49D5-962D-E1937C0B4921}" srcId="{87F09F72-A4BD-436B-AB77-3C1FB4FC9F7A}" destId="{FBC35DA8-DDD3-4E03-B192-E7A1C3991B36}" srcOrd="1" destOrd="0" parTransId="{D9AFD6C5-A81E-485D-9E38-FF4BC347B5D2}" sibTransId="{EFCFE844-F63B-4D14-9017-CDDD56C10452}"/>
    <dgm:cxn modelId="{9C4B04D4-D9F8-4633-889E-9B4F2AA98C12}" srcId="{87F09F72-A4BD-436B-AB77-3C1FB4FC9F7A}" destId="{908A6AFA-85FD-4BF1-9E7C-7A28A3636AEA}" srcOrd="0" destOrd="0" parTransId="{7B6EB3F9-3DF2-48CD-B1E2-8A0EF8A177B4}" sibTransId="{A6620C6A-5224-4E74-A0C8-B1463635C3BD}"/>
    <dgm:cxn modelId="{FDE2D6B9-EE3F-4826-8B50-69FDE33F4735}" type="presOf" srcId="{FBC35DA8-DDD3-4E03-B192-E7A1C3991B36}" destId="{15642846-1CF0-498E-8C72-C054D3C387A9}" srcOrd="0" destOrd="0" presId="urn:microsoft.com/office/officeart/2005/8/layout/arrow5"/>
    <dgm:cxn modelId="{87D6C8FA-3137-44F3-AC3D-73BF118BEF55}" type="presOf" srcId="{87F09F72-A4BD-436B-AB77-3C1FB4FC9F7A}" destId="{B3FA68EE-6BBB-4775-9A3A-99A426B805C4}" srcOrd="0" destOrd="0" presId="urn:microsoft.com/office/officeart/2005/8/layout/arrow5"/>
    <dgm:cxn modelId="{474834FD-1EFB-452B-8CF6-29392BF48096}" type="presOf" srcId="{908A6AFA-85FD-4BF1-9E7C-7A28A3636AEA}" destId="{D711F810-FFB4-4E15-A7A8-C02F35252212}" srcOrd="0" destOrd="0" presId="urn:microsoft.com/office/officeart/2005/8/layout/arrow5"/>
    <dgm:cxn modelId="{FA091F92-663D-4BE9-965C-D1910BB83C3C}" type="presParOf" srcId="{B3FA68EE-6BBB-4775-9A3A-99A426B805C4}" destId="{D711F810-FFB4-4E15-A7A8-C02F35252212}" srcOrd="0" destOrd="0" presId="urn:microsoft.com/office/officeart/2005/8/layout/arrow5"/>
    <dgm:cxn modelId="{7489194C-6F25-48CC-A86C-5816054D8ECE}" type="presParOf" srcId="{B3FA68EE-6BBB-4775-9A3A-99A426B805C4}" destId="{15642846-1CF0-498E-8C72-C054D3C387A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EA7EB-10CD-44BB-90C3-7AC4A23DFF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E6492FF-0A46-4C44-AC3F-5D23A3FF7B56}">
      <dgm:prSet phldrT="[Text]"/>
      <dgm:spPr/>
      <dgm:t>
        <a:bodyPr/>
        <a:lstStyle/>
        <a:p>
          <a:r>
            <a:rPr lang="en-US" dirty="0" smtClean="0"/>
            <a:t>Online</a:t>
          </a:r>
          <a:endParaRPr lang="en-US" dirty="0"/>
        </a:p>
      </dgm:t>
    </dgm:pt>
    <dgm:pt modelId="{27E312CB-E19A-46D8-965A-B172953F33CD}" type="parTrans" cxnId="{35F1E1DD-BEE9-47D5-81C6-F62BCA8D6AEA}">
      <dgm:prSet/>
      <dgm:spPr/>
      <dgm:t>
        <a:bodyPr/>
        <a:lstStyle/>
        <a:p>
          <a:endParaRPr lang="en-US"/>
        </a:p>
      </dgm:t>
    </dgm:pt>
    <dgm:pt modelId="{3FB35421-490B-4979-858A-6120749D2D54}" type="sibTrans" cxnId="{35F1E1DD-BEE9-47D5-81C6-F62BCA8D6AEA}">
      <dgm:prSet/>
      <dgm:spPr/>
      <dgm:t>
        <a:bodyPr/>
        <a:lstStyle/>
        <a:p>
          <a:endParaRPr lang="en-US"/>
        </a:p>
      </dgm:t>
    </dgm:pt>
    <dgm:pt modelId="{2942A81C-401D-43F4-933D-7FDF3EDFDF15}">
      <dgm:prSet phldrT="[Text]"/>
      <dgm:spPr/>
      <dgm:t>
        <a:bodyPr/>
        <a:lstStyle/>
        <a:p>
          <a:r>
            <a:rPr lang="en-US" dirty="0" smtClean="0"/>
            <a:t>Offline</a:t>
          </a:r>
          <a:endParaRPr lang="en-US" dirty="0"/>
        </a:p>
      </dgm:t>
    </dgm:pt>
    <dgm:pt modelId="{462A0737-BB95-4DAE-8D31-365D26EB3183}" type="parTrans" cxnId="{DACEDA69-5F24-4236-8FF8-D14986FBA967}">
      <dgm:prSet/>
      <dgm:spPr/>
      <dgm:t>
        <a:bodyPr/>
        <a:lstStyle/>
        <a:p>
          <a:endParaRPr lang="en-US"/>
        </a:p>
      </dgm:t>
    </dgm:pt>
    <dgm:pt modelId="{9E94D2ED-DB63-4D0E-8FA7-CE30F98090E1}" type="sibTrans" cxnId="{DACEDA69-5F24-4236-8FF8-D14986FBA967}">
      <dgm:prSet/>
      <dgm:spPr/>
      <dgm:t>
        <a:bodyPr/>
        <a:lstStyle/>
        <a:p>
          <a:endParaRPr lang="en-US"/>
        </a:p>
      </dgm:t>
    </dgm:pt>
    <dgm:pt modelId="{DC36EB75-94D6-475C-8F6A-5227D75FFB7C}">
      <dgm:prSet phldrT="[Text]"/>
      <dgm:spPr/>
      <dgm:t>
        <a:bodyPr/>
        <a:lstStyle/>
        <a:p>
          <a:r>
            <a:rPr lang="en-US" dirty="0" smtClean="0"/>
            <a:t>Phishing</a:t>
          </a:r>
          <a:endParaRPr lang="en-US" dirty="0"/>
        </a:p>
      </dgm:t>
    </dgm:pt>
    <dgm:pt modelId="{F36FCC9C-A282-4162-BF22-B7AC82A87B8D}" type="parTrans" cxnId="{64B7FB35-A1E4-4176-B43D-6728566637D8}">
      <dgm:prSet/>
      <dgm:spPr/>
      <dgm:t>
        <a:bodyPr/>
        <a:lstStyle/>
        <a:p>
          <a:endParaRPr lang="en-US"/>
        </a:p>
      </dgm:t>
    </dgm:pt>
    <dgm:pt modelId="{E4A71379-8096-4BE2-9121-121B9E9B14CB}" type="sibTrans" cxnId="{64B7FB35-A1E4-4176-B43D-6728566637D8}">
      <dgm:prSet/>
      <dgm:spPr/>
      <dgm:t>
        <a:bodyPr/>
        <a:lstStyle/>
        <a:p>
          <a:endParaRPr lang="en-US"/>
        </a:p>
      </dgm:t>
    </dgm:pt>
    <dgm:pt modelId="{6B203AC5-5410-442F-95C4-5BBE6FF1DAD1}" type="pres">
      <dgm:prSet presAssocID="{D0EEA7EB-10CD-44BB-90C3-7AC4A23DFF66}" presName="CompostProcess" presStyleCnt="0">
        <dgm:presLayoutVars>
          <dgm:dir/>
          <dgm:resizeHandles val="exact"/>
        </dgm:presLayoutVars>
      </dgm:prSet>
      <dgm:spPr/>
    </dgm:pt>
    <dgm:pt modelId="{1F7BFC97-7E81-4F89-8527-F7718C08F6D6}" type="pres">
      <dgm:prSet presAssocID="{D0EEA7EB-10CD-44BB-90C3-7AC4A23DFF66}" presName="arrow" presStyleLbl="bgShp" presStyleIdx="0" presStyleCnt="1"/>
      <dgm:spPr/>
    </dgm:pt>
    <dgm:pt modelId="{E4CC1ADC-8EB7-431C-BFFB-ADDCFF3B79D3}" type="pres">
      <dgm:prSet presAssocID="{D0EEA7EB-10CD-44BB-90C3-7AC4A23DFF66}" presName="linearProcess" presStyleCnt="0"/>
      <dgm:spPr/>
    </dgm:pt>
    <dgm:pt modelId="{81EE197C-006E-46F6-AAEA-527144BDBC7F}" type="pres">
      <dgm:prSet presAssocID="{3E6492FF-0A46-4C44-AC3F-5D23A3FF7B5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E018C-47E9-41B2-826A-84A23DDD296D}" type="pres">
      <dgm:prSet presAssocID="{3FB35421-490B-4979-858A-6120749D2D54}" presName="sibTrans" presStyleCnt="0"/>
      <dgm:spPr/>
    </dgm:pt>
    <dgm:pt modelId="{46CF8F8B-BA47-4FCA-B930-51B20CE2084C}" type="pres">
      <dgm:prSet presAssocID="{2942A81C-401D-43F4-933D-7FDF3EDFDF1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D4A50-1685-4926-96C5-F693CAC7C618}" type="pres">
      <dgm:prSet presAssocID="{9E94D2ED-DB63-4D0E-8FA7-CE30F98090E1}" presName="sibTrans" presStyleCnt="0"/>
      <dgm:spPr/>
    </dgm:pt>
    <dgm:pt modelId="{829E7263-616B-4279-97BA-7599D562C7DF}" type="pres">
      <dgm:prSet presAssocID="{DC36EB75-94D6-475C-8F6A-5227D75FFB7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1E1DD-BEE9-47D5-81C6-F62BCA8D6AEA}" srcId="{D0EEA7EB-10CD-44BB-90C3-7AC4A23DFF66}" destId="{3E6492FF-0A46-4C44-AC3F-5D23A3FF7B56}" srcOrd="0" destOrd="0" parTransId="{27E312CB-E19A-46D8-965A-B172953F33CD}" sibTransId="{3FB35421-490B-4979-858A-6120749D2D54}"/>
    <dgm:cxn modelId="{64B7FB35-A1E4-4176-B43D-6728566637D8}" srcId="{D0EEA7EB-10CD-44BB-90C3-7AC4A23DFF66}" destId="{DC36EB75-94D6-475C-8F6A-5227D75FFB7C}" srcOrd="2" destOrd="0" parTransId="{F36FCC9C-A282-4162-BF22-B7AC82A87B8D}" sibTransId="{E4A71379-8096-4BE2-9121-121B9E9B14CB}"/>
    <dgm:cxn modelId="{D7A19F4D-CFB3-4BDD-A300-D39D86BF5678}" type="presOf" srcId="{D0EEA7EB-10CD-44BB-90C3-7AC4A23DFF66}" destId="{6B203AC5-5410-442F-95C4-5BBE6FF1DAD1}" srcOrd="0" destOrd="0" presId="urn:microsoft.com/office/officeart/2005/8/layout/hProcess9"/>
    <dgm:cxn modelId="{3F2ECE39-AF4A-410D-9993-149DBD2D1300}" type="presOf" srcId="{3E6492FF-0A46-4C44-AC3F-5D23A3FF7B56}" destId="{81EE197C-006E-46F6-AAEA-527144BDBC7F}" srcOrd="0" destOrd="0" presId="urn:microsoft.com/office/officeart/2005/8/layout/hProcess9"/>
    <dgm:cxn modelId="{3FCB7FCB-6D84-4076-8A80-AD31E6FF077A}" type="presOf" srcId="{DC36EB75-94D6-475C-8F6A-5227D75FFB7C}" destId="{829E7263-616B-4279-97BA-7599D562C7DF}" srcOrd="0" destOrd="0" presId="urn:microsoft.com/office/officeart/2005/8/layout/hProcess9"/>
    <dgm:cxn modelId="{0466CFC1-E7CA-47BF-82C3-041C9C23AE67}" type="presOf" srcId="{2942A81C-401D-43F4-933D-7FDF3EDFDF15}" destId="{46CF8F8B-BA47-4FCA-B930-51B20CE2084C}" srcOrd="0" destOrd="0" presId="urn:microsoft.com/office/officeart/2005/8/layout/hProcess9"/>
    <dgm:cxn modelId="{DACEDA69-5F24-4236-8FF8-D14986FBA967}" srcId="{D0EEA7EB-10CD-44BB-90C3-7AC4A23DFF66}" destId="{2942A81C-401D-43F4-933D-7FDF3EDFDF15}" srcOrd="1" destOrd="0" parTransId="{462A0737-BB95-4DAE-8D31-365D26EB3183}" sibTransId="{9E94D2ED-DB63-4D0E-8FA7-CE30F98090E1}"/>
    <dgm:cxn modelId="{760F2D29-A0A0-4F28-86E5-10ABE292ECE4}" type="presParOf" srcId="{6B203AC5-5410-442F-95C4-5BBE6FF1DAD1}" destId="{1F7BFC97-7E81-4F89-8527-F7718C08F6D6}" srcOrd="0" destOrd="0" presId="urn:microsoft.com/office/officeart/2005/8/layout/hProcess9"/>
    <dgm:cxn modelId="{5236A054-9913-4DD3-9505-A342C2090857}" type="presParOf" srcId="{6B203AC5-5410-442F-95C4-5BBE6FF1DAD1}" destId="{E4CC1ADC-8EB7-431C-BFFB-ADDCFF3B79D3}" srcOrd="1" destOrd="0" presId="urn:microsoft.com/office/officeart/2005/8/layout/hProcess9"/>
    <dgm:cxn modelId="{B9775B80-0628-4B52-9ED3-77E68F63421E}" type="presParOf" srcId="{E4CC1ADC-8EB7-431C-BFFB-ADDCFF3B79D3}" destId="{81EE197C-006E-46F6-AAEA-527144BDBC7F}" srcOrd="0" destOrd="0" presId="urn:microsoft.com/office/officeart/2005/8/layout/hProcess9"/>
    <dgm:cxn modelId="{23A632C3-CB3D-4095-A597-343B91190E1C}" type="presParOf" srcId="{E4CC1ADC-8EB7-431C-BFFB-ADDCFF3B79D3}" destId="{D6DE018C-47E9-41B2-826A-84A23DDD296D}" srcOrd="1" destOrd="0" presId="urn:microsoft.com/office/officeart/2005/8/layout/hProcess9"/>
    <dgm:cxn modelId="{48BCA917-96DC-43AB-9F2E-194A8FDAE1AB}" type="presParOf" srcId="{E4CC1ADC-8EB7-431C-BFFB-ADDCFF3B79D3}" destId="{46CF8F8B-BA47-4FCA-B930-51B20CE2084C}" srcOrd="2" destOrd="0" presId="urn:microsoft.com/office/officeart/2005/8/layout/hProcess9"/>
    <dgm:cxn modelId="{F37C3DC7-D060-429D-8739-F3D8D41A4F05}" type="presParOf" srcId="{E4CC1ADC-8EB7-431C-BFFB-ADDCFF3B79D3}" destId="{4D2D4A50-1685-4926-96C5-F693CAC7C618}" srcOrd="3" destOrd="0" presId="urn:microsoft.com/office/officeart/2005/8/layout/hProcess9"/>
    <dgm:cxn modelId="{275D0836-3EBC-4D61-8F34-F1BE65F81EA0}" type="presParOf" srcId="{E4CC1ADC-8EB7-431C-BFFB-ADDCFF3B79D3}" destId="{829E7263-616B-4279-97BA-7599D562C7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D597A38-B5AD-4AA0-811C-C8DD1D850D37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F5A1890-0E9C-4B8E-9272-3160AC5FEEA3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D7300-E685-4F1A-9578-FBDE62565F90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73AB140-5AA1-4D0E-BAB8-37C6FED0F7C0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1F810-FFB4-4E15-A7A8-C02F35252212}">
      <dsp:nvSpPr>
        <dsp:cNvPr id="0" name=""/>
        <dsp:cNvSpPr/>
      </dsp:nvSpPr>
      <dsp:spPr>
        <a:xfrm rot="16200000">
          <a:off x="0" y="366"/>
          <a:ext cx="1598972" cy="15989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Security</a:t>
          </a:r>
          <a:endParaRPr lang="en-US" sz="2200" kern="1200" dirty="0"/>
        </a:p>
      </dsp:txBody>
      <dsp:txXfrm rot="5400000">
        <a:off x="0" y="400109"/>
        <a:ext cx="1319152" cy="799486"/>
      </dsp:txXfrm>
    </dsp:sp>
    <dsp:sp modelId="{15642846-1CF0-498E-8C72-C054D3C387A9}">
      <dsp:nvSpPr>
        <dsp:cNvPr id="0" name=""/>
        <dsp:cNvSpPr/>
      </dsp:nvSpPr>
      <dsp:spPr>
        <a:xfrm rot="5400000">
          <a:off x="1829191" y="613"/>
          <a:ext cx="1598972" cy="15989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Usability</a:t>
          </a:r>
          <a:endParaRPr lang="en-US" sz="2200" kern="1200" dirty="0"/>
        </a:p>
      </dsp:txBody>
      <dsp:txXfrm rot="-5400000">
        <a:off x="2109011" y="400356"/>
        <a:ext cx="1319152" cy="799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FC97-7E81-4F89-8527-F7718C08F6D6}">
      <dsp:nvSpPr>
        <dsp:cNvPr id="0" name=""/>
        <dsp:cNvSpPr/>
      </dsp:nvSpPr>
      <dsp:spPr>
        <a:xfrm>
          <a:off x="548639" y="0"/>
          <a:ext cx="6217920" cy="32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E197C-006E-46F6-AAEA-527144BDBC7F}">
      <dsp:nvSpPr>
        <dsp:cNvPr id="0" name=""/>
        <dsp:cNvSpPr/>
      </dsp:nvSpPr>
      <dsp:spPr>
        <a:xfrm>
          <a:off x="401" y="960120"/>
          <a:ext cx="2245012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Online</a:t>
          </a:r>
          <a:endParaRPr lang="en-US" sz="4100" kern="1200" dirty="0"/>
        </a:p>
      </dsp:txBody>
      <dsp:txXfrm>
        <a:off x="62893" y="1022612"/>
        <a:ext cx="2120028" cy="1155176"/>
      </dsp:txXfrm>
    </dsp:sp>
    <dsp:sp modelId="{46CF8F8B-BA47-4FCA-B930-51B20CE2084C}">
      <dsp:nvSpPr>
        <dsp:cNvPr id="0" name=""/>
        <dsp:cNvSpPr/>
      </dsp:nvSpPr>
      <dsp:spPr>
        <a:xfrm>
          <a:off x="2535093" y="960120"/>
          <a:ext cx="2245012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Offline</a:t>
          </a:r>
          <a:endParaRPr lang="en-US" sz="4100" kern="1200" dirty="0"/>
        </a:p>
      </dsp:txBody>
      <dsp:txXfrm>
        <a:off x="2597585" y="1022612"/>
        <a:ext cx="2120028" cy="1155176"/>
      </dsp:txXfrm>
    </dsp:sp>
    <dsp:sp modelId="{829E7263-616B-4279-97BA-7599D562C7DF}">
      <dsp:nvSpPr>
        <dsp:cNvPr id="0" name=""/>
        <dsp:cNvSpPr/>
      </dsp:nvSpPr>
      <dsp:spPr>
        <a:xfrm>
          <a:off x="5069785" y="960120"/>
          <a:ext cx="2245012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Phishing</a:t>
          </a:r>
          <a:endParaRPr lang="en-US" sz="4100" kern="1200" dirty="0"/>
        </a:p>
      </dsp:txBody>
      <dsp:txXfrm>
        <a:off x="5132277" y="1022612"/>
        <a:ext cx="2120028" cy="1155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1336D-0E28-4A3C-90D6-7A085497816F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BCE9C-F552-4A2F-92CD-5C5C7AEF6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2C02A-5519-407E-B29C-24489FD51B6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ongoing work that I have been doing with Manuel Blum and Anupam Datta.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en-US" baseline="0" dirty="0" smtClean="0"/>
              <a:t> k-strikes policy is used to mitigate this threat. However, users who select popular passwords like 123456 might still be vulnerable.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the next type of attack it is necessary</a:t>
            </a:r>
            <a:r>
              <a:rPr lang="en-US" baseline="0" dirty="0" smtClean="0"/>
              <a:t> to understand how organizations store passwords. When I create an account online the server typically will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 a random value (called the salt).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Compute and store the cryptographic hash of my password with the salt appended.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Later to authenticate the server will re-compute this hash value, and make sure that it matches the stored version.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Sometimes these password files are stolen by adversaries, who can then execute an offline dictionary attack. Offline attacks are more dangerous than online attacks because there is no k-strikes limit. There are many popular password cracking tools that the adversary could use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, John the Ripper). Unfortunately, these attacks are commonplace. Even large companies like (Sony, </a:t>
            </a:r>
            <a:r>
              <a:rPr lang="en-US" baseline="0" dirty="0" err="1" smtClean="0"/>
              <a:t>Zappos</a:t>
            </a:r>
            <a:r>
              <a:rPr lang="en-US" baseline="0" dirty="0" smtClean="0"/>
              <a:t>, and LinkedIn) have been breached.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7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trying</a:t>
            </a:r>
            <a:r>
              <a:rPr lang="en-US" baseline="0" dirty="0" smtClean="0"/>
              <a:t> to crack the user’s password. Why not just get him to tell me the password. </a:t>
            </a:r>
            <a:r>
              <a:rPr lang="en-US" dirty="0" smtClean="0"/>
              <a:t>Adversary</a:t>
            </a:r>
            <a:r>
              <a:rPr lang="en-US" baseline="0" dirty="0" smtClean="0"/>
              <a:t> tricks user into creating an account on a malicious site (PayPaul.com). </a:t>
            </a:r>
          </a:p>
          <a:p>
            <a:r>
              <a:rPr lang="en-US" baseline="0" dirty="0" smtClean="0"/>
              <a:t>Examples of plaintext recovery attacks include phishing attacks, malware and hidden cameras.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Once the adversary has this password the PayPal account is compromised. If the user reuses the same password for other accounts then the adversary can also access these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trying</a:t>
            </a:r>
            <a:r>
              <a:rPr lang="en-US" baseline="0" dirty="0" smtClean="0"/>
              <a:t> to crack the user’s password. Why not just get him to tell me the password.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Adversary</a:t>
            </a:r>
            <a:r>
              <a:rPr lang="en-US" baseline="0" dirty="0" smtClean="0"/>
              <a:t> tricks user into creating an account on a malicious site (PayPaul.com).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Once the adversary has this background information the brute force attack on PlayStation may be more likely to succeed</a:t>
            </a:r>
          </a:p>
          <a:p>
            <a:r>
              <a:rPr lang="en-US" baseline="0" dirty="0" smtClean="0"/>
              <a:t> Finally, the background information from </a:t>
            </a:r>
            <a:r>
              <a:rPr lang="en-US" baseline="0" dirty="0" err="1" smtClean="0"/>
              <a:t>PayPaul</a:t>
            </a:r>
            <a:r>
              <a:rPr lang="en-US" baseline="0" dirty="0" smtClean="0"/>
              <a:t> (and possibly PlayStation) can be used to help improve the Online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Philosophy: We can propose a password management scheme,</a:t>
            </a:r>
            <a:r>
              <a:rPr lang="en-US" baseline="0" dirty="0" smtClean="0"/>
              <a:t> but adversary will adapt his attack.</a:t>
            </a:r>
            <a:endParaRPr lang="en-US" dirty="0" smtClean="0"/>
          </a:p>
          <a:p>
            <a:r>
              <a:rPr lang="en-US" dirty="0" smtClean="0"/>
              <a:t>Lets</a:t>
            </a:r>
            <a:r>
              <a:rPr lang="en-US" baseline="0" dirty="0" smtClean="0"/>
              <a:t> introduce a formal framework for analyzing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 the adversary gets to choose which sites to compromise.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6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model the adversary using a game. The adversaries goal is simple. Compromise</a:t>
            </a:r>
            <a:r>
              <a:rPr lang="en-US" baseline="0" dirty="0" smtClean="0"/>
              <a:t> the user’s accounts. </a:t>
            </a:r>
          </a:p>
          <a:p>
            <a:endParaRPr lang="en-US" dirty="0" smtClean="0"/>
          </a:p>
          <a:p>
            <a:r>
              <a:rPr lang="en-US" dirty="0" smtClean="0"/>
              <a:t>Specifically, we assume the adversary can compromise at most k sites.</a:t>
            </a:r>
            <a:r>
              <a:rPr lang="en-US" baseline="0" dirty="0" smtClean="0"/>
              <a:t> This means that the adversary learns up to k of the user’s passwords. We assume that the adversary execute offline attacks against at most t additional sites, and has time and resources to try at most M guesses in each offline attack. For example, the adversary might be willing to dedicate 1 year of time on a </a:t>
            </a:r>
            <a:r>
              <a:rPr lang="en-US" baseline="0" dirty="0" err="1" smtClean="0"/>
              <a:t>cray</a:t>
            </a:r>
            <a:r>
              <a:rPr lang="en-US" baseline="0" dirty="0" smtClean="0"/>
              <a:t> supercomputer to crack the user’s password.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introduce our definition of security using</a:t>
            </a:r>
            <a:r>
              <a:rPr lang="en-US" baseline="0" dirty="0" smtClean="0"/>
              <a:t> a game. In the game the adversary gets to compromise a few sites and wins if he can compromise new sites. The user wins if the adversary fails to compromise new accounts.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is safe as long as the adversary</a:t>
            </a:r>
            <a:r>
              <a:rPr lang="en-US" baseline="0" dirty="0" smtClean="0"/>
              <a:t> can’t execute more than one phishing/offline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First Column and Third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-6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Second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First Column and Third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-6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Second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management scheme</a:t>
            </a:r>
            <a:r>
              <a:rPr lang="en-US" baseline="0" dirty="0" smtClean="0"/>
              <a:t> is any strategy used to create and remember multiple passwords for multiple accounts.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Increased challenge</a:t>
            </a:r>
            <a:r>
              <a:rPr lang="en-US" baseline="0" dirty="0" smtClean="0"/>
              <a:t> security/usability analysis should look at the problem </a:t>
            </a:r>
            <a:r>
              <a:rPr lang="en-US" baseline="0" dirty="0" err="1" smtClean="0"/>
              <a:t>wholelistically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Position:</a:t>
            </a:r>
            <a:r>
              <a:rPr lang="en-US" baseline="0" dirty="0" smtClean="0"/>
              <a:t> </a:t>
            </a:r>
            <a:r>
              <a:rPr lang="en-US" dirty="0" smtClean="0"/>
              <a:t>This</a:t>
            </a:r>
            <a:r>
              <a:rPr lang="en-US" baseline="0" dirty="0" smtClean="0"/>
              <a:t> is not the user’s fault!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want a management scheme which is </a:t>
            </a:r>
          </a:p>
          <a:p>
            <a:r>
              <a:rPr lang="en-US" baseline="0" dirty="0" smtClean="0"/>
              <a:t> 1. Easy for the user to manage</a:t>
            </a:r>
          </a:p>
          <a:p>
            <a:r>
              <a:rPr lang="en-US" baseline="0" dirty="0" smtClean="0"/>
              <a:t> 2. Secure (hard for adversary to compromise accounts)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cues into four sets: red, blue, green and purple.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reasoning holds for green and purple cues.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5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First Column and Third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-6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Second Column: 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= 10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Mnemonic Group/Non Mnemonic Group</a:t>
            </a:r>
          </a:p>
          <a:p>
            <a:endParaRPr lang="en-US" dirty="0" smtClean="0"/>
          </a:p>
          <a:p>
            <a:r>
              <a:rPr lang="en-US" dirty="0" smtClean="0"/>
              <a:t>We will test several different rehearsal schedules</a:t>
            </a:r>
          </a:p>
          <a:p>
            <a:endParaRPr lang="en-US" dirty="0" smtClean="0"/>
          </a:p>
          <a:p>
            <a:r>
              <a:rPr lang="en-US" dirty="0" smtClean="0"/>
              <a:t>Long term memory study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46D2-E6CB-4026-A208-D6BC8466C0E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0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LastPass</a:t>
            </a:r>
            <a:endParaRPr lang="en-US" dirty="0" smtClean="0"/>
          </a:p>
          <a:p>
            <a:r>
              <a:rPr lang="en-US" dirty="0" err="1" smtClean="0"/>
              <a:t>KeePass</a:t>
            </a:r>
            <a:endParaRPr lang="en-US" dirty="0" smtClean="0"/>
          </a:p>
          <a:p>
            <a:r>
              <a:rPr lang="en-US" dirty="0" smtClean="0"/>
              <a:t>1Password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46D2-E6CB-4026-A208-D6BC8466C0E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been using passwords for decades. Many books and articles have been written about password</a:t>
            </a:r>
            <a:r>
              <a:rPr lang="en-US" baseline="0" dirty="0" smtClean="0"/>
              <a:t> creation</a:t>
            </a:r>
            <a:r>
              <a:rPr lang="en-US" dirty="0" smtClean="0"/>
              <a:t>. Traditionally the advice a user gets is something like the following…</a:t>
            </a:r>
          </a:p>
          <a:p>
            <a:endParaRPr lang="en-US" dirty="0" smtClean="0"/>
          </a:p>
          <a:p>
            <a:r>
              <a:rPr lang="en-US" dirty="0" smtClean="0"/>
              <a:t>Is it time to re-evaluate the traditional security advice?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model the adversary to quantify security. Our approach: We also need to attempt to quantify usability! Much more difficult!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all we care about is usability one</a:t>
            </a:r>
            <a:r>
              <a:rPr lang="en-US" baseline="0" dirty="0" smtClean="0"/>
              <a:t> good goal is minimizing number of chunks in </a:t>
            </a:r>
            <a:r>
              <a:rPr lang="en-US" baseline="0" smtClean="0"/>
              <a:t>the password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 Picture Here!</a:t>
            </a:r>
          </a:p>
          <a:p>
            <a:endParaRPr lang="en-US" dirty="0" smtClean="0"/>
          </a:p>
          <a:p>
            <a:r>
              <a:rPr lang="en-US" dirty="0" smtClean="0"/>
              <a:t>Environment:</a:t>
            </a:r>
            <a:r>
              <a:rPr lang="en-US" baseline="0" dirty="0" smtClean="0"/>
              <a:t> Memory Champions Wear Blinders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 that if the</a:t>
            </a:r>
            <a:r>
              <a:rPr lang="en-US" baseline="0" dirty="0" smtClean="0"/>
              <a:t> user reuses his password then all cues are rehearsal requirements are satisfied naturally. If the passwords are completely independent then </a:t>
            </a:r>
            <a:r>
              <a:rPr lang="en-US" baseline="0" dirty="0" smtClean="0"/>
              <a:t>X</a:t>
            </a:r>
            <a:r>
              <a:rPr lang="en-US" baseline="-25000" dirty="0" smtClean="0"/>
              <a:t>8</a:t>
            </a:r>
          </a:p>
          <a:p>
            <a:endParaRPr lang="en-US" baseline="-25000" dirty="0" smtClean="0"/>
          </a:p>
          <a:p>
            <a:r>
              <a:rPr lang="en-US" baseline="-25000" dirty="0" smtClean="0"/>
              <a:t>Citation: </a:t>
            </a:r>
            <a:r>
              <a:rPr lang="en-US" baseline="-25000" dirty="0" err="1" smtClean="0"/>
              <a:t>SuperMemo</a:t>
            </a:r>
            <a:r>
              <a:rPr lang="en-US" baseline="-25000" dirty="0" smtClean="0"/>
              <a:t> Algorithm, </a:t>
            </a:r>
          </a:p>
          <a:p>
            <a:endParaRPr lang="en-US" baseline="-25000" dirty="0" smtClean="0"/>
          </a:p>
          <a:p>
            <a:r>
              <a:rPr lang="en-US" baseline="-25000" dirty="0" smtClean="0"/>
              <a:t>Wozniak, </a:t>
            </a:r>
            <a:r>
              <a:rPr lang="en-US" baseline="-25000" dirty="0" err="1" smtClean="0"/>
              <a:t>Gorzelanczyk</a:t>
            </a:r>
            <a:r>
              <a:rPr lang="en-US" baseline="0" dirty="0" smtClean="0"/>
              <a:t> – Optimization of Repetition Spacing in the Practice of Learning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 that if the</a:t>
            </a:r>
            <a:r>
              <a:rPr lang="en-US" baseline="0" dirty="0" smtClean="0"/>
              <a:t> user reuses his password then all cues are rehearsal requirements are satisfied naturally. If the passwords are completely independent then X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types of attacks, Online, Offline and Phishing.</a:t>
            </a:r>
            <a:r>
              <a:rPr lang="en-US" baseline="0" dirty="0" smtClean="0"/>
              <a:t> I will illustrate each attack in more detail in the following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F19D-7D9B-4F61-A534-195DF6DD6047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C6ED-72D4-49A1-8BCC-5D1068B581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1.png"/><Relationship Id="rId1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1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jpe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7.jpe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2.jpe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14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7.xml"/><Relationship Id="rId15" Type="http://schemas.openxmlformats.org/officeDocument/2006/relationships/image" Target="../media/image33.png"/><Relationship Id="rId10" Type="http://schemas.openxmlformats.org/officeDocument/2006/relationships/image" Target="../media/image12.png"/><Relationship Id="rId4" Type="http://schemas.openxmlformats.org/officeDocument/2006/relationships/diagramData" Target="../diagrams/data7.xml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7.png"/><Relationship Id="rId7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5.jpeg"/><Relationship Id="rId7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12" Type="http://schemas.openxmlformats.org/officeDocument/2006/relationships/image" Target="../media/image2.jpe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53.png"/><Relationship Id="rId9" Type="http://schemas.openxmlformats.org/officeDocument/2006/relationships/image" Target="../media/image5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2.jpeg"/><Relationship Id="rId5" Type="http://schemas.openxmlformats.org/officeDocument/2006/relationships/image" Target="../media/image501.png"/><Relationship Id="rId10" Type="http://schemas.openxmlformats.org/officeDocument/2006/relationships/image" Target="../media/image53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Relationship Id="rId1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imgres?hl=en&amp;safe=active&amp;client=firefox-a&amp;rls=org.mozilla:en-US:official&amp;biw=1540&amp;bih=782&amp;tbm=isch&amp;tbnid=YYfg_RPwQBzTlM:&amp;imgrefurl=http://liongadgets.com/wordpress/most-important-ten-questions-to-ask-yourself/question-mark/&amp;docid=el4ufHamgZaiEM&amp;imgurl=http://liongadgets.com/wordpress/wp-content/uploads/2012/09/question-mark.jpg&amp;w=4000&amp;h=4000&amp;ei=aQlBUZ-0Kqjh4APX4YGgAQ&amp;zoom=1&amp;ved=1t:3588,r:9,s:0,i:10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12.png"/><Relationship Id="rId7" Type="http://schemas.openxmlformats.org/officeDocument/2006/relationships/image" Target="../media/image69.jpeg"/><Relationship Id="rId12" Type="http://schemas.openxmlformats.org/officeDocument/2006/relationships/image" Target="../media/image1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13.png"/><Relationship Id="rId5" Type="http://schemas.openxmlformats.org/officeDocument/2006/relationships/image" Target="../media/image67.jpeg"/><Relationship Id="rId10" Type="http://schemas.openxmlformats.org/officeDocument/2006/relationships/image" Target="../media/image71.png"/><Relationship Id="rId4" Type="http://schemas.openxmlformats.org/officeDocument/2006/relationships/image" Target="../media/image66.jpeg"/><Relationship Id="rId9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Naturally Rehearsing Passwords</a:t>
            </a:r>
          </a:p>
        </p:txBody>
      </p:sp>
      <p:sp>
        <p:nvSpPr>
          <p:cNvPr id="151562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Jeremiah Blocki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ASIACRYPT 2013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24578" name="Picture 2" descr="http://link.cs.cmu.edu/photos/0/09-412_Link_Page_11.jpg"/>
          <p:cNvPicPr>
            <a:picLocks noChangeAspect="1" noChangeArrowheads="1"/>
          </p:cNvPicPr>
          <p:nvPr/>
        </p:nvPicPr>
        <p:blipFill>
          <a:blip r:embed="rId3" cstate="print"/>
          <a:srcRect l="26643"/>
          <a:stretch>
            <a:fillRect/>
          </a:stretch>
        </p:blipFill>
        <p:spPr bwMode="auto">
          <a:xfrm>
            <a:off x="990600" y="3962400"/>
            <a:ext cx="1888215" cy="2057400"/>
          </a:xfrm>
          <a:prstGeom prst="rect">
            <a:avLst/>
          </a:prstGeom>
          <a:noFill/>
        </p:spPr>
      </p:pic>
      <p:pic>
        <p:nvPicPr>
          <p:cNvPr id="24580" name="Picture 4" descr="https://encrypted-tbn0.gstatic.com/images?q=tbn:ANd9GcQ2VTbO5vcVgCgcdSoEppWFoPB26X551OqY9xC_P-supu0RiY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962399"/>
            <a:ext cx="1447800" cy="1981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172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Manuel Blum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1980" y="6096000"/>
            <a:ext cx="154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Anupam Datta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is Semantic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Memorize: </a:t>
            </a:r>
            <a:r>
              <a:rPr lang="en-US" dirty="0" err="1" smtClean="0"/>
              <a:t>nbccbsabc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Memorize: </a:t>
            </a:r>
            <a:r>
              <a:rPr lang="en-US" dirty="0" err="1" smtClean="0"/>
              <a:t>tkqizrlwp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3 Chunks vs. 9 Chunks!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Usability Goal: Minimize Number of Chunks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2540" y="6400800"/>
            <a:ext cx="593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The magical number seven, plus or minus two </a:t>
            </a:r>
            <a:r>
              <a:rPr lang="en-US" dirty="0" smtClean="0"/>
              <a:t>[Miller, 56]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is Associative </a:t>
            </a:r>
            <a:endParaRPr lang="en-US" dirty="0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83879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549729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9718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038600"/>
            <a:ext cx="91606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495800"/>
            <a:ext cx="12207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800600"/>
            <a:ext cx="1228725" cy="82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971800"/>
            <a:ext cx="838200" cy="64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971800"/>
            <a:ext cx="914400" cy="6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endCxn id="108548" idx="1"/>
          </p:cNvCxnSpPr>
          <p:nvPr/>
        </p:nvCxnSpPr>
        <p:spPr>
          <a:xfrm flipV="1">
            <a:off x="1752600" y="2103967"/>
            <a:ext cx="1219200" cy="944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8549" idx="1"/>
          </p:cNvCxnSpPr>
          <p:nvPr/>
        </p:nvCxnSpPr>
        <p:spPr>
          <a:xfrm>
            <a:off x="1752600" y="3276600"/>
            <a:ext cx="12192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00200" y="33528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8549" idx="3"/>
            <a:endCxn id="108554" idx="1"/>
          </p:cNvCxnSpPr>
          <p:nvPr/>
        </p:nvCxnSpPr>
        <p:spPr>
          <a:xfrm flipV="1">
            <a:off x="3619500" y="3295576"/>
            <a:ext cx="1104900" cy="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52800" y="4419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8553" idx="1"/>
          </p:cNvCxnSpPr>
          <p:nvPr/>
        </p:nvCxnSpPr>
        <p:spPr>
          <a:xfrm>
            <a:off x="5029200" y="4953000"/>
            <a:ext cx="1447800" cy="26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8554" idx="3"/>
          </p:cNvCxnSpPr>
          <p:nvPr/>
        </p:nvCxnSpPr>
        <p:spPr>
          <a:xfrm flipV="1">
            <a:off x="5562600" y="3276600"/>
            <a:ext cx="1371600" cy="18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1524000"/>
            <a:ext cx="685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3505200" y="1981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800100" y="4229100"/>
            <a:ext cx="1981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0" y="541020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3009900" y="2705099"/>
            <a:ext cx="53340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26817"/>
            <a:ext cx="3572144" cy="307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Cue: context when a memory is stored</a:t>
            </a:r>
          </a:p>
          <a:p>
            <a:endParaRPr lang="en-US" dirty="0" smtClean="0"/>
          </a:p>
          <a:p>
            <a:r>
              <a:rPr lang="en-US" dirty="0" smtClean="0"/>
              <a:t>Surrounding Environment</a:t>
            </a:r>
          </a:p>
          <a:p>
            <a:pPr lvl="1"/>
            <a:r>
              <a:rPr lang="en-US" dirty="0" smtClean="0"/>
              <a:t>Sounds</a:t>
            </a:r>
          </a:p>
          <a:p>
            <a:pPr lvl="1"/>
            <a:r>
              <a:rPr lang="en-US" dirty="0" smtClean="0"/>
              <a:t>Visual Surroundings</a:t>
            </a:r>
          </a:p>
          <a:p>
            <a:pPr lvl="1"/>
            <a:r>
              <a:rPr lang="en-US" dirty="0" smtClean="0"/>
              <a:t>Web Site</a:t>
            </a:r>
          </a:p>
          <a:p>
            <a:pPr lvl="1"/>
            <a:r>
              <a:rPr lang="en-US" dirty="0" smtClean="0"/>
              <a:t>….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 time passes we forget some of this context…</a:t>
            </a:r>
            <a:endParaRPr lang="en-US" dirty="0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407817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316271"/>
            <a:ext cx="533400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6491" y="3169817"/>
            <a:ext cx="96981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1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500" y="1524000"/>
            <a:ext cx="53049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is </a:t>
            </a:r>
            <a:r>
              <a:rPr lang="en-US" dirty="0" err="1" smtClean="0"/>
              <a:t>Lossy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Rehearse or Forget!</a:t>
            </a:r>
          </a:p>
          <a:p>
            <a:pPr lvl="1"/>
            <a:r>
              <a:rPr lang="en-US" dirty="0"/>
              <a:t>How much </a:t>
            </a:r>
            <a:r>
              <a:rPr lang="en-US" dirty="0" smtClean="0"/>
              <a:t>work?</a:t>
            </a:r>
          </a:p>
          <a:p>
            <a:r>
              <a:rPr lang="en-US" dirty="0" smtClean="0"/>
              <a:t>Quantify Usability</a:t>
            </a:r>
          </a:p>
          <a:p>
            <a:pPr lvl="1"/>
            <a:r>
              <a:rPr lang="en-US" dirty="0" smtClean="0"/>
              <a:t>Rehearsal Assumption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3600"/>
            <a:ext cx="1416271" cy="7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encrypted-tbn1.gstatic.com/images?q=tbn:ANd9GcR0P8msAVJEoPaK7t-uqFpaR0p1IsCsXqR8cOle6noXdj7fDlu1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1496786" cy="838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67600" y="2143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00B050"/>
                </a:solidFill>
              </a:rPr>
              <a:t>amazon</a:t>
            </a:r>
            <a:endParaRPr lang="en-US" sz="2800" baseline="-25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2981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7030A0"/>
                </a:solidFill>
              </a:rPr>
              <a:t>google</a:t>
            </a:r>
            <a:endParaRPr lang="en-US" sz="2800" baseline="-25000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7207471" y="2514600"/>
            <a:ext cx="260129" cy="847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207471" y="3276600"/>
            <a:ext cx="260129" cy="8475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3800" y="2209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????</a:t>
            </a:r>
            <a:endParaRPr lang="en-US" sz="2800" baseline="-25000" dirty="0">
              <a:solidFill>
                <a:srgbClr val="00B050"/>
              </a:solidFill>
            </a:endParaRP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Memory is </a:t>
            </a:r>
            <a:r>
              <a:rPr lang="en-US" dirty="0" err="1" smtClean="0"/>
              <a:t>Lossy</a:t>
            </a:r>
            <a:endParaRPr lang="en-US" dirty="0" smtClean="0"/>
          </a:p>
          <a:p>
            <a:pPr lvl="1"/>
            <a:r>
              <a:rPr lang="en-US" dirty="0" smtClean="0"/>
              <a:t>Rehearse or Forget!</a:t>
            </a:r>
          </a:p>
          <a:p>
            <a:pPr lvl="1"/>
            <a:r>
              <a:rPr lang="en-US" dirty="0" smtClean="0"/>
              <a:t>How much work does this take?</a:t>
            </a:r>
          </a:p>
          <a:p>
            <a:endParaRPr lang="en-US" dirty="0" smtClean="0"/>
          </a:p>
          <a:p>
            <a:r>
              <a:rPr lang="en-US" dirty="0" smtClean="0"/>
              <a:t>Rehearsal Assumptions</a:t>
            </a:r>
          </a:p>
          <a:p>
            <a:endParaRPr lang="en-US" dirty="0" smtClean="0"/>
          </a:p>
          <a:p>
            <a:r>
              <a:rPr lang="en-US" dirty="0" smtClean="0"/>
              <a:t>Visitation Schedule</a:t>
            </a:r>
          </a:p>
          <a:p>
            <a:pPr lvl="1"/>
            <a:r>
              <a:rPr lang="en-US" dirty="0" smtClean="0"/>
              <a:t>Natural Rehearsal for frequently visited accounts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Expanding Rehearsal Assumption: </a:t>
            </a:r>
            <a:r>
              <a:rPr lang="en-US" dirty="0" smtClean="0"/>
              <a:t>user maintains cue-association pair by rehearsing during each interval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baseline="30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s</a:t>
            </a:r>
            <a:r>
              <a:rPr lang="en-US" baseline="30000" dirty="0" smtClean="0">
                <a:solidFill>
                  <a:srgbClr val="FF0000"/>
                </a:solidFill>
              </a:rPr>
              <a:t>i+1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" y="1853625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52400" y="2387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1           2                    4          5                     8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617432" y="5105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14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914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57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240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248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Double Bracket 12"/>
          <p:cNvSpPr/>
          <p:nvPr/>
        </p:nvSpPr>
        <p:spPr>
          <a:xfrm>
            <a:off x="1143000" y="1600200"/>
            <a:ext cx="1295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/>
          <p:cNvSpPr/>
          <p:nvPr/>
        </p:nvSpPr>
        <p:spPr>
          <a:xfrm>
            <a:off x="2438400" y="1600200"/>
            <a:ext cx="2057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44958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/>
          <p:cNvSpPr/>
          <p:nvPr/>
        </p:nvSpPr>
        <p:spPr>
          <a:xfrm>
            <a:off x="76962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74632" y="5105400"/>
            <a:ext cx="317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Visit Amazon: Natural Rehearsal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5715000"/>
            <a:ext cx="827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t</a:t>
            </a:r>
            <a:r>
              <a:rPr lang="en-US" sz="2800" dirty="0" smtClean="0"/>
              <a:t>: extra rehearsals to maintain </a:t>
            </a:r>
            <a:r>
              <a:rPr lang="en-US" sz="2800" i="1" dirty="0" smtClean="0"/>
              <a:t>all</a:t>
            </a:r>
            <a:r>
              <a:rPr lang="en-US" sz="2800" dirty="0" smtClean="0"/>
              <a:t> passwords for t days.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638800" y="5117068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1570" y="51170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Requirement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" y="1853625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52400" y="2387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1           2                    4          5                     8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 bwMode="auto">
          <a:xfrm>
            <a:off x="4114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914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57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240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006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248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Double Bracket 12"/>
          <p:cNvSpPr/>
          <p:nvPr/>
        </p:nvSpPr>
        <p:spPr>
          <a:xfrm>
            <a:off x="1143000" y="1600200"/>
            <a:ext cx="1295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/>
          <p:cNvSpPr/>
          <p:nvPr/>
        </p:nvSpPr>
        <p:spPr>
          <a:xfrm>
            <a:off x="2438400" y="1600200"/>
            <a:ext cx="2057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44958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/>
          <p:cNvSpPr/>
          <p:nvPr/>
        </p:nvSpPr>
        <p:spPr>
          <a:xfrm>
            <a:off x="76962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3124200"/>
            <a:ext cx="827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X</a:t>
            </a:r>
            <a:r>
              <a:rPr lang="en-US" sz="2800" b="1" baseline="-25000" dirty="0" err="1" smtClean="0"/>
              <a:t>t</a:t>
            </a:r>
            <a:r>
              <a:rPr lang="en-US" sz="2800" dirty="0" smtClean="0"/>
              <a:t>: extra rehearsals to maintain </a:t>
            </a:r>
            <a:r>
              <a:rPr lang="en-US" sz="2800" i="1" dirty="0" smtClean="0"/>
              <a:t>all</a:t>
            </a:r>
            <a:r>
              <a:rPr lang="en-US" sz="2800" dirty="0" smtClean="0"/>
              <a:t> passwords for t days.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62000" y="3886200"/>
          <a:ext cx="7696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1135944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Reuse Password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Independent Passwords</a:t>
                      </a:r>
                      <a:endParaRPr lang="en-US" sz="3200" dirty="0"/>
                    </a:p>
                  </a:txBody>
                  <a:tcPr/>
                </a:tc>
              </a:tr>
              <a:tr h="616656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X</a:t>
                      </a:r>
                      <a:r>
                        <a:rPr lang="en-US" sz="3200" b="1" baseline="-25000" dirty="0" smtClean="0"/>
                        <a:t>8</a:t>
                      </a:r>
                      <a:endParaRPr lang="en-US" sz="32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600" y="1536442"/>
                <a:ext cx="85344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Poisson Process with parameter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Cambria Math"/>
                    <a:ea typeface="Cambria Math"/>
                    <a:sym typeface="Mathematica1"/>
                  </a:rPr>
                  <a:t>𝞴</a:t>
                </a:r>
              </a:p>
              <a:p>
                <a:endParaRPr lang="en-US" sz="4000" b="1" i="0" dirty="0" smtClean="0">
                  <a:solidFill>
                    <a:srgbClr val="7030A0"/>
                  </a:solidFill>
                  <a:latin typeface="Cambria Math"/>
                  <a:sym typeface="Mathematica1"/>
                </a:endParaRPr>
              </a:p>
              <a:p>
                <a:endParaRPr lang="en-US" sz="4000" b="1" i="0" dirty="0" smtClean="0">
                  <a:solidFill>
                    <a:srgbClr val="7030A0"/>
                  </a:solidFill>
                  <a:latin typeface="Cambria Math"/>
                  <a:sym typeface="Mathematica1"/>
                </a:endParaRPr>
              </a:p>
              <a:p>
                <a:endParaRPr lang="en-US" sz="2800" b="1" i="0" dirty="0" smtClean="0">
                  <a:solidFill>
                    <a:srgbClr val="7030A0"/>
                  </a:solidFill>
                  <a:latin typeface="Cambria Math"/>
                  <a:sym typeface="Mathematica1"/>
                </a:endParaRPr>
              </a:p>
              <a:p>
                <a:pPr algn="ctr"/>
                <a:endParaRPr lang="en-US" sz="4000" dirty="0" smtClean="0">
                  <a:solidFill>
                    <a:srgbClr val="FF0000"/>
                  </a:solidFill>
                  <a:sym typeface="Mathematica1"/>
                </a:endParaRPr>
              </a:p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  <a:sym typeface="Mathematica1"/>
                  </a:rPr>
                  <a:t>Cue</a:t>
                </a:r>
                <a:r>
                  <a:rPr lang="en-US" sz="4000" dirty="0" smtClean="0">
                    <a:solidFill>
                      <a:srgbClr val="00B050"/>
                    </a:solidFill>
                    <a:sym typeface="Mathematica1"/>
                  </a:rPr>
                  <a:t> </a:t>
                </a:r>
                <a:r>
                  <a:rPr lang="en-US" sz="4000" dirty="0" smtClean="0">
                    <a:sym typeface="Mathematica1"/>
                  </a:rPr>
                  <a:t>shared by </a:t>
                </a:r>
                <a:r>
                  <a:rPr lang="en-US" sz="4000" dirty="0" smtClean="0">
                    <a:solidFill>
                      <a:srgbClr val="00B050"/>
                    </a:solidFill>
                    <a:sym typeface="Mathematica1"/>
                  </a:rPr>
                  <a:t>Amazon</a:t>
                </a:r>
                <a:r>
                  <a:rPr lang="en-US" sz="4000" dirty="0" smtClean="0">
                    <a:sym typeface="Mathematica1"/>
                  </a:rPr>
                  <a:t> and </a:t>
                </a:r>
                <a:r>
                  <a:rPr lang="en-US" sz="4000" dirty="0" smtClean="0">
                    <a:solidFill>
                      <a:srgbClr val="7030A0"/>
                    </a:solidFill>
                    <a:sym typeface="Mathematica1"/>
                  </a:rPr>
                  <a:t>Google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Mathematica1"/>
                      </a:rPr>
                      <m:t>𝞴</m:t>
                    </m:r>
                    <m:r>
                      <m:rPr>
                        <m:nor/>
                      </m:rPr>
                      <a:rPr lang="en-US" sz="40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Mathematica1"/>
                      </a:rPr>
                      <m:t>=</m:t>
                    </m:r>
                    <m:r>
                      <m:rPr>
                        <m:nor/>
                      </m:rPr>
                      <a:rPr lang="en-US" sz="4000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sym typeface="Mathematica1"/>
                      </a:rPr>
                      <m:t>𝞴</m:t>
                    </m:r>
                  </m:oMath>
                </a14:m>
                <a:r>
                  <a:rPr lang="en-US" sz="4000" dirty="0" smtClean="0">
                    <a:sym typeface="Mathematica1"/>
                  </a:rPr>
                  <a:t>+</a:t>
                </a:r>
                <a:r>
                  <a:rPr lang="en-US" sz="4000" dirty="0">
                    <a:solidFill>
                      <a:srgbClr val="7030A0"/>
                    </a:solidFill>
                    <a:latin typeface="Cambria Math"/>
                    <a:ea typeface="Cambria Math"/>
                    <a:sym typeface="Mathematica1"/>
                  </a:rPr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  <a:latin typeface="Cambria Math"/>
                    <a:ea typeface="Cambria Math"/>
                    <a:sym typeface="Mathematica1"/>
                  </a:rPr>
                  <a:t>𝞴</a:t>
                </a:r>
                <a:endParaRPr lang="en-US" sz="4000" dirty="0" smtClean="0">
                  <a:solidFill>
                    <a:srgbClr val="7030A0"/>
                  </a:solidFill>
                  <a:sym typeface="Mathematica1"/>
                </a:endParaRPr>
              </a:p>
              <a:p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36442"/>
                <a:ext cx="8534400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2571" t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Visitation Schedule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2971800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648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7724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018" y="24500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612842" y="24500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1903" y="3555693"/>
                <a:ext cx="2504532" cy="86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smtClean="0">
                          <a:solidFill>
                            <a:srgbClr val="7030A0"/>
                          </a:solidFill>
                          <a:latin typeface="Cambria Math"/>
                          <a:sym typeface="Mathematica1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𝑡</m:t>
                          </m:r>
                          <m:r>
                            <a:rPr lang="en-US" sz="2400" b="0" i="1" baseline="-25000" smtClean="0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𝑡</m:t>
                          </m:r>
                          <m:r>
                            <a:rPr lang="en-US" sz="2400" b="0" i="1" baseline="-25000" smtClean="0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sym typeface="Mathematica1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sym typeface="Mathematica1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sym typeface="Mathematica1"/>
                            </a:rPr>
                            <m:t>𝞴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sym typeface="Mathematica1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sym typeface="Mathematica1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03" y="3555693"/>
                <a:ext cx="2504532" cy="8601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2743200" y="1828800"/>
            <a:ext cx="618051" cy="3124200"/>
          </a:xfrm>
          <a:prstGeom prst="leftBrace">
            <a:avLst>
              <a:gd name="adj1" fmla="val 8333"/>
              <a:gd name="adj2" fmla="val 49473"/>
            </a:avLst>
          </a:prstGeom>
          <a:ln w="34925">
            <a:solidFill>
              <a:srgbClr val="7030A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37042" y="24500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605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Visitation Schedule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3276600"/>
          <a:ext cx="8382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951"/>
                <a:gridCol w="1085049"/>
                <a:gridCol w="1549400"/>
                <a:gridCol w="1295400"/>
                <a:gridCol w="1447800"/>
                <a:gridCol w="129540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=1 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(daily)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=1/3 (biweekly)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</a:t>
                      </a:r>
                      <a:r>
                        <a:rPr lang="en-US" sz="2400" dirty="0" smtClean="0"/>
                        <a:t>1/7</a:t>
                      </a:r>
                    </a:p>
                    <a:p>
                      <a:r>
                        <a:rPr lang="en-US" sz="2400" dirty="0" smtClean="0"/>
                        <a:t>(weekly)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sym typeface="Mathematica1"/>
                        </a:rPr>
                        <a:t>=1/31 (monthly)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=1/365 (annual)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Typical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Occasional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</a:t>
                      </a:r>
                      <a:endParaRPr lang="en-US" sz="2400" dirty="0"/>
                    </a:p>
                  </a:txBody>
                  <a:tcPr/>
                </a:tc>
              </a:tr>
              <a:tr h="2485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Infrequent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52600" y="6172200"/>
            <a:ext cx="611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accounts visited with frequency </a:t>
            </a:r>
            <a:r>
              <a:rPr lang="en-US" sz="2400" dirty="0" smtClean="0">
                <a:sym typeface="Mathematica1"/>
              </a:rPr>
              <a:t>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2971800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0" y="35052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            2                    4          5                     8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 bwMode="auto">
          <a:xfrm>
            <a:off x="3962400" y="2819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239000" y="2819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105400" y="2819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1349514"/>
            <a:ext cx="8065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Poisson Process with parameter </a:t>
            </a:r>
            <a:r>
              <a:rPr lang="en-US" sz="4000" dirty="0" smtClean="0">
                <a:sym typeface="Mathematica1"/>
              </a:rPr>
              <a:t>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0" name="Oval 39"/>
          <p:cNvSpPr/>
          <p:nvPr/>
        </p:nvSpPr>
        <p:spPr bwMode="auto">
          <a:xfrm>
            <a:off x="533400" y="19812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600" y="1981200"/>
            <a:ext cx="94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 bwMode="auto">
          <a:xfrm>
            <a:off x="2286000" y="19812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38770" y="19812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 bwMode="auto">
          <a:xfrm>
            <a:off x="1219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6482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772400" y="2819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27494"/>
              </p:ext>
            </p:extLst>
          </p:nvPr>
        </p:nvGraphicFramePr>
        <p:xfrm>
          <a:off x="533400" y="1447800"/>
          <a:ext cx="7696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590"/>
                <a:gridCol w="2308860"/>
                <a:gridCol w="3206750"/>
              </a:tblGrid>
              <a:tr h="7477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Reuse</a:t>
                      </a:r>
                    </a:p>
                    <a:p>
                      <a:r>
                        <a:rPr lang="en-US" sz="2400" dirty="0" smtClean="0"/>
                        <a:t>Strong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Strong Random Independent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0.084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456.6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Occasional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502.7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Infrequent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53029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E[</a:t>
            </a:r>
            <a:r>
              <a:rPr lang="en-US" sz="2400" b="1" dirty="0" smtClean="0"/>
              <a:t>X</a:t>
            </a:r>
            <a:r>
              <a:rPr lang="en-US" sz="2400" b="1" baseline="-25000" dirty="0" smtClean="0"/>
              <a:t>365</a:t>
            </a:r>
            <a:r>
              <a:rPr lang="en-US" sz="2400" dirty="0" smtClean="0"/>
              <a:t>]: Extra Rehearsals to maintain </a:t>
            </a:r>
            <a:r>
              <a:rPr lang="en-US" sz="2400" i="1" dirty="0" smtClean="0"/>
              <a:t>all</a:t>
            </a:r>
            <a:r>
              <a:rPr lang="en-US" sz="2400" dirty="0" smtClean="0"/>
              <a:t> passwords over the first year.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130188"/>
            <a:ext cx="23622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30188"/>
            <a:ext cx="30480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Unusable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blocki\Documents\My Dropbox\PasswordPictures\picture-0-7.jpg"/>
          <p:cNvPicPr>
            <a:picLocks noChangeAspect="1" noChangeArrowheads="1"/>
          </p:cNvPicPr>
          <p:nvPr/>
        </p:nvPicPr>
        <p:blipFill>
          <a:blip r:embed="rId2" cstate="print"/>
          <a:srcRect l="12500" t="3529" r="42969" b="5883"/>
          <a:stretch>
            <a:fillRect/>
          </a:stretch>
        </p:blipFill>
        <p:spPr bwMode="auto">
          <a:xfrm>
            <a:off x="16823" y="1143000"/>
            <a:ext cx="4174177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953000" y="1600200"/>
          <a:ext cx="40386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73958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Person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Alan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</a:rPr>
                        <a:t> Turing</a:t>
                      </a:r>
                      <a:endParaRPr lang="en-US" sz="2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87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Kissing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7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Piranha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1905000" cy="2381250"/>
          </a:xfrm>
          <a:prstGeom prst="rect">
            <a:avLst/>
          </a:prstGeom>
          <a:noFill/>
        </p:spPr>
      </p:pic>
      <p:pic>
        <p:nvPicPr>
          <p:cNvPr id="334852" name="Picture 4" descr="https://encrypted-tbn2.google.com/images?q=tbn:ANd9GcRpAyT3UUi6L-iDJV8BoQgH5izAovd0Ov-rignpP3zToTpN-liJ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648200"/>
            <a:ext cx="2428875" cy="1876425"/>
          </a:xfrm>
          <a:prstGeom prst="rect">
            <a:avLst/>
          </a:prstGeom>
          <a:noFill/>
        </p:spPr>
      </p:pic>
      <p:pic>
        <p:nvPicPr>
          <p:cNvPr id="334854" name="Picture 6" descr="https://encrypted-tbn3.google.com/images?q=tbn:ANd9GcTmiP_aY9IZ3_evKxY9w6qi3zx0HMsaUsOfoU_nrt3KRh9wnZun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05200"/>
            <a:ext cx="2590800" cy="1762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50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Quantifying Usability</a:t>
            </a:r>
          </a:p>
          <a:p>
            <a:endParaRPr lang="en-US" dirty="0" smtClean="0"/>
          </a:p>
          <a:p>
            <a:r>
              <a:rPr lang="en-US" b="1" dirty="0" smtClean="0"/>
              <a:t>Quantifying Security</a:t>
            </a:r>
          </a:p>
          <a:p>
            <a:pPr lvl="1"/>
            <a:r>
              <a:rPr lang="en-US" b="1" dirty="0" smtClean="0"/>
              <a:t>Background</a:t>
            </a:r>
          </a:p>
          <a:p>
            <a:pPr lvl="1"/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Security Definition: Password Guessing Game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Password Management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(what could go wrong?)</a:t>
            </a:r>
            <a:endParaRPr lang="en-US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609600" y="2057400"/>
          <a:ext cx="7315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67000" y="5650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Danger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62000" y="5574268"/>
            <a:ext cx="6858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1600200"/>
            <a:ext cx="3482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Three Types of Attacks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Attack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8814" y="2295307"/>
            <a:ext cx="1161468" cy="174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1689100" y="3273609"/>
            <a:ext cx="3219714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173" y="31242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505781" y="3273609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409" y="1533307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1689100" y="2624714"/>
            <a:ext cx="3219714" cy="43259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33600" y="2438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123456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76400" y="3711004"/>
            <a:ext cx="3219714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29194" y="376527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123456</a:t>
            </a:r>
            <a:endParaRPr lang="en-US" dirty="0"/>
          </a:p>
        </p:txBody>
      </p:sp>
      <p:pic>
        <p:nvPicPr>
          <p:cNvPr id="98306" name="Picture 2" descr="http://cdn.smartpassiveincome.com/wp-content/uploads/2010/01/5-million-dollar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16117"/>
            <a:ext cx="2462792" cy="18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5999" y="2289612"/>
            <a:ext cx="973021" cy="162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066800" y="4648200"/>
            <a:ext cx="532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Guess Limit: k-strikes policy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64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29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Dictionary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8776079"/>
              </p:ext>
            </p:extLst>
          </p:nvPr>
        </p:nvGraphicFramePr>
        <p:xfrm>
          <a:off x="4572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1752600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828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524000"/>
            <a:ext cx="121920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581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048000" y="5334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00200" y="4876800"/>
            <a:ext cx="685800" cy="533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752600" y="3429000"/>
            <a:ext cx="2819400" cy="838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4600" y="1981200"/>
            <a:ext cx="15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jblocki</a:t>
            </a:r>
            <a:r>
              <a:rPr lang="en-US" dirty="0" smtClean="0"/>
              <a:t>, 123456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4656891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C000"/>
                </a:solidFill>
              </a:rPr>
              <a:t>89d978034a3f6</a:t>
            </a:r>
            <a:r>
              <a:rPr lang="en-US" sz="2000" dirty="0" smtClean="0"/>
              <a:t>)=</a:t>
            </a:r>
            <a:r>
              <a:rPr lang="en-US" sz="2000" dirty="0" smtClean="0">
                <a:solidFill>
                  <a:srgbClr val="00B050"/>
                </a:solidFill>
              </a:rPr>
              <a:t>85e23cfe0021f584e3db87aa72630a9a2345c062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72522"/>
              </p:ext>
            </p:extLst>
          </p:nvPr>
        </p:nvGraphicFramePr>
        <p:xfrm>
          <a:off x="7467600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05657"/>
              </p:ext>
            </p:extLst>
          </p:nvPr>
        </p:nvGraphicFramePr>
        <p:xfrm>
          <a:off x="5795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86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Plaintext Recovery Attack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18854496"/>
              </p:ext>
            </p:extLst>
          </p:nvPr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1371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200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2132884"/>
            <a:ext cx="762000" cy="114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469" y="2399832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553200" y="245852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PayPaul.com</a:t>
            </a:r>
            <a:endParaRPr lang="en-US" sz="26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714500" y="3124200"/>
            <a:ext cx="3619500" cy="794266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52600" y="2450068"/>
            <a:ext cx="3581400" cy="3693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29000" y="24500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pwd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81400" y="3581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pic>
        <p:nvPicPr>
          <p:cNvPr id="46" name="Picture 2" descr="http://www.casinosformoney.com/wp-content/uploads/payp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69" y="2232986"/>
            <a:ext cx="1205243" cy="8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s://encrypted-tbn0.gstatic.com/images?q=tbn:ANd9GcQE8fH2vOfs45vYNtPqLgPkddlyGD9aPdptpQr4JO1gOLfns1x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41865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s://encrypted-tbn0.gstatic.com/images?q=tbn:ANd9GcS_bAbKkVpF39RHRRq3RxxLzgihyu3rvPDsxnn7qAav8-11idOe6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29" y="4441494"/>
            <a:ext cx="1507067" cy="16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g8PEA8PDw8QEA8QDw8QDw8QDw8PFhAUFRAVFBgUFRUXHCYfFxkjGRQUHy8gJCcpLCwtGB4xNTAqNSYrLCkBCQoKDgwOGg8PGiwlHyQsLCopLC0sKSwpLCkpLCwsLCwpLCwsKSwpLCwsKSwsLCwsLCksLCwpLCkpLCwpLCwsLP/AABEIAMEBBQMBIgACEQEDEQH/xAAcAAEAAQUBAQAAAAAAAAAAAAAABwECBAUGAwj/xABHEAABAwIDBAcDCAYJBQEAAAABAAIDBBEFEiEGMUFRBxMiYXGBkTJSsRQjQmKhwdHhQ1NygpLwFRYkMzRzorLCdJOjs/El/8QAGgEBAAMBAQEAAAAAAAAAAAAAAAECAwQFBv/EACMRAQACAgMAAQQDAAAAAAAAAAABAgMREiExQQQiMlETcfD/2gAMAwEAAhEDEQA/AJxREQEREBERAREQEREBERAREQEREBERAREQEREBERAREQEREBERAREQEREBERBRVREBERAREQUVURAREQEREBFRVQERUQVRFoNsNrI8OgMjrOldcRRnieZ+qEG5qqyOJueWRkbfee4MHqVoZ+kPDGHKappPNjJHD+ICygDH9rqislc+SR0h11J7LddzRuHktKa83u5x/nxRbi+qMN2ooqk5YKiN7vdDrHyB3rar5QoMYla4OiLhrcPHZt33P3KUdjeloR/M18vWDTJICHOb3O5jvup0rpLyLwoqxkzGyxuzMeLtPNe6gEREBERAREQEREBERARUVUBFRVQEVFVARFRBVEVEBVREBERAREQWSyBrXOOgaCSd2gF18y7fbVS19U977WB6uNoLrNYL6W77kk96m7pQxr5PQSMafnagiGMXt7R1Ppp5hfO9bgVTGXOeyzg3OQSCQLXvbgm4j1etZnuGBJKBoPsXmSTqeG4FbPDdmaidnWMaA33nEi5+rvJWPX4L1N+tlZm/Vi5d58ki0eJ4z6x2TF12g6fSPAePPwXT4RshUSxMljgzxvJF/pWva+m5YeyezL62QMbpG0Z5HW3NH3ncOZ7gVPeHULIY44mCzWNDQPAKt766hpTHvuVOiyrDqEx65oZXRuvv3A/l5LsVHnRo+1VijG+x1wd4HO8fepEVmE9SIiIgREQEREFFVEQEREBFRVQEREBERAREQEREBYGIY7TU5AmmYxx+iTc+g1VuO4yykhfK/eAcjeLncAoOxXEpJpHuJLnlxL3uOgJ4ePcFne/FpTHy7S/V7f0Mdh1hkJ4RtuR43sr6fbmhef7wjvLbj7LqB5Jckhza3Avu1000PmrosSGYalo5jcP4T9yra8x4vXHE+vpGnqWSND43B7Tuc0ggr1UG4HtZNSSNLXe1bebslHEOtpe3GwK6/EemWji7PUTmSwOUljW6/WudPJXpfmpfHNXH9NWL9ZVFjHHLTwujOv6QgSEgdwLNeYWtFZHilKJY2uE7i1lRGLm0vZBc36rm6+fCy5vbHHn19RNUCMRte4Maxg7IszMfE2AJK7ro7w35PA2+jnkvd3ki3wWeaYjTbBE9w6SiwtrYWwi7LNA7Bykea5eu6NR1mcMD4jcuLT85/ru3zsu0OmoXq+qLI3OALiLAC9rkkDXkNVjSdOma7arZzBoaQ5IA5jHAGRkjg85gPeHH7Ft34hJldIwQmJoeTJ1p0DQSbjLbSx4q3DYiSS7LqDfKbraUezsMgf2A1rxlky3GYE3Ituv3rWm59Uy6rHTU9FGEvZBNUyXvUSEtuLFzQSc1u8k+i7xWQxNY1rGgNa0BrQNwAFgFeuh54iIgKiqiAiIgIiICIiCiqiICIiCiqiICIiAqKq1u0OIfJ6aWTiGkN8Tp+aiZ1G0xG50jjbzFjPOWB1mMuAfda3efG/3clxTaOSZwiiOW+4jXKOfieavxbFDci93PPa52/wDmnn3rsNjsGLWCV47b+0e7kPRcW5mdvQrWNaaWm6Li5t3TuDjxGt/G65rH9k5qI3cbt4PAt/EOKnGJm5YuPYKyphewjWxt42WupRqqE8HqcxyO3XsR7p4OH88177S0hfB1o9qF2V/7J0BPnb1VKWgMUr2uGrTb0dp/PetxJlLhfWKdnVyeY0PiPuWcTxtFkzXdZhsNntgGzYVTVTj87c1A00DXPyuB59kArdtpzG0AC2W25djsnQdVQUkDgDkpo2OHA9gX+9aHGKMQPyE6EXYT9Jv4jcfzW31FN6tDD6e/tXnTVGayrLVGM2yPe21+wA4+m/0VuE4U6UnqSHC+vujxdwKvxbE4KH/FPETwLiP2nP8A2QN/87llSk/p0zkrE9txgUbZtY9BftGxaR4grq44w0AAWAUW7MdLkPXOiqIhFC93zcrbuLP8znzuN3JShBO2RrXscHMcLtc0hwcDxBG9dfCa+uDJk5y9ERFLMREQEREBERAREQEREBERAREQEREBERAXD9K+KiCkbpfM/QczuHxXcKNemFuZkN9zLv8AS6zyeNMf5Iu2YpTWVwjJuGZpJTzI3N8ASpR+XsiJjFQ2JzAOw8R2sd2+xt5qOuiRzflcwP8AeGJzuPs5m/eVKWIYHTzjNLGHEceI81lMas7K91ZGDYoJCWOyl7TqWOzNcOY5eCzqnEo4rNcHFxNg1jXOJ9N3msPCaGKK3VgNHcrcb2edO8SRzPikH0hqCORadFaqLQj/AG/hbBUxStY9jZ7khzctiCLj/afVa/DfnIpWb3R3e0cwDmH/ACC7LbjA2tw6aWoe6WWHtxvDQyziQ21hpbmo2wrF2sljeDo6zXD6p5+B19Vlf9LQk+sx2oZhjJYZ+rfHlZo1jnOtqN4P0dVyke0FRNZ07xUNDgerqGtmbfua4dm/1bL1q6ktoWsvoXluvdmYbeIb9q2HR1RRySuJAL2GIxg62zOcC4eFh6rObzkvWlZ/t6P01KYcF8uSsTG+v2kjZ/FGSwA9UadzGjNAW5cnLKPdPD0OqgnpHxZ0+ITBxB6slpsbhp07PkA0eIKmXbTHmYdRy1GmZrckLfeld7PkN58F82OmLiXuJLnEuc47ySbknzXr440+dtO5mYZDJF2uxPSBPQODLmSnJ7cTju72H6J+w8VwpcsqnfdazG1H1LhGLw1cTZ4H5mO9Wni1w4ELNUCbCbWyUEvF0D7CWO+8cHD6w/JTvTztkYx7dWva1zfAi4+K5rV4ytE7eiIiokREQEREBERAREQUVURAREQEREBERAUddKUZe14tujsPipFXH7WwCQvGhsAPW11jn/Fth/JC3R7MIcUiDtBPFNCL+97QHnkt5qZnzNAs8hoOguQLqD8TpTFNC9twY6uEtI3i8jSpriaJGi4BuLEHvWPLlqXXWNdMigAuMr2lugAGU29FsmMNySd9loodm4y7NlI72kt+BF1t9IGElzi1rSSXOLjp4rWI1BeY+JR701bRughhpGZb1PWGS9yRG2wBFjvLid/IqMKCAvkiAHD7wrNocelxWtfUSCwcQyJg1EcbScrRz4kniXFdJs/h2Vznu+iLDx0HxKyy21CtI5TtuMcOSngZxzFx+P8AyW26MXf2x3LqXX8i1cztJW3kjaNzQTbx0+5bfZDGGUUNdWv/AEMDWsHvPe45WjxLQubB3mh7GT7fobb/ANuWH007TdfVMo2OvHTC77cZXjX0bYeZUdNK2eC4RVYrVlkYzyyvdJLIb5WAuuXuPAa+e4Lo9quiatoGdcwiqgAu98TXB0fMuZqcv1hfvsvdiXzDj2nTzWXCsSIfkuj2PwE1lQ1huIWkOmeNMreV/eO4fktN6jcqxG51DzoTcgev4L6Xw2LLDC33Yo2+jAFEdL0bvbWEwkGmZI1zetf23N0JbYDncXNlJsT62WT9HBE1wuBaRzhyudB6BYZLxbWl4pMetyiIskCpZFVBRVREBERAREQEREBFRVQEREBEXnNUMYLvc1o5ucG/FB5YnWCGGWY69XG99udmk2UabN1MrqeV9Q5xcXlwLm29s5t99TfXuv5LcbU9JWHsa6BrzUPd2erhaJL2PEnSyxKLB62sLHygwxHVsZOoHAuA+AXPmmZjjEN8URH3TKPMTw6SaWNrGkhtRTukI3NGZo18yFKNKywb4LOqdn4YKScRMF8vWFx1LnMIdcn91YtM4ObccFWMU01Et635xMw2dKHAb/sWFtG7+zy2/Vv1/dK9W1gaFhxONXMxgHzTSHv7wDoPM2+1XnvpGtfdKHqfY11G5jpAcwYLt5PIH8+a3UjREwAcbOPfZ4/FSZjmCtc85gO20WcRxH36qOMbiyGw1dDK9j282n8RYrHPjmJ2tivExpSLZdksgllkLgR2WN0vxs53Dfw9Vl1lDE+M00lJGIy5rsoJZctBsbtIJIud54ryw8iR0DA6w7Nj932Lqa3CN3bzi24tv+arjp8w6L5JtHG0snZjDaWgiyU0bWB5D32cS5xtxcSSbcBwXWU89xcfmFxeFYWcxyudkA3A3sf2Tu+xdNSTlpynXS99fvXoUt8S4MmOJ89abGujCgqphUNj6p+YukYzsxzftNHsm+t22vx5rCmwCJj2wmF8EMeoib2WyuBuH/N7x5k6DUce5Y5edZUsa058paNTmsAPEncVa9eXyxx5OPWmsoQbHKHZ7g6ANzAnUff5LpI4w3d6rRYLKJPnGm7HP7G7RviN66BZVXyT2IiKzIREQEREBERAREQEREBERARFZLK1jXOcQGtBc4ncABclBwvSzte6ip2RQvLJp7nM02LY277HgSbDyKg3ENoZZXXkkkeebnFxPmVm7fbTurqqaYk5LlsTT9Fg0aPvPeSuUker+IbzBtohTPdU5GPdCWdTTvvlkkcTZ8lrOc1mW9r6kt4KuN9JWLVtxLWPZGd8VP8A2dngcmp8yVzgKtVUpw2O6ZqA0sNHWtdTvZE2AvbGZIXNDQwHs3c243ggjvXTDLE5wieHwyAPhcDfs31HkbhfNDhdfRmzX9ooaF9tQ6EPtvyuaMx+CrevKOm2G8Vt342LoJJWlsbSSdCdwHmuX2i6SRgs8dLDDHUyAZqy73s6u4GSNpAtmynMSQfaAsu4x+thpaeWod2Y4I3SENJF7DRo7ybDzXy/X1755ZJ5DeSV7pHnvcbpXFFe59RfNN44x4+lNnukXDMVY1jZRFObXpp3NjkB+ob2f4tPkFHXTRSy0VVTyxG0VTE5rgQD85G4Ag8+y5h8ionkC3GJ7X1FVR0tFO50vyWaV8cr3ZnZHsY1sZvqQ0h2pO4gcFe0RPrOJmPGZhm2E8TgXBj8rswDhb7W2PxUj0XSbR1Ab13WUstgL2MjD5tF/Vqhdjlkwv1tyURjr8L/AMtofSuFNjliEsErJQ76bHgi/K43G3ArZxt07bQSOJAXzCzGqqjmbNSTSQvLBmLDo6xIs5p0cN2hBXQ4/wBJuN2jgle2mLoopC6GMRveyRoe1xNzlu0g6WWkREKWvaybMS2nhgOQHNJcNDGm5BLS4Bx+hcAnXfY2BWoaZas3k0aLkN3Nb3+PeVDmx+OsiknjnLnNnLXOcHHNmB9oOO5w0IPcV02JVhgEjfl0lU+WICOMgx/J43jtGUBxBkc3sge6XE2u1Ras2nUeLUtWsb+Ui7P7VxOr48Pg7TWskdJN9FzgwnKzmBz9OZ75QP0a12TEqdzhfODESeBdGQ0j4eZU8KLVivUKcpt3IiIqAiIgIiICIiAiIgIiIKKqIgLhulzaH5LQGJptJVExDuYBd59LN/eXcqAem/GDJiHUA9mnhY231njO4+jmjyUwIwq57379V5PcvKV6q03A8FIAcUKudusrAVAqCvozookz4fAeGTIf3ex9y+cgV9B9CtVmw6Nv6t8rT/3XO+DgrVVlpum7aLLTwUTT2pnmWUX3Rxus0Hxfr+4oZut3txjZrK+olzXYJHRxf5bXEC3ibnzWhupSvLl431XpvVjBqokZEDeJWRC/ee/4LxkNm6byQrTJYADfuCvHSHUbNYEK2ppojudK1p8HOAXZ9New0rJf6QjAdTuZBCWtBBgyMyAH6p0seenK+u6H6cOxGnB+i17vNsbj8VPWK4ZFVQy08wvHKwtcNx7iO8GxHgotOpgh8jMwtzrPabO0BaeJ3b+C3tNTZGhu/UlzvePEru8b6JaunJfAevjHujtFv1mcx3XWlwvZeoqZepjjOa9nDK4ZBfXObWb5rWuvUS2/Rps5LUVbJxZsdO+KR7jxOpDQOJNvRTgtTszgDKGnbC3V3tSP95xHwFgB4LbLC9uUrRGhERUSIiICIiAiIgIiICIiAiK2SQNBcTYNBJPIAXKCksga0ucbBoJJ5AC5XydtjjRq62pqTp1sjnAcm7mj0AU97X7cUr6Kqip5SZpYnRs7Ejfa7JNyNOySvnurwol5BlhBb7XacS2/EgN7wrRCNtDKftV0Tuz/ADzWwGz0jycskZA/zBb/AEr0Zs3IBbOw+Gb8E0ba0uVt9fFbX+rknvt9HJ/V1/6xvoUNtUpB2P2wFDhGINa6075Orgtf2pWBubyaHu8lyn9Xz+tb/CfxV39BaWMwte9svHnvUjUEql+Hr+C239Bt/XD+EfigwWIfpv8Ab+Kga0HQpAxbX+i4Bvm+1ivbR0w/TD+Jv4K0IamsfYNA5qtIwA3OrltH0NG615t3Jw/BXxU9C39IT+8fwU/I7Xodf/8Apwd4lH/hevoZfL2z20MFBMyeCT5xl8uYOeNWlpuPAlde3poqTp1rD39QPwS0cp6RE6TkqWUb9H3SJNXVRp5XZw6NzmkRhmUtseHAi/2KSVnMaWidiIihIiIgIiICIiAiIgIiICIiAsDH7/JarLv+TzW8ercs9eVVFnY9vvMc31BCD5cxLEpbmz1oJ8QlvfOb8xa62eJaEg8NFpKgq0yiFj8Sm/WO9V5Gvl/WP/iK8nlWKNrPV1XIfpu/iKsMzved6lWIoQu6w8z6lUzHmfVUREqkqiWVUQBXAKiqFIuCvCsCuapHsxZcBWI1ZMBV6qylvoNp81ZNJ7lOfVz2j4Aqb1EvQJTditl74Yx6OcfiFLSrf1NfBERUSIiICIiAiIgIiICIiAiIgIURB8l4z7b/ANt3xWhnRFaSGK9WIiqlQoiIKqiqiAiIgqFUIiIXNVzVVFI9WL3hRFpCsp+6Bv8AB1P/AFI/9TVJyIqW9THgiIqpEREBERAREQEREH//2Q=="/>
          <p:cNvSpPr>
            <a:spLocks noChangeAspect="1" noChangeArrowheads="1"/>
          </p:cNvSpPr>
          <p:nvPr/>
        </p:nvSpPr>
        <p:spPr bwMode="auto">
          <a:xfrm>
            <a:off x="155575" y="-2133600"/>
            <a:ext cx="60007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ttp://inspiredhospitality.com/wp-content/uploads/2012/03/canstockphoto5724692-e133303929288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82" y="4267290"/>
            <a:ext cx="2696835" cy="20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Snowball Effect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447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362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276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752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endCxn id="40961" idx="1"/>
          </p:cNvCxnSpPr>
          <p:nvPr/>
        </p:nvCxnSpPr>
        <p:spPr>
          <a:xfrm flipV="1">
            <a:off x="1752600" y="1828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0963" idx="3"/>
          </p:cNvCxnSpPr>
          <p:nvPr/>
        </p:nvCxnSpPr>
        <p:spPr>
          <a:xfrm>
            <a:off x="1752600" y="2514600"/>
            <a:ext cx="3810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2600" y="2895600"/>
            <a:ext cx="3810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3352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1447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3581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53062" y="6400800"/>
            <a:ext cx="633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CERT Incident Note IN-98.03: Password Cracking Activity</a:t>
            </a:r>
            <a:endParaRPr lang="en-US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114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2524" y="4114800"/>
            <a:ext cx="7464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79345" y="4114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1054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5181600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858000" y="525780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PayPaul.com</a:t>
            </a:r>
            <a:endParaRPr lang="en-US" sz="2600" dirty="0"/>
          </a:p>
        </p:txBody>
      </p:sp>
      <p:cxnSp>
        <p:nvCxnSpPr>
          <p:cNvPr id="31" name="Straight Arrow Connector 30"/>
          <p:cNvCxnSpPr>
            <a:endCxn id="26" idx="1"/>
          </p:cNvCxnSpPr>
          <p:nvPr/>
        </p:nvCxnSpPr>
        <p:spPr>
          <a:xfrm>
            <a:off x="1600200" y="4800600"/>
            <a:ext cx="3962400" cy="6858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676400" y="3657600"/>
            <a:ext cx="3886200" cy="381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752600" y="2743200"/>
            <a:ext cx="3810000" cy="1143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752600" y="1981200"/>
            <a:ext cx="3810000" cy="1828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7400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 rot="16200000" flipH="1">
            <a:off x="1524000" y="4876800"/>
            <a:ext cx="609600" cy="4572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1828800" y="4419600"/>
            <a:ext cx="3733800" cy="76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828800" y="4572000"/>
            <a:ext cx="3733800" cy="777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752600" y="2971800"/>
            <a:ext cx="3886200" cy="1295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52600" y="3276600"/>
            <a:ext cx="3886200" cy="1981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5334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352800" y="4800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81400" y="3962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pic>
        <p:nvPicPr>
          <p:cNvPr id="4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57" y="523875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www.mortgagechoice.com.au/media/1850335/CITIBAN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8" y="2383971"/>
            <a:ext cx="24212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Security Approach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Dangerous World Assumption</a:t>
            </a:r>
          </a:p>
          <a:p>
            <a:pPr lvl="1"/>
            <a:r>
              <a:rPr lang="en-US" dirty="0" smtClean="0"/>
              <a:t>Not enough to defend against existing adversaries</a:t>
            </a:r>
          </a:p>
          <a:p>
            <a:pPr lvl="1"/>
            <a:r>
              <a:rPr lang="en-US" dirty="0" smtClean="0"/>
              <a:t>Adversary can adapt after learning the user’s new password management strategy</a:t>
            </a:r>
          </a:p>
          <a:p>
            <a:endParaRPr lang="en-US" dirty="0" smtClean="0"/>
          </a:p>
          <a:p>
            <a:r>
              <a:rPr lang="en-US" dirty="0" smtClean="0"/>
              <a:t>Provide guarantees even when things go wrong</a:t>
            </a:r>
          </a:p>
          <a:p>
            <a:pPr lvl="1"/>
            <a:r>
              <a:rPr lang="en-US" dirty="0" smtClean="0"/>
              <a:t>Offline attacks should fail with high probability</a:t>
            </a:r>
          </a:p>
          <a:p>
            <a:pPr lvl="1"/>
            <a:r>
              <a:rPr lang="en-US" dirty="0" smtClean="0"/>
              <a:t>Limit damage of a successful phishing attack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07809" y="4953000"/>
            <a:ext cx="1135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Guessing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406146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355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3553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09800"/>
            <a:ext cx="6934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endCxn id="4" idx="1"/>
          </p:cNvCxnSpPr>
          <p:nvPr/>
        </p:nvCxnSpPr>
        <p:spPr>
          <a:xfrm flipV="1">
            <a:off x="1371600" y="1905001"/>
            <a:ext cx="3657600" cy="60959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6" idx="1"/>
          </p:cNvCxnSpPr>
          <p:nvPr/>
        </p:nvCxnSpPr>
        <p:spPr>
          <a:xfrm>
            <a:off x="1379220" y="2743200"/>
            <a:ext cx="3649980" cy="4191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2895600"/>
            <a:ext cx="3657600" cy="8382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971800"/>
            <a:ext cx="1524000" cy="39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676400"/>
            <a:ext cx="775855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343400"/>
            <a:ext cx="7313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3553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1" y="3657600"/>
            <a:ext cx="533400" cy="39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3657600"/>
            <a:ext cx="45050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3553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191000"/>
            <a:ext cx="2742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791200" y="4191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PayPaul.com</a:t>
            </a:r>
            <a:endParaRPr lang="en-US" sz="2400" dirty="0"/>
          </a:p>
        </p:txBody>
      </p:sp>
      <p:cxnSp>
        <p:nvCxnSpPr>
          <p:cNvPr id="21" name="Straight Arrow Connector 20"/>
          <p:cNvCxnSpPr>
            <a:endCxn id="18" idx="1"/>
          </p:cNvCxnSpPr>
          <p:nvPr/>
        </p:nvCxnSpPr>
        <p:spPr>
          <a:xfrm flipV="1">
            <a:off x="1447800" y="4457700"/>
            <a:ext cx="3581400" cy="4953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51816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1524000" y="5029200"/>
            <a:ext cx="685800" cy="4572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1"/>
          </p:cNvCxnSpPr>
          <p:nvPr/>
        </p:nvCxnSpPr>
        <p:spPr>
          <a:xfrm flipH="1">
            <a:off x="1447800" y="3848100"/>
            <a:ext cx="3581400" cy="7239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1"/>
          </p:cNvCxnSpPr>
          <p:nvPr/>
        </p:nvCxnSpPr>
        <p:spPr>
          <a:xfrm flipV="1">
            <a:off x="1371600" y="2552700"/>
            <a:ext cx="3657600" cy="1143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47800" y="3124200"/>
            <a:ext cx="3581400" cy="12192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miley Face 28"/>
          <p:cNvSpPr/>
          <p:nvPr/>
        </p:nvSpPr>
        <p:spPr>
          <a:xfrm>
            <a:off x="5486400" y="36576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922" y="4719935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$1,000,000</a:t>
            </a:r>
            <a:r>
              <a:rPr lang="en-US" sz="2400" dirty="0" smtClean="0"/>
              <a:t> guesses</a:t>
            </a:r>
            <a:endParaRPr lang="en-US" sz="2400" dirty="0"/>
          </a:p>
        </p:txBody>
      </p:sp>
      <p:sp>
        <p:nvSpPr>
          <p:cNvPr id="31" name="Smiley Face 30"/>
          <p:cNvSpPr/>
          <p:nvPr/>
        </p:nvSpPr>
        <p:spPr>
          <a:xfrm>
            <a:off x="5486400" y="29718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miley Face 31"/>
          <p:cNvSpPr/>
          <p:nvPr/>
        </p:nvSpPr>
        <p:spPr>
          <a:xfrm>
            <a:off x="5486400" y="22860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miley Face 32"/>
          <p:cNvSpPr/>
          <p:nvPr/>
        </p:nvSpPr>
        <p:spPr>
          <a:xfrm>
            <a:off x="5486400" y="16764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14600" y="33528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033835" y="3962400"/>
            <a:ext cx="1471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BCRYPT</a:t>
            </a:r>
            <a:r>
              <a:rPr lang="en-US" sz="2200" dirty="0" smtClean="0"/>
              <a:t>(p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)</a:t>
            </a:r>
            <a:endParaRPr lang="en-US" sz="22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733800" y="42672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5</a:t>
            </a:r>
            <a:endParaRPr lang="en-US" sz="2400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505200" y="31242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4121236" y="26670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3810000" y="22860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3200400" y="19050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pic>
        <p:nvPicPr>
          <p:cNvPr id="51202" name="Picture 2" descr="http://www.casinosformoney.com/wp-content/uploads/payp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1205243" cy="8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mortgagechoice.com.au/media/1850335/CITIBAN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1"/>
            <a:ext cx="19672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9" grpId="0" animBg="1"/>
      <p:bldP spid="31" grpId="0" animBg="1"/>
      <p:bldP spid="32" grpId="0" animBg="1"/>
      <p:bldP spid="33" grpId="0" animBg="1"/>
      <p:bldP spid="35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Guessing Game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Adversary can compromise at most r sites (phishing).</a:t>
            </a:r>
          </a:p>
          <a:p>
            <a:endParaRPr lang="en-US" dirty="0" smtClean="0"/>
          </a:p>
          <a:p>
            <a:r>
              <a:rPr lang="en-US" dirty="0" smtClean="0"/>
              <a:t>Adversary can execute offline attacks against at most h additional sites </a:t>
            </a:r>
          </a:p>
          <a:p>
            <a:pPr lvl="1"/>
            <a:r>
              <a:rPr lang="en-US" dirty="0" smtClean="0"/>
              <a:t>Resource Constraints =&gt; at most q guesses </a:t>
            </a:r>
          </a:p>
          <a:p>
            <a:endParaRPr lang="en-US" dirty="0" smtClean="0"/>
          </a:p>
          <a:p>
            <a:r>
              <a:rPr lang="en-US" dirty="0" smtClean="0"/>
              <a:t>Adversary wins if he can compromise any new sites.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30969"/>
            <a:ext cx="1066800" cy="164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944893" cy="157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72000"/>
            <a:ext cx="2209800" cy="16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219200"/>
            <a:ext cx="4113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2819400"/>
            <a:ext cx="76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153400" y="2057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00592" y="3581400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BCRYPT</a:t>
            </a:r>
            <a:r>
              <a:rPr lang="en-US" dirty="0" smtClean="0"/>
              <a:t>(</a:t>
            </a:r>
            <a:r>
              <a:rPr lang="en-US" dirty="0" err="1" smtClean="0"/>
              <a:t>pwd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(q,</a:t>
            </a:r>
            <a:r>
              <a:rPr lang="en-US" b="1" dirty="0" smtClean="0">
                <a:latin typeface="Agency FB"/>
                <a:sym typeface="Mathematica1Mono"/>
              </a:rPr>
              <a:t>,</a:t>
            </a:r>
            <a:r>
              <a:rPr lang="en-US" dirty="0" err="1" smtClean="0"/>
              <a:t>m,s,r,h</a:t>
            </a:r>
            <a:r>
              <a:rPr lang="en-US" dirty="0" smtClean="0"/>
              <a:t>)-Security</a:t>
            </a:r>
            <a:endParaRPr lang="en-US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1676400"/>
                <a:ext cx="6781800" cy="1445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For any adversary </a:t>
                </a:r>
                <a:r>
                  <a:rPr lang="en-US" sz="3200" b="1" dirty="0" err="1" smtClean="0"/>
                  <a:t>Adv</a:t>
                </a:r>
                <a:r>
                  <a:rPr lang="en-US" sz="3200" b="1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𝑷𝒓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1" i="1" smtClean="0">
                                    <a:noFill/>
                                    <a:latin typeface="Cambria Math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  <m:mr>
                                <m:e/>
                                <m:e/>
                              </m:mr>
                            </m:m>
                          </m:e>
                        </m:d>
                        <m:r>
                          <m:rPr>
                            <m:nor/>
                          </m:rPr>
                          <a:rPr lang="en-US" sz="3200" b="1" dirty="0"/>
                          <m:t>Adv</m:t>
                        </m:r>
                        <m:r>
                          <m:rPr>
                            <m:nor/>
                          </m:rPr>
                          <a:rPr lang="en-US" sz="320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q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m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s</m:t>
                        </m:r>
                        <m:r>
                          <m:rPr>
                            <m:nor/>
                          </m:rPr>
                          <a:rPr lang="en-US" sz="3200" i="0" dirty="0" smtClean="0"/>
                          <m:t>,</m:t>
                        </m:r>
                        <m:r>
                          <a:rPr lang="en-US" sz="320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/>
                            <a:ea typeface="Cambria Math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i="0" dirty="0" smtClean="0"/>
                          <m:t>,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h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</m:e>
                    </m:d>
                    <m:r>
                      <a:rPr lang="en-US" sz="3200" i="1" dirty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1−</m:t>
                    </m:r>
                    <m:r>
                      <a:rPr lang="en-US" sz="3200" i="1" dirty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3200" b="1" dirty="0" smtClean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76400"/>
                <a:ext cx="6781800" cy="1445204"/>
              </a:xfrm>
              <a:prstGeom prst="rect">
                <a:avLst/>
              </a:prstGeom>
              <a:blipFill rotWithShape="1">
                <a:blip r:embed="rId2"/>
                <a:stretch>
                  <a:fillRect l="-2246" t="-5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724400"/>
            <a:ext cx="54848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86745" y="4953000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 = #</a:t>
            </a:r>
            <a:endParaRPr lang="en-US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6860" y="4876800"/>
            <a:ext cx="7464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3860" y="4953000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 = #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8818" y="5765984"/>
            <a:ext cx="236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 Attack Accounts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5715000"/>
            <a:ext cx="252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Phishing Attack Accounts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114800"/>
            <a:ext cx="3553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</a:t>
            </a:r>
            <a:r>
              <a:rPr lang="en-US" sz="3200" dirty="0" smtClean="0"/>
              <a:t> = # offline guesses</a:t>
            </a:r>
            <a:endParaRPr lang="en-US" sz="3200" dirty="0"/>
          </a:p>
        </p:txBody>
      </p:sp>
      <p:sp>
        <p:nvSpPr>
          <p:cNvPr id="14" name="Smiley Face 13"/>
          <p:cNvSpPr/>
          <p:nvPr/>
        </p:nvSpPr>
        <p:spPr>
          <a:xfrm>
            <a:off x="2273433" y="2361769"/>
            <a:ext cx="762000" cy="685800"/>
          </a:xfrm>
          <a:prstGeom prst="smileyFace">
            <a:avLst>
              <a:gd name="adj" fmla="val -4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9277" y="473145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5739825"/>
            <a:ext cx="3120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 = # of accounts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09584" y="402824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 = # online guesses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61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jblocki\Documents\Visual Studio 2010\Projects\WindowsFormsApplication1\WindowsFormsApplication1\bin\Debug\picture-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799"/>
            <a:ext cx="4038600" cy="52534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2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648200" y="1600200"/>
          <a:ext cx="4343400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</a:tblGrid>
              <a:tr h="53435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Person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Bill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</a:rPr>
                        <a:t> Gates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3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swallowing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48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Object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bike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https://encrypted-tbn2.gstatic.com/images?q=tbn:ANd9GcRCN6RUb8VbNdM_pegP0wj8MeIxq0kdj-UQz734KCh7-y2v-8r0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257800"/>
            <a:ext cx="2652962" cy="1600200"/>
          </a:xfrm>
          <a:prstGeom prst="rect">
            <a:avLst/>
          </a:prstGeom>
          <a:noFill/>
        </p:spPr>
      </p:pic>
      <p:pic>
        <p:nvPicPr>
          <p:cNvPr id="10" name="Picture 4" descr="https://encrypted-tbn3.gstatic.com/images?q=tbn:ANd9GcRZVUclw6sOfJhloWuWbayJ06NZOyyzJV4p4xK4W7Zy8WAI9qfv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19600"/>
            <a:ext cx="2209800" cy="1325881"/>
          </a:xfrm>
          <a:prstGeom prst="rect">
            <a:avLst/>
          </a:prstGeom>
          <a:noFill/>
        </p:spPr>
      </p:pic>
      <p:pic>
        <p:nvPicPr>
          <p:cNvPr id="8" name="Picture 2" descr="https://encrypted-tbn1.gstatic.com/images?q=tbn:ANd9GcTVYdhXBh08k7FARfRNwU06rIMCHGFMoaBDQvrvKdJDi-T4jyI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19600"/>
            <a:ext cx="2367228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2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http://www.mortgagechoice.com.au/media/1850335/CITI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8" y="2383971"/>
            <a:ext cx="24212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(q,</a:t>
            </a:r>
            <a:r>
              <a:rPr lang="en-US" b="1" dirty="0">
                <a:latin typeface="Agency FB"/>
                <a:sym typeface="Mathematica1Mono"/>
              </a:rPr>
              <a:t>,</a:t>
            </a:r>
            <a:r>
              <a:rPr lang="en-US" dirty="0" smtClean="0"/>
              <a:t>m,3,1,1)-Security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1447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2362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3276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1752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1752600" y="1828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752600" y="2514600"/>
            <a:ext cx="3810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2895600"/>
            <a:ext cx="3810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352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1447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3581400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4114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2524" y="4114800"/>
            <a:ext cx="7464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9345" y="4114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51054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5181600"/>
            <a:ext cx="365786" cy="6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58000" y="52578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PayPaul.com</a:t>
            </a:r>
            <a:endParaRPr lang="en-US" sz="2600" dirty="0"/>
          </a:p>
        </p:txBody>
      </p:sp>
      <p:cxnSp>
        <p:nvCxnSpPr>
          <p:cNvPr id="22" name="Straight Arrow Connector 21"/>
          <p:cNvCxnSpPr>
            <a:endCxn id="19" idx="1"/>
          </p:cNvCxnSpPr>
          <p:nvPr/>
        </p:nvCxnSpPr>
        <p:spPr>
          <a:xfrm>
            <a:off x="1600200" y="4800600"/>
            <a:ext cx="3962400" cy="6858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7400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rot="16200000" flipH="1">
            <a:off x="1524000" y="4876800"/>
            <a:ext cx="609600" cy="457200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828800" y="4419600"/>
            <a:ext cx="3733800" cy="76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52600" y="2971800"/>
            <a:ext cx="3886200" cy="1295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52600" y="3276600"/>
            <a:ext cx="3886200" cy="1981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5334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34" name="Smiley Face 33"/>
          <p:cNvSpPr/>
          <p:nvPr/>
        </p:nvSpPr>
        <p:spPr>
          <a:xfrm>
            <a:off x="6172200" y="41148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6172200" y="32766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6172200" y="23622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6172200" y="14478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38200" y="5562600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 guesses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400800" y="57912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229600" y="43434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2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73" y="524147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 animBg="1"/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(q</a:t>
            </a:r>
            <a:r>
              <a:rPr lang="en-US" baseline="-25000" dirty="0" smtClean="0"/>
              <a:t>$1,000,000</a:t>
            </a:r>
            <a:r>
              <a:rPr lang="en-US" dirty="0" smtClean="0"/>
              <a:t>,</a:t>
            </a:r>
            <a:r>
              <a:rPr lang="en-US" dirty="0" smtClean="0">
                <a:sym typeface="Mathematica1Mono"/>
              </a:rPr>
              <a:t>,m,3,r</a:t>
            </a:r>
            <a:r>
              <a:rPr lang="en-US" dirty="0" smtClean="0"/>
              <a:t>,h</a:t>
            </a:r>
            <a:r>
              <a:rPr lang="en-US" dirty="0" smtClean="0">
                <a:sym typeface="Mathematica1Mono"/>
              </a:rPr>
              <a:t>)-security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1792"/>
              </p:ext>
            </p:extLst>
          </p:nvPr>
        </p:nvGraphicFramePr>
        <p:xfrm>
          <a:off x="381000" y="1295400"/>
          <a:ext cx="8534400" cy="3057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295400"/>
                <a:gridCol w="1828800"/>
                <a:gridCol w="1762921"/>
                <a:gridCol w="1666079"/>
              </a:tblGrid>
              <a:tr h="1009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r=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r=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h=1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</a:t>
                      </a:r>
                      <a:r>
                        <a:rPr lang="en-US" sz="1800" dirty="0" smtClean="0"/>
                        <a:t>r=2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12199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Strong Random Independent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50266" y="2684489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Insecure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943290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Quantifying Usability</a:t>
            </a:r>
          </a:p>
          <a:p>
            <a:endParaRPr lang="en-US" dirty="0" smtClean="0"/>
          </a:p>
          <a:p>
            <a:r>
              <a:rPr lang="en-US" dirty="0" smtClean="0"/>
              <a:t>Quantifying Security</a:t>
            </a:r>
          </a:p>
          <a:p>
            <a:endParaRPr lang="en-US" dirty="0" smtClean="0"/>
          </a:p>
          <a:p>
            <a:r>
              <a:rPr lang="en-US" b="1" dirty="0" smtClean="0"/>
              <a:t>Our Password Management Scheme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8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2514600"/>
            <a:ext cx="4114800" cy="419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/>
              <a:t>Object: bike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2133600" cy="434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85800" y="16002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Cue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638800" y="152400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572000" y="2743200"/>
            <a:ext cx="441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Action: kicking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23622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4648200"/>
            <a:ext cx="14478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24400" y="4419600"/>
            <a:ext cx="3504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dirty="0" smtClean="0"/>
              <a:t>Object: penguin</a:t>
            </a:r>
            <a:endParaRPr lang="en-US" sz="4000" dirty="0"/>
          </a:p>
        </p:txBody>
      </p:sp>
      <p:sp>
        <p:nvSpPr>
          <p:cNvPr id="3" name="AutoShape 2" descr="data:image/jpeg;base64,/9j/4AAQSkZJRgABAQAAAQABAAD/2wCEAAkGBxAPEBIUEBIQFBASGBQXFRUXFRYUERYRFRQYFxcVGBQYHCkgGBolGxcUITEhJSkrLy4uGSAzODMtNygvLisBCgoKDg0OGxAQGCwkHCQsLCwsLCwsLC4sLCwsLCwsLCwsLCwsLC0sLCwsLCwsLCwtLCwsLCwsLCwsMCwsLCwsLP/AABEIAOEA4QMBEQACEQEDEQH/xAAcAAEAAQUBAQAAAAAAAAAAAAAABQMEBgcIAgH/xABHEAACAgEBBQQGBQgJAgcAAAABAgADEQQFBhIhMQdBUWETIjJxgZEUQnKSoSMzQ1JiscHRCCRTY3OCorLhFZMWNDVEs8Lw/8QAGgEBAAMBAQEAAAAAAAAAAAAAAAECAwQFBv/EADQRAQACAgADBAgEBgMAAAAAAAABAgMRBCExBRJBUTJhcYGRobHREyJC8AYUFTPB4SNS8f/aAAwDAQACEQMRAD8A3jAQEBAQEBAQEBAQEBAQEBAQEBAQEBAQEBAQEBAQEBAQEBAQEBAQEBAQEBAQEBAQEBAQEBAQEBAQEBAQEBAQEBAQEBAQEDAt9e1LRbNZqkDajULyKIQEQ+Dueh8hk+6WisymIaq2r22bVtJ9D6DTr3cKCxx/msyD8pfuQnuotO1vbgOfpmfI0afB+VYkdyDusp2F28alCBrdPXave1Wa3+6xIP4Ss1Rpt/dPe7RbVr49LZkj2629W1PtJ/EZHnKoT0BAQEBAQEBAQEBAQEBAQEBAQEBAQEBA112vb4NoqRp9O2NRep4mHWurpkeDNzA8ME+EtWEw59GmsvsWupGe2w4VVGWZj4Ca70s2VsXsI1NiBtXqUpc/o0X0hXyL5AJ92feZSckq7RW93Y3rtFW1unddVUoJYKpW5VHfwZPGPdz8pHf80xZrMDPIcyeniTJSyLZuz9rbNdNZVp9VUa+YsNbheHvDDHskdcyszCNw6c3F3mTauiq1CYDEcNqD6ly+0vu7x5ESqrIICAgICAgICAgICAgICAgICAgICAgfCYHMG++1W1mt1FpOQXYJ5VKeFB8gD7yZpC0M57ANiVsdTrHGbFIprz9UFQzsPM5UZ8AfEyLyiW55RD4zADJIA8+kDX+wdw9Jptr63WMtfAfRtQpACVNYubHGeWSwOD3AmBsDkR3EH4giBhW7mzK9n7X1dNACUaumvUisckS1bGrs4V6KGypx5QM2gICAgICAgICAgICAgICAgICAgICBG7yan0Oj1Nn6lVh+IQwOV9UZrCzZ/YBt6tX1Gjc4ewi6rPRsAK6jzHqnHv8ACVvCJbrlENb9uOgbVaFKq71S7j41pJbN6qCCuFB6Fgcn1c4yR1meTLTHXvXnUL48dslu7SNy19qN3tpazR16azUotaLV6rMzsWr9KRxMF6flcAc+SL3zy8nbOKs6isz8Hof0vJEbtMNibqbx6bY+zqqNo3mu3TqRl/WFq5JHoCvN1GeHGAwxzHQn0OG4rHxFe9Sfd4w4cuK2OdWRHZxvO22NuavUhWWirTiupT7QQ2DBbHLiPM47p0Mm3ICAgICAgICAgICAgICAgICAgICAgY92hNjZes/wmHzwP4yYHMerM0hZF/SHqdXrZksQgqynDKw6EEdJfW4S2XsXtz19ShNRRRqCMAPk0uftYyp+AEytXXNHdTCbWW52ttcm67BZmR0Q/q1ozADgXOFGfPmSTPk+LvlzXm09I6RExOo93zfS8JXFipFY6+M6mNz++iV008zI6bpDU6CjV1GnUoHqbuPIg/rK3VT5iVwcTbFeLVnUuDPii8PG4O642HZqXp9LqaNR6Ppw+nqWvj6py9IDx/V58uSmfUcN2rXJH/JGp846ff6vFyYZrLYuh1ld6B6mDIc8+YIIOCCDzBB5EHmJ6tbRaNxO4Ya0ryQgICAgICAgICAgICAgICAgICAgY52ijOytZ/hk/IgyY6jmLVmawuiLzzl0qaMVII6ggj3jnKWiLRMSNmbtbzae5OC10RjyKWEBST3AtyI8p8rxXAZsVt1iZjzh7vC8XjtHdtOvVLKtLp3QZoIZP7NieHH7FgyU93Me6eZlvW3K8anzj/MePyn2uq1Zr6HTy+0pSjaSr+cS9D51O6/frDL+M4b4Zn0ZiffEfKdS57ZI8Yld2bZtCfkVsQHl6R0ZTk8gtVTANbYTyAwBk9e6TgplnJFK23M/prP1mPRjznq481q63r4sv3V2UdJpUrYk2EvZYSeJjba5dst9bGcZ8AJ9/hx/h4608oeTadztLzVBAQEBAQEBAQEBAQEBAQEBAQEBAgt+04tma0f3Fv4KT/CTHUcs6szWF0TaeculTMrI+GVFbTa22r83ZYn2WK/uMyvix39KsT7k1tavSdJanfPaSDC6u74kH94nFfsvhLdccL/zGX/tLqHdLYSU6fT2WgvqzVWbLHZnb0pQcfDxEhATnkuBNsHC4cHLFSI9jK17W9KWQzdQgICAgICAgICAgICAgICAgICAgIGGdpO9Gn0umtoY8d99bKEHVVcFeJj3D98vSkymI25x16gDlN5rEL6Qz9ZA8GVkfDKj5Kyhd7HWs6mgWsq1GyvjZvZCcY4ifLGZEol2jUylQVIKkDBHMEdxBlVXuAgICAgICAgICAgICAgICAgICAgYxvzvYmzqfVw2of2F8B+uw8B+Jl6V70piNufdqa17XZ7GZ3Y5ZickmdMQ0QOtflIt0JRbSqHmVkS2w919drz/AFTTXWgdWC4rB8DY2FB8sykyiZZRV2ObZZcmqlT+qbV4vwyPxldo2xjeDdPX7PP9b01ta9z44qj7rFyufLOZGzbMOzTfzUabFHpD6v5sMcoyj9GQe/wI90tXU8pWjU8pby3X3wo13qHFeoHWsnrjvQ/WHl1kWrMItSYZJKqEBAQEBAQEBAQEBAQEBAQEBAsNu7Vr0dD3WdEHId7N3KPMmTEbnSYjbnjeLa9mque205dz8AO5R5ATqrGo00iGN6qyWSitQ2cytkSsjKShsHsn7PDta03ajI0NTYbmQ1r4z6NSOgGQSfgOuRnaVZl0lpNLXRWtdKLXWgAVVACgDuAEzVey0C31VKWoyWKrowwysAykeBB6wloPtR7MToeLWbPDfR1PFZVkl6MHPGp6mv3818x0CD2Vtc31hwxW+vHEVOCG7nBHTP78zes7hvS24bg7O+0Qapl02sIXU9K7OQW3A6Hws8u/u8JS9Nc4Uvj1zhsaZsiAgICAgICAgICAgICAgICBpTtM3k+lX+jQ/kaCyjwazozefTA/5nRjrqGlYa71Vs1WRGpsgWLnkZW3VErvdvYlu0NVTpqfbtbGcZCoObOfIDJmdp0rMuudj7Mq0enqooXhqqUKo7+XUk95JyT5mYKLkmB4YwlTZoFJ+YIOCDyI7iD1Bgc99pO63/RtYuo06/1LUEjhH1HPNqvdy4l92O6TWdSmJ1O0FrDnDKfAqRyPiCD3GdLqhvDsl37/AOoVnT6lh9MpUc+npqhy4/tDlxe8HxxheumGSmucdGxJRkQEBAQEBAQEBAQEBAQEDHN/ds/Q9E7KcWWeoniC3VvgMn34l6RuUxDn/WXTpaIbU2SUovUWQKL+yJn1lVu3+j1u6Fru1zj1rM01eSKQbGHvYAf5T5zG881JbiJlEKbNCVNmgU2aB4JhKG3p2LXtDSW6ezGLB6rH6lg9hx7j+BMkc26Ljr9Jp7gVtpJBU9Rg4K/A/vmuOfBrit4Kmztp26LU1aikkWVMGHcCB1U+RGQfIy9o3DaY3GnVm722KtfpadRScpaufMN0ZT5hgR8JzOOY1OkjCCAgICAgICAgICAgICBp3tf2rx6paQfVpQZ/xH5n/Tw/jN8Uctr1aw1Vs2XROpsgR1rZlbTolUassVVebEhQPEnkPxlOkKOuN19krodFp9OowKa1B83PrO3vLFj8ZzyqkWaBTZoFMmBTYwlTZpI8MYGiu2bZX0XaFWqQYr1K+vj+1T1Xz71KH5yYnU7TE6nbDdas6XXDa/8AR93jIe7QueRBuq8ARgWL8chvg05rRqWOavi3dKucgICAgICAgICAgICAgc0b0bS+kam+3PJ3Yj7OcL+GJ11jUaawxjVWSyUXe8ChUMsP/wB0mNp3Kssp7Otm/Str6ND7K2Cxvs0/lOfkSoHxkWnkiXUjNMVVNmgU2MDwTJSps0CmxgeGMkYR2vbN+kbLtYDL6cpavuB4X/0sT8JEktI0tx0qfAY+XKb0ncOnHO6rndfbB0Gu0+oHSp1LedZ5OPukzPLHitaN1069VgQCDkHmD3ETNxPsBAQEBAQEBAQEBAQI/eDVeh0mos70rsI9/CcfjJiNyQ5c1Nk7GyJ1NkCPsaVvIqaNfaPhymNecqNk9gum49p3Wf2VDfN3UfzjIiW/GaZIUyYFMmSlTZoHgtAps0kUyYSstq6cXUXVsMiyt1I8mUiBzTstTwOp6q38P+Jpj6NcM8lC9ecnJG4bw6v7PNoHU7L0dhOWNSqftJ6p/dMIcV41aWRQqQEBAQEBAQEBAQEDGe0m7g2Vqz4pj7zAfxl6elCa9XM2psnU1Rd7wLVzOe9lZlf118NY8TzPxk1jkiG0P6PY/rGuPeK6h87G/lK5OqJbpJmaHhmkpU2MCmxgeGMkU2MJU2MCmxkjRe4u6F+0/wDqB07Jx0NXhGyOMObuQbuPqd/Ln1EUtEdU47xXqxza+jsoteu1WSxDhlIwwM2nnDqiduiexBidi0Z7nvA93pm/5nM5cvpM9hmQEBAQEBAQEBAQEDEe1j/0jVe5P/kWXx+lCa9XMeosnU1R9jSl5RL3otP6R/2RzP8AKc/WVZX2rM1gbA7ANSF1uqTvekEf5LB/OUyQiW8GaUFNmgeCYFNmkjwxhKmxkimzQKGqt4Udv1VY/IEyRhn9G2slNo291j0D4qLWP+8TNRPds+5f03T/AEnTpnVUD1go9a2kdRgdWXqPiO+aUtrk1xX1OpZR2d7IbRbM0tLjDhOJx4PYS7D5tKT1UvO7bZHIVICAgICAgICAgICBjvaHpTdsvWoOppcj3qOL+EtSdWhMdXJtz5nXPJqyPs/3Fv2zcVQ+j09ePS3EZAz9VR9Zz4d3UzmvZSZZL2k7rUbKvqq0ykVNUpyTlmsDMGYnx9mRVWGvtWZpC0J7sr2oNNtbTFjhbSaWP+KML/q4JF+hLpJjMkKZMDwzSRTJhKmxkjwxgUyZIx/frX/R9nap84Poyi/asIrH+7PwiehL3/R60Po9lM5/TXO3wUKn71PzmajaEBAQEBAQEBAQEBAQEBA8XVB1ZWGVYEEeIIwRA472/sS3Sa23SEFrEs9Gvi+ThCPtAqfjOi19w03ydVbk7vJs3Q0adQOJVBsI+tcwy7fPOPLE52bDu3bZJs0lWoUZND8L+IqsGM/Bwnzlqphz7qzNoXWtdhVgynDKQQfBgcg/OJHUG6O312joqbx7TDFg71uXk4+fMeRExVSrGB4JhKmTJFNmgeCZIpkyUtY9tW1wtVOlU+tYfSOP2FyFz724vuytpVs3NuFsk6LZukpYYdKkLj+8YcTj7xI+Eoqn4CAgICAgICAgICAgICAgYlt/cPT6zaOk1xJWzTn11xlbQoJrz4FWIOe8cvDAZbAtto6KvUU2VWjNdqlWH7LDHzgckb27Et2fqrNPd7VZ5N3Oh9lx5EfxnRWdrwgzEpZZ2db4tsvUHj4m0tuBao5lSOlij9YfiPhM7QiXQWn1SWotlTK9bgFWU5VlPeJUfWaSPBMkU2MDwTJSt9XqUqR7LGC1oCzMegUdTJGqNytFZvBt0Xup+jUsLHz9Wuv81X5ksFz/AJplM7Zy6WkBAQEBAQEBAQEBAQEBAQEBAQI/aG29Lpzi66pGPRSwNh9yD1j8BK2vWkbtMR7Vq1tblWNtVdrn0HalS+hW36fXgVEVENZXnnWynDleZIOORz4mc/8AUuHr+vl5+Hx6fNvHDZY6xr29fh1+TXmzuzTXWjNprpHgx4n+6vT5zhz/AMR8NSdUibfKPm2pwWW3Xkp7Y7OtZQpaspeB1CZD/BT1+Enh+3+Hyzq8TX29Pitk4DLWNxzWm6m+Ws2U5QAtTnL0WZAz3le9G8/mJ7MTFo3Wdw4ZiYnTamyO03Z2oA9I7ad+9bAcA+TryI+UnZtLf+LdnEZ+m6T/ALq5+WZO4HmvebS2Z9A5vxyJqUuoPgW5AHyzOfPxeDB/cvENcWDJl9Cu3i3bFjcqqSv7VrAAeYRCS3uyvvnn5+3eGpH5N2n4R8Z+zrx9nZrely+a3bQLd/5n8vn6r86fhT7I95BPnPnOK7Y4rNPK3djyry+fV304LFSOm59atptj1VBhpjZpeLBJ07tQCR0JRfVb4gznxdrcXinleZ9vNTJwmK36dexXq1e1dP7GpbUIO5lrFo94Iw/3lnpYv4gvM/miIn4x8ucfCXNbgsfjE+77T/pJ7J32vZillVbsvtAE0Xr76bcg58eIDwnp07apy/EpMRPjE7j48vuwvwPLeO2/V0llWztsU3kqpZbQMmtwUsA/WCn2l/aGR5z1sWbHljdLbcVqzXlKQmipAQEBAQEBAQEBAQECnqLlrRnchUUEsT0CgZJgYdtra7OAbWtRLMirTVkjUW+blfWHd6qkBQfWPcPA4ztO8zNcHKI6z+//AGfB1YsMdbIZdjO/O3FCH9FVgWEf3lw6H7PP9oz57PxEVnvWnvW85+33+D08dra1TlHz/fsXmn0ddIxUioO/A5nzJ6k+ZnnXy2yTu07a1rEKdj5OBzPl3e8900pjmefg2iPNbWy0NaonaGy9PqPz1Ndnmyji+91nXh4jLi/t2mPYm+HHk9OsSxTejcehqc6OkrqOJFVFZiHLMF4cMSAeflPb7M7S4jJnjHkncT6o5fB5vG8Fipim9I1MITT9lG2n/wDaFftPWP8A7T6Z4m2dbs7Dv2dSNNqkCXqS5AIYMjnk4YdehU+GPMT5HtvFavEd+ekxGvd4f5fQdmXrOLux1iUwJ4z0VzVM5Z2XlVZPsc/2T1+B/nLRSuSOXKWFrRHVVrs54OQR1B5Gc18dqqzHiqanR1XgC1c49lgStiHxV15iXw8TNJ1PT99fNhem+cdVC8tp1B1LlqE9ZNWuFuob9awAYA6esPVIJDKBzPt8JmtS0WxTz8vCfVH2n3Tvk4ssb5WZlsLWvfp0dxhjxA8iqtwsV9IoPMK2OIeRE+wx2m1ItMa3HTyefPVIS6CAgICAgICAgICAgQ29di/RzWQWe5lStQ3CTZnjDcXcFClz5KeucHn4rLTHhta/T675aWpEzbUIPSaNaATxNbe4AsubHG2O4Y5KgOcKPxPOfC8XxXd5V90eX78/F6mPF4y83PieXETady7Kw816QsOKwkJ3Aci38hPQxYIiO9ZFssRPdr1W+oYdFAC+AmeTJ3p1HRrSJ6z1RuptVfaZV95A/fJpWbdIbxMR1W1T+kP5MPYT0FaNZ/tBHznfj7P4nJ6OOffy+ql+Lw063j6/RlW6+7dosW/UrwcHOurIZuIgjjcjIGAThQT1yT0A+j7N7M/lp7953b5Q8bjeO/G/JT0fqzKeu85YbX2RTq1C2rnh5qwPC6HxVhzH7j3zPLiplr3bxuF6ZLUt3qzqWM37k2r+a1Csv97X6/xesgH7s8jJ2Fgt6Fpj5x+/e9CnauWPSiJ+S1fd3XV/oqrPsW4Y/B1A/GcGT+H8n6LxPtjX3bx2pSetZW4dqmC2pZS56BxgE+CupKMfIMZ5XEdncVw35rV5ecc4/wBe9tTicWXlE80uta3LhuTD2T/A+Uivdy11PXwUmbYp3HRH1anGfVuZFJUutVj1hlOGHEqkHBBBI5AgiUjsji8lPxKY+Xtj6bVvxWKJ1te6LWo2eBlbuIBBPmCvd8Zz45ycPbuZazHthE928cpSm6luBdUvOqlwK+/hVkDeiz+yTyHcCo7p912Xntm4eLW8OUT5xHj/AI346eVmrFb6hPz0WRAQEBAQEBAQEBAQIzbmzG1Coa3CW1NxISOJDlSrKygg4KseYPI4PPGDzcXw1eJxTjmdevy0vS/cttGV7valz+VvrRfCqvLf9ywkf6Z4+P8Ahzh4t3slpt8o/fvdFuMvPTk+bU3ZVaXeg6h71HEoa5yHI58BQng5jI6DrO7J2Tws4px0xxE65Trnv29WdeIyRaLTMoq7aXpjw1Ja9h5CsVurr5PxAejHm2J83/I8Zmv3Pw5r656R7/H3PQrmxY673tLaHdNSAdW7Ox5mtGaulf2fVIZ/exwcdB0n0XCdj8NgjnXvW85+3SHFl4zJfpOo9SW0mw9JSc1abTofFa0DfFsZM9OtYr0jTmmZnqv1AHTlLIfYCAgICBS1WmS1GSxVdGGCrAFSPMGJjfKRjbbsXocUalRX3ekrayxR4cYsHHjzGfEmeJl7CwWyd6tprE+Ea17vJ2V4y8V1MbT+zNCunpSpCSEHU9SScsxx3kkn4z2aUilYrXpHJyTO53Lxrtk6a/BuopsI6FkViPcSMiLVraNWjZEzHRX0mlrpQJUiIg6KqhVGevISYiIjUIVpI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s://encrypted-tbn1.gstatic.com/images?q=tbn:ANd9GcRi0BK-n-_wEp-Xbgx-1kn7q6t4yYfRJ8twazE0SGNDyLC1yJ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72967"/>
            <a:ext cx="1094022" cy="16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 descr="data:image/jpeg;base64,/9j/4AAQSkZJRgABAQAAAQABAAD/2wCEAAkGBxQSEhUUEBQVFRUWGBQWFxcXFhcXGhgYGBQWFhUUFBUYHCogGBslGxQYITEhJSkrLi4uFx8zODMsNygtLisBCgoKDg0OGxAQGywkICQyLCw0LCwsLCwsLywsLCwsLCwsLCwsLCwsLCwsLSwsLCwsLCwsLCwsLCwsLCwsNSwsLP/AABEIAMAA2AMBIgACEQEDEQH/xAAcAAACAgMBAQAAAAAAAAAAAAAAAQUGAgQHAwj/xABCEAABAwIDBAgDBAcIAwEAAAABAAIDBBESITEFBkFREyJhcYGRobEHMsEjQlLRFGJygpLw8RUkJWOistLhQ1PCF//EABkBAQADAQEAAAAAAAAAAAAAAAABAgMEBf/EACkRAAICAgIABAUFAAAAAAAAAAABAhEDIRIxBCJRwRRBYdHwBRNSYnH/2gAMAwEAAhEDEQA/AOLJoCFIGEFAQUAkwkmgGhCEAIQhACELYoaN80jIoml0kjg1rRxJQGupXZm7dXUi9PTTSN/E1hw/xGwK7/uP8MKahY18zWz1Gpe4Xa08omnIDPXUq4zV0TTZ0jAeRc0el1IPlyfcXaDAC6klF72HVJy1s0G5VfliLSWuBa4atcCCO8HML6t29EZmjocD2kPa7O5s4C1iDlmM+a0t5N2qetjDaqMOOEDGMntNtWu1VuJNaPl1CtG/W5kuzZGhx6SGS/Ry2te1rseODgD4qrqlEAkmhAJJMpIAKSaSAEk0FAJJNJAZhNIJlAATSCaAxWSSaAEIQgBCEBAC6d8BKBjq2aeS1qeHECeBeSL/AMLXLmSvu45fDSVg0NSKdjc88LXPxgjgSHgpdEpN9HQ9vb3PqcoCWRcCMi4cyeXYoR1K0tPNaU0mFoABIbbReMe2oDk5+F3Ig+hXNt7Z6CqCSQqyMsALbg8wbey9KPe2pp3D7QvbxY8kjz1C95IxINdMweYKrW0qcB2o8woi2noTSa2dXqpYtrbNnZazsDjhOZY9oLmEc8xr2r5wbnmu27kPMBY+/UfHMHj9mNz/AP59VxFmgXVdo4JqnSGhBQhUEk0IBFYrIpIBITKSASEIQGaaEIACaQTQGJTQhACaE0AkIQgE45FdYpGNigwNb91pLsvny6o8FyghdZoayKoZGY3DruFxcXDgOsC3ULLKm6OrwzSux1FM57GtB6oN3W1PiqszZzzLeXKxtk02w2yIPO98rLorXYchbvWFXG3ImwAzc4+iy5NI6OKkyl7xtfFEOjvpnfgOarf9mOxMDnXe9uPUYQ3I3Lr9q6DtgNc/C2z8rG2eRFreqrtBZga4dWRtxft0OXAqYSpbK5cfJ6J+qe+npGMaR12vDnEXEYe0sc63HW1v1iuS2tkunbffLDDALB7ZHOxNIvdoGIPHLDcnxC5le+q6EzjyISEFCkzBCEIBFJMoQCSTskgBCEIDNCEIBhCAmgMShMoCAE0k1IBCEIAU7udLgnLhqAD/AKgoJS+67SZ8szhcQOdrGyhkx7OqVM4tiBuNVAV1U2ob1ujLQb9c3zHEgLRZttrA5khLmOOR98ltf2s5kX93jbI08CFk4pM7ITshnQvxsdCbuabjA4mxB1YDop/cvZImeS67gDxve5NziHNQ9NthrnjpYRFkRiaS31AyU/ujtWOlimOMPOIFovc55Zn6q0UmUnJLoXxV3ijY800bbubEG3ys0PzdY63s0Cy5UpDb1cZ6iWQ54nFaCuczdiKSZQpIEhCEAJJoQCWJWSxKgAhCEBmhCaAAmkE0AigJlIIBoQmpAk0Kybo7lVW0HfYtwRjWZ4IZ3N/Ge5AVuyntyB/e2/sv9l03YPwSYA/9NnLycmCEFobr1nF18XDLIZcVDQbA/QZXRFtntyJ/EODgTwKrN0jXFDk/8K3vVRlpxAZXzt28VD0m13xDCCba+Wnur3WxYgeKpe16AC5yCrGSfZeeNxdo06rajpPqpbZdHakqJX/dacPMk5DPsuoaJrRqLq0bJrcUXRkDrOjFtb9cZduSuqRlTb2UiyF0/am4EU2J8DjC7MhtsTL92rfBUjbu7VRSH7aM4eD23cz+Lh42VqKEOki/JNQBJJoQCQhCARSTKSgCQmhAZoQmgAJpBNSAWIWSzp6d0jg1guT/ADn2IDzW/s/ZUk3yNNvxHJvmrds3dqNgFw15Fi5ztL8mhTbZQ2zTbsB08FjLL6HTDw/8mT3wz3UoujJkgZJURluNzyXgh18L2Mdk3MEeC6YwWNtLAfyFzrcuvEdU0HJsoMZ79W+o9V0t4s8frD2/qr458o7KZ4KMtdGMbrEjxC0dv7Aiq2gSdV7b4HjUX1HaMtFIFgxHuCYyV2rMoycXaOTbe3TqacF1g9g1czMd5bq1UmtHSfMLnmF9KXuuYb/7utp3iphZ9nI4NkYBk15+VzRyccrc7c1hOFbR1Y83N1I5Kdluc4NjY5znGzWgXJPIBdA3X3BfARJUWMpzawZiMcST953suibqbuNp2BzmgTPHW/UB/wDGD781LyRi5tqeK1xqtsyyTV1ErI2fhbblqt00Ys02yPVPjpdb80NmG3MD1WlsKpdKMLi17TGyRsjRhu6+mG5Fsxx4FbN6sySbOVfE3YMZqGBjAw9ECSwAXJe61wNdFz+p2FI0XFnd2RXWPiIb1ndHCPPEbeqptWbHDe3afZcrm+TR1PFHgmykTQub8wI715q2viDuq4Ag+duztVe2pQGB+E5gi7TzH5rROzmlGjTSTKFYqJIplCgCQhCAzCEBCAE0IUgArtuhs0Mi6V3zPtbsaNB46qkkcl1ptDgjDQMmtaDwyCpkejXCrZgya4tz/m6yLHEHTle2Z816QU4uMvp7LYlDbWAy7OfmsKOq/UjRNg+U9ZlnN7xmPULuDJxI2F7dH2cO5zbrhW0qgDKxtzK7BuY8uoqQnUR+2QW2NUzHM7ivoTbvm8EIPzFMrU5jEqMl2LTuydE0i+hxEeV7KRkdoOaQGfchKk10asGz4oziiiYx2l2tAOeua9rei9G5rB2hQNt7Z5Stu0d4WnsTYcdPITHldpaBYAAFwdlbtHqVIuHVCr+9e9MdJ1LOdOWOcxrQMuDXPJyAv7FG9EwUm6j2yn77x/32XsEY/wBKpVeDicLC1wCeQ/m6sG2NrOndBUSNDZJWPZIG/KZIJMD3N7DduSitox3d2HPxXNXnOyTfBL017EDUnC6w7vAL023TCWmxj5os/A5OH18FrzNJPurFsSi6WCb9h/8AtJWsdaOeW9nNkJNOQTVzERSTKSAEIQgMghCEAwhAQgMmGxB5EHyK7htCCwa7gc+8Lhzhku2UdYH0ULj96NvnhA+irJWaY3TPGTW/8hRdfXWIIOnH8+YW5LWdS2mSgKiRrjcXuMrH3Wb0brZ4bVrXSmw7rcyeS+iNi0QhhjiGkcbG+Qz9VwjcPZpqK+IO+VpMh/cII9bL6DZxWkFSMcr2a09XGwEyPYy5PzODfdRtdvPSxYccoOJoeMAL7tN7OGEaZLnu/JH6ZUOsCWhrdOUYNvVaG1Kpjns6M4msp6aO4GV2sJcM+RKhzqzsw+A5vHb1JN9dV9y7Hf8AprlzGyyXDSMLQ0Wz1xEWNwVqVXxJjY1zv0aWzQXHrxg2AuVznZId0WWZwt88APuVL0xpXNiimpah7pDFE936QAC97msJDQPludOScndF/hMccMcjjJtpvXSOg70b1OpRC2KNrnysLyHkjA2zbXDdTcn+Eqtwb91BkjEgh6Nzw1+FjgQ06kOLuzkozfHaPSVU8n3WHo224iPLLvcSoHYwxGmEoveaAPB7ZmtcD5qHJ8jXH4PF8Pcl5nFy+xY//wBCq5M2GJoOYGC5AOl7lRMs8lfVxCWTFJIWRnAA0tia4vfk35cr9bhdbu+VJE2vkbCxkbWRwssxoaLkOeb2/aCt+4sDWUUJDQHSgyOIAuQ95cA46nIhEnKTTZTJLHiwQnGFSle76+Vle+LVAynhoDCwMYySWINboBIwOHrEq9Tg9GS7wv7q/fFimx0LObaiAjxdhPo5c+rpcIsNGi3jzPkVXIt2ceGVRZE19PYeGg7c7lT+7UgZs+pkP3WSeZaQPdV2qnJvck39V67Pqy6CWm+7KDbvI/MK0XvZWa1oorRkE0OBGRyIyI5EZEJLQ5xFIrIpFAJCEIDJCAhANCEwgGBfTMnIDt4BdTjcY4o4eDGtae8DNUPdKk6SpZcXDLvP7vy+pV3kNyeOv9VSTNsaPR+G2tj6LRmpAM9SveSC2dwfIBeJdYZnuVLNHGib+H1R0dazL5w5nnmP9q7QyQXXAtibTEE8ch+65p8zb6rukLr2c3v8FtHown2cm3nqP71UuGZ6VwA7sLfooja7HwmeOQtLoi9t23sSG3yv2+yt026M75pZZHxMYZ3SDMveW9LiAwgAA2AGq3arcaKd80ks0wErnyFjQxtsWZbiIJKz/bbs9eH6jHGoRT0o1X9jnkMTjBaPIkHDw7L34aKWk3hggcxzaGJlndRxmkke14aSx2bQL3AV32TulSdGzFDfIXxPeRfjleyk3bBomWP6NDfheME+quoNM5M3i8eTHGPF6SXfscroYJJXxx0xY+Zn22diCYrPJcBzcAO8rXpadzuj6OOV/wBpE64if/7WuJyGS7ds+hawXaxkY5Na1uXbYKubw75xwR9K95a1xLYrZucAbF7W/eJ4cAMyo4KiZePnKTcYra41vS+hRN5aSqfLWSNppyXSS4D0ZsQAGRnFpYhoPiukbLgEbI4m6Rxxt8mgfRc+HxFZNM1rS79XpGDAOwXfm48yFZKXehhzcczqSrxS20c+bLOajGSriqNj4kTfY00f45rnuYxzvctXN9qC7j2W/orvvLtuGRt3BzgyKTCWi9pC5hB7rMtftVHklBAOWYWc6bEE1Eh5gtSOTC644FSNS25yUXO2xUEM8N6KWz2yj5ZQT+82wd7gqEKvW8dFbZcUjtRMLfvNdf6KjLQxYikUykhAkIQgMghATCAAmEkwgLt8MqTGal3FrYgPEvJ9grC1uZson4Oyfb1DDo6Nh/hc7/krJPAcbsOmZVJaN8e0aEwBHDxUJWzda3AeCn5mYWaKr7UJbqqaNKdGvG5z5mMbkS6/g3NX2KumuPtZMuTiPZUPds46m+tmu9SAru0cQs5SadGuOEas9Jm47l7i5xyJcSb+ZUvs6Z1Hs10t3Y5CcHWNhqxgAPYHu8lCtqoySLdYeGamd+65sNJRR/5T3W7QyP8A5lWi6TZeGNTywj+a2QOzN86yL7zZANA9utu0W1UvT/EF/SB81OHC2QY8j3BVMFewNAub2A07Ftx1UbhmeXh2rRSZyyUZNui47a+IbJ4zG2OSMOIDzcEht+thtxIXNd4MdVVPlc60bn4WDUxwg2a1g0uG525qfaYna2v6Z/RYSULCNbKW29Ew8jtFVi2aBNiv1GvJaCbusD1ATa19FYZdpC/VYLfrG5J/Ee1N9COaxdRtGqjfQu3Y5ax72m7RbTndaJgOWvIWWzIQ3S4HutSae+Y4kBv1VaotyvswlYGjTPmomeW7v+1vyAtGeq0nQWu76KOQcC3b4w/4Ow8pYvW4+q5gV07eub/BIr/fnY0fuguPsuYlbnJLsRSKyKxKECQmhANMJJoBhMJBNAXP4UzYa4N/Ex48rEK61jyJsIvqb9g5LmW51d0FbA86B4B7nZfkuq7ajw1ThwJuO4rPJ0dGDsjahhNwdBooWsob3Lr/AM9qn6x9icIJKjapp++QOwLNK2dDaSsgo6XonYmDCbWJ/NbMm3pmiwLfELYmY2y1KijaB4ZcSVZxRlFsiNo1Mk2shHdYLWqX1Ega18peGAtbfgDYWv4BTQogPr/VKwbckaJ8gluyNiqnR36Ruup1H/S36eoheLkkHgG/UrWlqQBkb4fqoyXBqL4uFlKKvRYHwk3DHXPLl4rWkfIzXTs/NRkNXIwWe04ef1spCKq4t/6U0RysybXEHj2rM7TJ5rx6Xz5rVkqRfOx7UBLRVYd8wt2/kvXCDbMWHD6lV99WBw9UNrjZVaZaMok5VkW7Vo1UmIBreJFlHmsJW/uzB01XE0kWDsTidABmSexFAtLLom/irOI2UdGzSKN0rx+vJYN8mtPmueqU3m2n+k1U017hzyG/sN6rPQA+Ki1scYFYrJyxQCKaSaAZTQU0AJoCEBkDy1XYv7SE9PTVI1w9HJ2ObkVxxquW5W0AYZ6dx/zGdvBwHbkD4qJK0aYpcZF3/SGagjxULX1sYuRmqvPtIi9lqOne8ZLJJnS5RJ2p2u02OHPtWhLtdt75rQFI8hIUDuxXUWYvIesu03HT1WtLUucdVt0+yy4hoBcTewAuTlorFsPcOpqBdrBG38Ul/wDaPzVlAq5sp3Rk6+i3tm7Oke60TC49gvb8l13Yfwuhjs6oeZncg3C3yuVdKLZ0cIwxRtaO5W4opyOP7J+GVTN1p3CJvbm7yViG4UEQ+zaXu4vfmfAcAuimO+uaxkYLKVSItnNG7kQPaelaWuJNiw4bNa3PLTMlQmx9wI6iZzHSvjaCcJDQ4nvvZdWmp7+y16WhDHAjmpaFnL9pbhx01R0UrnuY4XY8WGIcQeRB91T97KIU0xjYMrutfi3qub6O9F37e+kxxxyWBMb87/hfkb+IauSfGGhaySlezSWOTLkWOYC3wuFSi6a4u/za9igtnPYsmVbmhwabYhZ3MjlfkvBBQzsFiU0igBySbkkAIQh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data:image/jpeg;base64,/9j/4AAQSkZJRgABAQAAAQABAAD/2wCEAAkGBxQTEhQUExQUFRQUFRcVFRUUFBQUFBQUFBUWFhUUFBQYHCggGBwlHBQUITEhJSkrLi4uFx8zODMsNygtLisBCgoKDg0OGxAQGiwcHx8tLCwsLCwsLCwsLCwsLCwsLCwsLCwsLCwsLCwsLCwsLCwsLCwsLCwsLCwsLCwsLCwsLP/AABEIALQBGAMBIgACEQEDEQH/xAAcAAACAgMBAQAAAAAAAAAAAAAEBQMGAAIHAQj/xABEEAABAwIEAwUEBgkDAwUBAAABAAIDBBEFEiExQVFhBhMicYEHMpGhFFKSscHwI0JicoLC0eHxFTNDVKKyFiVTk/II/8QAGQEAAwEBAQAAAAAAAAAAAAAAAgMEAQAF/8QAJxEAAgICAgEEAgIDAAAAAAAAAAECEQMhEjFBBBMiYTJRcYFDsfD/2gAMAwEAAhEDEQA/AKcO1p5rcdreqRz4S5p20Q0tCRwSrHUy0Dtb1Ure1nVUoRLdtOTsus4u7e1g5qRvawc1Sm0BXv8Apzl1nUy7f+qxzWru1g5qkPo3BQuiIXWjqZd39qxzQNT2lvxVTAW7Yl1mUyavq85UtC1RRUtyndBSbIJSDhB3ZvDFoimMRkVMtzCnY42jZSBO6uh5WZU2EVhqk9dUAmw1/PDmilEFSJKObVWihbmCrlJ2drH6x0s5HPun/IkWKJz1tMP0kMrW8e9he0fasF0HXZkpJlgmYNkA+gudlpSYoJLEjKduYJ12PonlEAUVWzUxdDg45JvS4aLbI9jApC4AJlIGxNX0oAVMxlwarji1ToVQsZJcUrIHEX9/detN0MBZTMU7YaDYdFPI/RBtl0UUk6JMFkz51JDUlLHSqRstl0Xsx9DKQ3Q5IUH0pDmq1T30LT2WXDHq00L1RsKqLlWmmnsEWNnMfgArErjr7LEww3fhIdwQVVgPRWqnIU04BCDigrOU4nheU7ISih6K2doYxqq7AQEDSRzCoIAi2U7VFFtdEQpFqxqWgCsgGqr9WLKz1IVcxIWK1IyT0JnyWKIimQNSdV5G5a4iVKixUT7lWCkCqVDUWT+jqUqUdj4z0PmuUckoCgbcr2igzzwxu918sbD5Pe1p+RVOPoXIvHZXsMaprZqklsBGZsbSWvl5Oc79VnK2pvfQDXo+H4VBTi0MUcf7jQCfN259VpjGLw0seeZ4jYNAOJ00axo1JsNguf4n7VwP9inJ5GV+S452AJXSlFdgKMpdFw7W1YY2O5eC4vY0tLwA5zDZz8pGnXhe+m6b4fNmijNzqxpObfVo97quLVvtNnkGV9PSvF9ntLwDzsfVeQ+0+svtTtaAAGiN23IeLRY8+NpIP2pVR1PHOyNJVA54w15/5IrMf62FneoKqE+ASUhDXuD2n3JALZgPrD9V3T8iTC/aUBl+kRgNcffidmyj6zmWuB5XVr7RyNlozI0hzRle1wNwRcC4Pk4o4yT6B4tFQD0NWVFgoZKoAJPiNcmHENVPmuEqfACo/pVnFS98lSQaYlxCCzkPkTCt1KFyWUsuxqB3bIcA3RzmLZlMtRjQKyFayNTNlOtJKe+iJIxiOdBFxCsxw5A1lAOSakIaNMHm1VkjrNFU6MZSm7JFylRvYTNidjusSudtysWPKGoHVWVNivZsQ0Q87Ejr6i105ujEgfGqq6T0wu5eVM+YozD4VNKYxQGDGaKKSYBTyyABV+rqTmSlpjGtDhmqWYlDe6nop1NWkWXOWzFDRSK2KxQ4TTExqUrTou0SzVMka6ya4XObpSGoikeWlFoxF+w99wFu6o7uWN4Ibke1+Z17DI4OubcNEgoMRspnVmd7QNenOwvb5LHOkOjGy3dtcd+mVcuR14YmtZFbYl3ie4efhH8KrpiEmrXjT3gDZ45mx3HVbunPdGR1rvbms3kb204aWPqqvVskIDw0BpcW6HUEfW5f2Uqlydsa1xQzkaL6G4BO+h01UbIx7zjbjy/ygqWS/M21016a9NUPK0uNrhptfxGw8uWvVYuwm9FogrGuADLnKPFcAA67j8hPcB7QTRQTUjW94x5BiDn5Qy3jey/Bps3lbMVSKDvGZTmBB3trlNzYXHTX1TjEGFzAIy4SOIygG2cmzS2/lY68iu5NS0coppWNv9RzNDtrgG3K4vZASyFxQ757WB3AAPnbX53XragWXoxdpEz7NXRG6kc3gvY5gpYtXLqs6zRtIhqqGyeloslWIHRC8aO5MURSa2TSnYk595NqWZKTSD2HmDS6jMaKjkuEFVvsmqqBZKyyCxGMBDsqtVHUyXSHMYo6FMw1TGjZpqgnx6pjRBDJgxjs8qIViNki0WLEmG2i+TN0VSxvirdPqFUMedurJ9ColZY/xJpT1dkmduvHzlRtD4teRxVV10re65Q3fKVjkttothijJDOldZE1cuiHo23RVTDoh5CZw46KziTkvZumdfTm6DNI4aqmElRDkxyTsMo6e6InodLrXDZNbJnMNELbsZGKcSuvkLTZbQ1xa9rxqWOa63PKQbH4LTEW6oSyYlYhtpl++ntnaZBs4m4sRY6XuOevDRBVNP3nIczbW3mlnZmf34ifes5vnsfwTqNl/CNLmxUOZOEqRbhkpRth1FhYZBms1ucBwLveczMLW6G1/JB45hujZHAZXOyh7dibXF/gfh5X27RNfFlyOD4i0aZhnY7iLcuX5vmEU7ZInOmmAJ2YAdLba8SiqX/M1OIDGMosVNJUmMAi976a+uvwC9EemvA7oSokDnAcASgxq3s3I6IpJibk7nVCOrbI+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+2OztEc95stWQElSTwkBUciKqFcsWYrHUOic4Phckz8scb5Hb2YxzyBzIA0HVdg7Jey6OPLLWWkfoRANY2nlIf+Q9Pd395Mjb6EySXZxLBOz9VI+8UMhaG94XlpZGIwCS8yOs22h1umjp7Xvo5pseGu119EdtHWopOAJibpyMzAfkvnvtJGGyvI2dr8xf8Aqhyw5HYpUhXW4i2+W1zxNhp67qCCpGoFwd+CNlwlkrWSRva1xbZwd7pIvrcbG1lFFRiJr85BdsCNR1tdJdUUqL7JZKm7BbcqyYH2fhmpw52dsgv4mndu+rTobXO1iqdTSA2vtddAwuptTnuRmkAsxgOpe7wsH2iAmRjSFN2wnBvZw+qikfHOwZXljMzSGvs1pJLhctsXFux1aVWu1ns7raRnevY18drudE7P3ev/ACNsCB1FxzIXeuz+GfRKeCnBuWN8bvrPPikefNznH1TTvtfz1VCwpIVPI2z5DijuioYrL6B7SezSlq3mSMmnlPvGNrTG8nXM6PTXqCL8brj9XhBikcw3IB8Li3Lnb+q9o5FLaaYUaaAaVt9EwNCSEXQ0YTuGmFlVGNoW3RVvoeULanCdVsNkmOjkMlRqDIo1HUmykifooalpOyTk6HQZFHIXIqOluF7SU1t0blsEhqhnJMVTssoo3qSskQMUuqBuzUGTO0WKEyXWLE6OZW4asjit31F0pEiIpNSqvBIpWwsHVFRLeCmXrmWKG6Q2MeTMcpKdtyoL6o+gi1Ur3I9rGuECxYXCCAjauPRR4cy1lPVnRXxiuJ5eVvnYpkYgKiK6ZyNQ7m3NraqaTSCbbRBQ0iNjwl8rgyNpc48vvKbYBgzpHDMcg10tdzrb2CslJguR7G948Z3taAw5LhzgCTbXa59EMYNi5TSLD7O+zooqd17GSZ2Zx/ZHhYB094/xK1LVo/sojVN6kDcjYK1KlRDJtuz3EaNs0T4n3yvFjbccQ4dQQCPJfP8A277OVNK894wviJs2ZgvG6/1vqOP1T6X3X0HHNcXXkzQ4EEAgixBFwQeBHFZKFhQnxPkdsjmE5SR8lDK5x3N/W6657SvZ2Gh1VRg5Rd00A1DRxkiG4A4t5ajayoPZ/snPVPs3wxAZnyfVF7AAcXHW3keSS4NSqh6euxXheHyzvEcLHSP+q3h1cTo0dSbLuXs77DiktNO8SS7ta3/bjNtwT77uuw4Divez+Dsp2COJgY0EF3N55vdu4+asTawcPj/T4p0MaW2DKWqQ4c/U87a9BfZatPi/PMpa2oyMe93Brnu8mtJ/lUOF4znmbE6MskdE6bR7XtaGuYMpI1v+kadra76J3QtJvoaPqbX11LbW6gFcnoJHz0oEgZIwDwk3bJHp+pIL29QQukVrPEDyP9Vx+kxR0HfQg6B0kRBH1XFp8jop/UPi0xuJWmHiiyWc1zXsPI+Jp+q9m4PUXHVSCcILDadsrS0XbKNYzfR2nuEcPNO6OgdUQuDwGVMOjtLF4H1xxPX71mLM6NnFJiiofmCWS0xKZwxkEtcLEaFEinCbdg1RXo4zdM6em5qc04BUrXWSMroZjIJGWS6rqraBEVs/AIRlNcpDnaC47BxEXIj/AEzTZOcNoQU+ZhgsijC0Y5UznstKWrFdajBL8Fiz2pG+4jjFXQuZwU2Gx6q947gosdFWaejyusqMq4iIRtjCGPRB1midQUpLUvraR19il8W0V45KL2K2HVOcPshYMNPJFxwlqVHFJMrn6iLQ7hnstxLmKUuk0U+GyG6qukRZJqXQ5bTi10zwGOJrXFwAc7QOO7R0SmrqMsYHF2npxS81xa3Tcn0U7aTF7aLx/pLbtkEnhZq0B2t+tkw7M5pqwOdctia59/2iO7aPg95/hVApcTyjTYH/ACV0/wBnzB9HdN/8j7A82s8I/wC4vCPHUpaAnajssOJE92cvS/7vFLi+znZnZhYBgb7zj4tbC21xbew48U1e7T0QojAOgAudbef9lWkTntJo3Xz8veNlMHa/nmFq1n59P7r1/wCfmiOBamBz3XEsjBp4WdzbrqYy7j9ZKqPswyCIsp5Jom3LrNe22Y8fE0jgE9H5+I/ovR+H4f3WUgrZWKuJzTr/AJtffnsvIwSbcP8AP9ArLPE1wIIB3/mS6ekIOn51W0bYvxNjnxSMbu9jmC+gu4EC/TxckH2Pw2aF95ZXPa2DuhmfmJs4OY51mgFwGZua1yLb7poB+H8qnpNN+IG/O1guaNuierFxcfnxf3XFO19P3dbMODnCRvUPaCT9oP8Agu1StIv+eS5V7VIAJIJgNw6F38Jzx/fKkeoVwG4XUhNSVOUsdyN+S6GZxI0TNIBc0tcQbOdbY+dwVyI1WnqmFBjLmBzA7w/LgpscqQeWNss1W8Zr3vbjfUheOqQksGIFxW/f6JnOkDGN6GEkiimebL2nFwphFcWXS+SsNaYA2K+qmjbZEMisEFUutcKcPyWHCHA7KyQtuFR+z89nK5wyaI8cgMkQloAWJLiOJZFirU0I4sFxuDRUyan/AEgA5q74xOLKtQx3fdbmVhYxvh1CLDRFS4ODwU1HMAExiqmlPglQMmxQ/BhbZV3EqQNK6K9oLdFSu08J1sgyqlZ0dlYcisN95ASNPJF4c+zl57yNsfwJcUmOcjgLN/r96Cmm2Hr5LfEn2eT1S+VxPGw4pcns1I3fMOG1/wA6rvnYhmXD6UAe9Gx//wBl5T/5L5tqJbB3kbea+o8FhDIYmDQMja0eQAaB8Gqr0y22JzPQS78/NeBv59P7qUhcR9ovbGqbXTwwzyRxRZWBsZDbkMaXnMBm3JG/BUylQmEXJ0jtDjby/uAltdjUMIBlnijDrhpe9rQ4gagEnW1wuHdvqh/0kQSSPk+jQQwvL3OdmkbGHyvdc6kukOvRQ9rB3baKnsB3FKx7gOE1VaWUf+CF5O9dDI4W6+ztZ7ZUP/WU/pKw8+qMosZgmY6SOaN8bLh72uBa2zWuOY8LAgrg2G9nRLE2Q1tDDmue7lqMsjQCR425fDtfyIVj7STfQcNhoGSNfJU5pp5Izdro3ODhlP1XeFoPFrHc1ym6to7gm0ouzow7b4f/ANXF8T16IubtNRiJkzqiIRSOLWPLvC5zScwHUZTdfOrJRr009VaMbwSZuG0dVmjEMVOCIyXB5kq5e8c4DKQb54xvs0lDHI3eg54YxrfZ1M9qcPOorKb1mY36vMjquTYt2urK5z4GH9G9xywQRhznMa4ZCX2LuDSSCB6Kt0UElTK2KNud7r2ALR7rS46uIA0B4rqvs67NOo2SPmy97NlFgb5GMvZt9iSXEm2m29l3Jz+jnBQ+y84NHI2lgbOc0zYmCQ3vd4aMxJ4m/FUT2qU4+iyccj45G+ru7Pyc74q7MqczbX1abHy4LnntRrMsMjQfeDG/F7b/ACBXZX8Tsa2c1a64W8bwCbHh81DSleHQ2XnrToe1asY0shudUcJbBvr8krpzqjJjo3yv8f8ACNO3QK1seYbVjYppFLyVSo3G6sFM46JvKlRlW7D2jdB1NMSmVJDdNmYeCNlsMdmSnRVKGMscrjRy3aEtq8OspsLk4JUo8WE3yRHjNCXC6xWHuA4LE+MbQnkcun7QB/FE4dWArnrJk7wutOy6c29m43ui31WJZRuoqHHhmAuq9VzlKzPY3CGOWQyUUdroa8OYNUBi0IeFTsIxzwgXVlpK8OaFU52hFUCSYX4b2SiWDKbq8hgLLJNiFB0SHCw4z2VLFm6g8wk8r/irTjNHaO43H3cVUyRdSSTTHKmB1bdD5L6P7HdoGVVJFK06loa9vFsjdHtPr8QQeK+f5qbRWz2QYmW1MtLfwyNMrOYkbla4erbfYT/T5PAvNE7jHNcr5hxysdJWVLm3JfUSkW1JzSOsAPUBfQ7JnAkAXOw8zouD9j2/+7Myi4ZPIdLm2XOW3ttqAqcjuheP42xdhzTPOyJ5cTNKyN7nEuce8eGElx1J8W5W3aPEzPVzy6eOV2XgA1vhYOnha1POyPZKu+kRymncxozuDpS2Oz8jsl2k5/8AcLL+HS6nZ7LKjQGaD+EyOvtzYEvi6Gc1f9EEXZame4MOJ0xudRGC45f1srr8r6kJb2gxj6TUSSizWuIZEHXysib4IgbbADU25lXGl9i8+7quNu4/2nk6gg/rdfmnWB+ypkBeZ5xN3kMkTGtiMeQysLXSXL3XIaXAbbouDeqoFZabd2/Bx7EyxrpBE4ujD35HHQuYCQ15HC4ANuqu3tSxLJTUNE3QMijkeP3YmsjBH2z6BTYj7MmB2UVZPM9xsL237zqtu1HYqWqnkn79gz2yscw+BrRYNuHa7cuJWbVmtp19AfskofFNUHhaFnmRnf8ALu/iV0l0hSvsxg30amjiuCW3LyL2c9xJJHTUAdAEy216rtpGk0NwbnlYrl/tVmOdjb6F1/OwcurVTbMJ6Ark3tYbdsLx9cj5X/qsnHwderKvTdN1k5XlE64CIdHe548FE18h6l8TKYG48/7JpVNtblYW9EtoYnONmi55AJ3V0h7kX95u/wCKOEXdgSaIKFuqfUzUkwhhKtMcIypntt7B5IOwwXsrLTAWVVoJcqbtrwAqMXQrIth9bGEnhp/GvZcVB4oZlaLrZwTMjKi1wDReJZFiIy7rFqjRhwKCmJTaipbKWliARzAvN91ydFfsqKsFmhJQL6Iqx08WZTTUSNSo5xsQUkFlZcGcRZBMpEfREAhMhLYEo6Lthwu1SVcYstMNmGUALXFb5dFclol8lVxx4Lso5H8/eqdNTkSJziNSWyuHFv5/FLnTXJJUWTbHIHml3Gi07FYq2mxOnlebMa5zXHgA9jmXPQFwPooZz7y07K4E6urI4Gmwcc0j/qRN1e7ztoOpCzEqlo3I7Ss+kI35Y859518vTqhMKw7MbgBrAbmwDRffYIymoc+WNgyxxtawak5WNADRc7mwTWbLGzK0XNtG/iVbQi6E9ZpoBqRYc2suPm7co7DKINGdw1tp0C2pKKxMkm51sd+C3q6sNBcdhsFqQLfg2mnAu53w/Pkklfie9ved8hfYfFBVle55v8B6j+qX1U4ijfM/aKN0pHMRszW9SAPVBKd9DIwrbOd9sO20meSGnJiDHOY+YG0jnMOVwjI9xtwdRqemySM7WYhE8XqZ8zCCY5nOINtcsjHa2I4cik1NO5r2SaOc17ZCH3LXOa4O8Vjcgka68VbMEqKSvq3iri7uWoddskc0oa6Vx9whzjlvoG8NAOISE78lLjxW1f7Oq4RXtmgina0tbKxr8jt230tfiNDY8RZE1EHvgcswUTI2tiytFmtY1rQODWgAD4BGRHMI3cwWnzT/AKEkY8cHXKR8NVxv2m1gIii4gmQ9B7rf5vguzUTcpew+f4FfP/bwn6dOD+q5oHQZGkfefihn0mb4aBKE+Gx4EfgmUEgDgOnnySeg95w56o90motwUjXyGL8RtBWGCTw2INjYi9x+Hojn4iJL34pHIc1jZexOsQmeBfksmH02U9E7L7BMMHwwPYx3NrT8QEyqMIFlTx0ApbKpDMSUW+5CYxYTY7KaooMo0XY40dOVlVmjKgzuCc1MSELAjYIL9LeBqsWtWCvEqUthpFea2xsiLG10+xSlYHbBRPiBboFDgx8lyKck6dANDImguQlsUBBTOJhRVs5PRG2LdCTHKbop7rJdUlck0ztMs/ZmuzkC6vlPRB7dVyfsxKGzea67htUMoVcJ2iXJGmcd7YQZK2dvIg/aYx34pG51la/aA0GulcP1mMJ9Ghv8oVPldfZTy7DXQJUv3XR/YDRNe6tdpnAhZfiI3GRxt5lrfshczqnLp3/890sne1cv/FkZGf2pM2Ztv3W57/vhMw9g5OjtcbAwWaonPDerjxW71F3YCrSEA8zybl2gH9FXq2YzP090bfFNMQJkOUaMG5+KDlLWCzfj6hDLf8DI6AHgM6n/APKpntKr3Mosut6iQRk62DI7SPF+pDBbiM3JXARFx/PIIbGcOZUxSQSC7CNxu1wzZXtPBwP3kcUtqxl0cQwyWFrajvWF73QlkAtdrZXkfpHG+haAbb6lOvZrQd5Wh9vDTxvlJtpmtkjuf3nXH7ifu9nUA0+kTejI+nG/VXDCKCKnZ3UTQxm/Mudaxc927ndfhYaJcY/vwNlJO68jW3gPkvcJdma5nEeNvmN1JTvYd3W81q+kLHCWIh4BuQ03t6ck77FfQbPDctkaNRuOYO64d7XMO7utzj3ZmBwPMt8J+WX4rv1PaRuePbi3i08R5Kj+1ns739GZWN/SU5z2G5jNhLbpbx/wdVs42tAxe6ZwqidqPgfLgmMjOQQeHQEy5QL3ZJYdWxucPmAjGvuB96jmvI6K8MIp38HfEfiEUYb+IagckBE/mnmDRg36jbh961OwWjqXZJ4MER/Zt9nw/gnlQ0Kq9kJLQBv1XOH/AHE/irC6S6tT+CEPsmipwdlFiFN4UXQleYk7wrYuzmUOvFiUtc5NsS1cUskbZKyypDIKyCxI2WLHVNgsULk2UpIrVZiL3O1OycYbISBderFblSjiVEuJtzdjKmiBdqj6iEALFilxFMxRiUYAVdr3lYsRPsCJLgLznuul4dUOyDXgsWJuPoDJ2Uvtc68rid7D8VVLbnosWJE+woiyrOq+gPYjA1uFRuAsZJZnOPNweWA/ZY0eixYnYBWUvaHrTZqxYqkJQpk135n73ISubawHT8FixZLobEjnbkj05fggT7nm43+JCxYhZqA3D7vwW7Y78Tx49VixAkMZBLB+08eTig5auSIgte7fibrxYhkkkamNMIxiUkuvY8bX187q4UlQXsBcBrvposWIsLYORI4FhdGxuIzsAs2N07Gjk1s5YB9kWSBjLXHAEj0BssWJOX8F/LGr8/6X+iN+h0TnAJDmCxYggBI6R2ePhd+9/K1OA5erFZ/jEPsOoXlRYlIVixdjOkVicXcqh2ixKSOpMbSMuWPS2xeZASD/AAhYsXZEZdLQk/1aQwZyRms0X6lrjmttfTy6LFixK4r9A85fs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therealdealsports.files.wordpress.com/2013/06/o-lebron-james-faceboo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201376"/>
            <a:ext cx="1953160" cy="12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C:\Users\jblocki\Dropbox\PasswordPictures\picture-3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0957"/>
          <a:stretch/>
        </p:blipFill>
        <p:spPr bwMode="auto">
          <a:xfrm>
            <a:off x="756840" y="2494633"/>
            <a:ext cx="1986360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93" name="Picture 17" descr="http://us.123rf.com/400wm/400/400/theblackrhino/theblackrhino1211/theblackrhino121100028/16465655-generic-foot-kicking-something-with-explosion-effect-over-wh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68" y="3390899"/>
            <a:ext cx="1442229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casinosformoney.com/wp-content/uploads/payp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36" y="3282321"/>
            <a:ext cx="1205243" cy="80349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362200"/>
            <a:ext cx="8153400" cy="276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r="11694" b="20016"/>
          <a:stretch/>
        </p:blipFill>
        <p:spPr bwMode="auto">
          <a:xfrm>
            <a:off x="3062652" y="2454886"/>
            <a:ext cx="1973892" cy="24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3" name="AutoShape 2" descr="data:image/jpeg;base64,/9j/4AAQSkZJRgABAQAAAQABAAD/2wCEAAkGBxAPEBIUEBIQFBASGBQXFRUXFRYUERYRFRQYFxcVGBQYHCkgGBolGxcUITEhJSkrLy4uGSAzODMtNygvLisBCgoKDg0OGxAQGCwkHCQsLCwsLCwsLC4sLCwsLCwsLCwsLCwsLC0sLCwsLCwsLCwtLCwsLCwsLCwsMCwsLCwsLP/AABEIAOEA4QMBEQACEQEDEQH/xAAcAAEAAQUBAQAAAAAAAAAAAAAABQMEBgcIAgH/xABHEAACAgEBBQQGBQgJAgcAAAABAgADEQQFBhIhMQdBUWETIjJxgZEUQnKSoSMzQ1JiscHRCCRTY3OCorLhFZMWNDVEs8Lw/8QAGgEBAAMBAQEAAAAAAAAAAAAAAAECAwQFBv/EADQRAQACAgADBAgEBgMAAAAAAAABAgMRBCExBRJBUTJhcYGRobHREyJC8AYUFTPB4SNS8f/aAAwDAQACEQMRAD8A3jAQEBAQEBAQEBAQEBAQEBAQEBAQEBAQEBAQEBAQEBAQEBAQEBAQEBAQEBAQEBAQEBAQEBAQEBAQEBAQEBAQEBAQEBAQEDAt9e1LRbNZqkDajULyKIQEQ+Dueh8hk+6WisymIaq2r22bVtJ9D6DTr3cKCxx/msyD8pfuQnuotO1vbgOfpmfI0afB+VYkdyDusp2F28alCBrdPXave1Wa3+6xIP4Ss1Rpt/dPe7RbVr49LZkj2629W1PtJ/EZHnKoT0BAQEBAQEBAQEBAQEBAQEBAQEBAQEBA112vb4NoqRp9O2NRep4mHWurpkeDNzA8ME+EtWEw59GmsvsWupGe2w4VVGWZj4Ca70s2VsXsI1NiBtXqUpc/o0X0hXyL5AJ92feZSckq7RW93Y3rtFW1unddVUoJYKpW5VHfwZPGPdz8pHf80xZrMDPIcyeniTJSyLZuz9rbNdNZVp9VUa+YsNbheHvDDHskdcyszCNw6c3F3mTauiq1CYDEcNqD6ly+0vu7x5ESqrIICAgICAgICAgICAgICAgICAgICAgfCYHMG++1W1mt1FpOQXYJ5VKeFB8gD7yZpC0M57ANiVsdTrHGbFIprz9UFQzsPM5UZ8AfEyLyiW55RD4zADJIA8+kDX+wdw9Jptr63WMtfAfRtQpACVNYubHGeWSwOD3AmBsDkR3EH4giBhW7mzK9n7X1dNACUaumvUisckS1bGrs4V6KGypx5QM2gICAgICAgICAgICAgICAgICAgICBG7yan0Oj1Nn6lVh+IQwOV9UZrCzZ/YBt6tX1Gjc4ewi6rPRsAK6jzHqnHv8ACVvCJbrlENb9uOgbVaFKq71S7j41pJbN6qCCuFB6Fgcn1c4yR1meTLTHXvXnUL48dslu7SNy19qN3tpazR16azUotaLV6rMzsWr9KRxMF6flcAc+SL3zy8nbOKs6isz8Hof0vJEbtMNibqbx6bY+zqqNo3mu3TqRl/WFq5JHoCvN1GeHGAwxzHQn0OG4rHxFe9Sfd4w4cuK2OdWRHZxvO22NuavUhWWirTiupT7QQ2DBbHLiPM47p0Mm3ICAgICAgICAgICAgICAgICAgICAgY92hNjZes/wmHzwP4yYHMerM0hZF/SHqdXrZksQgqynDKw6EEdJfW4S2XsXtz19ShNRRRqCMAPk0uftYyp+AEytXXNHdTCbWW52ttcm67BZmR0Q/q1ozADgXOFGfPmSTPk+LvlzXm09I6RExOo93zfS8JXFipFY6+M6mNz++iV008zI6bpDU6CjV1GnUoHqbuPIg/rK3VT5iVwcTbFeLVnUuDPii8PG4O642HZqXp9LqaNR6Ppw+nqWvj6py9IDx/V58uSmfUcN2rXJH/JGp846ff6vFyYZrLYuh1ld6B6mDIc8+YIIOCCDzBB5EHmJ6tbRaNxO4Ya0ryQgICAgICAgICAgICAgICAgICAgY52ijOytZ/hk/IgyY6jmLVmawuiLzzl0qaMVII6ggj3jnKWiLRMSNmbtbzae5OC10RjyKWEBST3AtyI8p8rxXAZsVt1iZjzh7vC8XjtHdtOvVLKtLp3QZoIZP7NieHH7FgyU93Me6eZlvW3K8anzj/MePyn2uq1Zr6HTy+0pSjaSr+cS9D51O6/frDL+M4b4Zn0ZiffEfKdS57ZI8Yld2bZtCfkVsQHl6R0ZTk8gtVTANbYTyAwBk9e6TgplnJFK23M/prP1mPRjznq481q63r4sv3V2UdJpUrYk2EvZYSeJjba5dst9bGcZ8AJ9/hx/h4608oeTadztLzVBAQEBAQEBAQEBAQEBAQEBAQEBAgt+04tma0f3Fv4KT/CTHUcs6szWF0TaeculTMrI+GVFbTa22r83ZYn2WK/uMyvix39KsT7k1tavSdJanfPaSDC6u74kH94nFfsvhLdccL/zGX/tLqHdLYSU6fT2WgvqzVWbLHZnb0pQcfDxEhATnkuBNsHC4cHLFSI9jK17W9KWQzdQgICAgICAgICAgICAgICAgICAgIGGdpO9Gn0umtoY8d99bKEHVVcFeJj3D98vSkymI25x16gDlN5rEL6Qz9ZA8GVkfDKj5Kyhd7HWs6mgWsq1GyvjZvZCcY4ifLGZEol2jUylQVIKkDBHMEdxBlVXuAgICAgICAgICAgICAgICAgICAgYxvzvYmzqfVw2of2F8B+uw8B+Jl6V70piNufdqa17XZ7GZ3Y5ZickmdMQ0QOtflIt0JRbSqHmVkS2w919drz/AFTTXWgdWC4rB8DY2FB8sykyiZZRV2ObZZcmqlT+qbV4vwyPxldo2xjeDdPX7PP9b01ta9z44qj7rFyufLOZGzbMOzTfzUabFHpD6v5sMcoyj9GQe/wI90tXU8pWjU8pby3X3wo13qHFeoHWsnrjvQ/WHl1kWrMItSYZJKqEBAQEBAQEBAQEBAQEBAQEBAsNu7Vr0dD3WdEHId7N3KPMmTEbnSYjbnjeLa9mque205dz8AO5R5ATqrGo00iGN6qyWSitQ2cytkSsjKShsHsn7PDta03ajI0NTYbmQ1r4z6NSOgGQSfgOuRnaVZl0lpNLXRWtdKLXWgAVVACgDuAEzVey0C31VKWoyWKrowwysAykeBB6wloPtR7MToeLWbPDfR1PFZVkl6MHPGp6mv3818x0CD2Vtc31hwxW+vHEVOCG7nBHTP78zes7hvS24bg7O+0Qapl02sIXU9K7OQW3A6Hws8u/u8JS9Nc4Uvj1zhsaZsiAgICAgICAgICAgICAgICBpTtM3k+lX+jQ/kaCyjwazozefTA/5nRjrqGlYa71Vs1WRGpsgWLnkZW3VErvdvYlu0NVTpqfbtbGcZCoObOfIDJmdp0rMuudj7Mq0enqooXhqqUKo7+XUk95JyT5mYKLkmB4YwlTZoFJ+YIOCDyI7iD1Bgc99pO63/RtYuo06/1LUEjhH1HPNqvdy4l92O6TWdSmJ1O0FrDnDKfAqRyPiCD3GdLqhvDsl37/AOoVnT6lh9MpUc+npqhy4/tDlxe8HxxheumGSmucdGxJRkQEBAQEBAQEBAQEBAQEDHN/ds/Q9E7KcWWeoniC3VvgMn34l6RuUxDn/WXTpaIbU2SUovUWQKL+yJn1lVu3+j1u6Fru1zj1rM01eSKQbGHvYAf5T5zG881JbiJlEKbNCVNmgU2aB4JhKG3p2LXtDSW6ezGLB6rH6lg9hx7j+BMkc26Ljr9Jp7gVtpJBU9Rg4K/A/vmuOfBrit4Kmztp26LU1aikkWVMGHcCB1U+RGQfIy9o3DaY3GnVm722KtfpadRScpaufMN0ZT5hgR8JzOOY1OkjCCAgICAgICAgICAgICBp3tf2rx6paQfVpQZ/xH5n/Tw/jN8Uctr1aw1Vs2XROpsgR1rZlbTolUassVVebEhQPEnkPxlOkKOuN19krodFp9OowKa1B83PrO3vLFj8ZzyqkWaBTZoFMmBTYwlTZpI8MYGiu2bZX0XaFWqQYr1K+vj+1T1Xz71KH5yYnU7TE6nbDdas6XXDa/8AR93jIe7QueRBuq8ARgWL8chvg05rRqWOavi3dKucgICAgICAgICAgICAgc0b0bS+kam+3PJ3Yj7OcL+GJ11jUaawxjVWSyUXe8ChUMsP/wB0mNp3Kssp7Otm/Str6ND7K2Cxvs0/lOfkSoHxkWnkiXUjNMVVNmgU2MDwTJSps0CmxgeGMkYR2vbN+kbLtYDL6cpavuB4X/0sT8JEktI0tx0qfAY+XKb0ncOnHO6rndfbB0Gu0+oHSp1LedZ5OPukzPLHitaN1069VgQCDkHmD3ETNxPsBAQEBAQEBAQEBAQI/eDVeh0mos70rsI9/CcfjJiNyQ5c1Nk7GyJ1NkCPsaVvIqaNfaPhymNecqNk9gum49p3Wf2VDfN3UfzjIiW/GaZIUyYFMmSlTZoHgtAps0kUyYSstq6cXUXVsMiyt1I8mUiBzTstTwOp6q38P+Jpj6NcM8lC9ecnJG4bw6v7PNoHU7L0dhOWNSqftJ6p/dMIcV41aWRQqQEBAQEBAQEBAQEDGe0m7g2Vqz4pj7zAfxl6elCa9XM2psnU1Rd7wLVzOe9lZlf118NY8TzPxk1jkiG0P6PY/rGuPeK6h87G/lK5OqJbpJmaHhmkpU2MCmxgeGMkU2MJU2MCmxkjRe4u6F+0/wDqB07Jx0NXhGyOMObuQbuPqd/Ln1EUtEdU47xXqxza+jsoteu1WSxDhlIwwM2nnDqiduiexBidi0Z7nvA93pm/5nM5cvpM9hmQEBAQEBAQEBAQEDEe1j/0jVe5P/kWXx+lCa9XMeosnU1R9jSl5RL3otP6R/2RzP8AKc/WVZX2rM1gbA7ANSF1uqTvekEf5LB/OUyQiW8GaUFNmgeCYFNmkjwxhKmxkimzQKGqt4Udv1VY/IEyRhn9G2slNo291j0D4qLWP+8TNRPds+5f03T/AEnTpnVUD1go9a2kdRgdWXqPiO+aUtrk1xX1OpZR2d7IbRbM0tLjDhOJx4PYS7D5tKT1UvO7bZHIVICAgICAgICAgICBjvaHpTdsvWoOppcj3qOL+EtSdWhMdXJtz5nXPJqyPs/3Fv2zcVQ+j09ePS3EZAz9VR9Zz4d3UzmvZSZZL2k7rUbKvqq0ykVNUpyTlmsDMGYnx9mRVWGvtWZpC0J7sr2oNNtbTFjhbSaWP+KML/q4JF+hLpJjMkKZMDwzSRTJhKmxkjwxgUyZIx/frX/R9nap84Poyi/asIrH+7PwiehL3/R60Po9lM5/TXO3wUKn71PzmajaEBAQEBAQEBAQEBAQEBA8XVB1ZWGVYEEeIIwRA472/sS3Sa23SEFrEs9Gvi+ThCPtAqfjOi19w03ydVbk7vJs3Q0adQOJVBsI+tcwy7fPOPLE52bDu3bZJs0lWoUZND8L+IqsGM/Bwnzlqphz7qzNoXWtdhVgynDKQQfBgcg/OJHUG6O312joqbx7TDFg71uXk4+fMeRExVSrGB4JhKmTJFNmgeCZIpkyUtY9tW1wtVOlU+tYfSOP2FyFz724vuytpVs3NuFsk6LZukpYYdKkLj+8YcTj7xI+Eoqn4CAgICAgICAgICAgICAgYlt/cPT6zaOk1xJWzTn11xlbQoJrz4FWIOe8cvDAZbAtto6KvUU2VWjNdqlWH7LDHzgckb27Et2fqrNPd7VZ5N3Oh9lx5EfxnRWdrwgzEpZZ2db4tsvUHj4m0tuBao5lSOlij9YfiPhM7QiXQWn1SWotlTK9bgFWU5VlPeJUfWaSPBMkU2MDwTJSt9XqUqR7LGC1oCzMegUdTJGqNytFZvBt0Xup+jUsLHz9Wuv81X5ksFz/AJplM7Zy6WkBAQEBAQEBAQEBAQEBAQEBAQI/aG29Lpzi66pGPRSwNh9yD1j8BK2vWkbtMR7Vq1tblWNtVdrn0HalS+hW36fXgVEVENZXnnWynDleZIOORz4mc/8AUuHr+vl5+Hx6fNvHDZY6xr29fh1+TXmzuzTXWjNprpHgx4n+6vT5zhz/AMR8NSdUibfKPm2pwWW3Xkp7Y7OtZQpaspeB1CZD/BT1+Enh+3+Hyzq8TX29Pitk4DLWNxzWm6m+Ws2U5QAtTnL0WZAz3le9G8/mJ7MTFo3Wdw4ZiYnTamyO03Z2oA9I7ad+9bAcA+TryI+UnZtLf+LdnEZ+m6T/ALq5+WZO4HmvebS2Z9A5vxyJqUuoPgW5AHyzOfPxeDB/cvENcWDJl9Cu3i3bFjcqqSv7VrAAeYRCS3uyvvnn5+3eGpH5N2n4R8Z+zrx9nZrely+a3bQLd/5n8vn6r86fhT7I95BPnPnOK7Y4rNPK3djyry+fV304LFSOm59atptj1VBhpjZpeLBJ07tQCR0JRfVb4gznxdrcXinleZ9vNTJwmK36dexXq1e1dP7GpbUIO5lrFo94Iw/3lnpYv4gvM/miIn4x8ucfCXNbgsfjE+77T/pJ7J32vZillVbsvtAE0Xr76bcg58eIDwnp07apy/EpMRPjE7j48vuwvwPLeO2/V0llWztsU3kqpZbQMmtwUsA/WCn2l/aGR5z1sWbHljdLbcVqzXlKQmipAQEBAQEBAQEBAQECnqLlrRnchUUEsT0CgZJgYdtra7OAbWtRLMirTVkjUW+blfWHd6qkBQfWPcPA4ztO8zNcHKI6z+//AGfB1YsMdbIZdjO/O3FCH9FVgWEf3lw6H7PP9oz57PxEVnvWnvW85+33+D08dra1TlHz/fsXmn0ddIxUioO/A5nzJ6k+ZnnXy2yTu07a1rEKdj5OBzPl3e8900pjmefg2iPNbWy0NaonaGy9PqPz1Ndnmyji+91nXh4jLi/t2mPYm+HHk9OsSxTejcehqc6OkrqOJFVFZiHLMF4cMSAeflPb7M7S4jJnjHkncT6o5fB5vG8Fipim9I1MITT9lG2n/wDaFftPWP8A7T6Z4m2dbs7Dv2dSNNqkCXqS5AIYMjnk4YdehU+GPMT5HtvFavEd+ekxGvd4f5fQdmXrOLux1iUwJ4z0VzVM5Z2XlVZPsc/2T1+B/nLRSuSOXKWFrRHVVrs54OQR1B5Gc18dqqzHiqanR1XgC1c49lgStiHxV15iXw8TNJ1PT99fNhem+cdVC8tp1B1LlqE9ZNWuFuob9awAYA6esPVIJDKBzPt8JmtS0WxTz8vCfVH2n3Tvk4ssb5WZlsLWvfp0dxhjxA8iqtwsV9IoPMK2OIeRE+wx2m1ItMa3HTyefPVIS6CAgICAgICAgICAgQ29di/RzWQWe5lStQ3CTZnjDcXcFClz5KeucHn4rLTHhta/T675aWpEzbUIPSaNaATxNbe4AsubHG2O4Y5KgOcKPxPOfC8XxXd5V90eX78/F6mPF4y83PieXETady7Kw816QsOKwkJ3Aci38hPQxYIiO9ZFssRPdr1W+oYdFAC+AmeTJ3p1HRrSJ6z1RuptVfaZV95A/fJpWbdIbxMR1W1T+kP5MPYT0FaNZ/tBHznfj7P4nJ6OOffy+ql+Lw063j6/RlW6+7dosW/UrwcHOurIZuIgjjcjIGAThQT1yT0A+j7N7M/lp7953b5Q8bjeO/G/JT0fqzKeu85YbX2RTq1C2rnh5qwPC6HxVhzH7j3zPLiplr3bxuF6ZLUt3qzqWM37k2r+a1Csv97X6/xesgH7s8jJ2Fgt6Fpj5x+/e9CnauWPSiJ+S1fd3XV/oqrPsW4Y/B1A/GcGT+H8n6LxPtjX3bx2pSetZW4dqmC2pZS56BxgE+CupKMfIMZ5XEdncVw35rV5ecc4/wBe9tTicWXlE80uta3LhuTD2T/A+Uivdy11PXwUmbYp3HRH1anGfVuZFJUutVj1hlOGHEqkHBBBI5AgiUjsji8lPxKY+Xtj6bVvxWKJ1te6LWo2eBlbuIBBPmCvd8Zz45ycPbuZazHthE928cpSm6luBdUvOqlwK+/hVkDeiz+yTyHcCo7p912Xntm4eLW8OUT5xHj/AI346eVmrFb6hPz0WRAQEBAQEBAQEBAQIzbmzG1Coa3CW1NxISOJDlSrKygg4KseYPI4PPGDzcXw1eJxTjmdevy0vS/cttGV7valz+VvrRfCqvLf9ywkf6Z4+P8Ahzh4t3slpt8o/fvdFuMvPTk+bU3ZVaXeg6h71HEoa5yHI58BQng5jI6DrO7J2Tws4px0xxE65Trnv29WdeIyRaLTMoq7aXpjw1Ja9h5CsVurr5PxAejHm2J83/I8Zmv3Pw5r656R7/H3PQrmxY673tLaHdNSAdW7Ox5mtGaulf2fVIZ/exwcdB0n0XCdj8NgjnXvW85+3SHFl4zJfpOo9SW0mw9JSc1abTofFa0DfFsZM9OtYr0jTmmZnqv1AHTlLIfYCAgICBS1WmS1GSxVdGGCrAFSPMGJjfKRjbbsXocUalRX3ekrayxR4cYsHHjzGfEmeJl7CwWyd6tprE+Ea17vJ2V4y8V1MbT+zNCunpSpCSEHU9SScsxx3kkn4z2aUilYrXpHJyTO53Lxrtk6a/BuopsI6FkViPcSMiLVraNWjZEzHRX0mlrpQJUiIg6KqhVGevISYiIjUIVpI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UUEBQVFRUWGBQWFxcXFhcXGhgYGBQWFhUUFBUYHCogGBslGxQYITEhJSkrLi4uFx8zODMsNygtLisBCgoKDg0OGxAQGywkICQyLCw0LCwsLCwsLywsLCwsLCwsLCwsLCwsLCwsLSwsLCwsLCwsLCwsLCwsLCwsNSwsLP/AABEIAMAA2AMBIgACEQEDEQH/xAAcAAACAgMBAQAAAAAAAAAAAAAAAQUGAgQHAwj/xABCEAABAwIDBAgDBAcIAwEAAAABAAIDBBESITEFBkFREyJhcYGRobEHMsEjQlLRFGJygpLw8RUkJWOistLhQ1PCF//EABkBAQADAQEAAAAAAAAAAAAAAAABAgMEBf/EACkRAAICAgIABAUFAAAAAAAAAAABAhEDIRIxBCJRwRRBYdHwBRNSYnH/2gAMAwEAAhEDEQA/AOLJoCFIGEFAQUAkwkmgGhCEAIQhACELYoaN80jIoml0kjg1rRxJQGupXZm7dXUi9PTTSN/E1hw/xGwK7/uP8MKahY18zWz1Gpe4Xa08omnIDPXUq4zV0TTZ0jAeRc0el1IPlyfcXaDAC6klF72HVJy1s0G5VfliLSWuBa4atcCCO8HML6t29EZmjocD2kPa7O5s4C1iDlmM+a0t5N2qetjDaqMOOEDGMntNtWu1VuJNaPl1CtG/W5kuzZGhx6SGS/Ry2te1rseODgD4qrqlEAkmhAJJMpIAKSaSAEk0FAJJNJAZhNIJlAATSCaAxWSSaAEIQgBCEBAC6d8BKBjq2aeS1qeHECeBeSL/AMLXLmSvu45fDSVg0NSKdjc88LXPxgjgSHgpdEpN9HQ9vb3PqcoCWRcCMi4cyeXYoR1K0tPNaU0mFoABIbbReMe2oDk5+F3Ig+hXNt7Z6CqCSQqyMsALbg8wbey9KPe2pp3D7QvbxY8kjz1C95IxINdMweYKrW0qcB2o8woi2noTSa2dXqpYtrbNnZazsDjhOZY9oLmEc8xr2r5wbnmu27kPMBY+/UfHMHj9mNz/AP59VxFmgXVdo4JqnSGhBQhUEk0IBFYrIpIBITKSASEIQGaaEIACaQTQGJTQhACaE0AkIQgE45FdYpGNigwNb91pLsvny6o8FyghdZoayKoZGY3DruFxcXDgOsC3ULLKm6OrwzSux1FM57GtB6oN3W1PiqszZzzLeXKxtk02w2yIPO98rLorXYchbvWFXG3ImwAzc4+iy5NI6OKkyl7xtfFEOjvpnfgOarf9mOxMDnXe9uPUYQ3I3Lr9q6DtgNc/C2z8rG2eRFreqrtBZga4dWRtxft0OXAqYSpbK5cfJ6J+qe+npGMaR12vDnEXEYe0sc63HW1v1iuS2tkunbffLDDALB7ZHOxNIvdoGIPHLDcnxC5le+q6EzjyISEFCkzBCEIBFJMoQCSTskgBCEIDNCEIBhCAmgMShMoCAE0k1IBCEIAU7udLgnLhqAD/AKgoJS+67SZ8szhcQOdrGyhkx7OqVM4tiBuNVAV1U2ob1ujLQb9c3zHEgLRZttrA5khLmOOR98ltf2s5kX93jbI08CFk4pM7ITshnQvxsdCbuabjA4mxB1YDop/cvZImeS67gDxve5NziHNQ9NthrnjpYRFkRiaS31AyU/ujtWOlimOMPOIFovc55Zn6q0UmUnJLoXxV3ijY800bbubEG3ys0PzdY63s0Cy5UpDb1cZ6iWQ54nFaCuczdiKSZQpIEhCEAJJoQCWJWSxKgAhCEBmhCaAAmkE0AigJlIIBoQmpAk0Kybo7lVW0HfYtwRjWZ4IZ3N/Ge5AVuyntyB/e2/sv9l03YPwSYA/9NnLycmCEFobr1nF18XDLIZcVDQbA/QZXRFtntyJ/EODgTwKrN0jXFDk/8K3vVRlpxAZXzt28VD0m13xDCCba+Wnur3WxYgeKpe16AC5yCrGSfZeeNxdo06rajpPqpbZdHakqJX/dacPMk5DPsuoaJrRqLq0bJrcUXRkDrOjFtb9cZduSuqRlTb2UiyF0/am4EU2J8DjC7MhtsTL92rfBUjbu7VRSH7aM4eD23cz+Lh42VqKEOki/JNQBJJoQCQhCARSTKSgCQmhAZoQmgAJpBNSAWIWSzp6d0jg1guT/ADn2IDzW/s/ZUk3yNNvxHJvmrds3dqNgFw15Fi5ztL8mhTbZQ2zTbsB08FjLL6HTDw/8mT3wz3UoujJkgZJURluNzyXgh18L2Mdk3MEeC6YwWNtLAfyFzrcuvEdU0HJsoMZ79W+o9V0t4s8frD2/qr458o7KZ4KMtdGMbrEjxC0dv7Aiq2gSdV7b4HjUX1HaMtFIFgxHuCYyV2rMoycXaOTbe3TqacF1g9g1czMd5bq1UmtHSfMLnmF9KXuuYb/7utp3iphZ9nI4NkYBk15+VzRyccrc7c1hOFbR1Y83N1I5Kdluc4NjY5znGzWgXJPIBdA3X3BfARJUWMpzawZiMcST953suibqbuNp2BzmgTPHW/UB/wDGD781LyRi5tqeK1xqtsyyTV1ErI2fhbblqt00Ys02yPVPjpdb80NmG3MD1WlsKpdKMLi17TGyRsjRhu6+mG5Fsxx4FbN6sySbOVfE3YMZqGBjAw9ECSwAXJe61wNdFz+p2FI0XFnd2RXWPiIb1ndHCPPEbeqptWbHDe3afZcrm+TR1PFHgmykTQub8wI715q2viDuq4Ag+duztVe2pQGB+E5gi7TzH5rROzmlGjTSTKFYqJIplCgCQhCAzCEBCAE0IUgArtuhs0Mi6V3zPtbsaNB46qkkcl1ptDgjDQMmtaDwyCpkejXCrZgya4tz/m6yLHEHTle2Z816QU4uMvp7LYlDbWAy7OfmsKOq/UjRNg+U9ZlnN7xmPULuDJxI2F7dH2cO5zbrhW0qgDKxtzK7BuY8uoqQnUR+2QW2NUzHM7ivoTbvm8EIPzFMrU5jEqMl2LTuydE0i+hxEeV7KRkdoOaQGfchKk10asGz4oziiiYx2l2tAOeua9rei9G5rB2hQNt7Z5Stu0d4WnsTYcdPITHldpaBYAAFwdlbtHqVIuHVCr+9e9MdJ1LOdOWOcxrQMuDXPJyAv7FG9EwUm6j2yn77x/32XsEY/wBKpVeDicLC1wCeQ/m6sG2NrOndBUSNDZJWPZIG/KZIJMD3N7DduSitox3d2HPxXNXnOyTfBL017EDUnC6w7vAL023TCWmxj5os/A5OH18FrzNJPurFsSi6WCb9h/8AtJWsdaOeW9nNkJNOQTVzERSTKSAEIQgMghCEAwhAQgMmGxB5EHyK7htCCwa7gc+8Lhzhku2UdYH0ULj96NvnhA+irJWaY3TPGTW/8hRdfXWIIOnH8+YW5LWdS2mSgKiRrjcXuMrH3Wb0brZ4bVrXSmw7rcyeS+iNi0QhhjiGkcbG+Qz9VwjcPZpqK+IO+VpMh/cII9bL6DZxWkFSMcr2a09XGwEyPYy5PzODfdRtdvPSxYccoOJoeMAL7tN7OGEaZLnu/JH6ZUOsCWhrdOUYNvVaG1Kpjns6M4msp6aO4GV2sJcM+RKhzqzsw+A5vHb1JN9dV9y7Hf8AprlzGyyXDSMLQ0Wz1xEWNwVqVXxJjY1zv0aWzQXHrxg2AuVznZId0WWZwt88APuVL0xpXNiimpah7pDFE936QAC97msJDQPludOScndF/hMccMcjjJtpvXSOg70b1OpRC2KNrnysLyHkjA2zbXDdTcn+Eqtwb91BkjEgh6Nzw1+FjgQ06kOLuzkozfHaPSVU8n3WHo224iPLLvcSoHYwxGmEoveaAPB7ZmtcD5qHJ8jXH4PF8Pcl5nFy+xY//wBCq5M2GJoOYGC5AOl7lRMs8lfVxCWTFJIWRnAA0tia4vfk35cr9bhdbu+VJE2vkbCxkbWRwssxoaLkOeb2/aCt+4sDWUUJDQHSgyOIAuQ95cA46nIhEnKTTZTJLHiwQnGFSle76+Vle+LVAynhoDCwMYySWINboBIwOHrEq9Tg9GS7wv7q/fFimx0LObaiAjxdhPo5c+rpcIsNGi3jzPkVXIt2ceGVRZE19PYeGg7c7lT+7UgZs+pkP3WSeZaQPdV2qnJvck39V67Pqy6CWm+7KDbvI/MK0XvZWa1oorRkE0OBGRyIyI5EZEJLQ5xFIrIpFAJCEIDJCAhANCEwgGBfTMnIDt4BdTjcY4o4eDGtae8DNUPdKk6SpZcXDLvP7vy+pV3kNyeOv9VSTNsaPR+G2tj6LRmpAM9SveSC2dwfIBeJdYZnuVLNHGib+H1R0dazL5w5nnmP9q7QyQXXAtibTEE8ch+65p8zb6rukLr2c3v8FtHown2cm3nqP71UuGZ6VwA7sLfooja7HwmeOQtLoi9t23sSG3yv2+yt026M75pZZHxMYZ3SDMveW9LiAwgAA2AGq3arcaKd80ks0wErnyFjQxtsWZbiIJKz/bbs9eH6jHGoRT0o1X9jnkMTjBaPIkHDw7L34aKWk3hggcxzaGJlndRxmkke14aSx2bQL3AV32TulSdGzFDfIXxPeRfjleyk3bBomWP6NDfheME+quoNM5M3i8eTHGPF6SXfscroYJJXxx0xY+Zn22diCYrPJcBzcAO8rXpadzuj6OOV/wBpE64if/7WuJyGS7ds+hawXaxkY5Na1uXbYKubw75xwR9K95a1xLYrZucAbF7W/eJ4cAMyo4KiZePnKTcYra41vS+hRN5aSqfLWSNppyXSS4D0ZsQAGRnFpYhoPiukbLgEbI4m6Rxxt8mgfRc+HxFZNM1rS79XpGDAOwXfm48yFZKXehhzcczqSrxS20c+bLOajGSriqNj4kTfY00f45rnuYxzvctXN9qC7j2W/orvvLtuGRt3BzgyKTCWi9pC5hB7rMtftVHklBAOWYWc6bEE1Eh5gtSOTC644FSNS25yUXO2xUEM8N6KWz2yj5ZQT+82wd7gqEKvW8dFbZcUjtRMLfvNdf6KjLQxYikUykhAkIQgMghATCAAmEkwgLt8MqTGal3FrYgPEvJ9grC1uZson4Oyfb1DDo6Nh/hc7/krJPAcbsOmZVJaN8e0aEwBHDxUJWzda3AeCn5mYWaKr7UJbqqaNKdGvG5z5mMbkS6/g3NX2KumuPtZMuTiPZUPds46m+tmu9SAru0cQs5SadGuOEas9Jm47l7i5xyJcSb+ZUvs6Z1Hs10t3Y5CcHWNhqxgAPYHu8lCtqoySLdYeGamd+65sNJRR/5T3W7QyP8A5lWi6TZeGNTywj+a2QOzN86yL7zZANA9utu0W1UvT/EF/SB81OHC2QY8j3BVMFewNAub2A07Ftx1UbhmeXh2rRSZyyUZNui47a+IbJ4zG2OSMOIDzcEht+thtxIXNd4MdVVPlc60bn4WDUxwg2a1g0uG525qfaYna2v6Z/RYSULCNbKW29Ew8jtFVi2aBNiv1GvJaCbusD1ATa19FYZdpC/VYLfrG5J/Ee1N9COaxdRtGqjfQu3Y5ax72m7RbTndaJgOWvIWWzIQ3S4HutSae+Y4kBv1VaotyvswlYGjTPmomeW7v+1vyAtGeq0nQWu76KOQcC3b4w/4Ow8pYvW4+q5gV07eub/BIr/fnY0fuguPsuYlbnJLsRSKyKxKECQmhANMJJoBhMJBNAXP4UzYa4N/Ex48rEK61jyJsIvqb9g5LmW51d0FbA86B4B7nZfkuq7ajw1ThwJuO4rPJ0dGDsjahhNwdBooWsob3Lr/AM9qn6x9icIJKjapp++QOwLNK2dDaSsgo6XonYmDCbWJ/NbMm3pmiwLfELYmY2y1KijaB4ZcSVZxRlFsiNo1Mk2shHdYLWqX1Ega18peGAtbfgDYWv4BTQogPr/VKwbckaJ8gluyNiqnR36Ruup1H/S36eoheLkkHgG/UrWlqQBkb4fqoyXBqL4uFlKKvRYHwk3DHXPLl4rWkfIzXTs/NRkNXIwWe04ef1spCKq4t/6U0RysybXEHj2rM7TJ5rx6Xz5rVkqRfOx7UBLRVYd8wt2/kvXCDbMWHD6lV99WBw9UNrjZVaZaMok5VkW7Vo1UmIBreJFlHmsJW/uzB01XE0kWDsTidABmSexFAtLLom/irOI2UdGzSKN0rx+vJYN8mtPmueqU3m2n+k1U017hzyG/sN6rPQA+Ki1scYFYrJyxQCKaSaAZTQU0AJoCEBkDy1XYv7SE9PTVI1w9HJ2ObkVxxquW5W0AYZ6dx/zGdvBwHbkD4qJK0aYpcZF3/SGagjxULX1sYuRmqvPtIi9lqOne8ZLJJnS5RJ2p2u02OHPtWhLtdt75rQFI8hIUDuxXUWYvIesu03HT1WtLUucdVt0+yy4hoBcTewAuTlorFsPcOpqBdrBG38Ul/wDaPzVlAq5sp3Rk6+i3tm7Oke60TC49gvb8l13Yfwuhjs6oeZncg3C3yuVdKLZ0cIwxRtaO5W4opyOP7J+GVTN1p3CJvbm7yViG4UEQ+zaXu4vfmfAcAuimO+uaxkYLKVSItnNG7kQPaelaWuJNiw4bNa3PLTMlQmx9wI6iZzHSvjaCcJDQ4nvvZdWmp7+y16WhDHAjmpaFnL9pbhx01R0UrnuY4XY8WGIcQeRB91T97KIU0xjYMrutfi3qub6O9F37e+kxxxyWBMb87/hfkb+IauSfGGhaySlezSWOTLkWOYC3wuFSi6a4u/za9igtnPYsmVbmhwabYhZ3MjlfkvBBQzsFiU0igBySbkkAIQh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data:image/jpeg;base64,/9j/4AAQSkZJRgABAQAAAQABAAD/2wCEAAkGBxQTEhQUExQUFRQUFRcVFRUUFBQUFBQUFBUWFhUUFBQYHCggGBwlHBQUITEhJSkrLi4uFx8zODMsNygtLisBCgoKDg0OGxAQGiwcHx8tLCwsLCwsLCwsLCwsLCwsLCwsLCwsLCwsLCwsLCwsLCwsLCwsLCwsLCwsLCwsLCwsLP/AABEIALQBGAMBIgACEQEDEQH/xAAcAAACAgMBAQAAAAAAAAAAAAAEBQMGAAIHAQj/xABEEAABAwIEAwUEBgkDAwUBAAABAAIDBBEFEiExQVFhBhMicYEHMpGhFFKSscHwI0JicoLC0eHxFTNDVKKyFiVTk/II/8QAGQEAAwEBAQAAAAAAAAAAAAAAAgMEAQAF/8QAJxEAAgICAgEEAgIDAAAAAAAAAAECEQMhEjFBBBMiYTJRcYFDsfD/2gAMAwEAAhEDEQA/AKcO1p5rcdreqRz4S5p20Q0tCRwSrHUy0Dtb1Ure1nVUoRLdtOTsus4u7e1g5qRvawc1Sm0BXv8Apzl1nUy7f+qxzWru1g5qkPo3BQuiIXWjqZd39qxzQNT2lvxVTAW7Yl1mUyavq85UtC1RRUtyndBSbIJSDhB3ZvDFoimMRkVMtzCnY42jZSBO6uh5WZU2EVhqk9dUAmw1/PDmilEFSJKObVWihbmCrlJ2drH6x0s5HPun/IkWKJz1tMP0kMrW8e9he0fasF0HXZkpJlgmYNkA+gudlpSYoJLEjKduYJ12PonlEAUVWzUxdDg45JvS4aLbI9jApC4AJlIGxNX0oAVMxlwarji1ToVQsZJcUrIHEX9/detN0MBZTMU7YaDYdFPI/RBtl0UUk6JMFkz51JDUlLHSqRstl0Xsx9DKQ3Q5IUH0pDmq1T30LT2WXDHq00L1RsKqLlWmmnsEWNnMfgArErjr7LEww3fhIdwQVVgPRWqnIU04BCDigrOU4nheU7ISih6K2doYxqq7AQEDSRzCoIAi2U7VFFtdEQpFqxqWgCsgGqr9WLKz1IVcxIWK1IyT0JnyWKIimQNSdV5G5a4iVKixUT7lWCkCqVDUWT+jqUqUdj4z0PmuUckoCgbcr2igzzwxu918sbD5Pe1p+RVOPoXIvHZXsMaprZqklsBGZsbSWvl5Oc79VnK2pvfQDXo+H4VBTi0MUcf7jQCfN259VpjGLw0seeZ4jYNAOJ00axo1JsNguf4n7VwP9inJ5GV+S452AJXSlFdgKMpdFw7W1YY2O5eC4vY0tLwA5zDZz8pGnXhe+m6b4fNmijNzqxpObfVo97quLVvtNnkGV9PSvF9ntLwDzsfVeQ+0+svtTtaAAGiN23IeLRY8+NpIP2pVR1PHOyNJVA54w15/5IrMf62FneoKqE+ASUhDXuD2n3JALZgPrD9V3T8iTC/aUBl+kRgNcffidmyj6zmWuB5XVr7RyNlozI0hzRle1wNwRcC4Pk4o4yT6B4tFQD0NWVFgoZKoAJPiNcmHENVPmuEqfACo/pVnFS98lSQaYlxCCzkPkTCt1KFyWUsuxqB3bIcA3RzmLZlMtRjQKyFayNTNlOtJKe+iJIxiOdBFxCsxw5A1lAOSakIaNMHm1VkjrNFU6MZSm7JFylRvYTNidjusSudtysWPKGoHVWVNivZsQ0Q87Ejr6i105ujEgfGqq6T0wu5eVM+YozD4VNKYxQGDGaKKSYBTyyABV+rqTmSlpjGtDhmqWYlDe6nop1NWkWXOWzFDRSK2KxQ4TTExqUrTou0SzVMka6ya4XObpSGoikeWlFoxF+w99wFu6o7uWN4Ibke1+Z17DI4OubcNEgoMRspnVmd7QNenOwvb5LHOkOjGy3dtcd+mVcuR14YmtZFbYl3ie4efhH8KrpiEmrXjT3gDZ45mx3HVbunPdGR1rvbms3kb204aWPqqvVskIDw0BpcW6HUEfW5f2Uqlydsa1xQzkaL6G4BO+h01UbIx7zjbjy/ygqWS/M21016a9NUPK0uNrhptfxGw8uWvVYuwm9FogrGuADLnKPFcAA67j8hPcB7QTRQTUjW94x5BiDn5Qy3jey/Bps3lbMVSKDvGZTmBB3trlNzYXHTX1TjEGFzAIy4SOIygG2cmzS2/lY68iu5NS0coppWNv9RzNDtrgG3K4vZASyFxQ757WB3AAPnbX53XragWXoxdpEz7NXRG6kc3gvY5gpYtXLqs6zRtIhqqGyeloslWIHRC8aO5MURSa2TSnYk595NqWZKTSD2HmDS6jMaKjkuEFVvsmqqBZKyyCxGMBDsqtVHUyXSHMYo6FMw1TGjZpqgnx6pjRBDJgxjs8qIViNki0WLEmG2i+TN0VSxvirdPqFUMedurJ9ColZY/xJpT1dkmduvHzlRtD4teRxVV10re65Q3fKVjkttothijJDOldZE1cuiHo23RVTDoh5CZw46KziTkvZumdfTm6DNI4aqmElRDkxyTsMo6e6InodLrXDZNbJnMNELbsZGKcSuvkLTZbQ1xa9rxqWOa63PKQbH4LTEW6oSyYlYhtpl++ntnaZBs4m4sRY6XuOevDRBVNP3nIczbW3mlnZmf34ifes5vnsfwTqNl/CNLmxUOZOEqRbhkpRth1FhYZBms1ucBwLveczMLW6G1/JB45hujZHAZXOyh7dibXF/gfh5X27RNfFlyOD4i0aZhnY7iLcuX5vmEU7ZInOmmAJ2YAdLba8SiqX/M1OIDGMosVNJUmMAi976a+uvwC9EemvA7oSokDnAcASgxq3s3I6IpJibk7nVCOrbI+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+2OztEc95stWQElSTwkBUciKqFcsWYrHUOic4Phckz8scb5Hb2YxzyBzIA0HVdg7Jey6OPLLWWkfoRANY2nlIf+Q9Pd395Mjb6EySXZxLBOz9VI+8UMhaG94XlpZGIwCS8yOs22h1umjp7Xvo5pseGu119EdtHWopOAJibpyMzAfkvnvtJGGyvI2dr8xf8Aqhyw5HYpUhXW4i2+W1zxNhp67qCCpGoFwd+CNlwlkrWSRva1xbZwd7pIvrcbG1lFFRiJr85BdsCNR1tdJdUUqL7JZKm7BbcqyYH2fhmpw52dsgv4mndu+rTobXO1iqdTSA2vtddAwuptTnuRmkAsxgOpe7wsH2iAmRjSFN2wnBvZw+qikfHOwZXljMzSGvs1pJLhctsXFux1aVWu1ns7raRnevY18drudE7P3ev/ACNsCB1FxzIXeuz+GfRKeCnBuWN8bvrPPikefNznH1TTvtfz1VCwpIVPI2z5DijuioYrL6B7SezSlq3mSMmnlPvGNrTG8nXM6PTXqCL8brj9XhBikcw3IB8Li3Lnb+q9o5FLaaYUaaAaVt9EwNCSEXQ0YTuGmFlVGNoW3RVvoeULanCdVsNkmOjkMlRqDIo1HUmykifooalpOyTk6HQZFHIXIqOluF7SU1t0blsEhqhnJMVTssoo3qSskQMUuqBuzUGTO0WKEyXWLE6OZW4asjit31F0pEiIpNSqvBIpWwsHVFRLeCmXrmWKG6Q2MeTMcpKdtyoL6o+gi1Ur3I9rGuECxYXCCAjauPRR4cy1lPVnRXxiuJ5eVvnYpkYgKiK6ZyNQ7m3NraqaTSCbbRBQ0iNjwl8rgyNpc48vvKbYBgzpHDMcg10tdzrb2CslJguR7G948Z3taAw5LhzgCTbXa59EMYNi5TSLD7O+zooqd17GSZ2Zx/ZHhYB094/xK1LVo/sojVN6kDcjYK1KlRDJtuz3EaNs0T4n3yvFjbccQ4dQQCPJfP8A277OVNK894wviJs2ZgvG6/1vqOP1T6X3X0HHNcXXkzQ4EEAgixBFwQeBHFZKFhQnxPkdsjmE5SR8lDK5x3N/W6657SvZ2Gh1VRg5Rd00A1DRxkiG4A4t5ajayoPZ/snPVPs3wxAZnyfVF7AAcXHW3keSS4NSqh6euxXheHyzvEcLHSP+q3h1cTo0dSbLuXs77DiktNO8SS7ta3/bjNtwT77uuw4Divez+Dsp2COJgY0EF3N55vdu4+asTawcPj/T4p0MaW2DKWqQ4c/U87a9BfZatPi/PMpa2oyMe93Brnu8mtJ/lUOF4znmbE6MskdE6bR7XtaGuYMpI1v+kadra76J3QtJvoaPqbX11LbW6gFcnoJHz0oEgZIwDwk3bJHp+pIL29QQukVrPEDyP9Vx+kxR0HfQg6B0kRBH1XFp8jop/UPi0xuJWmHiiyWc1zXsPI+Jp+q9m4PUXHVSCcILDadsrS0XbKNYzfR2nuEcPNO6OgdUQuDwGVMOjtLF4H1xxPX71mLM6NnFJiiofmCWS0xKZwxkEtcLEaFEinCbdg1RXo4zdM6em5qc04BUrXWSMroZjIJGWS6rqraBEVs/AIRlNcpDnaC47BxEXIj/AEzTZOcNoQU+ZhgsijC0Y5UznstKWrFdajBL8Fiz2pG+4jjFXQuZwU2Gx6q947gosdFWaejyusqMq4iIRtjCGPRB1midQUpLUvraR19il8W0V45KL2K2HVOcPshYMNPJFxwlqVHFJMrn6iLQ7hnstxLmKUuk0U+GyG6qukRZJqXQ5bTi10zwGOJrXFwAc7QOO7R0SmrqMsYHF2npxS81xa3Tcn0U7aTF7aLx/pLbtkEnhZq0B2t+tkw7M5pqwOdctia59/2iO7aPg95/hVApcTyjTYH/ACV0/wBnzB9HdN/8j7A82s8I/wC4vCPHUpaAnajssOJE92cvS/7vFLi+znZnZhYBgb7zj4tbC21xbew48U1e7T0QojAOgAudbef9lWkTntJo3Xz8veNlMHa/nmFq1n59P7r1/wCfmiOBamBz3XEsjBp4WdzbrqYy7j9ZKqPswyCIsp5Jom3LrNe22Y8fE0jgE9H5+I/ovR+H4f3WUgrZWKuJzTr/AJtffnsvIwSbcP8AP9ArLPE1wIIB3/mS6ekIOn51W0bYvxNjnxSMbu9jmC+gu4EC/TxckH2Pw2aF95ZXPa2DuhmfmJs4OY51mgFwGZua1yLb7poB+H8qnpNN+IG/O1guaNuierFxcfnxf3XFO19P3dbMODnCRvUPaCT9oP8Agu1StIv+eS5V7VIAJIJgNw6F38Jzx/fKkeoVwG4XUhNSVOUsdyN+S6GZxI0TNIBc0tcQbOdbY+dwVyI1WnqmFBjLmBzA7w/LgpscqQeWNss1W8Zr3vbjfUheOqQksGIFxW/f6JnOkDGN6GEkiimebL2nFwphFcWXS+SsNaYA2K+qmjbZEMisEFUutcKcPyWHCHA7KyQtuFR+z89nK5wyaI8cgMkQloAWJLiOJZFirU0I4sFxuDRUyan/AEgA5q74xOLKtQx3fdbmVhYxvh1CLDRFS4ODwU1HMAExiqmlPglQMmxQ/BhbZV3EqQNK6K9oLdFSu08J1sgyqlZ0dlYcisN95ASNPJF4c+zl57yNsfwJcUmOcjgLN/r96Cmm2Hr5LfEn2eT1S+VxPGw4pcns1I3fMOG1/wA6rvnYhmXD6UAe9Gx//wBl5T/5L5tqJbB3kbea+o8FhDIYmDQMja0eQAaB8Gqr0y22JzPQS78/NeBv59P7qUhcR9ovbGqbXTwwzyRxRZWBsZDbkMaXnMBm3JG/BUylQmEXJ0jtDjby/uAltdjUMIBlnijDrhpe9rQ4gagEnW1wuHdvqh/0kQSSPk+jQQwvL3OdmkbGHyvdc6kukOvRQ9rB3baKnsB3FKx7gOE1VaWUf+CF5O9dDI4W6+ztZ7ZUP/WU/pKw8+qMosZgmY6SOaN8bLh72uBa2zWuOY8LAgrg2G9nRLE2Q1tDDmue7lqMsjQCR425fDtfyIVj7STfQcNhoGSNfJU5pp5Izdro3ODhlP1XeFoPFrHc1ym6to7gm0ouzow7b4f/ANXF8T16IubtNRiJkzqiIRSOLWPLvC5zScwHUZTdfOrJRr009VaMbwSZuG0dVmjEMVOCIyXB5kq5e8c4DKQb54xvs0lDHI3eg54YxrfZ1M9qcPOorKb1mY36vMjquTYt2urK5z4GH9G9xywQRhznMa4ZCX2LuDSSCB6Kt0UElTK2KNud7r2ALR7rS46uIA0B4rqvs67NOo2SPmy97NlFgb5GMvZt9iSXEm2m29l3Jz+jnBQ+y84NHI2lgbOc0zYmCQ3vd4aMxJ4m/FUT2qU4+iyccj45G+ru7Pyc74q7MqczbX1abHy4LnntRrMsMjQfeDG/F7b/ACBXZX8Tsa2c1a64W8bwCbHh81DSleHQ2XnrToe1asY0shudUcJbBvr8krpzqjJjo3yv8f8ACNO3QK1seYbVjYppFLyVSo3G6sFM46JvKlRlW7D2jdB1NMSmVJDdNmYeCNlsMdmSnRVKGMscrjRy3aEtq8OspsLk4JUo8WE3yRHjNCXC6xWHuA4LE+MbQnkcun7QB/FE4dWArnrJk7wutOy6c29m43ui31WJZRuoqHHhmAuq9VzlKzPY3CGOWQyUUdroa8OYNUBi0IeFTsIxzwgXVlpK8OaFU52hFUCSYX4b2SiWDKbq8hgLLJNiFB0SHCw4z2VLFm6g8wk8r/irTjNHaO43H3cVUyRdSSTTHKmB1bdD5L6P7HdoGVVJFK06loa9vFsjdHtPr8QQeK+f5qbRWz2QYmW1MtLfwyNMrOYkbla4erbfYT/T5PAvNE7jHNcr5hxysdJWVLm3JfUSkW1JzSOsAPUBfQ7JnAkAXOw8zouD9j2/+7Myi4ZPIdLm2XOW3ttqAqcjuheP42xdhzTPOyJ5cTNKyN7nEuce8eGElx1J8W5W3aPEzPVzy6eOV2XgA1vhYOnha1POyPZKu+kRymncxozuDpS2Oz8jsl2k5/8AcLL+HS6nZ7LKjQGaD+EyOvtzYEvi6Gc1f9EEXZame4MOJ0xudRGC45f1srr8r6kJb2gxj6TUSSizWuIZEHXysib4IgbbADU25lXGl9i8+7quNu4/2nk6gg/rdfmnWB+ypkBeZ5xN3kMkTGtiMeQysLXSXL3XIaXAbbouDeqoFZabd2/Bx7EyxrpBE4ujD35HHQuYCQ15HC4ANuqu3tSxLJTUNE3QMijkeP3YmsjBH2z6BTYj7MmB2UVZPM9xsL237zqtu1HYqWqnkn79gz2yscw+BrRYNuHa7cuJWbVmtp19AfskofFNUHhaFnmRnf8ALu/iV0l0hSvsxg30amjiuCW3LyL2c9xJJHTUAdAEy216rtpGk0NwbnlYrl/tVmOdjb6F1/OwcurVTbMJ6Ark3tYbdsLx9cj5X/qsnHwderKvTdN1k5XlE64CIdHe548FE18h6l8TKYG48/7JpVNtblYW9EtoYnONmi55AJ3V0h7kX95u/wCKOEXdgSaIKFuqfUzUkwhhKtMcIypntt7B5IOwwXsrLTAWVVoJcqbtrwAqMXQrIth9bGEnhp/GvZcVB4oZlaLrZwTMjKi1wDReJZFiIy7rFqjRhwKCmJTaipbKWliARzAvN91ydFfsqKsFmhJQL6Iqx08WZTTUSNSo5xsQUkFlZcGcRZBMpEfREAhMhLYEo6Lthwu1SVcYstMNmGUALXFb5dFclol8lVxx4Lso5H8/eqdNTkSJziNSWyuHFv5/FLnTXJJUWTbHIHml3Gi07FYq2mxOnlebMa5zXHgA9jmXPQFwPooZz7y07K4E6urI4Gmwcc0j/qRN1e7ztoOpCzEqlo3I7Ss+kI35Y859518vTqhMKw7MbgBrAbmwDRffYIymoc+WNgyxxtawak5WNADRc7mwTWbLGzK0XNtG/iVbQi6E9ZpoBqRYc2suPm7co7DKINGdw1tp0C2pKKxMkm51sd+C3q6sNBcdhsFqQLfg2mnAu53w/Pkklfie9ved8hfYfFBVle55v8B6j+qX1U4ijfM/aKN0pHMRszW9SAPVBKd9DIwrbOd9sO20meSGnJiDHOY+YG0jnMOVwjI9xtwdRqemySM7WYhE8XqZ8zCCY5nOINtcsjHa2I4cik1NO5r2SaOc17ZCH3LXOa4O8Vjcgka68VbMEqKSvq3iri7uWoddskc0oa6Vx9whzjlvoG8NAOISE78lLjxW1f7Oq4RXtmgina0tbKxr8jt230tfiNDY8RZE1EHvgcswUTI2tiytFmtY1rQODWgAD4BGRHMI3cwWnzT/AKEkY8cHXKR8NVxv2m1gIii4gmQ9B7rf5vguzUTcpew+f4FfP/bwn6dOD+q5oHQZGkfefihn0mb4aBKE+Gx4EfgmUEgDgOnnySeg95w56o90motwUjXyGL8RtBWGCTw2INjYi9x+Hojn4iJL34pHIc1jZexOsQmeBfksmH02U9E7L7BMMHwwPYx3NrT8QEyqMIFlTx0ApbKpDMSUW+5CYxYTY7KaooMo0XY40dOVlVmjKgzuCc1MSELAjYIL9LeBqsWtWCvEqUthpFea2xsiLG10+xSlYHbBRPiBboFDgx8lyKck6dANDImguQlsUBBTOJhRVs5PRG2LdCTHKbop7rJdUlck0ztMs/ZmuzkC6vlPRB7dVyfsxKGzea67htUMoVcJ2iXJGmcd7YQZK2dvIg/aYx34pG51la/aA0GulcP1mMJ9Ghv8oVPldfZTy7DXQJUv3XR/YDRNe6tdpnAhZfiI3GRxt5lrfshczqnLp3/890sne1cv/FkZGf2pM2Ztv3W57/vhMw9g5OjtcbAwWaonPDerjxW71F3YCrSEA8zybl2gH9FXq2YzP090bfFNMQJkOUaMG5+KDlLWCzfj6hDLf8DI6AHgM6n/APKpntKr3Mosut6iQRk62DI7SPF+pDBbiM3JXARFx/PIIbGcOZUxSQSC7CNxu1wzZXtPBwP3kcUtqxl0cQwyWFrajvWF73QlkAtdrZXkfpHG+haAbb6lOvZrQd5Wh9vDTxvlJtpmtkjuf3nXH7ifu9nUA0+kTejI+nG/VXDCKCKnZ3UTQxm/Mudaxc927ndfhYaJcY/vwNlJO68jW3gPkvcJdma5nEeNvmN1JTvYd3W81q+kLHCWIh4BuQ03t6ck77FfQbPDctkaNRuOYO64d7XMO7utzj3ZmBwPMt8J+WX4rv1PaRuePbi3i08R5Kj+1ns739GZWN/SU5z2G5jNhLbpbx/wdVs42tAxe6ZwqidqPgfLgmMjOQQeHQEy5QL3ZJYdWxucPmAjGvuB96jmvI6K8MIp38HfEfiEUYb+IagckBE/mnmDRg36jbh961OwWjqXZJ4MER/Zt9nw/gnlQ0Kq9kJLQBv1XOH/AHE/irC6S6tT+CEPsmipwdlFiFN4UXQleYk7wrYuzmUOvFiUtc5NsS1cUskbZKyypDIKyCxI2WLHVNgsULk2UpIrVZiL3O1OycYbISBderFblSjiVEuJtzdjKmiBdqj6iEALFilxFMxRiUYAVdr3lYsRPsCJLgLznuul4dUOyDXgsWJuPoDJ2Uvtc68rid7D8VVLbnosWJE+woiyrOq+gPYjA1uFRuAsZJZnOPNweWA/ZY0eixYnYBWUvaHrTZqxYqkJQpk135n73ISubawHT8FixZLobEjnbkj05fggT7nm43+JCxYhZqA3D7vwW7Y78Tx49VixAkMZBLB+08eTig5auSIgte7fibrxYhkkkamNMIxiUkuvY8bX187q4UlQXsBcBrvposWIsLYORI4FhdGxuIzsAs2N07Gjk1s5YB9kWSBjLXHAEj0BssWJOX8F/LGr8/6X+iN+h0TnAJDmCxYggBI6R2ePhd+9/K1OA5erFZ/jEPsOoXlRYlIVixdjOkVicXcqh2ixKSOpMbSMuWPS2xeZASD/AAhYsXZEZdLQk/1aQwZyRms0X6lrjmttfTy6LFixK4r9A85fs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7" name="Picture 11" descr="C:\Users\jblocki\Dropbox\PasswordPictures\picture-3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0957"/>
          <a:stretch/>
        </p:blipFill>
        <p:spPr bwMode="auto">
          <a:xfrm>
            <a:off x="952783" y="2454886"/>
            <a:ext cx="1986360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therealdealsports.files.wordpress.com/2013/06/o-lebron-james-facebook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02" y="3744843"/>
            <a:ext cx="1144000" cy="7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5334000"/>
            <a:ext cx="8153400" cy="98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-457200" y="5029200"/>
            <a:ext cx="1905000" cy="6858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Pwd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1173" y="3623272"/>
            <a:ext cx="856863" cy="114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6"/>
          <p:cNvSpPr txBox="1">
            <a:spLocks/>
          </p:cNvSpPr>
          <p:nvPr/>
        </p:nvSpPr>
        <p:spPr>
          <a:xfrm>
            <a:off x="914400" y="548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400" noProof="0" dirty="0" err="1" smtClean="0">
                <a:solidFill>
                  <a:srgbClr val="FF0000"/>
                </a:solidFill>
              </a:rPr>
              <a:t>Kic</a:t>
            </a:r>
            <a:r>
              <a:rPr lang="en-US" sz="4400" noProof="0" dirty="0" err="1" smtClean="0"/>
              <a:t>+Pen</a:t>
            </a:r>
            <a:r>
              <a:rPr lang="en-US" sz="4400" noProof="0" dirty="0" smtClean="0"/>
              <a:t> + </a:t>
            </a:r>
            <a:r>
              <a:rPr lang="en-US" sz="4400" noProof="0" dirty="0" err="1" smtClean="0">
                <a:solidFill>
                  <a:srgbClr val="FF0000"/>
                </a:solidFill>
              </a:rPr>
              <a:t>Tor</a:t>
            </a:r>
            <a:r>
              <a:rPr lang="en-US" sz="4400" noProof="0" dirty="0" err="1" smtClean="0"/>
              <a:t>+Lio</a:t>
            </a:r>
            <a:r>
              <a:rPr lang="en-US" sz="4400" noProof="0" dirty="0" smtClean="0"/>
              <a:t>  </a:t>
            </a:r>
            <a:r>
              <a:rPr lang="en-US" sz="4400" dirty="0"/>
              <a:t>+ </a:t>
            </a:r>
            <a:r>
              <a:rPr lang="en-US" sz="4400" dirty="0" smtClean="0"/>
              <a:t>...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7070" y="3178314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pic>
        <p:nvPicPr>
          <p:cNvPr id="21" name="Picture 4" descr="C:\Users\jblocki\Documents\My Dropbox\PasswordPictures\picture-0-7.jpg"/>
          <p:cNvPicPr>
            <a:picLocks noChangeAspect="1" noChangeArrowheads="1"/>
          </p:cNvPicPr>
          <p:nvPr/>
        </p:nvPicPr>
        <p:blipFill>
          <a:blip r:embed="rId7" cstate="print"/>
          <a:srcRect l="12500" t="3529" r="42969" b="5883"/>
          <a:stretch>
            <a:fillRect/>
          </a:stretch>
        </p:blipFill>
        <p:spPr bwMode="auto">
          <a:xfrm>
            <a:off x="6901543" y="2458133"/>
            <a:ext cx="1905000" cy="2573420"/>
          </a:xfrm>
          <a:prstGeom prst="rect">
            <a:avLst/>
          </a:prstGeom>
          <a:noFill/>
        </p:spPr>
      </p:pic>
      <p:pic>
        <p:nvPicPr>
          <p:cNvPr id="24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483271"/>
            <a:ext cx="1036320" cy="129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90897" y="5444579"/>
            <a:ext cx="19832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Kis</a:t>
            </a:r>
            <a:r>
              <a:rPr lang="en-US" sz="4400" dirty="0" err="1" smtClean="0"/>
              <a:t>+pen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48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700" y="3175404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362200"/>
            <a:ext cx="8153400" cy="276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data:image/jpeg;base64,/9j/4AAQSkZJRgABAQAAAQABAAD/2wCEAAkGBxAPEBIUEBIQFBASGBQXFRUXFRYUERYRFRQYFxcVGBQYHCkgGBolGxcUITEhJSkrLy4uGSAzODMtNygvLisBCgoKDg0OGxAQGCwkHCQsLCwsLCwsLC4sLCwsLCwsLCwsLCwsLC0sLCwsLCwsLCwtLCwsLCwsLCwsMCwsLCwsLP/AABEIAOEA4QMBEQACEQEDEQH/xAAcAAEAAQUBAQAAAAAAAAAAAAAABQMEBgcIAgH/xABHEAACAgEBBQQGBQgJAgcAAAABAgADEQQFBhIhMQdBUWETIjJxgZEUQnKSoSMzQ1JiscHRCCRTY3OCorLhFZMWNDVEs8Lw/8QAGgEBAAMBAQEAAAAAAAAAAAAAAAECAwQFBv/EADQRAQACAgADBAgEBgMAAAAAAAABAgMRBCExBRJBUTJhcYGRobHREyJC8AYUFTPB4SNS8f/aAAwDAQACEQMRAD8A3jAQEBAQEBAQEBAQEBAQEBAQEBAQEBAQEBAQEBAQEBAQEBAQEBAQEBAQEBAQEBAQEBAQEBAQEBAQEBAQEBAQEBAQEBAQEDAt9e1LRbNZqkDajULyKIQEQ+Dueh8hk+6WisymIaq2r22bVtJ9D6DTr3cKCxx/msyD8pfuQnuotO1vbgOfpmfI0afB+VYkdyDusp2F28alCBrdPXave1Wa3+6xIP4Ss1Rpt/dPe7RbVr49LZkj2629W1PtJ/EZHnKoT0BAQEBAQEBAQEBAQEBAQEBAQEBAQEBA112vb4NoqRp9O2NRep4mHWurpkeDNzA8ME+EtWEw59GmsvsWupGe2w4VVGWZj4Ca70s2VsXsI1NiBtXqUpc/o0X0hXyL5AJ92feZSckq7RW93Y3rtFW1unddVUoJYKpW5VHfwZPGPdz8pHf80xZrMDPIcyeniTJSyLZuz9rbNdNZVp9VUa+YsNbheHvDDHskdcyszCNw6c3F3mTauiq1CYDEcNqD6ly+0vu7x5ESqrIICAgICAgICAgICAgICAgICAgICAgfCYHMG++1W1mt1FpOQXYJ5VKeFB8gD7yZpC0M57ANiVsdTrHGbFIprz9UFQzsPM5UZ8AfEyLyiW55RD4zADJIA8+kDX+wdw9Jptr63WMtfAfRtQpACVNYubHGeWSwOD3AmBsDkR3EH4giBhW7mzK9n7X1dNACUaumvUisckS1bGrs4V6KGypx5QM2gICAgICAgICAgICAgICAgICAgICBG7yan0Oj1Nn6lVh+IQwOV9UZrCzZ/YBt6tX1Gjc4ewi6rPRsAK6jzHqnHv8ACVvCJbrlENb9uOgbVaFKq71S7j41pJbN6qCCuFB6Fgcn1c4yR1meTLTHXvXnUL48dslu7SNy19qN3tpazR16azUotaLV6rMzsWr9KRxMF6flcAc+SL3zy8nbOKs6isz8Hof0vJEbtMNibqbx6bY+zqqNo3mu3TqRl/WFq5JHoCvN1GeHGAwxzHQn0OG4rHxFe9Sfd4w4cuK2OdWRHZxvO22NuavUhWWirTiupT7QQ2DBbHLiPM47p0Mm3ICAgICAgICAgICAgICAgICAgICAgY92hNjZes/wmHzwP4yYHMerM0hZF/SHqdXrZksQgqynDKw6EEdJfW4S2XsXtz19ShNRRRqCMAPk0uftYyp+AEytXXNHdTCbWW52ttcm67BZmR0Q/q1ozADgXOFGfPmSTPk+LvlzXm09I6RExOo93zfS8JXFipFY6+M6mNz++iV008zI6bpDU6CjV1GnUoHqbuPIg/rK3VT5iVwcTbFeLVnUuDPii8PG4O642HZqXp9LqaNR6Ppw+nqWvj6py9IDx/V58uSmfUcN2rXJH/JGp846ff6vFyYZrLYuh1ld6B6mDIc8+YIIOCCDzBB5EHmJ6tbRaNxO4Ya0ryQgICAgICAgICAgICAgICAgICAgY52ijOytZ/hk/IgyY6jmLVmawuiLzzl0qaMVII6ggj3jnKWiLRMSNmbtbzae5OC10RjyKWEBST3AtyI8p8rxXAZsVt1iZjzh7vC8XjtHdtOvVLKtLp3QZoIZP7NieHH7FgyU93Me6eZlvW3K8anzj/MePyn2uq1Zr6HTy+0pSjaSr+cS9D51O6/frDL+M4b4Zn0ZiffEfKdS57ZI8Yld2bZtCfkVsQHl6R0ZTk8gtVTANbYTyAwBk9e6TgplnJFK23M/prP1mPRjznq481q63r4sv3V2UdJpUrYk2EvZYSeJjba5dst9bGcZ8AJ9/hx/h4608oeTadztLzVBAQEBAQEBAQEBAQEBAQEBAQEBAgt+04tma0f3Fv4KT/CTHUcs6szWF0TaeculTMrI+GVFbTa22r83ZYn2WK/uMyvix39KsT7k1tavSdJanfPaSDC6u74kH94nFfsvhLdccL/zGX/tLqHdLYSU6fT2WgvqzVWbLHZnb0pQcfDxEhATnkuBNsHC4cHLFSI9jK17W9KWQzdQgICAgICAgICAgICAgICAgICAgIGGdpO9Gn0umtoY8d99bKEHVVcFeJj3D98vSkymI25x16gDlN5rEL6Qz9ZA8GVkfDKj5Kyhd7HWs6mgWsq1GyvjZvZCcY4ifLGZEol2jUylQVIKkDBHMEdxBlVXuAgICAgICAgICAgICAgICAgICAgYxvzvYmzqfVw2of2F8B+uw8B+Jl6V70piNufdqa17XZ7GZ3Y5ZickmdMQ0QOtflIt0JRbSqHmVkS2w919drz/AFTTXWgdWC4rB8DY2FB8sykyiZZRV2ObZZcmqlT+qbV4vwyPxldo2xjeDdPX7PP9b01ta9z44qj7rFyufLOZGzbMOzTfzUabFHpD6v5sMcoyj9GQe/wI90tXU8pWjU8pby3X3wo13qHFeoHWsnrjvQ/WHl1kWrMItSYZJKqEBAQEBAQEBAQEBAQEBAQEBAsNu7Vr0dD3WdEHId7N3KPMmTEbnSYjbnjeLa9mque205dz8AO5R5ATqrGo00iGN6qyWSitQ2cytkSsjKShsHsn7PDta03ajI0NTYbmQ1r4z6NSOgGQSfgOuRnaVZl0lpNLXRWtdKLXWgAVVACgDuAEzVey0C31VKWoyWKrowwysAykeBB6wloPtR7MToeLWbPDfR1PFZVkl6MHPGp6mv3818x0CD2Vtc31hwxW+vHEVOCG7nBHTP78zes7hvS24bg7O+0Qapl02sIXU9K7OQW3A6Hws8u/u8JS9Nc4Uvj1zhsaZsiAgICAgICAgICAgICAgICBpTtM3k+lX+jQ/kaCyjwazozefTA/5nRjrqGlYa71Vs1WRGpsgWLnkZW3VErvdvYlu0NVTpqfbtbGcZCoObOfIDJmdp0rMuudj7Mq0enqooXhqqUKo7+XUk95JyT5mYKLkmB4YwlTZoFJ+YIOCDyI7iD1Bgc99pO63/RtYuo06/1LUEjhH1HPNqvdy4l92O6TWdSmJ1O0FrDnDKfAqRyPiCD3GdLqhvDsl37/AOoVnT6lh9MpUc+npqhy4/tDlxe8HxxheumGSmucdGxJRkQEBAQEBAQEBAQEBAQEDHN/ds/Q9E7KcWWeoniC3VvgMn34l6RuUxDn/WXTpaIbU2SUovUWQKL+yJn1lVu3+j1u6Fru1zj1rM01eSKQbGHvYAf5T5zG881JbiJlEKbNCVNmgU2aB4JhKG3p2LXtDSW6ezGLB6rH6lg9hx7j+BMkc26Ljr9Jp7gVtpJBU9Rg4K/A/vmuOfBrit4Kmztp26LU1aikkWVMGHcCB1U+RGQfIy9o3DaY3GnVm722KtfpadRScpaufMN0ZT5hgR8JzOOY1OkjCCAgICAgICAgICAgICBp3tf2rx6paQfVpQZ/xH5n/Tw/jN8Uctr1aw1Vs2XROpsgR1rZlbTolUassVVebEhQPEnkPxlOkKOuN19krodFp9OowKa1B83PrO3vLFj8ZzyqkWaBTZoFMmBTYwlTZpI8MYGiu2bZX0XaFWqQYr1K+vj+1T1Xz71KH5yYnU7TE6nbDdas6XXDa/8AR93jIe7QueRBuq8ARgWL8chvg05rRqWOavi3dKucgICAgICAgICAgICAgc0b0bS+kam+3PJ3Yj7OcL+GJ11jUaawxjVWSyUXe8ChUMsP/wB0mNp3Kssp7Otm/Str6ND7K2Cxvs0/lOfkSoHxkWnkiXUjNMVVNmgU2MDwTJSps0CmxgeGMkYR2vbN+kbLtYDL6cpavuB4X/0sT8JEktI0tx0qfAY+XKb0ncOnHO6rndfbB0Gu0+oHSp1LedZ5OPukzPLHitaN1069VgQCDkHmD3ETNxPsBAQEBAQEBAQEBAQI/eDVeh0mos70rsI9/CcfjJiNyQ5c1Nk7GyJ1NkCPsaVvIqaNfaPhymNecqNk9gum49p3Wf2VDfN3UfzjIiW/GaZIUyYFMmSlTZoHgtAps0kUyYSstq6cXUXVsMiyt1I8mUiBzTstTwOp6q38P+Jpj6NcM8lC9ecnJG4bw6v7PNoHU7L0dhOWNSqftJ6p/dMIcV41aWRQqQEBAQEBAQEBAQEDGe0m7g2Vqz4pj7zAfxl6elCa9XM2psnU1Rd7wLVzOe9lZlf118NY8TzPxk1jkiG0P6PY/rGuPeK6h87G/lK5OqJbpJmaHhmkpU2MCmxgeGMkU2MJU2MCmxkjRe4u6F+0/wDqB07Jx0NXhGyOMObuQbuPqd/Ln1EUtEdU47xXqxza+jsoteu1WSxDhlIwwM2nnDqiduiexBidi0Z7nvA93pm/5nM5cvpM9hmQEBAQEBAQEBAQEDEe1j/0jVe5P/kWXx+lCa9XMeosnU1R9jSl5RL3otP6R/2RzP8AKc/WVZX2rM1gbA7ANSF1uqTvekEf5LB/OUyQiW8GaUFNmgeCYFNmkjwxhKmxkimzQKGqt4Udv1VY/IEyRhn9G2slNo291j0D4qLWP+8TNRPds+5f03T/AEnTpnVUD1go9a2kdRgdWXqPiO+aUtrk1xX1OpZR2d7IbRbM0tLjDhOJx4PYS7D5tKT1UvO7bZHIVICAgICAgICAgICBjvaHpTdsvWoOppcj3qOL+EtSdWhMdXJtz5nXPJqyPs/3Fv2zcVQ+j09ePS3EZAz9VR9Zz4d3UzmvZSZZL2k7rUbKvqq0ykVNUpyTlmsDMGYnx9mRVWGvtWZpC0J7sr2oNNtbTFjhbSaWP+KML/q4JF+hLpJjMkKZMDwzSRTJhKmxkjwxgUyZIx/frX/R9nap84Poyi/asIrH+7PwiehL3/R60Po9lM5/TXO3wUKn71PzmajaEBAQEBAQEBAQEBAQEBA8XVB1ZWGVYEEeIIwRA472/sS3Sa23SEFrEs9Gvi+ThCPtAqfjOi19w03ydVbk7vJs3Q0adQOJVBsI+tcwy7fPOPLE52bDu3bZJs0lWoUZND8L+IqsGM/Bwnzlqphz7qzNoXWtdhVgynDKQQfBgcg/OJHUG6O312joqbx7TDFg71uXk4+fMeRExVSrGB4JhKmTJFNmgeCZIpkyUtY9tW1wtVOlU+tYfSOP2FyFz724vuytpVs3NuFsk6LZukpYYdKkLj+8YcTj7xI+Eoqn4CAgICAgICAgICAgICAgYlt/cPT6zaOk1xJWzTn11xlbQoJrz4FWIOe8cvDAZbAtto6KvUU2VWjNdqlWH7LDHzgckb27Et2fqrNPd7VZ5N3Oh9lx5EfxnRWdrwgzEpZZ2db4tsvUHj4m0tuBao5lSOlij9YfiPhM7QiXQWn1SWotlTK9bgFWU5VlPeJUfWaSPBMkU2MDwTJSt9XqUqR7LGC1oCzMegUdTJGqNytFZvBt0Xup+jUsLHz9Wuv81X5ksFz/AJplM7Zy6WkBAQEBAQEBAQEBAQEBAQEBAQI/aG29Lpzi66pGPRSwNh9yD1j8BK2vWkbtMR7Vq1tblWNtVdrn0HalS+hW36fXgVEVENZXnnWynDleZIOORz4mc/8AUuHr+vl5+Hx6fNvHDZY6xr29fh1+TXmzuzTXWjNprpHgx4n+6vT5zhz/AMR8NSdUibfKPm2pwWW3Xkp7Y7OtZQpaspeB1CZD/BT1+Enh+3+Hyzq8TX29Pitk4DLWNxzWm6m+Ws2U5QAtTnL0WZAz3le9G8/mJ7MTFo3Wdw4ZiYnTamyO03Z2oA9I7ad+9bAcA+TryI+UnZtLf+LdnEZ+m6T/ALq5+WZO4HmvebS2Z9A5vxyJqUuoPgW5AHyzOfPxeDB/cvENcWDJl9Cu3i3bFjcqqSv7VrAAeYRCS3uyvvnn5+3eGpH5N2n4R8Z+zrx9nZrely+a3bQLd/5n8vn6r86fhT7I95BPnPnOK7Y4rNPK3djyry+fV304LFSOm59atptj1VBhpjZpeLBJ07tQCR0JRfVb4gznxdrcXinleZ9vNTJwmK36dexXq1e1dP7GpbUIO5lrFo94Iw/3lnpYv4gvM/miIn4x8ucfCXNbgsfjE+77T/pJ7J32vZillVbsvtAE0Xr76bcg58eIDwnp07apy/EpMRPjE7j48vuwvwPLeO2/V0llWztsU3kqpZbQMmtwUsA/WCn2l/aGR5z1sWbHljdLbcVqzXlKQmipAQEBAQEBAQEBAQECnqLlrRnchUUEsT0CgZJgYdtra7OAbWtRLMirTVkjUW+blfWHd6qkBQfWPcPA4ztO8zNcHKI6z+//AGfB1YsMdbIZdjO/O3FCH9FVgWEf3lw6H7PP9oz57PxEVnvWnvW85+33+D08dra1TlHz/fsXmn0ddIxUioO/A5nzJ6k+ZnnXy2yTu07a1rEKdj5OBzPl3e8900pjmefg2iPNbWy0NaonaGy9PqPz1Ndnmyji+91nXh4jLi/t2mPYm+HHk9OsSxTejcehqc6OkrqOJFVFZiHLMF4cMSAeflPb7M7S4jJnjHkncT6o5fB5vG8Fipim9I1MITT9lG2n/wDaFftPWP8A7T6Z4m2dbs7Dv2dSNNqkCXqS5AIYMjnk4YdehU+GPMT5HtvFavEd+ekxGvd4f5fQdmXrOLux1iUwJ4z0VzVM5Z2XlVZPsc/2T1+B/nLRSuSOXKWFrRHVVrs54OQR1B5Gc18dqqzHiqanR1XgC1c49lgStiHxV15iXw8TNJ1PT99fNhem+cdVC8tp1B1LlqE9ZNWuFuob9awAYA6esPVIJDKBzPt8JmtS0WxTz8vCfVH2n3Tvk4ssb5WZlsLWvfp0dxhjxA8iqtwsV9IoPMK2OIeRE+wx2m1ItMa3HTyefPVIS6CAgICAgICAgICAgQ29di/RzWQWe5lStQ3CTZnjDcXcFClz5KeucHn4rLTHhta/T675aWpEzbUIPSaNaATxNbe4AsubHG2O4Y5KgOcKPxPOfC8XxXd5V90eX78/F6mPF4y83PieXETady7Kw816QsOKwkJ3Aci38hPQxYIiO9ZFssRPdr1W+oYdFAC+AmeTJ3p1HRrSJ6z1RuptVfaZV95A/fJpWbdIbxMR1W1T+kP5MPYT0FaNZ/tBHznfj7P4nJ6OOffy+ql+Lw063j6/RlW6+7dosW/UrwcHOurIZuIgjjcjIGAThQT1yT0A+j7N7M/lp7953b5Q8bjeO/G/JT0fqzKeu85YbX2RTq1C2rnh5qwPC6HxVhzH7j3zPLiplr3bxuF6ZLUt3qzqWM37k2r+a1Csv97X6/xesgH7s8jJ2Fgt6Fpj5x+/e9CnauWPSiJ+S1fd3XV/oqrPsW4Y/B1A/GcGT+H8n6LxPtjX3bx2pSetZW4dqmC2pZS56BxgE+CupKMfIMZ5XEdncVw35rV5ecc4/wBe9tTicWXlE80uta3LhuTD2T/A+Uivdy11PXwUmbYp3HRH1anGfVuZFJUutVj1hlOGHEqkHBBBI5AgiUjsji8lPxKY+Xtj6bVvxWKJ1te6LWo2eBlbuIBBPmCvd8Zz45ycPbuZazHthE928cpSm6luBdUvOqlwK+/hVkDeiz+yTyHcCo7p912Xntm4eLW8OUT5xHj/AI346eVmrFb6hPz0WRAQEBAQEBAQEBAQIzbmzG1Coa3CW1NxISOJDlSrKygg4KseYPI4PPGDzcXw1eJxTjmdevy0vS/cttGV7valz+VvrRfCqvLf9ywkf6Z4+P8Ahzh4t3slpt8o/fvdFuMvPTk+bU3ZVaXeg6h71HEoa5yHI58BQng5jI6DrO7J2Tws4px0xxE65Trnv29WdeIyRaLTMoq7aXpjw1Ja9h5CsVurr5PxAejHm2J83/I8Zmv3Pw5r656R7/H3PQrmxY673tLaHdNSAdW7Ox5mtGaulf2fVIZ/exwcdB0n0XCdj8NgjnXvW85+3SHFl4zJfpOo9SW0mw9JSc1abTofFa0DfFsZM9OtYr0jTmmZnqv1AHTlLIfYCAgICBS1WmS1GSxVdGGCrAFSPMGJjfKRjbbsXocUalRX3ekrayxR4cYsHHjzGfEmeJl7CwWyd6tprE+Ea17vJ2V4y8V1MbT+zNCunpSpCSEHU9SScsxx3kkn4z2aUilYrXpHJyTO53Lxrtk6a/BuopsI6FkViPcSMiLVraNWjZEzHRX0mlrpQJUiIg6KqhVGevISYiIjUIVpIQEBAQEBAQEBAQEBAQEBAQEBAQEBAQEBAQEBAQEBAQEBAQEBAQEBAQEBAQEBAQEBAQEBAQEBAQEBAQEBAQEBAQEBAQEBAQEBAQEBAQEBAQEBAQEBAQEBAQEBAQ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UUEBQVFRUWGBQWFxcXFhcXGhgYGBQWFhUUFBUYHCogGBslGxQYITEhJSkrLi4uFx8zODMsNygtLisBCgoKDg0OGxAQGywkICQyLCw0LCwsLCwsLywsLCwsLCwsLCwsLCwsLCwsLSwsLCwsLCwsLCwsLCwsLCwsNSwsLP/AABEIAMAA2AMBIgACEQEDEQH/xAAcAAACAgMBAQAAAAAAAAAAAAAAAQUGAgQHAwj/xABCEAABAwIDBAgDBAcIAwEAAAABAAIDBBESITEFBkFREyJhcYGRobEHMsEjQlLRFGJygpLw8RUkJWOistLhQ1PCF//EABkBAQADAQEAAAAAAAAAAAAAAAABAgMEBf/EACkRAAICAgIABAUFAAAAAAAAAAABAhEDIRIxBCJRwRRBYdHwBRNSYnH/2gAMAwEAAhEDEQA/AOLJoCFIGEFAQUAkwkmgGhCEAIQhACELYoaN80jIoml0kjg1rRxJQGupXZm7dXUi9PTTSN/E1hw/xGwK7/uP8MKahY18zWz1Gpe4Xa08omnIDPXUq4zV0TTZ0jAeRc0el1IPlyfcXaDAC6klF72HVJy1s0G5VfliLSWuBa4atcCCO8HML6t29EZmjocD2kPa7O5s4C1iDlmM+a0t5N2qetjDaqMOOEDGMntNtWu1VuJNaPl1CtG/W5kuzZGhx6SGS/Ry2te1rseODgD4qrqlEAkmhAJJMpIAKSaSAEk0FAJJNJAZhNIJlAATSCaAxWSSaAEIQgBCEBAC6d8BKBjq2aeS1qeHECeBeSL/AMLXLmSvu45fDSVg0NSKdjc88LXPxgjgSHgpdEpN9HQ9vb3PqcoCWRcCMi4cyeXYoR1K0tPNaU0mFoABIbbReMe2oDk5+F3Ig+hXNt7Z6CqCSQqyMsALbg8wbey9KPe2pp3D7QvbxY8kjz1C95IxINdMweYKrW0qcB2o8woi2noTSa2dXqpYtrbNnZazsDjhOZY9oLmEc8xr2r5wbnmu27kPMBY+/UfHMHj9mNz/AP59VxFmgXVdo4JqnSGhBQhUEk0IBFYrIpIBITKSASEIQGaaEIACaQTQGJTQhACaE0AkIQgE45FdYpGNigwNb91pLsvny6o8FyghdZoayKoZGY3DruFxcXDgOsC3ULLKm6OrwzSux1FM57GtB6oN3W1PiqszZzzLeXKxtk02w2yIPO98rLorXYchbvWFXG3ImwAzc4+iy5NI6OKkyl7xtfFEOjvpnfgOarf9mOxMDnXe9uPUYQ3I3Lr9q6DtgNc/C2z8rG2eRFreqrtBZga4dWRtxft0OXAqYSpbK5cfJ6J+qe+npGMaR12vDnEXEYe0sc63HW1v1iuS2tkunbffLDDALB7ZHOxNIvdoGIPHLDcnxC5le+q6EzjyISEFCkzBCEIBFJMoQCSTskgBCEIDNCEIBhCAmgMShMoCAE0k1IBCEIAU7udLgnLhqAD/AKgoJS+67SZ8szhcQOdrGyhkx7OqVM4tiBuNVAV1U2ob1ujLQb9c3zHEgLRZttrA5khLmOOR98ltf2s5kX93jbI08CFk4pM7ITshnQvxsdCbuabjA4mxB1YDop/cvZImeS67gDxve5NziHNQ9NthrnjpYRFkRiaS31AyU/ujtWOlimOMPOIFovc55Zn6q0UmUnJLoXxV3ijY800bbubEG3ys0PzdY63s0Cy5UpDb1cZ6iWQ54nFaCuczdiKSZQpIEhCEAJJoQCWJWSxKgAhCEBmhCaAAmkE0AigJlIIBoQmpAk0Kybo7lVW0HfYtwRjWZ4IZ3N/Ge5AVuyntyB/e2/sv9l03YPwSYA/9NnLycmCEFobr1nF18XDLIZcVDQbA/QZXRFtntyJ/EODgTwKrN0jXFDk/8K3vVRlpxAZXzt28VD0m13xDCCba+Wnur3WxYgeKpe16AC5yCrGSfZeeNxdo06rajpPqpbZdHakqJX/dacPMk5DPsuoaJrRqLq0bJrcUXRkDrOjFtb9cZduSuqRlTb2UiyF0/am4EU2J8DjC7MhtsTL92rfBUjbu7VRSH7aM4eD23cz+Lh42VqKEOki/JNQBJJoQCQhCARSTKSgCQmhAZoQmgAJpBNSAWIWSzp6d0jg1guT/ADn2IDzW/s/ZUk3yNNvxHJvmrds3dqNgFw15Fi5ztL8mhTbZQ2zTbsB08FjLL6HTDw/8mT3wz3UoujJkgZJURluNzyXgh18L2Mdk3MEeC6YwWNtLAfyFzrcuvEdU0HJsoMZ79W+o9V0t4s8frD2/qr458o7KZ4KMtdGMbrEjxC0dv7Aiq2gSdV7b4HjUX1HaMtFIFgxHuCYyV2rMoycXaOTbe3TqacF1g9g1czMd5bq1UmtHSfMLnmF9KXuuYb/7utp3iphZ9nI4NkYBk15+VzRyccrc7c1hOFbR1Y83N1I5Kdluc4NjY5znGzWgXJPIBdA3X3BfARJUWMpzawZiMcST953suibqbuNp2BzmgTPHW/UB/wDGD781LyRi5tqeK1xqtsyyTV1ErI2fhbblqt00Ys02yPVPjpdb80NmG3MD1WlsKpdKMLi17TGyRsjRhu6+mG5Fsxx4FbN6sySbOVfE3YMZqGBjAw9ECSwAXJe61wNdFz+p2FI0XFnd2RXWPiIb1ndHCPPEbeqptWbHDe3afZcrm+TR1PFHgmykTQub8wI715q2viDuq4Ag+duztVe2pQGB+E5gi7TzH5rROzmlGjTSTKFYqJIplCgCQhCAzCEBCAE0IUgArtuhs0Mi6V3zPtbsaNB46qkkcl1ptDgjDQMmtaDwyCpkejXCrZgya4tz/m6yLHEHTle2Z816QU4uMvp7LYlDbWAy7OfmsKOq/UjRNg+U9ZlnN7xmPULuDJxI2F7dH2cO5zbrhW0qgDKxtzK7BuY8uoqQnUR+2QW2NUzHM7ivoTbvm8EIPzFMrU5jEqMl2LTuydE0i+hxEeV7KRkdoOaQGfchKk10asGz4oziiiYx2l2tAOeua9rei9G5rB2hQNt7Z5Stu0d4WnsTYcdPITHldpaBYAAFwdlbtHqVIuHVCr+9e9MdJ1LOdOWOcxrQMuDXPJyAv7FG9EwUm6j2yn77x/32XsEY/wBKpVeDicLC1wCeQ/m6sG2NrOndBUSNDZJWPZIG/KZIJMD3N7DduSitox3d2HPxXNXnOyTfBL017EDUnC6w7vAL023TCWmxj5os/A5OH18FrzNJPurFsSi6WCb9h/8AtJWsdaOeW9nNkJNOQTVzERSTKSAEIQgMghCEAwhAQgMmGxB5EHyK7htCCwa7gc+8Lhzhku2UdYH0ULj96NvnhA+irJWaY3TPGTW/8hRdfXWIIOnH8+YW5LWdS2mSgKiRrjcXuMrH3Wb0brZ4bVrXSmw7rcyeS+iNi0QhhjiGkcbG+Qz9VwjcPZpqK+IO+VpMh/cII9bL6DZxWkFSMcr2a09XGwEyPYy5PzODfdRtdvPSxYccoOJoeMAL7tN7OGEaZLnu/JH6ZUOsCWhrdOUYNvVaG1Kpjns6M4msp6aO4GV2sJcM+RKhzqzsw+A5vHb1JN9dV9y7Hf8AprlzGyyXDSMLQ0Wz1xEWNwVqVXxJjY1zv0aWzQXHrxg2AuVznZId0WWZwt88APuVL0xpXNiimpah7pDFE936QAC97msJDQPludOScndF/hMccMcjjJtpvXSOg70b1OpRC2KNrnysLyHkjA2zbXDdTcn+Eqtwb91BkjEgh6Nzw1+FjgQ06kOLuzkozfHaPSVU8n3WHo224iPLLvcSoHYwxGmEoveaAPB7ZmtcD5qHJ8jXH4PF8Pcl5nFy+xY//wBCq5M2GJoOYGC5AOl7lRMs8lfVxCWTFJIWRnAA0tia4vfk35cr9bhdbu+VJE2vkbCxkbWRwssxoaLkOeb2/aCt+4sDWUUJDQHSgyOIAuQ95cA46nIhEnKTTZTJLHiwQnGFSle76+Vle+LVAynhoDCwMYySWINboBIwOHrEq9Tg9GS7wv7q/fFimx0LObaiAjxdhPo5c+rpcIsNGi3jzPkVXIt2ceGVRZE19PYeGg7c7lT+7UgZs+pkP3WSeZaQPdV2qnJvck39V67Pqy6CWm+7KDbvI/MK0XvZWa1oorRkE0OBGRyIyI5EZEJLQ5xFIrIpFAJCEIDJCAhANCEwgGBfTMnIDt4BdTjcY4o4eDGtae8DNUPdKk6SpZcXDLvP7vy+pV3kNyeOv9VSTNsaPR+G2tj6LRmpAM9SveSC2dwfIBeJdYZnuVLNHGib+H1R0dazL5w5nnmP9q7QyQXXAtibTEE8ch+65p8zb6rukLr2c3v8FtHown2cm3nqP71UuGZ6VwA7sLfooja7HwmeOQtLoi9t23sSG3yv2+yt026M75pZZHxMYZ3SDMveW9LiAwgAA2AGq3arcaKd80ks0wErnyFjQxtsWZbiIJKz/bbs9eH6jHGoRT0o1X9jnkMTjBaPIkHDw7L34aKWk3hggcxzaGJlndRxmkke14aSx2bQL3AV32TulSdGzFDfIXxPeRfjleyk3bBomWP6NDfheME+quoNM5M3i8eTHGPF6SXfscroYJJXxx0xY+Zn22diCYrPJcBzcAO8rXpadzuj6OOV/wBpE64if/7WuJyGS7ds+hawXaxkY5Na1uXbYKubw75xwR9K95a1xLYrZucAbF7W/eJ4cAMyo4KiZePnKTcYra41vS+hRN5aSqfLWSNppyXSS4D0ZsQAGRnFpYhoPiukbLgEbI4m6Rxxt8mgfRc+HxFZNM1rS79XpGDAOwXfm48yFZKXehhzcczqSrxS20c+bLOajGSriqNj4kTfY00f45rnuYxzvctXN9qC7j2W/orvvLtuGRt3BzgyKTCWi9pC5hB7rMtftVHklBAOWYWc6bEE1Eh5gtSOTC644FSNS25yUXO2xUEM8N6KWz2yj5ZQT+82wd7gqEKvW8dFbZcUjtRMLfvNdf6KjLQxYikUykhAkIQgMghATCAAmEkwgLt8MqTGal3FrYgPEvJ9grC1uZson4Oyfb1DDo6Nh/hc7/krJPAcbsOmZVJaN8e0aEwBHDxUJWzda3AeCn5mYWaKr7UJbqqaNKdGvG5z5mMbkS6/g3NX2KumuPtZMuTiPZUPds46m+tmu9SAru0cQs5SadGuOEas9Jm47l7i5xyJcSb+ZUvs6Z1Hs10t3Y5CcHWNhqxgAPYHu8lCtqoySLdYeGamd+65sNJRR/5T3W7QyP8A5lWi6TZeGNTywj+a2QOzN86yL7zZANA9utu0W1UvT/EF/SB81OHC2QY8j3BVMFewNAub2A07Ftx1UbhmeXh2rRSZyyUZNui47a+IbJ4zG2OSMOIDzcEht+thtxIXNd4MdVVPlc60bn4WDUxwg2a1g0uG525qfaYna2v6Z/RYSULCNbKW29Ew8jtFVi2aBNiv1GvJaCbusD1ATa19FYZdpC/VYLfrG5J/Ee1N9COaxdRtGqjfQu3Y5ax72m7RbTndaJgOWvIWWzIQ3S4HutSae+Y4kBv1VaotyvswlYGjTPmomeW7v+1vyAtGeq0nQWu76KOQcC3b4w/4Ow8pYvW4+q5gV07eub/BIr/fnY0fuguPsuYlbnJLsRSKyKxKECQmhANMJJoBhMJBNAXP4UzYa4N/Ex48rEK61jyJsIvqb9g5LmW51d0FbA86B4B7nZfkuq7ajw1ThwJuO4rPJ0dGDsjahhNwdBooWsob3Lr/AM9qn6x9icIJKjapp++QOwLNK2dDaSsgo6XonYmDCbWJ/NbMm3pmiwLfELYmY2y1KijaB4ZcSVZxRlFsiNo1Mk2shHdYLWqX1Ega18peGAtbfgDYWv4BTQogPr/VKwbckaJ8gluyNiqnR36Ruup1H/S36eoheLkkHgG/UrWlqQBkb4fqoyXBqL4uFlKKvRYHwk3DHXPLl4rWkfIzXTs/NRkNXIwWe04ef1spCKq4t/6U0RysybXEHj2rM7TJ5rx6Xz5rVkqRfOx7UBLRVYd8wt2/kvXCDbMWHD6lV99WBw9UNrjZVaZaMok5VkW7Vo1UmIBreJFlHmsJW/uzB01XE0kWDsTidABmSexFAtLLom/irOI2UdGzSKN0rx+vJYN8mtPmueqU3m2n+k1U017hzyG/sN6rPQA+Ki1scYFYrJyxQCKaSaAZTQU0AJoCEBkDy1XYv7SE9PTVI1w9HJ2ObkVxxquW5W0AYZ6dx/zGdvBwHbkD4qJK0aYpcZF3/SGagjxULX1sYuRmqvPtIi9lqOne8ZLJJnS5RJ2p2u02OHPtWhLtdt75rQFI8hIUDuxXUWYvIesu03HT1WtLUucdVt0+yy4hoBcTewAuTlorFsPcOpqBdrBG38Ul/wDaPzVlAq5sp3Rk6+i3tm7Oke60TC49gvb8l13Yfwuhjs6oeZncg3C3yuVdKLZ0cIwxRtaO5W4opyOP7J+GVTN1p3CJvbm7yViG4UEQ+zaXu4vfmfAcAuimO+uaxkYLKVSItnNG7kQPaelaWuJNiw4bNa3PLTMlQmx9wI6iZzHSvjaCcJDQ4nvvZdWmp7+y16WhDHAjmpaFnL9pbhx01R0UrnuY4XY8WGIcQeRB91T97KIU0xjYMrutfi3qub6O9F37e+kxxxyWBMb87/hfkb+IauSfGGhaySlezSWOTLkWOYC3wuFSi6a4u/za9igtnPYsmVbmhwabYhZ3MjlfkvBBQzsFiU0igBySbkkAIQh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8" descr="data:image/jpeg;base64,/9j/4AAQSkZJRgABAQAAAQABAAD/2wCEAAkGBxQTEhQUExQUFRQUFRcVFRUUFBQUFBQUFBUWFhUUFBQYHCggGBwlHBQUITEhJSkrLi4uFx8zODMsNygtLisBCgoKDg0OGxAQGiwcHx8tLCwsLCwsLCwsLCwsLCwsLCwsLCwsLCwsLCwsLCwsLCwsLCwsLCwsLCwsLCwsLCwsLP/AABEIALQBGAMBIgACEQEDEQH/xAAcAAACAgMBAQAAAAAAAAAAAAAEBQMGAAIHAQj/xABEEAABAwIEAwUEBgkDAwUBAAABAAIDBBEFEiExQVFhBhMicYEHMpGhFFKSscHwI0JicoLC0eHxFTNDVKKyFiVTk/II/8QAGQEAAwEBAQAAAAAAAAAAAAAAAgMEAQAF/8QAJxEAAgICAgEEAgIDAAAAAAAAAAECEQMhEjFBBBMiYTJRcYFDsfD/2gAMAwEAAhEDEQA/AKcO1p5rcdreqRz4S5p20Q0tCRwSrHUy0Dtb1Ure1nVUoRLdtOTsus4u7e1g5qRvawc1Sm0BXv8Apzl1nUy7f+qxzWru1g5qkPo3BQuiIXWjqZd39qxzQNT2lvxVTAW7Yl1mUyavq85UtC1RRUtyndBSbIJSDhB3ZvDFoimMRkVMtzCnY42jZSBO6uh5WZU2EVhqk9dUAmw1/PDmilEFSJKObVWihbmCrlJ2drH6x0s5HPun/IkWKJz1tMP0kMrW8e9he0fasF0HXZkpJlgmYNkA+gudlpSYoJLEjKduYJ12PonlEAUVWzUxdDg45JvS4aLbI9jApC4AJlIGxNX0oAVMxlwarji1ToVQsZJcUrIHEX9/detN0MBZTMU7YaDYdFPI/RBtl0UUk6JMFkz51JDUlLHSqRstl0Xsx9DKQ3Q5IUH0pDmq1T30LT2WXDHq00L1RsKqLlWmmnsEWNnMfgArErjr7LEww3fhIdwQVVgPRWqnIU04BCDigrOU4nheU7ISih6K2doYxqq7AQEDSRzCoIAi2U7VFFtdEQpFqxqWgCsgGqr9WLKz1IVcxIWK1IyT0JnyWKIimQNSdV5G5a4iVKixUT7lWCkCqVDUWT+jqUqUdj4z0PmuUckoCgbcr2igzzwxu918sbD5Pe1p+RVOPoXIvHZXsMaprZqklsBGZsbSWvl5Oc79VnK2pvfQDXo+H4VBTi0MUcf7jQCfN259VpjGLw0seeZ4jYNAOJ00axo1JsNguf4n7VwP9inJ5GV+S452AJXSlFdgKMpdFw7W1YY2O5eC4vY0tLwA5zDZz8pGnXhe+m6b4fNmijNzqxpObfVo97quLVvtNnkGV9PSvF9ntLwDzsfVeQ+0+svtTtaAAGiN23IeLRY8+NpIP2pVR1PHOyNJVA54w15/5IrMf62FneoKqE+ASUhDXuD2n3JALZgPrD9V3T8iTC/aUBl+kRgNcffidmyj6zmWuB5XVr7RyNlozI0hzRle1wNwRcC4Pk4o4yT6B4tFQD0NWVFgoZKoAJPiNcmHENVPmuEqfACo/pVnFS98lSQaYlxCCzkPkTCt1KFyWUsuxqB3bIcA3RzmLZlMtRjQKyFayNTNlOtJKe+iJIxiOdBFxCsxw5A1lAOSakIaNMHm1VkjrNFU6MZSm7JFylRvYTNidjusSudtysWPKGoHVWVNivZsQ0Q87Ejr6i105ujEgfGqq6T0wu5eVM+YozD4VNKYxQGDGaKKSYBTyyABV+rqTmSlpjGtDhmqWYlDe6nop1NWkWXOWzFDRSK2KxQ4TTExqUrTou0SzVMka6ya4XObpSGoikeWlFoxF+w99wFu6o7uWN4Ibke1+Z17DI4OubcNEgoMRspnVmd7QNenOwvb5LHOkOjGy3dtcd+mVcuR14YmtZFbYl3ie4efhH8KrpiEmrXjT3gDZ45mx3HVbunPdGR1rvbms3kb204aWPqqvVskIDw0BpcW6HUEfW5f2Uqlydsa1xQzkaL6G4BO+h01UbIx7zjbjy/ygqWS/M21016a9NUPK0uNrhptfxGw8uWvVYuwm9FogrGuADLnKPFcAA67j8hPcB7QTRQTUjW94x5BiDn5Qy3jey/Bps3lbMVSKDvGZTmBB3trlNzYXHTX1TjEGFzAIy4SOIygG2cmzS2/lY68iu5NS0coppWNv9RzNDtrgG3K4vZASyFxQ757WB3AAPnbX53XragWXoxdpEz7NXRG6kc3gvY5gpYtXLqs6zRtIhqqGyeloslWIHRC8aO5MURSa2TSnYk595NqWZKTSD2HmDS6jMaKjkuEFVvsmqqBZKyyCxGMBDsqtVHUyXSHMYo6FMw1TGjZpqgnx6pjRBDJgxjs8qIViNki0WLEmG2i+TN0VSxvirdPqFUMedurJ9ColZY/xJpT1dkmduvHzlRtD4teRxVV10re65Q3fKVjkttothijJDOldZE1cuiHo23RVTDoh5CZw46KziTkvZumdfTm6DNI4aqmElRDkxyTsMo6e6InodLrXDZNbJnMNELbsZGKcSuvkLTZbQ1xa9rxqWOa63PKQbH4LTEW6oSyYlYhtpl++ntnaZBs4m4sRY6XuOevDRBVNP3nIczbW3mlnZmf34ifes5vnsfwTqNl/CNLmxUOZOEqRbhkpRth1FhYZBms1ucBwLveczMLW6G1/JB45hujZHAZXOyh7dibXF/gfh5X27RNfFlyOD4i0aZhnY7iLcuX5vmEU7ZInOmmAJ2YAdLba8SiqX/M1OIDGMosVNJUmMAi976a+uvwC9EemvA7oSokDnAcASgxq3s3I6IpJibk7nVCOrbI+SMWSisZqrYZGSThSCW4gU4w6rVVa0pjQSEJ8ZbFbLiJtEprZdVvDPohqgXRz6Cj2RRRZtVNlso6JHNjUiiP5aJqKXgvamG60gZYo46hOvigErZXZqchy2a3mmk0Gqg7hTN2x3GgHuUTFGpjCpImIbo6j1rVi9eViJTFuJcZJQWqpY6Rqp4sVu1KMRqbqyUrQqtiYlQvClctmMUyQbYJkUsIRHdL2KPVJyM9T0sLVjfDG7JrLHohcOi2TSeLRLUJVZmWS5CGWkuULV0uicEIKufouhaYOVJxK+2OztEc95stWQElSTwkBUciKqFcsWYrHUOic4Phckz8scb5Hb2YxzyBzIA0HVdg7Jey6OPLLWWkfoRANY2nlIf+Q9Pd395Mjb6EySXZxLBOz9VI+8UMhaG94XlpZGIwCS8yOs22h1umjp7Xvo5pseGu119EdtHWopOAJibpyMzAfkvnvtJGGyvI2dr8xf8Aqhyw5HYpUhXW4i2+W1zxNhp67qCCpGoFwd+CNlwlkrWSRva1xbZwd7pIvrcbG1lFFRiJr85BdsCNR1tdJdUUqL7JZKm7BbcqyYH2fhmpw52dsgv4mndu+rTobXO1iqdTSA2vtddAwuptTnuRmkAsxgOpe7wsH2iAmRjSFN2wnBvZw+qikfHOwZXljMzSGvs1pJLhctsXFux1aVWu1ns7raRnevY18drudE7P3ev/ACNsCB1FxzIXeuz+GfRKeCnBuWN8bvrPPikefNznH1TTvtfz1VCwpIVPI2z5DijuioYrL6B7SezSlq3mSMmnlPvGNrTG8nXM6PTXqCL8brj9XhBikcw3IB8Li3Lnb+q9o5FLaaYUaaAaVt9EwNCSEXQ0YTuGmFlVGNoW3RVvoeULanCdVsNkmOjkMlRqDIo1HUmykifooalpOyTk6HQZFHIXIqOluF7SU1t0blsEhqhnJMVTssoo3qSskQMUuqBuzUGTO0WKEyXWLE6OZW4asjit31F0pEiIpNSqvBIpWwsHVFRLeCmXrmWKG6Q2MeTMcpKdtyoL6o+gi1Ur3I9rGuECxYXCCAjauPRR4cy1lPVnRXxiuJ5eVvnYpkYgKiK6ZyNQ7m3NraqaTSCbbRBQ0iNjwl8rgyNpc48vvKbYBgzpHDMcg10tdzrb2CslJguR7G948Z3taAw5LhzgCTbXa59EMYNi5TSLD7O+zooqd17GSZ2Zx/ZHhYB094/xK1LVo/sojVN6kDcjYK1KlRDJtuz3EaNs0T4n3yvFjbccQ4dQQCPJfP8A277OVNK894wviJs2ZgvG6/1vqOP1T6X3X0HHNcXXkzQ4EEAgixBFwQeBHFZKFhQnxPkdsjmE5SR8lDK5x3N/W6657SvZ2Gh1VRg5Rd00A1DRxkiG4A4t5ajayoPZ/snPVPs3wxAZnyfVF7AAcXHW3keSS4NSqh6euxXheHyzvEcLHSP+q3h1cTo0dSbLuXs77DiktNO8SS7ta3/bjNtwT77uuw4Divez+Dsp2COJgY0EF3N55vdu4+asTawcPj/T4p0MaW2DKWqQ4c/U87a9BfZatPi/PMpa2oyMe93Brnu8mtJ/lUOF4znmbE6MskdE6bR7XtaGuYMpI1v+kadra76J3QtJvoaPqbX11LbW6gFcnoJHz0oEgZIwDwk3bJHp+pIL29QQukVrPEDyP9Vx+kxR0HfQg6B0kRBH1XFp8jop/UPi0xuJWmHiiyWc1zXsPI+Jp+q9m4PUXHVSCcILDadsrS0XbKNYzfR2nuEcPNO6OgdUQuDwGVMOjtLF4H1xxPX71mLM6NnFJiiofmCWS0xKZwxkEtcLEaFEinCbdg1RXo4zdM6em5qc04BUrXWSMroZjIJGWS6rqraBEVs/AIRlNcpDnaC47BxEXIj/AEzTZOcNoQU+ZhgsijC0Y5UznstKWrFdajBL8Fiz2pG+4jjFXQuZwU2Gx6q947gosdFWaejyusqMq4iIRtjCGPRB1midQUpLUvraR19il8W0V45KL2K2HVOcPshYMNPJFxwlqVHFJMrn6iLQ7hnstxLmKUuk0U+GyG6qukRZJqXQ5bTi10zwGOJrXFwAc7QOO7R0SmrqMsYHF2npxS81xa3Tcn0U7aTF7aLx/pLbtkEnhZq0B2t+tkw7M5pqwOdctia59/2iO7aPg95/hVApcTyjTYH/ACV0/wBnzB9HdN/8j7A82s8I/wC4vCPHUpaAnajssOJE92cvS/7vFLi+znZnZhYBgb7zj4tbC21xbew48U1e7T0QojAOgAudbef9lWkTntJo3Xz8veNlMHa/nmFq1n59P7r1/wCfmiOBamBz3XEsjBp4WdzbrqYy7j9ZKqPswyCIsp5Jom3LrNe22Y8fE0jgE9H5+I/ovR+H4f3WUgrZWKuJzTr/AJtffnsvIwSbcP8AP9ArLPE1wIIB3/mS6ekIOn51W0bYvxNjnxSMbu9jmC+gu4EC/TxckH2Pw2aF95ZXPa2DuhmfmJs4OY51mgFwGZua1yLb7poB+H8qnpNN+IG/O1guaNuierFxcfnxf3XFO19P3dbMODnCRvUPaCT9oP8Agu1StIv+eS5V7VIAJIJgNw6F38Jzx/fKkeoVwG4XUhNSVOUsdyN+S6GZxI0TNIBc0tcQbOdbY+dwVyI1WnqmFBjLmBzA7w/LgpscqQeWNss1W8Zr3vbjfUheOqQksGIFxW/f6JnOkDGN6GEkiimebL2nFwphFcWXS+SsNaYA2K+qmjbZEMisEFUutcKcPyWHCHA7KyQtuFR+z89nK5wyaI8cgMkQloAWJLiOJZFirU0I4sFxuDRUyan/AEgA5q74xOLKtQx3fdbmVhYxvh1CLDRFS4ODwU1HMAExiqmlPglQMmxQ/BhbZV3EqQNK6K9oLdFSu08J1sgyqlZ0dlYcisN95ASNPJF4c+zl57yNsfwJcUmOcjgLN/r96Cmm2Hr5LfEn2eT1S+VxPGw4pcns1I3fMOG1/wA6rvnYhmXD6UAe9Gx//wBl5T/5L5tqJbB3kbea+o8FhDIYmDQMja0eQAaB8Gqr0y22JzPQS78/NeBv59P7qUhcR9ovbGqbXTwwzyRxRZWBsZDbkMaXnMBm3JG/BUylQmEXJ0jtDjby/uAltdjUMIBlnijDrhpe9rQ4gagEnW1wuHdvqh/0kQSSPk+jQQwvL3OdmkbGHyvdc6kukOvRQ9rB3baKnsB3FKx7gOE1VaWUf+CF5O9dDI4W6+ztZ7ZUP/WU/pKw8+qMosZgmY6SOaN8bLh72uBa2zWuOY8LAgrg2G9nRLE2Q1tDDmue7lqMsjQCR425fDtfyIVj7STfQcNhoGSNfJU5pp5Izdro3ODhlP1XeFoPFrHc1ym6to7gm0ouzow7b4f/ANXF8T16IubtNRiJkzqiIRSOLWPLvC5zScwHUZTdfOrJRr009VaMbwSZuG0dVmjEMVOCIyXB5kq5e8c4DKQb54xvs0lDHI3eg54YxrfZ1M9qcPOorKb1mY36vMjquTYt2urK5z4GH9G9xywQRhznMa4ZCX2LuDSSCB6Kt0UElTK2KNud7r2ALR7rS46uIA0B4rqvs67NOo2SPmy97NlFgb5GMvZt9iSXEm2m29l3Jz+jnBQ+y84NHI2lgbOc0zYmCQ3vd4aMxJ4m/FUT2qU4+iyccj45G+ru7Pyc74q7MqczbX1abHy4LnntRrMsMjQfeDG/F7b/ACBXZX8Tsa2c1a64W8bwCbHh81DSleHQ2XnrToe1asY0shudUcJbBvr8krpzqjJjo3yv8f8ACNO3QK1seYbVjYppFLyVSo3G6sFM46JvKlRlW7D2jdB1NMSmVJDdNmYeCNlsMdmSnRVKGMscrjRy3aEtq8OspsLk4JUo8WE3yRHjNCXC6xWHuA4LE+MbQnkcun7QB/FE4dWArnrJk7wutOy6c29m43ui31WJZRuoqHHhmAuq9VzlKzPY3CGOWQyUUdroa8OYNUBi0IeFTsIxzwgXVlpK8OaFU52hFUCSYX4b2SiWDKbq8hgLLJNiFB0SHCw4z2VLFm6g8wk8r/irTjNHaO43H3cVUyRdSSTTHKmB1bdD5L6P7HdoGVVJFK06loa9vFsjdHtPr8QQeK+f5qbRWz2QYmW1MtLfwyNMrOYkbla4erbfYT/T5PAvNE7jHNcr5hxysdJWVLm3JfUSkW1JzSOsAPUBfQ7JnAkAXOw8zouD9j2/+7Myi4ZPIdLm2XOW3ttqAqcjuheP42xdhzTPOyJ5cTNKyN7nEuce8eGElx1J8W5W3aPEzPVzy6eOV2XgA1vhYOnha1POyPZKu+kRymncxozuDpS2Oz8jsl2k5/8AcLL+HS6nZ7LKjQGaD+EyOvtzYEvi6Gc1f9EEXZame4MOJ0xudRGC45f1srr8r6kJb2gxj6TUSSizWuIZEHXysib4IgbbADU25lXGl9i8+7quNu4/2nk6gg/rdfmnWB+ypkBeZ5xN3kMkTGtiMeQysLXSXL3XIaXAbbouDeqoFZabd2/Bx7EyxrpBE4ujD35HHQuYCQ15HC4ANuqu3tSxLJTUNE3QMijkeP3YmsjBH2z6BTYj7MmB2UVZPM9xsL237zqtu1HYqWqnkn79gz2yscw+BrRYNuHa7cuJWbVmtp19AfskofFNUHhaFnmRnf8ALu/iV0l0hSvsxg30amjiuCW3LyL2c9xJJHTUAdAEy216rtpGk0NwbnlYrl/tVmOdjb6F1/OwcurVTbMJ6Ark3tYbdsLx9cj5X/qsnHwderKvTdN1k5XlE64CIdHe548FE18h6l8TKYG48/7JpVNtblYW9EtoYnONmi55AJ3V0h7kX95u/wCKOEXdgSaIKFuqfUzUkwhhKtMcIypntt7B5IOwwXsrLTAWVVoJcqbtrwAqMXQrIth9bGEnhp/GvZcVB4oZlaLrZwTMjKi1wDReJZFiIy7rFqjRhwKCmJTaipbKWliARzAvN91ydFfsqKsFmhJQL6Iqx08WZTTUSNSo5xsQUkFlZcGcRZBMpEfREAhMhLYEo6Lthwu1SVcYstMNmGUALXFb5dFclol8lVxx4Lso5H8/eqdNTkSJziNSWyuHFv5/FLnTXJJUWTbHIHml3Gi07FYq2mxOnlebMa5zXHgA9jmXPQFwPooZz7y07K4E6urI4Gmwcc0j/qRN1e7ztoOpCzEqlo3I7Ss+kI35Y859518vTqhMKw7MbgBrAbmwDRffYIymoc+WNgyxxtawak5WNADRc7mwTWbLGzK0XNtG/iVbQi6E9ZpoBqRYc2suPm7co7DKINGdw1tp0C2pKKxMkm51sd+C3q6sNBcdhsFqQLfg2mnAu53w/Pkklfie9ved8hfYfFBVle55v8B6j+qX1U4ijfM/aKN0pHMRszW9SAPVBKd9DIwrbOd9sO20meSGnJiDHOY+YG0jnMOVwjI9xtwdRqemySM7WYhE8XqZ8zCCY5nOINtcsjHa2I4cik1NO5r2SaOc17ZCH3LXOa4O8Vjcgka68VbMEqKSvq3iri7uWoddskc0oa6Vx9whzjlvoG8NAOISE78lLjxW1f7Oq4RXtmgina0tbKxr8jt230tfiNDY8RZE1EHvgcswUTI2tiytFmtY1rQODWgAD4BGRHMI3cwWnzT/AKEkY8cHXKR8NVxv2m1gIii4gmQ9B7rf5vguzUTcpew+f4FfP/bwn6dOD+q5oHQZGkfefihn0mb4aBKE+Gx4EfgmUEgDgOnnySeg95w56o90motwUjXyGL8RtBWGCTw2INjYi9x+Hojn4iJL34pHIc1jZexOsQmeBfksmH02U9E7L7BMMHwwPYx3NrT8QEyqMIFlTx0ApbKpDMSUW+5CYxYTY7KaooMo0XY40dOVlVmjKgzuCc1MSELAjYIL9LeBqsWtWCvEqUthpFea2xsiLG10+xSlYHbBRPiBboFDgx8lyKck6dANDImguQlsUBBTOJhRVs5PRG2LdCTHKbop7rJdUlck0ztMs/ZmuzkC6vlPRB7dVyfsxKGzea67htUMoVcJ2iXJGmcd7YQZK2dvIg/aYx34pG51la/aA0GulcP1mMJ9Ghv8oVPldfZTy7DXQJUv3XR/YDRNe6tdpnAhZfiI3GRxt5lrfshczqnLp3/890sne1cv/FkZGf2pM2Ztv3W57/vhMw9g5OjtcbAwWaonPDerjxW71F3YCrSEA8zybl2gH9FXq2YzP090bfFNMQJkOUaMG5+KDlLWCzfj6hDLf8DI6AHgM6n/APKpntKr3Mosut6iQRk62DI7SPF+pDBbiM3JXARFx/PIIbGcOZUxSQSC7CNxu1wzZXtPBwP3kcUtqxl0cQwyWFrajvWF73QlkAtdrZXkfpHG+haAbb6lOvZrQd5Wh9vDTxvlJtpmtkjuf3nXH7ifu9nUA0+kTejI+nG/VXDCKCKnZ3UTQxm/Mudaxc927ndfhYaJcY/vwNlJO68jW3gPkvcJdma5nEeNvmN1JTvYd3W81q+kLHCWIh4BuQ03t6ck77FfQbPDctkaNRuOYO64d7XMO7utzj3ZmBwPMt8J+WX4rv1PaRuePbi3i08R5Kj+1ns739GZWN/SU5z2G5jNhLbpbx/wdVs42tAxe6ZwqidqPgfLgmMjOQQeHQEy5QL3ZJYdWxucPmAjGvuB96jmvI6K8MIp38HfEfiEUYb+IagckBE/mnmDRg36jbh961OwWjqXZJ4MER/Zt9nw/gnlQ0Kq9kJLQBv1XOH/AHE/irC6S6tT+CEPsmipwdlFiFN4UXQleYk7wrYuzmUOvFiUtc5NsS1cUskbZKyypDIKyCxI2WLHVNgsULk2UpIrVZiL3O1OycYbISBderFblSjiVEuJtzdjKmiBdqj6iEALFilxFMxRiUYAVdr3lYsRPsCJLgLznuul4dUOyDXgsWJuPoDJ2Uvtc68rid7D8VVLbnosWJE+woiyrOq+gPYjA1uFRuAsZJZnOPNweWA/ZY0eixYnYBWUvaHrTZqxYqkJQpk135n73ISubawHT8FixZLobEjnbkj05fggT7nm43+JCxYhZqA3D7vwW7Y78Tx49VixAkMZBLB+08eTig5auSIgte7fibrxYhkkkamNMIxiUkuvY8bX187q4UlQXsBcBrvposWIsLYORI4FhdGxuIzsAs2N07Gjk1s5YB9kWSBjLXHAEj0BssWJOX8F/LGr8/6X+iN+h0TnAJDmCxYggBI6R2ePhd+9/K1OA5erFZ/jEPsOoXlRYlIVixdjOkVicXcqh2ixKSOpMbSMuWPS2xeZASD/AAhYsXZEZdLQk/1aQwZyRms0X6lrjmttfTy6LFixK4r9A85fs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7" name="Picture 11" descr="C:\Users\jblocki\Dropbox\PasswordPictures\picture-3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0957"/>
          <a:stretch/>
        </p:blipFill>
        <p:spPr bwMode="auto">
          <a:xfrm>
            <a:off x="952783" y="2454886"/>
            <a:ext cx="1986360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3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data:image/jpeg;base64,/9j/4AAQSkZJRgABAQAAAQABAAD/2wCEAAkGBgwQDxAQEBIREBAQFBIQEhASFBcPEBAQFBAVFRUVEhIXHCYeFxkjGRQWHy8gIycpLC44Fh8zNTAqOCYrLCkBCQoKDgwOGg8PGCkcHyIsKiwtKiwtKSosLCksKSwpLzAqLiwsKSksKSkvKSk1NSosKSwqLCwsLC8sKSwpLCkpLP/AABEIAMgA/AMBIgACEQEDEQH/xAAcAAEAAQUBAQAAAAAAAAAAAAAAAQIDBAUGBwj/xABAEAACAgECBAMECAQDBwUAAAABAgADEQQhBRIxQQYTUQciMmEUQlJicYGRoSMzcvBTgsEWJERjkqKxFXOz0eH/xAAbAQEAAgMBAQAAAAAAAAAAAAAAAQIDBAYFB//EADARAAICAgEDAgMFCQAAAAAAAAABAgMEETEFEiFBYVFxkQYTIjLBFBZCgaGx0fDx/9oADAMBAAIRAxEAPwD3GYfENetIVmVipYKSozyZ6EjrjOBtk7iZksavTLYjo3RwVPyyOo+crPfa+3kIjS6yq0ZrZWA646g+hHUH5GXXcAEnYDck7AAdSZxdOnSxK3cDzOUe+uUcHG/K64IH5ypeHV9za468tl1ty5/pdyP2nLfvJXBOM633Lx442bv7I35T8FfBeK2U1rYyu1VrNa6D3nq82wvzKvcANuo37gE7HrNPqK7FDowdW3DLuD+c5mWTpAGLoz1OerVMa+Y+rKPdY/1AzRwvtG4NxvW1t+VyvYyWYu/MTsCZYq4hQ1jVLYjWoAz1hgXRSSAWUdASDjPoZytmndxi26+0fZZ+RSPQrWFDDfoczaeDeF11afzQoV9URe2BygKQBWgA2AWsKMDvzHqxnSYPU682bVSel6s1LKXWvJv4kSZ6phEREAREQBERAEREAREQBERAEREAREQBERAERKLbAoLEgADJJIAAHUknpAKszVcS8WcM0z+XqNXpqLMBuSy1K25TnB5WOcbH9J5h459sD2FtPw1iibq+swOZ/X6OD0H3z/lG4aeXncljlmYlmZjzMzHqWY7k/MzLGpvy/BVs+tMzR+IeL4R6KWB1Djl2OfIVtjY/pgZIB6nA9SL3F/DGk1SlbVdc781Vj6d8/wBVbAn8DtNK3DfoRrpJDVWErU/KqNzhSxSwKApYhSQwAzynI9fH6nkXUUOdUd/p7+5nqjGUtSZXVWqqFGwUAAfIDAlcRPlkm29s9lCRJiVJImb4b4kioulchbahyICcebUvwMh+seXGR2Oe2CcOW9Nwca0MLB/uqsUP2r2U4blP1EB25h7xIOMAAnpfs9bdG9xrjtPn29zUylFx2zrsyZY0ukrqUIi8qjoP/wBMv4n0M8sREQBERAEREAREQBERAEREAREQBERAESJqfEvifR8PoN+ofA6JWuDbc+MhK1J3Y4/AdSQN4BstRqUrVndlREBZnYhVVR1JJ6CeDe0T2j2cQY6fTsU0KnB7Nqj6t6V+i9+/pNR4x8cavidmbf4enU5q0wOVXHRrD9d/n0Hb1PPzZrr15ZVsSCRJlhzvM5U+u5ofFTqRRV1c2pb80SvdmPy6L/nm+InKrwbibPZY/wBGD2Md+d35awT5aAcgxhcZ3OSWPeeDn/euiUaY90n4+psVdvcnLgRDcP4gm7VV2D/k2Euf8liqP+6WqdSr5AyGU4ZGBV0PoyncT5rk9OycbzbBpfHlHrQtjPhl2JS7hQSxAUAkknAAHUk9phaHV6nV76Snmp7am5jTS4yRmoBS9g264CkEYYzHjYV+U9VRb/t9SZ2Rh+ZmbbnlOOuDj8cbTe8BC/RdPy4x5VeMf0D/AFmifw3xbORqtGB9g6S0nHpz/SP35fym48PaLU01Gu81HlZvLNfNjyyc4YMNsEkDBO2J3HQ+n34TmrUvxa4fwPPyLY2a0bSJMTpDUIiTEAiJMQCIkxAIiTEAiJMQCIkxAIiTEAiDBM848ee1mrTc2n0JW7U7hrfipoPTH33+6Nh3PYzFOT0gbjx37RdLwxQgHn6txlKFIHKvZ7m+omdvU9gcEjwfjPGtXrbmv1VhtsOQPqpWufgqToi9PmcbkneY2o1NljvZa7WWWEs9jnmZmPcn/ToOglubUK1Eo3sYjERMpAMx5ffoZj5gH19IkxPPMhGJrOM8HW4CxQBfWD5b9CR3rY90b09cHqBNpIMpZXGyLhJbTJT09o47hWhXXOXsHNpKmwEO636hT7wcdClbe7g/WVsj3d+xCiUV0qowoCjc4AwMk5P7kmXJgxcWvFrVda8ItObm9siTIzGZtFCYmHxHi2n06hrnCA7KDu7t9mtB7zt8lBM07+Kr3GdPpXxtytqWGlDD15MNYv4MoPyEA6SJyPEPF2t09TXW6egogywTUMbCScBUDVAMxJAAJG5lXDfaVwy1glpfSOeg1A5KyScAC8E15J7cwPyllFtbS8FHZBSUW1tnWRKVcHpuDuD2IkypcmIiAIiIAiIgCIkZgEzD4pxbT6Wprr7FqqQZZ2OB+A9T8hNf4q8X6Lh1PmahveOfLpXBtub0RfT1Y7DuZ8/eKPFes4jd5uobCKc1adT/AAqBjHu7Dmb1Y777YG0vCDkQ2dH429q+q1vNTpebTaTcFs8uovXGPex/LX7oOTtkjdZwgUAYGwG2BtiIm3GKitIrsRESxAiIgFNnSWJeuO0swD69iTE88yERJiAREmIBbucqrEAsQCQo6sQOgztmcV/6rxDW0G6m8aV8t5VaqLBXYjYKaouMscqVZQF5ckbkBp3M5PxDw5tNY2tpTmrcg6yteuAAv0lV7soADDqVXIyVwQMPgzo4LuG+kr7lxsPPar7Hl5tsL3GAAQcgTZzXazR85XUUcvnBcA5wt9fUI5HbclW35ST2JB5/i/jBrAaaA9bD3bnccj1NjetR9vfdum+2e1q65WS7YmC66FMHOb0kWvFfFhdaKUOaqWy5HR7htgHuE/8AP9M0jAEYO4PUHfMKoAAGwEmdJRSqodpwmXlSyLXY/wCXsXuF8Z4hocHR2Dyx10l2X07DAGE+tSdtuXb7pnoHgv2kaLiTNUM06qvPPQx5t12fy36OASM9xkZG885E0nFeDGsG3TJi0tzMwYocZLHDAgruTuDkdpo5eKvzQXzPZ6X1KW/u7nv4N/qz6PzE8r9nftIXUFNLrNmACJqWJUvYDgJeuAEdhupBw33SQJ6eNKnp+88hrR1CafBdiWvoifP9ZFDEEqe3SQSXokyCYAnD+0H2mU8PBoo5btaw+AnNdAI2e7G/4LsT8hvMf2i+06vRBtNpStmsOzH4k0wI6v6vgghPzONs+GO7MzMzM7uS7ux5nd26sx7kzNXX3eWQ2ZHEuI6jU3NfqLGttfHM7eg6KoGyqM9Bt+pMxsRmMzZ1ooIjMZkgRGYzAEGC0sO+fwgB2yZTMvhXCtTq7lo01bXXN0Veij7Tt0RR6mex8E9hnD1pX6Y1l2oO7tXY1Va7D3UA6gep3Oe2wFJTUeSdHqERE0i4iIgCIiAJDDMmIBxep0X0C3lGfod7fw87jTXMf5We1bE+5nocr05BNR4s8ONbjU6cfxkHvp21FY7Z7OOoPfcHqCPRdXpa7UeuxQ6OCrKdwQZyVSXaaz6PceYbmi49bqx2f/mqMA/a+IYyQsxk4PuiYrao2RcZLaZ51TarjmHQ/kQQcEEdiCMYlc3vi7gDIW1lC5B31FSjcj/GQeoHxDuNxuMHQI4IBBBB3BG4InRY+Qro79fU4bOwpYs9ej4ZcU7ZkMcx2kTYS8mm3pJGn13BW50ekIqjPMmAEYEEEuO+3w9gd8enW+D/AGimhUXUXM+kKstTEG27T+WzDGobJZlwjYbGwTJON5rOac9r1fSWeZUqimxWrt5snAcBTg5wpCjlBP2iPSeRl0/xI6fpuY3qEn59Pf5+59HaXUK6hgQQcHI3BBGxB9JNtAbfofWeP+DPHjaMJX/P0R8sM+cPpcipHZBuWTzrOXk6jDYOBieuaPiFNyCyqxLa2GQ6MHU/5hPMaaOhjJS4K9O5I37HEwfEmoxpbkWw1W2pZXSy5azzWQ8vlqN2YHfYdsywOLOwZdMq2NzYNrHFCb4JJG7kfZX0wSvWVaTh4RjY7G25tmtYb4+yi9ET7o/PJ3kFjyXhXsO1X0bmv1XJqnPOVC+dSudyHOQzMTvkED5HrOe414A4tpMs9BurGf4mnzcMdiyAc4/Qges+hpBQGZI2SiRo+WAwOfkcEdwR1BHYyZ9Gca8HcO1f8+iuxsYFmOS0D7ti4YfrOE437Fxu2jvKnG1N451JxsBcvvKPxVuvaZlcvUjR5dEuaulqbrKLCnm1HldVYWAHHZhsf7zg7S3Mqe+CokFgIZsTHd+56fsJIKmbM6LwZ4B1vFLP4YNWnU4s1TDKDHVax9d/2Hf0PSez/wBkluqK6nXq1Om2ZKN1uv8AQv3rT5fEfl39w0mkqpRa6kWutAFREAVVUdAoGwE152+kSyRqvC/hHRcOp8rTJjO9lje9ba32nb/QbDsJupMTXLCIiAIiIAiIgCIiAJh8V4XVqazW/qGVxs9dg+F0PYj/AFI6EzMiAcVpNValr6bUDlur94MB/DvqzgW1H9mXqp+RUtyHibgLaSw31LnS2H31H/DWH62P8Nv+0/I+76lxzgq6mvlz5dqHnpuAy1Vnrj6ynoV7gkTm9LquY2ae9Qt1YC21HdSrZw6Z+KpsHB+RB3UgZKrZVS7omvkY8L4OE/8Ah5+DJmRxrgj6GwAZbTWEipjuaydxS5+X1W7gYO4ycXmPYToKbo2R7kcPlYkqJ9kivllq7Sq6srjmVhgg9CJPvR70s/PKKR/DxI0VHBdXReRQR9HcoWVjn3awxRG+scOcg9d9+mJ3vs74CbbbdTZUq0Yepq+bmS+8Ov8AEasbNyhSAWGfeP4nQZadR7M+Ol11ekCjn09xfGdylwDBsfjzD8vnPMyq1XDUVyzounXPIu3N7cY/7v4nc6PGGHYHAHYCZEs0V8inmPqSewlDcU0oXnN1QXrzeYvLj8czzDoTJiajgfE7NTZfaM/RfcSjK8pfAPPYCQDgkgf5fxE2Or1VdS87nAyFAG7MxOFVR1LE7AD1gDWa2qit7bXWuusFmdjhVUdSTPDPHntcv1hajRF9PpgSDb8N+oHTbvWh9Op2zjpPbL/DtWqQjW1rajDA07+9VWPUjo1n3u3bG5Pn/iT2BaV8tw+5tO258m3N1J9ArZ50/Vvwllr1B4cEx8OxHQj1/v8AvebKrUBlDfkR8xNvxf2Y8e0xIbR2XD7en/3hTt6L736gf/V/wz7MON6qzl+j2aas45rdSrUhd+qofec47DA26iZ4zSK6NFRTbbYldatZZYeVK0HM7t6KP7x3ntns+9kdWm5NTr1S7VAhkp+OnTEbg+j2d+boO3qek8F+zzQ8MXNY83UMMPqXA8xh3VB9RNug/MnrOoxMc7HLwiUgBJiJiJEREAREQBERAEREAREQBERAImp49wJdQFdSK9RVzeTdjPLzY5kcfWrblGV+QI3AM28iAcA7efnTalArEcl9BPMFbqCrYHMpIyrYHQHY7DiuJ8Nu0dprsbmQ702f4i/ZYdnHf1xkdSB6p4l4M1z1WV+5fWG5LMEqR3SzHVT+xwROVFVOpqspvqsFqnlcH+ZTYN1ZT69w3QiZqLnVLa4NLLxI5ENPn0ORf+rEp8w4Py7y5rKLKLTTcp5wOZW5fdtQ/WXP6Edj8sE2ip5W2xk7D8578Zqa3E4yymVUnCa00VEkY3zv0mrPFreH8Sr1dYPI6+VaF6umRzD5kDlYf0Y7zZmvBBA/GY3EeHC9HQ7HqjfZcdCJS6vvjo2MHJVFqn6cM9j4bqxfSltVotSwcyuOhUj+8iNH4Z4dS5sq0unrsYhmdKlViwOckgdcnM8Q8JeI+L8Kfl8h7tMxzZSGDAHu9LA+6x64IwflPVtL7TOGMgYm9WI3rbTX86n0JCFf0M8OdMovWjslfU1tSX1R1FtqVqWb3VUf2AB3+XzmPwvh1r2fSdQOVhnyKOooQjHMx72sM5I2UHlGd2bhOJe0e6zVLXpdJdacfwOdfdZ8e9YalJc8pZQA3Io5mJYYE9K4VZe1FTXqqXlFNqIeZFsI94K3cZmNxceS8Zxn5i9mXEp8xckZGR1HeTmVLkyJMQBERAEREAREQBERAEREAREQBERAEREAREQCMTReI+Avbi/TkJqqxhebau+sZPk3EbhSScMN1O+4yrb6QYB5/q9NTxCgoc1XVMR7wHm6a8AZVx+BGRnDAgjYgziWWxHem0cltezL2I7Mh7qcZB/LqCJ6t4g4C7P9K0wA1KqFZfhGpqXJFbHswySrHpkjoTOX4xw6riOnW2khNRUWCMwIKurYspuHUbgqR9UjO+Jt42S6Xp8Hl9QwI5MdrxJcM5OJY095bmVlNdtZKWVt8dbjqD6+oPQggjrL86CMlJbRxFlcq5OMlpoSl3AGScf6k9APn8pcppsscV1qXsboo227lj0VR6n9zgTq9HwbT6CmzV6giyylHtZ8e7UqoSRUvXOM+91OfTaauRlRpWuX8D0cHp1mS9vxH4/4Lvs24Q4v1GosQoyIunQN8Y5+WyzPpnFW3y/Kegiavwzw62nSVLbjz2HmXkdPPsPPZy/IMSB8gJs2M8GybnJyZ2lNMaa1XHhGHxLRLaNmetwDy21kCxCfTIII+6wIONxMBeJaqjbUp5iD/iKELDH/ADKBllPzXmGxO3SbYxMRfZTo+I1WqHrdLEO3MhDrn8RMgMDNddwuhmL8vLYcZsQmuw46ZdcEj8ZH0fUL8Fob5WpzE/LmQrj8cGNk7NnE1R1usXrQrjPSq4M2PwsVB+8Hj4UZsp1Kb4/lGz/4uaTsnZtomr/2k0X1rVT/ANzNWP8ArAmTRxTTWDKW1uPVXVh+xgky4lIcHpJzJAiIgCIiAIiIAiIgCIiAIiIAiIgDE5bxFwK1LG1ujXmt2+kaZSFGrQDHMudheoAwfrAcp+qV6mIB5X4k4GutqXW6LB1Krsv8salFz/BtDY5XByATgqdjtkTnOCGzWMK6VYOMi3zFK/R8bEXA9GzsF6n8ASPTePcKfTu+s06s6N72p0yDmLY63UqNzYBjKj4guwz10Gv0TBhxHh/LY1iqbqUI5NbVj3WU9BaB8LdxsdsEbFWTOqLjE0MnApyJKU15X9fmbfhHBqdMnKm7Hd7D8djfM+noOglSoNVqRphk108l2pYfCMMGqpJz8TEcxG/urvjmXODwjX6vidZbSKdNpySh1dy/xMqcOKKD1YMCuXwARnDYwex4XwunS1CuoEDPMzE8z2Oeru31mPrNdtt7ZuRiorS8Iy2bEo55STmRI2TsuSCspEnmjY3sFZTK8iTGhotyZVyyOWRojRBMxruHaZ9nqqcejIrf+RMnEQDXf7O6Dtp6U+daCo/qmDKhwGg/W1A+S6rUKP0FkzpUsAvRJiWLkRJiAREmIBESYgERJiAREmIBESYgERJiARicrxHw9qabTZokRkuLGzTM3lIlzHPnI3ZSSedcHPxDfIbq4gGm8OcBGjrsy3mXX2G++wDkV7mVVPJX9VQqqoG5wu5JJJ2TNmY2t1RrdS/8p8Lz/wCG/Qc/3W6Z7H8RMiQyrESIlSpMSIgExIiAVcxjmlMSdk7K+aMiURGxsrwJIEokgwTsvxIiWLExIiATEiIBMSIgExIiATEiIBMSIgExIiATEiIBDoCCCAQQQQdwQexE17KaBvlqR33Z6R8+7J8+o+Y6bGMQDGRgwDKQysAQwOVII2II6iVYmFdwp62L6RlrJJZqWGdPYxOSSBvWx395fUkq0or40gITUI2lsJCjzCDU5JwPLuHutk9AcN90SNFdGwxGJUUMpkEDEYiJBAxGIiAMRiIgDEkCRAgGRERLmQREQBERAEREAREQBERAEREAREQBERAEREASi2pWUqwDKdirAEEehB6xEA1i+Hq0309lum+5W3NTj0FNgZEH9IU/OXAdcmAy03juVJobHyU8wP8A1CIgAcSA/mUX1H+jzgfwNJb98SH4xo12e5Kj6WnySfwD4iJGiNGVS6OMoyuPVSGH6iV8hiI0NEcpkYMmJDI0RERIK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6" name="Picture 10" descr="http://therealdealsports.files.wordpress.com/2013/06/o-lebron-james-faceboo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02" y="3744843"/>
            <a:ext cx="1144000" cy="7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38200" y="5334000"/>
            <a:ext cx="8153400" cy="985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-457200" y="5029200"/>
            <a:ext cx="1905000" cy="6858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Pwd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6"/>
          <p:cNvSpPr txBox="1">
            <a:spLocks/>
          </p:cNvSpPr>
          <p:nvPr/>
        </p:nvSpPr>
        <p:spPr>
          <a:xfrm>
            <a:off x="914400" y="54864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noProof="0" dirty="0" err="1" smtClean="0">
                <a:solidFill>
                  <a:srgbClr val="FF0000"/>
                </a:solidFill>
              </a:rPr>
              <a:t>Kic</a:t>
            </a:r>
            <a:r>
              <a:rPr lang="en-US" sz="4400" noProof="0" dirty="0" err="1" smtClean="0"/>
              <a:t>+Pen</a:t>
            </a:r>
            <a:r>
              <a:rPr lang="en-US" sz="4400" noProof="0" dirty="0" smtClean="0"/>
              <a:t>  + ….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3" name="Picture 3" descr="C:\Users\jblocki\Dropbox\PasswordPictures\picture-0-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7"/>
          <a:stretch/>
        </p:blipFill>
        <p:spPr bwMode="auto">
          <a:xfrm>
            <a:off x="3200400" y="2486731"/>
            <a:ext cx="1883229" cy="24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57070" y="3178314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4" name="AutoShape 4" descr="data:image/jpeg;base64,/9j/4AAQSkZJRgABAQAAAQABAAD/2wCEAAkGBhAPEBAPEBAVFBAQFBQUFA8QFA8QEBUPFBAVFRQQFBQXHCYeFxkjGRQUHy8gIycpLCwtFR4xNTAqNSYrLCkBCQoKDgwOGg8PGiwkHx8pLCwsKiwsKSwsLCwpLCwsLCksLCkpKSksLCwsKSwpKSkpLCkpLCkpLCwpLCwsLCwsKf/AABEIALcBEwMBIgACEQEDEQH/xAAcAAACAgMBAQAAAAAAAAAAAAAAAQUGAgQHAwj/xAA/EAABAwIDBQYEBAUDAwUAAAABAAIDBBESITEFBkFRYRMicYGR8DJCodEHI7HBFFJi4fFygqIVM0MWU3OSwv/EABoBAQADAQEBAAAAAAAAAAAAAAABAgMEBQb/xAAmEQEBAAICAgIBAwUAAAAAAAAAAQIRAyESMQRBIhMyUTNhgbHR/9oADAMBAAIRAxEAPwDiCaSaICE0lCQhCaBITSQCEIQCEL1hivrogwjjLjYC69jRkakDzv5ZL1cbDL4fTLRejn2ba+RzyVdryR5/9MOfeFx8pyKTNlPcLi1vEjPlotmLvkZHEONg7jx5rea4sB7psHXGJtwcvoq+VaTjlQUlHI0EuYQBzBXirLBV3GF7ciLE+PH9PRQu0abs5CBocx4HgrS7Uzw1NxqITQrMySTQgSEIQCEIQJCaECQmhAkITUhIQhAIQhA1ksVkgEk0ioAmkmgEIQgEIQgGtuQOa2n8gvOlZck8gs35KKtA3UX93Vp3e3djkAc/yboqtFe/mugbsU5awE5XWXJbJ06vjYzLLtY9kbrQtIc0C3K2aulNsyFzcJjaRyLQQqjR7RLCAGl1+DcyrBFtx0YaZYJWg/MG4h58lw2W3t7PWtRrbx7hU88TuyjayYAljm5Xdb4D0OnRcB2i8mQgggtysdQQbWK+p6edkrcTH3HXIrgf4q7AbTVr5YiDHOcRtngmOb2nx+LzPJdPDdXTzPl4247/AIUlCaS63mkhNJAJJoQJCaSAQhCAQhCAQhCkJCaEAhJCgNZLFZKQJLJIqAk0IQCE0kAhCaD3pD8fh+6zETnEBrS48mgk/RYUh+IdL+hVx3X2a2SDU3dI4ODTa4DAW3P7dVnnl49ung4v1cvFWIISCL6jhY8OZNldNmmfC22FoI1NyfsvCOEE2e3NndOK2I5nC426BSrRoqXLcdnFw+F9s5NmzOblJI4ngwiMDzz/AEUpuzFUxR9kI45Q17mvMwDn4ciO845ZHgOSex6uxALiFdqOkY9odext8QsD5kLmy5MvVdn6eMnkrMm3ar+IEEEcMbnG35mMRdmATctabh2mmWmSrm/87Kqlgiex0dWx4L42MjbHctIccbnYsstdeisFbWUwnlIksYzYvkIuSLZDSw6dFr7/AFCyqoG1jAJP4YiR2E2OAGzx4Wz8lOGf5elObi/C/wCnGNpUJgkdEXBxFs26WIuPA9Fqrb2pW9vNJKG4Q91wy+LCNA2/GwAWqu+PCy1vokIQiCQmkgEIQgSE0kAhCEAhCEAhCFISE0IBZBYrIIGkU0ioAhCEDSTSUgTQhQMopMJB92Vp3e2kY6hrQfy5CAG8Bl3SPfFVd4wm3EanryU5u7GZJoiB/wBsjEeVtFTObjfgyuOc0um0KZrmue0fm8XcxfimzTyWxKdeoWpchYR6+V3dt6kbbCetleaOVscALjkRrw0VCppMrHgbqzCuY6m7N7cTbWIPPULLONsb1o3bL2fO8mQMcX62tf1C9d6nQ0eyqvsgAzsXMsOLnjs2355uCitjUFK5z+8GPIyjkwFmLOxbiBIF+AWp+IdfSU1FHs+R0hMwL8cZa4hzDdrnD5ml1hbLQ8lGMtsiPkaxwt24yUk0l6D5wJJoQJCEIEhNJAJJpIBCEIBCEIBCEKQIQhQGmEkwgaRTSQCaSaAQhCAXpAM8R0bmf2HrZeamKTd6okjaQzC1ziS6Q4MgBbLU6u4ImTbU2ds19Q52HRou536DxJU3ufk6The30v8AdTWwqJscDGt45udzfoT+y9hsMxkzR2wOPeA1Djz8VTO9Orh4/wApUic15li2KaO4XpLT8tVzvTasbi0qR2VthjHWkHcORWjIwtzXkYC7DlhDzYF1w0kBLJ9m7HRNlfwcjcmtNjlcA2PS64Tv/XmbaNW4uxNZIY2W0EcfdDR6HzJWW1N46yKR8IvAWktcxp71+eLw0IVdJvqtePjuPded8nnnJ1GKE0rLZxEhNJAIVt3D3JbtKQiSRzGDLuYcZPE97KwuFM7R/ByUQPnpqgTFriGwmPs3vZjsLHFbFbO2WhWd5MZdVvODkuPlJ05whbu1tjT0khhqInRyAA4XW+E6OBGRGRzHJaS0YWaJCEIEhCEAhCEAhCFIEIQoQYWQWIWQUpCEIKBJpKR2PsaSqfhYQ0C2J7r4Wg+GZPRQmTaPU7sXdGeps8/lxH53g3I/pbqfHIK1bI3Np4pGNDu2kxC8jhZgHHCzoBqbq3s2fd7/AOUfDbkFS5N8OHftXNi7m08UjGhpe6xJkfYm45DRq3drbKLCfG45EX/wrNsSmb+bJxaLff34LT3hp3Pa0NF3X0HhmqeV26fCSdKNu/UC0sPzMebDxJ/fPzU2duCkY4OZ2hd/4uY5u5DLVQVNsypiqHzMY3DIDZzr2DrjOw1Itol/BPZMJHEvf8ziMnC2lvBXvbPHcW3YJbWRmSFpOHJ8eRe08iOI6qUZsOV2XZuHi132WnuLSlle3sWDsnt/NA0w4b4j/wAV1uJrW6AjwJss/CfTe89nuOfUm5EjiC+9uQButLfPZ/ZzUjGjCI2SnDxzLBcjx/QrqUtQ0A3JHVc03mrY5KkHiRhv0Bvb1IVcsP7pw5ssr3NKHv3u8ZqZlWwAyQd19vidBcWd1wE+jui5uvoHbW712QVVMTjpT3mAnvsJu82/mvfxGXJG1NyqCsYJHwtu8i0kf5bwDxJbr53WmOWppz8vF53yj59QrxvX+F9RTSP/AIUOnibqBbtWcsTfmHUegVJfGWkgggjIgggg8iOC0l25MsbjdVilZZLOBl3sHNzR6kKVXWN1tmx0UMUjpgCy5cdLHFid48B5BTW6W/DKizJ7NkD39l8rCCfnOgtkEbI2DFtClkp3OwkuJxWFwQbtPrb0VSZunUUsxilaCWuNiNHC/wAQ6Gy4ctd2voeP6wnpI/jHTU88EdYx5dNDIync4G8bmuEj8I6tdxHMhcjXYPxSgDNk0/5YY99QzFhDbOtDLmS3VcfK6eH9ryfmSTlsjFCaS1chIQmpCQhCgCEIUgQhCDIJpBNA0kIKACv261CI6Zrh8UnePjo0eQz81Qo2FxDQLkmwA5nQLqNPD2bI4x8jQ3zAsVFa8U729aWVwe1zfiB+qtFJVgZ6Ms0X4g2GR+noqo02dfwVgEV2s/le5p6XvmP0/wDsFnk68Vo2XSAdtbQ2P0z99FrOp7BznW7oIv8Ab6rHd+qvUTQg3Y2K5H9ROvos6F3bXY7WM2cOfJ3pdZVpHhT7KDoe+0fETh5An+/0UDt6gjisWA6E556cP0V8jhGEt8j79VF1+xRK0tPi08R7yUyliH/CTazO1nYT+ZhbkeLA4g29QupvbldvouCT7Nqdm1TamFubCe78r2Ed5ngRfqF2bdfeGKsgbNGcjq0/E1w+JjuoWjnzl9/Y2zKWxl17AahUT/oIqnXOIP1xNsQMiRdWrfSq7jWg5uOnT2FnsmhEMTRbvEXcePOyrk1w9PPZNCY2Oa43Fxr4WKjmx9hOYT/2pM29D098VYIeKi94ILtjeNWvb6EhUaIzbrjFPHLwc2zhwIH+PqtXeDcui2g0F8YEj2kMnjyeHWyJt8Y6FTG80OJhI1jGIf6SB+61Ny5C+Mudow4W+GpPoEl0iyWdvnbauzn008tPJbHC9zHW0u02uOnFa0b8Lg7+Ug+hurJ+JTbbVresgPrGw3+qrBK6Z6ebeq7Nu9tUQztN+67PyOYKum8TWyvjeM+6CSNQQ45/suVbMDsDGOFnRgNB4OYPhcD4W9FYdm7wzte1jml4cMOViLLj5Mdvb4st6rD8b6xgpKKEHvOkdJh/pZGWk+sgXGyunfiY7+MdUlouKCOA4xmAZH2ey/UvB/2LmC6OL9ry/lf1KEkIWjmJNJCkCEIQCEIQCEIQZBNIJoGkU0igsW5mzscpncO7Fp/8hGXoLn0VzIsVo7E2cYaaNts7Y388bxfPwyHkt9pxC3zDTqq114Y6jzfz9jorNsWYPpXh3/hOIH+kj+x+irEjs+vHqtoVphp8QyDpQ0/6TG646jj5KmXppj7WLcCTtKqseeDGt83YnH9vVbTJnRTYm/LcOHMcf0J81BfhhtJrZJMRt2znkf7QQB9FOSSfnvBHI+f+AVS+18b0n4azE3E3O/rx/uvRrieHv3+iiaYmMEn09PspGkqsTA/icvPRVWbFRRtmBD25EcVAx0TtnSuqIQSw5zwt+ePL81g/9xueXEX42U9HUn36/ZY15xRm3xcPHRD2j2V7Kyo7VpDoYmtcHDMF7/hHoL+amW1gKq265bHE+PsyDLLM8uA7txJhDehs0HzUm5/eNuH3t+ytYrKnInj376rX2gzFZnULSp6kjj79lb7DicCq1aI/eVxYGP4Fpa4c2myg91ars6Rov3p53MZ/puAT6D6qU33lLIWOAyDrHwsoKkcBPsyFoyIe+3W5u7/j9VCW9v5uHTbQj7QjBOxtmzsHesNA8fOPryK4HtzYc1HKYZm2OrXDNj28HtPEfovqKKQZtOhVI3j3SZW9tSkZAl0U3GOQjny4EclpjnphycUy7ntS6aoPZROHGNhscx8AUnsHackr+waA0WN5XWOHQCwsLk6KBkonCGKKS7JIgGuAyLXsyI+itGwNhyYopG4QwNZI677Omc43tbQNaMud7q2WMvtbHLKek5vDsuKPY9dFG2xdC6R7j3nukbZ2Nzv9v2Xz8V9NbapxLQ1TLYccErbciYyvmW6nD05/ke4SEIV3OSaSakCEIQJCEIBCEIMgmkFkgFI7v0XbVEbT8IOJ3+ludvM2Hmo4K77rbP7GETFt3S535Mv3W+eqhfDHdT7JC3Me/eaxmex39LuvPmPovSNjXjumxPyn7+ixqobAX9+/2VHW8S++TteDh+6894CWUAdx7dvqY3W/RDHDK/FSO3dnl9E5otcPjf01tf8A5lKmTcqq0tWY2sa05tAzHPn6qbo5aioe3tJCbkdDwzJC0dn7IsbuN+gVi2Q5rZMxwNr5d7JNoxlWSsqsmjpmf9pz9Vt7Nms3CeH3P2UDLXaEN1sNRyC8WbYLTmLex91npqutPmfD72/Ze4cOPvJV3Zu8DCRd2vP31U52gcMj7soS89nw4RMz+WV5Hg5rXf8A6Skh+K2v9yF40c35s46s+rR9l5V85YWuGls/O6RDZYcr8fZUhQVAsL68VWn7VDPmy/wF7Uu3oyc9Dy0VtI3pO7xU3a0zxrYX9NfoudbV29/BVdE/BjtR4baHvveCR1XQ6euBac7tIXLvxMfCyWB9iRhfEcJsQQWyAZg8JCFWTsyvTwk3yqnkspC4C+b3YXeQGluqlKbeythhkdKWOBaQHABr2vIs12WRsTex5KoU20IGNBF2njidkPCwuddAFjNtd8zSx1gw3LWjIWvYEjnqrzHbPz1Pb0rqguuRmXd7PU3vfzVv3dqpZKSExlgdGHMJfckBrrDK/JUZsl42n5m/scwtnZ20nRvsAMLzkC4N73ErSxXHLVdSpWuqSInyZSYmSdmSB2boJA/By4HyC4bvbu47Z1XLSudiDLFr9MUbhdriOBtkRzBXSuxrKqmjlpyGvhlLrsdY2DNQRra5VK/EiskmqIXzYe27BoeWXsQ178LiOB19BzUTpHNN47VFCEK7kJNJNAIQhAJJoQJCEIMgmkFkgzp4sb2s/mcG+psuoUleIu6QC34TG4ZYRoOniubUEWeM3s0iwbk5z9QAeHirxQ1VVJhD5Wx4iAAQH2HNxPIKtb8XSwQ7PZLZ8JtY5xuOY8Dx1XjtGB7Y7lpFyb8hnl+6wq9kSPkDaesAadS5o15C1lsSbv1uQpq1rrDvdqCAT/Thvfhkstun/CIaPzMPO3popfe2TBRPYDZzmZH/AEkOH1yUbGyoY4sqYsU8L8TZYGns3xOb8JsBmHW1F1p7w1Mr4gZY5bYgL4HWwg4rHLLQKfaPUp7n17ZQYpyWnQPBtnY63Vok3bF7iUnX4v8Ady8lQYdpt1ZHY87lSVNvRUM0dl1zU2X6RhlJNVco9iWBGO/s/YLZ/wCkt+YX1z9fTRVyj34eD+Y1rh0yPH7q0bL29FUDu3BPPS+fHzVLuNpq+mtLu20/A7C4X6jK/wBlsbLlkicIpTcZgHiCP8KaDA25OWXHLn91FtqopnOwODix5DsJBwvBdryVfLa1xsbNVP2JfKWOcCG3DRd12utfwsR6LYlfjZplYHPWy8H7TjEsUDnASvxFrOJa0d4+H26LcHv9VCFO2rT4Sbcz+yi2vOY09/2Vr2lRl4u1hPh0CrlTRPYSSwj3da41SxqM2hIwm73WHAEqsbw7UMoDXZhry65ve5bbPpa3op+q4noVUK9lmknh/Zae2Od1GvF3rudw08ea2KN+JoP8oI+t/wBitSM2DV6UsuB9j8Jy8jmD63U+mG0pFKNeeo68VhG1p7xNjqPqsSLeHvNeTMyAdCQOPqrRauu7jStFFEGu773uNgRcHFbMcrBcQ29tB9RUzSv1c85DIBoNmtA5AALtlDSQ7Mo5KgOxARueHaXGG4t45D/K4I518zqf1WePurc96kJCEK7mJCE0AhCEAhCEAhCEDCaQTQWvYdIBBHJ8zi63TvWJ8ch6KXDbHrbL9SffJV7dKpu50JOWb2jqBZwHlY+SnZJ8yfRQ6cL03YZy23IcOfRWbZe1pJiI2AM6NB0t70VSabe/8KU2BtYQSHFazxa/I3yPsKmU6a41ado1TKZrQTdz+ufiTyUHX7wSBjms7txq0n9U957yBkjDcC+euqgO3DrX1GR95quOP2tllfSfjfTOPaPhjMhABcWgg4Ra9jlfLVbbK6EDKGIeEcf2VYjk08lmajCCeQJ9FbxR5N6r3h7WSSKMNayM4SWta0udbvXsNBe1uiwhLz3mHNmd1Sti15D331cb+am3zO1bLgPK9rrPLFvxcksTrN8nscWTEdWSDunqOfkpV2xaeoayWjqRBO1oDcy+K2uAkG4FzxuOioc9echPHiaOPxBSFBHQSMYWVBpprm9nODSOoOXos/DXca+cz6y/5Vy3a3eqo6mWqrsDpnmNkcsbgY+ys67WC3dHwngcvFXKakGdvfBQOxZ4mxsDJXyAvjzeS5lydWut0OpKsdJVxyjExwcOY8bqZds8sZhdRpvpHe/Gy1qmlDsnN15+KmsPv1SfBiHoiHItqUZa98ZysT6HQqr7UoS1rsrix/crqW9ex3F2JouWixHEt1Cou3RggmJFiGHXmcv1K3xyYZ49KTHVMORy8dPVezo8QBGfA2zy4H1UWhryMwSD0yWji2mIqn5XajivRgc42a0k9ATzUU+ve74iD1IF/UJfx8liA8gHIhuVxyKlPkuG/O+xqI2UcZGFgaJXN+EuaBaNv9II9QqOhCrJpGWVyu6EIQpVJNJNAIQhAIQhAIQmpAEyhCgbGzqwwyskHym9ubdCPMXVuie2T8xpuw3c24INhnYhCFDTjv01Kmbt2YGk3He5XUUyR7TbEfVNCmJv8pSm2lOwWbKbcj3h6FetVtBwLAQ0ufqbWy9dUITSd3QFQRcXOSRqi4dDcfdCFCdq3icx+WoNvHOysjqF5BaS3EAL5uyPHhwzTQq1bj+3v/6VrgMTcLm5/MOF+duStewN35JIWGq7N0bMQazC0m+d7k34jhZCFlbt14zx9LlhAZE1rQGNcwBoyAAdYADlZSUUQjH5bQA3PCAAM3EnTxKaFA2bhwB52XiJsDw2+TrIQg9aukbJmdeYXN/xhpWQULLfFLK1t7Z2DXPOfkEIVsfanLfwri6SaFu84kIQgEIQgEIQgSE0IBCEIBCaFISEIQf/2Q=="/>
          <p:cNvSpPr>
            <a:spLocks noChangeAspect="1" noChangeArrowheads="1"/>
          </p:cNvSpPr>
          <p:nvPr/>
        </p:nvSpPr>
        <p:spPr bwMode="auto">
          <a:xfrm>
            <a:off x="155575" y="-2095500"/>
            <a:ext cx="656272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people.csail.mit.edu/rivest/photos/rivest_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07971"/>
            <a:ext cx="811143" cy="8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jblocki\Documents\Visual Studio 2010\Projects\WindowsFormsApplication1\WindowsFormsApplication1\bin\Debug\picture-0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486731"/>
            <a:ext cx="1994884" cy="2594970"/>
          </a:xfrm>
          <a:prstGeom prst="rect">
            <a:avLst/>
          </a:prstGeom>
          <a:noFill/>
        </p:spPr>
      </p:pic>
      <p:pic>
        <p:nvPicPr>
          <p:cNvPr id="25" name="Picture 2" descr="https://encrypted-tbn1.gstatic.com/images?q=tbn:ANd9GcTVYdhXBh08k7FARfRNwU06rIMCHGFMoaBDQvrvKdJDi-T4jyI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137947"/>
            <a:ext cx="993101" cy="767219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6890897" y="5444579"/>
            <a:ext cx="2071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Swa</a:t>
            </a:r>
            <a:r>
              <a:rPr lang="en-US" sz="4400" dirty="0" err="1" smtClean="0"/>
              <a:t>+bik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22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dirty="0" smtClean="0"/>
              <a:t>Usability Advantages</a:t>
            </a:r>
          </a:p>
          <a:p>
            <a:pPr lvl="1"/>
            <a:r>
              <a:rPr lang="en-US" dirty="0" smtClean="0"/>
              <a:t>Fewer stories to remember!</a:t>
            </a:r>
          </a:p>
          <a:p>
            <a:pPr lvl="1"/>
            <a:r>
              <a:rPr lang="en-US" dirty="0" smtClean="0"/>
              <a:t>More Natural Rehearsals!</a:t>
            </a:r>
          </a:p>
          <a:p>
            <a:r>
              <a:rPr lang="en-US" dirty="0" smtClean="0"/>
              <a:t>Security?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" y="1853625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52400" y="2387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 1           2                    4          5                     8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4114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914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257800" y="170122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240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006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924800" y="1701225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Double Bracket 11"/>
          <p:cNvSpPr/>
          <p:nvPr/>
        </p:nvSpPr>
        <p:spPr>
          <a:xfrm>
            <a:off x="1143000" y="1600200"/>
            <a:ext cx="1295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2438400" y="1600200"/>
            <a:ext cx="2057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/>
          <p:cNvSpPr/>
          <p:nvPr/>
        </p:nvSpPr>
        <p:spPr>
          <a:xfrm>
            <a:off x="44958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7696200" y="1600200"/>
            <a:ext cx="3200400" cy="609600"/>
          </a:xfrm>
          <a:prstGeom prst="bracketPair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n,l</a:t>
            </a:r>
            <a:r>
              <a:rPr lang="en-US" dirty="0" smtClean="0"/>
              <a:t>,</a:t>
            </a:r>
            <a:r>
              <a:rPr lang="en-US" dirty="0" smtClean="0">
                <a:sym typeface="Mathematica1"/>
              </a:rPr>
              <a:t>)-Sharing Set Family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</a:t>
                </a:r>
                <a:r>
                  <a:rPr lang="en-US" dirty="0"/>
                  <a:t>(</a:t>
                </a:r>
                <a:r>
                  <a:rPr lang="en-US" dirty="0" err="1"/>
                  <a:t>n,l</a:t>
                </a:r>
                <a:r>
                  <a:rPr lang="en-US" dirty="0"/>
                  <a:t>,</a:t>
                </a:r>
                <a:r>
                  <a:rPr lang="en-US" dirty="0">
                    <a:sym typeface="Mathematica1"/>
                  </a:rPr>
                  <a:t>)-Sharing Set </a:t>
                </a:r>
                <a:r>
                  <a:rPr lang="en-US" dirty="0" smtClean="0">
                    <a:sym typeface="Mathematica1"/>
                  </a:rPr>
                  <a:t>Family of size m is a family of sets {S</a:t>
                </a:r>
                <a:r>
                  <a:rPr lang="en-US" baseline="-25000" dirty="0" smtClean="0">
                    <a:sym typeface="Mathematica1"/>
                  </a:rPr>
                  <a:t>1</a:t>
                </a:r>
                <a:r>
                  <a:rPr lang="en-US" dirty="0" smtClean="0">
                    <a:sym typeface="Mathematica1"/>
                  </a:rPr>
                  <a:t>,…,</a:t>
                </a:r>
                <a:r>
                  <a:rPr lang="en-US" dirty="0" err="1" smtClean="0">
                    <a:sym typeface="Mathematica1"/>
                  </a:rPr>
                  <a:t>S</a:t>
                </a:r>
                <a:r>
                  <a:rPr lang="en-US" baseline="-25000" dirty="0" err="1" smtClean="0">
                    <a:sym typeface="Mathematica1"/>
                  </a:rPr>
                  <a:t>m</a:t>
                </a:r>
                <a:r>
                  <a:rPr lang="en-US" dirty="0" smtClean="0">
                    <a:sym typeface="Mathematica1"/>
                  </a:rPr>
                  <a:t>} with the following properties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∀</m:t>
                    </m:r>
                    <m:r>
                      <a:rPr lang="en-US" b="1" i="0" smtClean="0">
                        <a:latin typeface="Cambria Math"/>
                        <a:ea typeface="Cambria Math"/>
                        <a:sym typeface="Mathematica1"/>
                      </a:rPr>
                      <m:t>𝐢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𝒋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  <a:ea typeface="Cambria Math"/>
                            <a:sym typeface="Mathematica1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sym typeface="Mathematica1"/>
                          </a:rPr>
                          <m:t>𝑺</m:t>
                        </m:r>
                        <m:r>
                          <a:rPr lang="en-US" b="1" i="1" baseline="-25000" smtClean="0">
                            <a:latin typeface="Cambria Math"/>
                            <a:ea typeface="Cambria Math"/>
                            <a:sym typeface="Mathematica1"/>
                          </a:rPr>
                          <m:t>𝒊</m:t>
                        </m:r>
                        <m:nary>
                          <m:naryPr>
                            <m:chr m:val="⋂"/>
                            <m:subHide m:val="on"/>
                            <m:supHide m:val="on"/>
                            <m:ctrlPr>
                              <a:rPr lang="en-US" b="1" i="1" smtClean="0">
                                <a:latin typeface="Cambria Math"/>
                                <a:ea typeface="Cambria Math"/>
                                <a:sym typeface="Mathematica1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  <a:sym typeface="Mathematica1"/>
                              </a:rPr>
                              <m:t>𝑺</m:t>
                            </m:r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  <a:sym typeface="Mathematica1"/>
                              </a:rPr>
                              <m:t>𝒋</m:t>
                            </m:r>
                          </m:e>
                        </m:nary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𝜸</m:t>
                    </m:r>
                  </m:oMath>
                </a14:m>
                <a:endParaRPr lang="en-US" b="1" dirty="0" smtClean="0">
                  <a:sym typeface="Mathematica1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∀</m:t>
                    </m:r>
                    <m:r>
                      <a:rPr lang="en-US" b="1">
                        <a:latin typeface="Cambria Math"/>
                        <a:ea typeface="Cambria Math"/>
                        <a:sym typeface="Mathematica1"/>
                      </a:rPr>
                      <m:t>𝐢</m:t>
                    </m:r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  <a:ea typeface="Cambria Math"/>
                            <a:sym typeface="Mathematica1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  <a:sym typeface="Mathematica1"/>
                          </a:rPr>
                          <m:t>𝑺</m:t>
                        </m:r>
                        <m:r>
                          <a:rPr lang="en-US" b="1" i="1" baseline="-25000">
                            <a:latin typeface="Cambria Math"/>
                            <a:ea typeface="Cambria Math"/>
                            <a:sym typeface="Mathematica1"/>
                          </a:rPr>
                          <m:t>𝒊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sym typeface="Mathematica1"/>
                      </a:rPr>
                      <m:t>𝒍</m:t>
                    </m:r>
                  </m:oMath>
                </a14:m>
                <a:endParaRPr lang="en-US" b="1" dirty="0" smtClean="0">
                  <a:sym typeface="Mathematica1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  <a:sym typeface="Mathematica1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subSup"/>
                            <m:ctrlPr>
                              <a:rPr lang="en-US" b="1" i="1" smtClean="0">
                                <a:latin typeface="Cambria Math"/>
                                <a:sym typeface="Mathematica1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𝒎</m:t>
                            </m:r>
                          </m:sup>
                          <m:e>
                            <m:r>
                              <a:rPr lang="en-US" b="1" i="1" smtClean="0">
                                <a:latin typeface="Cambria Math"/>
                                <a:sym typeface="Mathematica1"/>
                              </a:rPr>
                              <m:t>𝑺</m:t>
                            </m:r>
                            <m:r>
                              <a:rPr lang="en-US" b="1" i="1" baseline="-25000" smtClean="0">
                                <a:latin typeface="Cambria Math"/>
                                <a:sym typeface="Mathematica1"/>
                              </a:rPr>
                              <m:t>𝒊</m:t>
                            </m:r>
                          </m:e>
                        </m:nary>
                      </m:e>
                    </m:d>
                    <m:r>
                      <a:rPr lang="en-US" b="1" i="1" smtClean="0">
                        <a:latin typeface="Cambria Math"/>
                        <a:sym typeface="Mathematica1"/>
                      </a:rPr>
                      <m:t>=</m:t>
                    </m:r>
                    <m:r>
                      <a:rPr lang="en-US" b="1" i="1" smtClean="0">
                        <a:latin typeface="Cambria Math"/>
                        <a:sym typeface="Mathematica1"/>
                      </a:rPr>
                      <m:t>𝒏</m:t>
                    </m:r>
                  </m:oMath>
                </a14:m>
                <a:endParaRPr lang="en-US" b="1" dirty="0">
                  <a:sym typeface="Mathematica1"/>
                </a:endParaRPr>
              </a:p>
              <a:p>
                <a:endParaRPr lang="en-US" b="1" dirty="0" smtClean="0">
                  <a:sym typeface="Mathematica1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88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419600" y="2819400"/>
            <a:ext cx="4419600" cy="388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4"/>
          <p:cNvSpPr/>
          <p:nvPr/>
        </p:nvSpPr>
        <p:spPr>
          <a:xfrm>
            <a:off x="5105400" y="4038600"/>
            <a:ext cx="1828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3581400"/>
            <a:ext cx="1447800" cy="2133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𝜸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15000" y="2946346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>
                          <a:latin typeface="Cambria Math"/>
                          <a:ea typeface="Cambria Math"/>
                          <a:sym typeface="Mathematica1"/>
                        </a:rPr>
                        <m:t>𝒊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 smtClean="0">
                          <a:latin typeface="Cambria Math"/>
                          <a:ea typeface="Cambria Math"/>
                          <a:sym typeface="Mathematica1"/>
                        </a:rPr>
                        <m:t>𝒋</m:t>
                      </m:r>
                    </m:oMath>
                  </m:oMathPara>
                </a14:m>
                <a:endParaRPr lang="en-US" sz="36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  <a:blipFill rotWithShape="1"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r="11694" b="20016"/>
          <a:stretch/>
        </p:blipFill>
        <p:spPr bwMode="auto">
          <a:xfrm>
            <a:off x="5829627" y="4997381"/>
            <a:ext cx="637009" cy="7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2292" y="5347275"/>
            <a:ext cx="279596" cy="3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4" t="45626" r="21573" b="7079"/>
          <a:stretch/>
        </p:blipFill>
        <p:spPr bwMode="auto">
          <a:xfrm>
            <a:off x="6961390" y="4771354"/>
            <a:ext cx="602456" cy="7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https://encrypted-tbn0.gstatic.com/images?q=tbn:ANd9GcQ2VTbO5vcVgCgcdSoEppWFoPB26X551OqY9xC_P-supu0RiYE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75242" y="5124002"/>
            <a:ext cx="244106" cy="334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3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n,l</a:t>
            </a:r>
            <a:r>
              <a:rPr lang="en-US" dirty="0" smtClean="0"/>
              <a:t>,</a:t>
            </a:r>
            <a:r>
              <a:rPr lang="en-US" dirty="0" smtClean="0">
                <a:sym typeface="Mathematica1"/>
              </a:rPr>
              <a:t>)-Sharing Set Family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ym typeface="Mathematica1"/>
                  </a:rPr>
                  <a:t>m </a:t>
                </a:r>
                <a:r>
                  <a:rPr lang="en-US" b="1" dirty="0">
                    <a:sym typeface="Mathematica1"/>
                  </a:rPr>
                  <a:t>– </a:t>
                </a:r>
                <a:r>
                  <a:rPr lang="en-US" b="1" dirty="0" smtClean="0">
                    <a:sym typeface="Mathematica1"/>
                  </a:rPr>
                  <a:t>number of passwords </a:t>
                </a:r>
                <a:r>
                  <a:rPr lang="en-US" b="1" dirty="0">
                    <a:sym typeface="Mathematica1"/>
                  </a:rPr>
                  <a:t>{S</a:t>
                </a:r>
                <a:r>
                  <a:rPr lang="en-US" b="1" baseline="-25000" dirty="0">
                    <a:sym typeface="Mathematica1"/>
                  </a:rPr>
                  <a:t>1</a:t>
                </a:r>
                <a:r>
                  <a:rPr lang="en-US" b="1" dirty="0">
                    <a:sym typeface="Mathematica1"/>
                  </a:rPr>
                  <a:t>,…,</a:t>
                </a:r>
                <a:r>
                  <a:rPr lang="en-US" b="1" dirty="0" err="1">
                    <a:sym typeface="Mathematica1"/>
                  </a:rPr>
                  <a:t>S</a:t>
                </a:r>
                <a:r>
                  <a:rPr lang="en-US" b="1" baseline="-25000" dirty="0" err="1">
                    <a:sym typeface="Mathematica1"/>
                  </a:rPr>
                  <a:t>m</a:t>
                </a:r>
                <a:r>
                  <a:rPr lang="en-US" b="1" dirty="0" smtClean="0">
                    <a:sym typeface="Mathematica1"/>
                  </a:rPr>
                  <a:t>}.</a:t>
                </a:r>
              </a:p>
              <a:p>
                <a:pPr marL="0" indent="0">
                  <a:buNone/>
                </a:pPr>
                <a:r>
                  <a:rPr lang="en-US" b="1" dirty="0"/>
                  <a:t>n – total #PAO stories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ym typeface="Mathematica1"/>
                  </a:rPr>
                  <a:t>l  </a:t>
                </a:r>
                <a:r>
                  <a:rPr lang="en-US" b="1" dirty="0">
                    <a:sym typeface="Mathematica1"/>
                  </a:rPr>
                  <a:t>–  #PAO stories for </a:t>
                </a:r>
                <a:endParaRPr lang="en-US" b="1" dirty="0" smtClean="0"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b="1" dirty="0">
                    <a:sym typeface="Mathematica1"/>
                  </a:rPr>
                  <a:t> </a:t>
                </a:r>
                <a:r>
                  <a:rPr lang="en-US" b="1" dirty="0" smtClean="0">
                    <a:sym typeface="Mathematica1"/>
                  </a:rPr>
                  <a:t>           each </a:t>
                </a:r>
                <a:r>
                  <a:rPr lang="en-US" b="1" dirty="0">
                    <a:sym typeface="Mathematica1"/>
                  </a:rPr>
                  <a:t>site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𝜸</m:t>
                    </m:r>
                    <m:r>
                      <a:rPr lang="en-US" b="1" i="0" smtClean="0"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</m:oMath>
                </a14:m>
                <a:r>
                  <a:rPr lang="en-US" b="1" dirty="0" smtClean="0">
                    <a:sym typeface="Mathematica1"/>
                  </a:rPr>
                  <a:t>–  max intersection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sym typeface="Mathematica1"/>
                      </a:rPr>
                      <m:t>𝑺</m:t>
                    </m:r>
                    <m:r>
                      <a:rPr lang="en-US" b="1" i="1" baseline="-25000">
                        <a:latin typeface="Cambria Math"/>
                        <a:ea typeface="Cambria Math"/>
                        <a:sym typeface="Mathematica1"/>
                      </a:rPr>
                      <m:t>𝒊</m:t>
                    </m:r>
                  </m:oMath>
                </a14:m>
                <a:r>
                  <a:rPr lang="en-US" b="1" dirty="0">
                    <a:sym typeface="Mathematica1"/>
                  </a:rPr>
                  <a:t> </a:t>
                </a:r>
                <a:r>
                  <a:rPr lang="en-US" b="1" dirty="0" smtClean="0">
                    <a:sym typeface="Mathematica1"/>
                  </a:rPr>
                  <a:t>– PAO stories for </a:t>
                </a:r>
              </a:p>
              <a:p>
                <a:pPr marL="0" indent="0">
                  <a:buNone/>
                </a:pPr>
                <a:r>
                  <a:rPr lang="en-US" b="1" dirty="0">
                    <a:sym typeface="Mathematica1"/>
                  </a:rPr>
                  <a:t> </a:t>
                </a:r>
                <a:r>
                  <a:rPr lang="en-US" b="1" dirty="0" smtClean="0">
                    <a:sym typeface="Mathematica1"/>
                  </a:rPr>
                  <a:t>           account </a:t>
                </a:r>
                <a:r>
                  <a:rPr lang="en-US" b="1" dirty="0" err="1" smtClean="0">
                    <a:sym typeface="Mathematica1"/>
                  </a:rPr>
                  <a:t>i</a:t>
                </a:r>
                <a:r>
                  <a:rPr lang="en-US" b="1" dirty="0" smtClean="0">
                    <a:sym typeface="Mathematica1"/>
                  </a:rPr>
                  <a:t>.</a:t>
                </a:r>
              </a:p>
              <a:p>
                <a:pPr marL="0" indent="0">
                  <a:buNone/>
                </a:pPr>
                <a:endParaRPr lang="en-US" b="1" dirty="0">
                  <a:sym typeface="Mathematica1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ym typeface="Mathematica1"/>
                </a:endParaRPr>
              </a:p>
              <a:p>
                <a:endParaRPr lang="en-US" b="1" dirty="0" smtClean="0">
                  <a:sym typeface="Mathematica1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419600" y="2819400"/>
            <a:ext cx="4419600" cy="388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5" name="Oval 4"/>
          <p:cNvSpPr/>
          <p:nvPr/>
        </p:nvSpPr>
        <p:spPr>
          <a:xfrm>
            <a:off x="5105400" y="4038600"/>
            <a:ext cx="1828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3581400"/>
            <a:ext cx="1447800" cy="2133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𝜸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87" y="4577834"/>
                <a:ext cx="52450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15000" y="2946346"/>
            <a:ext cx="43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40" y="4762500"/>
                <a:ext cx="42992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>
                          <a:latin typeface="Cambria Math"/>
                          <a:ea typeface="Cambria Math"/>
                          <a:sym typeface="Mathematica1"/>
                        </a:rPr>
                        <m:t>𝒊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236" y="4116169"/>
                <a:ext cx="66396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ea typeface="Cambria Math"/>
                          <a:sym typeface="Mathematica1"/>
                        </a:rPr>
                        <m:t>𝑺</m:t>
                      </m:r>
                      <m:r>
                        <a:rPr lang="en-US" sz="3600" b="1" i="1" baseline="-25000" smtClean="0">
                          <a:latin typeface="Cambria Math"/>
                          <a:ea typeface="Cambria Math"/>
                          <a:sym typeface="Mathematica1"/>
                        </a:rPr>
                        <m:t>𝒋</m:t>
                      </m:r>
                    </m:oMath>
                  </m:oMathPara>
                </a14:m>
                <a:endParaRPr lang="en-US" sz="36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90" y="3200400"/>
                <a:ext cx="635109" cy="633571"/>
              </a:xfrm>
              <a:prstGeom prst="rect">
                <a:avLst/>
              </a:prstGeom>
              <a:blipFill rotWithShape="1"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sym typeface="Mathematica1"/>
                        </a:rPr>
                        <m:t>𝒍</m:t>
                      </m:r>
                    </m:oMath>
                  </m:oMathPara>
                </a14:m>
                <a:endParaRPr lang="en-US" sz="3200" b="1" dirty="0">
                  <a:sym typeface="Mathematica1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474" y="4343400"/>
                <a:ext cx="42992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3" r="11694" b="20016"/>
          <a:stretch/>
        </p:blipFill>
        <p:spPr bwMode="auto">
          <a:xfrm>
            <a:off x="5829627" y="4997381"/>
            <a:ext cx="637009" cy="7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2292" y="5347275"/>
            <a:ext cx="279596" cy="3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4" t="45626" r="21573" b="7079"/>
          <a:stretch/>
        </p:blipFill>
        <p:spPr bwMode="auto">
          <a:xfrm>
            <a:off x="6961390" y="4771354"/>
            <a:ext cx="602456" cy="7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https://encrypted-tbn0.gstatic.com/images?q=tbn:ANd9GcQ2VTbO5vcVgCgcdSoEppWFoPB26X551OqY9xC_P-supu0RiYE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75242" y="5124002"/>
            <a:ext cx="244106" cy="334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3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(q</a:t>
            </a:r>
            <a:r>
              <a:rPr lang="en-US" baseline="-25000" dirty="0" smtClean="0"/>
              <a:t>$1,000,000</a:t>
            </a:r>
            <a:r>
              <a:rPr lang="en-US" dirty="0" smtClean="0"/>
              <a:t>,</a:t>
            </a:r>
            <a:r>
              <a:rPr lang="en-US" dirty="0" smtClean="0">
                <a:sym typeface="Mathematica1Mono"/>
              </a:rPr>
              <a:t>,m,3,r</a:t>
            </a:r>
            <a:r>
              <a:rPr lang="en-US" dirty="0" smtClean="0"/>
              <a:t>,h</a:t>
            </a:r>
            <a:r>
              <a:rPr lang="en-US" dirty="0" smtClean="0">
                <a:sym typeface="Mathematica1Mono"/>
              </a:rPr>
              <a:t>)-security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18890"/>
              </p:ext>
            </p:extLst>
          </p:nvPr>
        </p:nvGraphicFramePr>
        <p:xfrm>
          <a:off x="228600" y="1295400"/>
          <a:ext cx="8686800" cy="471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579"/>
                <a:gridCol w="1318532"/>
                <a:gridCol w="1922689"/>
                <a:gridCol w="1733170"/>
                <a:gridCol w="1695830"/>
              </a:tblGrid>
              <a:tr h="1009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r=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r=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  h=1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</a:t>
                      </a:r>
                      <a:r>
                        <a:rPr lang="en-US" sz="1800" dirty="0" smtClean="0"/>
                        <a:t>r=2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4)-Sharing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[Reuse]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1219938">
                <a:tc>
                  <a:txBody>
                    <a:bodyPr/>
                    <a:lstStyle/>
                    <a:p>
                      <a:r>
                        <a:rPr lang="en-US" sz="2400" smtClean="0"/>
                        <a:t>(n,4,</a:t>
                      </a:r>
                      <a:r>
                        <a:rPr lang="en-US" sz="2400" smtClean="0">
                          <a:sym typeface="Mathematica1"/>
                        </a:rPr>
                        <a:t>0)-Sharing</a:t>
                      </a:r>
                    </a:p>
                    <a:p>
                      <a:r>
                        <a:rPr lang="en-US" sz="2400" smtClean="0">
                          <a:sym typeface="Mathematica1"/>
                        </a:rPr>
                        <a:t>[Independent]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1)-Sharing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[SC-1]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(n,4,3)-Sharing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Mathematica1"/>
                        </a:rPr>
                        <a:t>[SC-0]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9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Management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3716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447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3622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2766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1752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endCxn id="40961" idx="1"/>
          </p:cNvCxnSpPr>
          <p:nvPr/>
        </p:nvCxnSpPr>
        <p:spPr>
          <a:xfrm flipV="1">
            <a:off x="1752600" y="1828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0963" idx="3"/>
          </p:cNvCxnSpPr>
          <p:nvPr/>
        </p:nvCxnSpPr>
        <p:spPr>
          <a:xfrm>
            <a:off x="1752600" y="2514600"/>
            <a:ext cx="3810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2600" y="2895600"/>
            <a:ext cx="3810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3352800"/>
            <a:ext cx="2286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1447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838200" y="4267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Competing Goals:</a:t>
            </a:r>
          </a:p>
        </p:txBody>
      </p:sp>
      <p:graphicFrame>
        <p:nvGraphicFramePr>
          <p:cNvPr id="33" name="Diagram 32"/>
          <p:cNvGraphicFramePr/>
          <p:nvPr/>
        </p:nvGraphicFramePr>
        <p:xfrm>
          <a:off x="2286000" y="4876800"/>
          <a:ext cx="3429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4038600"/>
            <a:ext cx="538930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" name="AutoShape 2" descr="data:image/jpeg;base64,/9j/4AAQSkZJRgABAQAAAQABAAD/2wCEAAkGBhISEBUQExMUFRIUGBsWGBgYFBkaFhYUGSEaFRoXFRkcHCYeFxwmGxcXIC8gIycpLC0tFR4yNjAqNSYuLCsBCQoKDgwOGg8PGikkHyQuKSwtLCosLSkqLCwpLy0sLC0pLDQsLCwsLCwsKSwsLC0sLywsKSwsLCwsLCwsLCwvLP/AABEIAHABwAMBIgACEQEDEQH/xAAcAAADAAMBAQEAAAAAAAAAAAAABwgEBQYDAQL/xABMEAABAwIBBwYJCAYKAwEAAAABAAIDBBEFBgcSITFBURMiYXFzsggjMjM0coGRsRQ1QlJigpKhY4Ois8HDFyRDU1R0k8LR0hUl06P/xAAbAQACAwEBAQAAAAAAAAAAAAAABAIDBQEGB//EADIRAAICAQIDBQgBBAMAAAAAAAABAgMRBDESIYEiMjNBUQUTYXGxwdHwBhRCkaEVNFL/2gAMAwEAAhEDEQA/AHihCEACEIQAIQhAAhCEACELksr84cNHeJlpaj6gPNZffId3qjX1XuozmoLMhjT6a3UzVdUcv939DqKmqZG0ve5rGDWXOIAHWSuIxrO7TR3bAx07hv8AIj95Fz7rdKV+N5R1FW/TnkLuDdjG+q3YOvbxJWtWdZrJPucj3Gi/i9UFxal8T9FyX+d3/o67Ec6dfL5L2RDhGwfF1z7rLQVGUFU++nUTOvxldb3Xsv1heTtTU+ZhkePrBtm+1xs0e9dLSZoq54BeYY77QXkuH4QR+aXxbZ6s2HL2bouy+CL6Z/JxTnkm5JJWTT4rOzyJpWerI4fArvW5l5ba6mO/qOP8VjVOZyrHkSwu6y5p7pXfcWryI/8AM+zp9l2Lqn90aSgzhYhFa1Q54G6QB9+skaX5rrMGzy7G1UP34v4scf8Ad7Fx2J5C10Gt9O8t+sznjrOjcgdYC0KFbbW931Cfs72dro5jGL+McL6fco3BsoaeqbpQStfbaNjm7uc02I2bxrWxUzUtU+N4kjc5jxsc0kEdRCZeSWdi5ENbbXqEwFh+sG71hx2b07Vq1LlPl9DyvtH+NW0Jz074o+n9y/P1+AzkL8xyBwDgQQRcEG4IO8Hev0nTyYIQvjnAC51AIA+oXxjwQCCCDrBGwjiF9QAIQhAAhCEACEIQAIQhAAhCEACEIQAIQhAAhCEACEIQAIQhAAhCEACF8JtrOxfGPBAIIIOsEbCDvCAP0hCEACEIQAIQhAAhCEACEIQAIQhAAhC0uVs9W2nLaOMvmfzQdJoEY3u5xFzw9+7XGT4Vktqr97NQylnzbwl82ctnCziGEmkpj43ZJIP7P7LftcTu69ile8kkkkk6yTtJ4ldK7NziRNzTkk6yeUj1n8az8DzV1ckwbUMMMQ1udpMc4/ZaATrPE6h07Fk2K22WWmfStFP2d7OoxCyD9Wmm30zn5I57AMmqisk0IWXt5TjqY31nfwGvoTYydzYUtPZ0o5eXi8cwH7LNnvv7F1GG4ZFTxNhiYGMbsA+JO0npKyk7VpYw5y5s8n7S/kF+qbjU3CHw3fzf2X+z41oAsBYDcF9Ql/nfyvqaGCEUzmsdM5zS8tu5oaAeZfUDr2kFPQg5yUUebk8LLOoyjyupKFmnUytZfyWDXI/1GDWevYN9kZJZStr6VtWxjmMe54DXW0rMcWXNtQJ0b2BKlqoqHyPdJI5z5Ha3Pc4uc49LjrKoXMx8zQ+vN+9emrtOqq8+eSqFnGzuFo8eyNpKsHlYwH7pG8149v0uo3C3iEhKKksMbqusplx1yafquQjcq83VRR3kb42Aa9MDnMH6Ru7rGrqXJqnSEs8ts15ceXomC5POhBDR60d7Aer7uCzrtLjnD/B7n2T/ACNWNVatpPylsuvp89vkc9kLl8+jcIZSXUzjs2mIn6TOji32jXtdVPO17WvY4Oa4Agg3BB1ggpFf0b4l/hj/AKkX/dd3m5osQpSaaogcKc3LXabDybtpFg4nRPRsJ6Sp6ac4vhknj5Cvt7S6O5PUaeyHH5pSXa+K57/X5nfKZ8vcv6ysfNE+TQgY57RFHdrSGlzQXna86t5twAVMKRMZ89UdpL3nLf0UU5Nv4Hhbm0kVjhfmIuzZ8AspYuF+Yi7NnwCyki9y4EIQuACEIQAIQhAAhCEACEIQAIQhAAhCEACEIQAIQhAAhCEACEIQBNecPL6sq5Z4HSGOnjfJGIo7ta4MLm3kO15NthOj0Kh8E9Fg7JndClXKP0mq7abvvVVYJ6LB2TO6FoauKjCKXx+xTW228mahCFnlwIQhAHGY/lHMQ90bpI6dkzaYOgZE+onqHOEZEfKnko2NedAlwJLg7ydG7vHDsop4dJ8jqiSKJ7WTx1MUTamESW5OVjoPFyx3OsayAXHS5pasfF6JoacOme2IOrW1Mb3yOjbNC+b5VIyOVoGjM0mRoaCHWDXX13HlTUrWMqcNpnx1Es81y9shkfHTODSXVjzezmtvGwFxLgGfaIZSWMfuPmQGMhCwsYxmGlhdPPI2ONu0njuDQNbidwFyUulnkiZmoSUylz7yuJZQxBjNnKyi7z0tjBs37xPSFwWIZaYhOby1lQehshY38Mei38k3DRze/Ipd0UVQhSKa+W9+Vlvx5R9/fe62eG5a4hTm8VZOOhz+Ub+GTSb+Sm9E/Jkffr0KnQlLkfnya9whr2NjJ1Cdl+Tv+kaSSzdzgSOOiE2GPDgHAggi4INwQdhB3pSyuVbxIujJS2P0hcVndxaamw0ywSOik5WNuk02NibEJJf0gYn/AI6o/EP+FbVppWR4k0RlYovDKiQlpmSx6pqoak1Ez5iyRgaXm5ALbkD2plqmyDhJxZNPKyCUvhBeapO0k7oS9qc4GJiR4FbOAHOAF26gCRwWrxbKOqqg0VE8kwYSWh5HNJ1EiwCfq0soTUm0LztTTRrlROZj5mh9eb969Tstvh2V9dTxiGCqljjbchrSLAklx2jeST7UzfU7Y8KKqpqL5lVIUuuzh4pY/wBen97f+qpXA5S6lge4kudEwknaSWgkn2rMuodWMsbhNS2M1CwsblLaaZzSQ5sTyCNoIaSCFNLM4OJkA/Lqj8Q/4RTQ7c4YTmo7lRoSQzR5W1tRiYinqZZY+SkdouItpDRsdQ6SneoW1OuXCzsZcSygUiYz56o7SXvOVdqRMZ89UdpL3nJzQ7voVXbIrHC/MRdmz4BZS0NflNT0NDHPUP0W6DA0DW97tEWaxv0j8NpsBdJvKTPNXVL9CmPyaMmzWsAdM/hd1jY9DB7Sla6J2PlsWSmo7lBIUsz02KOGm9uIuH1nNqT+ZX4wzLKvp3Xiq52kGxDnl7b8CyTSH5Jj+ib2kiv3yW6ZVKEuc3mdpta4UtSGxVJ8gt83NbcL62P+zc33HcmMk5wlB4kXJprKBCFrsocabSUstU5j5GxN0i1ltLRG0i5AsBrOvYCopZeEdNihILHc+FdMSKcR0zNxAEkvtc4aA6tH2rmP/PYpWEls1dPuPJGUtB220YuaNvBOR0c8Zk0in3y8uZUiFLr8CxYDTMOI9dpyfy1rzosssRpnlrKupY5u1kji63XHKCBt4Lv9HnaSOe+XmmVMhK7IHPGKmRtLWNbHM86LJW6o3uOxrgSdBx3ayCeBIBaKUsrlW8SLYyUllAhCW2efKeqo20pppnRGR0gdZrDpBoYR5TTxOziiuDnJRR2T4VkZKErczOVtXWPqhVTmURtiLbtY3R0jJpeS0fVG3gtflznuIc6DD9Gzbh1Q4BzT2LTqOv6brg21Aggq3+nnxuCI8axkcSFLstZitX4zSxCYHXdgnLLfZDBoAdQWE7Eq2mcLy1kD9wdJMwm3AOIur1o3/wCiHvvgyr0JCZJ56quB4ZVn5TDvdotEzBxBFg8dBF9flbk8cMxKKohZPC8PikGk1w2EfwO4g6wQlraZV7k4zUtjKQhCpJkkZR+k1XbTd96qrBPRYOyZ3QpVyj9Jqu2m771VWCeiwdkzuhaOs7sev2KKt2ZqEL45wAudQCzi8+oSCyzzwVclW/5FOYqZnMaQxh5S17ykuaSAdw4AHaU0s3VPX/JRNXzvklms5sbmMbyTNwIa0HTN7m+zUNxvfOiUI8Umvl5kIzUnhHUSxNcNFwDgdxFx7ivkNO1g0WNa0cGgAe4L0QqCZgY5jUVJTyVMztGOMXPEnYGtG9xNgBxKmfK3K6fEZzPMbNFxHEDzIm8BxdxdtPQAAO1z55TGSqZQMd4uAB8gB2zPHNB9Vlj+t6AlgtbS0qMeJ7sUunl8KBbTBcl6yr9Gp5ZR9YCzOrlHEMv0XXc5qs2DasCtq23p7+KjOyYja9/6O+oD6VjfV5Txiia1oa0BrQLAAWAHAAbFy7VKD4Y82EKcrLJ1/odxbR0uQZe3k8vHpdW3R/aXOYzk7VUhtUwSRX1AubzCeDXi7CegFVgvKqpGSsdHIxr2OFnNc0Oa4HcQdRVEdbLPNIsdEfIkNOvMRU1joZGv10LdURdfSEl+c2LjGN+4HUN4HjjeYprqyN1PJydG83lYSS+MDXaE7w7ZrPNvfnDUGrQUMcMTIYmhkcYDWtGwAKWo1EJwxHz/ANHK63F5Zw2fD5pd20XeU/Kgc+HzS7tou8p+V+j8Pr+CF+46PB98zV9qzuJspTeD75mr7VncTZSGp8VjFfdRNNTmzxUveRRSEFziOfFsJJ+utTjWStXRhrqmB0QeSG6TmHSI1kDRcVViUvhBeapO0k7oTVOqlOai0imdUUmxMLd4VkRX1MQngpnyROJAcHRgEtJadTnA6iCNm5aRUTmY+ZofXm/evTN9rrjxIqqgpPmJx2bDFbEfIpPxxf8AdUdgsLmU0LHCzmxMaRwcGgEe9ZqFl23ytxlDcIKOxgZQeiVHYyd0qS49g6lWmUHolR2MndKkuPYOpN6HaXQpv8jvsyXzuOwl+LFQqnrMl87jsJfixUKqdZ4nQsp7gKRsWbeeccZZR+25VypExg2mnP6WXvOVmh3fQjfsjvsBybrMfnFRO8xUkQEbSBqDW2HJwA6i7VdzzfXuNtEObJ/JSkomaFPCxmqxda8jvXeec72lZGA0rI6WGONoaxsbAGgWA1BZ6Wtuc+S5L0LIwS5+YLmcscgKXEIzyjQye3MmaByjTuDvrt+yfZY610yFVGTi8ok0nuSXi+EzUlQ+nlBZNE7a0naOc18bttjqcDt6iqNzc5VfL6BkzrcswmOUD+8b9Lo0mlrrbtK25cNn9wEWp65o13MEmraDd8ZPCxDx98cFrsweKltXPSm+jLEJRr1B0ZDTq4kSD8AWjbi6nj81+sXh2J8I8V+JoWvaWOALXAtIOwg6iD7F+0LMGThsnMzmH0p0nsNS8HUZrOa0bgGW0d20gnbr3Lt44w0BoAAGwAWA6gv0hTlOU3mTOJJbAtJlTkfTV8RjnYC6x0JAAJIzxY7d1bDvBW7QoptPKOtZJMx7BZKSplpZPLido3GoOG1r28LtIPRfoVGZtsoXVmGwzPN5QDHIeL4zo6R6XAB33kqs+1KG4nG8f2lOy/S5r5Bf3FvuXWZgZSaGobuFQbe2OP8A4/NaN/bpU/MWr7M3EaCUXhBeRR+tL8GJupReEF5FH60vwYldN4qLbe4xXYZjssMFRTRA/wBcEcbiL6ZY0vvG0DaXl4HVcb9Trze5qIKSNk9SxstWQDZwDmQ79Fg2Fw3v232WCW2Z/BBUYpG5wuynaZzq1abbNZfqc7SHSxUYmdXa4vhj1K6Y5WWC8K2hjmYYpWMkjdqLXtDmnrBXuhZwwT3nUzeDD5GzwA/JZSRYm/JSbdC51lpFyL7NEjgtpmMyodHUOw97vFzAyRgnyZW63Nb6zLu64+kpmZxsJFRhdVHa7hGZG8dOPxjbe1oHtU75I15hr6SZp8meP8LnBjv2XH3rUrl76lqW6/ULSXBNNFWIQhZYySRlH6TVdtN33qqsE9Fg7JndClXKP0mq7abvvVVYJ6LB2TO6Fo6zux6/Yoq3ZmpU56sueTjOGwu8ZIPHkfQiOyPoc8bfs+sCu1y5yuZh1I6d1nSHmRMv5ch2fdHlE8AUgcl8np8WrtBznEvJlqJd7Wk6zw0j5LR+VmlVaateJLZHbJPurc6bM9kH8qmFdM3+rwO8W0jVLMN/SxhselwA+iQnysfDsPjgiZBE0MjjaGtaNwHx61kKm612SyThHhWAQhCpJko5UV5mrqmYm+nPIQfshxa39kNHsWNhOGmoqIqZtwZpGx3G0BxALvYLn2LGfe5vtub9e9dHm1t/5ejv/eH36D7fnZb77MHjyRnrtSKXo6RkUbIo2hrI2hjWjYGtFgB7AvZCFgGgCEIQAIQhAC/z4fNLu2i7yn5UDnw+aXdtF3lPy19H4fX8Cl+46PB98zV9qzuJspTeD75mr7VncTZSGp8VjFfdQJS+EF5qk7STuhNpKXwgvNUnaSd0I03io5Z3WJhUTmY+ZofXm/evU7KiczHzND683716e1nh9fyUUbncIQhZI2YGUHolR2MndKkuPYOpVplB6JUdjJ3SpLj2DqWlodpdBa/yO+zJfO47CX4sVCqesyXzuOwl+LFQqp1nidCynuApExnz1R2kvecq7UiYz56o7SXvOVuh3fQjdsiscL8xF2bPgFlLFwvzEXZs+AWUs97l4IQhcA4rPHTaeDTm2tjonj2SMB/IlKPNHUlmM04+uJGHq0HO+LAnPnSP/p6vsx7y5oH5pI5rR/7mj9d/7qRaOn8CS+f0F7O+imEISvzr5zX0rvkNI4Cci8sm0wtIuGtGzTIN7nYLatYslXW7JcKLpSUVlnbY/llRUQ/rM7GOOsM1ukPUxoLiOm1lx1Xn6oWmzIamQfWDGNB/E8O94SuyTyHq8Ulc5mpgPjJ5CSNLba/lSPtrt1XIuLsugzBUjQOWqaiR2/Q0GMPUNFzh+JNuqmvlN5ZUpzlzij7Fn+oyedTVQ6hEf5gXR4NnVwypIa2oEbzazZWmPWdwc7mk9AJWknzDYefJlqmdUjD3oytBi/g/vAJpqoO1amTMtf8AWM1fsKONPLZtHc2L0MLP2f69T9h/vcuh8H/0Op/zH8tiUmP4PVUsgp6pr2uY3mBztJojufNG5Gje+oe0Apt+D/6HU/5j+WxX2x4aMJ5IQebGNNKLwgvIo/Wl+DE3UovCC8ij9aX4MSem8VFtvcZheD7GOXrHbxHCPYTIT8AnUkv4Pnna31IfjMnQu6rxX0+gVd1AhCEsWGPXtvFIOLHD8ipFo320HDaC0jrFiq8rPNv9V3wKkKm2M+7/AAWlodpdPuLX7IsNCELNGSSMo/Sartpu+9VLhtSyOijke4NYyFrnOJsGtDQSSdwAUtZR+k1XbTd96YudPLe9PDhkTrARRuqCDt5oLYfg533RxC1r63ZwRXx+wtCXDxM5PL3LF2I1Zm1iFl2QtO5l/KI+s6wJ6mjcu2zCY6xsk9E4APk8cx292iAxzCegWcB0vXvm+zTtloJZqptpaqMtiBGuGM2LZLbnlwa7oAA1XISvpKqegrGyAaNRSym7dxcwlrmdThpNvwcu9iyLqj5Ee1FqT8ysULEwnE46mCOojN45WB7T0OF7Hgd3sWWshrA2CEIQBKWVVAYK+qhItoTSW9Vzi9n7LmrEwzEXU88VQ3W6GRsgF7X0CHFt+kAj2pkZ9MmDHUMxBg8XMBHIQPJlb5JPrM1fq+kJXLdqkpwTEJrhkV1RVjJomTRuDo5Gh7SNha4XB9xXukRmtznijAoqon5MT4uTbyJOstd+jJ13+iSdx5rzp6hkjQ9jmvY4Xa5pBaQd4I1ELItqdcsMchNSWUeiELwrK2OFhlle2ONouXOcGtA6SVSTPdCT+M59wKuMU0enRsPjHOaRJKDqvEDbQA2jS1uItzRrTXw7EY54mTxOD45GhzXDYQfh1blbOqcEnJbkVJPY4jPh80u7aLvKflQOfD5pd20XeU/LS0fh9fwLX7jo8H3zNX2rO4mylN4PvmavtWdxNlIanxWMV91AlL4QXmqTtJO6E2kpfCCHiaTtJO6EabxUcs7rEwqJzMfM0PrzfvXqdlQuZSdrsIjaDrZJK1w4Evc8X+65p9qe1nh9fyUUbneIQvwJm6RZcaQAJF9YBvYkbgbH3FZI2YeUHolR2MndKkuPYOpVplB6JUdjJ3SpLj2DqWlodpdBa/yO+zJfO47CX4sVCqesyXzuOwl+LFQqp1nidCynuApExnz1R2kvecq7UiYwLzTj9LL3nK3Q7voRu2RWOF+Yi7NnwCylr8nq1k1JBLG4OY6NhBG/UPcb6rdC2Cz3uXghCFwDiM81Ro4PML2L3RNH+oxxHuaUrMzNHp4xEbeajkk6tQj/AJi6rP7jYtT0TTruZ369gAMcYI6SXn7iMwOCaqmtI22gYbbhz5LHgSYx1sWjDsadt+f35C8udiG7NKGtLjsaCT1DWpLqaqSrqHSbZamW4ufpyu5ovwFwOoKrcUYTBK0bTG8DrIKk/AqgRzU8jjZrJYnuPBrXNcT7gUaLaT+R27yRVeB4NHSU8dNELMjaGjpO0uPEk3JPElZ6ELPbzzZeCEIXAEXn89Op+w/3uXQ+D/6HU/5j+Wxc3n5nacQhaCC5kA0gPo3c4i/DVrXSeD/6HU/5j+WxaU/+sv3zF4+KxppReEF5FH60vwYm6lF4QXkUfrS/BiV03iost7jMTwfPO1vqQ/GZOhJfwfPO1vqQ/GZOhd1Xivp9Aq7qBCEJYsPGs82/1XfAqQqbYz7v8FXtZ5t/qu+BUhU2xn3f4LS0P93T7i2o2RYaEIWaMkl476XU9vN33Lr81eQvy+pNRO3SpYXXdpa+Wl1ERm/lNF7u9g13NuOyhdaqqjwmm771UGSeGxwUNPFE0NYI2m3FzgHOceJJJJPStfUWuEFjdilcOKTbNskZnzyY5KpZXMHMqOZJwEzRzT95jf8A8zxTzWmywydbXUU1KdRe27HfVkbzmO9jgL9Fws6iz3c0xiceJYF1mHynu2TDnnWy80PqE+MYOpxDv1h4JvKTsGxOWiq45w0iWnk5zd9xdkkZ6xpt9qqnD69k8TJ4zpRyND2ni1wuPirtXXwy4l5kKpZWH5GQhCEmXGFjWDxVUD6aZulHILEbxvDmnc4EAg7iAppyxyNnw6cxSgujcTyUoHNkb/teBtb7tWtVGsTFcJhqYnQTxtkjdta4augjeCNxGsJii91P4Fc4KaJJWxwjKKqpTenqJYuhruYTxLDdhPSQmTlLmHeCX0MzS3+6mJBG3yJADpbhZw63FcHiOQeIwG0lHP1sZyjeu8elYda1I212LdCrhOJsf6WsW0dH5X7eRh0u5b8lzuLY5UVTtKonkmINxpuJa0/Zb5LfYAvycHqL6Pyeovw5CS/u0Vs8MyCxGoNo6Oa31pG8k0dN5NG46rrqVcOfJf4Odt8uZoU7MxVDWshkkebUT9cTXA6Rk3yR/VYRt+sdYtrLvmR+Y6OMiWvc2VwNxCwnkhw03EAyerYN2g6QTVa0AAAWA1ADYB0JLU6iMlwR5l9VbjzZwGfD5pd20XeU/Kj87GCT1eHGGnjMknKRu0QWg2abk3cQPzSY/ovxb/BSf6kP/wBFZpJxVeG1uRui2+QwPB98zV9qzuJspc5mMmqqjiqW1MJiMkjXNBc03AbYnmuO9MZJahp2NovgsRQJf57cFdPhvKs1mmkExFtsdnMf1WD9LqYUwF+ZIw4FpAIIsQRcEHUQRvVcJ8ElIk1lYJAW7yYyzq8Pc51M8APtpMc3SjcRsJFwQd1wQV2GWWZWohe6ShHLQHWItIcrH9kFxtI0bjfS69q4V+TVYDomkqgeHyaX/qtpTrsXqJcMos6XEc8eKSt0RLHCDtMUVne95db2WTGzIULvkMlXI5z5KmZzi9xLnubH4oaTiSXc5r9vFK3Bc12J1JFqd0LT9OfxYH3Tz/2VQmTWCiko4KUHS5GNrC4C2k4eU6267rn2pPUyhGHDDHQuq4m8yPTKD0So7GTulSXHsHUq3xmFz6aZjRdzontA4ktIA96nFma7FgAPkUn+pD/9FzRyjFPL9Aui3jBtcyXzuOwl+LFQqS2anIevpcSE9RTOjj5J7dIujPOdo2FmuJ3FOlU6uSc+T8idSajzBSNizrTznhLL33KuVNmKZsMVdLMW0byHvkIPKRaw5ziD5d9hVujlGLeXjY5cm0sGwyWywqsDqHUtRG59O6zywHWA8XEtOTYEHeNQJB2EFO3AMq6StbpU8zJNQJbe0jb/AF2HnN37RuWuygyFgxCkjhnaWyRsGhI22nG6wBAOwjVradRsN4BCVx/NXiVG/TbE6ZjTzZae5cBuJYPGNNttrgcSjFd+7xL6h2ofFFIrQZWZbUuHxl8zwZCOZE0gyPPQNw+0dQU5S4ziDDybqita7ZoOmna7q0S66zsHzfYlVvuynkGkedLOHRt63OeNJ/sDl1aSMec5cjnvW+UUYlZU1OKV+lbTqKl4a1ovotG5o4Ma0XJ4AlUrkxgDKKkipWaxG2xP1nnnOeetxJ9q0eQObiHDWl9+VqXizpSLWbt0Ix9Ftxc7zv2ADsFTqLlPEY7IlXDh5vcFLGWmTxoq6emIswOLo9VgYX3LLdQ5vWwqp1zGXOQcOJQhrzoTMvycoFy2+1rh9Jh1XHRqIXNNd7uXPZnbIcSNRmuzhR1lOymleG1kTQ0hxsZmtFhIz6xt5QGsG+4hd8pmxvNniVK7nU7pGjWJILyDoIAGm32tCxosrsUh8UKqrYRq0HOcXDos8FyvlpYzfFXJFatceUkVCXW1nYl1lznip6VroqVzZ6jWNIG8MR4vcPLI+q3hrISyjwTG8ROg5tZI02B5Zz44ush9mn2AlMvIXM5DSObUVRbPUNsWtAPIxOG8A+ccDscQLarAEXUPdV1c5vPwRLilLZYE9lJhVVE6OarLuWqmmch/nLEloMg+iTa+juFhq2BreD/6HU/5j+WxY+eLI+trKuGSmp3SsbDokhzBZ2kTbnOG5brM3k5U0dNOypiMTnzaTQXNN26DW35pI2gq221To3WfQjCDUxgpReEF5FH60vwYm6lrnnyYqqxtKKaF0pjdIXWcwaIIYB5ThtsdnBKadpWJstsWYvBofB887W+pD8Zk6ErczGSdZRyVTqmB0QkbEG3cw6RaZCfJcbeUNvFNJd1LTtbXw+gVrEUCEIS5M8azzb/Vd8CpCptjPu/wVfVTSWOA2lpA67Kaoc1uLAN/qT9Vv7SHd+sWhopRjxZeNvuL3xbSwU0hCFnjBJGUfpNV203feqqwT0WDsmd0KfMbzZYo+eocyjeWvllc08pFYtc5xB1vvsIVC4TEW08THCzmxsBHAhoBCf1coyjHD/eRTWmm8mWhCEgXCDz2ZMchWirYPFVQ53ATtFndWk2x6S166XMVlRpwvw9550V5IumJx5zR6rzfqkHBdtl7kz8voJacW5S2nETulZrbr3A+SehxSayZyLxmjq4aplFJeN3OHKQ86M817fOb2k26bHctCMo208MnzX6vwUOLjPKKGQvgK+rPLz//2Q=="/>
          <p:cNvSpPr>
            <a:spLocks noChangeAspect="1" noChangeArrowheads="1"/>
          </p:cNvSpPr>
          <p:nvPr/>
        </p:nvSpPr>
        <p:spPr bwMode="auto">
          <a:xfrm>
            <a:off x="155575" y="-1135063"/>
            <a:ext cx="94202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6" name="Picture 4" descr="http://www.mortgagechoice.com.au/media/1850335/CITIBAN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8" y="2383971"/>
            <a:ext cx="24212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Graphic spid="33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Cues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 smtClean="0"/>
              <a:t>Thm</a:t>
            </a:r>
            <a:r>
              <a:rPr lang="en-US" b="1" dirty="0" smtClean="0"/>
              <a:t>: </a:t>
            </a:r>
            <a:r>
              <a:rPr lang="en-US" dirty="0" smtClean="0"/>
              <a:t>There is a (43,4,1)-Sharing Set Family of size m=90, and a (9,4,3)-Sharing Set Family of size 126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Proof? </a:t>
            </a:r>
          </a:p>
          <a:p>
            <a:pPr lvl="1"/>
            <a:r>
              <a:rPr lang="en-US" dirty="0" smtClean="0"/>
              <a:t>Chinese Remainder Theorem!</a:t>
            </a:r>
          </a:p>
          <a:p>
            <a:pPr lvl="1"/>
            <a:r>
              <a:rPr lang="en-US" dirty="0" smtClean="0"/>
              <a:t>Notice that 43 =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10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B050"/>
                </a:solidFill>
              </a:rPr>
              <a:t>11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7030A0"/>
                </a:solidFill>
              </a:rPr>
              <a:t>13</a:t>
            </a:r>
            <a:r>
              <a:rPr lang="en-US" dirty="0" smtClean="0"/>
              <a:t> where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10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13</a:t>
            </a:r>
            <a:r>
              <a:rPr lang="en-US" dirty="0" smtClean="0"/>
              <a:t> are pair wise coprime.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i</a:t>
            </a:r>
            <a:r>
              <a:rPr lang="en-US" dirty="0" smtClean="0"/>
              <a:t> uses cues: {</a:t>
            </a:r>
            <a:r>
              <a:rPr lang="en-US" dirty="0" smtClean="0">
                <a:solidFill>
                  <a:srgbClr val="FF0000"/>
                </a:solidFill>
              </a:rPr>
              <a:t>i mod 9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i mod 10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i mod 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i mod 13</a:t>
            </a:r>
            <a:r>
              <a:rPr lang="en-US" dirty="0" smtClean="0"/>
              <a:t>}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By the Chinese Remainder Theorem there is a unique number x s.t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1)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90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	2)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9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0070C0"/>
                    </a:solidFill>
                  </a:rPr>
                  <a:t>	3)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10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Hence,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accounts A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err="1"/>
                  <a:t>A</a:t>
                </a:r>
                <a:r>
                  <a:rPr lang="en-US" baseline="-25000" dirty="0" err="1"/>
                  <a:t>j</a:t>
                </a:r>
                <a:r>
                  <a:rPr lang="en-US" dirty="0"/>
                  <a:t> </a:t>
                </a:r>
                <a:r>
                  <a:rPr lang="en-US" dirty="0" smtClean="0"/>
                  <a:t>cannot use the same </a:t>
                </a:r>
                <a:r>
                  <a:rPr lang="en-US" dirty="0">
                    <a:solidFill>
                      <a:srgbClr val="FF0000"/>
                    </a:solidFill>
                  </a:rPr>
                  <a:t>red cue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70C0"/>
                    </a:solidFill>
                  </a:rPr>
                  <a:t>blue cue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1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84241"/>
              </p:ext>
            </p:extLst>
          </p:nvPr>
        </p:nvGraphicFramePr>
        <p:xfrm>
          <a:off x="609601" y="1447800"/>
          <a:ext cx="784859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12"/>
                <a:gridCol w="944191"/>
                <a:gridCol w="2301470"/>
                <a:gridCol w="1534313"/>
                <a:gridCol w="1534313"/>
              </a:tblGrid>
              <a:tr h="7477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Strong Random Independent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SC-1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SC-0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3.93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456.6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Occasional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502.7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22.07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ym typeface="Mathematica1"/>
                        </a:rPr>
                        <a:t>0</a:t>
                      </a:r>
                      <a:endParaRPr lang="en-US" sz="2400" dirty="0"/>
                    </a:p>
                  </a:txBody>
                  <a:tcPr/>
                </a:tc>
              </a:tr>
              <a:tr h="4226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Infrequent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119.77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2.44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1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E[</a:t>
            </a:r>
            <a:r>
              <a:rPr lang="en-US" sz="2400" b="1" dirty="0" smtClean="0"/>
              <a:t>X</a:t>
            </a:r>
            <a:r>
              <a:rPr lang="en-US" sz="2400" b="1" baseline="-25000" dirty="0" smtClean="0"/>
              <a:t>365</a:t>
            </a:r>
            <a:r>
              <a:rPr lang="en-US" sz="2400" dirty="0" smtClean="0"/>
              <a:t>]: Extra Rehearsals to maintain </a:t>
            </a:r>
            <a:r>
              <a:rPr lang="en-US" sz="2400" i="1" dirty="0" smtClean="0"/>
              <a:t>all</a:t>
            </a:r>
            <a:r>
              <a:rPr lang="en-US" sz="2400" dirty="0" smtClean="0"/>
              <a:t> passwords over the first year.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48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(q</a:t>
            </a:r>
            <a:r>
              <a:rPr lang="en-US" baseline="-25000" dirty="0"/>
              <a:t>$1,000,000</a:t>
            </a:r>
            <a:r>
              <a:rPr lang="en-US" dirty="0"/>
              <a:t>,</a:t>
            </a:r>
            <a:r>
              <a:rPr lang="en-US" dirty="0">
                <a:sym typeface="Mathematica1Mono"/>
              </a:rPr>
              <a:t>,</a:t>
            </a:r>
            <a:r>
              <a:rPr lang="en-US" dirty="0" smtClean="0">
                <a:sym typeface="Mathematica1Mono"/>
              </a:rPr>
              <a:t>m,3,r</a:t>
            </a:r>
            <a:r>
              <a:rPr lang="en-US" dirty="0" smtClean="0"/>
              <a:t>,h</a:t>
            </a:r>
            <a:r>
              <a:rPr lang="en-US" dirty="0" smtClean="0">
                <a:sym typeface="Mathematica1Mono"/>
              </a:rPr>
              <a:t>)-</a:t>
            </a:r>
            <a:r>
              <a:rPr lang="en-US" dirty="0">
                <a:sym typeface="Mathematica1Mono"/>
              </a:rPr>
              <a:t>security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34756"/>
              </p:ext>
            </p:extLst>
          </p:nvPr>
        </p:nvGraphicFramePr>
        <p:xfrm>
          <a:off x="381000" y="1295400"/>
          <a:ext cx="8534400" cy="471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0"/>
                <a:gridCol w="1905000"/>
                <a:gridCol w="1686721"/>
                <a:gridCol w="1666079"/>
              </a:tblGrid>
              <a:tr h="1009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Attacks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r=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r=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               h=1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r</a:t>
                      </a:r>
                      <a:r>
                        <a:rPr lang="en-US" sz="1800" dirty="0" smtClean="0"/>
                        <a:t>=2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4)-Sharing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[Reuse]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</a:tr>
              <a:tr h="1219938">
                <a:tc>
                  <a:txBody>
                    <a:bodyPr/>
                    <a:lstStyle/>
                    <a:p>
                      <a:r>
                        <a:rPr lang="en-US" sz="2400" smtClean="0"/>
                        <a:t>(n,4,</a:t>
                      </a:r>
                      <a:r>
                        <a:rPr lang="en-US" sz="2400" smtClean="0">
                          <a:sym typeface="Mathematica1"/>
                        </a:rPr>
                        <a:t>0)-Sharing</a:t>
                      </a:r>
                    </a:p>
                    <a:p>
                      <a:r>
                        <a:rPr lang="en-US" sz="2400" smtClean="0">
                          <a:sym typeface="Mathematica1"/>
                        </a:rPr>
                        <a:t>[Independent]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</a:t>
                      </a:r>
                      <a:r>
                        <a:rPr lang="en-US" sz="2400" dirty="0" smtClean="0">
                          <a:sym typeface="Mathematica1"/>
                        </a:rPr>
                        <a:t>1)-Sharing</a:t>
                      </a:r>
                    </a:p>
                    <a:p>
                      <a:r>
                        <a:rPr lang="en-US" sz="2400" dirty="0" smtClean="0">
                          <a:sym typeface="Mathematica1"/>
                        </a:rPr>
                        <a:t>[SC-1]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285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(n,4,3)-Sharing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Mathematica1"/>
                        </a:rPr>
                        <a:t>[SC-0]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  <a:p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518187" cy="86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00200"/>
            <a:ext cx="663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0" y="2724090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Insecure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943290"/>
            <a:ext cx="28194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4857690"/>
            <a:ext cx="2819400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5695890"/>
            <a:ext cx="2819400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Usable + Secure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blocki\Documents\My Dropbox\PasswordPictures\picture-0-7.jpg"/>
          <p:cNvPicPr>
            <a:picLocks noChangeAspect="1" noChangeArrowheads="1"/>
          </p:cNvPicPr>
          <p:nvPr/>
        </p:nvPicPr>
        <p:blipFill>
          <a:blip r:embed="rId2" cstate="print"/>
          <a:srcRect l="12500" t="3529" r="42969" b="5883"/>
          <a:stretch>
            <a:fillRect/>
          </a:stretch>
        </p:blipFill>
        <p:spPr bwMode="auto">
          <a:xfrm>
            <a:off x="16823" y="1143000"/>
            <a:ext cx="4174177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074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19050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6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jblocki\Documents\Visual Studio 2010\Projects\WindowsFormsApplication1\WindowsFormsApplication1\bin\Debug\picture-0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799"/>
            <a:ext cx="4038600" cy="52534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Experiment 2</a:t>
            </a:r>
            <a:endParaRPr lang="en-US" dirty="0"/>
          </a:p>
        </p:txBody>
      </p:sp>
      <p:pic>
        <p:nvPicPr>
          <p:cNvPr id="8" name="Picture 2" descr="https://encrypted-tbn1.gstatic.com/images?q=tbn:ANd9GcTVYdhXBh08k7FARfRNwU06rIMCHGFMoaBDQvrvKdJDi-T4jy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2367228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4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  <p:pic>
        <p:nvPicPr>
          <p:cNvPr id="22530" name="Picture 2" descr="https://encrypted-tbn0.gstatic.com/images?q=tbn:ANd9GcQQXDmEpNteQJEyHzEVqMN03R3N5h7YA9L40eeaXdary5Md7ks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45" y="1676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3" r="50511" b="5557"/>
          <a:stretch/>
        </p:blipFill>
        <p:spPr bwMode="auto">
          <a:xfrm>
            <a:off x="269586" y="1447800"/>
            <a:ext cx="430241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Validity of Expanding Rehearsal Assumption</a:t>
            </a:r>
          </a:p>
          <a:p>
            <a:endParaRPr lang="en-US" dirty="0"/>
          </a:p>
          <a:p>
            <a:r>
              <a:rPr lang="en-US" dirty="0" smtClean="0"/>
              <a:t>Mnemonic Devices and Rehearsal Schedules</a:t>
            </a:r>
          </a:p>
          <a:p>
            <a:endParaRPr lang="en-US" dirty="0"/>
          </a:p>
          <a:p>
            <a:r>
              <a:rPr lang="en-US" dirty="0" smtClean="0"/>
              <a:t>Collaborate with CyLab Usable Privacy and Security group (CUPS)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Memorization Phase (5 minutes):</a:t>
            </a:r>
          </a:p>
          <a:p>
            <a:pPr lvl="1"/>
            <a:r>
              <a:rPr lang="en-US" dirty="0" smtClean="0"/>
              <a:t>Participants asked to memorize four randomly selected person-action object stories.</a:t>
            </a:r>
          </a:p>
          <a:p>
            <a:endParaRPr lang="en-US" dirty="0"/>
          </a:p>
          <a:p>
            <a:r>
              <a:rPr lang="en-US" dirty="0" smtClean="0"/>
              <a:t>Rehearsal Phase (90 days):</a:t>
            </a:r>
          </a:p>
          <a:p>
            <a:pPr lvl="1"/>
            <a:r>
              <a:rPr lang="en-US" dirty="0" smtClean="0"/>
              <a:t>Participants periodically asked to return and rehearse their stories (following rehearsal schedule) </a:t>
            </a:r>
            <a:endParaRPr lang="en-US" dirty="0"/>
          </a:p>
        </p:txBody>
      </p:sp>
      <p:pic>
        <p:nvPicPr>
          <p:cNvPr id="4" name="Picture 4" descr="http://1.bp.blogspot.com/-43FY_eJTnZc/T6hl9eVB49I/AAAAAAAAAHI/HBkLYdXWZ28/s640/Amazon_mechanical_tu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362200" cy="1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091" y="13847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0227" y="1528618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263" y="1526309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727" y="16002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9665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847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394001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2133599" cy="336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Challenging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Security Advice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09800"/>
            <a:ext cx="2362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32766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3276600"/>
            <a:ext cx="2579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 too short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143000" y="4191000"/>
            <a:ext cx="632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4114800"/>
            <a:ext cx="617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mix of lower/upper case letters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066800" y="5257800"/>
            <a:ext cx="647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5181600"/>
            <a:ext cx="652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Change your passwords every 90 days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447800" y="19050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0" y="1828800"/>
            <a:ext cx="4284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numbers and letters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295400" y="32766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47800" y="3200400"/>
            <a:ext cx="424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Don’t use words/names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4114800" y="24384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91000" y="2362200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special symbols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3810000" y="38100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86200" y="3733800"/>
            <a:ext cx="3692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Don’t Write it Down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676400" y="25908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76400" y="2514600"/>
            <a:ext cx="4213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Don’t Reuse Passwords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44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11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Managers?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lastpass.com/images/blog_logo.png?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71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eepass.info/news/n070901_1.08_cre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800350"/>
            <a:ext cx="3581400" cy="31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1.gstatic.com/images?q=tbn:ANd9GcSO8DoDoA9-9mpRVcUsNc6C8cgTGYMS8jiFodbfr3-fQosDn4H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5" y="3081290"/>
            <a:ext cx="3799144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4" name="Picture 6" descr="http://www.ecouterre.com/wp-content/uploads/2013/01/compubody-sock-1-537x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03761"/>
            <a:ext cx="5029200" cy="376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ourcethestation.com/wp-content/uploads/2012/08/computer-coff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5" y="2189018"/>
            <a:ext cx="48768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edweek.org/media/2010/06/11/35wifib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03761"/>
            <a:ext cx="5715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52600" y="1371600"/>
            <a:ext cx="4343400" cy="49530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 descr="http://us.123rf.com/400wm/400/400/albertzig/albertzig1210/albertzig121000075/15612027-3d-cartoon-b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35" y="2913534"/>
            <a:ext cx="878531" cy="87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Protection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" y="3156187"/>
            <a:ext cx="6934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ages.macworld.com/images/article/2012/09/iphone5_large-294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96" y="1710844"/>
            <a:ext cx="74365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digitaltrends.com/wp-content/uploads/2013/04/Samsung-ATIV-Book-6_front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70" y="2813899"/>
            <a:ext cx="1475836" cy="10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xQSEhQUExQUFRUXFBgYFxgVFhUVFxgVHRgWFhcYFBgYHCggGBslHRcUIjEhJSkrLi4uGB8zODMsNygtLisBCgoKDg0OFA8QFywdHBwsLCwsLCwsLCwsLCwsLCwsLCwsLCwsLCwsKywsLCwsLCwsLCwsLCwsKywsNzcsLCwrN//AABEIALcBFAMBIgACEQEDEQH/xAAcAAEAAgIDAQAAAAAAAAAAAAAABgcEBQIDCAH/xABNEAABAwICBQcHBgwEBgMAAAABAAIDBBESIQUGBzFREyJBYXGBkTJSkqGxwfAUI0JyssIkMzRDU2Nkc4Ki0dJidLPhRFSDk6PxFcPi/8QAFgEBAQEAAAAAAAAAAAAAAAAAAAEC/8QAGxEBAQEAAwEBAAAAAAAAAAAAAAERAhIhMVH/2gAMAwEAAhEDEQA/ALwREQEREBERAREQEREBERAREQEREBERARF1VFSyMXe9rBxc4NHrQdqLQ1muFJH+dxnhG1z/AFgW9ajuktqEbDaOnkJ/WER5cbNDiUFgIqar9p1W+/JiOMdBay7vGQkHwUb0hrPVzX5SolPUHlrfRZZqD0Sih2m5CaWXM/mun9axQCq2qMje9gpiSx7mE4gQS0ke5BeCKhztePRTHuJ/qg2vH9DKOx9vegvhFSEG1th8rlm/xXU+1A1lFdje1z3MAtzxbnXG6+agmKIioIiICIiAiIgIiICIiAiIgIiIPjnWBPALT1+tVHA4smqoI3tNi172tIO/ME9i20249dh4my8wbQ5cWk6w/r3D0QGfdQX27aDo3/nYD2PafYV0v2kaNH/FNPYHH2BeaQ5djSg9FP2p6NH5957IZv7F1Haro/odKf8ApvHtAXn9jl3scqL2O1Wj6GTnsaB7XBBtQpz5ME/fyY++qSikWxpZVqSIuaHXxr/Jhd/E5o9l1n0+nHvzEUQPW8+5iqnR1VaylmjK/dmtdYztT2lqJnEXbEG3zwueTbqBaAqZ2g1zn6QeHOJa2I2ub2tUVDABwyarX0LWYnNHxxVK65yX0hP1MH801RJ94LHKZWuPrUVkhtksBs5sbrtqn5Wv8bvesS+/sKy2v7Sjr0kvZF/qxrz7pdhFRP8Av5ej/G7rV/V5vSS/UYf52FUVpmEfKJ/38vSf0jkRqs+rw/3XECyyXRD4JXWWD4JUHEvuMNm8L9Per22HQ4ad3WL+JuqJwhXxsOeTTEngR3B7gPUFRZqIiIIiICIiAiIgIiICIiAiIgIiIOubd/E37QXlDWeXFW1buNXUH/zPsvV830frD3n3LyHVz8o97/Pe53pOLvelI6gubSuAX0IO1pXc1yxgV2AqjMjcsyCVayNyyI3qwb+lqLLeUVdZRCGZZ8FStys4tbUiqx1AHBjj7B71VGnpcVXUO/wwf6DH+1xU92YVF6iV3m07z62/7qvdJ/lFR1PYz0YYm+5Y5/WuLS1Jz+Oz3+pdeLeu6pGfx8ed4LHssqvqpkvRyfuWn1sKpTTTvwmo3/lE3Qf0jlcDZb0Dz+zNPqYVUOmvymo/zE3+o5CNc49vgV1ld9lwIQdBCvTYT+Su7T9t6o9wV47CvyaTtH2nlQWciIqgiIgIiICIiAiIgIiICIiAiIgxNJS4WYvNDneDHFeQofJb9Uexeqtdajk6Opf5tLUO7xE6y8rKVYL7dfEQcgVzBXUvt1UZDXLtY9YjXLsDlRmskWQyZa1r12tkVFnbLZObXv8ANpT6w8/dUKrTeeqP7VN4B5aPsqZbKGXp9JHzomMHaRKD9oKEukxPlcPpTzO8ZXqVYwp255b7f1t71iPCzpx8epYkg3KC4NHPvo8/5UfZaqv0sz8Inz/PSdH+NysbV996G37L90KvNKZzzfvZPtFFa14PH2Lpd2+xZhp3ncx57GuPsC+s0RUO3QTH/pP/AKIjWPNuKvbYWPwaXtZ99VCNVax3/DyDtAb9ohXVseoHwQSMkbhdzCRcHz+kILBRERBERAREQEREBERAREQEXwldcVSx3kva7scD7EHai+Ar6gim0yTDo+r/AMpMPSws968xFejNsU+HR1V1xxN9KojB9V15yupVj6viEriUHK6+rgvt0HO6+hy67r7dVHaHLkHroBX0OQW9sodbR9Y79ohb/NF/cq90c4mJhO8guPaST71P9nQwaFqXH6VW11+pgiP/ANblAaD8TH9RvsCVY+TC/wAdx9V1jyhZMp+PWfUD4rg9vFFWNqufwS37MfsqO1uvdVDK+OMx4WOwjE2VxsLcH29SkGrWVM39wfsqv9Iw3nlOfl+5pQbuTahXDISsb2QtP2gVgTbQtIyD8pOY/RxN8bMyWokp2/BKxpGgb7d/+6I2U2slU9px1E2LK1nlo353w26Lq4th0jnU0znuc4l7M3EuPknpKpan0NPI0YIZSDYghrg22fTax3jpV5bG6V0VPIx7S1wLMQO8HCSoLBREVQREQEREBERAREQEREGq1qnwUkx4tDfSIb71VYte5awniWtv42urD2gS2pmjzpWj+V7vuqu0VD9dNZ6qGoaynnliAZmGSSWN+ILj6lqo9edJZBtZPc7ueTn0b1ja3SYqybqs31X966NBw46mnb51RC3xkYPegu/blOW6PmBOZ+TjtPKOd91efKeYnevVet+hPlBwup21MTg3ExxAIc0us4Xe3oedxUIq9mOjz+YqqY8Y3yFo75Wvb60qKSRWrPslhefmK8jqlia897o3j7K1FXskrm35N9NKOgNlcxx7pGAA96mKgN0upDXaiaRhzfRzkcYwJh/4i5aGqgfEbSMdGeEjXMPg4BBwul1xX1Efbr5dfLr5dUW3oKTk9W3Eb3SVVu0RVFvsBQuIWY0cGgepS6Z3J6twDzuXd6YlaP8AVAUVp6WaUExQySAG12NLgDwy6bWy6wlWMWQ5/G7I/wBB3oSsx2g6s/8ACzej8dSN0BV2/JpfBFSvVvSkRiDBIwvERaW3GIHCQcjmtzo/QFDKGucwGUtaX/OPzdhFzYOsqW07Qy08mGVjmF13C+WV1LtQtLOkDo3klzLEOO8tOViekg9PWFBaUeqtKN1PEe1gd9q6yo9GMZ5DGt+q0D2Bdurc5yzK12uWkqiSokp6eb5OIKUTueGNcXuLw0NJdk1oGfTexVxGTM2y2upEoLqgDeOTv2kP9wHio7onSLqilhmeLPfGC4WtnuJt0A2v3rbbOAeUryf00Y8IW/1UE3REVQREQEREBERAREQERY9fXRwMdJK9rGNBJLjwF8uJy3DNBGtojvm4RcC8hIubXIaRYdeag7oiFudcdPUmk4GwxVDWgS4sRsDdrXgiziOgk8eaclCDqnWxZwVTS3g4Pj6t1y23AlXKagunc6uoP60+qwWfqfTF1dRgC/4VAfCVh9y767VWtu55gLy4kl0bg+56SALrjoGSSkqYpXxuvDI15Y84SS03sciW+Clix6pRVK3bBJ/yrLfvT/Ys2n2wRfnKWRp6cD2v+0Goix56Vj/LYx31mh3tWp0poAOaOQJidfPC5wFrHINzbvt0LUUW0/R8lsT5Ijwkjd7WYh61h6Y2mwi7aUCQ+e/mt7m+U71IO+rpqumY6R0zMDBiLpWANAG8udGch1kLFg1pfI2/4PUM3ExSiUejZ3DpVfax6wzVkcpfNisx9mgiwNiLBgyaejPNVSacixFx0hUegn1WiaicQS0UXLvFwBAGvdkTkYrOOTXdeS663Z5oh/RPTE/rXsz6m1LSqW1f03PDW08+MvkY9oaZCX2GbbZndzjl1q6YdrEzebLBE82vZpcy4G/zuIUGrqdjETxenriB0crEH3/ijcPYtFW7HK9l+TfTSjowyOY49z2gDxUzO1HR1waikfESbF7GsdbrLmlr7dgVjP0O23zckjMsjj5QdWUmLJBS+utI+m0VR00rcMjYee24NnCekBF2kg+UcwVpNXpyIJQCR8/0Ei4LBl6j6lLdqGha/Dd8Qmiba0sN7hocHHlIvKbm1pJBIAaMxmodoTKKQDcTE6/1mPzHePUis81D/Od6R8fYfFfRM7znHqubfG8eC6B8fHiFzHq9vxv7kEZ16uRC6983i5/gI9pXds2N6h/7o/aavuurfmYz+tI8W/8A5WNqHUCKsjxZNfeO/Auth/mAHepRe2r43KO7a6ZrY4J2kskJMLiCRijILwHW8oAg5HLnKXaJp7WWp1/1emq3QmIRPDWSsc2UuAYZA0CVtt7m2y67ZJozTAGRsa0ANaxoAHAAAepZOzfM1x/areEUYWNO1tPAA53NiiF3HgxuZ9SbHpC+mqHne+re49pjiPvSCeoiKoIiICIiAiIgIsHSml4qfDyjwHPJDG3GJxGZwg8OPZxVLa+7QKuR7oxjpYmudY4XgvAvhN8sd99hYbgb70Fga77RoKG8UdpaggFrfoC5sMRvmbBxsOGZbe6qrWfWlukcLqszw4Mbbwua6EXIJDgRa5AaLBx3EFamfWZ7yG1EUFS4tGHG0F7ei73ixZe43E59q6dKwUuIchC9hyLWlzpmX6XEX5rb5XPcqFVormNljqGytcAS5sJjmjbnlmcLOuxvnfMZrMk1j/B6eCnkfStaHk4i5xN8w4ucW7jfmi4u7gLrR1LcbnPc1jwMvmjyWKQdGd3vOXqyXGWQgkOkew4Q55lZezehjLXdbLzgmqmlVrtUsfGICyaMRtzeGskksOe4sOEg3GWE2tbfdaas1iD5uWlZLBI528NJaCBha9oNvNH0jnxWgbGfoMaXOGQheW4Wec8NOZ373LnDVlmbZHNaxpaMbciTkQAyzerMnpTUb6omE7XVHLscSSw4y5hJY0XNiMOG1ucD05rDfTzNuTGSBvLCJGjvYSsSSpdMIo5Y2TBjT5BBLQSXb24A3Mk7zuHQsaOaMc4PmiJOG9+Ua1t94LwG5Zm2LM2sisz5S3py7cvauwOHFduitI2JfLNHMyOMtwSRl/KOwYWAvN2taLNu4OuOCxXyfjMdIcrHFA7FYWOLEYzhAzZbLLrugVAbvcAeGQJ7l0u0YxwzuD1Hd1Z3XfTy0zntAkewllwJBcB+EEtuLdNwDbwut/o5j/k0xibSyscQx8hLTLEeDA9wLb8cJ3XBFlBE3aJs5pY6+EgjEM+PQc81tHPbG0vddzjYEnNzj0AW3DgAt7SavVFUIxBSlgDAHSF7g2Q9MhMhsBvyZcdqzNJbLKvC17JouUHRHI8HiM3NAPiFcTW82dbMeVIq9IM3i8UB6B0Ok6+A71cjWgAAbgLDsVAUusun6DJ4M7B+mYZPGRn9y3ejdudsqqie3i6FwcPRdb7SguVURrrTCPSVY0AAFsDwALDPlr5Drv4qw9EbVNF1FgKkROP0ZmmO3a4831qCbQZmP0kXxvY8SQRlpa5rmkNLhk4G28+tBHgPj47iuYHj8f8ArvXfHF2eI3f+rrlyPWOvMdn9EVHNcGfg46pmetsijbWXUs1vt8mObfLYQLi9+d0d7lGoIyfJBPYCfYoLX1G2kRYWw1ruTkbk2V34uQdBe76D+N8jxzsptU6y0obi+UQYegiRjr9gBue5UdQatVk9uSppX9eEgeJUm0Xsp0g/ymxxA+c657wM0HDW/XA1buRhBbA0gvecnSuBuGgb2sBsTfMkDcN9m7HmW0ffzp5D4YW/dWp0NsgiZY1EzpD5rOY3x3lWHorRkVNE2KFoYxt7AdZuTnxJKDLREVQREQEREBERBTe0XUmtkqJakfPsccgDdzGDcwN4Dq6z0qLaB1gMRMU93R7udzi09h3jqXo1QHXHZrHVPdLA4RSuzcCOY48ctxVlwRGOgoaljmMEYxEE8keTfcXsS0WJ3nIi3UtJWbPpG4jT1GZ6JBY8PKbcfyrjpjUStprl0Je0fSj5w7TbctfSafqYDblHZfRk5w7OdmO6y1spjB0hq/VQ4RJA7A3PHGMdzvviZdzRvuTYn24LHNIIa4gEkuF8QcenHfnEdV1P9Ha+jdNF/FGfuu/uW25XR1b5fIl5y+cHJydgcbHwKdfymqnlpL4jhY4uyu0mOzepoti73Li8FpBL3NbG3LlmYgTl5Ablff0k9is+u2aRnOCWSM9Ad84z12d/MVF9L6iVzLANZNHfncm6znDgQ62XEC6z1psRGSI4QHRtLpDdxYQZC3qaLBoyHSQvskwDjd7miPJrJW4zi42yAPad181mVMOCUNkjfTWHmujc85i18iQB7l1U1OZA9sb2iMHMOtd5HlC4sbdu/NRWDNEcgWtc9+ZLDmBxDRYC24Z7+K7YAS91i4WbhOPnXJztl4nPgu1kIcC5sbmjdijuAQMri1iR3L7oyilmkbT013Pcdzm2wD6TnG1wBe9yD6wg7tHQSzzCMGMtZZ8j5LujjYCLmQHoO6wNzcDfZZmlNMwOcKeKN0FO2RzrQudG/wA0yPLsVyegHyQbXVjHUGmhoeRfPJEA4STTNc1hkfuGPEDdgJyb7Tmoy/ZfMWOfRVkM7Xne4WPRlyjC4EjhlvWsrOopo+V1vweqcwwua5mNtxcuc82kbfIHMgjPFuOasTUPStY5/K1E0JpXNwhxmDry7w1mJ2Jj992uAytl0qGnZ/W4mRS07IYwbyVJc1zWsGb3lwOWW4HO6w9aNNNJZDTF8UUQMcTHAAYb86WUkZveec7uHQp8Ho+moC9geHDMXFs8ujMLTaa0E+Qi0dO8Z4hPE59+GF7TzfAqgaTSlTE6OOnncXNAwuZI8YWgl1jmRhuTluz3G6lmj9q9fFMQ4mVtnYmyMaQwm+EjkxisDbm33cN4vYxK6jUKCZwbNQiO+Rkp6jE0dZa9rSO4FVrrboeKjqH08Ti9jLZu3hxAJBPTa6tTVzaX8qjqHzRBopouUL4/xbjfC1jsRu15dk0Z3526wvVdBoup0lUSNiGOZ4fK65sN/ONzuzcAFL8WNC1crFTSPZRpP9Ez/uNWUzZRpHpjj/7jVFYGyWhZNpSFkrQ9mGQlrhcEhjrXHavRlPouGPyIYm/VY0ewKsNmuz2qo60VE4Y1rY3gAODiXOFujvVtIj4TYcAFGHa9U3LOiAkc1u+VoYYieDTiu7hcCyqvbFpaomqnQSYmQRmzGAuDZLgHG/oeeHAd5Nf0xMbsTSAeIaQb26ndyLj09FrhSE2Mhb9Zrrd5AIHet1T1DZGhzHNe07i0hw8QvMFDrZLDdou8XveS7j1gYy4AKQaC2jGKQFzOTvvfHm3skjO8dY7gFfEeg0Wm1b1hjq2AtIxWvYG4cPOYekexblQEREBERAREQEREBavSurtNUg8tCx1+m1neIzW0RBWmmNkULrmnldGfNfzm+IzHgoPpjZ7XU9zyXKNH0o+d3kbwvQaIPMdHpeppTZkkkdvo54fQdzT4KU6M2mStsJ4Y5RxaTE/rJ3tPYAFcek9B09QLTQsf1kZ+kM1CNMbJKd9zBI6I8Hc5v9QrtPHCj1u0bVDBI7k7721DBh9IXZbtISu2YUFSzFE0MBBs+neA3PgBdnqUJ0xs3roLkMErR0xm59Heo3BUz0r7sdLC/pwl0Zy42tdXsYm9XsinjFqer5oFg2Vn3gSP5VotK6GqtFR4YYpy4tD5qmNrjjkzIY1zblsbf8Vrm9wclsNG7U66IWeY5h+tZzvFhb67rLftgquiGm9GQ/fTwyoHprW+pqqeGOWXE5riea1rS5xvh5QnK7QSARbruc1Ltk+mqalf8mldJy9Q8WdviLtzWBoN2uOfOIzyzAsuNXrpTVR/DNG08h8+JzopB2OsT/MFk6Dh0Q0yyUs8tJUvjMcTqtvKshvk50ZabBxaSA5zsr9oINrOtzXYqSIuwtIMj2AkOkBuIw4dDSM+Jy6CqtjcWNMuNjnPFrEYiB0AEHI8clPazZ/XtbjhENZF0PppWuy7DbwGJQuqpSye1VFJDYZNex0bieNnAOsFmjHfHyTCZIzyjrFrgd19wFiCPWsmkkEbMIJMrs3CxxYtwbY5nh1rjo1oe8vc4lsfkNcbnFxzzsFOdnGjGSzS6QqQPk9EMeYFnTAXaBxLRY9pYg6taof/AI+jhoB+OktU1hHnkWii7GgeIB6VPdhWg+TppKpw507sLP3TCR63YvRCqSV82kq7jLUzW4htzb0WtHg1eoNF0DKeGOGMWZGxrG9gFkGUiIgIiINfpnQkFWzBPG146LjMfVO8Kntcdk8sOKSkJlZvwHywOrzleKIPIr6UgkOBBG8HIhcHRZFendYtTaStuZYwH+ezmu7z0qudL7HZhc087HjhIMLvEZIqFbPtOvgnbGHEAuuz/DJ1dTtxHX239G6F0iKiJsgyO5w4OG8fHFUI3ZPpISAhjBY3xCRqu/VTRUlPEeWLTI92JwZfAMrWF8z1lEbpERAREQEREBERAREQEREBERAWDpLQ8FQLTRMf9YC/cd6zkQV/pPZLRyZxukiPUcTe4FaZ+xVnRVyeg1WyiCl9IbG5mi8M7JDweMJPYRkobpfVKspvxsDwPOaMTfEL00hCDydTVckTsUb3xv4sc5jvFpBUlptotYG8nPyVXGd7KmJsgI6RcWJ77q79L6n0dT+NgZfzmjCe3JQfS+xmM3NPO5nBsgxD0hn6kEIfWaHqfx1HNRuP06SQOZ2mN4sB2NJWRrnrBSMoYNH6Oc90LTjme5rmue6+IYsTRclxLjlYWaBuXTpfZnXwXIjEreMZufDeorNoybGIzFIHkgAFp3k2QWTsH1fxSS1rxkz5uK/nkXe4dgsP4irrWo1T0K2ipIadv0GDEeLzm8+JK26AiIgIiICIiAiIgIiICIiAiIgIiICIiAiIgIiICIiAiIgIiICIiAiIgLrkp2OILmtJGYJAJB6idyIg7EREBERAREQEREBERAREQEREBERB/9k="/>
          <p:cNvSpPr>
            <a:spLocks noChangeAspect="1" noChangeArrowheads="1"/>
          </p:cNvSpPr>
          <p:nvPr/>
        </p:nvSpPr>
        <p:spPr bwMode="auto">
          <a:xfrm>
            <a:off x="155575" y="-2354263"/>
            <a:ext cx="73818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www.cpyoubuildit.info/wp-content/uploads/2010/05/iStock_000003178554Med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18" y="1553083"/>
            <a:ext cx="18347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techglimpse.com/wp-content/uploads/2009/02/new-dell-xps-pink-lapto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06" y="2820651"/>
            <a:ext cx="155058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data:image/jpeg;base64,/9j/4AAQSkZJRgABAQAAAQABAAD/2wCEAAkGBhQSERUUExQUFRQWGBwaFxgYGBcXGBcXFxwXFxccFxgXHSYeFxolGhgYHy8gIycpLCwsFx8xNTAqNSYrLCkBCQoKDgwOGg8PGiwkHyIvLCwsLCwsLCwsLCwsLCksLCwsLCwsLCwsLCwpLCwsLCwsLCwsLCwsLCwsLCwsLCwsLP/AABEIAMIBAwMBIgACEQEDEQH/xAAcAAABBQEBAQAAAAAAAAAAAAAFAAIDBAYHAQj/xABCEAACAQIEAgcFBQYEBwEBAAABAhEAAwQSITEFQQYiUWFxgZETMqGxwQcjctHwFDNCUmLhJDSC8RUWY5KissJz0v/EABoBAAMBAQEBAAAAAAAAAAAAAAIDBAEABQb/xAAuEQACAgEDAgQFBAMBAAAAAAAAAQIRAxIhMQRBEyIyUQUUgZHBUnGh8EJhsSP/2gAMAwEAAhEDEQA/ACWDWJzGMsgyCIbTQk7GDMVftOv8y+orX4HFW2F+2XUZbrHVuTAPImJEkiRpIOpiimFuWmHVyGPD9Cp/AQSzNmGtQeY9RVpLNaPimEsl7EpbabuxCmSbdyDHOIJ+PKrX/BbB3tW/JQPlXeB/s3xDL+7uKs2LUgECJ/2q5xrgllLNxlXKdNcziNRMQwgx2VcXo5aAMZxvs7iPjRLFRmsCY28QNqJcMxKZVgMxjc6D0q1hOD21aTnYidGYsPTaqfTjDBsFeiVYKSCpKnTfUV3hyvk5zVBG7iSqs2gVQSY7vDWgmEuXLwD27buGAIe4fZIQdZEy5Hfl1o7wjCImHtIoAUW1AHcQJ8Z+tSYPqqEAML1ewQNBE1qx/q3O1VwBsFwa9cWbri1JPVtqC0AkAl7k7gTGUb1JcKYRgTmKKupMs0ay3ft+XZR4UB6TWZW4O22fk1bJJJUu5yYXw2KW9bD22lWGhg+GxoBb6NWUxSyHabTST7phk/ljt+NT9BLYGBtQI0PmZO9E710DEWxzKXI9bR38qpTcG0hNKSTZaFoAkgAE84qjwO2RZAYyQziQI2dxtRE1R4QWyHMAD7S5sZH7x+4UHYLuVOkdgFFPPNE9xBouqQI7KGdIE+7Gv8X0NW8Ji81sN3a+W9JbSe4zsYfpRZAe6BtPzg/WuWWbypjWkEj2wMAFtMw5DfwrqPG7mYXGPMz8a5oiZca3/wCqH4g1nTPzMLN6Tf8AFVe6rFcM40964yIAI7AWIHlXOWw7tft+4JDQdSIGp7K7JxTh/tbZTtrBYro0yYzDo3usXAidcqFjrvyr080HKmjyunyJJogwmAe6t/2lxyEw5gKFUGHtwNiY56HWAKzWJ4UACxMjlJJrdXGKPeVULKMM/IwDmtnUnw+VYvEKY6wOuxP0FTZItclOOXsCsHYBX18asrZOgiR8qdw28VQxGpO9WcU5ySV8DyH9/wAqnHNkHDbY9tbjXrjXzFbxlmOwVguGj763+NfmK6EVqHqtmirBwznPExGLu+XyqNIGtT8V/wA3eHbHyFVbzHNM7bcu6r4ryonnye3bzMZ0mPT151SvjqHxqy9wfwiKq3m6p8RWgolXEQIrymZKVZRp9JWuKWjiLwzp1lQrqNdGBg92XlJ1p+F4tLhQEaDECNO2OwDee/vpXLSHHTIk2Y/Dlfl2e/RTDcPRVKwCDvIBnx7daJMCm+5R4yLIQMVtmLlvksyXUdlErFhIkKuvYB9KBdI+HqMPeiNAG90aQVMbajTar+F4qgt9YorKII0H+wrewSe9DOk2FH7LdACiEbU7AAHWr3Dr6ssCJAEiSYnbehuJ4qlxcogi5bcyNgAIAnxqlwMMbSNaAtnIswoM6Detq0C2kwj0gwavZvgga2XnU/ynfWI/tVXFp7Th7T/HYn/wmiVrhq5DmUFmBkkDUkGfnVDhzBuH2gSJOHUb/wBAFZ3OfDLnR7GK2FskEGLSTGsEKJGnOvOBY5rtlbmVutmOsAe8dBrPdVLo9jUtYKwHOUi2qkQdCBHKrfRa3GGUdjXB4RccfSiaW5tux3B77Mb4aBlvMNOzKjD4GoeNiZAO6H5GlhQfbYkcvaqY8bVr8qZdHWjyHhS8q2v9joS3op/Z44GBXfduc/OjGIxP+JsrHvLc18MhoN9nn+UI7Ljj40Ux5jE4XvNwf+Bb/wCae/U/72At0gvVXh+zj/qP8WJ+tWqpcNuSbo7LpH/ip+tLXDGvkj48PuvMUzhH7ryP6+NP48fuT4j51X4JiBkgntPkMv50iXqGLgyfEx1Wrm+KMYxz/Uh+VdJ4iZD+BrmfET/i38F+Qoem5Cy8Hb8tZrjt1f2zAmRAuXQdRp900zVnpbjGSyMpjMYPbG+lcyx14m5a394/Ea16k8mk8fFi1b/udq4diLVzOAVbqGY7Doda5l9oNpFur7MrAUABYgR86udEL59qTJ/dXRr3IzDTyoJxgC6hIgGQQOeu/lPzpTyJpjoQcWjJYZjHnVtrxK5Z76q2F0PjU9myW7KmLGh/C7ZN63+NfgRXRornuCAF61+Nf/YV0UivP6r1IpwcM5rxj/OXT3j5Ck6Zh3/qa94wP8Xd8R8hTQSsEcqui9iefJWfCHWQR41TxCQPMUXxOLkazP1oVidh41tmKxxFKn60qyzTt18MLyMLiJEoBmkkvlYzE6jKdJ1q1c4plthEuzBliqmTJ1lm28q4nb43irt7I2KuLlZ2BmApAKkjKOzSrOLvXkRmGNuOYkgFxOo50LyxTrcJdPOtkv5O2vkuW2OZ7rR1UljmYCVlV3WR4UVtumSbdokAakgKum8lyJ8QDXMuhnSgjB2lDO1x2ZHzNoxlojWZgCTptzNG73TnJZtqAgKFUZZZjcgAAnQZVkDmZ27ZJuKMUZmjTFZwpyWlaJnU5omcoUDTn4fCzwvA3RaUZ4EQBAVtNByhRptH9sHY6TvcykkjIerlUDSRo0nnO0RpUmO6TucLdzG5cFy02VM2QDOGJLsgzEdwI5+WvIuDnja3aOh4XCk7u7J3n3vT+HkO2PWrwK3buWVu5EzsCCVGhysyiN9NK+euDsr25uPfMGAFeABAPPtnl2UT6LdIDgcYxtA5XtZYJUmCUYakgTI5TvtQLLFyqhssMlG7O18CxTPgVZml5YEmN1uMon0FM4BjD+zPB6wvXR4zcZtO3euf2elt9LOVA+U5uqI3Y5iSQsn3jz9BpT8HxC6UYAMIlmgsBI3iCJJn402WSJN4E2zf8Ix6G/iczBeta1Yga+z5f9pqTinFLCsgN20Dz66jmInXxriPTP2zW7ZdCFmT1dBpA3ntHqO6huOsW/YtlsopA97UnkOenOlZMnCKMfTvmzuf2duDZvAGQLzx4EmKKcYMX8If+qw9bVys59k96bN38QPqJ+taPj4AbDHmMQkeYdfrVX+X0/BJW31/IZoTwwxcxY7LwPrZsmi1COGv/icUI/itn1tqP/mloZLsO48T7DzE1mReI/XlWp4449g2u8R6isgWqbLyOx8EeK91vA1zPiv+af8ACvyrpd49U+BrmvGP8234RXYPUFk9IbxHE3YAMzEAQASaE49xns/j+lONwkgQRpVXGA5res9entt8kUYpGw6IgtiRyBS6PW29A74bLp2UY6GtGKTXdbnxt3KEK3mIHhQMwzmFw7NIH8xoiMCFtkjVvlVbAnVgNy58h4VeZtIER8a0a3uVMDhj7a3JAIddN9iK6JFZHClxcQBRGYSTAO9a+oeq5RV07tM55iMJ7TGXwTAEfKmNeVVKxM1HxI/4u8J3YfKnWsAWDNyHlV0eCefqZWdZqjiDsI5iiVoEyBBqjj7cEds0RqJWUV7T0iN6VYFZb6MdGzicXdUOtv2ZJOaSSGB2gVMvDTcxb4PMFPWUOx0MQdo0MciaH8P6S+wx737KF1O6NK5t98oMd1eYriN69jTfS3FwkkWwGIAYZY6zTt4a0pxjyy3WvDSit+5oejq2sNfewWa69olwVHUIhToZ16xyjlz7Ks4/iaLdIKB21ZdZRVXrAttrOgA7aB8P4hctYh89pRdygEGRlQA8gTJJIGutS2uM3fay9m0SyHKxU9QBWIAWYJnt1PhXNJuyfzV3sJ4rjzJdW2qWgo1DKOYAnNJMnX+1P4txBlsvlaQogLAiCoPITOp7qzXHOI3EvW2AUltcxVSRqymNOwVZ4nxi/wCxzq5kjXqqBOoM6cojyoKtIL3sFWLbW8MLqltRmOixI6pjc8o5VqeJ2bOaxcsoudg0SpbXJKHKd4ymslwDhft0brgZRMGTO57I5VftcMyYeziLV1ldmAnMLeSQwPXBBHMb/OK1xWqw9T00ax3xarCAltRLASS0Ewp0GgMCNBPjU37bxAi6isRbds1wAW0hRAHWABVCo2BAMntMhMIADrfXNJ1LMT11KtJ74Ek7x3CvCFTP9/ayuObnKRlCCB/FoIo22uLArfsWOlWIxouW7uJzPaDW2uKxlCitCFlAAibhjTUmdYmrWNGBbNiN1aFHUhQRlU5VgazPLkaz2Ot5VtOL1t/ZkM3WzGMwA6u7HrGBvoewmiHCeht3G4j2om1ZBDM1xSJB0CoDqxjWdAO3alSf6vuFC+UdC+xu6DavR/0/HVdJrZ8esgpbP8t+yfW4q/8A1XPPsz4amGxV9pCIiNnJMBtRzOhVQpM9/fWo4903wZtQmJtM3tLR0afduoxJOwEAmqoZNdNE2THodcmurO/sznGX8sbYdtSRp94Dtv7pqROneCb3cQj/AIAzj1VTVXhfSSxcxeIZWlRbsrOVjLA3WMQJ0Djf5UaT7ITPS+WFOPWvuG5ZRPxrGC8DMawYPjRnpt0ytYfCXGCXLh0WArKAGIElmAHkJMnxjltrp4iMQVALNmaXzZZjTqiCe4UrJjbGY5LejbNfBzLOoGo8dq5zxv8AzZ/APrWn4JxpcVdumwpJCrnLsqKBsI3J50H6Z8Eu2CMR1CpypHWMTmJYxGg+lZjxST1dgpZYvy3uVsRhrgAzCJAIneDsfSqGKePZkz7wP6FVr/Shx/BoBAOUKCBpMamT3mthgejSX7Nu4zsSyq4gABSdYG8+Jp0Y6uBEn4fqPOht8tjbY2Bz7/8A53OXPwoRfxQgAVpOH8Is2ijpiWLqCSpSAMylTJBmJaocP0PsxmOKMjssmJ82pLaGeGzL4MQlzcfeH6VawuGBgQVkiWMnmJIAqzjODDDElLhuqWJMrl7+0+tQtxsBOtbALEBQssxJ2gAVqvlGNNM0XCk4ddvezTEXHvoScoHvZNwCRG+8HQA0Q9uc+XL1YnN39lZro30Jte0GLuZ7QDH2aAiWOoJYieruIG8Hbne4n0wsWi6qLlx1MFUVjrz60RA28ak6j/0rSirDDRdsy96znxt0D+cD4V1zg3QjCXsIpIVmYfvFZjBGmmsfCua9GuKWxcv3r+EF0XCuVXJBSJkxGsiNe7vrcYH7WrCKEGGZEUaAMNABPZ2VdCnElyJ6io32VXkclDbZeRJIPpGlZzpn0GfDWFu3GGY3QgVddwTJPlt8a0937c7Mwllm/wBWs92lBek/2n28Q2HX2Mrbui64Dg5gFIAGkbtv3USS7gK7swsRpSqpe46jMSEIBJMbxrttSodhtDDaCX8wVmWDObqdsb+R8qI8Mxgt4lHGVFhg3XBIkHXQTvHbVGzw/I1tboFsu6KRINwKzAEkbLoTv6V2DC/ZpgbYzfeNGurkzGvujfwrceHxYvfY7N1SwtOS5Oacb4icRilOHdgMgDMsiSpbafGJ7zvSu3cRbxNpvaMe4hSq9Ug9WI7dTzM9tA+kXGc994U2wGIVNsgBgA9/ae2q1ljeU6w6jTtblU+nTsuB9qSvuw/wbFvfuFmdsgaAcudm3O+4GoOkcjvSxeKuMGQXnhSQ4YCInqggiNqpcCweIUOAphWy6cjz+e9D+L2brXXhXgtqIJBIgT37VkV5mnwMnWhVyHuB4V0vZLLl7lzqgKquW3Y6awIkknkK0uH+zTFtbyMXVQZCtlA3LdszOusb1zbDYt7bSjMjgGGUlWGhGhGo0JFeWeK3XuKXu3XOYbsXOumgcxPjVMFBrdEc5ZL8rR0XpRg2wdsveNsl+qEW4C2zSSANAAd/Ac6xeJ6WE5QqgBRGoU6TP8QJodi+HMloOYAuMQqzJIWQWJ7J0B56+cPDMF7RjJhRuaW9C3SpDUsjai3b+xqMB0lztbUrlVnUOQxmMwzQRESJE/2rR9P3u2sQyWHuC2hChA7GDA7Tr9Kw2L4WtvJ7JmYswEeOg+NdAuWPb3Llx7igi5BWCSZAJI5Acu2l5MlxpFGLDU7l/eAJwDphdGeyFm66OikasWMAA9pEmPIVcwXQbFvavNcsXAUAyAsq6ySSZPWgLsObCvcT0RC3rdy2rsJBzIpEEGet2a86LMtxPfdLY/ruonzagUmt1Fu/wHkwqPMkc7fhuKUDPbuhVEAEHTmdOXOuifYzjM6Ym0TzVvXMD9KjfHIQyLet3CVMhGzACI1O1YbgPFMZhC9zDIy5xBJtlpAg6SI7KdgyycnqVUSdThWjyu7O29NuH+1wV9J1KaHsIIM1yBehBG14E96kD50TXpdeuWx+0YlmzTnAhEjs6oE6VPhOkVlsxDE5dSQrGB2mBpS+pzTb8if2N6TBGEWptfcl+zS2MPjcRauMv7oGdhuvb+Kq/wBqeMuX8Rbt2Qz20WeoCy52JnUbmAB/uaAcf6QFbuaySFfU9UKxgBdyM3L50ruPCWw9y77Rz/AHdsum2pgnaSdOUNzfCbeNJipY0srmiXAcGJtkXlIZtEEw0xvln51pOivTALh0si1cZrUqzaBAQTAzEydI5VmeGcStaM18WWMkgWvasSe0sInuEATVh+kKL1Ua5cEHRlS0CYMn7rXWsinG3FjMjjkSUlwai3xGBJgb6T4mO/Sg56ehmKW7TMSYAkAkjnpOmlABfJynKkakAgn3vPXzmp7lwk5rVpbO8m2pBIO+ZzJPrT8PwrMnql39xOTr8bWldgvi+khICuFjWQvWYjbq5oBE8yI7JqJ7aNa/c3HXf7zKvgcwaQKyCXj7ZixJYgySZJ25mqntCDSJQSbix0Zuk0dQXpdZS1aBus7WxBtrbVETSFVCp6wAEbetY4Qztcu3XYZiVtANr2SzGFXuGulBOH3iWby+Bj61s7XDUEdQEkc5OvnpVnS9PiknKVkPV9Y8VL3M5+3sxIBKhdgDv4xAPhG3nPn/ABwrIyAnbOSxMd3IeVEsP0auF7mqABo1YTsDoOzWqGK6LYiSRbnUxDITHbAaoskoRySjfBdCMpQUkuR3R26Lz5H92TAGm4k6jXkaMcdw8KrgGZA1PKNB3UH4BwXEWrwLWXAkaxpvHLuJrWcVUFNtiD8R2UyMk4uieakskbOeveuISuZxB2DGB6GlWrbg9kkk21172/8A6pVH8zH2L/l5GWug233lhrPad+dfVmAvZ7aONmUMPMA/WvmDjGAIbMPdbarZ+0HH+zFsYhltqoQZYUwoAGo12G9W9Pkjp3Z5/WYJSa0mh+2ToguGxK3kIi+SSCRIcRJA/l1EnvHbQXgfDsJaKvexiSDOW2C/kdNfSsviMWzmXZmPaxLH1NMUTQZFqY7A3ijT3Zu36bJ7Vgmc250YwCR2leVW8fixctBwZBO9c4LRRro7xI5xZPuuwjub+9S5enVXHsV4s9upFbE2irZiDA3/ACHlFWExmHWCuFdgNy7wD5Ku3nWtxnQ/OvXYLBnsnxnShdvondvXPYpetnNqTqQqg6lsoiBO3MkAb0WPqElvR0sck/L+P+g2/wATt3cOFCM2JJH8PVRAScqAaBQIHbvNWeFqLchlAzQSDyrc4bo5Zwtr2doST79xozuRrr/KvYo0HedaEXujhe4DPVnXSTUrzxbaXA+Ca3lyZ7ifGVt+zKqJVs20SF2+JPpXn/NmJz5BccCeqtsKp171APnXRvuzbNtraFRpBUbdx5VyHH3imIuFOrBIHcOzXuqjBkUtkuCfPd2+GHb+OKEHEl7gP8LXWPr/ADeAgd9F+jN3MRcS/hcK51L3cjQBqItlCErn97EF2ljJMf2qS0dBVabW5K99jq+J6TCwGuLxFcRiGAAW1hEVRBJ0uXEgDwHZUON+0PE4nD+zKqFcQzNculmU7ghSFAPMRXM/2mHB7xWt6N2wxVGBIDEH4x9K9L4fGGXI45OKsg66UsWNSh7kljE5fetWGgQs25CjcxJ1J7T2VFibj3DuY/lQZV3J2TxjwArYPhbVv3bSadvWJ9RIqViWMW9RAkKoA13G/wAvzr1fD6eG8ca+v9Z4cviGSTa1O/scj48kMP8Af50OD/Otlx7os5upbJCEk6tsIluW5Ipv/ISge+1z8GVfmSa+e6+ePHmaXD3R9L0SlmwqX0+xlEO1Os3vvF/EPjpRDF8FuJm+7cAMAohiSNZMgR2a0KuqVbUEQeYiplJS4KHFx5N30btn2ZMT3wCQBI3O2tFRbNwZSY0gz36DQVD0UwvtMOY5Ow58zmG2/vUcs8HygySZieW1e5HMpQT70j5jPgn479rZh7PRhDcuFnIKmAuwIIBkmCapXuiF2NGtkydJI05bjxrTcRYJiGAIMopMGYILCkL1fNdVmnHNI+t6bHGeGLMngejGIS5JQEdzKeYPb3VvxwrXMTp/aNzVO29Csbjrl0ujZcgYqMu5j+ZiZHgsD0pvS9a46tX8COq6BZdNdvctYm4q3nCsDopMGddR66UhcqphcCQIAHlFTP1feIECdezwqHNLxcjklyehigsWNRb4Ldu7FClV7jHOXbXRdQIG2i7+dW+F4hbpIB2jfT515f6GsRNu5lJJJ0JBnwrcSabTdHT0tJpWMa4AYJg99KoP+TsT22/+1qVN8HH+r+AfFn+k9vcKYqFuMqqDMTqe6aAccwFq2g9m2YzrGoq/jrcGZZgYIgxM7V5h3ABOUWwNc5GY+p2o8SfLYvK1xRkzTlEVd4nh2k3JDKx94EHu1A222qpVdkYhUtiSwgEmRAG5PdFRAVe4W+S6rbQTr2aEA+tccizgcffxFzKbh2JIED5V0boZhBbtPmKhi0SdZgAwSPHnWI6KYPLae7/UI8F97/2/8a3XBEC4ZASMxZmInXUkAnxAFQdTSVIsw23uEMRh7sEKA4mZUg6UHxWMZAScy5Rr1fDt8R8aKqKnL6QTI7Dr86jSRSwHh8dnz+evbrp8NY7CK5pxJS154BOp21+VdqslFOtq23lH9vhVTF8OtuSVLW55ACPhFUY5rHcl3FTx69mcgHBbxAPs2H4ur2fzRTWs5OqdxvGo9eddJxnRhyOo6N4nKfjWN43wa9h85uWYVsoDmCBGuh76px5nN0xOTCoq0Ar9dB6B2vaG52jI/wD3D81rAXhW9+yW/OKCH+O0w87bBh8Ca9Hpcnh5E/oeb1eNZMMov9/sbHG2oIhUXTQe8dNJjtMTUvDcC2R+qwYlY0gEDvP60rU3LNu1qzInaSQJ/OgvFemuDsTmuZiOQHPxNexLNcao+ah0SU9V/Rf38ADpngmFpbp95HQmOw9Q/A0AF+r3SHp8MTZezbssFcRmbxmQNByoMj7V8z8ScZTTi09ux9l8MhKGNqSa37hK3fjYkVW42+bDXp16jfKmo9e44TZujf7ttPKvLjtJHpS4A/RPpS9oNaRGcHrnLlBBAVdWeQq6bxNXOIcXuYgCc6dqByxnXcnujYDn55TCYEZt3Un+UEGjSBrcZnbXZXyknyyzH6mvXlPI/LGVL7HmRx4k9Uo2/uS4WF/uZq/buDtpgx+ZQBbthu0jn3KDp6moMfaYAFyEHKSZJ7hzPgIqb5Wc92V/MRjskFEaqy9HQbjOQNWJ6oE6nmTzqPhnDMVdgCban+IgZ/8ASI+Jo7w3o7dw7TexIKx7rDrHsgAz8KCEHjbpmylrS2A/FsHiBlFlSUjUaZj/AKjr/tVTB8IxFwkfs7g8yzAL5nUmtRxHpHZsA845tv3Qi6nzrI8T6bXrpyopVf5rgyqB2hBC+pNPhOf+IqcYL1MK2+j9m118RcDFf4beiCO1jv60sd0xAB9ioPKR3/1kf+orDcSxDMZa61zsnQf6V2Aq5fx7Lhwmb3zqIX3RvBiRyG/bXSg21qZymktkXr3SC4WP3yDu67fHWaVZomvaZ4URXjT9zb4hB934AemlBuOtFhR/Xr5ZqKe2zWgewn6GguOuAIYJJJLGe2DEdlIxLcZlewKw12Ayxo4jzBkHx39a8YqN6XDsYVuJmgrmG4nSahxlvLcdexiPjVhMP/a42A89anwl0swzaLzgVLgcKpRnImBp40ysuzXGqs1dvGqqC0gJ6sAAEzm1nzJoz0ZwF5VzXbbgsZLFSq7ADfU6ChvRLpYMKgOgJMElQdtgW3Glbe30rtX06wgn+JTK/nUWeSpporwx7plYaU9Wqb2AbVSDUTWCKhsqo9D04NUYFOrQR80E6XORh2IAJEaESNxPwowaF9IbOaw47vqKKLppnNWjlV+5G+9WeD8Uu2WDWpDgnKQYiVyt8KbfwFwNJXNryqZcTmI0CR3R4616ynW8TznC9pcBjFdOsS9zIDbsawSFzsPF3kz3iKSYRn6xf2jFs5ckFmY85PyoQLVsGW63h+dPVrYMorL4MRQT1ZO7Dx6cfCQaKMPen86si241y/EVQw3F3PVnfaFlvAE/lRK7fuKvWi0I1LQrEct+sfAQPon5Zvkf8wRri9Y0J7j+gam/43btnK5IYg6c9e2hYtteJFi3ccT7x2850GvZR/g/Qi44JxChtsup6vb1tKXLFCPLNWSUuxNhLIcBlMg15j+ja3wAxOm0RRnC8MsYcZQeckJLSe9jUHEuldvDrOieWd/yFAufKHW3mBeE6AMuv7Q6JzJgHyY0TsYLB4frAG6/N2PP8bfQVmj0nv4l/ukJH8zsC3kswPjVHi3t11uK4jmQY8uVUed7MTcI7o1GO6YnKfZQByCdWfFzJ9KyeN488n2jlAeVvc+JYyfhQZOIGNNpNVsTfLETyo4499xcsra2Pb2JJ1B+p9a8XGOGDTmYRBfrwB3NIiogtSqBTycsPilvAh7VsOdQ6Sm3IqOqZqtfeYHYPnrXp01GhFLLzrq3CvYYLdKpReA3Yz3bUq0EP8KX7t1knY6+YNCcSvVbwNE+FN147VP50PxRAzTtU0X5mUS9KKvBuFi6TJ2EgDtqfi+CHtmJnrQY8QKtcGFtPeeJMd8Hs5DxqTjF1THsussESZO3j86YpXOgZJeGq5KmFvKqkHYiPPlVRR2cqt4ElWUsoYDw+ulT3MPmdmiMxmKxSpnS3iirZWUYdkMPLQ/A0e6PaWGMwA+vhAoY1kqCVEmNqLcGB9jdVhBygkebflSszuAeFVIL4fHHQqwPeDB+FFsN0gOza/i0+IrD2bOsyRlkiDB2JA8CYp68ca3AcZxGp2P5VK8PsVLJ2Z0W3jbbb9X5eoqf9mnUa+FYjhvFUuglCVjcHSD8qL2eIMuvxGlJcWthikmG2tGqfELc2z4GnYfjs7w3joatPct3FiSs9v51m51GVWwOYr1sAjbqp8RR9uBncdYdxplvhxJgKaYmA0ZbH9G86wgVY2gRQgdGsQrR7MP3gwPPUV0n/h6r77he7c+lNbiNpB1UnvcwPSnRzSiA8SkZvhPRjFtopWyDv7NZb/vOvxozY6F4Wyc15/aPzzHOfTYedUOLdOQsKWZpOXKghZ03Pn30MxfG3IgdXw39aNyyS5ArHE11/jdqyOoqqBsXj4KKzuP6bBiRLPHb1V8hzrM4vEZpBkkzrz9aFLby6Ak0UcS7gyzPsaS/0iLaEwOwaVQxPEgVI7fOgz1EAxICySdABuSdgBzpyxpcCHkfcbcuCSV/Iz3VewfSTE2xC3Xy9hOYejSKptZg6/mPUV6KckA5Nl/G472yZvZ20ZYkoMuYHmwnehca1Mt0rsYnQ00mK6jG7H2rXM6CmshVjuP1NS4fEFWkhW/pYSPMTXuMu5mDdUZhsNuzT0rLOSGWcTlaSqP3Mv1EGittFyq8CWYmeeizQNrLH+1FsM33aDskGdIkQP8AalzVrYbjdPcGC2aVXP2fxpV2oHSXgI2nypjWAdxVlVp4Sk2MoqDDUxwwIVVkcz2URVKfkrtR1FdMP5VMMPFSKlPiss2jxbQqbADrXh/QB6An60wHuqTh37xx26R/pFBL0sKPqRWwaSD4/ShHEkgDwj00+lFsGYnxqlxFJBXmCSPAxPxoohP1DeEWowzn+bMfQR9KNYbGSoIaQfMUI4ZDWchOmoIG+/Om4u+LCoqaDU98ePaSfhRtanQu9ITPSK3nKMDvAI1BO22+9F7V4/wv5b1gHxoFxWHIzr20YXiYzqwMZgR5yInzpcsHsMWanRsbPFmXeR3r+VOxXSblnY9yiPWgFriJJymDOlXBY2qZx0vcojLUthuI42eQA8dTQzEY8nck1Ux9+LjjsY1SbETVcMaJJzbZO+IEmeZnzqM441SuYkTFML0/SK1Fp8RNVL94yIGnOvC1NJokqBbHFqksXcssDBAIB7M2hjymq8U59FA7dfoK0wiJjbSpLWJPMK3iPqNaZFexWmFvC3rRIzIwPKGBWe8ETHnUFxYLDsMfqKhOlJ3JOpmuOsK8L4qtlgTasuOedcxPhJ08hRTjHHcDeUH9ncXRsUhVn6691ZOK8NckdYXx+FeyFzhFLCQuYOw8VU9U+NQWASMzGTy7AO4cqp2LcmiK/ryoXtsEtz30pV5FKlhBgDur3LSB0pwP6/W5pIwSLvUiLTBSzjnXHEoYUg8VCxpnta6jiwb0VX4dYYYjOW0Y+78Kb7WvUvwVPeK7s0auUenRm8aqYu/kIPapB9Qas43R28TQvFkl1H8J3jsNFjVo6balseYe8UuHsOh+hpcQvBhEbc+dQ4wZCJk9UQQeU6T3wKhN6afXcU37kSCOUirDPoMq6z5abeFRhqkVqKwAlhMSQyTvIn1Fa9dqwSXoNbq00gVB1C3RbgezMjxVvvrn4jVFqu8XH31z8RqlFVw4RLLlkFxda8zVMVpjJTACMtSU607LSy1phsOjPTW3aAt3cPbynTMiCfMHfxopxbolh8Wpu4N1Dc1Hunuj+E1z/DYdmIgE0W4Zgrttsy3Ch/pOvnWG37g3FYN7TlLilWG4P62qNeHtcIgE+X1raDiSlQt+2t7scz7QE8557/CqL3gJA2rkjmZO+kOQdwY9KYRT7rSzHtJPqaaaIEYaQFe09FrjixhIAPaYjw50r9p2IKmIry37wq8LVBLZhrcjymlUuUUqAMJC5TSxj60wtXoekhjgf1+de00Gmt3Vxw4vXjNTJpEmuOEWpheln7ajLVpwsXiWZidAKrmpXbWvJolsY9ytcw87/OmDDgVaivClFYFFb2FeezirOSvMlbZlEE1tMFcm2p/pHyrIm1Wn4U33SeHy0pGfdIpwcsz/ABX99c/EaqhZq3xT99c/FVcCnx4QiXLGFK8AqYV4aKwSIoKaUqbJUlgQwPZr5jUfGss6gxZwbWgq3CgcjNkB6yDcZuQP9MzT2MbGR2j159xPpQC4xYkk6nUnv/OiGC4qfdvSw5MPfHjOjjx1o1KjHH2Ld06Hw/MUKxvFFI6skkb7AUVvoAA2ZchmGmFmJgzqrabGsuwo37oHgjy16Eq1awDtygdp0/vVy3gkT32BPfoPTnXUYULGDLbDz5Vbt4VR70nuXSp3xU6KPM6D8zUYX1oZOgkiz+y21GZHU/0mQ48Z3pmWo2banTSnuMPDbryvTd8aVYaTLUhpUqWwx6Hf9dleNSpUJpHzprb+tKlRGEdzevSK9pVphE3PxqPspUq0xjuf6768belSrTj1aS0qVcYMuGtDwr936/OlSpWf0j8HqYG4l++fx+lVAaVKnx9KES9TPbh6jHnSQ6ClSo3wgO44mnLs3gPpSpUIREd/OlSpVxgS6Nf5hRyMyOR0NV+OWwjtlAXrnYR8qVKuXJr4BRvNPvH1NW7SiNv1pXlKjmBEmFSLyrylSmMRGx09K8f9fClSrTBzDWvaVKsNP//Z"/>
          <p:cNvSpPr>
            <a:spLocks noChangeAspect="1" noChangeArrowheads="1"/>
          </p:cNvSpPr>
          <p:nvPr/>
        </p:nvSpPr>
        <p:spPr bwMode="auto">
          <a:xfrm>
            <a:off x="155575" y="-2354263"/>
            <a:ext cx="65436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http://farm1.staticflickr.com/62/201340293_e0045e2a0a_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23773" r="12500" b="19597"/>
          <a:stretch/>
        </p:blipFill>
        <p:spPr bwMode="auto">
          <a:xfrm>
            <a:off x="2406290" y="4185272"/>
            <a:ext cx="2628832" cy="17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450" y="2323854"/>
            <a:ext cx="32649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450" y="3146814"/>
            <a:ext cx="32649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450" y="4185272"/>
            <a:ext cx="326492" cy="49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6096000" y="2568877"/>
            <a:ext cx="1441450" cy="2517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6096000" y="3391837"/>
            <a:ext cx="1441450" cy="609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6096000" y="3848100"/>
            <a:ext cx="1441450" cy="6104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00" y="3198615"/>
            <a:ext cx="1012933" cy="45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1920" y="4332535"/>
            <a:ext cx="915152" cy="23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2895" y="2274536"/>
            <a:ext cx="980089" cy="53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1184910" y="3684620"/>
            <a:ext cx="56769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7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b="1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Quantifying Usability</a:t>
            </a:r>
          </a:p>
          <a:p>
            <a:endParaRPr lang="en-US" dirty="0" smtClean="0"/>
          </a:p>
          <a:p>
            <a:r>
              <a:rPr lang="en-US" dirty="0" smtClean="0"/>
              <a:t>Quantifying Security</a:t>
            </a:r>
          </a:p>
          <a:p>
            <a:endParaRPr lang="en-US" dirty="0" smtClean="0"/>
          </a:p>
          <a:p>
            <a:r>
              <a:rPr lang="en-US" dirty="0" smtClean="0"/>
              <a:t>Our Password Management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Password Management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Scheme 1: Reuse Password</a:t>
            </a:r>
          </a:p>
          <a:p>
            <a:pPr marL="742950" lvl="2" indent="-342900"/>
            <a:r>
              <a:rPr lang="en-US" dirty="0"/>
              <a:t>Pick four random words w</a:t>
            </a:r>
            <a:r>
              <a:rPr lang="en-US" baseline="-25000" dirty="0"/>
              <a:t>1</a:t>
            </a:r>
            <a:r>
              <a:rPr lang="en-US" dirty="0"/>
              <a:t>,w</a:t>
            </a:r>
            <a:r>
              <a:rPr lang="en-US" baseline="-25000" dirty="0"/>
              <a:t>2</a:t>
            </a:r>
            <a:r>
              <a:rPr lang="en-US" dirty="0"/>
              <a:t>,w</a:t>
            </a:r>
            <a:r>
              <a:rPr lang="en-US" baseline="-25000" dirty="0"/>
              <a:t>3</a:t>
            </a:r>
            <a:r>
              <a:rPr lang="en-US" dirty="0"/>
              <a:t>,w</a:t>
            </a:r>
            <a:r>
              <a:rPr lang="en-US" baseline="-25000" dirty="0"/>
              <a:t>4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74374"/>
              </p:ext>
            </p:extLst>
          </p:nvPr>
        </p:nvGraphicFramePr>
        <p:xfrm>
          <a:off x="762000" y="2743201"/>
          <a:ext cx="7924800" cy="121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768600"/>
                <a:gridCol w="2514600"/>
              </a:tblGrid>
              <a:tr h="6064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Account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Amazon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Ebay</a:t>
                      </a:r>
                      <a:endParaRPr lang="en-US" sz="2800" dirty="0"/>
                    </a:p>
                  </a:txBody>
                  <a:tcPr/>
                </a:tc>
              </a:tr>
              <a:tr h="6127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Password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4267199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Scheme </a:t>
            </a:r>
            <a:r>
              <a:rPr lang="en-US" sz="3200" dirty="0"/>
              <a:t>2: </a:t>
            </a:r>
            <a:r>
              <a:rPr lang="en-US" sz="3200" dirty="0" smtClean="0"/>
              <a:t>Strong Random </a:t>
            </a:r>
            <a:r>
              <a:rPr lang="en-US" sz="3200" dirty="0"/>
              <a:t>Independent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31536"/>
              </p:ext>
            </p:extLst>
          </p:nvPr>
        </p:nvGraphicFramePr>
        <p:xfrm>
          <a:off x="762000" y="4851974"/>
          <a:ext cx="7924800" cy="122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768600"/>
                <a:gridCol w="2514600"/>
              </a:tblGrid>
              <a:tr h="6111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Account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Amazon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Ebay</a:t>
                      </a:r>
                      <a:endParaRPr lang="en-US" sz="2800" dirty="0"/>
                    </a:p>
                  </a:txBody>
                  <a:tcPr/>
                </a:tc>
              </a:tr>
              <a:tr h="6111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Password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w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1</a:t>
                      </a: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4</a:t>
                      </a:r>
                      <a:endParaRPr lang="en-US" sz="28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8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evaluate password management strategies?</a:t>
            </a:r>
          </a:p>
          <a:p>
            <a:pPr lvl="1"/>
            <a:r>
              <a:rPr lang="en-US" dirty="0" smtClean="0"/>
              <a:t>Quantify Usability</a:t>
            </a:r>
          </a:p>
          <a:p>
            <a:pPr lvl="1"/>
            <a:r>
              <a:rPr lang="en-US" dirty="0" smtClean="0"/>
              <a:t>Quantify Security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we design password management schemes which balance security and usability considerations?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 and Experiments</a:t>
            </a:r>
          </a:p>
          <a:p>
            <a:endParaRPr lang="en-US" dirty="0"/>
          </a:p>
          <a:p>
            <a:r>
              <a:rPr lang="en-US" dirty="0" smtClean="0"/>
              <a:t>Example Password Management Schemes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Quantifying Usability</a:t>
            </a:r>
          </a:p>
          <a:p>
            <a:pPr lvl="1"/>
            <a:r>
              <a:rPr lang="en-US" b="1" dirty="0" smtClean="0"/>
              <a:t>Human Memory</a:t>
            </a:r>
          </a:p>
          <a:p>
            <a:pPr lvl="1"/>
            <a:r>
              <a:rPr lang="en-US" dirty="0" smtClean="0"/>
              <a:t>Rehearsal Requirement</a:t>
            </a:r>
          </a:p>
          <a:p>
            <a:pPr lvl="1"/>
            <a:r>
              <a:rPr lang="en-US" dirty="0" smtClean="0"/>
              <a:t>Visitation Schedule</a:t>
            </a:r>
          </a:p>
          <a:p>
            <a:endParaRPr lang="en-US" dirty="0" smtClean="0"/>
          </a:p>
          <a:p>
            <a:r>
              <a:rPr lang="en-US" dirty="0" smtClean="0"/>
              <a:t>Quantifying Security</a:t>
            </a:r>
          </a:p>
          <a:p>
            <a:endParaRPr lang="en-US" dirty="0" smtClean="0"/>
          </a:p>
          <a:p>
            <a:r>
              <a:rPr lang="en-US" dirty="0" smtClean="0"/>
              <a:t>Our Password Management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16894</TotalTime>
  <Words>2289</Words>
  <Application>Microsoft Office PowerPoint</Application>
  <PresentationFormat>On-screen Show (4:3)</PresentationFormat>
  <Paragraphs>624</Paragraphs>
  <Slides>53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Cambria Math</vt:lpstr>
      <vt:lpstr>Agency FB</vt:lpstr>
      <vt:lpstr>Mathematica1</vt:lpstr>
      <vt:lpstr>Calibri</vt:lpstr>
      <vt:lpstr>Mathematica1Mono</vt:lpstr>
      <vt:lpstr>Office Theme</vt:lpstr>
      <vt:lpstr>Naturally Rehearsing Passwords</vt:lpstr>
      <vt:lpstr>Memory Experiment 1</vt:lpstr>
      <vt:lpstr>Memory Experiment 2</vt:lpstr>
      <vt:lpstr>Password Management</vt:lpstr>
      <vt:lpstr>A Challenging Problem</vt:lpstr>
      <vt:lpstr>Outline</vt:lpstr>
      <vt:lpstr>Example Password Management Schemes</vt:lpstr>
      <vt:lpstr>Questions</vt:lpstr>
      <vt:lpstr>Outline</vt:lpstr>
      <vt:lpstr>Human Memory is Semantic</vt:lpstr>
      <vt:lpstr>Human Memory is Associative </vt:lpstr>
      <vt:lpstr>Cues</vt:lpstr>
      <vt:lpstr>Human Memory is Lossy</vt:lpstr>
      <vt:lpstr>Quantifying Usability</vt:lpstr>
      <vt:lpstr>Rehearsal Requirement</vt:lpstr>
      <vt:lpstr>Rehearsal Requirement</vt:lpstr>
      <vt:lpstr>Visitation Schedule</vt:lpstr>
      <vt:lpstr>Visitation Schedule</vt:lpstr>
      <vt:lpstr>Usability Results</vt:lpstr>
      <vt:lpstr>Outline</vt:lpstr>
      <vt:lpstr>Security (what could go wrong?)</vt:lpstr>
      <vt:lpstr>Online Attack</vt:lpstr>
      <vt:lpstr>Offline Dictionary Attack</vt:lpstr>
      <vt:lpstr>Plaintext Recovery Attack</vt:lpstr>
      <vt:lpstr>Snowball Effect</vt:lpstr>
      <vt:lpstr>Our Security Approach </vt:lpstr>
      <vt:lpstr>Password Guessing Game</vt:lpstr>
      <vt:lpstr>Password Guessing Game</vt:lpstr>
      <vt:lpstr>(q,,m,s,r,h)-Security</vt:lpstr>
      <vt:lpstr>Example: (q,,m,3,1,1)-Security</vt:lpstr>
      <vt:lpstr>Security Results</vt:lpstr>
      <vt:lpstr>Outline</vt:lpstr>
      <vt:lpstr>Our Approach</vt:lpstr>
      <vt:lpstr>Login</vt:lpstr>
      <vt:lpstr>Login</vt:lpstr>
      <vt:lpstr>Sharing Cues</vt:lpstr>
      <vt:lpstr>(n,l,)-Sharing Set Family</vt:lpstr>
      <vt:lpstr>(n,l,)-Sharing Set Family</vt:lpstr>
      <vt:lpstr>Security Results</vt:lpstr>
      <vt:lpstr>Sharing Cues</vt:lpstr>
      <vt:lpstr>Chinese Remainder Theorem</vt:lpstr>
      <vt:lpstr>Usability Results</vt:lpstr>
      <vt:lpstr>Security Results</vt:lpstr>
      <vt:lpstr>Memory Experiment 1</vt:lpstr>
      <vt:lpstr>Memory Experiment 2</vt:lpstr>
      <vt:lpstr>Thanks for Listening!</vt:lpstr>
      <vt:lpstr>Backup Slides</vt:lpstr>
      <vt:lpstr>User Study</vt:lpstr>
      <vt:lpstr>User Study Protocol</vt:lpstr>
      <vt:lpstr>Password Managers?</vt:lpstr>
      <vt:lpstr>Limited Protection</vt:lpstr>
      <vt:lpstr>Limited Protection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Cues</dc:title>
  <dc:creator>Jeremiah Blocki</dc:creator>
  <cp:lastModifiedBy>jblocki</cp:lastModifiedBy>
  <cp:revision>224</cp:revision>
  <dcterms:created xsi:type="dcterms:W3CDTF">2012-09-21T18:36:09Z</dcterms:created>
  <dcterms:modified xsi:type="dcterms:W3CDTF">2013-12-04T05:34:19Z</dcterms:modified>
</cp:coreProperties>
</file>