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8"/>
  </p:notesMasterIdLst>
  <p:sldIdLst>
    <p:sldId id="256" r:id="rId2"/>
    <p:sldId id="799" r:id="rId3"/>
    <p:sldId id="800" r:id="rId4"/>
    <p:sldId id="801" r:id="rId5"/>
    <p:sldId id="802" r:id="rId6"/>
    <p:sldId id="803" r:id="rId7"/>
    <p:sldId id="804" r:id="rId8"/>
    <p:sldId id="739" r:id="rId9"/>
    <p:sldId id="741" r:id="rId10"/>
    <p:sldId id="742" r:id="rId11"/>
    <p:sldId id="743" r:id="rId12"/>
    <p:sldId id="776" r:id="rId13"/>
    <p:sldId id="798" r:id="rId14"/>
    <p:sldId id="805" r:id="rId15"/>
    <p:sldId id="806" r:id="rId16"/>
    <p:sldId id="807" r:id="rId17"/>
    <p:sldId id="808" r:id="rId18"/>
    <p:sldId id="777" r:id="rId19"/>
    <p:sldId id="778" r:id="rId20"/>
    <p:sldId id="779" r:id="rId21"/>
    <p:sldId id="780" r:id="rId22"/>
    <p:sldId id="781" r:id="rId23"/>
    <p:sldId id="811" r:id="rId24"/>
    <p:sldId id="812" r:id="rId25"/>
    <p:sldId id="814" r:id="rId26"/>
    <p:sldId id="782" r:id="rId27"/>
    <p:sldId id="783" r:id="rId28"/>
    <p:sldId id="784" r:id="rId29"/>
    <p:sldId id="785" r:id="rId30"/>
    <p:sldId id="786" r:id="rId31"/>
    <p:sldId id="787" r:id="rId32"/>
    <p:sldId id="810" r:id="rId33"/>
    <p:sldId id="744" r:id="rId34"/>
    <p:sldId id="745" r:id="rId35"/>
    <p:sldId id="746" r:id="rId36"/>
    <p:sldId id="773" r:id="rId37"/>
    <p:sldId id="774" r:id="rId38"/>
    <p:sldId id="775" r:id="rId39"/>
    <p:sldId id="788" r:id="rId40"/>
    <p:sldId id="789" r:id="rId41"/>
    <p:sldId id="790" r:id="rId42"/>
    <p:sldId id="791" r:id="rId43"/>
    <p:sldId id="796" r:id="rId44"/>
    <p:sldId id="792" r:id="rId45"/>
    <p:sldId id="793" r:id="rId46"/>
    <p:sldId id="794" r:id="rId47"/>
    <p:sldId id="795" r:id="rId48"/>
    <p:sldId id="797" r:id="rId49"/>
    <p:sldId id="838" r:id="rId50"/>
    <p:sldId id="839" r:id="rId51"/>
    <p:sldId id="840" r:id="rId52"/>
    <p:sldId id="841" r:id="rId53"/>
    <p:sldId id="842" r:id="rId54"/>
    <p:sldId id="843" r:id="rId55"/>
    <p:sldId id="875" r:id="rId56"/>
    <p:sldId id="876" r:id="rId57"/>
    <p:sldId id="877" r:id="rId58"/>
    <p:sldId id="878" r:id="rId59"/>
    <p:sldId id="879" r:id="rId60"/>
    <p:sldId id="844" r:id="rId61"/>
    <p:sldId id="845" r:id="rId62"/>
    <p:sldId id="846" r:id="rId63"/>
    <p:sldId id="847" r:id="rId64"/>
    <p:sldId id="848" r:id="rId65"/>
    <p:sldId id="849" r:id="rId66"/>
    <p:sldId id="850" r:id="rId67"/>
    <p:sldId id="851" r:id="rId68"/>
    <p:sldId id="852" r:id="rId69"/>
    <p:sldId id="853" r:id="rId70"/>
    <p:sldId id="854" r:id="rId71"/>
    <p:sldId id="855" r:id="rId72"/>
    <p:sldId id="856" r:id="rId73"/>
    <p:sldId id="857" r:id="rId74"/>
    <p:sldId id="858" r:id="rId75"/>
    <p:sldId id="859" r:id="rId76"/>
    <p:sldId id="860" r:id="rId77"/>
    <p:sldId id="861" r:id="rId78"/>
    <p:sldId id="862" r:id="rId79"/>
    <p:sldId id="863" r:id="rId80"/>
    <p:sldId id="864" r:id="rId81"/>
    <p:sldId id="865" r:id="rId82"/>
    <p:sldId id="866" r:id="rId83"/>
    <p:sldId id="867" r:id="rId84"/>
    <p:sldId id="868" r:id="rId85"/>
    <p:sldId id="869" r:id="rId86"/>
    <p:sldId id="870" r:id="rId87"/>
    <p:sldId id="871" r:id="rId88"/>
    <p:sldId id="872" r:id="rId89"/>
    <p:sldId id="873" r:id="rId90"/>
    <p:sldId id="874" r:id="rId91"/>
    <p:sldId id="820" r:id="rId92"/>
    <p:sldId id="815" r:id="rId93"/>
    <p:sldId id="816" r:id="rId94"/>
    <p:sldId id="817" r:id="rId95"/>
    <p:sldId id="818" r:id="rId96"/>
    <p:sldId id="819" r:id="rId97"/>
    <p:sldId id="821" r:id="rId98"/>
    <p:sldId id="822" r:id="rId99"/>
    <p:sldId id="823" r:id="rId100"/>
    <p:sldId id="824" r:id="rId101"/>
    <p:sldId id="825" r:id="rId102"/>
    <p:sldId id="826" r:id="rId103"/>
    <p:sldId id="827" r:id="rId104"/>
    <p:sldId id="829" r:id="rId105"/>
    <p:sldId id="828" r:id="rId106"/>
    <p:sldId id="830" r:id="rId107"/>
    <p:sldId id="831" r:id="rId108"/>
    <p:sldId id="835" r:id="rId109"/>
    <p:sldId id="832" r:id="rId110"/>
    <p:sldId id="833" r:id="rId111"/>
    <p:sldId id="834" r:id="rId112"/>
    <p:sldId id="837" r:id="rId113"/>
    <p:sldId id="880" r:id="rId114"/>
    <p:sldId id="881" r:id="rId115"/>
    <p:sldId id="882" r:id="rId116"/>
    <p:sldId id="589" r:id="rId1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locki, Jeremiah M" initials="BJM" lastIdx="1" clrIdx="0">
    <p:extLst>
      <p:ext uri="{19B8F6BF-5375-455C-9EA6-DF929625EA0E}">
        <p15:presenceInfo xmlns:p15="http://schemas.microsoft.com/office/powerpoint/2012/main" userId="S-1-5-21-1861847230-2120372063-3483355800-5954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52436" autoAdjust="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commentAuthors" Target="commentAuthors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C85FA0-1860-435B-9626-CB21D9C53071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E35DAA-499F-4673-978B-A6190921FD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450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E35DAA-499F-4673-978B-A6190921FD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37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CD638-CAC8-4835-93D5-F2F113860AF6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35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0AD1-AAF5-41BF-8F47-A201BD823CA6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56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2F8B5-C2B9-4688-AF44-FC2F88EF1967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400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26268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53246" y="603879"/>
            <a:ext cx="5685506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00008A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3917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12E03-6634-4506-9456-86EF0B299EA5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95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FF1D6-DDC6-46CD-8F4D-A488FCDFFF3F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37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268F3-B5D5-4614-A1E8-B062619C91D9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14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7B2AB-DF7C-4D43-93E6-1F8BFC4B85C5}" type="datetime1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495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41BF2-9F6E-4EE3-AC23-3342D25B434E}" type="datetime1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70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B3AC0-947E-4117-982D-2E13F67B980A}" type="datetime1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72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ACCC4-E33D-49C2-8C16-2FA37D9D909A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36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B8812-7278-4D06-90D2-92395DE9F0D1}" type="datetime1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08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57E49-C339-4533-BFB4-FADAD6F354D5}" type="datetime1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D3F7-B83F-4105-B753-146AD0E53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504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2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4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5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5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9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emf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1.emf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12.emf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emf"/><Relationship Id="rId2" Type="http://schemas.openxmlformats.org/officeDocument/2006/relationships/image" Target="../media/image3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3.emf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4.emf"/><Relationship Id="rId2" Type="http://schemas.openxmlformats.org/officeDocument/2006/relationships/image" Target="../media/image3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5.emf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6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0.png"/><Relationship Id="rId4" Type="http://schemas.openxmlformats.org/officeDocument/2006/relationships/image" Target="../media/image36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40.jpg"/><Relationship Id="rId3" Type="http://schemas.openxmlformats.org/officeDocument/2006/relationships/image" Target="../media/image22.png"/><Relationship Id="rId7" Type="http://schemas.openxmlformats.org/officeDocument/2006/relationships/image" Target="../media/image32.png"/><Relationship Id="rId12" Type="http://schemas.openxmlformats.org/officeDocument/2006/relationships/image" Target="../media/image39.jpg"/><Relationship Id="rId17" Type="http://schemas.openxmlformats.org/officeDocument/2006/relationships/image" Target="../media/image44.jpg"/><Relationship Id="rId2" Type="http://schemas.openxmlformats.org/officeDocument/2006/relationships/image" Target="../media/image21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8.jpg"/><Relationship Id="rId5" Type="http://schemas.openxmlformats.org/officeDocument/2006/relationships/image" Target="../media/image24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23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49.png"/><Relationship Id="rId7" Type="http://schemas.openxmlformats.org/officeDocument/2006/relationships/image" Target="../media/image5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0.png"/><Relationship Id="rId9" Type="http://schemas.openxmlformats.org/officeDocument/2006/relationships/image" Target="../media/image6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jpg"/><Relationship Id="rId4" Type="http://schemas.openxmlformats.org/officeDocument/2006/relationships/image" Target="../media/image75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png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12" Type="http://schemas.openxmlformats.org/officeDocument/2006/relationships/image" Target="../media/image93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7.png"/><Relationship Id="rId11" Type="http://schemas.openxmlformats.org/officeDocument/2006/relationships/image" Target="../media/image92.png"/><Relationship Id="rId5" Type="http://schemas.openxmlformats.org/officeDocument/2006/relationships/image" Target="../media/image86.png"/><Relationship Id="rId15" Type="http://schemas.openxmlformats.org/officeDocument/2006/relationships/image" Target="../media/image96.png"/><Relationship Id="rId10" Type="http://schemas.openxmlformats.org/officeDocument/2006/relationships/image" Target="../media/image91.png"/><Relationship Id="rId4" Type="http://schemas.openxmlformats.org/officeDocument/2006/relationships/image" Target="../media/image85.png"/><Relationship Id="rId9" Type="http://schemas.openxmlformats.org/officeDocument/2006/relationships/image" Target="../media/image90.png"/><Relationship Id="rId14" Type="http://schemas.openxmlformats.org/officeDocument/2006/relationships/image" Target="../media/image95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5.png"/><Relationship Id="rId3" Type="http://schemas.openxmlformats.org/officeDocument/2006/relationships/image" Target="../media/image98.png"/><Relationship Id="rId7" Type="http://schemas.openxmlformats.org/officeDocument/2006/relationships/image" Target="../media/image88.png"/><Relationship Id="rId12" Type="http://schemas.openxmlformats.org/officeDocument/2006/relationships/image" Target="../media/image105.png"/><Relationship Id="rId2" Type="http://schemas.openxmlformats.org/officeDocument/2006/relationships/image" Target="../media/image97.png"/><Relationship Id="rId16" Type="http://schemas.openxmlformats.org/officeDocument/2006/relationships/image" Target="../media/image10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1.png"/><Relationship Id="rId11" Type="http://schemas.openxmlformats.org/officeDocument/2006/relationships/image" Target="../media/image104.png"/><Relationship Id="rId5" Type="http://schemas.openxmlformats.org/officeDocument/2006/relationships/image" Target="../media/image100.png"/><Relationship Id="rId15" Type="http://schemas.openxmlformats.org/officeDocument/2006/relationships/image" Target="../media/image107.png"/><Relationship Id="rId10" Type="http://schemas.openxmlformats.org/officeDocument/2006/relationships/image" Target="../media/image103.png"/><Relationship Id="rId4" Type="http://schemas.openxmlformats.org/officeDocument/2006/relationships/image" Target="../media/image99.png"/><Relationship Id="rId9" Type="http://schemas.openxmlformats.org/officeDocument/2006/relationships/image" Target="../media/image102.png"/><Relationship Id="rId14" Type="http://schemas.openxmlformats.org/officeDocument/2006/relationships/image" Target="../media/image106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10" Type="http://schemas.openxmlformats.org/officeDocument/2006/relationships/image" Target="../media/image117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13" Type="http://schemas.openxmlformats.org/officeDocument/2006/relationships/image" Target="../media/image120.png"/><Relationship Id="rId18" Type="http://schemas.openxmlformats.org/officeDocument/2006/relationships/image" Target="../media/image125.png"/><Relationship Id="rId26" Type="http://schemas.openxmlformats.org/officeDocument/2006/relationships/image" Target="../media/image133.png"/><Relationship Id="rId3" Type="http://schemas.openxmlformats.org/officeDocument/2006/relationships/image" Target="../media/image110.png"/><Relationship Id="rId21" Type="http://schemas.openxmlformats.org/officeDocument/2006/relationships/image" Target="../media/image128.png"/><Relationship Id="rId7" Type="http://schemas.openxmlformats.org/officeDocument/2006/relationships/image" Target="../media/image114.png"/><Relationship Id="rId12" Type="http://schemas.openxmlformats.org/officeDocument/2006/relationships/image" Target="../media/image119.png"/><Relationship Id="rId17" Type="http://schemas.openxmlformats.org/officeDocument/2006/relationships/image" Target="../media/image124.png"/><Relationship Id="rId25" Type="http://schemas.openxmlformats.org/officeDocument/2006/relationships/image" Target="../media/image132.png"/><Relationship Id="rId2" Type="http://schemas.openxmlformats.org/officeDocument/2006/relationships/image" Target="../media/image109.png"/><Relationship Id="rId16" Type="http://schemas.openxmlformats.org/officeDocument/2006/relationships/image" Target="../media/image123.png"/><Relationship Id="rId20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11" Type="http://schemas.openxmlformats.org/officeDocument/2006/relationships/image" Target="../media/image118.png"/><Relationship Id="rId24" Type="http://schemas.openxmlformats.org/officeDocument/2006/relationships/image" Target="../media/image131.png"/><Relationship Id="rId5" Type="http://schemas.openxmlformats.org/officeDocument/2006/relationships/image" Target="../media/image112.png"/><Relationship Id="rId15" Type="http://schemas.openxmlformats.org/officeDocument/2006/relationships/image" Target="../media/image122.png"/><Relationship Id="rId23" Type="http://schemas.openxmlformats.org/officeDocument/2006/relationships/image" Target="../media/image130.png"/><Relationship Id="rId10" Type="http://schemas.openxmlformats.org/officeDocument/2006/relationships/image" Target="../media/image117.png"/><Relationship Id="rId19" Type="http://schemas.openxmlformats.org/officeDocument/2006/relationships/image" Target="../media/image126.png"/><Relationship Id="rId4" Type="http://schemas.openxmlformats.org/officeDocument/2006/relationships/image" Target="../media/image111.png"/><Relationship Id="rId9" Type="http://schemas.openxmlformats.org/officeDocument/2006/relationships/image" Target="../media/image116.png"/><Relationship Id="rId14" Type="http://schemas.openxmlformats.org/officeDocument/2006/relationships/image" Target="../media/image121.png"/><Relationship Id="rId22" Type="http://schemas.openxmlformats.org/officeDocument/2006/relationships/image" Target="../media/image129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45.png"/><Relationship Id="rId18" Type="http://schemas.openxmlformats.org/officeDocument/2006/relationships/image" Target="../media/image150.png"/><Relationship Id="rId3" Type="http://schemas.openxmlformats.org/officeDocument/2006/relationships/image" Target="../media/image135.png"/><Relationship Id="rId21" Type="http://schemas.openxmlformats.org/officeDocument/2006/relationships/image" Target="../media/image153.png"/><Relationship Id="rId7" Type="http://schemas.openxmlformats.org/officeDocument/2006/relationships/image" Target="../media/image139.png"/><Relationship Id="rId12" Type="http://schemas.openxmlformats.org/officeDocument/2006/relationships/image" Target="../media/image144.png"/><Relationship Id="rId17" Type="http://schemas.openxmlformats.org/officeDocument/2006/relationships/image" Target="../media/image149.png"/><Relationship Id="rId25" Type="http://schemas.openxmlformats.org/officeDocument/2006/relationships/image" Target="../media/image157.png"/><Relationship Id="rId2" Type="http://schemas.openxmlformats.org/officeDocument/2006/relationships/image" Target="../media/image134.png"/><Relationship Id="rId16" Type="http://schemas.openxmlformats.org/officeDocument/2006/relationships/image" Target="../media/image148.png"/><Relationship Id="rId20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image" Target="../media/image143.png"/><Relationship Id="rId24" Type="http://schemas.openxmlformats.org/officeDocument/2006/relationships/image" Target="../media/image156.png"/><Relationship Id="rId5" Type="http://schemas.openxmlformats.org/officeDocument/2006/relationships/image" Target="../media/image137.png"/><Relationship Id="rId15" Type="http://schemas.openxmlformats.org/officeDocument/2006/relationships/image" Target="../media/image147.png"/><Relationship Id="rId23" Type="http://schemas.openxmlformats.org/officeDocument/2006/relationships/image" Target="../media/image155.png"/><Relationship Id="rId10" Type="http://schemas.openxmlformats.org/officeDocument/2006/relationships/image" Target="../media/image142.png"/><Relationship Id="rId19" Type="http://schemas.openxmlformats.org/officeDocument/2006/relationships/image" Target="../media/image151.png"/><Relationship Id="rId4" Type="http://schemas.openxmlformats.org/officeDocument/2006/relationships/image" Target="../media/image136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5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image" Target="../media/image158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png"/><Relationship Id="rId3" Type="http://schemas.openxmlformats.org/officeDocument/2006/relationships/image" Target="../media/image161.png"/><Relationship Id="rId7" Type="http://schemas.openxmlformats.org/officeDocument/2006/relationships/image" Target="../media/image165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4.png"/><Relationship Id="rId11" Type="http://schemas.openxmlformats.org/officeDocument/2006/relationships/image" Target="../media/image169.png"/><Relationship Id="rId5" Type="http://schemas.openxmlformats.org/officeDocument/2006/relationships/image" Target="../media/image163.png"/><Relationship Id="rId10" Type="http://schemas.openxmlformats.org/officeDocument/2006/relationships/image" Target="../media/image168.png"/><Relationship Id="rId4" Type="http://schemas.openxmlformats.org/officeDocument/2006/relationships/image" Target="../media/image162.png"/><Relationship Id="rId9" Type="http://schemas.openxmlformats.org/officeDocument/2006/relationships/image" Target="../media/image167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6.png"/><Relationship Id="rId3" Type="http://schemas.openxmlformats.org/officeDocument/2006/relationships/image" Target="../media/image171.png"/><Relationship Id="rId7" Type="http://schemas.openxmlformats.org/officeDocument/2006/relationships/image" Target="../media/image175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4.png"/><Relationship Id="rId11" Type="http://schemas.openxmlformats.org/officeDocument/2006/relationships/image" Target="../media/image179.png"/><Relationship Id="rId5" Type="http://schemas.openxmlformats.org/officeDocument/2006/relationships/image" Target="../media/image173.png"/><Relationship Id="rId10" Type="http://schemas.openxmlformats.org/officeDocument/2006/relationships/image" Target="../media/image178.png"/><Relationship Id="rId4" Type="http://schemas.openxmlformats.org/officeDocument/2006/relationships/image" Target="../media/image172.png"/><Relationship Id="rId9" Type="http://schemas.openxmlformats.org/officeDocument/2006/relationships/image" Target="../media/image1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8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7" Type="http://schemas.openxmlformats.org/officeDocument/2006/relationships/image" Target="../media/image138.png"/><Relationship Id="rId12" Type="http://schemas.openxmlformats.org/officeDocument/2006/relationships/image" Target="../media/image185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2" Type="http://schemas.openxmlformats.org/officeDocument/2006/relationships/image" Target="../media/image180.png"/><Relationship Id="rId16" Type="http://schemas.openxmlformats.org/officeDocument/2006/relationships/image" Target="../media/image148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3.png"/><Relationship Id="rId11" Type="http://schemas.openxmlformats.org/officeDocument/2006/relationships/image" Target="../media/image143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37" Type="http://schemas.openxmlformats.org/officeDocument/2006/relationships/image" Target="../media/image149.png"/><Relationship Id="rId5" Type="http://schemas.openxmlformats.org/officeDocument/2006/relationships/image" Target="../media/image136.png"/><Relationship Id="rId15" Type="http://schemas.openxmlformats.org/officeDocument/2006/relationships/image" Target="../media/image147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05.png"/><Relationship Id="rId10" Type="http://schemas.openxmlformats.org/officeDocument/2006/relationships/image" Target="../media/image184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82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Relationship Id="rId35" Type="http://schemas.openxmlformats.org/officeDocument/2006/relationships/image" Target="../media/image204.png"/><Relationship Id="rId8" Type="http://schemas.openxmlformats.org/officeDocument/2006/relationships/image" Target="../media/image140.png"/><Relationship Id="rId3" Type="http://schemas.openxmlformats.org/officeDocument/2006/relationships/image" Target="../media/image181.png"/></Relationships>
</file>

<file path=ppt/slides/_rels/slide8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45.png"/><Relationship Id="rId18" Type="http://schemas.openxmlformats.org/officeDocument/2006/relationships/image" Target="../media/image187.png"/><Relationship Id="rId26" Type="http://schemas.openxmlformats.org/officeDocument/2006/relationships/image" Target="../media/image195.png"/><Relationship Id="rId21" Type="http://schemas.openxmlformats.org/officeDocument/2006/relationships/image" Target="../media/image190.png"/><Relationship Id="rId34" Type="http://schemas.openxmlformats.org/officeDocument/2006/relationships/image" Target="../media/image203.png"/><Relationship Id="rId7" Type="http://schemas.openxmlformats.org/officeDocument/2006/relationships/image" Target="../media/image138.png"/><Relationship Id="rId12" Type="http://schemas.openxmlformats.org/officeDocument/2006/relationships/image" Target="../media/image185.png"/><Relationship Id="rId17" Type="http://schemas.openxmlformats.org/officeDocument/2006/relationships/image" Target="../media/image186.png"/><Relationship Id="rId25" Type="http://schemas.openxmlformats.org/officeDocument/2006/relationships/image" Target="../media/image194.png"/><Relationship Id="rId33" Type="http://schemas.openxmlformats.org/officeDocument/2006/relationships/image" Target="../media/image202.png"/><Relationship Id="rId2" Type="http://schemas.openxmlformats.org/officeDocument/2006/relationships/image" Target="../media/image206.png"/><Relationship Id="rId16" Type="http://schemas.openxmlformats.org/officeDocument/2006/relationships/image" Target="../media/image148.png"/><Relationship Id="rId20" Type="http://schemas.openxmlformats.org/officeDocument/2006/relationships/image" Target="../media/image189.png"/><Relationship Id="rId29" Type="http://schemas.openxmlformats.org/officeDocument/2006/relationships/image" Target="../media/image19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3.png"/><Relationship Id="rId11" Type="http://schemas.openxmlformats.org/officeDocument/2006/relationships/image" Target="../media/image143.png"/><Relationship Id="rId24" Type="http://schemas.openxmlformats.org/officeDocument/2006/relationships/image" Target="../media/image193.png"/><Relationship Id="rId32" Type="http://schemas.openxmlformats.org/officeDocument/2006/relationships/image" Target="../media/image201.png"/><Relationship Id="rId37" Type="http://schemas.openxmlformats.org/officeDocument/2006/relationships/image" Target="../media/image149.png"/><Relationship Id="rId5" Type="http://schemas.openxmlformats.org/officeDocument/2006/relationships/image" Target="../media/image136.png"/><Relationship Id="rId15" Type="http://schemas.openxmlformats.org/officeDocument/2006/relationships/image" Target="../media/image147.png"/><Relationship Id="rId23" Type="http://schemas.openxmlformats.org/officeDocument/2006/relationships/image" Target="../media/image192.png"/><Relationship Id="rId28" Type="http://schemas.openxmlformats.org/officeDocument/2006/relationships/image" Target="../media/image197.png"/><Relationship Id="rId36" Type="http://schemas.openxmlformats.org/officeDocument/2006/relationships/image" Target="../media/image205.png"/><Relationship Id="rId10" Type="http://schemas.openxmlformats.org/officeDocument/2006/relationships/image" Target="../media/image184.png"/><Relationship Id="rId19" Type="http://schemas.openxmlformats.org/officeDocument/2006/relationships/image" Target="../media/image188.png"/><Relationship Id="rId31" Type="http://schemas.openxmlformats.org/officeDocument/2006/relationships/image" Target="../media/image200.png"/><Relationship Id="rId4" Type="http://schemas.openxmlformats.org/officeDocument/2006/relationships/image" Target="../media/image182.png"/><Relationship Id="rId9" Type="http://schemas.openxmlformats.org/officeDocument/2006/relationships/image" Target="../media/image141.png"/><Relationship Id="rId14" Type="http://schemas.openxmlformats.org/officeDocument/2006/relationships/image" Target="../media/image146.png"/><Relationship Id="rId22" Type="http://schemas.openxmlformats.org/officeDocument/2006/relationships/image" Target="../media/image191.png"/><Relationship Id="rId27" Type="http://schemas.openxmlformats.org/officeDocument/2006/relationships/image" Target="../media/image196.png"/><Relationship Id="rId30" Type="http://schemas.openxmlformats.org/officeDocument/2006/relationships/image" Target="../media/image199.png"/><Relationship Id="rId35" Type="http://schemas.openxmlformats.org/officeDocument/2006/relationships/image" Target="../media/image204.png"/><Relationship Id="rId8" Type="http://schemas.openxmlformats.org/officeDocument/2006/relationships/image" Target="../media/image140.png"/><Relationship Id="rId3" Type="http://schemas.openxmlformats.org/officeDocument/2006/relationships/image" Target="../media/image181.png"/></Relationships>
</file>

<file path=ppt/slides/_rels/slide8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7.png"/><Relationship Id="rId18" Type="http://schemas.openxmlformats.org/officeDocument/2006/relationships/image" Target="../media/image222.png"/><Relationship Id="rId26" Type="http://schemas.openxmlformats.org/officeDocument/2006/relationships/image" Target="../media/image200.png"/><Relationship Id="rId39" Type="http://schemas.openxmlformats.org/officeDocument/2006/relationships/image" Target="../media/image242.png"/><Relationship Id="rId21" Type="http://schemas.openxmlformats.org/officeDocument/2006/relationships/image" Target="../media/image225.png"/><Relationship Id="rId34" Type="http://schemas.openxmlformats.org/officeDocument/2006/relationships/image" Target="../media/image237.png"/><Relationship Id="rId42" Type="http://schemas.openxmlformats.org/officeDocument/2006/relationships/image" Target="../media/image245.png"/><Relationship Id="rId47" Type="http://schemas.openxmlformats.org/officeDocument/2006/relationships/image" Target="../media/image250.png"/><Relationship Id="rId50" Type="http://schemas.openxmlformats.org/officeDocument/2006/relationships/image" Target="../media/image253.png"/><Relationship Id="rId7" Type="http://schemas.openxmlformats.org/officeDocument/2006/relationships/image" Target="../media/image211.png"/><Relationship Id="rId2" Type="http://schemas.openxmlformats.org/officeDocument/2006/relationships/image" Target="../media/image207.png"/><Relationship Id="rId16" Type="http://schemas.openxmlformats.org/officeDocument/2006/relationships/image" Target="../media/image220.png"/><Relationship Id="rId29" Type="http://schemas.openxmlformats.org/officeDocument/2006/relationships/image" Target="../media/image232.png"/><Relationship Id="rId11" Type="http://schemas.openxmlformats.org/officeDocument/2006/relationships/image" Target="../media/image215.png"/><Relationship Id="rId24" Type="http://schemas.openxmlformats.org/officeDocument/2006/relationships/image" Target="../media/image228.png"/><Relationship Id="rId32" Type="http://schemas.openxmlformats.org/officeDocument/2006/relationships/image" Target="../media/image235.png"/><Relationship Id="rId37" Type="http://schemas.openxmlformats.org/officeDocument/2006/relationships/image" Target="../media/image240.png"/><Relationship Id="rId40" Type="http://schemas.openxmlformats.org/officeDocument/2006/relationships/image" Target="../media/image243.png"/><Relationship Id="rId45" Type="http://schemas.openxmlformats.org/officeDocument/2006/relationships/image" Target="../media/image248.png"/><Relationship Id="rId5" Type="http://schemas.openxmlformats.org/officeDocument/2006/relationships/image" Target="../media/image209.png"/><Relationship Id="rId15" Type="http://schemas.openxmlformats.org/officeDocument/2006/relationships/image" Target="../media/image219.png"/><Relationship Id="rId23" Type="http://schemas.openxmlformats.org/officeDocument/2006/relationships/image" Target="../media/image227.png"/><Relationship Id="rId28" Type="http://schemas.openxmlformats.org/officeDocument/2006/relationships/image" Target="../media/image231.png"/><Relationship Id="rId36" Type="http://schemas.openxmlformats.org/officeDocument/2006/relationships/image" Target="../media/image239.png"/><Relationship Id="rId49" Type="http://schemas.openxmlformats.org/officeDocument/2006/relationships/image" Target="../media/image252.png"/><Relationship Id="rId10" Type="http://schemas.openxmlformats.org/officeDocument/2006/relationships/image" Target="../media/image214.png"/><Relationship Id="rId19" Type="http://schemas.openxmlformats.org/officeDocument/2006/relationships/image" Target="../media/image223.png"/><Relationship Id="rId31" Type="http://schemas.openxmlformats.org/officeDocument/2006/relationships/image" Target="../media/image234.png"/><Relationship Id="rId44" Type="http://schemas.openxmlformats.org/officeDocument/2006/relationships/image" Target="../media/image247.png"/><Relationship Id="rId52" Type="http://schemas.openxmlformats.org/officeDocument/2006/relationships/image" Target="../media/image255.png"/><Relationship Id="rId4" Type="http://schemas.openxmlformats.org/officeDocument/2006/relationships/image" Target="../media/image208.png"/><Relationship Id="rId9" Type="http://schemas.openxmlformats.org/officeDocument/2006/relationships/image" Target="../media/image213.png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Relationship Id="rId27" Type="http://schemas.openxmlformats.org/officeDocument/2006/relationships/image" Target="../media/image230.png"/><Relationship Id="rId30" Type="http://schemas.openxmlformats.org/officeDocument/2006/relationships/image" Target="../media/image233.png"/><Relationship Id="rId35" Type="http://schemas.openxmlformats.org/officeDocument/2006/relationships/image" Target="../media/image238.png"/><Relationship Id="rId43" Type="http://schemas.openxmlformats.org/officeDocument/2006/relationships/image" Target="../media/image246.png"/><Relationship Id="rId48" Type="http://schemas.openxmlformats.org/officeDocument/2006/relationships/image" Target="../media/image251.png"/><Relationship Id="rId8" Type="http://schemas.openxmlformats.org/officeDocument/2006/relationships/image" Target="../media/image212.png"/><Relationship Id="rId51" Type="http://schemas.openxmlformats.org/officeDocument/2006/relationships/image" Target="../media/image254.png"/><Relationship Id="rId3" Type="http://schemas.openxmlformats.org/officeDocument/2006/relationships/image" Target="../media/image147.png"/><Relationship Id="rId12" Type="http://schemas.openxmlformats.org/officeDocument/2006/relationships/image" Target="../media/image216.png"/><Relationship Id="rId17" Type="http://schemas.openxmlformats.org/officeDocument/2006/relationships/image" Target="../media/image221.png"/><Relationship Id="rId25" Type="http://schemas.openxmlformats.org/officeDocument/2006/relationships/image" Target="../media/image229.png"/><Relationship Id="rId33" Type="http://schemas.openxmlformats.org/officeDocument/2006/relationships/image" Target="../media/image236.png"/><Relationship Id="rId38" Type="http://schemas.openxmlformats.org/officeDocument/2006/relationships/image" Target="../media/image241.png"/><Relationship Id="rId46" Type="http://schemas.openxmlformats.org/officeDocument/2006/relationships/image" Target="../media/image249.png"/><Relationship Id="rId20" Type="http://schemas.openxmlformats.org/officeDocument/2006/relationships/image" Target="../media/image224.png"/><Relationship Id="rId41" Type="http://schemas.openxmlformats.org/officeDocument/2006/relationships/image" Target="../media/image24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0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57.png"/><Relationship Id="rId7" Type="http://schemas.openxmlformats.org/officeDocument/2006/relationships/image" Target="../media/image259.png"/><Relationship Id="rId2" Type="http://schemas.openxmlformats.org/officeDocument/2006/relationships/image" Target="../media/image2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63.png"/><Relationship Id="rId5" Type="http://schemas.openxmlformats.org/officeDocument/2006/relationships/image" Target="../media/image258.png"/><Relationship Id="rId10" Type="http://schemas.openxmlformats.org/officeDocument/2006/relationships/image" Target="../media/image262.png"/><Relationship Id="rId4" Type="http://schemas.openxmlformats.org/officeDocument/2006/relationships/image" Target="../media/image203.png"/><Relationship Id="rId9" Type="http://schemas.openxmlformats.org/officeDocument/2006/relationships/image" Target="../media/image261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1.png"/><Relationship Id="rId3" Type="http://schemas.openxmlformats.org/officeDocument/2006/relationships/image" Target="../media/image265.png"/><Relationship Id="rId7" Type="http://schemas.openxmlformats.org/officeDocument/2006/relationships/image" Target="../media/image269.png"/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8.png"/><Relationship Id="rId5" Type="http://schemas.openxmlformats.org/officeDocument/2006/relationships/image" Target="../media/image267.png"/><Relationship Id="rId4" Type="http://schemas.openxmlformats.org/officeDocument/2006/relationships/image" Target="../media/image266.png"/><Relationship Id="rId9" Type="http://schemas.openxmlformats.org/officeDocument/2006/relationships/image" Target="../media/image27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8.png"/><Relationship Id="rId3" Type="http://schemas.openxmlformats.org/officeDocument/2006/relationships/image" Target="../media/image274.jpg"/><Relationship Id="rId7" Type="http://schemas.openxmlformats.org/officeDocument/2006/relationships/image" Target="../media/image75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10" Type="http://schemas.openxmlformats.org/officeDocument/2006/relationships/image" Target="../media/image280.png"/><Relationship Id="rId4" Type="http://schemas.openxmlformats.org/officeDocument/2006/relationships/image" Target="../media/image275.png"/><Relationship Id="rId9" Type="http://schemas.openxmlformats.org/officeDocument/2006/relationships/image" Target="../media/image279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7.png"/><Relationship Id="rId13" Type="http://schemas.openxmlformats.org/officeDocument/2006/relationships/image" Target="../media/image292.png"/><Relationship Id="rId3" Type="http://schemas.openxmlformats.org/officeDocument/2006/relationships/image" Target="../media/image282.png"/><Relationship Id="rId7" Type="http://schemas.openxmlformats.org/officeDocument/2006/relationships/image" Target="../media/image286.png"/><Relationship Id="rId12" Type="http://schemas.openxmlformats.org/officeDocument/2006/relationships/image" Target="../media/image291.png"/><Relationship Id="rId2" Type="http://schemas.openxmlformats.org/officeDocument/2006/relationships/image" Target="../media/image2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5.png"/><Relationship Id="rId11" Type="http://schemas.openxmlformats.org/officeDocument/2006/relationships/image" Target="../media/image290.png"/><Relationship Id="rId5" Type="http://schemas.openxmlformats.org/officeDocument/2006/relationships/image" Target="../media/image284.png"/><Relationship Id="rId10" Type="http://schemas.openxmlformats.org/officeDocument/2006/relationships/image" Target="../media/image289.png"/><Relationship Id="rId4" Type="http://schemas.openxmlformats.org/officeDocument/2006/relationships/image" Target="../media/image283.png"/><Relationship Id="rId9" Type="http://schemas.openxmlformats.org/officeDocument/2006/relationships/image" Target="../media/image288.png"/><Relationship Id="rId14" Type="http://schemas.openxmlformats.org/officeDocument/2006/relationships/image" Target="../media/image293.png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2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7.png"/><Relationship Id="rId5" Type="http://schemas.openxmlformats.org/officeDocument/2006/relationships/image" Target="../media/image296.png"/><Relationship Id="rId4" Type="http://schemas.openxmlformats.org/officeDocument/2006/relationships/image" Target="../media/image29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print.iacr.org/2018/601" TargetMode="Externa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3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8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9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38443"/>
            <a:ext cx="9144000" cy="2387600"/>
          </a:xfrm>
        </p:spPr>
        <p:txBody>
          <a:bodyPr/>
          <a:lstStyle/>
          <a:p>
            <a:r>
              <a:rPr lang="en-US" dirty="0" smtClean="0"/>
              <a:t>Advanced Cryptography</a:t>
            </a:r>
            <a:br>
              <a:rPr lang="en-US" dirty="0" smtClean="0"/>
            </a:br>
            <a:r>
              <a:rPr lang="en-US" dirty="0" smtClean="0"/>
              <a:t>CS 655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29640" y="3130193"/>
            <a:ext cx="10424160" cy="2754312"/>
          </a:xfrm>
        </p:spPr>
        <p:txBody>
          <a:bodyPr>
            <a:normAutofit/>
          </a:bodyPr>
          <a:lstStyle/>
          <a:p>
            <a:pPr algn="l"/>
            <a:r>
              <a:rPr lang="en-US" sz="2900" b="1" dirty="0" smtClean="0"/>
              <a:t>Week 9: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SCRYPT (</a:t>
            </a:r>
            <a:r>
              <a:rPr lang="en-US" sz="2900" dirty="0" err="1" smtClean="0"/>
              <a:t>wrapup</a:t>
            </a:r>
            <a:r>
              <a:rPr lang="en-US" sz="2900" dirty="0" smtClean="0"/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900" dirty="0" smtClean="0"/>
              <a:t>Proof of Sequential Work/Proof of Space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252720" y="638865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Spring 2023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3677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1225707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42745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42745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3215039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410" y="1461435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2665" y="2084369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2317873" y="1745698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05267" y="1986873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8599170" y="2072715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4635" y="2112944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6679021" y="1745698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5720" y="2570144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855720" y="251305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855720" y="251305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 txBox="1"/>
          <p:nvPr/>
        </p:nvSpPr>
        <p:spPr>
          <a:xfrm>
            <a:off x="4310395" y="2106548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4290" y="2534368"/>
            <a:ext cx="258318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8560" y="1827194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4637338" y="179906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4637338" y="179906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3718560" y="192557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3718560" y="192557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364480" y="1827194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364480" y="179906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364480" y="179906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283258" y="192557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83258" y="192557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 txBox="1"/>
          <p:nvPr/>
        </p:nvSpPr>
        <p:spPr>
          <a:xfrm>
            <a:off x="1718310" y="4111747"/>
            <a:ext cx="8785670" cy="18901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492633"/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Completeness and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Soundness </a:t>
            </a:r>
            <a:r>
              <a:rPr sz="2475" i="1" spc="23" dirty="0">
                <a:solidFill>
                  <a:srgbClr val="FFA400"/>
                </a:solidFill>
                <a:latin typeface="Calibri"/>
                <a:cs typeface="Calibri"/>
              </a:rPr>
              <a:t>in </a:t>
            </a:r>
            <a:r>
              <a:rPr sz="2475" i="1" spc="9" dirty="0">
                <a:solidFill>
                  <a:srgbClr val="FFA400"/>
                </a:solidFill>
                <a:latin typeface="Calibri"/>
                <a:cs typeface="Calibri"/>
              </a:rPr>
              <a:t>the </a:t>
            </a:r>
            <a:r>
              <a:rPr sz="2475" i="1" dirty="0">
                <a:solidFill>
                  <a:srgbClr val="FFA400"/>
                </a:solidFill>
                <a:latin typeface="Calibri"/>
                <a:cs typeface="Calibri"/>
              </a:rPr>
              <a:t>random </a:t>
            </a:r>
            <a:r>
              <a:rPr sz="2475" i="1" spc="-18" dirty="0">
                <a:solidFill>
                  <a:srgbClr val="FFA400"/>
                </a:solidFill>
                <a:latin typeface="Calibri"/>
                <a:cs typeface="Calibri"/>
              </a:rPr>
              <a:t>oracle  </a:t>
            </a:r>
            <a:r>
              <a:rPr sz="2475" i="1" spc="458" dirty="0">
                <a:solidFill>
                  <a:srgbClr val="FFA400"/>
                </a:solidFill>
                <a:latin typeface="Calibri"/>
                <a:cs typeface="Calibri"/>
              </a:rPr>
              <a:t> </a:t>
            </a:r>
            <a:r>
              <a:rPr sz="2475" i="1" spc="14" dirty="0">
                <a:solidFill>
                  <a:srgbClr val="FFA400"/>
                </a:solidFill>
                <a:latin typeface="Calibri"/>
                <a:cs typeface="Calibri"/>
              </a:rPr>
              <a:t>model:</a:t>
            </a:r>
            <a:endParaRPr sz="2475" dirty="0">
              <a:latin typeface="Calibri"/>
              <a:cs typeface="Calibri"/>
            </a:endParaRPr>
          </a:p>
          <a:p>
            <a:pPr marL="11430">
              <a:spcBef>
                <a:spcPts val="1490"/>
              </a:spcBef>
              <a:tabLst>
                <a:tab pos="2251710" algn="l"/>
                <a:tab pos="7097459" algn="l"/>
              </a:tabLst>
            </a:pPr>
            <a:r>
              <a:rPr sz="2475" b="1" spc="-99" dirty="0">
                <a:solidFill>
                  <a:srgbClr val="2D8A56"/>
                </a:solidFill>
                <a:latin typeface="Arial"/>
                <a:cs typeface="Arial"/>
              </a:rPr>
              <a:t>Completeness:	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32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-41" dirty="0">
                <a:solidFill>
                  <a:srgbClr val="2D8A56"/>
                </a:solidFill>
                <a:latin typeface="Arial"/>
                <a:cs typeface="Arial"/>
              </a:rPr>
              <a:t>c,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2D8A56"/>
                </a:solidFill>
                <a:latin typeface="Tahoma"/>
                <a:cs typeface="Tahoma"/>
              </a:rPr>
              <a:t>) </a:t>
            </a:r>
            <a:r>
              <a:rPr sz="2475" spc="-72" dirty="0">
                <a:solidFill>
                  <a:srgbClr val="2D8A56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2D8A56"/>
                </a:solidFill>
                <a:latin typeface="Tahoma"/>
                <a:cs typeface="Tahoma"/>
              </a:rPr>
              <a:t>be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computed </a:t>
            </a:r>
            <a:r>
              <a:rPr sz="2475" spc="-63" dirty="0">
                <a:solidFill>
                  <a:srgbClr val="2D8A56"/>
                </a:solidFill>
                <a:latin typeface="Tahoma"/>
                <a:cs typeface="Tahoma"/>
              </a:rPr>
              <a:t>making</a:t>
            </a:r>
            <a:r>
              <a:rPr sz="2475" spc="68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149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 dirty="0">
              <a:latin typeface="Cambria"/>
              <a:cs typeface="Cambria"/>
            </a:endParaRPr>
          </a:p>
          <a:p>
            <a:pPr marL="170879" marR="194882">
              <a:lnSpc>
                <a:spcPct val="101400"/>
              </a:lnSpc>
              <a:spcBef>
                <a:spcPts val="1310"/>
              </a:spcBef>
              <a:tabLst>
                <a:tab pos="1940814" algn="l"/>
                <a:tab pos="4045649" algn="l"/>
                <a:tab pos="4445127" algn="l"/>
              </a:tabLst>
            </a:pPr>
            <a:r>
              <a:rPr sz="2475" b="1" spc="-149" dirty="0">
                <a:solidFill>
                  <a:srgbClr val="2D8A56"/>
                </a:solidFill>
                <a:latin typeface="Arial"/>
                <a:cs typeface="Arial"/>
              </a:rPr>
              <a:t>Soundness:	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Computing 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any</a:t>
            </a:r>
            <a:r>
              <a:rPr sz="2475" spc="16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01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0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	</a:t>
            </a:r>
            <a:r>
              <a:rPr sz="2475" spc="-45" dirty="0">
                <a:solidFill>
                  <a:srgbClr val="2D8A56"/>
                </a:solidFill>
                <a:latin typeface="Tahoma"/>
                <a:cs typeface="Tahoma"/>
              </a:rPr>
              <a:t>s.t.</a:t>
            </a:r>
            <a:r>
              <a:rPr sz="2475" spc="324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14" dirty="0">
                <a:solidFill>
                  <a:srgbClr val="2D8A56"/>
                </a:solidFill>
                <a:latin typeface="Tahoma"/>
                <a:cs typeface="Tahoma"/>
              </a:rPr>
              <a:t>verify(</a:t>
            </a:r>
            <a:r>
              <a:rPr sz="2475" i="1" spc="-14" dirty="0">
                <a:solidFill>
                  <a:srgbClr val="2D8A56"/>
                </a:solidFill>
                <a:latin typeface="Arial"/>
                <a:cs typeface="Arial"/>
              </a:rPr>
              <a:t>χ,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2D8A56"/>
                </a:solidFill>
                <a:latin typeface="Arial"/>
                <a:cs typeface="Arial"/>
              </a:rPr>
              <a:t>T,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10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6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</a:t>
            </a:r>
            <a:r>
              <a:rPr sz="2475" spc="108" dirty="0">
                <a:solidFill>
                  <a:srgbClr val="2D8A56"/>
                </a:solidFill>
                <a:latin typeface="Tahoma"/>
                <a:cs typeface="Tahoma"/>
              </a:rPr>
              <a:t>)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27" dirty="0">
                <a:solidFill>
                  <a:srgbClr val="2D8A56"/>
                </a:solidFill>
                <a:latin typeface="Tahoma"/>
                <a:cs typeface="Tahoma"/>
              </a:rPr>
              <a:t>=accept</a:t>
            </a:r>
            <a:r>
              <a:rPr sz="2475" spc="3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2D8A56"/>
                </a:solidFill>
                <a:latin typeface="Tahoma"/>
                <a:cs typeface="Tahoma"/>
              </a:rPr>
              <a:t>for </a:t>
            </a:r>
            <a:r>
              <a:rPr sz="2475" spc="-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81" dirty="0">
                <a:solidFill>
                  <a:srgbClr val="2D8A56"/>
                </a:solidFill>
                <a:latin typeface="Tahoma"/>
                <a:cs typeface="Tahoma"/>
              </a:rPr>
              <a:t>random </a:t>
            </a:r>
            <a:r>
              <a:rPr sz="2475" i="1" spc="216" dirty="0">
                <a:solidFill>
                  <a:srgbClr val="2D8A56"/>
                </a:solidFill>
                <a:latin typeface="Arial"/>
                <a:cs typeface="Arial"/>
              </a:rPr>
              <a:t>χ </a:t>
            </a:r>
            <a:r>
              <a:rPr sz="2475" spc="-90" dirty="0">
                <a:solidFill>
                  <a:srgbClr val="2D8A56"/>
                </a:solidFill>
                <a:latin typeface="Tahoma"/>
                <a:cs typeface="Tahoma"/>
              </a:rPr>
              <a:t>requires</a:t>
            </a:r>
            <a:r>
              <a:rPr sz="2475" spc="171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2D8A56"/>
                </a:solidFill>
                <a:latin typeface="Tahoma"/>
                <a:cs typeface="Tahoma"/>
              </a:rPr>
              <a:t>almost</a:t>
            </a:r>
            <a:r>
              <a:rPr sz="2475" spc="7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i="1" dirty="0">
                <a:solidFill>
                  <a:srgbClr val="2D8A56"/>
                </a:solidFill>
                <a:latin typeface="Calibri"/>
                <a:cs typeface="Calibri"/>
              </a:rPr>
              <a:t>sequential 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4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49171833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2375" cy="1325563"/>
          </a:xfrm>
        </p:spPr>
        <p:txBody>
          <a:bodyPr/>
          <a:lstStyle/>
          <a:p>
            <a:r>
              <a:rPr lang="en-US" dirty="0" err="1" smtClean="0"/>
              <a:t>Wesolowski’s</a:t>
            </a:r>
            <a:r>
              <a:rPr lang="en-US" dirty="0" smtClean="0"/>
              <a:t> VDF Construction </a:t>
            </a:r>
            <a:br>
              <a:rPr lang="en-US" dirty="0" smtClean="0"/>
            </a:br>
            <a:r>
              <a:rPr lang="en-US" dirty="0" smtClean="0"/>
              <a:t>(Non-Interactive VDF)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Verifier: </a:t>
                </a:r>
              </a:p>
              <a:p>
                <a:pPr lvl="1"/>
                <a:r>
                  <a:rPr lang="en-US" dirty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GenPrime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Checks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Efficiency:</a:t>
                </a:r>
              </a:p>
              <a:p>
                <a:pPr lvl="1"/>
                <a:r>
                  <a:rPr lang="en-US" b="1" dirty="0" smtClean="0"/>
                  <a:t>Proof Size: </a:t>
                </a:r>
                <a14:m>
                  <m:oMath xmlns:m="http://schemas.openxmlformats.org/officeDocument/2006/math">
                    <m:r>
                      <a:rPr lang="el-GR" b="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 smtClean="0"/>
                  <a:t> is very short (just O(log N) bits)</a:t>
                </a:r>
                <a:r>
                  <a:rPr lang="en-US" b="1" dirty="0" smtClean="0"/>
                  <a:t>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b="1" dirty="0" smtClean="0">
                    <a:sym typeface="Wingdings" panose="05000000000000000000" pitchFamily="2" charset="2"/>
                  </a:rPr>
                  <a:t>Prover Efficiency:</a:t>
                </a:r>
                <a:r>
                  <a:rPr lang="en-US" dirty="0" smtClean="0">
                    <a:sym typeface="Wingdings" panose="05000000000000000000" pitchFamily="2" charset="2"/>
                  </a:rPr>
                  <a:t> extra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multiplications </a:t>
                </a:r>
                <a:r>
                  <a:rPr lang="en-US" b="1" dirty="0" smtClean="0">
                    <a:sym typeface="Wingdings" panose="05000000000000000000" pitchFamily="2" charset="2"/>
                  </a:rPr>
                  <a:t></a:t>
                </a:r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  <a:r>
                  <a:rPr lang="en-US" dirty="0" smtClean="0"/>
                  <a:t>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multiplications </a:t>
                </a:r>
                <a:r>
                  <a:rPr lang="en-US" dirty="0" smtClean="0">
                    <a:sym typeface="Wingdings" panose="05000000000000000000" pitchFamily="2" charset="2"/>
                  </a:rPr>
                  <a:t> </a:t>
                </a:r>
              </a:p>
              <a:p>
                <a:pPr lvl="1"/>
                <a:r>
                  <a:rPr lang="en-US" b="1" dirty="0" smtClean="0">
                    <a:sym typeface="Wingdings" panose="05000000000000000000" pitchFamily="2" charset="2"/>
                  </a:rPr>
                  <a:t>Verifier Efficiency: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multiplications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  <a:r>
                  <a:rPr lang="en-US" dirty="0" smtClean="0"/>
                  <a:t> </a:t>
                </a:r>
                <a:endParaRPr lang="en-US" b="1" dirty="0" smtClean="0">
                  <a:sym typeface="Wingdings" panose="05000000000000000000" pitchFamily="2" charset="2"/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b="1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30471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Pietrzak’s</a:t>
            </a:r>
            <a:r>
              <a:rPr lang="en-US" dirty="0" smtClean="0"/>
              <a:t> Construction [ITCS19]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Safe Prime: </a:t>
                </a:r>
                <a:r>
                  <a:rPr lang="en-US" dirty="0" smtClean="0"/>
                  <a:t>prime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also prime</a:t>
                </a:r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Quadratic Residues: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Signed Quadratic Residues</a:t>
                </a:r>
              </a:p>
              <a:p>
                <a:pPr lvl="1"/>
                <a:r>
                  <a:rPr lang="en-US" i="1" dirty="0" smtClean="0">
                    <a:latin typeface="Cambria Math" panose="02040503050406030204" pitchFamily="18" charset="0"/>
                  </a:rPr>
                  <a:t>Represent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>
                    <a:latin typeface="Cambria Math" panose="02040503050406030204" pitchFamily="18" charset="0"/>
                  </a:rPr>
                  <a:t>Fact: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The </a:t>
                </a:r>
                <a:r>
                  <a:rPr lang="en-US" i="1" dirty="0">
                    <a:latin typeface="Cambria Math" panose="02040503050406030204" pitchFamily="18" charset="0"/>
                  </a:rPr>
                  <a:t>map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is an isomorphism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/>
                  <a:t>Fact: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is a cyclic group  with operation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defined as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/>
                  <a:t>Redefine Notation: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p>
                    </m:s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e.g.,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04399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Pietrzak’s</a:t>
            </a:r>
            <a:r>
              <a:rPr lang="en-US" dirty="0" smtClean="0"/>
              <a:t> Construction [ITCS19]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b="1" dirty="0" smtClean="0"/>
                  <a:t>Safe Prime: </a:t>
                </a:r>
                <a:r>
                  <a:rPr lang="en-US" dirty="0" smtClean="0"/>
                  <a:t>prime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is also prime</a:t>
                </a:r>
              </a:p>
              <a:p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dirty="0"/>
              </a:p>
              <a:p>
                <a:r>
                  <a:rPr lang="en-US" b="1" dirty="0" smtClean="0"/>
                  <a:t>Quadratic Residues: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Signed Quadratic Residues</a:t>
                </a:r>
              </a:p>
              <a:p>
                <a:pPr lvl="1"/>
                <a:r>
                  <a:rPr lang="en-US" i="1" dirty="0" smtClean="0">
                    <a:latin typeface="Cambria Math" panose="02040503050406030204" pitchFamily="18" charset="0"/>
                  </a:rPr>
                  <a:t>Represent elements of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as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</m:oMath>
                </a14:m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>
                    <a:latin typeface="Cambria Math" panose="02040503050406030204" pitchFamily="18" charset="0"/>
                  </a:rPr>
                  <a:t>Fact: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The </a:t>
                </a:r>
                <a:r>
                  <a:rPr lang="en-US" i="1" dirty="0">
                    <a:latin typeface="Cambria Math" panose="02040503050406030204" pitchFamily="18" charset="0"/>
                  </a:rPr>
                  <a:t>map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is an isomorphism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to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 smtClean="0"/>
                  <a:t>Fact: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is a cyclic group  with operation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defined as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∘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≔|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𝑎𝑏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en-US" b="1" dirty="0"/>
                  <a:t>Fact: </a:t>
                </a:r>
                <a:r>
                  <a:rPr lang="en-US" dirty="0"/>
                  <a:t>Membership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 can be efficiently tested (unlike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dirty="0" smtClean="0"/>
                  <a:t>Fact: </a:t>
                </a:r>
                <a:r>
                  <a:rPr lang="en-US" dirty="0" smtClean="0"/>
                  <a:t>If primes p and q are safe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(and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 smtClean="0"/>
                  <a:t>) has not sub-group of small order.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844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Pietrzak’s</a:t>
            </a:r>
            <a:r>
              <a:rPr lang="en-US" dirty="0" smtClean="0"/>
              <a:t> Construction [ITCS19]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(repeated squaring with operation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b="1" dirty="0" smtClean="0"/>
                  <a:t>Question: </a:t>
                </a:r>
                <a:r>
                  <a:rPr lang="en-US" dirty="0" smtClean="0"/>
                  <a:t>Does repeated squaring assumption change now that 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r>
                  <a:rPr lang="en-US" b="1" dirty="0" smtClean="0"/>
                  <a:t>Answer:</a:t>
                </a:r>
                <a:r>
                  <a:rPr lang="en-US" dirty="0" smtClean="0"/>
                  <a:t> Not significantly…</a:t>
                </a:r>
              </a:p>
              <a:p>
                <a:r>
                  <a:rPr lang="en-US" b="1" dirty="0" smtClean="0"/>
                  <a:t>Observation 1: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sSubSup>
                          <m:sSub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 smtClean="0"/>
                  <a:t> so a random element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 smtClean="0"/>
                  <a:t> is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with probability 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An algorithm that can compute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correctly with probability at least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 smtClean="0"/>
                  <a:t> (over the selection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) the same algorithm 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correctly with probability </a:t>
                </a:r>
                <a:r>
                  <a:rPr lang="en-US" dirty="0"/>
                  <a:t>at least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r="-116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11965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Pietrzak’s</a:t>
            </a:r>
            <a:r>
              <a:rPr lang="en-US" dirty="0" smtClean="0"/>
              <a:t> Construction [ITCS19]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(repeated squaring with operation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Does repeated squaring assumption change now that 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Observation 2: Computing over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b="0" dirty="0" smtClean="0"/>
                  <a:t>) is not significantly easier than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be the corresponding group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W</a:t>
                </a:r>
                <a:r>
                  <a:rPr lang="en-US" dirty="0" smtClean="0">
                    <a:sym typeface="Wingdings" panose="05000000000000000000" pitchFamily="2" charset="2"/>
                  </a:rPr>
                  <a:t>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Flip a coin and output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(correct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2801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5271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Pietrzak’s</a:t>
            </a:r>
            <a:r>
              <a:rPr lang="en-US" dirty="0" smtClean="0"/>
              <a:t> Construction [ITCS19]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(repeated squaring with operation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Does repeated squaring assumption change now that 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Observation 2: Computing over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b="0" dirty="0" smtClean="0"/>
                  <a:t>) is not significantly easier than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Suppose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</m:t>
                        </m:r>
                      </m:e>
                      <m:sup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be the corresponding group elements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>
                    <a:sym typeface="Wingdings" panose="05000000000000000000" pitchFamily="2" charset="2"/>
                  </a:rPr>
                  <a:t> </a:t>
                </a:r>
              </a:p>
              <a:p>
                <a:pPr lvl="1"/>
                <a:r>
                  <a:rPr lang="en-US" dirty="0">
                    <a:sym typeface="Wingdings" panose="05000000000000000000" pitchFamily="2" charset="2"/>
                  </a:rPr>
                  <a:t>W</a:t>
                </a:r>
                <a:r>
                  <a:rPr lang="en-US" dirty="0" smtClean="0">
                    <a:sym typeface="Wingdings" panose="05000000000000000000" pitchFamily="2" charset="2"/>
                  </a:rPr>
                  <a:t>e have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∈{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Flip a coin and output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 smtClean="0"/>
                  <a:t> (correct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An algorithm that 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(over the random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) yields equally efficient (essentially) algorithm which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(over the random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 </a:t>
                </a:r>
                <a:endParaRPr lang="en-US" dirty="0" smtClean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576710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Pietrzak’s</a:t>
            </a:r>
            <a:r>
              <a:rPr lang="en-US" dirty="0" smtClean="0"/>
              <a:t> Construction [ITCS19]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 (repeated squaring with operation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Does repeated squaring assumption change now that we use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?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b="1" dirty="0" smtClean="0"/>
                  <a:t>Observation 2: Computing over 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b="0" dirty="0" smtClean="0"/>
                  <a:t>) is not significantly easier than </a:t>
                </a:r>
                <a:r>
                  <a:rPr lang="en-US" b="1" dirty="0"/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dirty="0"/>
                  <a:t>) </a:t>
                </a:r>
              </a:p>
              <a:p>
                <a:pPr lvl="1"/>
                <a:r>
                  <a:rPr lang="en-US" dirty="0" smtClean="0"/>
                  <a:t>An algorithm that 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(over the random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) yields equally efficient (essentially) algorithm which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(over the random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/>
                    </m:sSubSup>
                  </m:oMath>
                </a14:m>
                <a:r>
                  <a:rPr lang="en-US" dirty="0"/>
                  <a:t>) </a:t>
                </a:r>
                <a:endParaRPr lang="en-US" dirty="0" smtClean="0"/>
              </a:p>
              <a:p>
                <a:r>
                  <a:rPr lang="en-US" b="1" dirty="0" smtClean="0"/>
                  <a:t>Combining Observations: </a:t>
                </a:r>
                <a:r>
                  <a:rPr lang="en-US" dirty="0" smtClean="0"/>
                  <a:t>An algorithm that computes </a:t>
                </a:r>
                <a:r>
                  <a:rPr lang="en-US" dirty="0"/>
                  <a:t>computes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f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 over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(over the random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/>
                  <a:t>) yields equally efficient (essentially) algorithm which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dirty="0"/>
                  <a:t> (over the random choice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bSup>
                  </m:oMath>
                </a14:m>
                <a:r>
                  <a:rPr lang="en-US" dirty="0"/>
                  <a:t>) </a:t>
                </a:r>
              </a:p>
              <a:p>
                <a:endParaRPr lang="en-US" dirty="0"/>
              </a:p>
              <a:p>
                <a:pPr marL="457200" lvl="1" indent="0">
                  <a:buNone/>
                </a:pP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3221" r="-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47601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Pietrzak’s</a:t>
            </a:r>
            <a:r>
              <a:rPr lang="en-US" dirty="0"/>
              <a:t> Construction [ITCS19]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HalvingProtocol(</a:t>
                </a:r>
                <a:r>
                  <a:rPr lang="en-US" dirty="0" err="1" smtClean="0"/>
                  <a:t>N,x,T,y</a:t>
                </a:r>
                <a:r>
                  <a:rPr lang="en-US" dirty="0" smtClean="0"/>
                  <a:t>)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Honest Prover: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>
                    <a:solidFill>
                      <a:srgbClr val="00B050"/>
                    </a:solidFill>
                  </a:rPr>
                  <a:t> </a:t>
                </a:r>
                <a:endParaRPr lang="en-US" dirty="0" smtClean="0">
                  <a:solidFill>
                    <a:srgbClr val="00B050"/>
                  </a:solidFill>
                </a:endParaRPr>
              </a:p>
              <a:p>
                <a:pPr lvl="1"/>
                <a:r>
                  <a:rPr lang="en-US" dirty="0" smtClean="0"/>
                  <a:t>If T=1 then Verifier outputs </a:t>
                </a:r>
                <a:r>
                  <a:rPr lang="en-US" b="1" dirty="0" smtClean="0"/>
                  <a:t>accept</a:t>
                </a:r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; otherwise </a:t>
                </a:r>
                <a:r>
                  <a:rPr lang="en-US" b="1" dirty="0" smtClean="0"/>
                  <a:t>reject</a:t>
                </a:r>
              </a:p>
              <a:p>
                <a:pPr lvl="1"/>
                <a:r>
                  <a:rPr lang="en-US" dirty="0" smtClean="0"/>
                  <a:t>Prover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to verifier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𝑄𝑅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r>
                  <a:rPr lang="en-US" dirty="0" smtClean="0"/>
                  <a:t> then verifier outputs </a:t>
                </a:r>
                <a:r>
                  <a:rPr lang="en-US" b="1" dirty="0" smtClean="0"/>
                  <a:t>reject; </a:t>
                </a:r>
                <a:r>
                  <a:rPr lang="en-US" dirty="0" smtClean="0"/>
                  <a:t>otherwise verifier picks a random integer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ℤ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sub>
                      <m:sup/>
                    </m:sSubSup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sends it to the prover</a:t>
                </a:r>
              </a:p>
              <a:p>
                <a:pPr lvl="1"/>
                <a:r>
                  <a:rPr lang="en-US" dirty="0" smtClean="0"/>
                  <a:t>Sender/Prover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       (=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:r>
                  <a:rPr lang="en-US" dirty="0" smtClean="0"/>
                  <a:t>The sender/prover compute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  (=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If prover is honest then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sup>
                            </m:sSup>
                          </m:sup>
                        </m:sSup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/>
                  <a:t>T/2 </a:t>
                </a:r>
                <a:r>
                  <a:rPr lang="en-US" dirty="0" smtClean="0"/>
                  <a:t>is even the sender/prover run </a:t>
                </a:r>
                <a:r>
                  <a:rPr lang="en-US" dirty="0" err="1" smtClean="0"/>
                  <a:t>HalvingProtocol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If </a:t>
                </a:r>
                <a:r>
                  <a:rPr lang="en-US" dirty="0" smtClean="0"/>
                  <a:t>T/2 </a:t>
                </a:r>
                <a:r>
                  <a:rPr lang="en-US" dirty="0" smtClean="0"/>
                  <a:t>is odd the sender/prover run </a:t>
                </a:r>
                <a:r>
                  <a:rPr lang="en-US" dirty="0" err="1" smtClean="0"/>
                  <a:t>HalvingProtocol</a:t>
                </a:r>
                <a:r>
                  <a:rPr lang="en-US" dirty="0" smtClean="0"/>
                  <a:t>(N,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)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196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216920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Pietrzak’s</a:t>
            </a:r>
            <a:r>
              <a:rPr lang="en-US" dirty="0"/>
              <a:t> Construction [ITCS19]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Non-Interactive version via Fiat-Shamir</a:t>
                </a:r>
              </a:p>
              <a:p>
                <a:r>
                  <a:rPr lang="en-US" dirty="0" smtClean="0"/>
                  <a:t>Efficiency of Halving Protocol</a:t>
                </a:r>
              </a:p>
              <a:p>
                <a:pPr lvl="1"/>
                <a:r>
                  <a:rPr lang="en-US" dirty="0" smtClean="0"/>
                  <a:t>Terminates after </a:t>
                </a:r>
                <a:r>
                  <a:rPr lang="en-US" i="1" dirty="0" smtClean="0"/>
                  <a:t>at most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rounds</a:t>
                </a:r>
              </a:p>
              <a:p>
                <a:pPr lvl="2"/>
                <a:r>
                  <a:rPr lang="en-US" dirty="0" smtClean="0"/>
                  <a:t>T replaced by T/2 or (T+1)/2 at each level of recursion</a:t>
                </a:r>
              </a:p>
              <a:p>
                <a:pPr lvl="1"/>
                <a:r>
                  <a:rPr lang="en-US" dirty="0" smtClean="0"/>
                  <a:t>Naïve implementation: </a:t>
                </a:r>
              </a:p>
              <a:p>
                <a:pPr lvl="2"/>
                <a:r>
                  <a:rPr lang="en-US" dirty="0" smtClean="0"/>
                  <a:t>Prover requires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</m:func>
                  </m:oMath>
                </a14:m>
                <a:r>
                  <a:rPr lang="en-US" dirty="0" smtClean="0"/>
                  <a:t> queries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at </a:t>
                </a:r>
                <a:r>
                  <a:rPr lang="en-US" dirty="0" err="1" smtClean="0"/>
                  <a:t>ith</a:t>
                </a:r>
                <a:r>
                  <a:rPr lang="en-US" dirty="0" smtClean="0"/>
                  <a:t> level of recursion </a:t>
                </a:r>
              </a:p>
              <a:p>
                <a:pPr lvl="2"/>
                <a:r>
                  <a:rPr lang="en-US" dirty="0" smtClean="0"/>
                  <a:t>Total work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</m:func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p>
                                </m:sSup>
                              </m:den>
                            </m:f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func>
                          </m:e>
                        </m:d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e>
                        </m:func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Optimized Prover requires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additional queries to group operations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US" dirty="0" smtClean="0"/>
              </a:p>
              <a:p>
                <a:pPr lvl="2"/>
                <a:r>
                  <a:rPr lang="en-US" dirty="0" smtClean="0"/>
                  <a:t>Assume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US" dirty="0" smtClean="0"/>
                  <a:t> for simplicity</a:t>
                </a:r>
              </a:p>
              <a:p>
                <a:pPr lvl="2"/>
                <a:r>
                  <a:rPr lang="en-US" b="1" dirty="0" smtClean="0"/>
                  <a:t>Key idea: </a:t>
                </a:r>
                <a:r>
                  <a:rPr lang="en-US" dirty="0" smtClean="0"/>
                  <a:t>Store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μ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e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</m:sup>
                        </m:sSup>
                      </m:sup>
                    </m:sSup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 to avoid re-computation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16404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Pietrzak’s</a:t>
            </a:r>
            <a:r>
              <a:rPr lang="en-US" dirty="0"/>
              <a:t> Construction [ITCS19]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109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1916" y="1499215"/>
            <a:ext cx="8967019" cy="485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745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211865" y="1099007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1547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2942325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04410" y="118872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272665" y="181165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2317873" y="147298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9105267" y="171415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8599170" y="180000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604635" y="184023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6679021" y="147298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855720" y="229743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855720" y="224033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 txBox="1"/>
          <p:nvPr/>
        </p:nvSpPr>
        <p:spPr>
          <a:xfrm>
            <a:off x="4310395" y="183383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4290" y="2261654"/>
            <a:ext cx="258318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71856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4637338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3718560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364480" y="155448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364480" y="152635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83258" y="165285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 txBox="1"/>
          <p:nvPr/>
        </p:nvSpPr>
        <p:spPr>
          <a:xfrm>
            <a:off x="1718310" y="3839033"/>
            <a:ext cx="8785670" cy="27929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492633"/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Completeness and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Soundness </a:t>
            </a:r>
            <a:r>
              <a:rPr sz="2475" i="1" spc="23" dirty="0">
                <a:solidFill>
                  <a:srgbClr val="FFA400"/>
                </a:solidFill>
                <a:latin typeface="Calibri"/>
                <a:cs typeface="Calibri"/>
              </a:rPr>
              <a:t>in </a:t>
            </a:r>
            <a:r>
              <a:rPr sz="2475" i="1" spc="9" dirty="0">
                <a:solidFill>
                  <a:srgbClr val="FFA400"/>
                </a:solidFill>
                <a:latin typeface="Calibri"/>
                <a:cs typeface="Calibri"/>
              </a:rPr>
              <a:t>the </a:t>
            </a:r>
            <a:r>
              <a:rPr sz="2475" i="1" dirty="0">
                <a:solidFill>
                  <a:srgbClr val="FFA400"/>
                </a:solidFill>
                <a:latin typeface="Calibri"/>
                <a:cs typeface="Calibri"/>
              </a:rPr>
              <a:t>random </a:t>
            </a:r>
            <a:r>
              <a:rPr sz="2475" i="1" spc="-18" dirty="0">
                <a:solidFill>
                  <a:srgbClr val="FFA400"/>
                </a:solidFill>
                <a:latin typeface="Calibri"/>
                <a:cs typeface="Calibri"/>
              </a:rPr>
              <a:t>oracle  </a:t>
            </a:r>
            <a:r>
              <a:rPr sz="2475" i="1" spc="458" dirty="0">
                <a:solidFill>
                  <a:srgbClr val="FFA400"/>
                </a:solidFill>
                <a:latin typeface="Calibri"/>
                <a:cs typeface="Calibri"/>
              </a:rPr>
              <a:t> </a:t>
            </a:r>
            <a:r>
              <a:rPr sz="2475" i="1" spc="14" dirty="0">
                <a:solidFill>
                  <a:srgbClr val="FFA400"/>
                </a:solidFill>
                <a:latin typeface="Calibri"/>
                <a:cs typeface="Calibri"/>
              </a:rPr>
              <a:t>model:</a:t>
            </a:r>
            <a:endParaRPr sz="2475">
              <a:latin typeface="Calibri"/>
              <a:cs typeface="Calibri"/>
            </a:endParaRPr>
          </a:p>
          <a:p>
            <a:pPr marL="11430">
              <a:spcBef>
                <a:spcPts val="1490"/>
              </a:spcBef>
              <a:tabLst>
                <a:tab pos="2251710" algn="l"/>
                <a:tab pos="7097459" algn="l"/>
              </a:tabLst>
            </a:pPr>
            <a:r>
              <a:rPr sz="2475" b="1" spc="-99" dirty="0">
                <a:solidFill>
                  <a:srgbClr val="2D8A56"/>
                </a:solidFill>
                <a:latin typeface="Arial"/>
                <a:cs typeface="Arial"/>
              </a:rPr>
              <a:t>Completeness:	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32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-41" dirty="0">
                <a:solidFill>
                  <a:srgbClr val="2D8A56"/>
                </a:solidFill>
                <a:latin typeface="Arial"/>
                <a:cs typeface="Arial"/>
              </a:rPr>
              <a:t>c,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2D8A56"/>
                </a:solidFill>
                <a:latin typeface="Tahoma"/>
                <a:cs typeface="Tahoma"/>
              </a:rPr>
              <a:t>) </a:t>
            </a:r>
            <a:r>
              <a:rPr sz="2475" spc="-72" dirty="0">
                <a:solidFill>
                  <a:srgbClr val="2D8A56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2D8A56"/>
                </a:solidFill>
                <a:latin typeface="Tahoma"/>
                <a:cs typeface="Tahoma"/>
              </a:rPr>
              <a:t>be </a:t>
            </a:r>
            <a:r>
              <a:rPr sz="2475" spc="-68" dirty="0">
                <a:solidFill>
                  <a:srgbClr val="2D8A56"/>
                </a:solidFill>
                <a:latin typeface="Tahoma"/>
                <a:cs typeface="Tahoma"/>
              </a:rPr>
              <a:t>computed </a:t>
            </a:r>
            <a:r>
              <a:rPr sz="2475" spc="-63" dirty="0">
                <a:solidFill>
                  <a:srgbClr val="2D8A56"/>
                </a:solidFill>
                <a:latin typeface="Tahoma"/>
                <a:cs typeface="Tahoma"/>
              </a:rPr>
              <a:t>making</a:t>
            </a:r>
            <a:r>
              <a:rPr sz="2475" spc="68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149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  <a:p>
            <a:pPr marL="170879" marR="194882">
              <a:lnSpc>
                <a:spcPct val="101400"/>
              </a:lnSpc>
              <a:spcBef>
                <a:spcPts val="1310"/>
              </a:spcBef>
              <a:tabLst>
                <a:tab pos="1940814" algn="l"/>
                <a:tab pos="4045649" algn="l"/>
                <a:tab pos="4445127" algn="l"/>
              </a:tabLst>
            </a:pPr>
            <a:r>
              <a:rPr sz="2475" b="1" spc="-149" dirty="0">
                <a:solidFill>
                  <a:srgbClr val="2D8A56"/>
                </a:solidFill>
                <a:latin typeface="Arial"/>
                <a:cs typeface="Arial"/>
              </a:rPr>
              <a:t>Soundness:	</a:t>
            </a:r>
            <a:r>
              <a:rPr sz="2475" spc="-41" dirty="0">
                <a:solidFill>
                  <a:srgbClr val="2D8A56"/>
                </a:solidFill>
                <a:latin typeface="Tahoma"/>
                <a:cs typeface="Tahoma"/>
              </a:rPr>
              <a:t>Computing 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any</a:t>
            </a:r>
            <a:r>
              <a:rPr sz="2475" spc="16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01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0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	</a:t>
            </a:r>
            <a:r>
              <a:rPr sz="2475" spc="-45" dirty="0">
                <a:solidFill>
                  <a:srgbClr val="2D8A56"/>
                </a:solidFill>
                <a:latin typeface="Tahoma"/>
                <a:cs typeface="Tahoma"/>
              </a:rPr>
              <a:t>s.t.</a:t>
            </a:r>
            <a:r>
              <a:rPr sz="2475" spc="324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14" dirty="0">
                <a:solidFill>
                  <a:srgbClr val="2D8A56"/>
                </a:solidFill>
                <a:latin typeface="Tahoma"/>
                <a:cs typeface="Tahoma"/>
              </a:rPr>
              <a:t>verify(</a:t>
            </a:r>
            <a:r>
              <a:rPr sz="2475" i="1" spc="-14" dirty="0">
                <a:solidFill>
                  <a:srgbClr val="2D8A56"/>
                </a:solidFill>
                <a:latin typeface="Arial"/>
                <a:cs typeface="Arial"/>
              </a:rPr>
              <a:t>χ,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2D8A56"/>
                </a:solidFill>
                <a:latin typeface="Arial"/>
                <a:cs typeface="Arial"/>
              </a:rPr>
              <a:t>T,</a:t>
            </a:r>
            <a:r>
              <a:rPr sz="2475" i="1" spc="-275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2D8A56"/>
                </a:solidFill>
                <a:latin typeface="Arial"/>
                <a:cs typeface="Arial"/>
              </a:rPr>
              <a:t>τ</a:t>
            </a:r>
            <a:r>
              <a:rPr sz="2475" i="1" spc="-410" dirty="0">
                <a:solidFill>
                  <a:srgbClr val="2D8A56"/>
                </a:solidFill>
                <a:latin typeface="Arial"/>
                <a:cs typeface="Arial"/>
              </a:rPr>
              <a:t> </a:t>
            </a:r>
            <a:r>
              <a:rPr sz="2633" spc="161" baseline="28490" dirty="0">
                <a:solidFill>
                  <a:srgbClr val="2D8A56"/>
                </a:solidFill>
                <a:latin typeface="Lucida Sans Unicode"/>
                <a:cs typeface="Lucida Sans Unicode"/>
              </a:rPr>
              <a:t>l</a:t>
            </a:r>
            <a:r>
              <a:rPr sz="2475" spc="108" dirty="0">
                <a:solidFill>
                  <a:srgbClr val="2D8A56"/>
                </a:solidFill>
                <a:latin typeface="Tahoma"/>
                <a:cs typeface="Tahoma"/>
              </a:rPr>
              <a:t>)</a:t>
            </a:r>
            <a:r>
              <a:rPr sz="2475" spc="-8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27" dirty="0">
                <a:solidFill>
                  <a:srgbClr val="2D8A56"/>
                </a:solidFill>
                <a:latin typeface="Tahoma"/>
                <a:cs typeface="Tahoma"/>
              </a:rPr>
              <a:t>=accept</a:t>
            </a:r>
            <a:r>
              <a:rPr sz="2475" spc="36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2D8A56"/>
                </a:solidFill>
                <a:latin typeface="Tahoma"/>
                <a:cs typeface="Tahoma"/>
              </a:rPr>
              <a:t>for </a:t>
            </a:r>
            <a:r>
              <a:rPr sz="2475" spc="-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81" dirty="0">
                <a:solidFill>
                  <a:srgbClr val="2D8A56"/>
                </a:solidFill>
                <a:latin typeface="Tahoma"/>
                <a:cs typeface="Tahoma"/>
              </a:rPr>
              <a:t>random </a:t>
            </a:r>
            <a:r>
              <a:rPr sz="2475" i="1" spc="216" dirty="0">
                <a:solidFill>
                  <a:srgbClr val="2D8A56"/>
                </a:solidFill>
                <a:latin typeface="Arial"/>
                <a:cs typeface="Arial"/>
              </a:rPr>
              <a:t>χ </a:t>
            </a:r>
            <a:r>
              <a:rPr sz="2475" spc="-90" dirty="0">
                <a:solidFill>
                  <a:srgbClr val="2D8A56"/>
                </a:solidFill>
                <a:latin typeface="Tahoma"/>
                <a:cs typeface="Tahoma"/>
              </a:rPr>
              <a:t>requires</a:t>
            </a:r>
            <a:r>
              <a:rPr sz="2475" spc="171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2D8A56"/>
                </a:solidFill>
                <a:latin typeface="Tahoma"/>
                <a:cs typeface="Tahoma"/>
              </a:rPr>
              <a:t>almost</a:t>
            </a:r>
            <a:r>
              <a:rPr sz="2475" spc="7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2D8A56"/>
                </a:solidFill>
                <a:latin typeface="Arial"/>
                <a:cs typeface="Arial"/>
              </a:rPr>
              <a:t>T	</a:t>
            </a:r>
            <a:r>
              <a:rPr sz="2475" i="1" dirty="0">
                <a:solidFill>
                  <a:srgbClr val="2D8A56"/>
                </a:solidFill>
                <a:latin typeface="Calibri"/>
                <a:cs typeface="Calibri"/>
              </a:rPr>
              <a:t>sequential </a:t>
            </a:r>
            <a:r>
              <a:rPr sz="2475" spc="-99" dirty="0">
                <a:solidFill>
                  <a:srgbClr val="2D8A56"/>
                </a:solidFill>
                <a:latin typeface="Tahoma"/>
                <a:cs typeface="Tahoma"/>
              </a:rPr>
              <a:t>queries </a:t>
            </a:r>
            <a:r>
              <a:rPr sz="2475" spc="-9" dirty="0">
                <a:solidFill>
                  <a:srgbClr val="2D8A56"/>
                </a:solidFill>
                <a:latin typeface="Tahoma"/>
                <a:cs typeface="Tahoma"/>
              </a:rPr>
              <a:t>to</a:t>
            </a:r>
            <a:r>
              <a:rPr sz="2475" spc="432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475" spc="418" dirty="0">
                <a:solidFill>
                  <a:srgbClr val="2D8A56"/>
                </a:solidFill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  <a:p>
            <a:pPr marL="171450">
              <a:spcBef>
                <a:spcPts val="1071"/>
              </a:spcBef>
            </a:pP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massive </a:t>
            </a:r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parallelism </a:t>
            </a:r>
            <a:r>
              <a:rPr sz="2475" spc="-126" dirty="0">
                <a:solidFill>
                  <a:srgbClr val="0000FF"/>
                </a:solidFill>
                <a:latin typeface="Tahoma"/>
                <a:cs typeface="Tahoma"/>
              </a:rPr>
              <a:t>useless 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to 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generate </a:t>
            </a:r>
            <a:r>
              <a:rPr sz="2475" spc="-36" dirty="0">
                <a:solidFill>
                  <a:srgbClr val="0000FF"/>
                </a:solidFill>
                <a:latin typeface="Tahoma"/>
                <a:cs typeface="Tahoma"/>
              </a:rPr>
              <a:t>valid </a:t>
            </a:r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proof </a:t>
            </a:r>
            <a:r>
              <a:rPr sz="2475" spc="-68" dirty="0">
                <a:solidFill>
                  <a:srgbClr val="0000FF"/>
                </a:solidFill>
                <a:latin typeface="Tahoma"/>
                <a:cs typeface="Tahoma"/>
              </a:rPr>
              <a:t>faster </a:t>
            </a:r>
            <a:r>
              <a:rPr sz="2475" spc="338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5" dirty="0">
                <a:solidFill>
                  <a:srgbClr val="0000FF"/>
                </a:solidFill>
                <a:latin typeface="Cambria"/>
                <a:cs typeface="Cambria"/>
              </a:rPr>
              <a:t>⇒</a:t>
            </a:r>
            <a:endParaRPr sz="2475">
              <a:latin typeface="Cambria"/>
              <a:cs typeface="Cambria"/>
            </a:endParaRPr>
          </a:p>
          <a:p>
            <a:pPr marL="171450">
              <a:spcBef>
                <a:spcPts val="41"/>
              </a:spcBef>
              <a:tabLst>
                <a:tab pos="3985070" algn="l"/>
                <a:tab pos="7129463" algn="l"/>
              </a:tabLst>
            </a:pP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prover </a:t>
            </a:r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must </a:t>
            </a:r>
            <a:r>
              <a:rPr sz="2475" spc="-113" dirty="0">
                <a:solidFill>
                  <a:srgbClr val="0000FF"/>
                </a:solidFill>
                <a:latin typeface="Tahoma"/>
                <a:cs typeface="Tahoma"/>
              </a:rPr>
              <a:t>make</a:t>
            </a:r>
            <a:r>
              <a:rPr sz="2475" spc="38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0000FF"/>
                </a:solidFill>
                <a:latin typeface="Tahoma"/>
                <a:cs typeface="Tahoma"/>
              </a:rPr>
              <a:t>almost</a:t>
            </a:r>
            <a:r>
              <a:rPr sz="2475" spc="7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sequential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queries</a:t>
            </a:r>
            <a:r>
              <a:rPr sz="2475" spc="21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84" dirty="0">
                <a:solidFill>
                  <a:srgbClr val="0000FF"/>
                </a:solidFill>
                <a:latin typeface="Cambria"/>
                <a:cs typeface="Cambria"/>
              </a:rPr>
              <a:t>∼</a:t>
            </a:r>
            <a:r>
              <a:rPr sz="2475" spc="297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-4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endParaRPr sz="247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83025536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622" y="1870075"/>
            <a:ext cx="8573729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197174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Theorem 1 (assuming Lemma 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635" y="1870074"/>
            <a:ext cx="9146657" cy="402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9246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634" y="4655369"/>
            <a:ext cx="8259097" cy="1700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634" y="375930"/>
            <a:ext cx="8573729" cy="4100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847336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317" y="2537875"/>
            <a:ext cx="8259097" cy="1700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17" y="-1562177"/>
            <a:ext cx="8573729" cy="4100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24" y="4465177"/>
            <a:ext cx="8337755" cy="188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88377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5125"/>
            <a:ext cx="8337755" cy="18877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845" y="2252919"/>
            <a:ext cx="8141110" cy="2123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845" y="4376687"/>
            <a:ext cx="6292645" cy="51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29423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for VDFs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Non-Interactive version via Fiat-Shamir</a:t>
                </a:r>
              </a:p>
              <a:p>
                <a:r>
                  <a:rPr lang="en-US" dirty="0" err="1"/>
                  <a:t>Pietrzak’s</a:t>
                </a:r>
                <a:r>
                  <a:rPr lang="en-US" dirty="0"/>
                  <a:t> </a:t>
                </a:r>
                <a:r>
                  <a:rPr lang="en-US" dirty="0" smtClean="0"/>
                  <a:t>prover </a:t>
                </a:r>
                <a:r>
                  <a:rPr lang="en-US" dirty="0"/>
                  <a:t>requires just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rad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additional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queries </a:t>
                </a:r>
                <a:r>
                  <a:rPr lang="en-US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Better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[</a:t>
                </a:r>
                <a:r>
                  <a:rPr lang="en-US" dirty="0"/>
                  <a:t>Wesolowski]</a:t>
                </a:r>
              </a:p>
              <a:p>
                <a:r>
                  <a:rPr lang="en-US" dirty="0" smtClean="0"/>
                  <a:t>Pietrzak’s p</a:t>
                </a:r>
                <a:r>
                  <a:rPr lang="en-US" dirty="0" smtClean="0">
                    <a:sym typeface="Wingdings" panose="05000000000000000000" pitchFamily="2" charset="2"/>
                  </a:rPr>
                  <a:t>roof size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Worse than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       [</a:t>
                </a:r>
                <a:r>
                  <a:rPr lang="en-US" dirty="0" err="1" smtClean="0"/>
                  <a:t>Wesolowski</a:t>
                </a:r>
                <a:r>
                  <a:rPr lang="en-US" dirty="0" smtClean="0"/>
                  <a:t>]</a:t>
                </a:r>
              </a:p>
              <a:p>
                <a:r>
                  <a:rPr lang="en-US" dirty="0" smtClean="0"/>
                  <a:t>Verifier Efficiency 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+1)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queries to group operation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∘</m:t>
                    </m:r>
                  </m:oMath>
                </a14:m>
                <a:endParaRPr lang="en-US" dirty="0" smtClean="0">
                  <a:sym typeface="Wingdings" panose="05000000000000000000" pitchFamily="2" charset="2"/>
                </a:endParaRPr>
              </a:p>
              <a:p>
                <a:pPr lvl="1"/>
                <a:r>
                  <a:rPr lang="en-US" dirty="0" smtClean="0">
                    <a:sym typeface="Wingdings" panose="05000000000000000000" pitchFamily="2" charset="2"/>
                  </a:rPr>
                  <a:t>Slightly worse than </a:t>
                </a:r>
                <a:r>
                  <a:rPr lang="en-US" dirty="0" smtClean="0"/>
                  <a:t>[</a:t>
                </a:r>
                <a:r>
                  <a:rPr lang="en-US" dirty="0" err="1"/>
                  <a:t>Wesolowski</a:t>
                </a:r>
                <a:r>
                  <a:rPr lang="en-US" dirty="0" smtClean="0"/>
                  <a:t>] </a:t>
                </a:r>
                <a:r>
                  <a:rPr lang="en-US" dirty="0">
                    <a:sym typeface="Wingdings" panose="05000000000000000000" pitchFamily="2" charset="2"/>
                  </a:rPr>
                  <a:t></a:t>
                </a:r>
                <a:endParaRPr lang="en-US" dirty="0"/>
              </a:p>
              <a:p>
                <a:pPr lvl="1"/>
                <a:endParaRPr lang="en-US" dirty="0" smtClean="0">
                  <a:sym typeface="Wingdings" panose="05000000000000000000" pitchFamily="2" charset="2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878669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en.hdyo.org/assets/ask-question-1-ff9bc6fa5eaa0d7667ae7a5a4c6133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22" y="520282"/>
            <a:ext cx="9595556" cy="725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21280" y="5212080"/>
            <a:ext cx="0" cy="731520"/>
          </a:xfrm>
          <a:custGeom>
            <a:avLst/>
            <a:gdLst/>
            <a:ahLst/>
            <a:cxnLst/>
            <a:rect l="l" t="t" r="r" b="b"/>
            <a:pathLst>
              <a:path h="812800">
                <a:moveTo>
                  <a:pt x="0" y="0"/>
                </a:moveTo>
                <a:lnTo>
                  <a:pt x="0" y="81280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3352800" y="5486400"/>
            <a:ext cx="0" cy="27432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3810000" y="5212080"/>
            <a:ext cx="0" cy="88011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345"/>
                </a:lnTo>
              </a:path>
            </a:pathLst>
          </a:custGeom>
          <a:ln w="7620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3810000" y="5574011"/>
            <a:ext cx="0" cy="552641"/>
          </a:xfrm>
          <a:custGeom>
            <a:avLst/>
            <a:gdLst/>
            <a:ahLst/>
            <a:cxnLst/>
            <a:rect l="l" t="t" r="r" b="b"/>
            <a:pathLst>
              <a:path h="614045">
                <a:moveTo>
                  <a:pt x="0" y="0"/>
                </a:moveTo>
                <a:lnTo>
                  <a:pt x="0" y="613854"/>
                </a:lnTo>
              </a:path>
            </a:pathLst>
          </a:custGeom>
          <a:ln w="7620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3352800" y="5298971"/>
            <a:ext cx="457200" cy="187451"/>
          </a:xfrm>
          <a:custGeom>
            <a:avLst/>
            <a:gdLst/>
            <a:ahLst/>
            <a:cxnLst/>
            <a:rect l="l" t="t" r="r" b="b"/>
            <a:pathLst>
              <a:path w="508000" h="208279">
                <a:moveTo>
                  <a:pt x="0" y="208254"/>
                </a:moveTo>
                <a:lnTo>
                  <a:pt x="5080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3352800" y="5570684"/>
            <a:ext cx="457200" cy="190309"/>
          </a:xfrm>
          <a:custGeom>
            <a:avLst/>
            <a:gdLst/>
            <a:ahLst/>
            <a:cxnLst/>
            <a:rect l="l" t="t" r="r" b="b"/>
            <a:pathLst>
              <a:path w="508000" h="211454">
                <a:moveTo>
                  <a:pt x="0" y="211150"/>
                </a:moveTo>
                <a:lnTo>
                  <a:pt x="508000" y="0"/>
                </a:lnTo>
              </a:path>
            </a:pathLst>
          </a:custGeom>
          <a:ln w="1523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541520" y="5486400"/>
            <a:ext cx="0" cy="27432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3810000" y="5299691"/>
            <a:ext cx="0" cy="27432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762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08991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08991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427863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4278630" y="552074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 txBox="1"/>
          <p:nvPr/>
        </p:nvSpPr>
        <p:spPr>
          <a:xfrm>
            <a:off x="2621280" y="5812155"/>
            <a:ext cx="158680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639509" algn="l"/>
              </a:tabLst>
            </a:pPr>
            <a:r>
              <a:rPr sz="2475" i="1" spc="194" dirty="0">
                <a:latin typeface="Arial"/>
                <a:cs typeface="Arial"/>
              </a:rPr>
              <a:t>x	</a:t>
            </a:r>
            <a:r>
              <a:rPr sz="2475" i="1" spc="-9" dirty="0">
                <a:latin typeface="Arial"/>
                <a:cs typeface="Arial"/>
              </a:rPr>
              <a:t>y</a:t>
            </a:r>
            <a:endParaRPr sz="2475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804160" y="5228516"/>
            <a:ext cx="269177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u="heavy" spc="418" dirty="0"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992880" y="5228516"/>
            <a:ext cx="269177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u="heavy" spc="418" dirty="0">
                <a:latin typeface="Cambria"/>
                <a:cs typeface="Cambria"/>
              </a:rPr>
              <a:t>H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68345" y="6071024"/>
            <a:ext cx="256032" cy="380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713" i="1" spc="290" baseline="-20202" dirty="0">
                <a:latin typeface="Arial"/>
                <a:cs typeface="Arial"/>
              </a:rPr>
              <a:t>x</a:t>
            </a:r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 dirty="0">
              <a:latin typeface="Lucida Sans Unicode"/>
              <a:cs typeface="Lucida Sans Unicode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50080" y="5696205"/>
            <a:ext cx="241745" cy="380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713" i="1" spc="122" baseline="-20202" dirty="0">
                <a:latin typeface="Arial"/>
                <a:cs typeface="Arial"/>
              </a:rPr>
              <a:t>y</a:t>
            </a:r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15840" y="5137465"/>
            <a:ext cx="4922330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queries </a:t>
            </a:r>
            <a:r>
              <a:rPr sz="2475" i="1" spc="-9" dirty="0">
                <a:solidFill>
                  <a:srgbClr val="00008A"/>
                </a:solidFill>
                <a:latin typeface="Arial"/>
                <a:cs typeface="Arial"/>
              </a:rPr>
              <a:t>y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14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14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40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475" spc="140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i="1" spc="140" dirty="0">
                <a:solidFill>
                  <a:srgbClr val="00008A"/>
                </a:solidFill>
                <a:latin typeface="Arial"/>
                <a:cs typeface="Arial"/>
              </a:rPr>
              <a:t>, </a:t>
            </a:r>
            <a:r>
              <a:rPr sz="2475" i="1" spc="77" dirty="0">
                <a:solidFill>
                  <a:srgbClr val="00008A"/>
                </a:solidFill>
                <a:latin typeface="Arial"/>
                <a:cs typeface="Arial"/>
              </a:rPr>
              <a:t>y</a:t>
            </a:r>
            <a:r>
              <a:rPr sz="2633" spc="114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176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176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6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633" spc="263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2475" spc="176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spc="-38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</a:t>
            </a:r>
            <a:endParaRPr sz="2475">
              <a:latin typeface="Tahoma"/>
              <a:cs typeface="Tahoma"/>
            </a:endParaRPr>
          </a:p>
          <a:p>
            <a:pPr>
              <a:spcBef>
                <a:spcPts val="41"/>
              </a:spcBef>
              <a:tabLst>
                <a:tab pos="970407" algn="l"/>
                <a:tab pos="2607183" algn="l"/>
              </a:tabLst>
            </a:pPr>
            <a:r>
              <a:rPr sz="2475" i="1" spc="-9" dirty="0">
                <a:solidFill>
                  <a:srgbClr val="00008A"/>
                </a:solidFill>
                <a:latin typeface="Arial"/>
                <a:cs typeface="Arial"/>
              </a:rPr>
              <a:t>y</a:t>
            </a:r>
            <a:r>
              <a:rPr sz="2475" i="1" spc="99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99" dirty="0">
                <a:solidFill>
                  <a:srgbClr val="00008A"/>
                </a:solidFill>
                <a:latin typeface="Cambria"/>
                <a:cs typeface="Cambria"/>
              </a:rPr>
              <a:t>⊆</a:t>
            </a:r>
            <a:r>
              <a:rPr sz="2475" spc="15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131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633" spc="195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</a:t>
            </a:r>
            <a:r>
              <a:rPr sz="2475" spc="29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query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131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r>
              <a:rPr sz="2633" spc="195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was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made </a:t>
            </a:r>
            <a:r>
              <a:rPr sz="2475" spc="-54" dirty="0">
                <a:solidFill>
                  <a:srgbClr val="00008A"/>
                </a:solidFill>
                <a:latin typeface="Tahoma"/>
                <a:cs typeface="Tahoma"/>
              </a:rPr>
              <a:t>after</a:t>
            </a:r>
            <a:r>
              <a:rPr sz="2475" spc="37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194" dirty="0">
                <a:solidFill>
                  <a:srgbClr val="00008A"/>
                </a:solidFill>
                <a:latin typeface="Arial"/>
                <a:cs typeface="Arial"/>
              </a:rPr>
              <a:t>x</a:t>
            </a:r>
            <a:endParaRPr sz="24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940704" y="4570553"/>
            <a:ext cx="431082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spc="-59" dirty="0">
                <a:solidFill>
                  <a:srgbClr val="0000FF"/>
                </a:solidFill>
                <a:latin typeface="Tahoma"/>
                <a:cs typeface="Tahoma"/>
              </a:rPr>
              <a:t>Random </a:t>
            </a:r>
            <a:r>
              <a:rPr sz="2475" spc="-54" dirty="0">
                <a:solidFill>
                  <a:srgbClr val="0000FF"/>
                </a:solidFill>
                <a:latin typeface="Tahoma"/>
                <a:cs typeface="Tahoma"/>
              </a:rPr>
              <a:t>Oracles </a:t>
            </a:r>
            <a:r>
              <a:rPr sz="2475" spc="-131" dirty="0">
                <a:solidFill>
                  <a:srgbClr val="0000FF"/>
                </a:solidFill>
                <a:latin typeface="Tahoma"/>
                <a:cs typeface="Tahoma"/>
              </a:rPr>
              <a:t>are</a:t>
            </a:r>
            <a:r>
              <a:rPr sz="2475" spc="25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b="1" spc="-59" dirty="0">
                <a:solidFill>
                  <a:srgbClr val="0000FF"/>
                </a:solidFill>
                <a:latin typeface="Arial"/>
                <a:cs typeface="Arial"/>
              </a:rPr>
              <a:t>Sequential</a:t>
            </a:r>
            <a:endParaRPr sz="2475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096000" y="2087407"/>
            <a:ext cx="4073081" cy="6668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88"/>
              </a:lnSpc>
            </a:pPr>
            <a:r>
              <a:rPr sz="2160" b="1" spc="-68" dirty="0">
                <a:solidFill>
                  <a:srgbClr val="00008A"/>
                </a:solidFill>
                <a:latin typeface="Arial"/>
                <a:cs typeface="Arial"/>
              </a:rPr>
              <a:t>depth-robust </a:t>
            </a:r>
            <a:r>
              <a:rPr sz="2160" spc="-9" dirty="0">
                <a:solidFill>
                  <a:srgbClr val="00008A"/>
                </a:solidFill>
                <a:latin typeface="Tahoma"/>
                <a:cs typeface="Tahoma"/>
              </a:rPr>
              <a:t>if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after </a:t>
            </a:r>
            <a:r>
              <a:rPr sz="2160" spc="-90" dirty="0">
                <a:solidFill>
                  <a:srgbClr val="00008A"/>
                </a:solidFill>
                <a:latin typeface="Tahoma"/>
                <a:cs typeface="Tahoma"/>
              </a:rPr>
              <a:t>removing</a:t>
            </a:r>
            <a:r>
              <a:rPr sz="2160" spc="36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95" dirty="0">
                <a:solidFill>
                  <a:srgbClr val="00008A"/>
                </a:solidFill>
                <a:latin typeface="Tahoma"/>
                <a:cs typeface="Tahoma"/>
              </a:rPr>
              <a:t>any</a:t>
            </a:r>
            <a:endParaRPr sz="2160">
              <a:latin typeface="Tahoma"/>
              <a:cs typeface="Tahoma"/>
            </a:endParaRPr>
          </a:p>
          <a:p>
            <a:pPr>
              <a:lnSpc>
                <a:spcPts val="2588"/>
              </a:lnSpc>
            </a:pPr>
            <a:r>
              <a:rPr sz="2160" i="1" spc="-203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160" spc="-108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160" spc="-103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160" spc="-59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160" spc="-72" dirty="0">
                <a:solidFill>
                  <a:srgbClr val="00008A"/>
                </a:solidFill>
                <a:latin typeface="Tahoma"/>
                <a:cs typeface="Tahoma"/>
              </a:rPr>
              <a:t>length </a:t>
            </a:r>
            <a:r>
              <a:rPr sz="2160" i="1" spc="-86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160" i="1" spc="9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-77" dirty="0">
                <a:solidFill>
                  <a:srgbClr val="00008A"/>
                </a:solidFill>
                <a:latin typeface="Tahoma"/>
                <a:cs typeface="Tahoma"/>
              </a:rPr>
              <a:t>exists.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85188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211050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43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71" y="0"/>
                </a:moveTo>
                <a:lnTo>
                  <a:pt x="0" y="126873"/>
                </a:lnTo>
                <a:lnTo>
                  <a:pt x="190585" y="63690"/>
                </a:lnTo>
                <a:lnTo>
                  <a:pt x="171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2411880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5" y="63690"/>
                </a:moveTo>
                <a:lnTo>
                  <a:pt x="171" y="0"/>
                </a:lnTo>
                <a:lnTo>
                  <a:pt x="0" y="126873"/>
                </a:lnTo>
                <a:lnTo>
                  <a:pt x="190585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2583405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67" y="143687"/>
                </a:moveTo>
                <a:lnTo>
                  <a:pt x="280042" y="98274"/>
                </a:lnTo>
                <a:lnTo>
                  <a:pt x="259645" y="58830"/>
                </a:lnTo>
                <a:lnTo>
                  <a:pt x="228541" y="27725"/>
                </a:lnTo>
                <a:lnTo>
                  <a:pt x="189099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9" y="280049"/>
                </a:lnTo>
                <a:lnTo>
                  <a:pt x="228541" y="259650"/>
                </a:lnTo>
                <a:lnTo>
                  <a:pt x="259645" y="228544"/>
                </a:lnTo>
                <a:lnTo>
                  <a:pt x="280042" y="189101"/>
                </a:lnTo>
                <a:lnTo>
                  <a:pt x="287367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284202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314340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331492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357354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80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387492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404644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4305068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37" y="711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76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460644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76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76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477796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036587" y="228452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69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5337962" y="222784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5509481" y="2156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2740636" y="190607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5" h="296544">
                <a:moveTo>
                  <a:pt x="0" y="281844"/>
                </a:moveTo>
                <a:lnTo>
                  <a:pt x="50281" y="250165"/>
                </a:lnTo>
                <a:lnTo>
                  <a:pt x="100170" y="220373"/>
                </a:lnTo>
                <a:lnTo>
                  <a:pt x="149664" y="192468"/>
                </a:lnTo>
                <a:lnTo>
                  <a:pt x="198764" y="166451"/>
                </a:lnTo>
                <a:lnTo>
                  <a:pt x="247471" y="142322"/>
                </a:lnTo>
                <a:lnTo>
                  <a:pt x="295784" y="120080"/>
                </a:lnTo>
                <a:lnTo>
                  <a:pt x="343702" y="99726"/>
                </a:lnTo>
                <a:lnTo>
                  <a:pt x="391227" y="81260"/>
                </a:lnTo>
                <a:lnTo>
                  <a:pt x="438359" y="64681"/>
                </a:lnTo>
                <a:lnTo>
                  <a:pt x="485096" y="49989"/>
                </a:lnTo>
                <a:lnTo>
                  <a:pt x="531439" y="37185"/>
                </a:lnTo>
                <a:lnTo>
                  <a:pt x="577389" y="26269"/>
                </a:lnTo>
                <a:lnTo>
                  <a:pt x="622945" y="17240"/>
                </a:lnTo>
                <a:lnTo>
                  <a:pt x="668107" y="10098"/>
                </a:lnTo>
                <a:lnTo>
                  <a:pt x="712875" y="4845"/>
                </a:lnTo>
                <a:lnTo>
                  <a:pt x="757249" y="1478"/>
                </a:lnTo>
                <a:lnTo>
                  <a:pt x="801230" y="0"/>
                </a:lnTo>
                <a:lnTo>
                  <a:pt x="844816" y="408"/>
                </a:lnTo>
                <a:lnTo>
                  <a:pt x="888009" y="2705"/>
                </a:lnTo>
                <a:lnTo>
                  <a:pt x="930808" y="6888"/>
                </a:lnTo>
                <a:lnTo>
                  <a:pt x="973213" y="12960"/>
                </a:lnTo>
                <a:lnTo>
                  <a:pt x="1015224" y="20918"/>
                </a:lnTo>
                <a:lnTo>
                  <a:pt x="1056842" y="30765"/>
                </a:lnTo>
                <a:lnTo>
                  <a:pt x="1098065" y="42499"/>
                </a:lnTo>
                <a:lnTo>
                  <a:pt x="1138895" y="56120"/>
                </a:lnTo>
                <a:lnTo>
                  <a:pt x="1179331" y="71629"/>
                </a:lnTo>
                <a:lnTo>
                  <a:pt x="1219373" y="89025"/>
                </a:lnTo>
                <a:lnTo>
                  <a:pt x="1259021" y="108309"/>
                </a:lnTo>
                <a:lnTo>
                  <a:pt x="1298276" y="129480"/>
                </a:lnTo>
                <a:lnTo>
                  <a:pt x="1337136" y="152539"/>
                </a:lnTo>
                <a:lnTo>
                  <a:pt x="1375603" y="177485"/>
                </a:lnTo>
                <a:lnTo>
                  <a:pt x="1413676" y="204319"/>
                </a:lnTo>
                <a:lnTo>
                  <a:pt x="1451355" y="233040"/>
                </a:lnTo>
                <a:lnTo>
                  <a:pt x="1488641" y="263649"/>
                </a:lnTo>
                <a:lnTo>
                  <a:pt x="1525532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3948440" y="2014915"/>
            <a:ext cx="165164" cy="157734"/>
          </a:xfrm>
          <a:custGeom>
            <a:avLst/>
            <a:gdLst/>
            <a:ahLst/>
            <a:cxnLst/>
            <a:rect l="l" t="t" r="r" b="b"/>
            <a:pathLst>
              <a:path w="183514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208084" y="199717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5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3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5402313" y="204185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2032517" y="239442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1" y="34527"/>
                </a:lnTo>
                <a:lnTo>
                  <a:pt x="149340" y="45505"/>
                </a:lnTo>
                <a:lnTo>
                  <a:pt x="199099" y="56098"/>
                </a:lnTo>
                <a:lnTo>
                  <a:pt x="248847" y="66306"/>
                </a:lnTo>
                <a:lnTo>
                  <a:pt x="298584" y="76130"/>
                </a:lnTo>
                <a:lnTo>
                  <a:pt x="348310" y="85568"/>
                </a:lnTo>
                <a:lnTo>
                  <a:pt x="398026" y="94622"/>
                </a:lnTo>
                <a:lnTo>
                  <a:pt x="447731" y="103291"/>
                </a:lnTo>
                <a:lnTo>
                  <a:pt x="497426" y="111576"/>
                </a:lnTo>
                <a:lnTo>
                  <a:pt x="547110" y="119475"/>
                </a:lnTo>
                <a:lnTo>
                  <a:pt x="596783" y="126990"/>
                </a:lnTo>
                <a:lnTo>
                  <a:pt x="646445" y="134120"/>
                </a:lnTo>
                <a:lnTo>
                  <a:pt x="696096" y="140865"/>
                </a:lnTo>
                <a:lnTo>
                  <a:pt x="745737" y="147226"/>
                </a:lnTo>
                <a:lnTo>
                  <a:pt x="795367" y="153201"/>
                </a:lnTo>
                <a:lnTo>
                  <a:pt x="844987" y="158792"/>
                </a:lnTo>
                <a:lnTo>
                  <a:pt x="894595" y="163998"/>
                </a:lnTo>
                <a:lnTo>
                  <a:pt x="944193" y="168819"/>
                </a:lnTo>
                <a:lnTo>
                  <a:pt x="993780" y="173256"/>
                </a:lnTo>
                <a:lnTo>
                  <a:pt x="1043357" y="177307"/>
                </a:lnTo>
                <a:lnTo>
                  <a:pt x="1092923" y="180974"/>
                </a:lnTo>
                <a:lnTo>
                  <a:pt x="1142478" y="184256"/>
                </a:lnTo>
                <a:lnTo>
                  <a:pt x="1192022" y="187154"/>
                </a:lnTo>
                <a:lnTo>
                  <a:pt x="1241556" y="189666"/>
                </a:lnTo>
                <a:lnTo>
                  <a:pt x="1291079" y="191794"/>
                </a:lnTo>
                <a:lnTo>
                  <a:pt x="1340591" y="193537"/>
                </a:lnTo>
                <a:lnTo>
                  <a:pt x="1390092" y="194895"/>
                </a:lnTo>
                <a:lnTo>
                  <a:pt x="1439583" y="195868"/>
                </a:lnTo>
                <a:lnTo>
                  <a:pt x="1489063" y="196457"/>
                </a:lnTo>
                <a:lnTo>
                  <a:pt x="1538532" y="196660"/>
                </a:lnTo>
                <a:lnTo>
                  <a:pt x="1587991" y="196479"/>
                </a:lnTo>
                <a:lnTo>
                  <a:pt x="1637439" y="195913"/>
                </a:lnTo>
                <a:lnTo>
                  <a:pt x="1686876" y="194962"/>
                </a:lnTo>
                <a:lnTo>
                  <a:pt x="1736302" y="193627"/>
                </a:lnTo>
                <a:lnTo>
                  <a:pt x="1785718" y="191907"/>
                </a:lnTo>
                <a:lnTo>
                  <a:pt x="1835123" y="189801"/>
                </a:lnTo>
                <a:lnTo>
                  <a:pt x="1884517" y="187311"/>
                </a:lnTo>
                <a:lnTo>
                  <a:pt x="1933900" y="184437"/>
                </a:lnTo>
                <a:lnTo>
                  <a:pt x="1983273" y="181177"/>
                </a:lnTo>
                <a:lnTo>
                  <a:pt x="2032635" y="177533"/>
                </a:lnTo>
                <a:lnTo>
                  <a:pt x="2081986" y="173504"/>
                </a:lnTo>
                <a:lnTo>
                  <a:pt x="2131327" y="169090"/>
                </a:lnTo>
                <a:lnTo>
                  <a:pt x="2180657" y="164291"/>
                </a:lnTo>
                <a:lnTo>
                  <a:pt x="2229976" y="159107"/>
                </a:lnTo>
                <a:lnTo>
                  <a:pt x="2279284" y="153539"/>
                </a:lnTo>
                <a:lnTo>
                  <a:pt x="2328582" y="147586"/>
                </a:lnTo>
                <a:lnTo>
                  <a:pt x="2377869" y="141248"/>
                </a:lnTo>
                <a:lnTo>
                  <a:pt x="2427145" y="134525"/>
                </a:lnTo>
                <a:lnTo>
                  <a:pt x="2476410" y="127417"/>
                </a:lnTo>
                <a:lnTo>
                  <a:pt x="2525665" y="119925"/>
                </a:lnTo>
                <a:lnTo>
                  <a:pt x="2574909" y="112047"/>
                </a:lnTo>
                <a:lnTo>
                  <a:pt x="2624142" y="103785"/>
                </a:lnTo>
                <a:lnTo>
                  <a:pt x="2673365" y="95138"/>
                </a:lnTo>
                <a:lnTo>
                  <a:pt x="2722577" y="86107"/>
                </a:lnTo>
                <a:lnTo>
                  <a:pt x="2771778" y="76690"/>
                </a:lnTo>
                <a:lnTo>
                  <a:pt x="2820968" y="66889"/>
                </a:lnTo>
                <a:lnTo>
                  <a:pt x="2870148" y="56703"/>
                </a:lnTo>
                <a:lnTo>
                  <a:pt x="2919317" y="46132"/>
                </a:lnTo>
                <a:lnTo>
                  <a:pt x="2968475" y="35176"/>
                </a:lnTo>
                <a:lnTo>
                  <a:pt x="3017622" y="23835"/>
                </a:lnTo>
                <a:lnTo>
                  <a:pt x="3066759" y="12110"/>
                </a:lnTo>
                <a:lnTo>
                  <a:pt x="3115885" y="0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4656631" y="238069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 txBox="1"/>
          <p:nvPr/>
        </p:nvSpPr>
        <p:spPr>
          <a:xfrm>
            <a:off x="1901494" y="2074408"/>
            <a:ext cx="381704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tabLst>
                <a:tab pos="730949" algn="l"/>
                <a:tab pos="1462469" algn="l"/>
                <a:tab pos="2193989" algn="l"/>
                <a:tab pos="2925509" algn="l"/>
                <a:tab pos="3657029" algn="l"/>
              </a:tabLst>
            </a:pP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1	2	3	4	5	6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282953" y="1296404"/>
            <a:ext cx="5712143" cy="80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2475" b="1" spc="-27" dirty="0">
                <a:solidFill>
                  <a:srgbClr val="0000FF"/>
                </a:solidFill>
                <a:latin typeface="Arial"/>
                <a:cs typeface="Arial"/>
              </a:rPr>
              <a:t>Depth-Robust </a:t>
            </a:r>
            <a:r>
              <a:rPr sz="2475" spc="-72" dirty="0">
                <a:solidFill>
                  <a:srgbClr val="0000FF"/>
                </a:solidFill>
                <a:latin typeface="Tahoma"/>
                <a:cs typeface="Tahoma"/>
              </a:rPr>
              <a:t>Graphs 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(only</a:t>
            </a:r>
            <a:r>
              <a:rPr sz="2475" spc="320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6" dirty="0">
                <a:solidFill>
                  <a:srgbClr val="0000FF"/>
                </a:solidFill>
                <a:latin typeface="Tahoma"/>
                <a:cs typeface="Tahoma"/>
              </a:rPr>
              <a:t>[MMV’13])</a:t>
            </a:r>
            <a:endParaRPr sz="2475">
              <a:latin typeface="Tahoma"/>
              <a:cs typeface="Tahoma"/>
            </a:endParaRPr>
          </a:p>
          <a:p>
            <a:pPr marL="2812923">
              <a:spcBef>
                <a:spcPts val="675"/>
              </a:spcBef>
            </a:pPr>
            <a:r>
              <a:rPr sz="2160" spc="32" dirty="0">
                <a:solidFill>
                  <a:srgbClr val="00008A"/>
                </a:solidFill>
                <a:latin typeface="Tahoma"/>
                <a:cs typeface="Tahoma"/>
              </a:rPr>
              <a:t>DAG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i="1" spc="9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160" i="1" spc="-14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spc="9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160" spc="-86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23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23" dirty="0">
                <a:solidFill>
                  <a:srgbClr val="00008A"/>
                </a:solidFill>
                <a:latin typeface="Arial"/>
                <a:cs typeface="Arial"/>
              </a:rPr>
              <a:t>V,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135" dirty="0">
                <a:solidFill>
                  <a:srgbClr val="00008A"/>
                </a:solidFill>
                <a:latin typeface="Arial"/>
                <a:cs typeface="Arial"/>
              </a:rPr>
              <a:t>E</a:t>
            </a:r>
            <a:r>
              <a:rPr sz="2160" spc="13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3" dirty="0">
                <a:solidFill>
                  <a:srgbClr val="00008A"/>
                </a:solidFill>
                <a:latin typeface="Tahoma"/>
                <a:cs typeface="Tahoma"/>
              </a:rPr>
              <a:t>is</a:t>
            </a:r>
            <a:r>
              <a:rPr sz="2160" spc="2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160" spc="-68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160" i="1" spc="-68" dirty="0">
                <a:solidFill>
                  <a:srgbClr val="00008A"/>
                </a:solidFill>
                <a:latin typeface="Arial"/>
                <a:cs typeface="Arial"/>
              </a:rPr>
              <a:t>e,</a:t>
            </a:r>
            <a:r>
              <a:rPr sz="2160" i="1" spc="-25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160" i="1" spc="-41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160" spc="-41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1706880" y="3017520"/>
            <a:ext cx="8778240" cy="945131"/>
          </a:xfrm>
          <a:prstGeom prst="rect">
            <a:avLst/>
          </a:prstGeom>
          <a:ln w="15240">
            <a:solidFill>
              <a:srgbClr val="00008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275267">
              <a:lnSpc>
                <a:spcPts val="2903"/>
              </a:lnSpc>
            </a:pPr>
            <a:r>
              <a:rPr sz="2475" spc="-59" dirty="0">
                <a:solidFill>
                  <a:srgbClr val="0000FF"/>
                </a:solidFill>
                <a:latin typeface="Tahoma"/>
                <a:cs typeface="Tahoma"/>
              </a:rPr>
              <a:t>Graph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b="1" spc="-72" dirty="0">
                <a:solidFill>
                  <a:srgbClr val="0000FF"/>
                </a:solidFill>
                <a:latin typeface="Arial"/>
                <a:cs typeface="Arial"/>
              </a:rPr>
              <a:t>Labelling</a:t>
            </a:r>
            <a:endParaRPr sz="2475" dirty="0">
              <a:latin typeface="Arial"/>
              <a:cs typeface="Arial"/>
            </a:endParaRPr>
          </a:p>
          <a:p>
            <a:pPr marL="176022">
              <a:spcBef>
                <a:spcPts val="1490"/>
              </a:spcBef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label </a:t>
            </a:r>
            <a:r>
              <a:rPr sz="2475" i="1" spc="-54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i="1" spc="-80" baseline="-11396" dirty="0">
                <a:solidFill>
                  <a:srgbClr val="00008A"/>
                </a:solidFill>
                <a:latin typeface="Verdana"/>
                <a:cs typeface="Verdana"/>
              </a:rPr>
              <a:t>i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i="1" spc="74" baseline="-14245" dirty="0">
                <a:solidFill>
                  <a:srgbClr val="00008A"/>
                </a:solidFill>
                <a:latin typeface="Verdana"/>
                <a:cs typeface="Verdana"/>
              </a:rPr>
              <a:t>parents</a:t>
            </a:r>
            <a:r>
              <a:rPr sz="2633" spc="74" baseline="-14245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2633" i="1" spc="74" baseline="-1424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2633" spc="74" baseline="-14245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),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e.g.  </a:t>
            </a:r>
            <a:r>
              <a:rPr sz="2475" i="1" spc="-22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338" baseline="-11396" dirty="0">
                <a:solidFill>
                  <a:srgbClr val="00008A"/>
                </a:solidFill>
                <a:latin typeface="Verdana"/>
                <a:cs typeface="Verdana"/>
              </a:rPr>
              <a:t>4  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27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27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27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40" baseline="-11396" dirty="0">
                <a:solidFill>
                  <a:srgbClr val="00008A"/>
                </a:solidFill>
                <a:latin typeface="Verdana"/>
                <a:cs typeface="Verdana"/>
              </a:rPr>
              <a:t>3</a:t>
            </a:r>
            <a:r>
              <a:rPr sz="2475" i="1" spc="27" dirty="0">
                <a:solidFill>
                  <a:srgbClr val="00008A"/>
                </a:solidFill>
                <a:latin typeface="Arial"/>
                <a:cs typeface="Arial"/>
              </a:rPr>
              <a:t>,</a:t>
            </a:r>
            <a:r>
              <a:rPr sz="2475" i="1" spc="-54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i="1" spc="-99" dirty="0" smtClean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lang="en-US" sz="2633" spc="-149" baseline="-11396" dirty="0" smtClean="0">
                <a:solidFill>
                  <a:srgbClr val="00008A"/>
                </a:solidFill>
                <a:latin typeface="Verdana"/>
                <a:cs typeface="Verdana"/>
              </a:rPr>
              <a:t>2</a:t>
            </a:r>
            <a:r>
              <a:rPr sz="2475" spc="-99" dirty="0" smtClean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2278380" y="553338"/>
            <a:ext cx="9464040" cy="743555"/>
          </a:xfrm>
          <a:prstGeom prst="rect">
            <a:avLst/>
          </a:prstGeom>
        </p:spPr>
        <p:txBody>
          <a:bodyPr vert="horz" wrap="square" lIns="0" tIns="65804" rIns="0" bIns="0" rtlCol="0" anchor="ctr">
            <a:spAutoFit/>
          </a:bodyPr>
          <a:lstStyle/>
          <a:p>
            <a:pPr marL="1403604">
              <a:lnSpc>
                <a:spcPct val="100000"/>
              </a:lnSpc>
            </a:pPr>
            <a:r>
              <a:rPr spc="-126" dirty="0">
                <a:solidFill>
                  <a:srgbClr val="00008A"/>
                </a:solidFill>
              </a:rPr>
              <a:t>Three </a:t>
            </a:r>
            <a:r>
              <a:rPr spc="-63" dirty="0">
                <a:solidFill>
                  <a:srgbClr val="00008A"/>
                </a:solidFill>
              </a:rPr>
              <a:t>Basic</a:t>
            </a:r>
            <a:r>
              <a:rPr spc="149" dirty="0">
                <a:solidFill>
                  <a:srgbClr val="00008A"/>
                </a:solidFill>
              </a:rPr>
              <a:t> </a:t>
            </a:r>
            <a:r>
              <a:rPr spc="-135" dirty="0">
                <a:solidFill>
                  <a:srgbClr val="00008A"/>
                </a:solidFill>
              </a:rPr>
              <a:t>Concepts</a:t>
            </a:r>
          </a:p>
        </p:txBody>
      </p:sp>
      <p:sp>
        <p:nvSpPr>
          <p:cNvPr id="56" name="object 56"/>
          <p:cNvSpPr/>
          <p:nvPr/>
        </p:nvSpPr>
        <p:spPr>
          <a:xfrm>
            <a:off x="1706880" y="1188720"/>
            <a:ext cx="8778240" cy="1645920"/>
          </a:xfrm>
          <a:custGeom>
            <a:avLst/>
            <a:gdLst/>
            <a:ahLst/>
            <a:cxnLst/>
            <a:rect l="l" t="t" r="r" b="b"/>
            <a:pathLst>
              <a:path w="9753600" h="1828800">
                <a:moveTo>
                  <a:pt x="0" y="0"/>
                </a:moveTo>
                <a:lnTo>
                  <a:pt x="0" y="1828800"/>
                </a:lnTo>
                <a:lnTo>
                  <a:pt x="9753600" y="18288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1706880" y="4572000"/>
            <a:ext cx="8778240" cy="1828800"/>
          </a:xfrm>
          <a:custGeom>
            <a:avLst/>
            <a:gdLst/>
            <a:ahLst/>
            <a:cxnLst/>
            <a:rect l="l" t="t" r="r" b="b"/>
            <a:pathLst>
              <a:path w="9753600" h="2032000">
                <a:moveTo>
                  <a:pt x="0" y="0"/>
                </a:moveTo>
                <a:lnTo>
                  <a:pt x="0" y="2032000"/>
                </a:lnTo>
                <a:lnTo>
                  <a:pt x="9753600" y="2032000"/>
                </a:lnTo>
                <a:lnTo>
                  <a:pt x="9753600" y="0"/>
                </a:lnTo>
                <a:lnTo>
                  <a:pt x="0" y="0"/>
                </a:lnTo>
                <a:close/>
              </a:path>
            </a:pathLst>
          </a:custGeom>
          <a:ln w="1524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9250478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H-Sequence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13221"/>
            <a:ext cx="10515600" cy="266374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10745998" cy="1453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977" y="3016251"/>
            <a:ext cx="12016444" cy="3155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118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Oracles are Sequential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sup>
                    </m:sSup>
                  </m:oMath>
                </a14:m>
                <a:r>
                  <a:rPr lang="en-US" dirty="0" smtClean="0"/>
                  <a:t> be a random oracle</a:t>
                </a:r>
              </a:p>
              <a:p>
                <a:r>
                  <a:rPr lang="en-US" dirty="0" smtClean="0"/>
                  <a:t>Suppose that the attacker may make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rounds of sequential queries</a:t>
                </a:r>
              </a:p>
              <a:p>
                <a:r>
                  <a:rPr lang="en-US" b="1" dirty="0"/>
                  <a:t>Attacker Goal: </a:t>
                </a:r>
                <a:r>
                  <a:rPr lang="en-US" dirty="0"/>
                  <a:t>output an H-sequence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dirty="0"/>
                  <a:t>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with each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Suppose that attacker makes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RO queries</a:t>
                </a:r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The attacker succeeds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586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Oracles are Sequential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The attacker succeeds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</a:t>
                </a:r>
                <a:r>
                  <a:rPr lang="en-US" dirty="0" err="1" smtClean="0"/>
                  <a:t>LuckyGuess</a:t>
                </a:r>
                <a:r>
                  <a:rPr lang="en-US" dirty="0" smtClean="0"/>
                  <a:t> denote the event that for some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the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a substring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 smtClean="0"/>
                  <a:t> but the attacker never actually made the query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  <a:r>
                  <a:rPr lang="en-US" dirty="0"/>
                  <a:t>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Claim 1: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LuckyGuess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−1)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of Claim 1: </a:t>
                </a:r>
                <a:r>
                  <a:rPr lang="en-US" dirty="0" smtClean="0"/>
                  <a:t>Fix any index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/>
                  <a:t> we have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now union bound over all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 smtClean="0"/>
                  <a:t> and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t="-1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014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Oracles are Sequential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The attacker succeeds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</a:p>
              <a:p>
                <a:pPr marL="0" indent="0">
                  <a:buNone/>
                </a:pPr>
                <a:r>
                  <a:rPr lang="en-US" dirty="0" smtClean="0"/>
                  <a:t>Let Collision denote the event that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 there is a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made in round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and a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made in round j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is a substring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b="1" dirty="0" smtClean="0"/>
                  <a:t>Claim 2: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Collision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Proof of Claim 2: </a:t>
                </a:r>
                <a:r>
                  <a:rPr lang="en-US" dirty="0" smtClean="0"/>
                  <a:t>Fix any pair of queries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j</m:t>
                        </m:r>
                      </m:sub>
                    </m:sSub>
                    <m:r>
                      <a:rPr lang="en-US" b="0" i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and any index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δ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e>
                    </m:d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 smtClean="0"/>
                  <a:t>Observe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a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 panose="02040503050406030204" pitchFamily="18" charset="0"/>
                              </a:rPr>
                              <m:t>j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can be viewed as a random string picked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a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i="0"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en-US" dirty="0" smtClean="0">
                    <a:latin typeface="Cambria Math" panose="02040503050406030204" pitchFamily="18" charset="0"/>
                  </a:rPr>
                  <a:t> is fixed.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𝜆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≤</m:t>
                          </m:r>
                        </m:e>
                      </m:func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We now union bound over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</m:oMath>
                </a14:m>
                <a:r>
                  <a:rPr lang="en-US" dirty="0" smtClean="0"/>
                  <a:t> pairs of queries and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38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14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Oracles are Sequential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 smtClean="0"/>
                  <a:t>Lemma: </a:t>
                </a:r>
                <a:r>
                  <a:rPr lang="en-US" dirty="0" smtClean="0"/>
                  <a:t>The attacker succeeds with probability at most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𝑞𝑠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𝛿𝜆</m:t>
                        </m:r>
                        <m:r>
                          <m:rPr>
                            <m:nor/>
                          </m:rPr>
                          <a:rPr lang="en-US" dirty="0"/>
                          <m:t> 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𝜆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Proof Sketch: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LuckyGuess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Collision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𝛿𝜆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𝛿𝜆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If the attacker produces an H-sequence of length s then </a:t>
                </a:r>
                <a:r>
                  <a:rPr lang="en-US" i="1" dirty="0" smtClean="0"/>
                  <a:t>at least one </a:t>
                </a:r>
                <a:r>
                  <a:rPr lang="en-US" dirty="0" smtClean="0"/>
                  <a:t>of the events </a:t>
                </a:r>
                <a:r>
                  <a:rPr lang="en-US" dirty="0" err="1" smtClean="0"/>
                  <a:t>LuckyGuess</a:t>
                </a:r>
                <a:r>
                  <a:rPr lang="en-US" dirty="0" smtClean="0"/>
                  <a:t> or Collision must occur.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17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899483" y="5601193"/>
                <a:ext cx="6096000" cy="7107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b="1" dirty="0" smtClean="0"/>
                  <a:t>Collision: </a:t>
                </a:r>
                <a:r>
                  <a:rPr lang="en-US" dirty="0" smtClean="0"/>
                  <a:t>for </a:t>
                </a:r>
                <a:r>
                  <a:rPr lang="en-US" dirty="0"/>
                  <a:t>some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substring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where the query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(resp.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) is </a:t>
                </a:r>
                <a:r>
                  <a:rPr lang="en-US" dirty="0"/>
                  <a:t>made in round </a:t>
                </a:r>
                <a:r>
                  <a:rPr lang="en-US" dirty="0" err="1"/>
                  <a:t>i</a:t>
                </a:r>
                <a:r>
                  <a:rPr lang="en-US" dirty="0"/>
                  <a:t> </a:t>
                </a:r>
                <a:r>
                  <a:rPr lang="en-US" dirty="0" smtClean="0"/>
                  <a:t>(resp. j).</a:t>
                </a:r>
                <a:endParaRPr lang="en-US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9483" y="5601193"/>
                <a:ext cx="6096000" cy="710707"/>
              </a:xfrm>
              <a:prstGeom prst="rect">
                <a:avLst/>
              </a:prstGeom>
              <a:blipFill>
                <a:blip r:embed="rId3"/>
                <a:stretch>
                  <a:fillRect l="-900" t="-1724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7251" y="5615582"/>
                <a:ext cx="542223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 err="1" smtClean="0"/>
                  <a:t>LuckyGuess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for </a:t>
                </a:r>
                <a:r>
                  <a:rPr lang="en-US" dirty="0"/>
                  <a:t>some </a:t>
                </a:r>
                <a:r>
                  <a:rPr lang="en-US" dirty="0" err="1"/>
                  <a:t>i</a:t>
                </a:r>
                <a:r>
                  <a:rPr lang="en-US" dirty="0"/>
                  <a:t> the string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substring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although attacker never queried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51" y="5615582"/>
                <a:ext cx="5422232" cy="646331"/>
              </a:xfrm>
              <a:prstGeom prst="rect">
                <a:avLst/>
              </a:prstGeom>
              <a:blipFill>
                <a:blip r:embed="rId4"/>
                <a:stretch>
                  <a:fillRect l="-899" t="-4717" r="-112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7442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62972"/>
            <a:ext cx="9464040" cy="72428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91154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99" dirty="0">
                <a:solidFill>
                  <a:srgbClr val="00008A"/>
                </a:solidFill>
              </a:rPr>
              <a:t>MMV’13</a:t>
            </a:r>
            <a:r>
              <a:rPr spc="113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1530" y="1517581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9785" y="2140515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134993" y="1801844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2387" y="2043019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8416290" y="2128861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755" y="2169090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6496141" y="1801844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72840" y="2626290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672840" y="256919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672840" y="2569197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4127515" y="2162694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36765" y="2590514"/>
            <a:ext cx="163277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12471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spc="-16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535680" y="188334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454458" y="185521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4454458" y="185521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535680" y="198171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535680" y="198171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181600" y="1883340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181600" y="185521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5181600" y="185521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00378" y="198171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100378" y="1981717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875241" y="44972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133867" y="462506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43524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43524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606761" y="44972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6865387" y="462506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16676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16676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338281" y="44972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96907" y="462506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89828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89828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8069800" y="44972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8328427" y="462506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862980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862980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8801320" y="44972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9059947" y="4625065"/>
            <a:ext cx="473202" cy="1143"/>
          </a:xfrm>
          <a:custGeom>
            <a:avLst/>
            <a:gdLst/>
            <a:ahLst/>
            <a:cxnLst/>
            <a:rect l="l" t="t" r="r" b="b"/>
            <a:pathLst>
              <a:path w="525779" h="1270">
                <a:moveTo>
                  <a:pt x="0" y="0"/>
                </a:moveTo>
                <a:lnTo>
                  <a:pt x="525449" y="711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936132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9361322" y="4568384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9532840" y="44972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763992" y="4246612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4" h="296545">
                <a:moveTo>
                  <a:pt x="0" y="281844"/>
                </a:moveTo>
                <a:lnTo>
                  <a:pt x="50282" y="250165"/>
                </a:lnTo>
                <a:lnTo>
                  <a:pt x="100170" y="220373"/>
                </a:lnTo>
                <a:lnTo>
                  <a:pt x="149665" y="192468"/>
                </a:lnTo>
                <a:lnTo>
                  <a:pt x="198765" y="166451"/>
                </a:lnTo>
                <a:lnTo>
                  <a:pt x="247472" y="142322"/>
                </a:lnTo>
                <a:lnTo>
                  <a:pt x="295785" y="120080"/>
                </a:lnTo>
                <a:lnTo>
                  <a:pt x="343704" y="99726"/>
                </a:lnTo>
                <a:lnTo>
                  <a:pt x="391229" y="81260"/>
                </a:lnTo>
                <a:lnTo>
                  <a:pt x="438361" y="64681"/>
                </a:lnTo>
                <a:lnTo>
                  <a:pt x="485098" y="49989"/>
                </a:lnTo>
                <a:lnTo>
                  <a:pt x="531442" y="37185"/>
                </a:lnTo>
                <a:lnTo>
                  <a:pt x="577392" y="26269"/>
                </a:lnTo>
                <a:lnTo>
                  <a:pt x="622948" y="17240"/>
                </a:lnTo>
                <a:lnTo>
                  <a:pt x="668110" y="10098"/>
                </a:lnTo>
                <a:lnTo>
                  <a:pt x="712878" y="4845"/>
                </a:lnTo>
                <a:lnTo>
                  <a:pt x="757252" y="1478"/>
                </a:lnTo>
                <a:lnTo>
                  <a:pt x="801233" y="0"/>
                </a:lnTo>
                <a:lnTo>
                  <a:pt x="844819" y="408"/>
                </a:lnTo>
                <a:lnTo>
                  <a:pt x="888012" y="2705"/>
                </a:lnTo>
                <a:lnTo>
                  <a:pt x="930811" y="6888"/>
                </a:lnTo>
                <a:lnTo>
                  <a:pt x="973216" y="12960"/>
                </a:lnTo>
                <a:lnTo>
                  <a:pt x="1015228" y="20918"/>
                </a:lnTo>
                <a:lnTo>
                  <a:pt x="1056845" y="30765"/>
                </a:lnTo>
                <a:lnTo>
                  <a:pt x="1098069" y="42499"/>
                </a:lnTo>
                <a:lnTo>
                  <a:pt x="1138899" y="56120"/>
                </a:lnTo>
                <a:lnTo>
                  <a:pt x="1179335" y="71629"/>
                </a:lnTo>
                <a:lnTo>
                  <a:pt x="1219377" y="89025"/>
                </a:lnTo>
                <a:lnTo>
                  <a:pt x="1259025" y="108309"/>
                </a:lnTo>
                <a:lnTo>
                  <a:pt x="1298280" y="129480"/>
                </a:lnTo>
                <a:lnTo>
                  <a:pt x="1337140" y="152539"/>
                </a:lnTo>
                <a:lnTo>
                  <a:pt x="1375607" y="177485"/>
                </a:lnTo>
                <a:lnTo>
                  <a:pt x="1413680" y="204319"/>
                </a:lnTo>
                <a:lnTo>
                  <a:pt x="1451359" y="233040"/>
                </a:lnTo>
                <a:lnTo>
                  <a:pt x="1488645" y="263649"/>
                </a:lnTo>
                <a:lnTo>
                  <a:pt x="1525536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7971800" y="4355454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7971800" y="4355454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8231444" y="4337710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4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4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9425673" y="438239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9425673" y="4382395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6055880" y="4734965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0" y="34527"/>
                </a:lnTo>
                <a:lnTo>
                  <a:pt x="149340" y="45505"/>
                </a:lnTo>
                <a:lnTo>
                  <a:pt x="199098" y="56098"/>
                </a:lnTo>
                <a:lnTo>
                  <a:pt x="248846" y="66306"/>
                </a:lnTo>
                <a:lnTo>
                  <a:pt x="298583" y="76130"/>
                </a:lnTo>
                <a:lnTo>
                  <a:pt x="348310" y="85568"/>
                </a:lnTo>
                <a:lnTo>
                  <a:pt x="398025" y="94622"/>
                </a:lnTo>
                <a:lnTo>
                  <a:pt x="447730" y="103291"/>
                </a:lnTo>
                <a:lnTo>
                  <a:pt x="497425" y="111576"/>
                </a:lnTo>
                <a:lnTo>
                  <a:pt x="547108" y="119475"/>
                </a:lnTo>
                <a:lnTo>
                  <a:pt x="596781" y="126990"/>
                </a:lnTo>
                <a:lnTo>
                  <a:pt x="646443" y="134120"/>
                </a:lnTo>
                <a:lnTo>
                  <a:pt x="696095" y="140865"/>
                </a:lnTo>
                <a:lnTo>
                  <a:pt x="745736" y="147226"/>
                </a:lnTo>
                <a:lnTo>
                  <a:pt x="795366" y="153201"/>
                </a:lnTo>
                <a:lnTo>
                  <a:pt x="844985" y="158792"/>
                </a:lnTo>
                <a:lnTo>
                  <a:pt x="894593" y="163998"/>
                </a:lnTo>
                <a:lnTo>
                  <a:pt x="944191" y="168819"/>
                </a:lnTo>
                <a:lnTo>
                  <a:pt x="993778" y="173256"/>
                </a:lnTo>
                <a:lnTo>
                  <a:pt x="1043355" y="177307"/>
                </a:lnTo>
                <a:lnTo>
                  <a:pt x="1092921" y="180974"/>
                </a:lnTo>
                <a:lnTo>
                  <a:pt x="1142476" y="184256"/>
                </a:lnTo>
                <a:lnTo>
                  <a:pt x="1192020" y="187154"/>
                </a:lnTo>
                <a:lnTo>
                  <a:pt x="1241553" y="189666"/>
                </a:lnTo>
                <a:lnTo>
                  <a:pt x="1291076" y="191794"/>
                </a:lnTo>
                <a:lnTo>
                  <a:pt x="1340588" y="193537"/>
                </a:lnTo>
                <a:lnTo>
                  <a:pt x="1390090" y="194895"/>
                </a:lnTo>
                <a:lnTo>
                  <a:pt x="1439580" y="195868"/>
                </a:lnTo>
                <a:lnTo>
                  <a:pt x="1489060" y="196457"/>
                </a:lnTo>
                <a:lnTo>
                  <a:pt x="1538529" y="196660"/>
                </a:lnTo>
                <a:lnTo>
                  <a:pt x="1587988" y="196479"/>
                </a:lnTo>
                <a:lnTo>
                  <a:pt x="1637436" y="195913"/>
                </a:lnTo>
                <a:lnTo>
                  <a:pt x="1686873" y="194962"/>
                </a:lnTo>
                <a:lnTo>
                  <a:pt x="1736299" y="193627"/>
                </a:lnTo>
                <a:lnTo>
                  <a:pt x="1785715" y="191907"/>
                </a:lnTo>
                <a:lnTo>
                  <a:pt x="1835119" y="189801"/>
                </a:lnTo>
                <a:lnTo>
                  <a:pt x="1884514" y="187311"/>
                </a:lnTo>
                <a:lnTo>
                  <a:pt x="1933897" y="184437"/>
                </a:lnTo>
                <a:lnTo>
                  <a:pt x="1983270" y="181177"/>
                </a:lnTo>
                <a:lnTo>
                  <a:pt x="2032632" y="177533"/>
                </a:lnTo>
                <a:lnTo>
                  <a:pt x="2081983" y="173504"/>
                </a:lnTo>
                <a:lnTo>
                  <a:pt x="2131323" y="169090"/>
                </a:lnTo>
                <a:lnTo>
                  <a:pt x="2180653" y="164291"/>
                </a:lnTo>
                <a:lnTo>
                  <a:pt x="2229972" y="159107"/>
                </a:lnTo>
                <a:lnTo>
                  <a:pt x="2279281" y="153539"/>
                </a:lnTo>
                <a:lnTo>
                  <a:pt x="2328578" y="147586"/>
                </a:lnTo>
                <a:lnTo>
                  <a:pt x="2377865" y="141248"/>
                </a:lnTo>
                <a:lnTo>
                  <a:pt x="2427141" y="134525"/>
                </a:lnTo>
                <a:lnTo>
                  <a:pt x="2476407" y="127417"/>
                </a:lnTo>
                <a:lnTo>
                  <a:pt x="2525661" y="119925"/>
                </a:lnTo>
                <a:lnTo>
                  <a:pt x="2574905" y="112047"/>
                </a:lnTo>
                <a:lnTo>
                  <a:pt x="2624139" y="103785"/>
                </a:lnTo>
                <a:lnTo>
                  <a:pt x="2673361" y="95138"/>
                </a:lnTo>
                <a:lnTo>
                  <a:pt x="2722573" y="86107"/>
                </a:lnTo>
                <a:lnTo>
                  <a:pt x="2771774" y="76690"/>
                </a:lnTo>
                <a:lnTo>
                  <a:pt x="2820964" y="66889"/>
                </a:lnTo>
                <a:lnTo>
                  <a:pt x="2870144" y="56703"/>
                </a:lnTo>
                <a:lnTo>
                  <a:pt x="2919313" y="46132"/>
                </a:lnTo>
                <a:lnTo>
                  <a:pt x="2968471" y="35176"/>
                </a:lnTo>
                <a:lnTo>
                  <a:pt x="3017618" y="23835"/>
                </a:lnTo>
                <a:lnTo>
                  <a:pt x="3066755" y="12110"/>
                </a:lnTo>
                <a:lnTo>
                  <a:pt x="3115881" y="0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8679991" y="472123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8679991" y="472123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 txBox="1"/>
          <p:nvPr/>
        </p:nvSpPr>
        <p:spPr>
          <a:xfrm>
            <a:off x="2037742" y="3984976"/>
            <a:ext cx="447084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9" dirty="0">
                <a:solidFill>
                  <a:srgbClr val="00008A"/>
                </a:solidFill>
                <a:latin typeface="Tahoma"/>
                <a:cs typeface="Tahoma"/>
              </a:rPr>
              <a:t>Protocol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specifies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depth-robust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356597" y="4367584"/>
            <a:ext cx="2653475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879092" algn="l"/>
              </a:tabLst>
            </a:pPr>
            <a:r>
              <a:rPr sz="2475" spc="59" dirty="0">
                <a:solidFill>
                  <a:srgbClr val="00008A"/>
                </a:solidFill>
                <a:latin typeface="Tahoma"/>
                <a:cs typeface="Tahoma"/>
              </a:rPr>
              <a:t>D</a:t>
            </a:r>
            <a:r>
              <a:rPr sz="2475" spc="113" dirty="0">
                <a:solidFill>
                  <a:srgbClr val="00008A"/>
                </a:solidFill>
                <a:latin typeface="Tahoma"/>
                <a:cs typeface="Tahoma"/>
              </a:rPr>
              <a:t>A</a:t>
            </a:r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G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</a:t>
            </a:r>
            <a:r>
              <a:rPr sz="2475" i="1" spc="149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</a:t>
            </a:r>
            <a:r>
              <a:rPr sz="2475" spc="6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8A"/>
                </a:solidFill>
                <a:latin typeface="Arial"/>
                <a:cs typeface="Arial"/>
              </a:rPr>
              <a:t>T</a:t>
            </a:r>
            <a:r>
              <a:rPr sz="2475" i="1" dirty="0">
                <a:solidFill>
                  <a:srgbClr val="00008A"/>
                </a:solidFill>
                <a:latin typeface="Arial"/>
                <a:cs typeface="Arial"/>
              </a:rPr>
              <a:t>	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n</a:t>
            </a:r>
            <a:r>
              <a:rPr sz="2475" spc="-18" dirty="0">
                <a:solidFill>
                  <a:srgbClr val="00008A"/>
                </a:solidFill>
                <a:latin typeface="Tahoma"/>
                <a:cs typeface="Tahoma"/>
              </a:rPr>
              <a:t>o</a:t>
            </a:r>
            <a:r>
              <a:rPr sz="2475" spc="-135" dirty="0">
                <a:solidFill>
                  <a:srgbClr val="00008A"/>
                </a:solidFill>
                <a:latin typeface="Tahoma"/>
                <a:cs typeface="Tahoma"/>
              </a:rPr>
              <a:t>des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037742" y="4750192"/>
            <a:ext cx="424110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Define </a:t>
            </a:r>
            <a:r>
              <a:rPr sz="2475" spc="5" dirty="0">
                <a:solidFill>
                  <a:srgbClr val="00008A"/>
                </a:solidFill>
                <a:latin typeface="Tahoma"/>
                <a:cs typeface="Tahoma"/>
              </a:rPr>
              <a:t>“fresh”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random</a:t>
            </a:r>
            <a:r>
              <a:rPr sz="2475" spc="22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oracle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037742" y="5132832"/>
            <a:ext cx="4442270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>
              <a:lnSpc>
                <a:spcPts val="2808"/>
              </a:lnSpc>
            </a:pPr>
            <a:r>
              <a:rPr sz="2475" spc="162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633" i="1" spc="243" baseline="-11396" dirty="0">
                <a:solidFill>
                  <a:srgbClr val="00008A"/>
                </a:solidFill>
                <a:latin typeface="Verdana"/>
                <a:cs typeface="Verdana"/>
              </a:rPr>
              <a:t>χ</a:t>
            </a:r>
            <a:r>
              <a:rPr sz="2475" spc="162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spc="162" dirty="0">
                <a:solidFill>
                  <a:srgbClr val="00008A"/>
                </a:solidFill>
                <a:latin typeface="Cambria"/>
                <a:cs typeface="Cambria"/>
              </a:rPr>
              <a:t>·</a:t>
            </a:r>
            <a:r>
              <a:rPr sz="2475" spc="162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99" dirty="0">
                <a:solidFill>
                  <a:srgbClr val="00008A"/>
                </a:solidFill>
                <a:latin typeface="Cambria"/>
                <a:cs typeface="Cambria"/>
              </a:rPr>
              <a:t>≡ </a:t>
            </a:r>
            <a:r>
              <a:rPr sz="2475" spc="225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225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225" dirty="0">
                <a:solidFill>
                  <a:srgbClr val="00008A"/>
                </a:solidFill>
                <a:latin typeface="Arial"/>
                <a:cs typeface="Arial"/>
              </a:rPr>
              <a:t>χ</a:t>
            </a:r>
            <a:r>
              <a:rPr sz="2475" i="1" spc="-90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212" dirty="0">
                <a:solidFill>
                  <a:srgbClr val="00008A"/>
                </a:solidFill>
                <a:latin typeface="Cambria"/>
                <a:cs typeface="Cambria"/>
              </a:rPr>
              <a:t>·</a:t>
            </a:r>
            <a:r>
              <a:rPr sz="2475" spc="212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  <a:p>
            <a:pPr marL="329756" indent="-318326">
              <a:lnSpc>
                <a:spcPts val="2808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54" dirty="0">
                <a:solidFill>
                  <a:srgbClr val="00008A"/>
                </a:solidFill>
                <a:latin typeface="Tahoma"/>
                <a:cs typeface="Tahoma"/>
              </a:rPr>
              <a:t>Compute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</a:t>
            </a: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using</a:t>
            </a:r>
            <a:r>
              <a:rPr sz="2475" spc="50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315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633" i="1" spc="472" baseline="-11396" dirty="0">
                <a:solidFill>
                  <a:srgbClr val="00008A"/>
                </a:solidFill>
                <a:latin typeface="Verdana"/>
                <a:cs typeface="Verdana"/>
              </a:rPr>
              <a:t>χ</a:t>
            </a:r>
            <a:endParaRPr sz="2633" baseline="-11396">
              <a:latin typeface="Verdana"/>
              <a:cs typeface="Verdana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76430" y="4423925"/>
            <a:ext cx="244030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  <a:tab pos="1473898" algn="l"/>
                <a:tab pos="2205419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1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2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3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4</a:t>
            </a:r>
            <a:endParaRPr sz="2228" baseline="-11784">
              <a:latin typeface="Verdana"/>
              <a:cs typeface="Verdana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800978" y="4426634"/>
            <a:ext cx="9772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5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1784" dirty="0">
                <a:solidFill>
                  <a:srgbClr val="00008A"/>
                </a:solidFill>
                <a:latin typeface="Verdana"/>
                <a:cs typeface="Verdana"/>
              </a:rPr>
              <a:t>6</a:t>
            </a:r>
            <a:endParaRPr sz="2228" baseline="-11784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269241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91154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99" dirty="0">
                <a:solidFill>
                  <a:srgbClr val="00008A"/>
                </a:solidFill>
              </a:rPr>
              <a:t>MMV’13</a:t>
            </a:r>
            <a:r>
              <a:rPr spc="113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07325" y="1170767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 dirty="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9785" y="1845520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134993" y="1506849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2387" y="1748024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8416290" y="1833866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755" y="1874095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6496141" y="1506849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72840" y="2331295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672840" y="227420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672840" y="227420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4127515" y="1867699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5680" y="1588345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454458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454458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535680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535680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5181600" y="1588345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181600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181600" y="1560216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00378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00378" y="1686722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277691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83769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83769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7009211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756921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56921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740730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30073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830073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8472250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903225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903225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9203770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976377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9763772" y="455469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9935290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7166442" y="4232920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4" h="296545">
                <a:moveTo>
                  <a:pt x="0" y="281844"/>
                </a:moveTo>
                <a:lnTo>
                  <a:pt x="50282" y="250165"/>
                </a:lnTo>
                <a:lnTo>
                  <a:pt x="100170" y="220373"/>
                </a:lnTo>
                <a:lnTo>
                  <a:pt x="149665" y="192468"/>
                </a:lnTo>
                <a:lnTo>
                  <a:pt x="198765" y="166451"/>
                </a:lnTo>
                <a:lnTo>
                  <a:pt x="247472" y="142322"/>
                </a:lnTo>
                <a:lnTo>
                  <a:pt x="295785" y="120080"/>
                </a:lnTo>
                <a:lnTo>
                  <a:pt x="343704" y="99726"/>
                </a:lnTo>
                <a:lnTo>
                  <a:pt x="391229" y="81260"/>
                </a:lnTo>
                <a:lnTo>
                  <a:pt x="438361" y="64681"/>
                </a:lnTo>
                <a:lnTo>
                  <a:pt x="485098" y="49989"/>
                </a:lnTo>
                <a:lnTo>
                  <a:pt x="531442" y="37185"/>
                </a:lnTo>
                <a:lnTo>
                  <a:pt x="577392" y="26269"/>
                </a:lnTo>
                <a:lnTo>
                  <a:pt x="622948" y="17240"/>
                </a:lnTo>
                <a:lnTo>
                  <a:pt x="668110" y="10098"/>
                </a:lnTo>
                <a:lnTo>
                  <a:pt x="712878" y="4845"/>
                </a:lnTo>
                <a:lnTo>
                  <a:pt x="757252" y="1478"/>
                </a:lnTo>
                <a:lnTo>
                  <a:pt x="801233" y="0"/>
                </a:lnTo>
                <a:lnTo>
                  <a:pt x="844819" y="408"/>
                </a:lnTo>
                <a:lnTo>
                  <a:pt x="888012" y="2705"/>
                </a:lnTo>
                <a:lnTo>
                  <a:pt x="930811" y="6888"/>
                </a:lnTo>
                <a:lnTo>
                  <a:pt x="973216" y="12960"/>
                </a:lnTo>
                <a:lnTo>
                  <a:pt x="1015228" y="20918"/>
                </a:lnTo>
                <a:lnTo>
                  <a:pt x="1056845" y="30765"/>
                </a:lnTo>
                <a:lnTo>
                  <a:pt x="1098069" y="42499"/>
                </a:lnTo>
                <a:lnTo>
                  <a:pt x="1138899" y="56120"/>
                </a:lnTo>
                <a:lnTo>
                  <a:pt x="1179335" y="71629"/>
                </a:lnTo>
                <a:lnTo>
                  <a:pt x="1219377" y="89025"/>
                </a:lnTo>
                <a:lnTo>
                  <a:pt x="1259025" y="108309"/>
                </a:lnTo>
                <a:lnTo>
                  <a:pt x="1298280" y="129480"/>
                </a:lnTo>
                <a:lnTo>
                  <a:pt x="1337140" y="152539"/>
                </a:lnTo>
                <a:lnTo>
                  <a:pt x="1375607" y="177485"/>
                </a:lnTo>
                <a:lnTo>
                  <a:pt x="1413680" y="204319"/>
                </a:lnTo>
                <a:lnTo>
                  <a:pt x="1451359" y="233040"/>
                </a:lnTo>
                <a:lnTo>
                  <a:pt x="1488645" y="263649"/>
                </a:lnTo>
                <a:lnTo>
                  <a:pt x="1525536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8374250" y="4341762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8374250" y="4341762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8633894" y="4324018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4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4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9828123" y="4368703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9828123" y="4368703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458330" y="4721273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0" y="34527"/>
                </a:lnTo>
                <a:lnTo>
                  <a:pt x="149340" y="45505"/>
                </a:lnTo>
                <a:lnTo>
                  <a:pt x="199098" y="56098"/>
                </a:lnTo>
                <a:lnTo>
                  <a:pt x="248846" y="66306"/>
                </a:lnTo>
                <a:lnTo>
                  <a:pt x="298583" y="76130"/>
                </a:lnTo>
                <a:lnTo>
                  <a:pt x="348310" y="85568"/>
                </a:lnTo>
                <a:lnTo>
                  <a:pt x="398025" y="94622"/>
                </a:lnTo>
                <a:lnTo>
                  <a:pt x="447730" y="103291"/>
                </a:lnTo>
                <a:lnTo>
                  <a:pt x="497425" y="111576"/>
                </a:lnTo>
                <a:lnTo>
                  <a:pt x="547108" y="119475"/>
                </a:lnTo>
                <a:lnTo>
                  <a:pt x="596781" y="126990"/>
                </a:lnTo>
                <a:lnTo>
                  <a:pt x="646443" y="134120"/>
                </a:lnTo>
                <a:lnTo>
                  <a:pt x="696095" y="140865"/>
                </a:lnTo>
                <a:lnTo>
                  <a:pt x="745736" y="147226"/>
                </a:lnTo>
                <a:lnTo>
                  <a:pt x="795366" y="153201"/>
                </a:lnTo>
                <a:lnTo>
                  <a:pt x="844985" y="158792"/>
                </a:lnTo>
                <a:lnTo>
                  <a:pt x="894593" y="163998"/>
                </a:lnTo>
                <a:lnTo>
                  <a:pt x="944191" y="168819"/>
                </a:lnTo>
                <a:lnTo>
                  <a:pt x="993778" y="173256"/>
                </a:lnTo>
                <a:lnTo>
                  <a:pt x="1043355" y="177307"/>
                </a:lnTo>
                <a:lnTo>
                  <a:pt x="1092921" y="180974"/>
                </a:lnTo>
                <a:lnTo>
                  <a:pt x="1142476" y="184256"/>
                </a:lnTo>
                <a:lnTo>
                  <a:pt x="1192020" y="187154"/>
                </a:lnTo>
                <a:lnTo>
                  <a:pt x="1241553" y="189666"/>
                </a:lnTo>
                <a:lnTo>
                  <a:pt x="1291076" y="191794"/>
                </a:lnTo>
                <a:lnTo>
                  <a:pt x="1340588" y="193537"/>
                </a:lnTo>
                <a:lnTo>
                  <a:pt x="1390090" y="194895"/>
                </a:lnTo>
                <a:lnTo>
                  <a:pt x="1439580" y="195868"/>
                </a:lnTo>
                <a:lnTo>
                  <a:pt x="1489060" y="196457"/>
                </a:lnTo>
                <a:lnTo>
                  <a:pt x="1538529" y="196660"/>
                </a:lnTo>
                <a:lnTo>
                  <a:pt x="1587988" y="196479"/>
                </a:lnTo>
                <a:lnTo>
                  <a:pt x="1637436" y="195913"/>
                </a:lnTo>
                <a:lnTo>
                  <a:pt x="1686873" y="194962"/>
                </a:lnTo>
                <a:lnTo>
                  <a:pt x="1736299" y="193627"/>
                </a:lnTo>
                <a:lnTo>
                  <a:pt x="1785715" y="191907"/>
                </a:lnTo>
                <a:lnTo>
                  <a:pt x="1835119" y="189801"/>
                </a:lnTo>
                <a:lnTo>
                  <a:pt x="1884514" y="187311"/>
                </a:lnTo>
                <a:lnTo>
                  <a:pt x="1933897" y="184437"/>
                </a:lnTo>
                <a:lnTo>
                  <a:pt x="1983270" y="181177"/>
                </a:lnTo>
                <a:lnTo>
                  <a:pt x="2032632" y="177533"/>
                </a:lnTo>
                <a:lnTo>
                  <a:pt x="2081983" y="173504"/>
                </a:lnTo>
                <a:lnTo>
                  <a:pt x="2131323" y="169090"/>
                </a:lnTo>
                <a:lnTo>
                  <a:pt x="2180653" y="164291"/>
                </a:lnTo>
                <a:lnTo>
                  <a:pt x="2229972" y="159107"/>
                </a:lnTo>
                <a:lnTo>
                  <a:pt x="2279281" y="153539"/>
                </a:lnTo>
                <a:lnTo>
                  <a:pt x="2328578" y="147586"/>
                </a:lnTo>
                <a:lnTo>
                  <a:pt x="2377865" y="141248"/>
                </a:lnTo>
                <a:lnTo>
                  <a:pt x="2427141" y="134525"/>
                </a:lnTo>
                <a:lnTo>
                  <a:pt x="2476407" y="127417"/>
                </a:lnTo>
                <a:lnTo>
                  <a:pt x="2525661" y="119925"/>
                </a:lnTo>
                <a:lnTo>
                  <a:pt x="2574905" y="112047"/>
                </a:lnTo>
                <a:lnTo>
                  <a:pt x="2624139" y="103785"/>
                </a:lnTo>
                <a:lnTo>
                  <a:pt x="2673361" y="95138"/>
                </a:lnTo>
                <a:lnTo>
                  <a:pt x="2722573" y="86107"/>
                </a:lnTo>
                <a:lnTo>
                  <a:pt x="2771774" y="76690"/>
                </a:lnTo>
                <a:lnTo>
                  <a:pt x="2820964" y="66889"/>
                </a:lnTo>
                <a:lnTo>
                  <a:pt x="2870144" y="56703"/>
                </a:lnTo>
                <a:lnTo>
                  <a:pt x="2919313" y="46132"/>
                </a:lnTo>
                <a:lnTo>
                  <a:pt x="2968471" y="35176"/>
                </a:lnTo>
                <a:lnTo>
                  <a:pt x="3017618" y="23835"/>
                </a:lnTo>
                <a:lnTo>
                  <a:pt x="3066755" y="12110"/>
                </a:lnTo>
                <a:lnTo>
                  <a:pt x="3115881" y="0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9082441" y="4707546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9082441" y="4707546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917771" y="49407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8015050" y="49407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9478090" y="530648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557850" y="530648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8655130" y="567224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6458330" y="4731548"/>
            <a:ext cx="473202" cy="281178"/>
          </a:xfrm>
          <a:custGeom>
            <a:avLst/>
            <a:gdLst/>
            <a:ahLst/>
            <a:cxnLst/>
            <a:rect l="l" t="t" r="r" b="b"/>
            <a:pathLst>
              <a:path w="525779" h="312420">
                <a:moveTo>
                  <a:pt x="0" y="0"/>
                </a:moveTo>
                <a:lnTo>
                  <a:pt x="525589" y="31200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6754790" y="4875738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64757" y="0"/>
                </a:moveTo>
                <a:lnTo>
                  <a:pt x="0" y="109093"/>
                </a:lnTo>
                <a:lnTo>
                  <a:pt x="196189" y="151790"/>
                </a:lnTo>
                <a:lnTo>
                  <a:pt x="64757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6754790" y="4875738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196189" y="151790"/>
                </a:moveTo>
                <a:lnTo>
                  <a:pt x="64757" y="0"/>
                </a:lnTo>
                <a:lnTo>
                  <a:pt x="0" y="109093"/>
                </a:lnTo>
                <a:lnTo>
                  <a:pt x="196189" y="1517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7077677" y="4741298"/>
            <a:ext cx="46292" cy="203454"/>
          </a:xfrm>
          <a:custGeom>
            <a:avLst/>
            <a:gdLst/>
            <a:ahLst/>
            <a:cxnLst/>
            <a:rect l="l" t="t" r="r" b="b"/>
            <a:pathLst>
              <a:path w="51435" h="226060">
                <a:moveTo>
                  <a:pt x="50977" y="0"/>
                </a:moveTo>
                <a:lnTo>
                  <a:pt x="0" y="22566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7059766" y="4764581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0" y="0"/>
                </a:moveTo>
                <a:lnTo>
                  <a:pt x="19900" y="199796"/>
                </a:lnTo>
                <a:lnTo>
                  <a:pt x="123748" y="27952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7059766" y="4764581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19900" y="199796"/>
                </a:moveTo>
                <a:lnTo>
                  <a:pt x="123748" y="27952"/>
                </a:lnTo>
                <a:lnTo>
                  <a:pt x="0" y="0"/>
                </a:lnTo>
                <a:lnTo>
                  <a:pt x="19900" y="199796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7893207" y="4740075"/>
            <a:ext cx="167450" cy="232029"/>
          </a:xfrm>
          <a:custGeom>
            <a:avLst/>
            <a:gdLst/>
            <a:ahLst/>
            <a:cxnLst/>
            <a:rect l="l" t="t" r="r" b="b"/>
            <a:pathLst>
              <a:path w="186054" h="257810">
                <a:moveTo>
                  <a:pt x="0" y="0"/>
                </a:moveTo>
                <a:lnTo>
                  <a:pt x="185737" y="25739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7913747" y="4799282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02882" y="0"/>
                </a:moveTo>
                <a:lnTo>
                  <a:pt x="0" y="74244"/>
                </a:lnTo>
                <a:lnTo>
                  <a:pt x="162915" y="191604"/>
                </a:lnTo>
                <a:lnTo>
                  <a:pt x="1028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7913747" y="4799282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62915" y="191604"/>
                </a:moveTo>
                <a:lnTo>
                  <a:pt x="102882" y="0"/>
                </a:lnTo>
                <a:lnTo>
                  <a:pt x="0" y="74244"/>
                </a:lnTo>
                <a:lnTo>
                  <a:pt x="162915" y="19160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8231638" y="4731571"/>
            <a:ext cx="318897" cy="243459"/>
          </a:xfrm>
          <a:custGeom>
            <a:avLst/>
            <a:gdLst/>
            <a:ahLst/>
            <a:cxnLst/>
            <a:rect l="l" t="t" r="r" b="b"/>
            <a:pathLst>
              <a:path w="354329" h="270510">
                <a:moveTo>
                  <a:pt x="354075" y="0"/>
                </a:moveTo>
                <a:lnTo>
                  <a:pt x="0" y="27005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8231638" y="482525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113004" y="0"/>
                </a:moveTo>
                <a:lnTo>
                  <a:pt x="0" y="165963"/>
                </a:lnTo>
                <a:lnTo>
                  <a:pt x="189941" y="100876"/>
                </a:lnTo>
                <a:lnTo>
                  <a:pt x="113004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8231638" y="482525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0" y="165963"/>
                </a:moveTo>
                <a:lnTo>
                  <a:pt x="189941" y="100876"/>
                </a:lnTo>
                <a:lnTo>
                  <a:pt x="113004" y="0"/>
                </a:lnTo>
                <a:lnTo>
                  <a:pt x="0" y="165963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117750" y="5178347"/>
            <a:ext cx="469773" cy="175451"/>
          </a:xfrm>
          <a:custGeom>
            <a:avLst/>
            <a:gdLst/>
            <a:ahLst/>
            <a:cxnLst/>
            <a:rect l="l" t="t" r="r" b="b"/>
            <a:pathLst>
              <a:path w="521970" h="194945">
                <a:moveTo>
                  <a:pt x="0" y="0"/>
                </a:moveTo>
                <a:lnTo>
                  <a:pt x="521830" y="194665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406803" y="5240126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44348" y="0"/>
                </a:moveTo>
                <a:lnTo>
                  <a:pt x="0" y="118872"/>
                </a:lnTo>
                <a:lnTo>
                  <a:pt x="200660" y="126022"/>
                </a:lnTo>
                <a:lnTo>
                  <a:pt x="44348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406803" y="5240126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200660" y="126022"/>
                </a:moveTo>
                <a:lnTo>
                  <a:pt x="44348" y="0"/>
                </a:lnTo>
                <a:lnTo>
                  <a:pt x="0" y="118872"/>
                </a:lnTo>
                <a:lnTo>
                  <a:pt x="200660" y="126022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7775695" y="5153143"/>
            <a:ext cx="269748" cy="188595"/>
          </a:xfrm>
          <a:custGeom>
            <a:avLst/>
            <a:gdLst/>
            <a:ahLst/>
            <a:cxnLst/>
            <a:rect l="l" t="t" r="r" b="b"/>
            <a:pathLst>
              <a:path w="299720" h="209550">
                <a:moveTo>
                  <a:pt x="299542" y="0"/>
                </a:moveTo>
                <a:lnTo>
                  <a:pt x="0" y="20934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7775695" y="5196543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119811" y="0"/>
                </a:moveTo>
                <a:lnTo>
                  <a:pt x="0" y="161124"/>
                </a:lnTo>
                <a:lnTo>
                  <a:pt x="192481" y="103987"/>
                </a:lnTo>
                <a:lnTo>
                  <a:pt x="119811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7775695" y="5196543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0" y="161124"/>
                </a:moveTo>
                <a:lnTo>
                  <a:pt x="192481" y="103987"/>
                </a:lnTo>
                <a:lnTo>
                  <a:pt x="119811" y="0"/>
                </a:lnTo>
                <a:lnTo>
                  <a:pt x="0" y="16112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9345114" y="4741607"/>
            <a:ext cx="200025" cy="581216"/>
          </a:xfrm>
          <a:custGeom>
            <a:avLst/>
            <a:gdLst/>
            <a:ahLst/>
            <a:cxnLst/>
            <a:rect l="l" t="t" r="r" b="b"/>
            <a:pathLst>
              <a:path w="222250" h="645795">
                <a:moveTo>
                  <a:pt x="0" y="0"/>
                </a:moveTo>
                <a:lnTo>
                  <a:pt x="221754" y="64568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9435011" y="5142022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19989" y="0"/>
                </a:moveTo>
                <a:lnTo>
                  <a:pt x="0" y="41211"/>
                </a:lnTo>
                <a:lnTo>
                  <a:pt x="121869" y="200774"/>
                </a:lnTo>
                <a:lnTo>
                  <a:pt x="11998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9435011" y="5142022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21869" y="200774"/>
                </a:moveTo>
                <a:lnTo>
                  <a:pt x="119989" y="0"/>
                </a:lnTo>
                <a:lnTo>
                  <a:pt x="0" y="41211"/>
                </a:lnTo>
                <a:lnTo>
                  <a:pt x="121869" y="20077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9663793" y="4740864"/>
            <a:ext cx="382905" cy="578930"/>
          </a:xfrm>
          <a:custGeom>
            <a:avLst/>
            <a:gdLst/>
            <a:ahLst/>
            <a:cxnLst/>
            <a:rect l="l" t="t" r="r" b="b"/>
            <a:pathLst>
              <a:path w="425450" h="643254">
                <a:moveTo>
                  <a:pt x="425043" y="0"/>
                </a:moveTo>
                <a:lnTo>
                  <a:pt x="0" y="642848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9663793" y="5144925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52146" y="0"/>
                </a:moveTo>
                <a:lnTo>
                  <a:pt x="0" y="193890"/>
                </a:lnTo>
                <a:lnTo>
                  <a:pt x="157988" y="69977"/>
                </a:lnTo>
                <a:lnTo>
                  <a:pt x="52146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9663793" y="5144925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0" y="193890"/>
                </a:moveTo>
                <a:lnTo>
                  <a:pt x="157988" y="69977"/>
                </a:lnTo>
                <a:lnTo>
                  <a:pt x="52146" y="0"/>
                </a:lnTo>
                <a:lnTo>
                  <a:pt x="0" y="1938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762471" y="5540941"/>
            <a:ext cx="900113" cy="218313"/>
          </a:xfrm>
          <a:custGeom>
            <a:avLst/>
            <a:gdLst/>
            <a:ahLst/>
            <a:cxnLst/>
            <a:rect l="l" t="t" r="r" b="b"/>
            <a:pathLst>
              <a:path w="1000125" h="242570">
                <a:moveTo>
                  <a:pt x="0" y="0"/>
                </a:moveTo>
                <a:lnTo>
                  <a:pt x="999820" y="24239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8482229" y="5663208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9895" y="0"/>
                </a:moveTo>
                <a:lnTo>
                  <a:pt x="0" y="123304"/>
                </a:lnTo>
                <a:lnTo>
                  <a:pt x="200088" y="106540"/>
                </a:lnTo>
                <a:lnTo>
                  <a:pt x="2989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8482229" y="5663208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00088" y="106540"/>
                </a:moveTo>
                <a:lnTo>
                  <a:pt x="29895" y="0"/>
                </a:lnTo>
                <a:lnTo>
                  <a:pt x="0" y="123304"/>
                </a:lnTo>
                <a:lnTo>
                  <a:pt x="200088" y="10654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8908797" y="5510583"/>
            <a:ext cx="593217" cy="256032"/>
          </a:xfrm>
          <a:custGeom>
            <a:avLst/>
            <a:gdLst/>
            <a:ahLst/>
            <a:cxnLst/>
            <a:rect l="l" t="t" r="r" b="b"/>
            <a:pathLst>
              <a:path w="659129" h="284479">
                <a:moveTo>
                  <a:pt x="659002" y="0"/>
                </a:moveTo>
                <a:lnTo>
                  <a:pt x="0" y="28387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8908797" y="5645800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149859" y="0"/>
                </a:moveTo>
                <a:lnTo>
                  <a:pt x="0" y="133629"/>
                </a:lnTo>
                <a:lnTo>
                  <a:pt x="200050" y="116522"/>
                </a:lnTo>
                <a:lnTo>
                  <a:pt x="14985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8908797" y="5645800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0" y="133629"/>
                </a:moveTo>
                <a:lnTo>
                  <a:pt x="200050" y="116522"/>
                </a:lnTo>
                <a:lnTo>
                  <a:pt x="149859" y="0"/>
                </a:lnTo>
                <a:lnTo>
                  <a:pt x="0" y="133629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 txBox="1"/>
          <p:nvPr/>
        </p:nvSpPr>
        <p:spPr>
          <a:xfrm>
            <a:off x="6278880" y="4308179"/>
            <a:ext cx="385591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77812" algn="l"/>
                <a:tab pos="1509332" algn="l"/>
                <a:tab pos="2240852" algn="l"/>
                <a:tab pos="2972372" algn="l"/>
                <a:tab pos="3703892" algn="l"/>
              </a:tabLst>
            </a:pPr>
            <a:r>
              <a:rPr sz="3240" i="1" spc="-182" baseline="-1967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1485" spc="-122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-122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485">
              <a:latin typeface="Lucida Sans Unicode"/>
              <a:cs typeface="Lucida Sans Unicod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7010400" y="4407346"/>
            <a:ext cx="317068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  <a:tab pos="1473898" algn="l"/>
                <a:tab pos="2204276" algn="l"/>
                <a:tab pos="2935796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2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3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4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5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6</a:t>
            </a:r>
            <a:endParaRPr sz="2228" baseline="-20202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110150" y="4263885"/>
            <a:ext cx="350729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(</a:t>
            </a:r>
            <a:r>
              <a:rPr sz="2475" i="1" spc="-59" dirty="0">
                <a:solidFill>
                  <a:srgbClr val="00008A"/>
                </a:solidFill>
                <a:latin typeface="Arial"/>
                <a:cs typeface="Arial"/>
              </a:rPr>
              <a:t>e, </a:t>
            </a:r>
            <a:r>
              <a:rPr sz="2475" i="1" spc="-23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475" spc="-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depth-robust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4023670" y="4565907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829559" y="4622238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829559" y="4820951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110150" y="4646493"/>
            <a:ext cx="400793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208276" algn="l"/>
              </a:tabLst>
            </a:pPr>
            <a:r>
              <a:rPr sz="2475" i="1" spc="-122" dirty="0">
                <a:solidFill>
                  <a:srgbClr val="00008A"/>
                </a:solidFill>
                <a:latin typeface="Arial"/>
                <a:cs typeface="Arial"/>
              </a:rPr>
              <a:t>φ</a:t>
            </a:r>
            <a:r>
              <a:rPr sz="2475" i="1" spc="16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commits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8A"/>
                </a:solidFill>
                <a:latin typeface="Cambria"/>
                <a:cs typeface="Cambria"/>
              </a:rPr>
              <a:t>P	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to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-18" dirty="0">
                <a:solidFill>
                  <a:srgbClr val="00008A"/>
                </a:solidFill>
                <a:latin typeface="Cambria"/>
                <a:cs typeface="Cambria"/>
              </a:rPr>
              <a:t>{</a:t>
            </a:r>
            <a:r>
              <a:rPr sz="2475" i="1" spc="-18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475" i="1" spc="270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297" dirty="0">
                <a:solidFill>
                  <a:srgbClr val="00008A"/>
                </a:solidFill>
                <a:latin typeface="Cambria"/>
                <a:cs typeface="Cambria"/>
              </a:rPr>
              <a:t>}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95160" y="4558201"/>
            <a:ext cx="43548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87" algn="r"/>
            <a:r>
              <a:rPr sz="1485" spc="-90" dirty="0">
                <a:solidFill>
                  <a:srgbClr val="00008A"/>
                </a:solidFill>
                <a:latin typeface="Verdana"/>
                <a:cs typeface="Verdana"/>
              </a:rPr>
              <a:t>1</a:t>
            </a:r>
            <a:endParaRPr sz="1485">
              <a:latin typeface="Verdana"/>
              <a:cs typeface="Verdana"/>
            </a:endParaRPr>
          </a:p>
          <a:p>
            <a:pPr marR="4572" algn="r">
              <a:spcBef>
                <a:spcPts val="9"/>
              </a:spcBef>
            </a:pP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45" dirty="0">
                <a:solidFill>
                  <a:srgbClr val="00008A"/>
                </a:solidFill>
                <a:latin typeface="Lucida Sans Unicode"/>
                <a:cs typeface="Lucida Sans Unicode"/>
              </a:rPr>
              <a:t>∈</a:t>
            </a:r>
            <a:r>
              <a:rPr sz="1755" i="1" spc="-14" dirty="0">
                <a:solidFill>
                  <a:srgbClr val="00008A"/>
                </a:solidFill>
                <a:latin typeface="Verdana"/>
                <a:cs typeface="Verdana"/>
              </a:rPr>
              <a:t>V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94034" y="5203558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110150" y="5029133"/>
            <a:ext cx="304095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089976" algn="l"/>
              </a:tabLst>
            </a:pP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b="1" spc="-90" dirty="0">
                <a:solidFill>
                  <a:srgbClr val="00008A"/>
                </a:solidFill>
                <a:latin typeface="Arial"/>
                <a:cs typeface="Arial"/>
              </a:rPr>
              <a:t>bad</a:t>
            </a:r>
            <a:r>
              <a:rPr sz="2475" b="1" spc="15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5" dirty="0">
                <a:solidFill>
                  <a:srgbClr val="00008A"/>
                </a:solidFill>
                <a:latin typeface="Tahoma"/>
                <a:cs typeface="Tahoma"/>
              </a:rPr>
              <a:t>if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-13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203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-527" dirty="0">
                <a:solidFill>
                  <a:srgbClr val="00008A"/>
                </a:solidFill>
                <a:latin typeface="Cambria"/>
                <a:cs typeface="Cambria"/>
              </a:rPr>
              <a:t>/</a:t>
            </a:r>
            <a:r>
              <a:rPr sz="2475" spc="-527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-40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74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2633" baseline="28490" dirty="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54487" y="5223273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solidFill>
                  <a:srgbClr val="00008A"/>
                </a:solidFill>
                <a:latin typeface="Verdana"/>
                <a:cs typeface="Verdana"/>
              </a:rPr>
              <a:t>pa</a:t>
            </a:r>
            <a:r>
              <a:rPr sz="1755" i="1" spc="90" dirty="0">
                <a:solidFill>
                  <a:srgbClr val="00008A"/>
                </a:solidFill>
                <a:latin typeface="Verdana"/>
                <a:cs typeface="Verdana"/>
              </a:rPr>
              <a:t>r</a:t>
            </a:r>
            <a:r>
              <a:rPr sz="1755" i="1" spc="32" dirty="0">
                <a:solidFill>
                  <a:srgbClr val="00008A"/>
                </a:solidFill>
                <a:latin typeface="Verdana"/>
                <a:cs typeface="Verdana"/>
              </a:rPr>
              <a:t>ents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50156" y="5029133"/>
            <a:ext cx="14687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692133" y="3051385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7" name="object 97"/>
          <p:cNvSpPr/>
          <p:nvPr/>
        </p:nvSpPr>
        <p:spPr>
          <a:xfrm>
            <a:off x="6081003" y="299429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8" name="object 98"/>
          <p:cNvSpPr/>
          <p:nvPr/>
        </p:nvSpPr>
        <p:spPr>
          <a:xfrm>
            <a:off x="6081003" y="2994292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9" name="object 99"/>
          <p:cNvSpPr txBox="1"/>
          <p:nvPr/>
        </p:nvSpPr>
        <p:spPr>
          <a:xfrm>
            <a:off x="3532444" y="2662408"/>
            <a:ext cx="2879697" cy="1576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26">
              <a:lnSpc>
                <a:spcPts val="2790"/>
              </a:lnSpc>
              <a:tabLst>
                <a:tab pos="1554480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spc="-16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2475" dirty="0">
              <a:latin typeface="Tahoma"/>
              <a:cs typeface="Tahoma"/>
            </a:endParaRPr>
          </a:p>
          <a:p>
            <a:pPr marL="1169861">
              <a:lnSpc>
                <a:spcPts val="2790"/>
              </a:lnSpc>
            </a:pPr>
            <a:r>
              <a:rPr sz="2475" i="1" spc="-122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475" dirty="0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2565" dirty="0">
              <a:latin typeface="Times New Roman"/>
              <a:cs typeface="Times New Roman"/>
            </a:endParaRPr>
          </a:p>
          <a:p>
            <a:pPr marL="11430">
              <a:spcBef>
                <a:spcPts val="5"/>
              </a:spcBef>
            </a:pPr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 dirty="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74432" y="5592870"/>
            <a:ext cx="7628382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8675" algn="r">
              <a:lnSpc>
                <a:spcPts val="2471"/>
              </a:lnSpc>
            </a:pPr>
            <a:r>
              <a:rPr sz="2160" i="1" spc="-131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160">
              <a:latin typeface="Arial"/>
              <a:cs typeface="Arial"/>
            </a:endParaRPr>
          </a:p>
          <a:p>
            <a:pPr marL="329756" indent="-318326">
              <a:lnSpc>
                <a:spcPts val="2849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Case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1: 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≥ </a:t>
            </a:r>
            <a:r>
              <a:rPr sz="2475" i="1" spc="-212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will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fail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opening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phase</a:t>
            </a:r>
            <a:r>
              <a:rPr sz="2475" spc="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whp.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135421" y="4609739"/>
            <a:ext cx="6287" cy="6287"/>
          </a:xfrm>
          <a:custGeom>
            <a:avLst/>
            <a:gdLst/>
            <a:ahLst/>
            <a:cxnLst/>
            <a:rect l="l" t="t" r="r" b="b"/>
            <a:pathLst>
              <a:path w="6985" h="6985">
                <a:moveTo>
                  <a:pt x="6908" y="3454"/>
                </a:moveTo>
                <a:lnTo>
                  <a:pt x="6908" y="1549"/>
                </a:lnTo>
                <a:lnTo>
                  <a:pt x="5359" y="0"/>
                </a:lnTo>
                <a:lnTo>
                  <a:pt x="3454" y="0"/>
                </a:lnTo>
                <a:lnTo>
                  <a:pt x="1549" y="0"/>
                </a:lnTo>
                <a:lnTo>
                  <a:pt x="0" y="1549"/>
                </a:lnTo>
                <a:lnTo>
                  <a:pt x="0" y="3454"/>
                </a:lnTo>
                <a:lnTo>
                  <a:pt x="0" y="5359"/>
                </a:lnTo>
                <a:lnTo>
                  <a:pt x="1549" y="6908"/>
                </a:lnTo>
                <a:lnTo>
                  <a:pt x="3454" y="6908"/>
                </a:lnTo>
                <a:lnTo>
                  <a:pt x="5359" y="6908"/>
                </a:lnTo>
                <a:lnTo>
                  <a:pt x="6908" y="5359"/>
                </a:lnTo>
                <a:lnTo>
                  <a:pt x="6908" y="3454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2" name="object 102"/>
          <p:cNvSpPr/>
          <p:nvPr/>
        </p:nvSpPr>
        <p:spPr>
          <a:xfrm>
            <a:off x="7007874" y="4477939"/>
            <a:ext cx="264605" cy="264605"/>
          </a:xfrm>
          <a:custGeom>
            <a:avLst/>
            <a:gdLst/>
            <a:ahLst/>
            <a:cxnLst/>
            <a:rect l="l" t="t" r="r" b="b"/>
            <a:pathLst>
              <a:path w="294004" h="294004">
                <a:moveTo>
                  <a:pt x="293763" y="146888"/>
                </a:moveTo>
                <a:lnTo>
                  <a:pt x="286274" y="100463"/>
                </a:lnTo>
                <a:lnTo>
                  <a:pt x="265420" y="60141"/>
                </a:lnTo>
                <a:lnTo>
                  <a:pt x="233621" y="28343"/>
                </a:lnTo>
                <a:lnTo>
                  <a:pt x="193299" y="7489"/>
                </a:lnTo>
                <a:lnTo>
                  <a:pt x="146875" y="0"/>
                </a:lnTo>
                <a:lnTo>
                  <a:pt x="100452" y="7489"/>
                </a:lnTo>
                <a:lnTo>
                  <a:pt x="60133" y="28343"/>
                </a:lnTo>
                <a:lnTo>
                  <a:pt x="28339" y="60141"/>
                </a:lnTo>
                <a:lnTo>
                  <a:pt x="7488" y="100463"/>
                </a:lnTo>
                <a:lnTo>
                  <a:pt x="0" y="146888"/>
                </a:lnTo>
                <a:lnTo>
                  <a:pt x="7488" y="193311"/>
                </a:lnTo>
                <a:lnTo>
                  <a:pt x="28339" y="233630"/>
                </a:lnTo>
                <a:lnTo>
                  <a:pt x="60133" y="265424"/>
                </a:lnTo>
                <a:lnTo>
                  <a:pt x="100452" y="286275"/>
                </a:lnTo>
                <a:lnTo>
                  <a:pt x="146875" y="293763"/>
                </a:lnTo>
                <a:lnTo>
                  <a:pt x="193299" y="286275"/>
                </a:lnTo>
                <a:lnTo>
                  <a:pt x="233621" y="265424"/>
                </a:lnTo>
                <a:lnTo>
                  <a:pt x="265420" y="233630"/>
                </a:lnTo>
                <a:lnTo>
                  <a:pt x="286274" y="193311"/>
                </a:lnTo>
                <a:lnTo>
                  <a:pt x="293763" y="146888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3" name="object 103"/>
          <p:cNvSpPr/>
          <p:nvPr/>
        </p:nvSpPr>
        <p:spPr>
          <a:xfrm>
            <a:off x="7743794" y="4482352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59" y="141985"/>
                </a:moveTo>
                <a:lnTo>
                  <a:pt x="276721" y="97110"/>
                </a:lnTo>
                <a:lnTo>
                  <a:pt x="256566" y="58133"/>
                </a:lnTo>
                <a:lnTo>
                  <a:pt x="225833" y="27397"/>
                </a:lnTo>
                <a:lnTo>
                  <a:pt x="186860" y="7239"/>
                </a:lnTo>
                <a:lnTo>
                  <a:pt x="141986" y="0"/>
                </a:lnTo>
                <a:lnTo>
                  <a:pt x="97110" y="7239"/>
                </a:lnTo>
                <a:lnTo>
                  <a:pt x="58133" y="27397"/>
                </a:lnTo>
                <a:lnTo>
                  <a:pt x="27397" y="58133"/>
                </a:lnTo>
                <a:lnTo>
                  <a:pt x="7239" y="97110"/>
                </a:lnTo>
                <a:lnTo>
                  <a:pt x="0" y="141985"/>
                </a:lnTo>
                <a:lnTo>
                  <a:pt x="7239" y="186860"/>
                </a:lnTo>
                <a:lnTo>
                  <a:pt x="27397" y="225833"/>
                </a:lnTo>
                <a:lnTo>
                  <a:pt x="58133" y="256566"/>
                </a:lnTo>
                <a:lnTo>
                  <a:pt x="97110" y="276721"/>
                </a:lnTo>
                <a:lnTo>
                  <a:pt x="141986" y="283959"/>
                </a:lnTo>
                <a:lnTo>
                  <a:pt x="186860" y="276721"/>
                </a:lnTo>
                <a:lnTo>
                  <a:pt x="225833" y="256566"/>
                </a:lnTo>
                <a:lnTo>
                  <a:pt x="256566" y="225833"/>
                </a:lnTo>
                <a:lnTo>
                  <a:pt x="276721" y="186860"/>
                </a:lnTo>
                <a:lnTo>
                  <a:pt x="283959" y="141985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9203770" y="448352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8475325" y="4482352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46" y="141985"/>
                </a:moveTo>
                <a:lnTo>
                  <a:pt x="276708" y="97110"/>
                </a:lnTo>
                <a:lnTo>
                  <a:pt x="256554" y="58133"/>
                </a:lnTo>
                <a:lnTo>
                  <a:pt x="225820" y="27397"/>
                </a:lnTo>
                <a:lnTo>
                  <a:pt x="186847" y="7239"/>
                </a:lnTo>
                <a:lnTo>
                  <a:pt x="141973" y="0"/>
                </a:lnTo>
                <a:lnTo>
                  <a:pt x="97098" y="7239"/>
                </a:lnTo>
                <a:lnTo>
                  <a:pt x="58125" y="27397"/>
                </a:lnTo>
                <a:lnTo>
                  <a:pt x="27392" y="58133"/>
                </a:lnTo>
                <a:lnTo>
                  <a:pt x="7237" y="97110"/>
                </a:lnTo>
                <a:lnTo>
                  <a:pt x="0" y="141985"/>
                </a:lnTo>
                <a:lnTo>
                  <a:pt x="7237" y="186860"/>
                </a:lnTo>
                <a:lnTo>
                  <a:pt x="27392" y="225833"/>
                </a:lnTo>
                <a:lnTo>
                  <a:pt x="58125" y="256566"/>
                </a:lnTo>
                <a:lnTo>
                  <a:pt x="97098" y="276721"/>
                </a:lnTo>
                <a:lnTo>
                  <a:pt x="141973" y="283959"/>
                </a:lnTo>
                <a:lnTo>
                  <a:pt x="186847" y="276721"/>
                </a:lnTo>
                <a:lnTo>
                  <a:pt x="225820" y="256566"/>
                </a:lnTo>
                <a:lnTo>
                  <a:pt x="256554" y="225833"/>
                </a:lnTo>
                <a:lnTo>
                  <a:pt x="276708" y="186860"/>
                </a:lnTo>
                <a:lnTo>
                  <a:pt x="283946" y="141985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276604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21" y="1833928"/>
            <a:ext cx="222247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1">
              <a:lnSpc>
                <a:spcPct val="100000"/>
              </a:lnSpc>
            </a:pPr>
            <a:r>
              <a:rPr spc="-42" dirty="0"/>
              <a:t>Motivation: </a:t>
            </a:r>
            <a:r>
              <a:rPr spc="-21" dirty="0"/>
              <a:t>Online Exams during </a:t>
            </a:r>
            <a:r>
              <a:rPr spc="-32" dirty="0"/>
              <a:t>the</a:t>
            </a:r>
            <a:r>
              <a:rPr spc="338" dirty="0"/>
              <a:t> </a:t>
            </a:r>
            <a:r>
              <a:rPr spc="-42" dirty="0"/>
              <a:t>Pandemic</a:t>
            </a:r>
          </a:p>
        </p:txBody>
      </p:sp>
      <p:sp>
        <p:nvSpPr>
          <p:cNvPr id="3" name="object 3"/>
          <p:cNvSpPr/>
          <p:nvPr/>
        </p:nvSpPr>
        <p:spPr>
          <a:xfrm>
            <a:off x="4164816" y="2504080"/>
            <a:ext cx="4285138" cy="379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3" name="object 13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2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ftr" sz="quarter" idx="4294967295"/>
          </p:nvPr>
        </p:nvSpPr>
        <p:spPr>
          <a:xfrm>
            <a:off x="2982" y="1"/>
            <a:ext cx="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4294967295"/>
          </p:nvPr>
        </p:nvSpPr>
        <p:spPr>
          <a:xfrm>
            <a:off x="2982" y="0"/>
            <a:ext cx="0" cy="877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>
                <a:hlinkClick r:id="rId3" action="ppaction://hlinksldjump"/>
              </a:rPr>
              <a:t>On </a:t>
            </a:r>
            <a:r>
              <a:rPr spc="-11" dirty="0">
                <a:hlinkClick r:id="rId3" action="ppaction://hlinksldjump"/>
              </a:rPr>
              <a:t>the </a:t>
            </a:r>
            <a:r>
              <a:rPr spc="-63" dirty="0">
                <a:hlinkClick r:id="rId3" action="ppaction://hlinksldjump"/>
              </a:rPr>
              <a:t>Security </a:t>
            </a:r>
            <a:r>
              <a:rPr spc="32" dirty="0">
                <a:hlinkClick r:id="rId3" action="ppaction://hlinksldjump"/>
              </a:rPr>
              <a:t>of </a:t>
            </a:r>
            <a:r>
              <a:rPr spc="-32" dirty="0">
                <a:hlinkClick r:id="rId3" action="ppaction://hlinksldjump"/>
              </a:rPr>
              <a:t>Proofs </a:t>
            </a:r>
            <a:r>
              <a:rPr spc="32" dirty="0">
                <a:hlinkClick r:id="rId3" action="ppaction://hlinksldjump"/>
              </a:rPr>
              <a:t>of </a:t>
            </a:r>
            <a:r>
              <a:rPr spc="-42" dirty="0">
                <a:hlinkClick r:id="rId3" action="ppaction://hlinksldjump"/>
              </a:rPr>
              <a:t>Sequential </a:t>
            </a:r>
            <a:r>
              <a:rPr spc="-32" dirty="0">
                <a:hlinkClick r:id="rId3" action="ppaction://hlinksldjump"/>
              </a:rPr>
              <a:t>Work </a:t>
            </a:r>
            <a:r>
              <a:rPr spc="-95" dirty="0">
                <a:hlinkClick r:id="rId3" action="ppaction://hlinksldjump"/>
              </a:rPr>
              <a:t>in </a:t>
            </a:r>
            <a:r>
              <a:rPr spc="32" dirty="0">
                <a:hlinkClick r:id="rId3" action="ppaction://hlinksldjump"/>
              </a:rPr>
              <a:t>a</a:t>
            </a:r>
            <a:r>
              <a:rPr spc="-137" dirty="0">
                <a:hlinkClick r:id="rId3" action="ppaction://hlinksldjump"/>
              </a:rPr>
              <a:t> </a:t>
            </a:r>
            <a:r>
              <a:rPr spc="-74" dirty="0">
                <a:hlinkClick r:id="rId3" action="ppaction://hlinksldjump"/>
              </a:rPr>
              <a:t>Post-Quantum </a:t>
            </a:r>
            <a:r>
              <a:rPr spc="-42" dirty="0">
                <a:hlinkClick r:id="rId3" action="ppaction://hlinksldjump"/>
              </a:rPr>
              <a:t>World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2/19</a:t>
            </a:r>
            <a:endParaRPr sz="105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1602580"/>
      </p:ext>
    </p:extLst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91154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99" dirty="0">
                <a:solidFill>
                  <a:srgbClr val="00008A"/>
                </a:solidFill>
              </a:rPr>
              <a:t>MMV’13</a:t>
            </a:r>
            <a:r>
              <a:rPr spc="113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621530" y="1036319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89785" y="1659253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 txBox="1"/>
          <p:nvPr/>
        </p:nvSpPr>
        <p:spPr>
          <a:xfrm>
            <a:off x="2134993" y="1320582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922387" y="1561757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 txBox="1"/>
          <p:nvPr/>
        </p:nvSpPr>
        <p:spPr>
          <a:xfrm>
            <a:off x="8416290" y="1647599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1755" y="1687828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 txBox="1"/>
          <p:nvPr/>
        </p:nvSpPr>
        <p:spPr>
          <a:xfrm>
            <a:off x="6496141" y="1320582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672840" y="2145028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3672840" y="2087935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672840" y="2087935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 txBox="1"/>
          <p:nvPr/>
        </p:nvSpPr>
        <p:spPr>
          <a:xfrm>
            <a:off x="4127515" y="1681432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35680" y="1402078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4454458" y="1373949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4454458" y="1373949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535680" y="150045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535680" y="150045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5181600" y="1402078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181600" y="1373949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181600" y="1373949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00378" y="150045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00378" y="150045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241001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80100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80100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972521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753252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53252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704040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26404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826404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8435560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899556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899556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9167080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972708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65" y="0"/>
                </a:moveTo>
                <a:lnTo>
                  <a:pt x="0" y="126873"/>
                </a:lnTo>
                <a:lnTo>
                  <a:pt x="190588" y="63690"/>
                </a:lnTo>
                <a:lnTo>
                  <a:pt x="1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9727082" y="3995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588" y="63690"/>
                </a:moveTo>
                <a:lnTo>
                  <a:pt x="165" y="0"/>
                </a:lnTo>
                <a:lnTo>
                  <a:pt x="0" y="126873"/>
                </a:lnTo>
                <a:lnTo>
                  <a:pt x="190588" y="63690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9898600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7129752" y="3673910"/>
            <a:ext cx="1373315" cy="266891"/>
          </a:xfrm>
          <a:custGeom>
            <a:avLst/>
            <a:gdLst/>
            <a:ahLst/>
            <a:cxnLst/>
            <a:rect l="l" t="t" r="r" b="b"/>
            <a:pathLst>
              <a:path w="1525904" h="296545">
                <a:moveTo>
                  <a:pt x="0" y="281844"/>
                </a:moveTo>
                <a:lnTo>
                  <a:pt x="50282" y="250165"/>
                </a:lnTo>
                <a:lnTo>
                  <a:pt x="100170" y="220373"/>
                </a:lnTo>
                <a:lnTo>
                  <a:pt x="149665" y="192468"/>
                </a:lnTo>
                <a:lnTo>
                  <a:pt x="198765" y="166451"/>
                </a:lnTo>
                <a:lnTo>
                  <a:pt x="247472" y="142322"/>
                </a:lnTo>
                <a:lnTo>
                  <a:pt x="295785" y="120080"/>
                </a:lnTo>
                <a:lnTo>
                  <a:pt x="343704" y="99726"/>
                </a:lnTo>
                <a:lnTo>
                  <a:pt x="391229" y="81260"/>
                </a:lnTo>
                <a:lnTo>
                  <a:pt x="438361" y="64681"/>
                </a:lnTo>
                <a:lnTo>
                  <a:pt x="485098" y="49989"/>
                </a:lnTo>
                <a:lnTo>
                  <a:pt x="531442" y="37185"/>
                </a:lnTo>
                <a:lnTo>
                  <a:pt x="577392" y="26269"/>
                </a:lnTo>
                <a:lnTo>
                  <a:pt x="622948" y="17240"/>
                </a:lnTo>
                <a:lnTo>
                  <a:pt x="668110" y="10098"/>
                </a:lnTo>
                <a:lnTo>
                  <a:pt x="712878" y="4845"/>
                </a:lnTo>
                <a:lnTo>
                  <a:pt x="757252" y="1478"/>
                </a:lnTo>
                <a:lnTo>
                  <a:pt x="801233" y="0"/>
                </a:lnTo>
                <a:lnTo>
                  <a:pt x="844819" y="408"/>
                </a:lnTo>
                <a:lnTo>
                  <a:pt x="888012" y="2705"/>
                </a:lnTo>
                <a:lnTo>
                  <a:pt x="930811" y="6888"/>
                </a:lnTo>
                <a:lnTo>
                  <a:pt x="973216" y="12960"/>
                </a:lnTo>
                <a:lnTo>
                  <a:pt x="1015228" y="20918"/>
                </a:lnTo>
                <a:lnTo>
                  <a:pt x="1056845" y="30765"/>
                </a:lnTo>
                <a:lnTo>
                  <a:pt x="1098069" y="42499"/>
                </a:lnTo>
                <a:lnTo>
                  <a:pt x="1138899" y="56120"/>
                </a:lnTo>
                <a:lnTo>
                  <a:pt x="1179335" y="71629"/>
                </a:lnTo>
                <a:lnTo>
                  <a:pt x="1219377" y="89025"/>
                </a:lnTo>
                <a:lnTo>
                  <a:pt x="1259025" y="108309"/>
                </a:lnTo>
                <a:lnTo>
                  <a:pt x="1298280" y="129480"/>
                </a:lnTo>
                <a:lnTo>
                  <a:pt x="1337140" y="152539"/>
                </a:lnTo>
                <a:lnTo>
                  <a:pt x="1375607" y="177485"/>
                </a:lnTo>
                <a:lnTo>
                  <a:pt x="1413680" y="204319"/>
                </a:lnTo>
                <a:lnTo>
                  <a:pt x="1451359" y="233040"/>
                </a:lnTo>
                <a:lnTo>
                  <a:pt x="1488645" y="263649"/>
                </a:lnTo>
                <a:lnTo>
                  <a:pt x="1525536" y="296145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8337560" y="3782752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85458" y="0"/>
                </a:moveTo>
                <a:lnTo>
                  <a:pt x="0" y="93776"/>
                </a:lnTo>
                <a:lnTo>
                  <a:pt x="183527" y="175209"/>
                </a:lnTo>
                <a:lnTo>
                  <a:pt x="85458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8337560" y="3782752"/>
            <a:ext cx="165735" cy="157734"/>
          </a:xfrm>
          <a:custGeom>
            <a:avLst/>
            <a:gdLst/>
            <a:ahLst/>
            <a:cxnLst/>
            <a:rect l="l" t="t" r="r" b="b"/>
            <a:pathLst>
              <a:path w="184150" h="175260">
                <a:moveTo>
                  <a:pt x="183527" y="175209"/>
                </a:moveTo>
                <a:lnTo>
                  <a:pt x="85458" y="0"/>
                </a:lnTo>
                <a:lnTo>
                  <a:pt x="0" y="93776"/>
                </a:lnTo>
                <a:lnTo>
                  <a:pt x="183527" y="1752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8597204" y="3765008"/>
            <a:ext cx="1373315" cy="173165"/>
          </a:xfrm>
          <a:custGeom>
            <a:avLst/>
            <a:gdLst/>
            <a:ahLst/>
            <a:cxnLst/>
            <a:rect l="l" t="t" r="r" b="b"/>
            <a:pathLst>
              <a:path w="1525904" h="192404">
                <a:moveTo>
                  <a:pt x="0" y="181792"/>
                </a:moveTo>
                <a:lnTo>
                  <a:pt x="48527" y="159469"/>
                </a:lnTo>
                <a:lnTo>
                  <a:pt x="96999" y="138607"/>
                </a:lnTo>
                <a:lnTo>
                  <a:pt x="145416" y="119207"/>
                </a:lnTo>
                <a:lnTo>
                  <a:pt x="193778" y="101268"/>
                </a:lnTo>
                <a:lnTo>
                  <a:pt x="242085" y="84790"/>
                </a:lnTo>
                <a:lnTo>
                  <a:pt x="290336" y="69775"/>
                </a:lnTo>
                <a:lnTo>
                  <a:pt x="338533" y="56220"/>
                </a:lnTo>
                <a:lnTo>
                  <a:pt x="386674" y="44127"/>
                </a:lnTo>
                <a:lnTo>
                  <a:pt x="434760" y="33496"/>
                </a:lnTo>
                <a:lnTo>
                  <a:pt x="482791" y="24326"/>
                </a:lnTo>
                <a:lnTo>
                  <a:pt x="530767" y="16618"/>
                </a:lnTo>
                <a:lnTo>
                  <a:pt x="578688" y="10371"/>
                </a:lnTo>
                <a:lnTo>
                  <a:pt x="626554" y="5586"/>
                </a:lnTo>
                <a:lnTo>
                  <a:pt x="674364" y="2262"/>
                </a:lnTo>
                <a:lnTo>
                  <a:pt x="722119" y="400"/>
                </a:lnTo>
                <a:lnTo>
                  <a:pt x="769820" y="0"/>
                </a:lnTo>
                <a:lnTo>
                  <a:pt x="817465" y="1060"/>
                </a:lnTo>
                <a:lnTo>
                  <a:pt x="865054" y="3583"/>
                </a:lnTo>
                <a:lnTo>
                  <a:pt x="912589" y="7567"/>
                </a:lnTo>
                <a:lnTo>
                  <a:pt x="960069" y="13012"/>
                </a:lnTo>
                <a:lnTo>
                  <a:pt x="1007493" y="19919"/>
                </a:lnTo>
                <a:lnTo>
                  <a:pt x="1054863" y="28288"/>
                </a:lnTo>
                <a:lnTo>
                  <a:pt x="1102177" y="38118"/>
                </a:lnTo>
                <a:lnTo>
                  <a:pt x="1149436" y="49409"/>
                </a:lnTo>
                <a:lnTo>
                  <a:pt x="1196640" y="62163"/>
                </a:lnTo>
                <a:lnTo>
                  <a:pt x="1243789" y="76377"/>
                </a:lnTo>
                <a:lnTo>
                  <a:pt x="1290882" y="92054"/>
                </a:lnTo>
                <a:lnTo>
                  <a:pt x="1337921" y="109191"/>
                </a:lnTo>
                <a:lnTo>
                  <a:pt x="1384904" y="127791"/>
                </a:lnTo>
                <a:lnTo>
                  <a:pt x="1431832" y="147852"/>
                </a:lnTo>
                <a:lnTo>
                  <a:pt x="1478706" y="169374"/>
                </a:lnTo>
                <a:lnTo>
                  <a:pt x="1525524" y="192358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9791433" y="3809693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57365" y="0"/>
                </a:moveTo>
                <a:lnTo>
                  <a:pt x="0" y="113169"/>
                </a:lnTo>
                <a:lnTo>
                  <a:pt x="198602" y="142709"/>
                </a:lnTo>
                <a:lnTo>
                  <a:pt x="57365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9791433" y="3809693"/>
            <a:ext cx="178880" cy="128588"/>
          </a:xfrm>
          <a:custGeom>
            <a:avLst/>
            <a:gdLst/>
            <a:ahLst/>
            <a:cxnLst/>
            <a:rect l="l" t="t" r="r" b="b"/>
            <a:pathLst>
              <a:path w="198754" h="142875">
                <a:moveTo>
                  <a:pt x="198602" y="142709"/>
                </a:moveTo>
                <a:lnTo>
                  <a:pt x="57365" y="0"/>
                </a:lnTo>
                <a:lnTo>
                  <a:pt x="0" y="113169"/>
                </a:lnTo>
                <a:lnTo>
                  <a:pt x="198602" y="142709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421640" y="4162263"/>
            <a:ext cx="2804351" cy="177165"/>
          </a:xfrm>
          <a:custGeom>
            <a:avLst/>
            <a:gdLst/>
            <a:ahLst/>
            <a:cxnLst/>
            <a:rect l="l" t="t" r="r" b="b"/>
            <a:pathLst>
              <a:path w="3115945" h="196850">
                <a:moveTo>
                  <a:pt x="0" y="11417"/>
                </a:moveTo>
                <a:lnTo>
                  <a:pt x="49790" y="23164"/>
                </a:lnTo>
                <a:lnTo>
                  <a:pt x="99570" y="34527"/>
                </a:lnTo>
                <a:lnTo>
                  <a:pt x="149340" y="45505"/>
                </a:lnTo>
                <a:lnTo>
                  <a:pt x="199098" y="56098"/>
                </a:lnTo>
                <a:lnTo>
                  <a:pt x="248846" y="66306"/>
                </a:lnTo>
                <a:lnTo>
                  <a:pt x="298583" y="76130"/>
                </a:lnTo>
                <a:lnTo>
                  <a:pt x="348310" y="85568"/>
                </a:lnTo>
                <a:lnTo>
                  <a:pt x="398025" y="94622"/>
                </a:lnTo>
                <a:lnTo>
                  <a:pt x="447730" y="103291"/>
                </a:lnTo>
                <a:lnTo>
                  <a:pt x="497425" y="111576"/>
                </a:lnTo>
                <a:lnTo>
                  <a:pt x="547108" y="119475"/>
                </a:lnTo>
                <a:lnTo>
                  <a:pt x="596781" y="126990"/>
                </a:lnTo>
                <a:lnTo>
                  <a:pt x="646443" y="134120"/>
                </a:lnTo>
                <a:lnTo>
                  <a:pt x="696095" y="140865"/>
                </a:lnTo>
                <a:lnTo>
                  <a:pt x="745736" y="147226"/>
                </a:lnTo>
                <a:lnTo>
                  <a:pt x="795366" y="153201"/>
                </a:lnTo>
                <a:lnTo>
                  <a:pt x="844985" y="158792"/>
                </a:lnTo>
                <a:lnTo>
                  <a:pt x="894593" y="163998"/>
                </a:lnTo>
                <a:lnTo>
                  <a:pt x="944191" y="168819"/>
                </a:lnTo>
                <a:lnTo>
                  <a:pt x="993778" y="173256"/>
                </a:lnTo>
                <a:lnTo>
                  <a:pt x="1043355" y="177307"/>
                </a:lnTo>
                <a:lnTo>
                  <a:pt x="1092921" y="180974"/>
                </a:lnTo>
                <a:lnTo>
                  <a:pt x="1142476" y="184256"/>
                </a:lnTo>
                <a:lnTo>
                  <a:pt x="1192020" y="187154"/>
                </a:lnTo>
                <a:lnTo>
                  <a:pt x="1241553" y="189666"/>
                </a:lnTo>
                <a:lnTo>
                  <a:pt x="1291076" y="191794"/>
                </a:lnTo>
                <a:lnTo>
                  <a:pt x="1340588" y="193537"/>
                </a:lnTo>
                <a:lnTo>
                  <a:pt x="1390090" y="194895"/>
                </a:lnTo>
                <a:lnTo>
                  <a:pt x="1439580" y="195868"/>
                </a:lnTo>
                <a:lnTo>
                  <a:pt x="1489060" y="196457"/>
                </a:lnTo>
                <a:lnTo>
                  <a:pt x="1538529" y="196660"/>
                </a:lnTo>
                <a:lnTo>
                  <a:pt x="1587988" y="196479"/>
                </a:lnTo>
                <a:lnTo>
                  <a:pt x="1637436" y="195913"/>
                </a:lnTo>
                <a:lnTo>
                  <a:pt x="1686873" y="194962"/>
                </a:lnTo>
                <a:lnTo>
                  <a:pt x="1736299" y="193627"/>
                </a:lnTo>
                <a:lnTo>
                  <a:pt x="1785715" y="191907"/>
                </a:lnTo>
                <a:lnTo>
                  <a:pt x="1835119" y="189801"/>
                </a:lnTo>
                <a:lnTo>
                  <a:pt x="1884514" y="187311"/>
                </a:lnTo>
                <a:lnTo>
                  <a:pt x="1933897" y="184437"/>
                </a:lnTo>
                <a:lnTo>
                  <a:pt x="1983270" y="181177"/>
                </a:lnTo>
                <a:lnTo>
                  <a:pt x="2032632" y="177533"/>
                </a:lnTo>
                <a:lnTo>
                  <a:pt x="2081983" y="173504"/>
                </a:lnTo>
                <a:lnTo>
                  <a:pt x="2131323" y="169090"/>
                </a:lnTo>
                <a:lnTo>
                  <a:pt x="2180653" y="164291"/>
                </a:lnTo>
                <a:lnTo>
                  <a:pt x="2229972" y="159107"/>
                </a:lnTo>
                <a:lnTo>
                  <a:pt x="2279281" y="153539"/>
                </a:lnTo>
                <a:lnTo>
                  <a:pt x="2328578" y="147586"/>
                </a:lnTo>
                <a:lnTo>
                  <a:pt x="2377865" y="141248"/>
                </a:lnTo>
                <a:lnTo>
                  <a:pt x="2427141" y="134525"/>
                </a:lnTo>
                <a:lnTo>
                  <a:pt x="2476407" y="127417"/>
                </a:lnTo>
                <a:lnTo>
                  <a:pt x="2525661" y="119925"/>
                </a:lnTo>
                <a:lnTo>
                  <a:pt x="2574905" y="112047"/>
                </a:lnTo>
                <a:lnTo>
                  <a:pt x="2624139" y="103785"/>
                </a:lnTo>
                <a:lnTo>
                  <a:pt x="2673361" y="95138"/>
                </a:lnTo>
                <a:lnTo>
                  <a:pt x="2722573" y="86107"/>
                </a:lnTo>
                <a:lnTo>
                  <a:pt x="2771774" y="76690"/>
                </a:lnTo>
                <a:lnTo>
                  <a:pt x="2820964" y="66889"/>
                </a:lnTo>
                <a:lnTo>
                  <a:pt x="2870144" y="56703"/>
                </a:lnTo>
                <a:lnTo>
                  <a:pt x="2919313" y="46132"/>
                </a:lnTo>
                <a:lnTo>
                  <a:pt x="2968471" y="35176"/>
                </a:lnTo>
                <a:lnTo>
                  <a:pt x="3017618" y="23835"/>
                </a:lnTo>
                <a:lnTo>
                  <a:pt x="3066755" y="12110"/>
                </a:lnTo>
                <a:lnTo>
                  <a:pt x="3115881" y="0"/>
                </a:lnTo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9045751" y="4148536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0" y="0"/>
                </a:moveTo>
                <a:lnTo>
                  <a:pt x="30822" y="123075"/>
                </a:lnTo>
                <a:lnTo>
                  <a:pt x="200202" y="15252"/>
                </a:lnTo>
                <a:lnTo>
                  <a:pt x="0" y="0"/>
                </a:lnTo>
                <a:close/>
              </a:path>
            </a:pathLst>
          </a:custGeom>
          <a:solidFill>
            <a:srgbClr val="A9A9A9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9045751" y="4148536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59" h="123189">
                <a:moveTo>
                  <a:pt x="200202" y="15252"/>
                </a:moveTo>
                <a:lnTo>
                  <a:pt x="0" y="0"/>
                </a:lnTo>
                <a:lnTo>
                  <a:pt x="30822" y="123075"/>
                </a:lnTo>
                <a:lnTo>
                  <a:pt x="200202" y="15252"/>
                </a:lnTo>
                <a:close/>
              </a:path>
            </a:pathLst>
          </a:custGeom>
          <a:ln w="15240">
            <a:solidFill>
              <a:srgbClr val="A9A9A9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881081" y="43817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3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978360" y="43817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9441400" y="474747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521160" y="474747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8618440" y="511323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6"/>
                </a:lnTo>
                <a:lnTo>
                  <a:pt x="27725" y="228550"/>
                </a:lnTo>
                <a:lnTo>
                  <a:pt x="58830" y="259653"/>
                </a:lnTo>
                <a:lnTo>
                  <a:pt x="98274" y="280050"/>
                </a:lnTo>
                <a:lnTo>
                  <a:pt x="143687" y="287375"/>
                </a:lnTo>
                <a:lnTo>
                  <a:pt x="189101" y="280050"/>
                </a:lnTo>
                <a:lnTo>
                  <a:pt x="228544" y="259653"/>
                </a:lnTo>
                <a:lnTo>
                  <a:pt x="259650" y="228550"/>
                </a:lnTo>
                <a:lnTo>
                  <a:pt x="280049" y="189106"/>
                </a:lnTo>
                <a:lnTo>
                  <a:pt x="287375" y="143687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6421640" y="4172538"/>
            <a:ext cx="473202" cy="281178"/>
          </a:xfrm>
          <a:custGeom>
            <a:avLst/>
            <a:gdLst/>
            <a:ahLst/>
            <a:cxnLst/>
            <a:rect l="l" t="t" r="r" b="b"/>
            <a:pathLst>
              <a:path w="525779" h="312420">
                <a:moveTo>
                  <a:pt x="0" y="0"/>
                </a:moveTo>
                <a:lnTo>
                  <a:pt x="525589" y="31200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6718100" y="4316728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64757" y="0"/>
                </a:moveTo>
                <a:lnTo>
                  <a:pt x="0" y="109093"/>
                </a:lnTo>
                <a:lnTo>
                  <a:pt x="196189" y="151790"/>
                </a:lnTo>
                <a:lnTo>
                  <a:pt x="64757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6718100" y="4316728"/>
            <a:ext cx="176594" cy="137160"/>
          </a:xfrm>
          <a:custGeom>
            <a:avLst/>
            <a:gdLst/>
            <a:ahLst/>
            <a:cxnLst/>
            <a:rect l="l" t="t" r="r" b="b"/>
            <a:pathLst>
              <a:path w="196214" h="152400">
                <a:moveTo>
                  <a:pt x="196189" y="151790"/>
                </a:moveTo>
                <a:lnTo>
                  <a:pt x="64757" y="0"/>
                </a:lnTo>
                <a:lnTo>
                  <a:pt x="0" y="109093"/>
                </a:lnTo>
                <a:lnTo>
                  <a:pt x="196189" y="1517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7040987" y="4182288"/>
            <a:ext cx="46292" cy="203454"/>
          </a:xfrm>
          <a:custGeom>
            <a:avLst/>
            <a:gdLst/>
            <a:ahLst/>
            <a:cxnLst/>
            <a:rect l="l" t="t" r="r" b="b"/>
            <a:pathLst>
              <a:path w="51435" h="226060">
                <a:moveTo>
                  <a:pt x="50977" y="0"/>
                </a:moveTo>
                <a:lnTo>
                  <a:pt x="0" y="22566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7023076" y="4205571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0" y="0"/>
                </a:moveTo>
                <a:lnTo>
                  <a:pt x="19900" y="199796"/>
                </a:lnTo>
                <a:lnTo>
                  <a:pt x="123748" y="27952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7023076" y="4205571"/>
            <a:ext cx="111443" cy="180023"/>
          </a:xfrm>
          <a:custGeom>
            <a:avLst/>
            <a:gdLst/>
            <a:ahLst/>
            <a:cxnLst/>
            <a:rect l="l" t="t" r="r" b="b"/>
            <a:pathLst>
              <a:path w="123825" h="200025">
                <a:moveTo>
                  <a:pt x="19900" y="199796"/>
                </a:moveTo>
                <a:lnTo>
                  <a:pt x="123748" y="27952"/>
                </a:lnTo>
                <a:lnTo>
                  <a:pt x="0" y="0"/>
                </a:lnTo>
                <a:lnTo>
                  <a:pt x="19900" y="199796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7856517" y="4181065"/>
            <a:ext cx="167450" cy="232029"/>
          </a:xfrm>
          <a:custGeom>
            <a:avLst/>
            <a:gdLst/>
            <a:ahLst/>
            <a:cxnLst/>
            <a:rect l="l" t="t" r="r" b="b"/>
            <a:pathLst>
              <a:path w="186054" h="257810">
                <a:moveTo>
                  <a:pt x="0" y="0"/>
                </a:moveTo>
                <a:lnTo>
                  <a:pt x="185737" y="25739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7877057" y="4240272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02882" y="0"/>
                </a:moveTo>
                <a:lnTo>
                  <a:pt x="0" y="74244"/>
                </a:lnTo>
                <a:lnTo>
                  <a:pt x="162915" y="191604"/>
                </a:lnTo>
                <a:lnTo>
                  <a:pt x="1028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7877057" y="4240272"/>
            <a:ext cx="146876" cy="172593"/>
          </a:xfrm>
          <a:custGeom>
            <a:avLst/>
            <a:gdLst/>
            <a:ahLst/>
            <a:cxnLst/>
            <a:rect l="l" t="t" r="r" b="b"/>
            <a:pathLst>
              <a:path w="163195" h="191770">
                <a:moveTo>
                  <a:pt x="162915" y="191604"/>
                </a:moveTo>
                <a:lnTo>
                  <a:pt x="102882" y="0"/>
                </a:lnTo>
                <a:lnTo>
                  <a:pt x="0" y="74244"/>
                </a:lnTo>
                <a:lnTo>
                  <a:pt x="162915" y="19160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8194948" y="4172561"/>
            <a:ext cx="318897" cy="243459"/>
          </a:xfrm>
          <a:custGeom>
            <a:avLst/>
            <a:gdLst/>
            <a:ahLst/>
            <a:cxnLst/>
            <a:rect l="l" t="t" r="r" b="b"/>
            <a:pathLst>
              <a:path w="354329" h="270510">
                <a:moveTo>
                  <a:pt x="354075" y="0"/>
                </a:moveTo>
                <a:lnTo>
                  <a:pt x="0" y="27005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8194948" y="426624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113004" y="0"/>
                </a:moveTo>
                <a:lnTo>
                  <a:pt x="0" y="165963"/>
                </a:lnTo>
                <a:lnTo>
                  <a:pt x="189941" y="100876"/>
                </a:lnTo>
                <a:lnTo>
                  <a:pt x="113004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8194948" y="426624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70">
                <a:moveTo>
                  <a:pt x="0" y="165963"/>
                </a:moveTo>
                <a:lnTo>
                  <a:pt x="189941" y="100876"/>
                </a:lnTo>
                <a:lnTo>
                  <a:pt x="113004" y="0"/>
                </a:lnTo>
                <a:lnTo>
                  <a:pt x="0" y="165963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081060" y="4619337"/>
            <a:ext cx="469773" cy="175451"/>
          </a:xfrm>
          <a:custGeom>
            <a:avLst/>
            <a:gdLst/>
            <a:ahLst/>
            <a:cxnLst/>
            <a:rect l="l" t="t" r="r" b="b"/>
            <a:pathLst>
              <a:path w="521970" h="194945">
                <a:moveTo>
                  <a:pt x="0" y="0"/>
                </a:moveTo>
                <a:lnTo>
                  <a:pt x="521830" y="194665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370113" y="4681116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44348" y="0"/>
                </a:moveTo>
                <a:lnTo>
                  <a:pt x="0" y="118872"/>
                </a:lnTo>
                <a:lnTo>
                  <a:pt x="200660" y="126022"/>
                </a:lnTo>
                <a:lnTo>
                  <a:pt x="44348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370113" y="4681116"/>
            <a:ext cx="180594" cy="113728"/>
          </a:xfrm>
          <a:custGeom>
            <a:avLst/>
            <a:gdLst/>
            <a:ahLst/>
            <a:cxnLst/>
            <a:rect l="l" t="t" r="r" b="b"/>
            <a:pathLst>
              <a:path w="200659" h="126364">
                <a:moveTo>
                  <a:pt x="200660" y="126022"/>
                </a:moveTo>
                <a:lnTo>
                  <a:pt x="44348" y="0"/>
                </a:lnTo>
                <a:lnTo>
                  <a:pt x="0" y="118872"/>
                </a:lnTo>
                <a:lnTo>
                  <a:pt x="200660" y="126022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7739005" y="4594133"/>
            <a:ext cx="269748" cy="188595"/>
          </a:xfrm>
          <a:custGeom>
            <a:avLst/>
            <a:gdLst/>
            <a:ahLst/>
            <a:cxnLst/>
            <a:rect l="l" t="t" r="r" b="b"/>
            <a:pathLst>
              <a:path w="299720" h="209550">
                <a:moveTo>
                  <a:pt x="299542" y="0"/>
                </a:moveTo>
                <a:lnTo>
                  <a:pt x="0" y="209346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7739005" y="4637533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119811" y="0"/>
                </a:moveTo>
                <a:lnTo>
                  <a:pt x="0" y="161124"/>
                </a:lnTo>
                <a:lnTo>
                  <a:pt x="192481" y="103987"/>
                </a:lnTo>
                <a:lnTo>
                  <a:pt x="119811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7739005" y="4637533"/>
            <a:ext cx="173736" cy="145161"/>
          </a:xfrm>
          <a:custGeom>
            <a:avLst/>
            <a:gdLst/>
            <a:ahLst/>
            <a:cxnLst/>
            <a:rect l="l" t="t" r="r" b="b"/>
            <a:pathLst>
              <a:path w="193040" h="161289">
                <a:moveTo>
                  <a:pt x="0" y="161124"/>
                </a:moveTo>
                <a:lnTo>
                  <a:pt x="192481" y="103987"/>
                </a:lnTo>
                <a:lnTo>
                  <a:pt x="119811" y="0"/>
                </a:lnTo>
                <a:lnTo>
                  <a:pt x="0" y="16112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9308424" y="4182597"/>
            <a:ext cx="200025" cy="581216"/>
          </a:xfrm>
          <a:custGeom>
            <a:avLst/>
            <a:gdLst/>
            <a:ahLst/>
            <a:cxnLst/>
            <a:rect l="l" t="t" r="r" b="b"/>
            <a:pathLst>
              <a:path w="222250" h="645795">
                <a:moveTo>
                  <a:pt x="0" y="0"/>
                </a:moveTo>
                <a:lnTo>
                  <a:pt x="221754" y="64568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9398321" y="4583012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19989" y="0"/>
                </a:moveTo>
                <a:lnTo>
                  <a:pt x="0" y="41211"/>
                </a:lnTo>
                <a:lnTo>
                  <a:pt x="121869" y="200774"/>
                </a:lnTo>
                <a:lnTo>
                  <a:pt x="11998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9398321" y="4583012"/>
            <a:ext cx="109728" cy="181166"/>
          </a:xfrm>
          <a:custGeom>
            <a:avLst/>
            <a:gdLst/>
            <a:ahLst/>
            <a:cxnLst/>
            <a:rect l="l" t="t" r="r" b="b"/>
            <a:pathLst>
              <a:path w="121920" h="201295">
                <a:moveTo>
                  <a:pt x="121869" y="200774"/>
                </a:moveTo>
                <a:lnTo>
                  <a:pt x="119989" y="0"/>
                </a:lnTo>
                <a:lnTo>
                  <a:pt x="0" y="41211"/>
                </a:lnTo>
                <a:lnTo>
                  <a:pt x="121869" y="20077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9627103" y="4181854"/>
            <a:ext cx="382905" cy="578930"/>
          </a:xfrm>
          <a:custGeom>
            <a:avLst/>
            <a:gdLst/>
            <a:ahLst/>
            <a:cxnLst/>
            <a:rect l="l" t="t" r="r" b="b"/>
            <a:pathLst>
              <a:path w="425450" h="643254">
                <a:moveTo>
                  <a:pt x="425043" y="0"/>
                </a:moveTo>
                <a:lnTo>
                  <a:pt x="0" y="642848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9627103" y="4585915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52146" y="0"/>
                </a:moveTo>
                <a:lnTo>
                  <a:pt x="0" y="193890"/>
                </a:lnTo>
                <a:lnTo>
                  <a:pt x="157988" y="69977"/>
                </a:lnTo>
                <a:lnTo>
                  <a:pt x="52146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9627103" y="4585915"/>
            <a:ext cx="142304" cy="174879"/>
          </a:xfrm>
          <a:custGeom>
            <a:avLst/>
            <a:gdLst/>
            <a:ahLst/>
            <a:cxnLst/>
            <a:rect l="l" t="t" r="r" b="b"/>
            <a:pathLst>
              <a:path w="158115" h="194310">
                <a:moveTo>
                  <a:pt x="0" y="193890"/>
                </a:moveTo>
                <a:lnTo>
                  <a:pt x="157988" y="69977"/>
                </a:lnTo>
                <a:lnTo>
                  <a:pt x="52146" y="0"/>
                </a:lnTo>
                <a:lnTo>
                  <a:pt x="0" y="19389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725781" y="4981931"/>
            <a:ext cx="900113" cy="218313"/>
          </a:xfrm>
          <a:custGeom>
            <a:avLst/>
            <a:gdLst/>
            <a:ahLst/>
            <a:cxnLst/>
            <a:rect l="l" t="t" r="r" b="b"/>
            <a:pathLst>
              <a:path w="1000125" h="242570">
                <a:moveTo>
                  <a:pt x="0" y="0"/>
                </a:moveTo>
                <a:lnTo>
                  <a:pt x="999820" y="242392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8445539" y="5104198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9895" y="0"/>
                </a:moveTo>
                <a:lnTo>
                  <a:pt x="0" y="123304"/>
                </a:lnTo>
                <a:lnTo>
                  <a:pt x="200088" y="106540"/>
                </a:lnTo>
                <a:lnTo>
                  <a:pt x="2989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8445539" y="5104198"/>
            <a:ext cx="180594" cy="111443"/>
          </a:xfrm>
          <a:custGeom>
            <a:avLst/>
            <a:gdLst/>
            <a:ahLst/>
            <a:cxnLst/>
            <a:rect l="l" t="t" r="r" b="b"/>
            <a:pathLst>
              <a:path w="200659" h="123825">
                <a:moveTo>
                  <a:pt x="200088" y="106540"/>
                </a:moveTo>
                <a:lnTo>
                  <a:pt x="29895" y="0"/>
                </a:lnTo>
                <a:lnTo>
                  <a:pt x="0" y="123304"/>
                </a:lnTo>
                <a:lnTo>
                  <a:pt x="200088" y="106540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8872107" y="4951573"/>
            <a:ext cx="593217" cy="256032"/>
          </a:xfrm>
          <a:custGeom>
            <a:avLst/>
            <a:gdLst/>
            <a:ahLst/>
            <a:cxnLst/>
            <a:rect l="l" t="t" r="r" b="b"/>
            <a:pathLst>
              <a:path w="659129" h="284479">
                <a:moveTo>
                  <a:pt x="659002" y="0"/>
                </a:moveTo>
                <a:lnTo>
                  <a:pt x="0" y="28387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8872107" y="5086790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149859" y="0"/>
                </a:moveTo>
                <a:lnTo>
                  <a:pt x="0" y="133629"/>
                </a:lnTo>
                <a:lnTo>
                  <a:pt x="200050" y="116522"/>
                </a:lnTo>
                <a:lnTo>
                  <a:pt x="149859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8872107" y="5086790"/>
            <a:ext cx="180594" cy="120587"/>
          </a:xfrm>
          <a:custGeom>
            <a:avLst/>
            <a:gdLst/>
            <a:ahLst/>
            <a:cxnLst/>
            <a:rect l="l" t="t" r="r" b="b"/>
            <a:pathLst>
              <a:path w="200659" h="133985">
                <a:moveTo>
                  <a:pt x="0" y="133629"/>
                </a:moveTo>
                <a:lnTo>
                  <a:pt x="200050" y="116522"/>
                </a:lnTo>
                <a:lnTo>
                  <a:pt x="149859" y="0"/>
                </a:lnTo>
                <a:lnTo>
                  <a:pt x="0" y="133629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 txBox="1"/>
          <p:nvPr/>
        </p:nvSpPr>
        <p:spPr>
          <a:xfrm>
            <a:off x="6242190" y="3749169"/>
            <a:ext cx="385591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77812" algn="l"/>
                <a:tab pos="1509332" algn="l"/>
                <a:tab pos="2240852" algn="l"/>
                <a:tab pos="2972372" algn="l"/>
                <a:tab pos="3703892" algn="l"/>
              </a:tabLst>
            </a:pPr>
            <a:r>
              <a:rPr sz="3240" i="1" spc="-182" baseline="-1967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1485" spc="-122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-122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r>
              <a:rPr sz="1485" u="heavy" spc="63" dirty="0">
                <a:solidFill>
                  <a:srgbClr val="00008A"/>
                </a:solidFill>
                <a:latin typeface="Times New Roman"/>
                <a:cs typeface="Times New Roman"/>
              </a:rPr>
              <a:t>	</a:t>
            </a:r>
            <a:r>
              <a:rPr sz="1485" spc="63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485">
              <a:latin typeface="Lucida Sans Unicode"/>
              <a:cs typeface="Lucida Sans Unicode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6973710" y="3848336"/>
            <a:ext cx="317068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742379" algn="l"/>
                <a:tab pos="1473898" algn="l"/>
                <a:tab pos="2204276" algn="l"/>
                <a:tab pos="2935796" algn="l"/>
              </a:tabLst>
            </a:pP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2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3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18518" dirty="0">
                <a:solidFill>
                  <a:srgbClr val="00008A"/>
                </a:solidFill>
                <a:latin typeface="Verdana"/>
                <a:cs typeface="Verdana"/>
              </a:rPr>
              <a:t>4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5	</a:t>
            </a:r>
            <a:r>
              <a:rPr sz="2160" i="1" spc="-311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228" spc="-135" baseline="-20202" dirty="0">
                <a:solidFill>
                  <a:srgbClr val="00008A"/>
                </a:solidFill>
                <a:latin typeface="Verdana"/>
                <a:cs typeface="Verdana"/>
              </a:rPr>
              <a:t>6</a:t>
            </a:r>
            <a:endParaRPr sz="2228" baseline="-20202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073460" y="3704875"/>
            <a:ext cx="350729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i="1" spc="45" dirty="0">
                <a:solidFill>
                  <a:srgbClr val="00008A"/>
                </a:solidFill>
                <a:latin typeface="Arial"/>
                <a:cs typeface="Arial"/>
              </a:rPr>
              <a:t>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(</a:t>
            </a:r>
            <a:r>
              <a:rPr sz="2475" i="1" spc="-59" dirty="0">
                <a:solidFill>
                  <a:srgbClr val="00008A"/>
                </a:solidFill>
                <a:latin typeface="Arial"/>
                <a:cs typeface="Arial"/>
              </a:rPr>
              <a:t>e, </a:t>
            </a:r>
            <a:r>
              <a:rPr sz="2475" i="1" spc="-23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475" spc="-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depth-robust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3986980" y="4006897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792869" y="4063228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5792869" y="4261941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2073460" y="4087483"/>
            <a:ext cx="400793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208276" algn="l"/>
              </a:tabLst>
            </a:pPr>
            <a:r>
              <a:rPr sz="2475" i="1" spc="-122" dirty="0">
                <a:solidFill>
                  <a:srgbClr val="00008A"/>
                </a:solidFill>
                <a:latin typeface="Arial"/>
                <a:cs typeface="Arial"/>
              </a:rPr>
              <a:t>φ</a:t>
            </a:r>
            <a:r>
              <a:rPr sz="2475" i="1" spc="162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commits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8A"/>
                </a:solidFill>
                <a:latin typeface="Cambria"/>
                <a:cs typeface="Cambria"/>
              </a:rPr>
              <a:t>P	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to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-18" dirty="0">
                <a:solidFill>
                  <a:srgbClr val="00008A"/>
                </a:solidFill>
                <a:latin typeface="Cambria"/>
                <a:cs typeface="Cambria"/>
              </a:rPr>
              <a:t>{</a:t>
            </a:r>
            <a:r>
              <a:rPr sz="2475" i="1" spc="-18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475" i="1" spc="270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297" dirty="0">
                <a:solidFill>
                  <a:srgbClr val="00008A"/>
                </a:solidFill>
                <a:latin typeface="Cambria"/>
                <a:cs typeface="Cambria"/>
              </a:rPr>
              <a:t>}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6058470" y="3999191"/>
            <a:ext cx="435483" cy="4985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0287" algn="r"/>
            <a:r>
              <a:rPr sz="1485" spc="-90" dirty="0">
                <a:solidFill>
                  <a:srgbClr val="00008A"/>
                </a:solidFill>
                <a:latin typeface="Verdana"/>
                <a:cs typeface="Verdana"/>
              </a:rPr>
              <a:t>1</a:t>
            </a:r>
            <a:endParaRPr sz="1485">
              <a:latin typeface="Verdana"/>
              <a:cs typeface="Verdana"/>
            </a:endParaRPr>
          </a:p>
          <a:p>
            <a:pPr marR="4572" algn="r">
              <a:spcBef>
                <a:spcPts val="9"/>
              </a:spcBef>
            </a:pP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45" dirty="0">
                <a:solidFill>
                  <a:srgbClr val="00008A"/>
                </a:solidFill>
                <a:latin typeface="Lucida Sans Unicode"/>
                <a:cs typeface="Lucida Sans Unicode"/>
              </a:rPr>
              <a:t>∈</a:t>
            </a:r>
            <a:r>
              <a:rPr sz="1755" i="1" spc="-14" dirty="0">
                <a:solidFill>
                  <a:srgbClr val="00008A"/>
                </a:solidFill>
                <a:latin typeface="Verdana"/>
                <a:cs typeface="Verdana"/>
              </a:rPr>
              <a:t>V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957344" y="4644548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2073460" y="4470123"/>
            <a:ext cx="3040952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Clr>
                <a:srgbClr val="000000"/>
              </a:buClr>
              <a:buFont typeface="Cambria"/>
              <a:buChar char="•"/>
              <a:tabLst>
                <a:tab pos="330327" algn="l"/>
                <a:tab pos="2089976" algn="l"/>
              </a:tabLst>
            </a:pP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b="1" spc="-90" dirty="0">
                <a:solidFill>
                  <a:srgbClr val="00008A"/>
                </a:solidFill>
                <a:latin typeface="Arial"/>
                <a:cs typeface="Arial"/>
              </a:rPr>
              <a:t>bad</a:t>
            </a:r>
            <a:r>
              <a:rPr sz="2475" b="1" spc="15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spc="5" dirty="0">
                <a:solidFill>
                  <a:srgbClr val="00008A"/>
                </a:solidFill>
                <a:latin typeface="Tahoma"/>
                <a:cs typeface="Tahoma"/>
              </a:rPr>
              <a:t>if</a:t>
            </a:r>
            <a:r>
              <a:rPr sz="2475" spc="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i="1" spc="-135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-203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	</a:t>
            </a:r>
            <a:r>
              <a:rPr sz="2475" spc="-527" dirty="0">
                <a:solidFill>
                  <a:srgbClr val="00008A"/>
                </a:solidFill>
                <a:latin typeface="Cambria"/>
                <a:cs typeface="Cambria"/>
              </a:rPr>
              <a:t>/</a:t>
            </a:r>
            <a:r>
              <a:rPr sz="2475" spc="-527" dirty="0">
                <a:solidFill>
                  <a:srgbClr val="00008A"/>
                </a:solidFill>
                <a:latin typeface="Tahoma"/>
                <a:cs typeface="Tahoma"/>
              </a:rPr>
              <a:t>= </a:t>
            </a:r>
            <a:r>
              <a:rPr sz="2475" spc="-40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50" dirty="0">
                <a:solidFill>
                  <a:srgbClr val="00008A"/>
                </a:solidFill>
                <a:latin typeface="Cambria"/>
                <a:cs typeface="Cambria"/>
              </a:rPr>
              <a:t>H</a:t>
            </a:r>
            <a:r>
              <a:rPr sz="2475" spc="50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50" dirty="0">
                <a:solidFill>
                  <a:srgbClr val="00008A"/>
                </a:solidFill>
                <a:latin typeface="Arial"/>
                <a:cs typeface="Arial"/>
              </a:rPr>
              <a:t>£</a:t>
            </a:r>
            <a:r>
              <a:rPr sz="2633" spc="74" baseline="28490" dirty="0">
                <a:solidFill>
                  <a:srgbClr val="00008A"/>
                </a:solidFill>
                <a:latin typeface="Lucida Sans Unicode"/>
                <a:cs typeface="Lucida Sans Unicode"/>
              </a:rPr>
              <a:t>l</a:t>
            </a:r>
            <a:endParaRPr sz="2633" baseline="28490">
              <a:latin typeface="Lucida Sans Unicode"/>
              <a:cs typeface="Lucida Sans Unicode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5017797" y="4664263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solidFill>
                  <a:srgbClr val="00008A"/>
                </a:solidFill>
                <a:latin typeface="Verdana"/>
                <a:cs typeface="Verdana"/>
              </a:rPr>
              <a:t>pa</a:t>
            </a:r>
            <a:r>
              <a:rPr sz="1755" i="1" spc="90" dirty="0">
                <a:solidFill>
                  <a:srgbClr val="00008A"/>
                </a:solidFill>
                <a:latin typeface="Verdana"/>
                <a:cs typeface="Verdana"/>
              </a:rPr>
              <a:t>r</a:t>
            </a:r>
            <a:r>
              <a:rPr sz="1755" i="1" spc="32" dirty="0">
                <a:solidFill>
                  <a:srgbClr val="00008A"/>
                </a:solidFill>
                <a:latin typeface="Verdana"/>
                <a:cs typeface="Verdana"/>
              </a:rPr>
              <a:t>ents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(</a:t>
            </a:r>
            <a:r>
              <a:rPr sz="1755" i="1" spc="225" dirty="0">
                <a:solidFill>
                  <a:srgbClr val="00008A"/>
                </a:solidFill>
                <a:latin typeface="Verdana"/>
                <a:cs typeface="Verdana"/>
              </a:rPr>
              <a:t>i</a:t>
            </a:r>
            <a:r>
              <a:rPr sz="1755" spc="-14" dirty="0">
                <a:solidFill>
                  <a:srgbClr val="00008A"/>
                </a:solidFill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6213466" y="4470123"/>
            <a:ext cx="146876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692133" y="2865118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7" name="object 97"/>
          <p:cNvSpPr/>
          <p:nvPr/>
        </p:nvSpPr>
        <p:spPr>
          <a:xfrm>
            <a:off x="6081003" y="2808025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8" name="object 98"/>
          <p:cNvSpPr/>
          <p:nvPr/>
        </p:nvSpPr>
        <p:spPr>
          <a:xfrm>
            <a:off x="6081003" y="2808025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9" name="object 99"/>
          <p:cNvSpPr txBox="1"/>
          <p:nvPr/>
        </p:nvSpPr>
        <p:spPr>
          <a:xfrm>
            <a:off x="3707130" y="2109251"/>
            <a:ext cx="2312861" cy="15768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0626">
              <a:lnSpc>
                <a:spcPts val="2790"/>
              </a:lnSpc>
              <a:tabLst>
                <a:tab pos="1554480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spc="-162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FF"/>
                </a:solidFill>
                <a:latin typeface="Tahoma"/>
                <a:cs typeface="Tahoma"/>
              </a:rPr>
              <a:t>6</a:t>
            </a:r>
            <a:endParaRPr sz="2475">
              <a:latin typeface="Tahoma"/>
              <a:cs typeface="Tahoma"/>
            </a:endParaRPr>
          </a:p>
          <a:p>
            <a:pPr marL="1169861">
              <a:lnSpc>
                <a:spcPts val="2790"/>
              </a:lnSpc>
            </a:pPr>
            <a:r>
              <a:rPr sz="2475" i="1" spc="-122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475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2565">
              <a:latin typeface="Times New Roman"/>
              <a:cs typeface="Times New Roman"/>
            </a:endParaRPr>
          </a:p>
          <a:p>
            <a:pPr marL="11430">
              <a:spcBef>
                <a:spcPts val="5"/>
              </a:spcBef>
            </a:pPr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37742" y="5033860"/>
            <a:ext cx="7628382" cy="679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28675" algn="r">
              <a:lnSpc>
                <a:spcPts val="2471"/>
              </a:lnSpc>
            </a:pPr>
            <a:r>
              <a:rPr sz="2160" i="1" spc="-131" dirty="0">
                <a:solidFill>
                  <a:srgbClr val="0000FF"/>
                </a:solidFill>
                <a:latin typeface="Arial"/>
                <a:cs typeface="Arial"/>
              </a:rPr>
              <a:t>φ</a:t>
            </a:r>
            <a:endParaRPr sz="2160">
              <a:latin typeface="Arial"/>
              <a:cs typeface="Arial"/>
            </a:endParaRPr>
          </a:p>
          <a:p>
            <a:pPr marL="329756" indent="-318326">
              <a:lnSpc>
                <a:spcPts val="2849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Case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1: 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≥ </a:t>
            </a:r>
            <a:r>
              <a:rPr sz="2475" i="1" spc="-212" dirty="0">
                <a:solidFill>
                  <a:srgbClr val="00008A"/>
                </a:solidFill>
                <a:latin typeface="Arial"/>
                <a:cs typeface="Arial"/>
              </a:rPr>
              <a:t>e 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nodes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will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fail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opening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phase</a:t>
            </a:r>
            <a:r>
              <a:rPr sz="2475" spc="9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whp.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7742" y="5692995"/>
            <a:ext cx="7825550" cy="11540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marR="4572" indent="-318326">
              <a:lnSpc>
                <a:spcPct val="101400"/>
              </a:lnSpc>
              <a:buClr>
                <a:srgbClr val="000000"/>
              </a:buClr>
              <a:buFont typeface="Cambria"/>
              <a:buChar char="•"/>
              <a:tabLst>
                <a:tab pos="330327" algn="l"/>
              </a:tabLst>
            </a:pP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Case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2: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Less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than </a:t>
            </a:r>
            <a:r>
              <a:rPr sz="2475" i="1" spc="-212" dirty="0">
                <a:solidFill>
                  <a:srgbClr val="00008A"/>
                </a:solidFill>
                <a:latin typeface="Arial"/>
                <a:cs typeface="Arial"/>
              </a:rPr>
              <a:t>e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bad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labels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63" dirty="0">
                <a:solidFill>
                  <a:srgbClr val="00008A"/>
                </a:solidFill>
                <a:latin typeface="Cambria"/>
                <a:cs typeface="Cambria"/>
              </a:rPr>
              <a:t>∃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good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nodes  </a:t>
            </a:r>
            <a:r>
              <a:rPr sz="2475" spc="-68" dirty="0">
                <a:solidFill>
                  <a:srgbClr val="00008A"/>
                </a:solidFill>
                <a:latin typeface="Tahoma"/>
                <a:cs typeface="Tahoma"/>
              </a:rPr>
              <a:t>(by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-59" dirty="0">
                <a:solidFill>
                  <a:srgbClr val="00008A"/>
                </a:solidFill>
                <a:latin typeface="Arial"/>
                <a:cs typeface="Arial"/>
              </a:rPr>
              <a:t>e, </a:t>
            </a:r>
            <a:r>
              <a:rPr sz="2475" i="1" spc="-23" dirty="0">
                <a:solidFill>
                  <a:srgbClr val="00008A"/>
                </a:solidFill>
                <a:latin typeface="Arial"/>
                <a:cs typeface="Arial"/>
              </a:rPr>
              <a:t>d</a:t>
            </a:r>
            <a:r>
              <a:rPr sz="2475" spc="-23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depth-robustness) </a:t>
            </a: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i="1" spc="-594" dirty="0">
                <a:solidFill>
                  <a:srgbClr val="00008A"/>
                </a:solidFill>
                <a:latin typeface="Arial"/>
                <a:cs typeface="Arial"/>
              </a:rPr>
              <a:t>P</a:t>
            </a:r>
            <a:r>
              <a:rPr sz="3713" spc="-890" baseline="14141" dirty="0">
                <a:solidFill>
                  <a:srgbClr val="00008A"/>
                </a:solidFill>
                <a:latin typeface="Tahoma"/>
                <a:cs typeface="Tahoma"/>
              </a:rPr>
              <a:t>˜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made </a:t>
            </a:r>
            <a:r>
              <a:rPr sz="2475" i="1" spc="-72" dirty="0">
                <a:solidFill>
                  <a:srgbClr val="00008A"/>
                </a:solidFill>
                <a:latin typeface="Arial"/>
                <a:cs typeface="Arial"/>
              </a:rPr>
              <a:t>d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sequential  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queries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(by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sequantality of</a:t>
            </a:r>
            <a:r>
              <a:rPr sz="2475" spc="41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68" dirty="0">
                <a:solidFill>
                  <a:srgbClr val="00008A"/>
                </a:solidFill>
                <a:latin typeface="Tahoma"/>
                <a:cs typeface="Tahoma"/>
              </a:rPr>
              <a:t>RO)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6975584" y="3923342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72" y="141985"/>
                </a:moveTo>
                <a:lnTo>
                  <a:pt x="276732" y="97110"/>
                </a:lnTo>
                <a:lnTo>
                  <a:pt x="256574" y="58133"/>
                </a:lnTo>
                <a:lnTo>
                  <a:pt x="225838" y="27397"/>
                </a:lnTo>
                <a:lnTo>
                  <a:pt x="186861" y="7239"/>
                </a:lnTo>
                <a:lnTo>
                  <a:pt x="141986" y="0"/>
                </a:lnTo>
                <a:lnTo>
                  <a:pt x="97110" y="7239"/>
                </a:lnTo>
                <a:lnTo>
                  <a:pt x="58133" y="27397"/>
                </a:lnTo>
                <a:lnTo>
                  <a:pt x="27397" y="58133"/>
                </a:lnTo>
                <a:lnTo>
                  <a:pt x="7239" y="97110"/>
                </a:lnTo>
                <a:lnTo>
                  <a:pt x="0" y="141985"/>
                </a:lnTo>
                <a:lnTo>
                  <a:pt x="7239" y="186860"/>
                </a:lnTo>
                <a:lnTo>
                  <a:pt x="27397" y="225833"/>
                </a:lnTo>
                <a:lnTo>
                  <a:pt x="58133" y="256566"/>
                </a:lnTo>
                <a:lnTo>
                  <a:pt x="97110" y="276721"/>
                </a:lnTo>
                <a:lnTo>
                  <a:pt x="141986" y="283959"/>
                </a:lnTo>
                <a:lnTo>
                  <a:pt x="186861" y="276721"/>
                </a:lnTo>
                <a:lnTo>
                  <a:pt x="225838" y="256566"/>
                </a:lnTo>
                <a:lnTo>
                  <a:pt x="256574" y="225833"/>
                </a:lnTo>
                <a:lnTo>
                  <a:pt x="276732" y="186860"/>
                </a:lnTo>
                <a:lnTo>
                  <a:pt x="283972" y="141985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3" name="object 103"/>
          <p:cNvSpPr/>
          <p:nvPr/>
        </p:nvSpPr>
        <p:spPr>
          <a:xfrm>
            <a:off x="9167080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7707104" y="3923342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59" y="141985"/>
                </a:moveTo>
                <a:lnTo>
                  <a:pt x="276721" y="97110"/>
                </a:lnTo>
                <a:lnTo>
                  <a:pt x="256566" y="58133"/>
                </a:lnTo>
                <a:lnTo>
                  <a:pt x="225833" y="27397"/>
                </a:lnTo>
                <a:lnTo>
                  <a:pt x="186860" y="7239"/>
                </a:lnTo>
                <a:lnTo>
                  <a:pt x="141986" y="0"/>
                </a:lnTo>
                <a:lnTo>
                  <a:pt x="97110" y="7239"/>
                </a:lnTo>
                <a:lnTo>
                  <a:pt x="58133" y="27397"/>
                </a:lnTo>
                <a:lnTo>
                  <a:pt x="27397" y="58133"/>
                </a:lnTo>
                <a:lnTo>
                  <a:pt x="7239" y="97110"/>
                </a:lnTo>
                <a:lnTo>
                  <a:pt x="0" y="141985"/>
                </a:lnTo>
                <a:lnTo>
                  <a:pt x="7239" y="186860"/>
                </a:lnTo>
                <a:lnTo>
                  <a:pt x="27397" y="225833"/>
                </a:lnTo>
                <a:lnTo>
                  <a:pt x="58133" y="256566"/>
                </a:lnTo>
                <a:lnTo>
                  <a:pt x="97110" y="276721"/>
                </a:lnTo>
                <a:lnTo>
                  <a:pt x="141986" y="283959"/>
                </a:lnTo>
                <a:lnTo>
                  <a:pt x="186860" y="276721"/>
                </a:lnTo>
                <a:lnTo>
                  <a:pt x="225833" y="256566"/>
                </a:lnTo>
                <a:lnTo>
                  <a:pt x="256566" y="225833"/>
                </a:lnTo>
                <a:lnTo>
                  <a:pt x="276721" y="186860"/>
                </a:lnTo>
                <a:lnTo>
                  <a:pt x="283959" y="141985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8438635" y="3923342"/>
            <a:ext cx="256032" cy="256032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283946" y="141985"/>
                </a:moveTo>
                <a:lnTo>
                  <a:pt x="276708" y="97110"/>
                </a:lnTo>
                <a:lnTo>
                  <a:pt x="256554" y="58133"/>
                </a:lnTo>
                <a:lnTo>
                  <a:pt x="225820" y="27397"/>
                </a:lnTo>
                <a:lnTo>
                  <a:pt x="186847" y="7239"/>
                </a:lnTo>
                <a:lnTo>
                  <a:pt x="141973" y="0"/>
                </a:lnTo>
                <a:lnTo>
                  <a:pt x="97098" y="7239"/>
                </a:lnTo>
                <a:lnTo>
                  <a:pt x="58125" y="27397"/>
                </a:lnTo>
                <a:lnTo>
                  <a:pt x="27392" y="58133"/>
                </a:lnTo>
                <a:lnTo>
                  <a:pt x="7237" y="97110"/>
                </a:lnTo>
                <a:lnTo>
                  <a:pt x="0" y="141985"/>
                </a:lnTo>
                <a:lnTo>
                  <a:pt x="7237" y="186860"/>
                </a:lnTo>
                <a:lnTo>
                  <a:pt x="27392" y="225833"/>
                </a:lnTo>
                <a:lnTo>
                  <a:pt x="58125" y="256566"/>
                </a:lnTo>
                <a:lnTo>
                  <a:pt x="97098" y="276721"/>
                </a:lnTo>
                <a:lnTo>
                  <a:pt x="141973" y="283959"/>
                </a:lnTo>
                <a:lnTo>
                  <a:pt x="186847" y="276721"/>
                </a:lnTo>
                <a:lnTo>
                  <a:pt x="225820" y="256566"/>
                </a:lnTo>
                <a:lnTo>
                  <a:pt x="256554" y="225833"/>
                </a:lnTo>
                <a:lnTo>
                  <a:pt x="276708" y="186860"/>
                </a:lnTo>
                <a:lnTo>
                  <a:pt x="283946" y="141985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9898600" y="3924519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7962656" y="4051735"/>
            <a:ext cx="473202" cy="1715"/>
          </a:xfrm>
          <a:custGeom>
            <a:avLst/>
            <a:gdLst/>
            <a:ahLst/>
            <a:cxnLst/>
            <a:rect l="l" t="t" r="r" b="b"/>
            <a:pathLst>
              <a:path w="525779" h="1904">
                <a:moveTo>
                  <a:pt x="0" y="0"/>
                </a:moveTo>
                <a:lnTo>
                  <a:pt x="525462" y="1409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8263973" y="3995453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44"/>
                </a:lnTo>
                <a:lnTo>
                  <a:pt x="33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8263973" y="3995453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44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44"/>
                </a:lnTo>
                <a:close/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8599307" y="3765176"/>
            <a:ext cx="1368171" cy="174879"/>
          </a:xfrm>
          <a:custGeom>
            <a:avLst/>
            <a:gdLst/>
            <a:ahLst/>
            <a:cxnLst/>
            <a:rect l="l" t="t" r="r" b="b"/>
            <a:pathLst>
              <a:path w="1520190" h="194310">
                <a:moveTo>
                  <a:pt x="0" y="180527"/>
                </a:moveTo>
                <a:lnTo>
                  <a:pt x="48380" y="158271"/>
                </a:lnTo>
                <a:lnTo>
                  <a:pt x="96704" y="137478"/>
                </a:lnTo>
                <a:lnTo>
                  <a:pt x="144969" y="118148"/>
                </a:lnTo>
                <a:lnTo>
                  <a:pt x="193177" y="100282"/>
                </a:lnTo>
                <a:lnTo>
                  <a:pt x="241328" y="83878"/>
                </a:lnTo>
                <a:lnTo>
                  <a:pt x="289421" y="68937"/>
                </a:lnTo>
                <a:lnTo>
                  <a:pt x="337456" y="55460"/>
                </a:lnTo>
                <a:lnTo>
                  <a:pt x="385434" y="43445"/>
                </a:lnTo>
                <a:lnTo>
                  <a:pt x="433354" y="32894"/>
                </a:lnTo>
                <a:lnTo>
                  <a:pt x="481216" y="23806"/>
                </a:lnTo>
                <a:lnTo>
                  <a:pt x="529021" y="16180"/>
                </a:lnTo>
                <a:lnTo>
                  <a:pt x="576769" y="10018"/>
                </a:lnTo>
                <a:lnTo>
                  <a:pt x="624459" y="5319"/>
                </a:lnTo>
                <a:lnTo>
                  <a:pt x="672091" y="2083"/>
                </a:lnTo>
                <a:lnTo>
                  <a:pt x="719666" y="310"/>
                </a:lnTo>
                <a:lnTo>
                  <a:pt x="767183" y="0"/>
                </a:lnTo>
                <a:lnTo>
                  <a:pt x="814642" y="1153"/>
                </a:lnTo>
                <a:lnTo>
                  <a:pt x="862044" y="3769"/>
                </a:lnTo>
                <a:lnTo>
                  <a:pt x="909389" y="7848"/>
                </a:lnTo>
                <a:lnTo>
                  <a:pt x="956676" y="13390"/>
                </a:lnTo>
                <a:lnTo>
                  <a:pt x="1003905" y="20395"/>
                </a:lnTo>
                <a:lnTo>
                  <a:pt x="1051077" y="28863"/>
                </a:lnTo>
                <a:lnTo>
                  <a:pt x="1098191" y="38795"/>
                </a:lnTo>
                <a:lnTo>
                  <a:pt x="1145248" y="50189"/>
                </a:lnTo>
                <a:lnTo>
                  <a:pt x="1192247" y="63047"/>
                </a:lnTo>
                <a:lnTo>
                  <a:pt x="1239189" y="77367"/>
                </a:lnTo>
                <a:lnTo>
                  <a:pt x="1286073" y="93151"/>
                </a:lnTo>
                <a:lnTo>
                  <a:pt x="1332900" y="110397"/>
                </a:lnTo>
                <a:lnTo>
                  <a:pt x="1379669" y="129107"/>
                </a:lnTo>
                <a:lnTo>
                  <a:pt x="1426380" y="149280"/>
                </a:lnTo>
                <a:lnTo>
                  <a:pt x="1473034" y="170915"/>
                </a:lnTo>
                <a:lnTo>
                  <a:pt x="1519631" y="194014"/>
                </a:lnTo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9788336" y="3810859"/>
            <a:ext cx="178880" cy="129159"/>
          </a:xfrm>
          <a:custGeom>
            <a:avLst/>
            <a:gdLst/>
            <a:ahLst/>
            <a:cxnLst/>
            <a:rect l="l" t="t" r="r" b="b"/>
            <a:pathLst>
              <a:path w="198754" h="143510">
                <a:moveTo>
                  <a:pt x="57797" y="0"/>
                </a:moveTo>
                <a:lnTo>
                  <a:pt x="0" y="112941"/>
                </a:lnTo>
                <a:lnTo>
                  <a:pt x="198488" y="143255"/>
                </a:lnTo>
                <a:lnTo>
                  <a:pt x="5779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9788336" y="3810859"/>
            <a:ext cx="178880" cy="129159"/>
          </a:xfrm>
          <a:custGeom>
            <a:avLst/>
            <a:gdLst/>
            <a:ahLst/>
            <a:cxnLst/>
            <a:rect l="l" t="t" r="r" b="b"/>
            <a:pathLst>
              <a:path w="198754" h="143510">
                <a:moveTo>
                  <a:pt x="198488" y="143255"/>
                </a:moveTo>
                <a:lnTo>
                  <a:pt x="57797" y="0"/>
                </a:lnTo>
                <a:lnTo>
                  <a:pt x="0" y="112941"/>
                </a:lnTo>
                <a:lnTo>
                  <a:pt x="198488" y="143255"/>
                </a:lnTo>
                <a:close/>
              </a:path>
            </a:pathLst>
          </a:custGeom>
          <a:ln w="3048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22554449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40542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513694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77118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546907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9804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69804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95699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95699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95699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942391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67390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30814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083867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23500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23500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9395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9395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49395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86846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59998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23422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09947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16108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16108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42003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42003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42003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33150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063026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697266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472988" y="3714148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62412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624126" y="3714147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883073" y="3719736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88307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883073" y="3719736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4017001" y="276064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502707" y="219393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442380" y="2964431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873074" y="296443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873074" y="296443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250516" y="2966557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250516" y="296655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250516" y="296655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913374" y="277899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338754" y="2982776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769448" y="298277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769448" y="298277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146889" y="2984902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146889" y="298490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7146889" y="298490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4145463" y="2396108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344847" y="2384702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344847" y="2384702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740496" y="2393663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740496" y="2393663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740496" y="2393663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 txBox="1"/>
          <p:nvPr/>
        </p:nvSpPr>
        <p:spPr>
          <a:xfrm>
            <a:off x="1962996" y="4448770"/>
            <a:ext cx="7900988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4572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771187" y="347409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4017001" y="276064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5502707" y="219393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5136947" y="42056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7620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 txBox="1"/>
          <p:nvPr/>
        </p:nvSpPr>
        <p:spPr>
          <a:xfrm>
            <a:off x="8729556" y="2123229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359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5462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508614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72038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496108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4724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64724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90619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90619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90619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891592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62310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25734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033068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8420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18420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4315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4315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44315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81766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54918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8342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959148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11028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11028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6923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6923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36923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28070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8012227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646467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422189" y="36972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7332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573327" y="36972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832274" y="37028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83227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832274" y="37028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3966202" y="27437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451908" y="21770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391581" y="29474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822275" y="29474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822275" y="29474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99717" y="29496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99717" y="29496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199717" y="29496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862575" y="27620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287955" y="29658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718649" y="29658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718649" y="29658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96090" y="29679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96090" y="29679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7096090" y="29679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4094664" y="23791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94048" y="23677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294048" y="23677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89697" y="23767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89697" y="23767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689697" y="23767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 txBox="1"/>
          <p:nvPr/>
        </p:nvSpPr>
        <p:spPr>
          <a:xfrm>
            <a:off x="1912197" y="4431836"/>
            <a:ext cx="7900988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4572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720388" y="34571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966202" y="27437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5451908" y="21770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3257348" y="345717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6862575" y="27620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4352639" y="418463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5086148" y="41886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7620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 txBox="1"/>
          <p:nvPr/>
        </p:nvSpPr>
        <p:spPr>
          <a:xfrm>
            <a:off x="7048495" y="2456398"/>
            <a:ext cx="1368171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spc="-41" dirty="0">
                <a:solidFill>
                  <a:srgbClr val="2D8A56"/>
                </a:solidFill>
                <a:latin typeface="Tahoma"/>
                <a:cs typeface="Tahoma"/>
              </a:rPr>
              <a:t>right</a:t>
            </a:r>
            <a:r>
              <a:rPr sz="2160" spc="-5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160" spc="-59" dirty="0">
                <a:solidFill>
                  <a:srgbClr val="2D8A56"/>
                </a:solidFill>
                <a:latin typeface="Tahoma"/>
                <a:cs typeface="Tahoma"/>
              </a:rPr>
              <a:t>sibling</a:t>
            </a:r>
            <a:endParaRPr sz="2160">
              <a:latin typeface="Tahoma"/>
              <a:cs typeface="Tahoma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613254" y="4316937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4860988" y="4260473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4860988" y="4260473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3515940" y="3583393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4852449" y="4107059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1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852449" y="4107059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1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1" y="132778"/>
                </a:lnTo>
                <a:close/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 txBox="1"/>
          <p:nvPr/>
        </p:nvSpPr>
        <p:spPr>
          <a:xfrm>
            <a:off x="8678757" y="21062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1927855" y="3187918"/>
            <a:ext cx="1202436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160" spc="-36" dirty="0">
                <a:solidFill>
                  <a:srgbClr val="2D8A56"/>
                </a:solidFill>
                <a:latin typeface="Tahoma"/>
                <a:cs typeface="Tahoma"/>
              </a:rPr>
              <a:t>left</a:t>
            </a:r>
            <a:r>
              <a:rPr sz="2160" spc="-23" dirty="0">
                <a:solidFill>
                  <a:srgbClr val="2D8A56"/>
                </a:solidFill>
                <a:latin typeface="Tahoma"/>
                <a:cs typeface="Tahoma"/>
              </a:rPr>
              <a:t> </a:t>
            </a:r>
            <a:r>
              <a:rPr sz="2160" spc="-59" dirty="0">
                <a:solidFill>
                  <a:srgbClr val="2D8A56"/>
                </a:solidFill>
                <a:latin typeface="Tahoma"/>
                <a:cs typeface="Tahoma"/>
              </a:rPr>
              <a:t>sibling</a:t>
            </a:r>
            <a:endParaRPr sz="216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58099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3223481" y="233957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2857976" y="306727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5056019" y="3074933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5785504" y="30731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69"/>
                </a:lnTo>
                <a:lnTo>
                  <a:pt x="259650" y="58825"/>
                </a:lnTo>
                <a:lnTo>
                  <a:pt x="228544" y="27721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1"/>
                </a:lnTo>
                <a:lnTo>
                  <a:pt x="27725" y="58825"/>
                </a:lnTo>
                <a:lnTo>
                  <a:pt x="7325" y="98269"/>
                </a:lnTo>
                <a:lnTo>
                  <a:pt x="0" y="143687"/>
                </a:lnTo>
                <a:lnTo>
                  <a:pt x="7325" y="189100"/>
                </a:lnTo>
                <a:lnTo>
                  <a:pt x="27725" y="228540"/>
                </a:lnTo>
                <a:lnTo>
                  <a:pt x="58830" y="259641"/>
                </a:lnTo>
                <a:lnTo>
                  <a:pt x="98274" y="280038"/>
                </a:lnTo>
                <a:lnTo>
                  <a:pt x="143687" y="287362"/>
                </a:lnTo>
                <a:lnTo>
                  <a:pt x="189101" y="280038"/>
                </a:lnTo>
                <a:lnTo>
                  <a:pt x="228544" y="259641"/>
                </a:lnTo>
                <a:lnTo>
                  <a:pt x="259650" y="228540"/>
                </a:lnTo>
                <a:lnTo>
                  <a:pt x="280049" y="189100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4322476" y="30731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4" name="object 114"/>
          <p:cNvSpPr/>
          <p:nvPr/>
        </p:nvSpPr>
        <p:spPr>
          <a:xfrm>
            <a:off x="5547360" y="1188720"/>
            <a:ext cx="2715768" cy="2011680"/>
          </a:xfrm>
          <a:custGeom>
            <a:avLst/>
            <a:gdLst/>
            <a:ahLst/>
            <a:cxnLst/>
            <a:rect l="l" t="t" r="r" b="b"/>
            <a:pathLst>
              <a:path w="3017520" h="2235200">
                <a:moveTo>
                  <a:pt x="2032000" y="2235200"/>
                </a:moveTo>
                <a:lnTo>
                  <a:pt x="2134590" y="2235188"/>
                </a:lnTo>
                <a:lnTo>
                  <a:pt x="2230451" y="2235110"/>
                </a:lnTo>
                <a:lnTo>
                  <a:pt x="2319765" y="2234899"/>
                </a:lnTo>
                <a:lnTo>
                  <a:pt x="2402715" y="2234487"/>
                </a:lnTo>
                <a:lnTo>
                  <a:pt x="2479486" y="2233808"/>
                </a:lnTo>
                <a:lnTo>
                  <a:pt x="2550262" y="2232794"/>
                </a:lnTo>
                <a:lnTo>
                  <a:pt x="2615226" y="2231380"/>
                </a:lnTo>
                <a:lnTo>
                  <a:pt x="2674561" y="2229499"/>
                </a:lnTo>
                <a:lnTo>
                  <a:pt x="2728452" y="2227083"/>
                </a:lnTo>
                <a:lnTo>
                  <a:pt x="2777083" y="2224065"/>
                </a:lnTo>
                <a:lnTo>
                  <a:pt x="2820636" y="2220380"/>
                </a:lnTo>
                <a:lnTo>
                  <a:pt x="2859295" y="2215959"/>
                </a:lnTo>
                <a:lnTo>
                  <a:pt x="2922669" y="2204647"/>
                </a:lnTo>
                <a:lnTo>
                  <a:pt x="2968674" y="2189593"/>
                </a:lnTo>
                <a:lnTo>
                  <a:pt x="3008330" y="2158829"/>
                </a:lnTo>
                <a:lnTo>
                  <a:pt x="3017342" y="2132085"/>
                </a:lnTo>
                <a:lnTo>
                  <a:pt x="3017171" y="2116642"/>
                </a:lnTo>
                <a:lnTo>
                  <a:pt x="3006329" y="2075922"/>
                </a:lnTo>
                <a:lnTo>
                  <a:pt x="2978495" y="2021368"/>
                </a:lnTo>
                <a:lnTo>
                  <a:pt x="2935907" y="1958534"/>
                </a:lnTo>
                <a:lnTo>
                  <a:pt x="2909665" y="1924377"/>
                </a:lnTo>
                <a:lnTo>
                  <a:pt x="2880435" y="1888590"/>
                </a:lnTo>
                <a:lnTo>
                  <a:pt x="2848454" y="1851319"/>
                </a:lnTo>
                <a:lnTo>
                  <a:pt x="2813953" y="1812709"/>
                </a:lnTo>
                <a:lnTo>
                  <a:pt x="2777167" y="1772907"/>
                </a:lnTo>
                <a:lnTo>
                  <a:pt x="2738330" y="1732059"/>
                </a:lnTo>
                <a:lnTo>
                  <a:pt x="2697677" y="1690313"/>
                </a:lnTo>
                <a:lnTo>
                  <a:pt x="2655440" y="1647813"/>
                </a:lnTo>
                <a:lnTo>
                  <a:pt x="2611854" y="1604707"/>
                </a:lnTo>
                <a:lnTo>
                  <a:pt x="2567152" y="1561140"/>
                </a:lnTo>
                <a:lnTo>
                  <a:pt x="2521570" y="1517260"/>
                </a:lnTo>
                <a:lnTo>
                  <a:pt x="2475340" y="1473212"/>
                </a:lnTo>
                <a:lnTo>
                  <a:pt x="2428697" y="1429143"/>
                </a:lnTo>
                <a:lnTo>
                  <a:pt x="2397463" y="1399815"/>
                </a:lnTo>
                <a:lnTo>
                  <a:pt x="2366078" y="1370530"/>
                </a:lnTo>
                <a:lnTo>
                  <a:pt x="2334469" y="1341275"/>
                </a:lnTo>
                <a:lnTo>
                  <a:pt x="2302563" y="1312039"/>
                </a:lnTo>
                <a:lnTo>
                  <a:pt x="2270288" y="1282809"/>
                </a:lnTo>
                <a:lnTo>
                  <a:pt x="2237572" y="1253572"/>
                </a:lnTo>
                <a:lnTo>
                  <a:pt x="2204343" y="1224317"/>
                </a:lnTo>
                <a:lnTo>
                  <a:pt x="2170529" y="1195031"/>
                </a:lnTo>
                <a:lnTo>
                  <a:pt x="2136057" y="1165701"/>
                </a:lnTo>
                <a:lnTo>
                  <a:pt x="2100855" y="1136316"/>
                </a:lnTo>
                <a:lnTo>
                  <a:pt x="2064850" y="1106862"/>
                </a:lnTo>
                <a:lnTo>
                  <a:pt x="2027971" y="1077328"/>
                </a:lnTo>
                <a:lnTo>
                  <a:pt x="1990146" y="1047701"/>
                </a:lnTo>
                <a:lnTo>
                  <a:pt x="1951301" y="1017969"/>
                </a:lnTo>
                <a:lnTo>
                  <a:pt x="1911365" y="988120"/>
                </a:lnTo>
                <a:lnTo>
                  <a:pt x="1870266" y="958141"/>
                </a:lnTo>
                <a:lnTo>
                  <a:pt x="1827931" y="928019"/>
                </a:lnTo>
                <a:lnTo>
                  <a:pt x="1784288" y="897743"/>
                </a:lnTo>
                <a:lnTo>
                  <a:pt x="1739265" y="867300"/>
                </a:lnTo>
                <a:lnTo>
                  <a:pt x="1692790" y="836678"/>
                </a:lnTo>
                <a:lnTo>
                  <a:pt x="1644789" y="805864"/>
                </a:lnTo>
                <a:lnTo>
                  <a:pt x="1595192" y="774847"/>
                </a:lnTo>
                <a:lnTo>
                  <a:pt x="1543926" y="743613"/>
                </a:lnTo>
                <a:lnTo>
                  <a:pt x="1490918" y="712150"/>
                </a:lnTo>
                <a:lnTo>
                  <a:pt x="1436096" y="680447"/>
                </a:lnTo>
                <a:lnTo>
                  <a:pt x="1379389" y="648490"/>
                </a:lnTo>
                <a:lnTo>
                  <a:pt x="1320723" y="616267"/>
                </a:lnTo>
                <a:lnTo>
                  <a:pt x="1264332" y="586033"/>
                </a:lnTo>
                <a:lnTo>
                  <a:pt x="1206434" y="555647"/>
                </a:lnTo>
                <a:lnTo>
                  <a:pt x="1147283" y="525196"/>
                </a:lnTo>
                <a:lnTo>
                  <a:pt x="1087133" y="494768"/>
                </a:lnTo>
                <a:lnTo>
                  <a:pt x="1026236" y="464453"/>
                </a:lnTo>
                <a:lnTo>
                  <a:pt x="964848" y="434338"/>
                </a:lnTo>
                <a:lnTo>
                  <a:pt x="903220" y="404511"/>
                </a:lnTo>
                <a:lnTo>
                  <a:pt x="841606" y="375061"/>
                </a:lnTo>
                <a:lnTo>
                  <a:pt x="780261" y="346077"/>
                </a:lnTo>
                <a:lnTo>
                  <a:pt x="719437" y="317645"/>
                </a:lnTo>
                <a:lnTo>
                  <a:pt x="659388" y="289856"/>
                </a:lnTo>
                <a:lnTo>
                  <a:pt x="600368" y="262796"/>
                </a:lnTo>
                <a:lnTo>
                  <a:pt x="542629" y="236555"/>
                </a:lnTo>
                <a:lnTo>
                  <a:pt x="486426" y="211220"/>
                </a:lnTo>
                <a:lnTo>
                  <a:pt x="432011" y="186879"/>
                </a:lnTo>
                <a:lnTo>
                  <a:pt x="379639" y="163622"/>
                </a:lnTo>
                <a:lnTo>
                  <a:pt x="329563" y="141536"/>
                </a:lnTo>
                <a:lnTo>
                  <a:pt x="282037" y="120710"/>
                </a:lnTo>
                <a:lnTo>
                  <a:pt x="237313" y="101231"/>
                </a:lnTo>
                <a:lnTo>
                  <a:pt x="195646" y="83189"/>
                </a:lnTo>
                <a:lnTo>
                  <a:pt x="157288" y="66671"/>
                </a:lnTo>
                <a:lnTo>
                  <a:pt x="91516" y="38562"/>
                </a:lnTo>
                <a:lnTo>
                  <a:pt x="42025" y="17609"/>
                </a:lnTo>
                <a:lnTo>
                  <a:pt x="2753" y="1144"/>
                </a:lnTo>
                <a:lnTo>
                  <a:pt x="0" y="0"/>
                </a:lnTo>
              </a:path>
            </a:pathLst>
          </a:custGeom>
          <a:ln w="45720">
            <a:solidFill>
              <a:srgbClr val="ED82ED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3218348" y="94381"/>
            <a:ext cx="6236543" cy="10805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lang="en-US" spc="-72" dirty="0" smtClean="0">
                <a:solidFill>
                  <a:srgbClr val="00008A"/>
                </a:solidFill>
              </a:rPr>
              <a:t>Weighted Depth-Robust</a:t>
            </a:r>
            <a:endParaRPr spc="-99" dirty="0">
              <a:solidFill>
                <a:srgbClr val="00008A"/>
              </a:solidFill>
            </a:endParaRP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 dirty="0">
              <a:latin typeface="Verdana"/>
              <a:cs typeface="Verdan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13906701" y="634657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 dirty="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8" name="object 118"/>
          <p:cNvSpPr/>
          <p:nvPr/>
        </p:nvSpPr>
        <p:spPr>
          <a:xfrm>
            <a:off x="4320955" y="306629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/>
              <p:cNvSpPr txBox="1"/>
              <p:nvPr/>
            </p:nvSpPr>
            <p:spPr>
              <a:xfrm>
                <a:off x="456086" y="3927577"/>
                <a:ext cx="3332322" cy="21080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Nodes at height h have weight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#Nodes at height 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Total Weight at Height h: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Total Weight of all Nodes: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n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20" name="TextBox 1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086" y="3927577"/>
                <a:ext cx="3332322" cy="2108013"/>
              </a:xfrm>
              <a:prstGeom prst="rect">
                <a:avLst/>
              </a:prstGeom>
              <a:blipFill>
                <a:blip r:embed="rId2"/>
                <a:stretch>
                  <a:fillRect l="-1648" t="-1156" b="-5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1" name="TextBox 120"/>
          <p:cNvSpPr txBox="1"/>
          <p:nvPr/>
        </p:nvSpPr>
        <p:spPr>
          <a:xfrm>
            <a:off x="8764045" y="2987966"/>
            <a:ext cx="19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weight=1, height 0</a:t>
            </a:r>
            <a:endParaRPr lang="en-US" dirty="0"/>
          </a:p>
        </p:txBody>
      </p:sp>
      <p:sp>
        <p:nvSpPr>
          <p:cNvPr id="124" name="TextBox 123"/>
          <p:cNvSpPr txBox="1"/>
          <p:nvPr/>
        </p:nvSpPr>
        <p:spPr>
          <a:xfrm>
            <a:off x="8795286" y="2180327"/>
            <a:ext cx="19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weight=2, height 1</a:t>
            </a:r>
            <a:endParaRPr lang="en-US" dirty="0"/>
          </a:p>
        </p:txBody>
      </p:sp>
      <p:sp>
        <p:nvSpPr>
          <p:cNvPr id="125" name="TextBox 124"/>
          <p:cNvSpPr txBox="1"/>
          <p:nvPr/>
        </p:nvSpPr>
        <p:spPr>
          <a:xfrm>
            <a:off x="8781619" y="1572581"/>
            <a:ext cx="19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weight=4, height 2</a:t>
            </a:r>
            <a:endParaRPr lang="en-US" dirty="0"/>
          </a:p>
        </p:txBody>
      </p:sp>
      <p:sp>
        <p:nvSpPr>
          <p:cNvPr id="126" name="TextBox 125"/>
          <p:cNvSpPr txBox="1"/>
          <p:nvPr/>
        </p:nvSpPr>
        <p:spPr>
          <a:xfrm>
            <a:off x="8767952" y="949608"/>
            <a:ext cx="1930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weight=8, height 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126"/>
              <p:cNvSpPr txBox="1"/>
              <p:nvPr/>
            </p:nvSpPr>
            <p:spPr>
              <a:xfrm>
                <a:off x="4466043" y="3780681"/>
                <a:ext cx="6917720" cy="2862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Weighted Depth-Robust: </a:t>
                </a:r>
                <a:r>
                  <a:rPr lang="en-US" dirty="0" smtClean="0"/>
                  <a:t>Let S be any subset of nodes with total weight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wt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 smtClean="0"/>
                  <a:t> has a path of length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≥(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Intuition: </a:t>
                </a:r>
                <a:r>
                  <a:rPr lang="en-US" dirty="0" smtClean="0"/>
                  <a:t>Cannot delete too many nodes close to the root (high weight)</a:t>
                </a:r>
              </a:p>
              <a:p>
                <a:r>
                  <a:rPr lang="en-US" dirty="0" smtClean="0"/>
                  <a:t>Deleting nodes close to the leaf has a small impact on the depth.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Intuition 2: </a:t>
                </a:r>
                <a:r>
                  <a:rPr lang="en-US" dirty="0" smtClean="0"/>
                  <a:t>A cheating prover will be caught proportional to the total weight of deleted (inconsistent) nodes</a:t>
                </a:r>
                <a:endParaRPr lang="en-US" dirty="0"/>
              </a:p>
            </p:txBody>
          </p:sp>
        </mc:Choice>
        <mc:Fallback xmlns="">
          <p:sp>
            <p:nvSpPr>
              <p:cNvPr id="127" name="TextBox 1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043" y="3780681"/>
                <a:ext cx="6917720" cy="2862322"/>
              </a:xfrm>
              <a:prstGeom prst="rect">
                <a:avLst/>
              </a:prstGeom>
              <a:blipFill>
                <a:blip r:embed="rId3"/>
                <a:stretch>
                  <a:fillRect l="-794" t="-1064" r="-353" b="-23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3622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Weighted-Depth-Robustness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Suppose we delete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.</a:t>
                </a:r>
                <a:r>
                  <a:rPr lang="en-US" dirty="0" smtClean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r>
                  <a:rPr lang="en-US" dirty="0" smtClean="0"/>
                  <a:t> be the set of nodes which are in S or below some node in S. </a:t>
                </a:r>
              </a:p>
              <a:p>
                <a:r>
                  <a:rPr lang="en-US" b="1" dirty="0" smtClean="0"/>
                  <a:t>Claim: </a:t>
                </a:r>
                <a:r>
                  <a:rPr lang="en-US" dirty="0" smtClean="0"/>
                  <a:t>There is a directed path through all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110" y="3344749"/>
            <a:ext cx="10170690" cy="331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17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Weighted-Depth-Robustness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43432" y="1427044"/>
                <a:ext cx="10984832" cy="210370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b="1" dirty="0" smtClean="0"/>
                  <a:t>Claim: </a:t>
                </a:r>
                <a:r>
                  <a:rPr lang="en-US" dirty="0" smtClean="0"/>
                  <a:t>There is a directed path through all nodes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</m:e>
                      <m:sub>
                        <m:r>
                          <a:rPr lang="en-US" b="1" i="1">
                            <a:solidFill>
                              <a:srgbClr val="FFC000"/>
                            </a:solidFill>
                            <a:latin typeface="Cambria Math" panose="02040503050406030204" pitchFamily="18" charset="0"/>
                          </a:rPr>
                          <m:t>𝑺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Proof Sketch (Induction on height of tree): </a:t>
                </a:r>
              </a:p>
              <a:p>
                <a:pPr lvl="1"/>
                <a:r>
                  <a:rPr lang="en-US" dirty="0" smtClean="0"/>
                  <a:t>By Inductive Assumption there is a path through all nodes on left (same for right)</a:t>
                </a:r>
              </a:p>
              <a:p>
                <a:pPr lvl="1"/>
                <a:r>
                  <a:rPr lang="en-US" dirty="0" smtClean="0"/>
                  <a:t>By construction there is a path from left root to every leaf node on right side</a:t>
                </a:r>
              </a:p>
              <a:p>
                <a:pPr marL="457200" lvl="1" indent="0">
                  <a:buNone/>
                </a:pPr>
                <a:r>
                  <a:rPr lang="en-US" dirty="0" smtClean="0">
                    <a:sym typeface="Wingdings" panose="05000000000000000000" pitchFamily="2" charset="2"/>
                  </a:rPr>
                  <a:t> Can piece paths together (and then connect right root to leaf node)</a:t>
                </a:r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432" y="1427044"/>
                <a:ext cx="10984832" cy="2103703"/>
              </a:xfrm>
              <a:blipFill>
                <a:blip r:embed="rId4"/>
                <a:stretch>
                  <a:fillRect l="-999" t="-6377" b="-5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110" y="3408666"/>
            <a:ext cx="10170690" cy="331280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20843" y="4082549"/>
            <a:ext cx="5662862" cy="2638926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035848" y="4082549"/>
            <a:ext cx="5662862" cy="2638926"/>
          </a:xfrm>
          <a:prstGeom prst="rect">
            <a:avLst/>
          </a:prstGeom>
          <a:solidFill>
            <a:schemeClr val="accent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 flipH="1">
            <a:off x="508139" y="4082549"/>
            <a:ext cx="100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Left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 flipH="1">
            <a:off x="10669620" y="4095591"/>
            <a:ext cx="1005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Right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482776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25302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98454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618788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394508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54564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54564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0459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0459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80459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789992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52150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155748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2931468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08260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08260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34155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34155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34155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71606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44758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081828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857548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0868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00868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26763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6763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26763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179108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910627" y="44596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544867" y="372809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320589" y="3968147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47172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471727" y="3968146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30674" y="3973735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3067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730674" y="3973735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3864602" y="301464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350308" y="244793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289981" y="3218430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20675" y="3218430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720675" y="3218430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098117" y="3220556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098117" y="3220556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098117" y="3220556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760975" y="303299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186355" y="3236775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17049" y="3236775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617049" y="3236775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6994490" y="3238901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6994490" y="3238901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6994490" y="3238901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3993064" y="2650107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192448" y="2638701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192448" y="2638701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588097" y="2647662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588097" y="2647662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588097" y="2647662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 txBox="1"/>
          <p:nvPr/>
        </p:nvSpPr>
        <p:spPr>
          <a:xfrm>
            <a:off x="1529259" y="4959374"/>
            <a:ext cx="7900988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4572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 dirty="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527027" y="458941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477476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77476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3429714" y="3855870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4766223" y="4379535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4766223" y="4379535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453107" y="458941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70084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7700842" y="453294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075406" y="4588407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332314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332314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001487" y="4588407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624922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49220" y="453194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4122223" y="3127779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6217719" y="4360070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6217719" y="4360070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4115742" y="3100587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7767810" y="4296725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67810" y="4296725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6318692" y="3929216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7676450" y="4384530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7676450" y="4384530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3429713" y="3855870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4105386" y="4365339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4105386" y="4365339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6318692" y="3929216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7029684" y="4370300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7029684" y="4370300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4122223" y="3127779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5572850" y="4358801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5572850" y="4358801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4122223" y="3127779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/>
          <p:nvPr/>
        </p:nvSpPr>
        <p:spPr>
          <a:xfrm>
            <a:off x="7007726" y="4505985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6" name="object 96"/>
          <p:cNvSpPr/>
          <p:nvPr/>
        </p:nvSpPr>
        <p:spPr>
          <a:xfrm>
            <a:off x="7007726" y="4505985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7" name="object 97"/>
          <p:cNvSpPr txBox="1"/>
          <p:nvPr/>
        </p:nvSpPr>
        <p:spPr>
          <a:xfrm>
            <a:off x="8577157" y="2377228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9962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01417"/>
            <a:ext cx="9464040" cy="847397"/>
          </a:xfrm>
          <a:prstGeom prst="rect">
            <a:avLst/>
          </a:prstGeom>
        </p:spPr>
        <p:txBody>
          <a:bodyPr vert="horz" wrap="square" lIns="0" tIns="168642" rIns="0" bIns="0" rtlCol="0" anchor="ctr">
            <a:spAutoFit/>
          </a:bodyPr>
          <a:lstStyle/>
          <a:p>
            <a:pPr marL="1327023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32076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505228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686521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462241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61338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487232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2857725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58924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3223481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2999201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15034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340928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578380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51532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6149561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5925281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07642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33536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24684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978360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612600" y="277982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388322" y="3019880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539460" y="3019879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3025468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7798407" y="3025468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3932335" y="206637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5418041" y="149966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357714" y="2270163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2270163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3788408" y="2270163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2272289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2272289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4165850" y="2272289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828708" y="2084723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254088" y="2288508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2288508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6684782" y="2288508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2290634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2290634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7062223" y="2290634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4060797" y="1701840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690434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260181" y="1690434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699395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699395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5655830" y="1699395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594760" y="3641146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484249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3497447" y="2907603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3431268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4833956" y="3431268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520840" y="3641146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7768575" y="3584682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143139" y="364014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339087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069220" y="364014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6316953" y="358367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4189956" y="2179512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3411803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6285452" y="3411803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4183475" y="2152320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3348458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7835543" y="3348458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6386425" y="2980949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3436263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7744183" y="3436263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3497446" y="2907603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3417072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4173119" y="3417072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6386425" y="2980949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3422033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7097417" y="3422033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4189956" y="2179512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3410534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5640583" y="3410534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4189956" y="2179512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557718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/>
          <p:nvPr/>
        </p:nvSpPr>
        <p:spPr>
          <a:xfrm>
            <a:off x="7075459" y="3557718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6" name="object 96"/>
          <p:cNvSpPr txBox="1"/>
          <p:nvPr/>
        </p:nvSpPr>
        <p:spPr>
          <a:xfrm>
            <a:off x="2900418" y="2157258"/>
            <a:ext cx="4175379" cy="1828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4572" algn="r"/>
            <a:r>
              <a:rPr sz="2295" i="1" spc="141" baseline="8169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080" spc="-77" dirty="0">
                <a:solidFill>
                  <a:srgbClr val="00008A"/>
                </a:solidFill>
                <a:latin typeface="Arial"/>
                <a:cs typeface="Arial"/>
              </a:rPr>
              <a:t>14</a:t>
            </a:r>
            <a:endParaRPr sz="108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20">
              <a:latin typeface="Times New Roman"/>
              <a:cs typeface="Times New Roman"/>
            </a:endParaRPr>
          </a:p>
          <a:p>
            <a:pPr>
              <a:spcBef>
                <a:spcPts val="9"/>
              </a:spcBef>
            </a:pPr>
            <a:endParaRPr>
              <a:latin typeface="Times New Roman"/>
              <a:cs typeface="Times New Roman"/>
            </a:endParaRPr>
          </a:p>
          <a:p>
            <a:pPr marR="3266123" algn="ctr"/>
            <a:r>
              <a:rPr sz="1530" i="1" spc="95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620" spc="-114" baseline="-11574" dirty="0">
                <a:solidFill>
                  <a:srgbClr val="00008A"/>
                </a:solidFill>
                <a:latin typeface="Arial"/>
                <a:cs typeface="Arial"/>
              </a:rPr>
              <a:t>3</a:t>
            </a:r>
            <a:endParaRPr sz="1620" baseline="-11574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20">
              <a:latin typeface="Times New Roman"/>
              <a:cs typeface="Times New Roman"/>
            </a:endParaRPr>
          </a:p>
          <a:p>
            <a:pPr>
              <a:spcBef>
                <a:spcPts val="14"/>
              </a:spcBef>
            </a:pPr>
            <a:endParaRPr sz="2250">
              <a:latin typeface="Times New Roman"/>
              <a:cs typeface="Times New Roman"/>
            </a:endParaRPr>
          </a:p>
          <a:p>
            <a:pPr marR="3266123" algn="ctr">
              <a:tabLst>
                <a:tab pos="730949" algn="l"/>
              </a:tabLst>
            </a:pPr>
            <a:r>
              <a:rPr sz="1530" i="1" spc="95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620" spc="-114" baseline="-11574" dirty="0">
                <a:solidFill>
                  <a:srgbClr val="00008A"/>
                </a:solidFill>
                <a:latin typeface="Arial"/>
                <a:cs typeface="Arial"/>
              </a:rPr>
              <a:t>1	2</a:t>
            </a:r>
            <a:endParaRPr sz="1620" baseline="-11574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425756" y="1574911"/>
            <a:ext cx="237744" cy="2354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295" i="1" spc="141" baseline="8169" dirty="0">
                <a:solidFill>
                  <a:srgbClr val="00008A"/>
                </a:solidFill>
                <a:latin typeface="Verdana"/>
                <a:cs typeface="Verdana"/>
              </a:rPr>
              <a:t> </a:t>
            </a:r>
            <a:r>
              <a:rPr sz="1080" spc="-77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108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878330" y="4093169"/>
            <a:ext cx="8010144" cy="12143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859" marR="113728">
              <a:lnSpc>
                <a:spcPct val="101400"/>
              </a:lnSpc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For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every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leaf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add </a:t>
            </a:r>
            <a:r>
              <a:rPr sz="2475" spc="-14" dirty="0">
                <a:solidFill>
                  <a:srgbClr val="00008A"/>
                </a:solidFill>
                <a:latin typeface="Tahoma"/>
                <a:cs typeface="Tahoma"/>
              </a:rPr>
              <a:t>all </a:t>
            </a:r>
            <a:r>
              <a:rPr sz="2475" spc="-144" dirty="0">
                <a:solidFill>
                  <a:srgbClr val="00008A"/>
                </a:solidFill>
                <a:latin typeface="Tahoma"/>
                <a:cs typeface="Tahoma"/>
              </a:rPr>
              <a:t>edges </a:t>
            </a:r>
            <a:r>
              <a:rPr sz="2475" spc="171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i="1" spc="171" dirty="0">
                <a:solidFill>
                  <a:srgbClr val="00008A"/>
                </a:solidFill>
                <a:latin typeface="Arial"/>
                <a:cs typeface="Arial"/>
              </a:rPr>
              <a:t>j, </a:t>
            </a:r>
            <a:r>
              <a:rPr sz="2475" i="1" spc="167" dirty="0">
                <a:solidFill>
                  <a:srgbClr val="00008A"/>
                </a:solidFill>
                <a:latin typeface="Arial"/>
                <a:cs typeface="Arial"/>
              </a:rPr>
              <a:t>i</a:t>
            </a:r>
            <a:r>
              <a:rPr sz="2475" spc="167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126" dirty="0">
                <a:solidFill>
                  <a:srgbClr val="00008A"/>
                </a:solidFill>
                <a:latin typeface="Tahoma"/>
                <a:cs typeface="Tahoma"/>
              </a:rPr>
              <a:t>where </a:t>
            </a:r>
            <a:r>
              <a:rPr sz="2475" i="1" spc="482" dirty="0">
                <a:solidFill>
                  <a:srgbClr val="00008A"/>
                </a:solidFill>
                <a:latin typeface="Arial"/>
                <a:cs typeface="Arial"/>
              </a:rPr>
              <a:t>j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is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left </a:t>
            </a:r>
            <a:r>
              <a:rPr sz="2475" spc="-50" dirty="0">
                <a:solidFill>
                  <a:srgbClr val="00008A"/>
                </a:solidFill>
                <a:latin typeface="Tahoma"/>
                <a:cs typeface="Tahoma"/>
              </a:rPr>
              <a:t>sibling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of 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node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on </a:t>
            </a: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path </a:t>
            </a:r>
            <a:r>
              <a:rPr sz="2475" i="1" spc="311" dirty="0">
                <a:solidFill>
                  <a:srgbClr val="00008A"/>
                </a:solidFill>
                <a:latin typeface="Arial"/>
                <a:cs typeface="Arial"/>
              </a:rPr>
              <a:t>i </a:t>
            </a:r>
            <a:r>
              <a:rPr sz="2475" spc="436" dirty="0">
                <a:solidFill>
                  <a:srgbClr val="00008A"/>
                </a:solidFill>
                <a:latin typeface="Cambria"/>
                <a:cs typeface="Cambria"/>
              </a:rPr>
              <a:t>→</a:t>
            </a:r>
            <a:r>
              <a:rPr sz="2475" spc="203" dirty="0">
                <a:solidFill>
                  <a:srgbClr val="00008A"/>
                </a:solidFill>
                <a:latin typeface="Cambria"/>
                <a:cs typeface="Cambria"/>
              </a:rPr>
              <a:t> </a:t>
            </a:r>
            <a:r>
              <a:rPr sz="2475" i="1" spc="68" dirty="0">
                <a:solidFill>
                  <a:srgbClr val="00008A"/>
                </a:solidFill>
                <a:latin typeface="Arial"/>
                <a:cs typeface="Arial"/>
              </a:rPr>
              <a:t>root</a:t>
            </a:r>
            <a:endParaRPr sz="2475" dirty="0">
              <a:latin typeface="Arial"/>
              <a:cs typeface="Arial"/>
            </a:endParaRPr>
          </a:p>
          <a:p>
            <a:pPr marL="489204" indent="-318897">
              <a:spcBef>
                <a:spcPts val="495"/>
              </a:spcBef>
              <a:buChar char="•"/>
              <a:tabLst>
                <a:tab pos="489776" algn="l"/>
                <a:tab pos="843534" algn="l"/>
              </a:tabLst>
            </a:pPr>
            <a:r>
              <a:rPr sz="2475" spc="338" dirty="0">
                <a:latin typeface="Cambria"/>
                <a:cs typeface="Cambria"/>
              </a:rPr>
              <a:t>P	</a:t>
            </a:r>
            <a:r>
              <a:rPr sz="2475" spc="-77" dirty="0">
                <a:latin typeface="Tahoma"/>
                <a:cs typeface="Tahoma"/>
              </a:rPr>
              <a:t>computes </a:t>
            </a:r>
            <a:r>
              <a:rPr sz="2475" spc="-41" dirty="0">
                <a:latin typeface="Tahoma"/>
                <a:cs typeface="Tahoma"/>
              </a:rPr>
              <a:t>labelling </a:t>
            </a:r>
            <a:r>
              <a:rPr sz="2475" i="1" spc="-54" dirty="0">
                <a:latin typeface="Arial"/>
                <a:cs typeface="Arial"/>
              </a:rPr>
              <a:t>£</a:t>
            </a:r>
            <a:r>
              <a:rPr sz="2633" i="1" spc="-80" baseline="-11396" dirty="0">
                <a:latin typeface="Verdana"/>
                <a:cs typeface="Verdana"/>
              </a:rPr>
              <a:t>i </a:t>
            </a:r>
            <a:r>
              <a:rPr sz="2475" spc="149" dirty="0">
                <a:latin typeface="Tahoma"/>
                <a:cs typeface="Tahoma"/>
              </a:rPr>
              <a:t>= </a:t>
            </a:r>
            <a:r>
              <a:rPr sz="2475" spc="59" dirty="0">
                <a:latin typeface="Cambria"/>
                <a:cs typeface="Cambria"/>
              </a:rPr>
              <a:t>H</a:t>
            </a:r>
            <a:r>
              <a:rPr sz="2475" spc="59" dirty="0">
                <a:latin typeface="Tahoma"/>
                <a:cs typeface="Tahoma"/>
              </a:rPr>
              <a:t>(</a:t>
            </a:r>
            <a:r>
              <a:rPr sz="2475" i="1" spc="59" dirty="0">
                <a:latin typeface="Arial"/>
                <a:cs typeface="Arial"/>
              </a:rPr>
              <a:t>£</a:t>
            </a:r>
            <a:r>
              <a:rPr sz="2633" i="1" spc="87" baseline="-14245" dirty="0">
                <a:latin typeface="Verdana"/>
                <a:cs typeface="Verdana"/>
              </a:rPr>
              <a:t>parents</a:t>
            </a:r>
            <a:r>
              <a:rPr sz="2633" spc="87" baseline="-14245" dirty="0">
                <a:latin typeface="Verdana"/>
                <a:cs typeface="Verdana"/>
              </a:rPr>
              <a:t>(</a:t>
            </a:r>
            <a:r>
              <a:rPr sz="2633" i="1" spc="87" baseline="-14245" dirty="0">
                <a:latin typeface="Verdana"/>
                <a:cs typeface="Verdana"/>
              </a:rPr>
              <a:t>i</a:t>
            </a:r>
            <a:r>
              <a:rPr sz="2633" spc="87" baseline="-14245" dirty="0">
                <a:latin typeface="Verdana"/>
                <a:cs typeface="Verdana"/>
              </a:rPr>
              <a:t>)</a:t>
            </a:r>
            <a:r>
              <a:rPr sz="2475" spc="59" dirty="0">
                <a:latin typeface="Tahoma"/>
                <a:cs typeface="Tahoma"/>
              </a:rPr>
              <a:t>)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31" dirty="0">
                <a:latin typeface="Tahoma"/>
                <a:cs typeface="Tahoma"/>
              </a:rPr>
              <a:t>sends</a:t>
            </a:r>
            <a:r>
              <a:rPr sz="2475" spc="472" dirty="0">
                <a:latin typeface="Tahoma"/>
                <a:cs typeface="Tahoma"/>
              </a:rPr>
              <a:t> </a:t>
            </a:r>
            <a:r>
              <a:rPr sz="2475" spc="-18" dirty="0">
                <a:latin typeface="Tahoma"/>
                <a:cs typeface="Tahoma"/>
              </a:rPr>
              <a:t>root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356597" y="5304015"/>
            <a:ext cx="7909560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1793367" algn="l"/>
              </a:tabLst>
            </a:pPr>
            <a:r>
              <a:rPr sz="2475" spc="-45" dirty="0">
                <a:latin typeface="Tahoma"/>
                <a:cs typeface="Tahoma"/>
              </a:rPr>
              <a:t>label </a:t>
            </a:r>
            <a:r>
              <a:rPr sz="2475" i="1" spc="-122" dirty="0">
                <a:latin typeface="Arial"/>
                <a:cs typeface="Arial"/>
              </a:rPr>
              <a:t>φ</a:t>
            </a:r>
            <a:r>
              <a:rPr sz="2475" i="1" spc="117" dirty="0">
                <a:latin typeface="Arial"/>
                <a:cs typeface="Arial"/>
              </a:rPr>
              <a:t> </a:t>
            </a:r>
            <a:r>
              <a:rPr sz="2475" spc="149" dirty="0">
                <a:latin typeface="Tahoma"/>
                <a:cs typeface="Tahoma"/>
              </a:rPr>
              <a:t>=</a:t>
            </a:r>
            <a:r>
              <a:rPr sz="2475" spc="-77" dirty="0">
                <a:latin typeface="Tahoma"/>
                <a:cs typeface="Tahoma"/>
              </a:rPr>
              <a:t> </a:t>
            </a:r>
            <a:r>
              <a:rPr sz="2475" i="1" spc="-117" dirty="0">
                <a:latin typeface="Arial"/>
                <a:cs typeface="Arial"/>
              </a:rPr>
              <a:t>£</a:t>
            </a:r>
            <a:r>
              <a:rPr sz="2633" i="1" spc="-176" baseline="-11396" dirty="0">
                <a:latin typeface="Verdana"/>
                <a:cs typeface="Verdana"/>
              </a:rPr>
              <a:t>T	</a:t>
            </a:r>
            <a:r>
              <a:rPr sz="2475" spc="-9" dirty="0">
                <a:latin typeface="Tahoma"/>
                <a:cs typeface="Tahoma"/>
              </a:rPr>
              <a:t>to </a:t>
            </a:r>
            <a:r>
              <a:rPr sz="2475" spc="95" dirty="0">
                <a:latin typeface="Cambria"/>
                <a:cs typeface="Cambria"/>
              </a:rPr>
              <a:t>V</a:t>
            </a:r>
            <a:r>
              <a:rPr sz="2475" spc="95" dirty="0">
                <a:latin typeface="Tahoma"/>
                <a:cs typeface="Tahoma"/>
              </a:rPr>
              <a:t>. </a:t>
            </a:r>
            <a:r>
              <a:rPr sz="2475" spc="-27" dirty="0">
                <a:solidFill>
                  <a:srgbClr val="006300"/>
                </a:solidFill>
                <a:latin typeface="Tahoma"/>
                <a:cs typeface="Tahoma"/>
              </a:rPr>
              <a:t>Can </a:t>
            </a:r>
            <a:r>
              <a:rPr sz="2475" spc="-99" dirty="0">
                <a:solidFill>
                  <a:srgbClr val="006300"/>
                </a:solidFill>
                <a:latin typeface="Tahoma"/>
                <a:cs typeface="Tahoma"/>
              </a:rPr>
              <a:t>be </a:t>
            </a:r>
            <a:r>
              <a:rPr sz="2475" spc="-113" dirty="0">
                <a:solidFill>
                  <a:srgbClr val="006300"/>
                </a:solidFill>
                <a:latin typeface="Tahoma"/>
                <a:cs typeface="Tahoma"/>
              </a:rPr>
              <a:t>done </a:t>
            </a:r>
            <a:r>
              <a:rPr sz="2475" spc="-63" dirty="0">
                <a:solidFill>
                  <a:srgbClr val="006300"/>
                </a:solidFill>
                <a:latin typeface="Tahoma"/>
                <a:cs typeface="Tahoma"/>
              </a:rPr>
              <a:t>storing </a:t>
            </a:r>
            <a:r>
              <a:rPr sz="2475" spc="-59" dirty="0">
                <a:solidFill>
                  <a:srgbClr val="006300"/>
                </a:solidFill>
                <a:latin typeface="Tahoma"/>
                <a:cs typeface="Tahoma"/>
              </a:rPr>
              <a:t>only </a:t>
            </a:r>
            <a:r>
              <a:rPr sz="2475" spc="-14" dirty="0">
                <a:solidFill>
                  <a:srgbClr val="006300"/>
                </a:solidFill>
                <a:latin typeface="Tahoma"/>
                <a:cs typeface="Tahoma"/>
              </a:rPr>
              <a:t>log(</a:t>
            </a:r>
            <a:r>
              <a:rPr sz="2475" i="1" spc="-14" dirty="0">
                <a:solidFill>
                  <a:srgbClr val="006300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006300"/>
                </a:solidFill>
                <a:latin typeface="Tahoma"/>
                <a:cs typeface="Tahoma"/>
              </a:rPr>
              <a:t>)</a:t>
            </a:r>
            <a:r>
              <a:rPr sz="2475" spc="747" dirty="0">
                <a:solidFill>
                  <a:srgbClr val="0063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006300"/>
                </a:solidFill>
                <a:latin typeface="Tahoma"/>
                <a:cs typeface="Tahoma"/>
              </a:rPr>
              <a:t>labels.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5052281" y="351134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1" name="object 101"/>
          <p:cNvSpPr/>
          <p:nvPr/>
        </p:nvSpPr>
        <p:spPr>
          <a:xfrm>
            <a:off x="6829840" y="2081614"/>
            <a:ext cx="259461" cy="259461"/>
          </a:xfrm>
          <a:custGeom>
            <a:avLst/>
            <a:gdLst/>
            <a:ahLst/>
            <a:cxnLst/>
            <a:rect l="l" t="t" r="r" b="b"/>
            <a:pathLst>
              <a:path w="288289" h="288289">
                <a:moveTo>
                  <a:pt x="288264" y="144132"/>
                </a:moveTo>
                <a:lnTo>
                  <a:pt x="280916" y="98574"/>
                </a:lnTo>
                <a:lnTo>
                  <a:pt x="260455" y="59008"/>
                </a:lnTo>
                <a:lnTo>
                  <a:pt x="229255" y="27808"/>
                </a:lnTo>
                <a:lnTo>
                  <a:pt x="189689" y="7347"/>
                </a:lnTo>
                <a:lnTo>
                  <a:pt x="144132" y="0"/>
                </a:lnTo>
                <a:lnTo>
                  <a:pt x="98574" y="7347"/>
                </a:lnTo>
                <a:lnTo>
                  <a:pt x="59008" y="27808"/>
                </a:lnTo>
                <a:lnTo>
                  <a:pt x="27808" y="59008"/>
                </a:lnTo>
                <a:lnTo>
                  <a:pt x="7347" y="98574"/>
                </a:lnTo>
                <a:lnTo>
                  <a:pt x="0" y="144132"/>
                </a:lnTo>
                <a:lnTo>
                  <a:pt x="7347" y="189689"/>
                </a:lnTo>
                <a:lnTo>
                  <a:pt x="27808" y="229255"/>
                </a:lnTo>
                <a:lnTo>
                  <a:pt x="59008" y="260455"/>
                </a:lnTo>
                <a:lnTo>
                  <a:pt x="98574" y="280916"/>
                </a:lnTo>
                <a:lnTo>
                  <a:pt x="144132" y="288264"/>
                </a:lnTo>
                <a:lnTo>
                  <a:pt x="189689" y="280916"/>
                </a:lnTo>
                <a:lnTo>
                  <a:pt x="229255" y="260455"/>
                </a:lnTo>
                <a:lnTo>
                  <a:pt x="260455" y="229255"/>
                </a:lnTo>
                <a:lnTo>
                  <a:pt x="280916" y="189689"/>
                </a:lnTo>
                <a:lnTo>
                  <a:pt x="288264" y="144132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2" name="object 102"/>
          <p:cNvSpPr/>
          <p:nvPr/>
        </p:nvSpPr>
        <p:spPr>
          <a:xfrm>
            <a:off x="5418041" y="149966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3" name="object 103"/>
          <p:cNvSpPr/>
          <p:nvPr/>
        </p:nvSpPr>
        <p:spPr>
          <a:xfrm>
            <a:off x="4317103" y="350802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4" name="object 104"/>
          <p:cNvSpPr/>
          <p:nvPr/>
        </p:nvSpPr>
        <p:spPr>
          <a:xfrm>
            <a:off x="3224178" y="2777118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 txBox="1"/>
          <p:nvPr/>
        </p:nvSpPr>
        <p:spPr>
          <a:xfrm>
            <a:off x="8644890" y="1428961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037742" y="5629919"/>
            <a:ext cx="7503224" cy="7693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marR="4572" indent="-318326">
              <a:lnSpc>
                <a:spcPct val="101400"/>
              </a:lnSpc>
              <a:buChar char="•"/>
              <a:tabLst>
                <a:tab pos="330327" algn="l"/>
                <a:tab pos="657797" algn="l"/>
                <a:tab pos="2460308" algn="l"/>
              </a:tabLst>
            </a:pPr>
            <a:r>
              <a:rPr sz="2475" spc="41" dirty="0">
                <a:latin typeface="Cambria"/>
                <a:cs typeface="Cambria"/>
              </a:rPr>
              <a:t>V	</a:t>
            </a:r>
            <a:r>
              <a:rPr sz="2475" spc="-90" dirty="0">
                <a:latin typeface="Tahoma"/>
                <a:cs typeface="Tahoma"/>
              </a:rPr>
              <a:t>challenges</a:t>
            </a:r>
            <a:r>
              <a:rPr sz="2475" spc="86" dirty="0">
                <a:latin typeface="Tahoma"/>
                <a:cs typeface="Tahoma"/>
              </a:rPr>
              <a:t> </a:t>
            </a:r>
            <a:r>
              <a:rPr sz="2475" spc="338" dirty="0">
                <a:latin typeface="Cambria"/>
                <a:cs typeface="Cambria"/>
              </a:rPr>
              <a:t>P	</a:t>
            </a:r>
            <a:r>
              <a:rPr sz="2475" spc="-9" dirty="0">
                <a:latin typeface="Tahoma"/>
                <a:cs typeface="Tahoma"/>
              </a:rPr>
              <a:t>to </a:t>
            </a:r>
            <a:r>
              <a:rPr sz="2475" spc="-95" dirty="0">
                <a:latin typeface="Tahoma"/>
                <a:cs typeface="Tahoma"/>
              </a:rPr>
              <a:t>open a subset </a:t>
            </a:r>
            <a:r>
              <a:rPr sz="2475" spc="-59" dirty="0">
                <a:latin typeface="Tahoma"/>
                <a:cs typeface="Tahoma"/>
              </a:rPr>
              <a:t>of </a:t>
            </a:r>
            <a:r>
              <a:rPr sz="2475" spc="-113" dirty="0">
                <a:latin typeface="Tahoma"/>
                <a:cs typeface="Tahoma"/>
              </a:rPr>
              <a:t>leaves </a:t>
            </a:r>
            <a:r>
              <a:rPr sz="2475" spc="45" dirty="0">
                <a:latin typeface="Tahoma"/>
                <a:cs typeface="Tahoma"/>
              </a:rPr>
              <a:t> </a:t>
            </a:r>
            <a:r>
              <a:rPr sz="2475" spc="-86" dirty="0">
                <a:latin typeface="Tahoma"/>
                <a:cs typeface="Tahoma"/>
              </a:rPr>
              <a:t>and</a:t>
            </a:r>
            <a:r>
              <a:rPr sz="2475" spc="59" dirty="0">
                <a:latin typeface="Tahoma"/>
                <a:cs typeface="Tahoma"/>
              </a:rPr>
              <a:t> </a:t>
            </a:r>
            <a:r>
              <a:rPr sz="2475" spc="-81" dirty="0">
                <a:latin typeface="Tahoma"/>
                <a:cs typeface="Tahoma"/>
              </a:rPr>
              <a:t>checks </a:t>
            </a:r>
            <a:r>
              <a:rPr sz="2475" spc="-54" dirty="0">
                <a:latin typeface="Tahoma"/>
                <a:cs typeface="Tahoma"/>
              </a:rPr>
              <a:t> </a:t>
            </a:r>
            <a:r>
              <a:rPr sz="2475" spc="-72" dirty="0">
                <a:latin typeface="Tahoma"/>
                <a:cs typeface="Tahoma"/>
              </a:rPr>
              <a:t>consistency </a:t>
            </a:r>
            <a:r>
              <a:rPr sz="2475" spc="-59" dirty="0">
                <a:latin typeface="Tahoma"/>
                <a:cs typeface="Tahoma"/>
              </a:rPr>
              <a:t>(blue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26" dirty="0">
                <a:latin typeface="Tahoma"/>
                <a:cs typeface="Tahoma"/>
              </a:rPr>
              <a:t>green</a:t>
            </a:r>
            <a:r>
              <a:rPr sz="2475" spc="477" dirty="0">
                <a:latin typeface="Tahoma"/>
                <a:cs typeface="Tahoma"/>
              </a:rPr>
              <a:t> </a:t>
            </a:r>
            <a:r>
              <a:rPr sz="2475" spc="-103" dirty="0">
                <a:latin typeface="Tahoma"/>
                <a:cs typeface="Tahoma"/>
              </a:rPr>
              <a:t>edges!)</a:t>
            </a:r>
            <a:endParaRPr sz="247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48299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357517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>
            <a:spLocks noGrp="1"/>
          </p:cNvSpPr>
          <p:nvPr>
            <p:ph type="ctrTitle"/>
          </p:nvPr>
        </p:nvSpPr>
        <p:spPr>
          <a:xfrm>
            <a:off x="4451922" y="289139"/>
            <a:ext cx="5116955" cy="9574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/>
              <a:t>The </a:t>
            </a:r>
            <a:r>
              <a:rPr spc="-171" dirty="0"/>
              <a:t>New</a:t>
            </a:r>
            <a:r>
              <a:rPr spc="99" dirty="0"/>
              <a:t> </a:t>
            </a:r>
            <a:r>
              <a:rPr spc="-99" dirty="0"/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latin typeface="Verdana"/>
                <a:cs typeface="Verdana"/>
              </a:rPr>
              <a:t>φ</a:t>
            </a:r>
            <a:endParaRPr sz="2205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8644890" y="9886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64165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357517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306241" y="3944461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99"/>
              <p:cNvSpPr txBox="1"/>
              <p:nvPr/>
            </p:nvSpPr>
            <p:spPr>
              <a:xfrm>
                <a:off x="1946750" y="4058204"/>
                <a:ext cx="8592913" cy="1590372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9756" indent="-318326">
                  <a:buFont typeface="Cambria"/>
                  <a:buChar char="•"/>
                  <a:tabLst>
                    <a:tab pos="330327" algn="l"/>
                    <a:tab pos="685229" algn="l"/>
                    <a:tab pos="3787902" algn="l"/>
                  </a:tabLst>
                </a:pPr>
                <a:r>
                  <a:rPr lang="en-US" sz="2475" i="1" spc="-41" dirty="0" smtClean="0">
                    <a:latin typeface="Arial"/>
                    <a:cs typeface="Arial"/>
                  </a:rPr>
                  <a:t>P	</a:t>
                </a:r>
                <a:r>
                  <a:rPr lang="en-US" sz="2475" spc="-41" dirty="0">
                    <a:latin typeface="Tahoma"/>
                    <a:cs typeface="Tahoma"/>
                  </a:rPr>
                  <a:t>committed </a:t>
                </a:r>
                <a:r>
                  <a:rPr lang="en-US" sz="2475" spc="-9" dirty="0">
                    <a:latin typeface="Tahoma"/>
                    <a:cs typeface="Tahoma"/>
                  </a:rPr>
                  <a:t>to</a:t>
                </a:r>
                <a:r>
                  <a:rPr lang="en-US" sz="2475" spc="176" dirty="0">
                    <a:latin typeface="Tahoma"/>
                    <a:cs typeface="Tahoma"/>
                  </a:rPr>
                  <a:t> </a:t>
                </a:r>
                <a:r>
                  <a:rPr lang="en-US" sz="2475" spc="176" dirty="0" smtClean="0">
                    <a:latin typeface="Tahoma"/>
                    <a:cs typeface="Tahoma"/>
                  </a:rPr>
                  <a:t>all </a:t>
                </a:r>
                <a:r>
                  <a:rPr lang="en-US" sz="2475" spc="-63" dirty="0" smtClean="0">
                    <a:latin typeface="Tahoma"/>
                    <a:cs typeface="Tahoma"/>
                  </a:rPr>
                  <a:t>labels</a:t>
                </a:r>
                <a:r>
                  <a:rPr lang="en-US" sz="2475" spc="68" dirty="0" smtClean="0">
                    <a:latin typeface="Tahoma"/>
                    <a:cs typeface="Tahom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75" i="1" spc="68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ar-AE" sz="2475" b="0" i="1" spc="68" smtClean="0">
                            <a:latin typeface="Cambria Math" panose="02040503050406030204" pitchFamily="18" charset="0"/>
                            <a:cs typeface="Tahoma"/>
                          </a:rPr>
                          <m:t>𝐿</m:t>
                        </m:r>
                      </m:e>
                      <m:sub>
                        <m:r>
                          <a:rPr lang="en-US" sz="2475" b="0" i="1" spc="68" smtClean="0"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ar-AE" sz="2475" spc="-54" dirty="0" smtClean="0">
                    <a:latin typeface="Tahoma"/>
                    <a:cs typeface="Tahoma"/>
                  </a:rPr>
                  <a:t> </a:t>
                </a:r>
                <a:r>
                  <a:rPr lang="en-US" sz="2475" spc="-54" dirty="0" smtClean="0">
                    <a:latin typeface="Tahoma"/>
                    <a:cs typeface="Tahoma"/>
                  </a:rPr>
                  <a:t>after </a:t>
                </a:r>
                <a:r>
                  <a:rPr lang="en-US" sz="2475" spc="-95" dirty="0">
                    <a:latin typeface="Tahoma"/>
                    <a:cs typeface="Tahoma"/>
                  </a:rPr>
                  <a:t>sending </a:t>
                </a:r>
                <a:r>
                  <a:rPr lang="el-GR" sz="2475" i="1" spc="-122" dirty="0">
                    <a:latin typeface="Arial"/>
                    <a:cs typeface="Arial"/>
                  </a:rPr>
                  <a:t>φ </a:t>
                </a:r>
                <a:r>
                  <a:rPr lang="el-GR" sz="2475" spc="149" dirty="0">
                    <a:latin typeface="Tahoma"/>
                    <a:cs typeface="Tahoma"/>
                  </a:rPr>
                  <a:t>=</a:t>
                </a:r>
                <a:r>
                  <a:rPr lang="el-GR" sz="2475" spc="266" dirty="0">
                    <a:latin typeface="Tahoma"/>
                    <a:cs typeface="Tahoma"/>
                  </a:rPr>
                  <a:t> </a:t>
                </a:r>
                <a:r>
                  <a:rPr lang="en-US" sz="2475" i="1" spc="-126" dirty="0" smtClean="0">
                    <a:latin typeface="Arial"/>
                    <a:cs typeface="Arial"/>
                  </a:rPr>
                  <a:t>L</a:t>
                </a:r>
                <a:r>
                  <a:rPr lang="en-US" sz="2633" spc="-188" baseline="-11396" dirty="0" smtClean="0">
                    <a:latin typeface="Verdana"/>
                    <a:cs typeface="Verdana"/>
                  </a:rPr>
                  <a:t>15</a:t>
                </a:r>
                <a:r>
                  <a:rPr lang="en-US" sz="2475" spc="-126" dirty="0" smtClean="0">
                    <a:latin typeface="Tahoma"/>
                    <a:cs typeface="Tahoma"/>
                  </a:rPr>
                  <a:t>.</a:t>
                </a:r>
              </a:p>
              <a:p>
                <a:pPr marL="329756" indent="-318326">
                  <a:buFont typeface="Cambria"/>
                  <a:buChar char="•"/>
                  <a:tabLst>
                    <a:tab pos="330327" algn="l"/>
                    <a:tab pos="685229" algn="l"/>
                    <a:tab pos="3787902" algn="l"/>
                  </a:tabLst>
                </a:pPr>
                <a:r>
                  <a:rPr lang="en-US" sz="2475" spc="-126" dirty="0" err="1" smtClean="0">
                    <a:latin typeface="Tahoma"/>
                    <a:cs typeface="Tahoma"/>
                  </a:rPr>
                  <a:t>i</a:t>
                </a:r>
                <a:r>
                  <a:rPr lang="en-US" sz="2475" spc="-126" dirty="0" smtClean="0">
                    <a:latin typeface="Tahoma"/>
                    <a:cs typeface="Tahoma"/>
                  </a:rPr>
                  <a:t> is bad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  <m:t>𝐿</m:t>
                        </m:r>
                      </m:e>
                      <m:sub>
                        <m:r>
                          <a:rPr lang="en-US" sz="2475" i="1" spc="68"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75" dirty="0" smtClean="0">
                    <a:latin typeface="Tahoma"/>
                    <a:cs typeface="Tahoma"/>
                  </a:rPr>
                  <a:t> is not consistent i.e., i’s parents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75" i="1" dirty="0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2475" b="0" i="1" dirty="0" smtClean="0">
                            <a:latin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en-US" sz="2475" b="0" i="1" dirty="0" smtClean="0">
                            <a:latin typeface="Cambria Math" panose="02040503050406030204" pitchFamily="18" charset="0"/>
                            <a:cs typeface="Tahoma"/>
                          </a:rPr>
                          <m:t>1</m:t>
                        </m:r>
                      </m:sub>
                    </m:sSub>
                    <m:r>
                      <a:rPr lang="en-US" sz="2475" b="0" i="1" dirty="0" smtClean="0">
                        <a:latin typeface="Cambria Math" panose="02040503050406030204" pitchFamily="18" charset="0"/>
                        <a:cs typeface="Tahoma"/>
                      </a:rPr>
                      <m:t>,…,</m:t>
                    </m:r>
                    <m:sSub>
                      <m:sSubPr>
                        <m:ctrlP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en-US" sz="2475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75" i="1" dirty="0" smtClean="0">
                    <a:latin typeface="Cambria Math" panose="02040503050406030204" pitchFamily="18" charset="0"/>
                    <a:cs typeface="Tahoma"/>
                  </a:rPr>
                  <a:t> but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  <m:t>𝐿</m:t>
                        </m:r>
                      </m:e>
                      <m:sub>
                        <m:r>
                          <a:rPr lang="en-US" sz="2475" i="1" spc="68"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sz="2475" i="1" spc="68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≠</m:t>
                    </m:r>
                    <m:r>
                      <a:rPr lang="en-US" sz="2475" b="0" i="1" smtClean="0">
                        <a:latin typeface="Cambria Math" panose="02040503050406030204" pitchFamily="18" charset="0"/>
                        <a:cs typeface="Tahoma"/>
                      </a:rPr>
                      <m:t>𝐻</m:t>
                    </m:r>
                    <m:d>
                      <m:dPr>
                        <m:ctrlPr>
                          <a:rPr lang="en-US" sz="2475" b="0" i="1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75" b="0" i="1" smtClean="0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sz="2475" b="0" i="1" smtClean="0">
                                <a:latin typeface="Cambria Math" panose="02040503050406030204" pitchFamily="18" charset="0"/>
                                <a:cs typeface="Tahoma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75" b="0" i="1" smtClean="0">
                            <a:latin typeface="Cambria Math" panose="02040503050406030204" pitchFamily="18" charset="0"/>
                            <a:cs typeface="Tahoma"/>
                          </a:rPr>
                          <m:t>,…,</m:t>
                        </m:r>
                        <m:sSub>
                          <m:sSubPr>
                            <m:ctrlPr>
                              <a:rPr lang="en-US" sz="2475" i="1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sz="2475" i="1">
                                <a:latin typeface="Cambria Math" panose="02040503050406030204" pitchFamily="18" charset="0"/>
                                <a:cs typeface="Tahoma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75" i="1" dirty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𝛿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lang="en-US" sz="2475" b="0" i="1" dirty="0" smtClean="0">
                  <a:latin typeface="Cambria Math" panose="02040503050406030204" pitchFamily="18" charset="0"/>
                  <a:cs typeface="Tahoma"/>
                </a:endParaRPr>
              </a:p>
              <a:p>
                <a:pPr marL="329756" indent="-318326">
                  <a:buFont typeface="Cambria"/>
                  <a:buChar char="•"/>
                  <a:tabLst>
                    <a:tab pos="330327" algn="l"/>
                    <a:tab pos="685229" algn="l"/>
                    <a:tab pos="3787902" algn="l"/>
                  </a:tabLst>
                </a:pPr>
                <a:endParaRPr sz="2475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99" name="object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6750" y="4058204"/>
                <a:ext cx="8592913" cy="1590372"/>
              </a:xfrm>
              <a:prstGeom prst="rect">
                <a:avLst/>
              </a:prstGeom>
              <a:blipFill>
                <a:blip r:embed="rId3"/>
                <a:stretch>
                  <a:fillRect l="-2057" t="-6513" r="-22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bject 104"/>
          <p:cNvSpPr txBox="1">
            <a:spLocks noGrp="1"/>
          </p:cNvSpPr>
          <p:nvPr>
            <p:ph type="title"/>
          </p:nvPr>
        </p:nvSpPr>
        <p:spPr>
          <a:xfrm>
            <a:off x="3963934" y="312903"/>
            <a:ext cx="6110508" cy="10805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 dirty="0">
              <a:latin typeface="Verdana"/>
              <a:cs typeface="Verdana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8644890" y="9886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78106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21" y="1833928"/>
            <a:ext cx="222247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1">
              <a:lnSpc>
                <a:spcPct val="100000"/>
              </a:lnSpc>
            </a:pPr>
            <a:r>
              <a:rPr spc="-42" dirty="0"/>
              <a:t>Motivation: </a:t>
            </a:r>
            <a:r>
              <a:rPr spc="-21" dirty="0"/>
              <a:t>Online Exams during </a:t>
            </a:r>
            <a:r>
              <a:rPr spc="-32" dirty="0"/>
              <a:t>the</a:t>
            </a:r>
            <a:r>
              <a:rPr spc="338" dirty="0"/>
              <a:t> </a:t>
            </a:r>
            <a:r>
              <a:rPr spc="-42" dirty="0"/>
              <a:t>Pandemic</a:t>
            </a:r>
          </a:p>
        </p:txBody>
      </p:sp>
      <p:sp>
        <p:nvSpPr>
          <p:cNvPr id="3" name="object 3"/>
          <p:cNvSpPr/>
          <p:nvPr/>
        </p:nvSpPr>
        <p:spPr>
          <a:xfrm>
            <a:off x="3629824" y="2757444"/>
            <a:ext cx="4285138" cy="379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7256665" y="1029970"/>
            <a:ext cx="4285138" cy="392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3" name="object 13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4" name="object 14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2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4294967295"/>
          </p:nvPr>
        </p:nvSpPr>
        <p:spPr>
          <a:xfrm flipH="1">
            <a:off x="2584" y="6704112"/>
            <a:ext cx="5900513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4294967295"/>
          </p:nvPr>
        </p:nvSpPr>
        <p:spPr>
          <a:xfrm flipH="1">
            <a:off x="420076" y="120486"/>
            <a:ext cx="206271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>
                <a:hlinkClick r:id="rId4" action="ppaction://hlinksldjump"/>
              </a:rPr>
              <a:t>On </a:t>
            </a:r>
            <a:r>
              <a:rPr spc="-11" dirty="0">
                <a:hlinkClick r:id="rId4" action="ppaction://hlinksldjump"/>
              </a:rPr>
              <a:t>the </a:t>
            </a:r>
            <a:r>
              <a:rPr spc="-63" dirty="0">
                <a:hlinkClick r:id="rId4" action="ppaction://hlinksldjump"/>
              </a:rPr>
              <a:t>Security </a:t>
            </a:r>
            <a:r>
              <a:rPr spc="32" dirty="0">
                <a:hlinkClick r:id="rId4" action="ppaction://hlinksldjump"/>
              </a:rPr>
              <a:t>of </a:t>
            </a:r>
            <a:r>
              <a:rPr spc="-32" dirty="0">
                <a:hlinkClick r:id="rId4" action="ppaction://hlinksldjump"/>
              </a:rPr>
              <a:t>Proofs </a:t>
            </a:r>
            <a:r>
              <a:rPr spc="32" dirty="0">
                <a:hlinkClick r:id="rId4" action="ppaction://hlinksldjump"/>
              </a:rPr>
              <a:t>of </a:t>
            </a:r>
            <a:r>
              <a:rPr spc="-42" dirty="0">
                <a:hlinkClick r:id="rId4" action="ppaction://hlinksldjump"/>
              </a:rPr>
              <a:t>Sequential </a:t>
            </a:r>
            <a:r>
              <a:rPr spc="-32" dirty="0">
                <a:hlinkClick r:id="rId4" action="ppaction://hlinksldjump"/>
              </a:rPr>
              <a:t>Work </a:t>
            </a:r>
            <a:r>
              <a:rPr spc="-95" dirty="0">
                <a:hlinkClick r:id="rId4" action="ppaction://hlinksldjump"/>
              </a:rPr>
              <a:t>in </a:t>
            </a:r>
            <a:r>
              <a:rPr spc="32" dirty="0">
                <a:hlinkClick r:id="rId4" action="ppaction://hlinksldjump"/>
              </a:rPr>
              <a:t>a</a:t>
            </a:r>
            <a:r>
              <a:rPr spc="-137" dirty="0">
                <a:hlinkClick r:id="rId4" action="ppaction://hlinksldjump"/>
              </a:rPr>
              <a:t> </a:t>
            </a:r>
            <a:r>
              <a:rPr spc="-74" dirty="0">
                <a:hlinkClick r:id="rId4" action="ppaction://hlinksldjump"/>
              </a:rPr>
              <a:t>Post-Quantum </a:t>
            </a:r>
            <a:r>
              <a:rPr spc="-42" dirty="0">
                <a:hlinkClick r:id="rId4" action="ppaction://hlinksldjump"/>
              </a:rPr>
              <a:t>World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2/19</a:t>
            </a:r>
            <a:endParaRPr sz="105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6354995"/>
      </p:ext>
    </p:extLst>
  </p:cSld>
  <p:clrMapOvr>
    <a:masterClrMapping/>
  </p:clrMapOvr>
  <p:transition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3189213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3189212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3194801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3194801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223571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66900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2439496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243949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2439496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2441622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244162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2441622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2254056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2457841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245784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2457841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2459967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245996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2459967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871173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859767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859767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868728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868728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868728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810479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3076936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3600601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3600601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810479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754015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80947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809473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753008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2348845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3581136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3581136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2321653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3517791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3517791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3150282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3605596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3605596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3076936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3586405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3586405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3150282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3591366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3591366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2348845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3579867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3579867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2348845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727051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727051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967116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27934" y="4234409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01835" y="4290739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01835" y="4489452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object 99"/>
              <p:cNvSpPr txBox="1"/>
              <p:nvPr/>
            </p:nvSpPr>
            <p:spPr>
              <a:xfrm>
                <a:off x="2037742" y="4314995"/>
                <a:ext cx="8421711" cy="1209498"/>
              </a:xfrm>
              <a:prstGeom prst="rect">
                <a:avLst/>
              </a:prstGeom>
            </p:spPr>
            <p:txBody>
              <a:bodyPr vert="horz" wrap="square" lIns="0" tIns="0" rIns="0" bIns="0" rtlCol="0">
                <a:spAutoFit/>
              </a:bodyPr>
              <a:lstStyle/>
              <a:p>
                <a:pPr marL="329756" indent="-318326">
                  <a:buFont typeface="Cambria"/>
                  <a:buChar char="•"/>
                  <a:tabLst>
                    <a:tab pos="330327" algn="l"/>
                    <a:tab pos="685229" algn="l"/>
                    <a:tab pos="3787902" algn="l"/>
                  </a:tabLst>
                </a:pPr>
                <a:r>
                  <a:rPr sz="2475" i="1" spc="-41" dirty="0">
                    <a:latin typeface="Arial"/>
                    <a:cs typeface="Arial"/>
                  </a:rPr>
                  <a:t>P	</a:t>
                </a:r>
                <a:r>
                  <a:rPr sz="2475" spc="-41" dirty="0">
                    <a:latin typeface="Tahoma"/>
                    <a:cs typeface="Tahoma"/>
                  </a:rPr>
                  <a:t>committed </a:t>
                </a:r>
                <a:r>
                  <a:rPr sz="2475" spc="-9" dirty="0">
                    <a:latin typeface="Tahoma"/>
                    <a:cs typeface="Tahoma"/>
                  </a:rPr>
                  <a:t>to</a:t>
                </a:r>
                <a:r>
                  <a:rPr sz="2475" spc="176" dirty="0">
                    <a:latin typeface="Tahoma"/>
                    <a:cs typeface="Tahoma"/>
                  </a:rPr>
                  <a:t> </a:t>
                </a:r>
                <a:r>
                  <a:rPr sz="2475" spc="-63" dirty="0">
                    <a:latin typeface="Tahoma"/>
                    <a:cs typeface="Tahoma"/>
                  </a:rPr>
                  <a:t>labels</a:t>
                </a:r>
                <a:r>
                  <a:rPr sz="2475" spc="68" dirty="0">
                    <a:latin typeface="Tahoma"/>
                    <a:cs typeface="Tahoma"/>
                  </a:rPr>
                  <a:t> </a:t>
                </a:r>
                <a:r>
                  <a:rPr sz="2475" i="1" spc="-333" dirty="0">
                    <a:latin typeface="Arial"/>
                    <a:cs typeface="Arial"/>
                  </a:rPr>
                  <a:t>£	</a:t>
                </a:r>
                <a:r>
                  <a:rPr sz="2475" spc="-54" dirty="0">
                    <a:latin typeface="Tahoma"/>
                    <a:cs typeface="Tahoma"/>
                  </a:rPr>
                  <a:t>after </a:t>
                </a:r>
                <a:r>
                  <a:rPr sz="2475" spc="-95" dirty="0">
                    <a:latin typeface="Tahoma"/>
                    <a:cs typeface="Tahoma"/>
                  </a:rPr>
                  <a:t>sending </a:t>
                </a:r>
                <a:r>
                  <a:rPr sz="2475" i="1" spc="-122" dirty="0">
                    <a:latin typeface="Arial"/>
                    <a:cs typeface="Arial"/>
                  </a:rPr>
                  <a:t>φ </a:t>
                </a:r>
                <a:r>
                  <a:rPr sz="2475" spc="149" dirty="0">
                    <a:latin typeface="Tahoma"/>
                    <a:cs typeface="Tahoma"/>
                  </a:rPr>
                  <a:t>=</a:t>
                </a:r>
                <a:r>
                  <a:rPr sz="2475" spc="266" dirty="0">
                    <a:latin typeface="Tahoma"/>
                    <a:cs typeface="Tahoma"/>
                  </a:rPr>
                  <a:t> </a:t>
                </a:r>
                <a:r>
                  <a:rPr sz="2475" i="1" spc="-126" dirty="0">
                    <a:latin typeface="Arial"/>
                    <a:cs typeface="Arial"/>
                  </a:rPr>
                  <a:t>£</a:t>
                </a:r>
                <a:r>
                  <a:rPr sz="2633" spc="-188" baseline="-11396" dirty="0">
                    <a:latin typeface="Verdana"/>
                    <a:cs typeface="Verdana"/>
                  </a:rPr>
                  <a:t>15</a:t>
                </a:r>
                <a:r>
                  <a:rPr sz="2475" spc="-126" dirty="0" smtClean="0">
                    <a:latin typeface="Tahoma"/>
                    <a:cs typeface="Tahoma"/>
                  </a:rPr>
                  <a:t>.</a:t>
                </a:r>
                <a:endParaRPr lang="en-US" sz="2475" spc="-126" dirty="0" smtClean="0">
                  <a:latin typeface="Tahoma"/>
                  <a:cs typeface="Tahoma"/>
                </a:endParaRPr>
              </a:p>
              <a:p>
                <a:pPr marL="329756" indent="-318326">
                  <a:buFont typeface="Cambria"/>
                  <a:buChar char="•"/>
                  <a:tabLst>
                    <a:tab pos="330327" algn="l"/>
                    <a:tab pos="685229" algn="l"/>
                    <a:tab pos="3787902" algn="l"/>
                  </a:tabLst>
                </a:pPr>
                <a:r>
                  <a:rPr lang="en-US" sz="2475" spc="-126" dirty="0">
                    <a:latin typeface="Tahoma"/>
                    <a:cs typeface="Tahoma"/>
                  </a:rPr>
                  <a:t>i is bad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  <m:t>𝐿</m:t>
                        </m:r>
                      </m:e>
                      <m:sub>
                        <m:r>
                          <a:rPr lang="en-US" sz="2475" i="1" spc="68"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75" dirty="0">
                    <a:latin typeface="Tahoma"/>
                    <a:cs typeface="Tahoma"/>
                  </a:rPr>
                  <a:t> is not consistent i.e., i’s parents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  <m:t>1</m:t>
                        </m:r>
                      </m:sub>
                    </m:sSub>
                    <m:r>
                      <a:rPr lang="en-US" sz="2475" i="1" dirty="0">
                        <a:latin typeface="Cambria Math" panose="02040503050406030204" pitchFamily="18" charset="0"/>
                        <a:cs typeface="Tahoma"/>
                      </a:rPr>
                      <m:t>,…,</m:t>
                    </m:r>
                    <m:sSub>
                      <m:sSubPr>
                        <m:ctrlP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en-US" sz="2475" i="1" dirty="0">
                            <a:latin typeface="Cambria Math" panose="02040503050406030204" pitchFamily="18" charset="0"/>
                            <a:cs typeface="Tahoma"/>
                          </a:rPr>
                          <m:t>𝑥</m:t>
                        </m:r>
                      </m:e>
                      <m:sub>
                        <m:r>
                          <a:rPr lang="en-US" sz="2475" i="1" dirty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𝛿</m:t>
                        </m:r>
                      </m:sub>
                    </m:sSub>
                  </m:oMath>
                </a14:m>
                <a:r>
                  <a:rPr lang="en-US" sz="2475" i="1" dirty="0">
                    <a:latin typeface="Cambria Math" panose="02040503050406030204" pitchFamily="18" charset="0"/>
                    <a:cs typeface="Tahoma"/>
                  </a:rPr>
                  <a:t> but </a:t>
                </a:r>
                <a:r>
                  <a:rPr lang="en-US" sz="2475" i="1" dirty="0" smtClean="0">
                    <a:latin typeface="Cambria Math" panose="02040503050406030204" pitchFamily="18" charset="0"/>
                    <a:cs typeface="Tahom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ar-AE" sz="2475" i="1" spc="68">
                            <a:latin typeface="Cambria Math" panose="02040503050406030204" pitchFamily="18" charset="0"/>
                            <a:cs typeface="Tahoma"/>
                          </a:rPr>
                          <m:t>𝐿</m:t>
                        </m:r>
                      </m:e>
                      <m:sub>
                        <m:r>
                          <a:rPr lang="en-US" sz="2475" i="1" spc="68">
                            <a:latin typeface="Cambria Math" panose="02040503050406030204" pitchFamily="18" charset="0"/>
                            <a:cs typeface="Tahoma"/>
                          </a:rPr>
                          <m:t>𝑖</m:t>
                        </m:r>
                      </m:sub>
                    </m:sSub>
                    <m:r>
                      <a:rPr lang="en-US" sz="2475" i="1" spc="68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≠</m:t>
                    </m:r>
                    <m:r>
                      <a:rPr lang="en-US" sz="2475" i="1">
                        <a:latin typeface="Cambria Math" panose="02040503050406030204" pitchFamily="18" charset="0"/>
                        <a:cs typeface="Tahoma"/>
                      </a:rPr>
                      <m:t>𝐻</m:t>
                    </m:r>
                    <m:d>
                      <m:dPr>
                        <m:ctrlPr>
                          <a:rPr lang="en-US" sz="2475" i="1">
                            <a:latin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75" i="1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sz="2475" i="1">
                                <a:latin typeface="Cambria Math" panose="02040503050406030204" pitchFamily="18" charset="0"/>
                                <a:cs typeface="Tahoma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475" i="1">
                            <a:latin typeface="Cambria Math" panose="02040503050406030204" pitchFamily="18" charset="0"/>
                            <a:cs typeface="Tahoma"/>
                          </a:rPr>
                          <m:t>,…,</m:t>
                        </m:r>
                        <m:sSub>
                          <m:sSubPr>
                            <m:ctrlPr>
                              <a:rPr lang="en-US" sz="2475" i="1">
                                <a:latin typeface="Cambria Math" panose="02040503050406030204" pitchFamily="18" charset="0"/>
                                <a:cs typeface="Tahoma"/>
                              </a:rPr>
                            </m:ctrlPr>
                          </m:sSubPr>
                          <m:e>
                            <m:r>
                              <a:rPr lang="en-US" sz="2475" i="1">
                                <a:latin typeface="Cambria Math" panose="02040503050406030204" pitchFamily="18" charset="0"/>
                                <a:cs typeface="Tahoma"/>
                              </a:rPr>
                              <m:t>𝐿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</m:ctrlPr>
                              </m:sSubPr>
                              <m:e>
                                <m:r>
                                  <a:rPr lang="en-US" sz="2475" i="1" dirty="0">
                                    <a:latin typeface="Cambria Math" panose="02040503050406030204" pitchFamily="18" charset="0"/>
                                    <a:cs typeface="Tahoma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75" i="1" dirty="0">
                                    <a:ln w="0"/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ahoma"/>
                                  </a:rPr>
                                  <m:t>𝛿</m:t>
                                </m:r>
                              </m:sub>
                            </m:sSub>
                          </m:sub>
                        </m:sSub>
                      </m:e>
                    </m:d>
                  </m:oMath>
                </a14:m>
                <a:endParaRPr sz="2475" dirty="0">
                  <a:latin typeface="Tahoma"/>
                  <a:cs typeface="Tahoma"/>
                </a:endParaRPr>
              </a:p>
            </p:txBody>
          </p:sp>
        </mc:Choice>
        <mc:Fallback xmlns="">
          <p:sp>
            <p:nvSpPr>
              <p:cNvPr id="99" name="object 9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7742" y="4314995"/>
                <a:ext cx="8421711" cy="1209498"/>
              </a:xfrm>
              <a:prstGeom prst="rect">
                <a:avLst/>
              </a:prstGeom>
              <a:blipFill>
                <a:blip r:embed="rId2"/>
                <a:stretch>
                  <a:fillRect l="-2098" t="-8586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object 104"/>
          <p:cNvSpPr txBox="1"/>
          <p:nvPr/>
        </p:nvSpPr>
        <p:spPr>
          <a:xfrm>
            <a:off x="1995899" y="5605079"/>
            <a:ext cx="757580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1867662" algn="l"/>
              </a:tabLst>
            </a:pPr>
            <a:r>
              <a:rPr sz="2475" spc="5" dirty="0">
                <a:latin typeface="Tahoma"/>
                <a:cs typeface="Tahoma"/>
              </a:rPr>
              <a:t>Let </a:t>
            </a:r>
            <a:r>
              <a:rPr sz="2475" i="1" spc="-113" dirty="0">
                <a:latin typeface="Arial"/>
                <a:cs typeface="Arial"/>
              </a:rPr>
              <a:t>S</a:t>
            </a:r>
            <a:r>
              <a:rPr sz="2475" i="1" spc="216" dirty="0">
                <a:latin typeface="Arial"/>
                <a:cs typeface="Arial"/>
              </a:rPr>
              <a:t> </a:t>
            </a:r>
            <a:r>
              <a:rPr sz="2475" spc="99" dirty="0">
                <a:latin typeface="Cambria"/>
                <a:cs typeface="Cambria"/>
              </a:rPr>
              <a:t>⊂</a:t>
            </a:r>
            <a:r>
              <a:rPr sz="2475" spc="153" dirty="0">
                <a:latin typeface="Cambria"/>
                <a:cs typeface="Cambria"/>
              </a:rPr>
              <a:t> </a:t>
            </a:r>
            <a:r>
              <a:rPr sz="2475" i="1" spc="-189" dirty="0">
                <a:latin typeface="Arial"/>
                <a:cs typeface="Arial"/>
              </a:rPr>
              <a:t>V	</a:t>
            </a:r>
            <a:r>
              <a:rPr sz="2475" spc="-95" dirty="0">
                <a:latin typeface="Tahoma"/>
                <a:cs typeface="Tahoma"/>
              </a:rPr>
              <a:t>denote </a:t>
            </a:r>
            <a:r>
              <a:rPr sz="2475" spc="-68" dirty="0">
                <a:latin typeface="Tahoma"/>
                <a:cs typeface="Tahoma"/>
              </a:rPr>
              <a:t>the </a:t>
            </a:r>
            <a:r>
              <a:rPr sz="2475" spc="-81" dirty="0">
                <a:solidFill>
                  <a:srgbClr val="FF0000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FF0000"/>
                </a:solidFill>
                <a:latin typeface="Tahoma"/>
                <a:cs typeface="Tahoma"/>
              </a:rPr>
              <a:t>nodes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4" dirty="0">
                <a:solidFill>
                  <a:srgbClr val="FFA400"/>
                </a:solidFill>
                <a:latin typeface="Tahoma"/>
                <a:cs typeface="Tahoma"/>
              </a:rPr>
              <a:t>all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nodes </a:t>
            </a:r>
            <a:r>
              <a:rPr sz="2475" spc="203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below</a:t>
            </a:r>
            <a:r>
              <a:rPr sz="2475" spc="-86" dirty="0"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614956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651532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3223481" y="294917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4686521" y="294916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3589241" y="368068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2857976" y="367687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5056019" y="368453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5785504" y="36827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69"/>
                </a:lnTo>
                <a:lnTo>
                  <a:pt x="259650" y="58825"/>
                </a:lnTo>
                <a:lnTo>
                  <a:pt x="228544" y="27721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1"/>
                </a:lnTo>
                <a:lnTo>
                  <a:pt x="27725" y="58825"/>
                </a:lnTo>
                <a:lnTo>
                  <a:pt x="7325" y="98269"/>
                </a:lnTo>
                <a:lnTo>
                  <a:pt x="0" y="143687"/>
                </a:lnTo>
                <a:lnTo>
                  <a:pt x="7325" y="189100"/>
                </a:lnTo>
                <a:lnTo>
                  <a:pt x="27725" y="228540"/>
                </a:lnTo>
                <a:lnTo>
                  <a:pt x="58830" y="259641"/>
                </a:lnTo>
                <a:lnTo>
                  <a:pt x="98274" y="280038"/>
                </a:lnTo>
                <a:lnTo>
                  <a:pt x="143687" y="287362"/>
                </a:lnTo>
                <a:lnTo>
                  <a:pt x="189101" y="280038"/>
                </a:lnTo>
                <a:lnTo>
                  <a:pt x="228544" y="259641"/>
                </a:lnTo>
                <a:lnTo>
                  <a:pt x="259650" y="228540"/>
                </a:lnTo>
                <a:lnTo>
                  <a:pt x="280049" y="189100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3" name="object 113"/>
          <p:cNvSpPr/>
          <p:nvPr/>
        </p:nvSpPr>
        <p:spPr>
          <a:xfrm>
            <a:off x="4322476" y="3682714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4" name="object 114"/>
          <p:cNvSpPr txBox="1">
            <a:spLocks noGrp="1"/>
          </p:cNvSpPr>
          <p:nvPr>
            <p:ph type="title"/>
          </p:nvPr>
        </p:nvSpPr>
        <p:spPr>
          <a:xfrm>
            <a:off x="2979908" y="378489"/>
            <a:ext cx="6297666" cy="10805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 dirty="0">
              <a:latin typeface="Verdana"/>
              <a:cs typeface="Verdana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8644890" y="1598294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932335" y="223571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7" name="object 117"/>
          <p:cNvSpPr/>
          <p:nvPr/>
        </p:nvSpPr>
        <p:spPr>
          <a:xfrm>
            <a:off x="4320955" y="3675890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1233712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2076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/>
          <p:nvPr/>
        </p:nvSpPr>
        <p:spPr>
          <a:xfrm>
            <a:off x="505228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" name="object 4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446224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" name="object 7"/>
          <p:cNvSpPr/>
          <p:nvPr/>
        </p:nvSpPr>
        <p:spPr>
          <a:xfrm>
            <a:off x="461338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/>
          <p:nvPr/>
        </p:nvSpPr>
        <p:spPr>
          <a:xfrm>
            <a:off x="487232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" name="object 9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487232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/>
          <p:nvPr/>
        </p:nvSpPr>
        <p:spPr>
          <a:xfrm>
            <a:off x="2857725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3" name="object 13"/>
          <p:cNvSpPr/>
          <p:nvPr/>
        </p:nvSpPr>
        <p:spPr>
          <a:xfrm>
            <a:off x="322348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/>
          <p:nvPr/>
        </p:nvSpPr>
        <p:spPr>
          <a:xfrm>
            <a:off x="299920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69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5" name="object 15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15034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30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40928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9" name="object 19"/>
          <p:cNvSpPr/>
          <p:nvPr/>
        </p:nvSpPr>
        <p:spPr>
          <a:xfrm>
            <a:off x="340928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0" name="object 20"/>
          <p:cNvSpPr/>
          <p:nvPr/>
        </p:nvSpPr>
        <p:spPr>
          <a:xfrm>
            <a:off x="578380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5925281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607642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633536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33536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72468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0" name="object 30"/>
          <p:cNvSpPr/>
          <p:nvPr/>
        </p:nvSpPr>
        <p:spPr>
          <a:xfrm>
            <a:off x="7978360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1" name="object 31"/>
          <p:cNvSpPr/>
          <p:nvPr/>
        </p:nvSpPr>
        <p:spPr>
          <a:xfrm>
            <a:off x="7612600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2" name="object 32"/>
          <p:cNvSpPr/>
          <p:nvPr/>
        </p:nvSpPr>
        <p:spPr>
          <a:xfrm>
            <a:off x="7388322" y="2579614"/>
            <a:ext cx="286893" cy="492062"/>
          </a:xfrm>
          <a:custGeom>
            <a:avLst/>
            <a:gdLst/>
            <a:ahLst/>
            <a:cxnLst/>
            <a:rect l="l" t="t" r="r" b="b"/>
            <a:pathLst>
              <a:path w="318770" h="546735">
                <a:moveTo>
                  <a:pt x="0" y="546709"/>
                </a:moveTo>
                <a:lnTo>
                  <a:pt x="318668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3" name="object 33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4" name="object 34"/>
          <p:cNvSpPr/>
          <p:nvPr/>
        </p:nvSpPr>
        <p:spPr>
          <a:xfrm>
            <a:off x="7539460" y="2579613"/>
            <a:ext cx="136017" cy="177165"/>
          </a:xfrm>
          <a:custGeom>
            <a:avLst/>
            <a:gdLst/>
            <a:ahLst/>
            <a:cxnLst/>
            <a:rect l="l" t="t" r="r" b="b"/>
            <a:pathLst>
              <a:path w="151129" h="196850">
                <a:moveTo>
                  <a:pt x="150736" y="0"/>
                </a:moveTo>
                <a:lnTo>
                  <a:pt x="0" y="132638"/>
                </a:lnTo>
                <a:lnTo>
                  <a:pt x="109613" y="196532"/>
                </a:lnTo>
                <a:lnTo>
                  <a:pt x="150736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5" name="object 35"/>
          <p:cNvSpPr/>
          <p:nvPr/>
        </p:nvSpPr>
        <p:spPr>
          <a:xfrm>
            <a:off x="7798407" y="2585202"/>
            <a:ext cx="322898" cy="486918"/>
          </a:xfrm>
          <a:custGeom>
            <a:avLst/>
            <a:gdLst/>
            <a:ahLst/>
            <a:cxnLst/>
            <a:rect l="l" t="t" r="r" b="b"/>
            <a:pathLst>
              <a:path w="358775" h="541020">
                <a:moveTo>
                  <a:pt x="358495" y="540638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6" name="object 36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7" name="object 37"/>
          <p:cNvSpPr/>
          <p:nvPr/>
        </p:nvSpPr>
        <p:spPr>
          <a:xfrm>
            <a:off x="7798407" y="2585202"/>
            <a:ext cx="142875" cy="174879"/>
          </a:xfrm>
          <a:custGeom>
            <a:avLst/>
            <a:gdLst/>
            <a:ahLst/>
            <a:cxnLst/>
            <a:rect l="l" t="t" r="r" b="b"/>
            <a:pathLst>
              <a:path w="158750" h="194310">
                <a:moveTo>
                  <a:pt x="0" y="0"/>
                </a:moveTo>
                <a:lnTo>
                  <a:pt x="52412" y="193827"/>
                </a:lnTo>
                <a:lnTo>
                  <a:pt x="158153" y="123710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8" name="object 38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9" name="object 39"/>
          <p:cNvSpPr/>
          <p:nvPr/>
        </p:nvSpPr>
        <p:spPr>
          <a:xfrm>
            <a:off x="5418041" y="105940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0" name="object 40"/>
          <p:cNvSpPr/>
          <p:nvPr/>
        </p:nvSpPr>
        <p:spPr>
          <a:xfrm>
            <a:off x="3357714" y="1829897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4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1" name="object 41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2" name="object 42"/>
          <p:cNvSpPr/>
          <p:nvPr/>
        </p:nvSpPr>
        <p:spPr>
          <a:xfrm>
            <a:off x="3788408" y="1829897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3" name="object 43"/>
          <p:cNvSpPr/>
          <p:nvPr/>
        </p:nvSpPr>
        <p:spPr>
          <a:xfrm>
            <a:off x="4165850" y="1832023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10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4" name="object 44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5" name="object 45"/>
          <p:cNvSpPr/>
          <p:nvPr/>
        </p:nvSpPr>
        <p:spPr>
          <a:xfrm>
            <a:off x="4165850" y="1832023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6" name="object 46"/>
          <p:cNvSpPr/>
          <p:nvPr/>
        </p:nvSpPr>
        <p:spPr>
          <a:xfrm>
            <a:off x="6828708" y="1644457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30479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7" name="object 47"/>
          <p:cNvSpPr/>
          <p:nvPr/>
        </p:nvSpPr>
        <p:spPr>
          <a:xfrm>
            <a:off x="6254088" y="1848242"/>
            <a:ext cx="598361" cy="509778"/>
          </a:xfrm>
          <a:custGeom>
            <a:avLst/>
            <a:gdLst/>
            <a:ahLst/>
            <a:cxnLst/>
            <a:rect l="l" t="t" r="r" b="b"/>
            <a:pathLst>
              <a:path w="664845" h="566419">
                <a:moveTo>
                  <a:pt x="0" y="566394"/>
                </a:moveTo>
                <a:lnTo>
                  <a:pt x="664692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8" name="object 48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49" name="object 49"/>
          <p:cNvSpPr/>
          <p:nvPr/>
        </p:nvSpPr>
        <p:spPr>
          <a:xfrm>
            <a:off x="6684782" y="1848242"/>
            <a:ext cx="168021" cy="154877"/>
          </a:xfrm>
          <a:custGeom>
            <a:avLst/>
            <a:gdLst/>
            <a:ahLst/>
            <a:cxnLst/>
            <a:rect l="l" t="t" r="r" b="b"/>
            <a:pathLst>
              <a:path w="186689" h="172085">
                <a:moveTo>
                  <a:pt x="186143" y="0"/>
                </a:moveTo>
                <a:lnTo>
                  <a:pt x="0" y="75272"/>
                </a:lnTo>
                <a:lnTo>
                  <a:pt x="82296" y="171843"/>
                </a:lnTo>
                <a:lnTo>
                  <a:pt x="186143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0" name="object 50"/>
          <p:cNvSpPr/>
          <p:nvPr/>
        </p:nvSpPr>
        <p:spPr>
          <a:xfrm>
            <a:off x="7062223" y="1850368"/>
            <a:ext cx="666369" cy="508635"/>
          </a:xfrm>
          <a:custGeom>
            <a:avLst/>
            <a:gdLst/>
            <a:ahLst/>
            <a:cxnLst/>
            <a:rect l="l" t="t" r="r" b="b"/>
            <a:pathLst>
              <a:path w="740409" h="565150">
                <a:moveTo>
                  <a:pt x="739863" y="565023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1" name="object 51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2" name="object 52"/>
          <p:cNvSpPr/>
          <p:nvPr/>
        </p:nvSpPr>
        <p:spPr>
          <a:xfrm>
            <a:off x="7062223" y="1850368"/>
            <a:ext cx="171450" cy="149733"/>
          </a:xfrm>
          <a:custGeom>
            <a:avLst/>
            <a:gdLst/>
            <a:ahLst/>
            <a:cxnLst/>
            <a:rect l="l" t="t" r="r" b="b"/>
            <a:pathLst>
              <a:path w="190500" h="166369">
                <a:moveTo>
                  <a:pt x="0" y="0"/>
                </a:moveTo>
                <a:lnTo>
                  <a:pt x="112902" y="166039"/>
                </a:lnTo>
                <a:lnTo>
                  <a:pt x="189903" y="65201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3" name="object 53"/>
          <p:cNvSpPr/>
          <p:nvPr/>
        </p:nvSpPr>
        <p:spPr>
          <a:xfrm>
            <a:off x="4060797" y="1261574"/>
            <a:ext cx="1380173" cy="364617"/>
          </a:xfrm>
          <a:custGeom>
            <a:avLst/>
            <a:gdLst/>
            <a:ahLst/>
            <a:cxnLst/>
            <a:rect l="l" t="t" r="r" b="b"/>
            <a:pathLst>
              <a:path w="1533525" h="405130">
                <a:moveTo>
                  <a:pt x="0" y="405053"/>
                </a:moveTo>
                <a:lnTo>
                  <a:pt x="1533029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4" name="object 54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0" y="0"/>
                </a:moveTo>
                <a:lnTo>
                  <a:pt x="32410" y="122669"/>
                </a:lnTo>
                <a:lnTo>
                  <a:pt x="200380" y="12674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5" name="object 55"/>
          <p:cNvSpPr/>
          <p:nvPr/>
        </p:nvSpPr>
        <p:spPr>
          <a:xfrm>
            <a:off x="5260181" y="1250168"/>
            <a:ext cx="180594" cy="110870"/>
          </a:xfrm>
          <a:custGeom>
            <a:avLst/>
            <a:gdLst/>
            <a:ahLst/>
            <a:cxnLst/>
            <a:rect l="l" t="t" r="r" b="b"/>
            <a:pathLst>
              <a:path w="200660" h="123190">
                <a:moveTo>
                  <a:pt x="200380" y="12674"/>
                </a:moveTo>
                <a:lnTo>
                  <a:pt x="0" y="0"/>
                </a:lnTo>
                <a:lnTo>
                  <a:pt x="32410" y="122669"/>
                </a:lnTo>
                <a:lnTo>
                  <a:pt x="200380" y="12674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6" name="object 56"/>
          <p:cNvSpPr/>
          <p:nvPr/>
        </p:nvSpPr>
        <p:spPr>
          <a:xfrm>
            <a:off x="5655830" y="1259129"/>
            <a:ext cx="1203008" cy="432053"/>
          </a:xfrm>
          <a:custGeom>
            <a:avLst/>
            <a:gdLst/>
            <a:ahLst/>
            <a:cxnLst/>
            <a:rect l="l" t="t" r="r" b="b"/>
            <a:pathLst>
              <a:path w="1336675" h="480060">
                <a:moveTo>
                  <a:pt x="1336395" y="479971"/>
                </a:moveTo>
                <a:lnTo>
                  <a:pt x="0" y="0"/>
                </a:lnTo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7" name="object 57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solidFill>
            <a:srgbClr val="00008A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8" name="object 58"/>
          <p:cNvSpPr/>
          <p:nvPr/>
        </p:nvSpPr>
        <p:spPr>
          <a:xfrm>
            <a:off x="5655830" y="1259129"/>
            <a:ext cx="181166" cy="112014"/>
          </a:xfrm>
          <a:custGeom>
            <a:avLst/>
            <a:gdLst/>
            <a:ahLst/>
            <a:cxnLst/>
            <a:rect l="l" t="t" r="r" b="b"/>
            <a:pathLst>
              <a:path w="201295" h="124459">
                <a:moveTo>
                  <a:pt x="0" y="0"/>
                </a:moveTo>
                <a:lnTo>
                  <a:pt x="157848" y="124091"/>
                </a:lnTo>
                <a:lnTo>
                  <a:pt x="200723" y="4686"/>
                </a:lnTo>
                <a:lnTo>
                  <a:pt x="0" y="0"/>
                </a:lnTo>
                <a:close/>
              </a:path>
            </a:pathLst>
          </a:custGeom>
          <a:ln w="3048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9" name="object 59"/>
          <p:cNvSpPr/>
          <p:nvPr/>
        </p:nvSpPr>
        <p:spPr>
          <a:xfrm>
            <a:off x="459476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0" name="object 60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1" name="object 61"/>
          <p:cNvSpPr/>
          <p:nvPr/>
        </p:nvSpPr>
        <p:spPr>
          <a:xfrm>
            <a:off x="484249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2" name="object 62"/>
          <p:cNvSpPr/>
          <p:nvPr/>
        </p:nvSpPr>
        <p:spPr>
          <a:xfrm>
            <a:off x="3497447" y="2467337"/>
            <a:ext cx="1516760" cy="643509"/>
          </a:xfrm>
          <a:custGeom>
            <a:avLst/>
            <a:gdLst/>
            <a:ahLst/>
            <a:cxnLst/>
            <a:rect l="l" t="t" r="r" b="b"/>
            <a:pathLst>
              <a:path w="1685289" h="715010">
                <a:moveTo>
                  <a:pt x="0" y="0"/>
                </a:moveTo>
                <a:lnTo>
                  <a:pt x="1685163" y="714628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3" name="object 63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49542" y="0"/>
                </a:moveTo>
                <a:lnTo>
                  <a:pt x="0" y="116801"/>
                </a:lnTo>
                <a:lnTo>
                  <a:pt x="200152" y="132778"/>
                </a:lnTo>
                <a:lnTo>
                  <a:pt x="49542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4" name="object 64"/>
          <p:cNvSpPr/>
          <p:nvPr/>
        </p:nvSpPr>
        <p:spPr>
          <a:xfrm>
            <a:off x="4833956" y="2991002"/>
            <a:ext cx="180594" cy="120015"/>
          </a:xfrm>
          <a:custGeom>
            <a:avLst/>
            <a:gdLst/>
            <a:ahLst/>
            <a:cxnLst/>
            <a:rect l="l" t="t" r="r" b="b"/>
            <a:pathLst>
              <a:path w="200660" h="133350">
                <a:moveTo>
                  <a:pt x="200152" y="132778"/>
                </a:moveTo>
                <a:lnTo>
                  <a:pt x="49542" y="0"/>
                </a:lnTo>
                <a:lnTo>
                  <a:pt x="0" y="116801"/>
                </a:lnTo>
                <a:lnTo>
                  <a:pt x="200152" y="132778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5" name="object 65"/>
          <p:cNvSpPr/>
          <p:nvPr/>
        </p:nvSpPr>
        <p:spPr>
          <a:xfrm>
            <a:off x="7520840" y="3200880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90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6" name="object 66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7" name="object 67"/>
          <p:cNvSpPr/>
          <p:nvPr/>
        </p:nvSpPr>
        <p:spPr>
          <a:xfrm>
            <a:off x="7768575" y="3144416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4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8" name="object 68"/>
          <p:cNvSpPr/>
          <p:nvPr/>
        </p:nvSpPr>
        <p:spPr>
          <a:xfrm>
            <a:off x="3143139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9" name="object 69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0" name="object 70"/>
          <p:cNvSpPr/>
          <p:nvPr/>
        </p:nvSpPr>
        <p:spPr>
          <a:xfrm>
            <a:off x="339087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1" name="object 71"/>
          <p:cNvSpPr/>
          <p:nvPr/>
        </p:nvSpPr>
        <p:spPr>
          <a:xfrm>
            <a:off x="6069220" y="3199874"/>
            <a:ext cx="419481" cy="1143"/>
          </a:xfrm>
          <a:custGeom>
            <a:avLst/>
            <a:gdLst/>
            <a:ahLst/>
            <a:cxnLst/>
            <a:rect l="l" t="t" r="r" b="b"/>
            <a:pathLst>
              <a:path w="466089" h="1270">
                <a:moveTo>
                  <a:pt x="0" y="0"/>
                </a:moveTo>
                <a:lnTo>
                  <a:pt x="465924" y="1181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2" name="object 72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330" y="0"/>
                </a:moveTo>
                <a:lnTo>
                  <a:pt x="0" y="126873"/>
                </a:lnTo>
                <a:lnTo>
                  <a:pt x="190665" y="63919"/>
                </a:lnTo>
                <a:lnTo>
                  <a:pt x="3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3" name="object 73"/>
          <p:cNvSpPr/>
          <p:nvPr/>
        </p:nvSpPr>
        <p:spPr>
          <a:xfrm>
            <a:off x="6316953" y="3143409"/>
            <a:ext cx="172022" cy="114300"/>
          </a:xfrm>
          <a:custGeom>
            <a:avLst/>
            <a:gdLst/>
            <a:ahLst/>
            <a:cxnLst/>
            <a:rect l="l" t="t" r="r" b="b"/>
            <a:pathLst>
              <a:path w="191135" h="127000">
                <a:moveTo>
                  <a:pt x="190665" y="63919"/>
                </a:moveTo>
                <a:lnTo>
                  <a:pt x="330" y="0"/>
                </a:lnTo>
                <a:lnTo>
                  <a:pt x="0" y="126873"/>
                </a:lnTo>
                <a:lnTo>
                  <a:pt x="190665" y="63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4" name="object 74"/>
          <p:cNvSpPr/>
          <p:nvPr/>
        </p:nvSpPr>
        <p:spPr>
          <a:xfrm>
            <a:off x="4189956" y="1739246"/>
            <a:ext cx="2272284" cy="1369886"/>
          </a:xfrm>
          <a:custGeom>
            <a:avLst/>
            <a:gdLst/>
            <a:ahLst/>
            <a:cxnLst/>
            <a:rect l="l" t="t" r="r" b="b"/>
            <a:pathLst>
              <a:path w="2524760" h="1522095">
                <a:moveTo>
                  <a:pt x="0" y="0"/>
                </a:moveTo>
                <a:lnTo>
                  <a:pt x="2524226" y="1521904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5" name="object 75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65506" y="0"/>
                </a:moveTo>
                <a:lnTo>
                  <a:pt x="0" y="108661"/>
                </a:lnTo>
                <a:lnTo>
                  <a:pt x="195897" y="152692"/>
                </a:lnTo>
                <a:lnTo>
                  <a:pt x="655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6" name="object 76"/>
          <p:cNvSpPr/>
          <p:nvPr/>
        </p:nvSpPr>
        <p:spPr>
          <a:xfrm>
            <a:off x="6285452" y="2971537"/>
            <a:ext cx="176594" cy="137732"/>
          </a:xfrm>
          <a:custGeom>
            <a:avLst/>
            <a:gdLst/>
            <a:ahLst/>
            <a:cxnLst/>
            <a:rect l="l" t="t" r="r" b="b"/>
            <a:pathLst>
              <a:path w="196214" h="153035">
                <a:moveTo>
                  <a:pt x="195897" y="152692"/>
                </a:moveTo>
                <a:lnTo>
                  <a:pt x="65506" y="0"/>
                </a:lnTo>
                <a:lnTo>
                  <a:pt x="0" y="108661"/>
                </a:lnTo>
                <a:lnTo>
                  <a:pt x="195897" y="152692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7" name="object 77"/>
          <p:cNvSpPr/>
          <p:nvPr/>
        </p:nvSpPr>
        <p:spPr>
          <a:xfrm>
            <a:off x="4183475" y="1712054"/>
            <a:ext cx="3833051" cy="1305878"/>
          </a:xfrm>
          <a:custGeom>
            <a:avLst/>
            <a:gdLst/>
            <a:ahLst/>
            <a:cxnLst/>
            <a:rect l="l" t="t" r="r" b="b"/>
            <a:pathLst>
              <a:path w="4258945" h="1450975">
                <a:moveTo>
                  <a:pt x="0" y="0"/>
                </a:moveTo>
                <a:lnTo>
                  <a:pt x="4258627" y="1450517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8" name="object 78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40906" y="0"/>
                </a:moveTo>
                <a:lnTo>
                  <a:pt x="0" y="120103"/>
                </a:lnTo>
                <a:lnTo>
                  <a:pt x="200774" y="121475"/>
                </a:lnTo>
                <a:lnTo>
                  <a:pt x="40906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79" name="object 79"/>
          <p:cNvSpPr/>
          <p:nvPr/>
        </p:nvSpPr>
        <p:spPr>
          <a:xfrm>
            <a:off x="7835543" y="2908192"/>
            <a:ext cx="181166" cy="109728"/>
          </a:xfrm>
          <a:custGeom>
            <a:avLst/>
            <a:gdLst/>
            <a:ahLst/>
            <a:cxnLst/>
            <a:rect l="l" t="t" r="r" b="b"/>
            <a:pathLst>
              <a:path w="201295" h="121920">
                <a:moveTo>
                  <a:pt x="200774" y="121475"/>
                </a:moveTo>
                <a:lnTo>
                  <a:pt x="40906" y="0"/>
                </a:lnTo>
                <a:lnTo>
                  <a:pt x="0" y="120103"/>
                </a:lnTo>
                <a:lnTo>
                  <a:pt x="200774" y="12147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0" name="object 80"/>
          <p:cNvSpPr/>
          <p:nvPr/>
        </p:nvSpPr>
        <p:spPr>
          <a:xfrm>
            <a:off x="6386425" y="2540683"/>
            <a:ext cx="1538478" cy="568643"/>
          </a:xfrm>
          <a:custGeom>
            <a:avLst/>
            <a:gdLst/>
            <a:ahLst/>
            <a:cxnLst/>
            <a:rect l="l" t="t" r="r" b="b"/>
            <a:pathLst>
              <a:path w="1709420" h="631825">
                <a:moveTo>
                  <a:pt x="0" y="0"/>
                </a:moveTo>
                <a:lnTo>
                  <a:pt x="1709305" y="631418"/>
                </a:lnTo>
              </a:path>
            </a:pathLst>
          </a:custGeom>
          <a:ln w="45719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1" name="object 81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43967" y="0"/>
                </a:moveTo>
                <a:lnTo>
                  <a:pt x="0" y="119011"/>
                </a:lnTo>
                <a:lnTo>
                  <a:pt x="200685" y="125514"/>
                </a:lnTo>
                <a:lnTo>
                  <a:pt x="4396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2" name="object 82"/>
          <p:cNvSpPr/>
          <p:nvPr/>
        </p:nvSpPr>
        <p:spPr>
          <a:xfrm>
            <a:off x="7744183" y="2995997"/>
            <a:ext cx="181166" cy="113157"/>
          </a:xfrm>
          <a:custGeom>
            <a:avLst/>
            <a:gdLst/>
            <a:ahLst/>
            <a:cxnLst/>
            <a:rect l="l" t="t" r="r" b="b"/>
            <a:pathLst>
              <a:path w="201295" h="125729">
                <a:moveTo>
                  <a:pt x="200685" y="125514"/>
                </a:moveTo>
                <a:lnTo>
                  <a:pt x="43967" y="0"/>
                </a:lnTo>
                <a:lnTo>
                  <a:pt x="0" y="119011"/>
                </a:lnTo>
                <a:lnTo>
                  <a:pt x="200685" y="125514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3" name="object 83"/>
          <p:cNvSpPr/>
          <p:nvPr/>
        </p:nvSpPr>
        <p:spPr>
          <a:xfrm>
            <a:off x="3497446" y="2467337"/>
            <a:ext cx="846392" cy="660083"/>
          </a:xfrm>
          <a:custGeom>
            <a:avLst/>
            <a:gdLst/>
            <a:ahLst/>
            <a:cxnLst/>
            <a:rect l="l" t="t" r="r" b="b"/>
            <a:pathLst>
              <a:path w="940435" h="733425">
                <a:moveTo>
                  <a:pt x="0" y="0"/>
                </a:moveTo>
                <a:lnTo>
                  <a:pt x="939965" y="733272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4" name="object 84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78028" y="0"/>
                </a:moveTo>
                <a:lnTo>
                  <a:pt x="0" y="100037"/>
                </a:lnTo>
                <a:lnTo>
                  <a:pt x="189217" y="167195"/>
                </a:lnTo>
                <a:lnTo>
                  <a:pt x="78028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5" name="object 85"/>
          <p:cNvSpPr/>
          <p:nvPr/>
        </p:nvSpPr>
        <p:spPr>
          <a:xfrm>
            <a:off x="4173119" y="2976806"/>
            <a:ext cx="170307" cy="150876"/>
          </a:xfrm>
          <a:custGeom>
            <a:avLst/>
            <a:gdLst/>
            <a:ahLst/>
            <a:cxnLst/>
            <a:rect l="l" t="t" r="r" b="b"/>
            <a:pathLst>
              <a:path w="189230" h="167639">
                <a:moveTo>
                  <a:pt x="189217" y="167195"/>
                </a:moveTo>
                <a:lnTo>
                  <a:pt x="78028" y="0"/>
                </a:lnTo>
                <a:lnTo>
                  <a:pt x="0" y="100037"/>
                </a:lnTo>
                <a:lnTo>
                  <a:pt x="189217" y="167195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6" name="object 86"/>
          <p:cNvSpPr/>
          <p:nvPr/>
        </p:nvSpPr>
        <p:spPr>
          <a:xfrm>
            <a:off x="6386425" y="2540683"/>
            <a:ext cx="885825" cy="583502"/>
          </a:xfrm>
          <a:custGeom>
            <a:avLst/>
            <a:gdLst/>
            <a:ahLst/>
            <a:cxnLst/>
            <a:rect l="l" t="t" r="r" b="b"/>
            <a:pathLst>
              <a:path w="984250" h="648335">
                <a:moveTo>
                  <a:pt x="0" y="0"/>
                </a:moveTo>
                <a:lnTo>
                  <a:pt x="983983" y="64783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7" name="object 87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69761" y="0"/>
                </a:moveTo>
                <a:lnTo>
                  <a:pt x="0" y="105968"/>
                </a:lnTo>
                <a:lnTo>
                  <a:pt x="193992" y="157746"/>
                </a:lnTo>
                <a:lnTo>
                  <a:pt x="69761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8" name="object 88"/>
          <p:cNvSpPr/>
          <p:nvPr/>
        </p:nvSpPr>
        <p:spPr>
          <a:xfrm>
            <a:off x="7097417" y="2981767"/>
            <a:ext cx="174879" cy="142304"/>
          </a:xfrm>
          <a:custGeom>
            <a:avLst/>
            <a:gdLst/>
            <a:ahLst/>
            <a:cxnLst/>
            <a:rect l="l" t="t" r="r" b="b"/>
            <a:pathLst>
              <a:path w="194310" h="158114">
                <a:moveTo>
                  <a:pt x="193992" y="157746"/>
                </a:moveTo>
                <a:lnTo>
                  <a:pt x="69761" y="0"/>
                </a:lnTo>
                <a:lnTo>
                  <a:pt x="0" y="105968"/>
                </a:lnTo>
                <a:lnTo>
                  <a:pt x="193992" y="157746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9" name="object 89"/>
          <p:cNvSpPr/>
          <p:nvPr/>
        </p:nvSpPr>
        <p:spPr>
          <a:xfrm>
            <a:off x="4189956" y="1739246"/>
            <a:ext cx="1618488" cy="1386459"/>
          </a:xfrm>
          <a:custGeom>
            <a:avLst/>
            <a:gdLst/>
            <a:ahLst/>
            <a:cxnLst/>
            <a:rect l="l" t="t" r="r" b="b"/>
            <a:pathLst>
              <a:path w="1798320" h="1540510">
                <a:moveTo>
                  <a:pt x="0" y="0"/>
                </a:moveTo>
                <a:lnTo>
                  <a:pt x="1797761" y="1539913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0" name="object 90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82537" y="0"/>
                </a:moveTo>
                <a:lnTo>
                  <a:pt x="0" y="96354"/>
                </a:lnTo>
                <a:lnTo>
                  <a:pt x="185953" y="172110"/>
                </a:lnTo>
                <a:lnTo>
                  <a:pt x="82537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1" name="object 91"/>
          <p:cNvSpPr/>
          <p:nvPr/>
        </p:nvSpPr>
        <p:spPr>
          <a:xfrm>
            <a:off x="5640583" y="2970268"/>
            <a:ext cx="167450" cy="155448"/>
          </a:xfrm>
          <a:custGeom>
            <a:avLst/>
            <a:gdLst/>
            <a:ahLst/>
            <a:cxnLst/>
            <a:rect l="l" t="t" r="r" b="b"/>
            <a:pathLst>
              <a:path w="186054" h="172720">
                <a:moveTo>
                  <a:pt x="185953" y="172110"/>
                </a:moveTo>
                <a:lnTo>
                  <a:pt x="82537" y="0"/>
                </a:lnTo>
                <a:lnTo>
                  <a:pt x="0" y="96354"/>
                </a:lnTo>
                <a:lnTo>
                  <a:pt x="185953" y="172110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2" name="object 92"/>
          <p:cNvSpPr/>
          <p:nvPr/>
        </p:nvSpPr>
        <p:spPr>
          <a:xfrm>
            <a:off x="4189956" y="1739246"/>
            <a:ext cx="3064954" cy="1505330"/>
          </a:xfrm>
          <a:custGeom>
            <a:avLst/>
            <a:gdLst/>
            <a:ahLst/>
            <a:cxnLst/>
            <a:rect l="l" t="t" r="r" b="b"/>
            <a:pathLst>
              <a:path w="3405504" h="1672589">
                <a:moveTo>
                  <a:pt x="0" y="0"/>
                </a:moveTo>
                <a:lnTo>
                  <a:pt x="3405073" y="1672259"/>
                </a:lnTo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3" name="object 93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55930" y="0"/>
                </a:moveTo>
                <a:lnTo>
                  <a:pt x="0" y="113880"/>
                </a:lnTo>
                <a:lnTo>
                  <a:pt x="198958" y="140919"/>
                </a:lnTo>
                <a:lnTo>
                  <a:pt x="55930" y="0"/>
                </a:lnTo>
                <a:close/>
              </a:path>
            </a:pathLst>
          </a:custGeom>
          <a:solidFill>
            <a:srgbClr val="2D8A56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4" name="object 94"/>
          <p:cNvSpPr/>
          <p:nvPr/>
        </p:nvSpPr>
        <p:spPr>
          <a:xfrm>
            <a:off x="7075459" y="3117452"/>
            <a:ext cx="179451" cy="126873"/>
          </a:xfrm>
          <a:custGeom>
            <a:avLst/>
            <a:gdLst/>
            <a:ahLst/>
            <a:cxnLst/>
            <a:rect l="l" t="t" r="r" b="b"/>
            <a:pathLst>
              <a:path w="199389" h="140970">
                <a:moveTo>
                  <a:pt x="198958" y="140919"/>
                </a:moveTo>
                <a:lnTo>
                  <a:pt x="55930" y="0"/>
                </a:lnTo>
                <a:lnTo>
                  <a:pt x="0" y="113880"/>
                </a:lnTo>
                <a:lnTo>
                  <a:pt x="198958" y="140919"/>
                </a:lnTo>
                <a:close/>
              </a:path>
            </a:pathLst>
          </a:custGeom>
          <a:ln w="45720">
            <a:solidFill>
              <a:srgbClr val="2D8A56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95" name="object 95"/>
          <p:cNvSpPr txBox="1"/>
          <p:nvPr/>
        </p:nvSpPr>
        <p:spPr>
          <a:xfrm>
            <a:off x="4939641" y="3357517"/>
            <a:ext cx="2312861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b="1" spc="-45" dirty="0">
                <a:solidFill>
                  <a:srgbClr val="FF0000"/>
                </a:solidFill>
                <a:latin typeface="Arial"/>
                <a:cs typeface="Arial"/>
              </a:rPr>
              <a:t>Proof</a:t>
            </a:r>
            <a:r>
              <a:rPr sz="3015" b="1" spc="19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015" b="1" spc="-108" dirty="0">
                <a:solidFill>
                  <a:srgbClr val="FF0000"/>
                </a:solidFill>
                <a:latin typeface="Arial"/>
                <a:cs typeface="Arial"/>
              </a:rPr>
              <a:t>Sketch</a:t>
            </a:r>
            <a:endParaRPr sz="301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2427934" y="3624810"/>
            <a:ext cx="182309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9" dirty="0">
                <a:latin typeface="Tahoma"/>
                <a:cs typeface="Tahoma"/>
              </a:rPr>
              <a:t>˜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601835" y="3681140"/>
            <a:ext cx="96583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spc="68" dirty="0">
                <a:latin typeface="Lucida Sans Unicode"/>
                <a:cs typeface="Lucida Sans Unicode"/>
              </a:rPr>
              <a:t>l</a:t>
            </a:r>
            <a:endParaRPr sz="1755">
              <a:latin typeface="Lucida Sans Unicode"/>
              <a:cs typeface="Lucida Sans Unicode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01835" y="3879853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037742" y="3705396"/>
            <a:ext cx="672884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685229" algn="l"/>
                <a:tab pos="3787902" algn="l"/>
              </a:tabLst>
            </a:pPr>
            <a:r>
              <a:rPr sz="2475" i="1" spc="-41" dirty="0">
                <a:latin typeface="Arial"/>
                <a:cs typeface="Arial"/>
              </a:rPr>
              <a:t>P	</a:t>
            </a:r>
            <a:r>
              <a:rPr sz="2475" spc="-41" dirty="0">
                <a:latin typeface="Tahoma"/>
                <a:cs typeface="Tahoma"/>
              </a:rPr>
              <a:t>committed </a:t>
            </a:r>
            <a:r>
              <a:rPr sz="2475" spc="-9" dirty="0">
                <a:latin typeface="Tahoma"/>
                <a:cs typeface="Tahoma"/>
              </a:rPr>
              <a:t>to</a:t>
            </a:r>
            <a:r>
              <a:rPr sz="2475" spc="176" dirty="0">
                <a:latin typeface="Tahoma"/>
                <a:cs typeface="Tahoma"/>
              </a:rPr>
              <a:t> </a:t>
            </a:r>
            <a:r>
              <a:rPr sz="2475" spc="-63" dirty="0">
                <a:latin typeface="Tahoma"/>
                <a:cs typeface="Tahoma"/>
              </a:rPr>
              <a:t>labels</a:t>
            </a:r>
            <a:r>
              <a:rPr sz="2475" spc="68" dirty="0">
                <a:latin typeface="Tahoma"/>
                <a:cs typeface="Tahoma"/>
              </a:rPr>
              <a:t> </a:t>
            </a:r>
            <a:r>
              <a:rPr sz="2475" i="1" spc="-333" dirty="0">
                <a:latin typeface="Arial"/>
                <a:cs typeface="Arial"/>
              </a:rPr>
              <a:t>£	</a:t>
            </a:r>
            <a:r>
              <a:rPr sz="2475" spc="-54" dirty="0">
                <a:latin typeface="Tahoma"/>
                <a:cs typeface="Tahoma"/>
              </a:rPr>
              <a:t>after </a:t>
            </a:r>
            <a:r>
              <a:rPr sz="2475" spc="-95" dirty="0">
                <a:latin typeface="Tahoma"/>
                <a:cs typeface="Tahoma"/>
              </a:rPr>
              <a:t>sending </a:t>
            </a:r>
            <a:r>
              <a:rPr sz="2475" i="1" spc="-122" dirty="0">
                <a:latin typeface="Arial"/>
                <a:cs typeface="Arial"/>
              </a:rPr>
              <a:t>φ </a:t>
            </a:r>
            <a:r>
              <a:rPr sz="2475" spc="149" dirty="0">
                <a:latin typeface="Tahoma"/>
                <a:cs typeface="Tahoma"/>
              </a:rPr>
              <a:t>=</a:t>
            </a:r>
            <a:r>
              <a:rPr sz="2475" spc="266" dirty="0">
                <a:latin typeface="Tahoma"/>
                <a:cs typeface="Tahoma"/>
              </a:rPr>
              <a:t> </a:t>
            </a:r>
            <a:r>
              <a:rPr sz="2475" i="1" spc="-126" dirty="0">
                <a:latin typeface="Arial"/>
                <a:cs typeface="Arial"/>
              </a:rPr>
              <a:t>£</a:t>
            </a:r>
            <a:r>
              <a:rPr sz="2633" spc="-188" baseline="-11396" dirty="0">
                <a:latin typeface="Verdana"/>
                <a:cs typeface="Verdana"/>
              </a:rPr>
              <a:t>15</a:t>
            </a:r>
            <a:r>
              <a:rPr sz="2475" spc="-126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3879091" y="4262461"/>
            <a:ext cx="113157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225" dirty="0">
                <a:latin typeface="Verdana"/>
                <a:cs typeface="Verdana"/>
              </a:rPr>
              <a:t>i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2037742" y="4088035"/>
            <a:ext cx="299866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2047113" algn="l"/>
              </a:tabLst>
            </a:pPr>
            <a:r>
              <a:rPr sz="2475" i="1" spc="311" dirty="0">
                <a:latin typeface="Arial"/>
                <a:cs typeface="Arial"/>
              </a:rPr>
              <a:t>i </a:t>
            </a:r>
            <a:r>
              <a:rPr sz="2475" spc="-59" dirty="0">
                <a:latin typeface="Tahoma"/>
                <a:cs typeface="Tahoma"/>
              </a:rPr>
              <a:t>is </a:t>
            </a:r>
            <a:r>
              <a:rPr sz="2475" spc="-81" dirty="0">
                <a:latin typeface="Tahoma"/>
                <a:cs typeface="Tahoma"/>
              </a:rPr>
              <a:t>bad</a:t>
            </a:r>
            <a:r>
              <a:rPr sz="2475" spc="63" dirty="0">
                <a:latin typeface="Tahoma"/>
                <a:cs typeface="Tahoma"/>
              </a:rPr>
              <a:t> </a:t>
            </a:r>
            <a:r>
              <a:rPr sz="2475" spc="5" dirty="0">
                <a:latin typeface="Tahoma"/>
                <a:cs typeface="Tahoma"/>
              </a:rPr>
              <a:t>if</a:t>
            </a:r>
            <a:r>
              <a:rPr sz="2475" spc="77" dirty="0">
                <a:latin typeface="Tahoma"/>
                <a:cs typeface="Tahoma"/>
              </a:rPr>
              <a:t> </a:t>
            </a:r>
            <a:r>
              <a:rPr sz="2475" i="1" spc="-135" dirty="0">
                <a:latin typeface="Arial"/>
                <a:cs typeface="Arial"/>
              </a:rPr>
              <a:t>£</a:t>
            </a:r>
            <a:r>
              <a:rPr sz="2633" spc="-203" baseline="28490" dirty="0">
                <a:latin typeface="Lucida Sans Unicode"/>
                <a:cs typeface="Lucida Sans Unicode"/>
              </a:rPr>
              <a:t>l	</a:t>
            </a:r>
            <a:r>
              <a:rPr sz="2475" spc="-527" dirty="0">
                <a:latin typeface="Cambria"/>
                <a:cs typeface="Cambria"/>
              </a:rPr>
              <a:t>/</a:t>
            </a:r>
            <a:r>
              <a:rPr sz="2475" spc="-527" dirty="0">
                <a:latin typeface="Tahoma"/>
                <a:cs typeface="Tahoma"/>
              </a:rPr>
              <a:t>= </a:t>
            </a:r>
            <a:r>
              <a:rPr sz="2475" spc="-405" dirty="0">
                <a:latin typeface="Tahoma"/>
                <a:cs typeface="Tahoma"/>
              </a:rPr>
              <a:t> </a:t>
            </a:r>
            <a:r>
              <a:rPr sz="2475" spc="50" dirty="0">
                <a:latin typeface="Cambria"/>
                <a:cs typeface="Cambria"/>
              </a:rPr>
              <a:t>H</a:t>
            </a:r>
            <a:r>
              <a:rPr sz="2475" spc="50" dirty="0">
                <a:latin typeface="Tahoma"/>
                <a:cs typeface="Tahoma"/>
              </a:rPr>
              <a:t>(</a:t>
            </a:r>
            <a:r>
              <a:rPr sz="2475" i="1" spc="50" dirty="0">
                <a:latin typeface="Arial"/>
                <a:cs typeface="Arial"/>
              </a:rPr>
              <a:t>£</a:t>
            </a:r>
            <a:r>
              <a:rPr sz="2633" spc="74" baseline="28490" dirty="0">
                <a:latin typeface="Lucida Sans Unicode"/>
                <a:cs typeface="Lucida Sans Unicode"/>
              </a:rPr>
              <a:t>l</a:t>
            </a:r>
            <a:endParaRPr sz="2633" baseline="28490">
              <a:latin typeface="Lucida Sans Unicode"/>
              <a:cs typeface="Lucida Sans Unicode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939577" y="4282176"/>
            <a:ext cx="1203008" cy="27007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1755" i="1" spc="54" dirty="0">
                <a:latin typeface="Verdana"/>
                <a:cs typeface="Verdana"/>
              </a:rPr>
              <a:t>pa</a:t>
            </a:r>
            <a:r>
              <a:rPr sz="1755" i="1" spc="90" dirty="0">
                <a:latin typeface="Verdana"/>
                <a:cs typeface="Verdana"/>
              </a:rPr>
              <a:t>r</a:t>
            </a:r>
            <a:r>
              <a:rPr sz="1755" i="1" spc="32" dirty="0">
                <a:latin typeface="Verdana"/>
                <a:cs typeface="Verdana"/>
              </a:rPr>
              <a:t>ents</a:t>
            </a:r>
            <a:r>
              <a:rPr sz="1755" spc="-14" dirty="0">
                <a:latin typeface="Verdana"/>
                <a:cs typeface="Verdana"/>
              </a:rPr>
              <a:t>(</a:t>
            </a:r>
            <a:r>
              <a:rPr sz="1755" i="1" spc="225" dirty="0">
                <a:latin typeface="Verdana"/>
                <a:cs typeface="Verdana"/>
              </a:rPr>
              <a:t>i</a:t>
            </a:r>
            <a:r>
              <a:rPr sz="1755" spc="-14" dirty="0">
                <a:latin typeface="Verdana"/>
                <a:cs typeface="Verdana"/>
              </a:rPr>
              <a:t>)</a:t>
            </a:r>
            <a:endParaRPr sz="1755">
              <a:latin typeface="Verdana"/>
              <a:cs typeface="Verdana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6135245" y="4088035"/>
            <a:ext cx="23545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23" dirty="0">
                <a:latin typeface="Tahoma"/>
                <a:cs typeface="Tahoma"/>
              </a:rPr>
              <a:t>)</a:t>
            </a:r>
            <a:r>
              <a:rPr sz="2475" spc="-54" dirty="0">
                <a:latin typeface="Tahoma"/>
                <a:cs typeface="Tahoma"/>
              </a:rPr>
              <a:t>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614956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5" name="object 105"/>
          <p:cNvSpPr/>
          <p:nvPr/>
        </p:nvSpPr>
        <p:spPr>
          <a:xfrm>
            <a:off x="651532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6" name="object 106"/>
          <p:cNvSpPr/>
          <p:nvPr/>
        </p:nvSpPr>
        <p:spPr>
          <a:xfrm>
            <a:off x="3223481" y="2339572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75"/>
                </a:moveTo>
                <a:lnTo>
                  <a:pt x="280049" y="98262"/>
                </a:lnTo>
                <a:lnTo>
                  <a:pt x="259650" y="58822"/>
                </a:lnTo>
                <a:lnTo>
                  <a:pt x="228544" y="27720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0"/>
                </a:lnTo>
                <a:lnTo>
                  <a:pt x="27725" y="58822"/>
                </a:lnTo>
                <a:lnTo>
                  <a:pt x="7325" y="98262"/>
                </a:lnTo>
                <a:lnTo>
                  <a:pt x="0" y="143675"/>
                </a:lnTo>
                <a:lnTo>
                  <a:pt x="7325" y="189087"/>
                </a:lnTo>
                <a:lnTo>
                  <a:pt x="27725" y="228527"/>
                </a:lnTo>
                <a:lnTo>
                  <a:pt x="58830" y="259629"/>
                </a:lnTo>
                <a:lnTo>
                  <a:pt x="98274" y="280025"/>
                </a:lnTo>
                <a:lnTo>
                  <a:pt x="143687" y="287350"/>
                </a:lnTo>
                <a:lnTo>
                  <a:pt x="189101" y="280025"/>
                </a:lnTo>
                <a:lnTo>
                  <a:pt x="228544" y="259629"/>
                </a:lnTo>
                <a:lnTo>
                  <a:pt x="259650" y="228527"/>
                </a:lnTo>
                <a:lnTo>
                  <a:pt x="280049" y="189087"/>
                </a:lnTo>
                <a:lnTo>
                  <a:pt x="287375" y="143675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7" name="object 107"/>
          <p:cNvSpPr/>
          <p:nvPr/>
        </p:nvSpPr>
        <p:spPr>
          <a:xfrm>
            <a:off x="4686521" y="233956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8" name="object 108"/>
          <p:cNvSpPr/>
          <p:nvPr/>
        </p:nvSpPr>
        <p:spPr>
          <a:xfrm>
            <a:off x="3589241" y="307108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9" name="object 109"/>
          <p:cNvSpPr/>
          <p:nvPr/>
        </p:nvSpPr>
        <p:spPr>
          <a:xfrm>
            <a:off x="2857976" y="306727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4">
                <a:moveTo>
                  <a:pt x="287371" y="143687"/>
                </a:moveTo>
                <a:lnTo>
                  <a:pt x="280045" y="98274"/>
                </a:lnTo>
                <a:lnTo>
                  <a:pt x="259646" y="58830"/>
                </a:lnTo>
                <a:lnTo>
                  <a:pt x="228541" y="27725"/>
                </a:lnTo>
                <a:lnTo>
                  <a:pt x="189097" y="7325"/>
                </a:lnTo>
                <a:lnTo>
                  <a:pt x="143683" y="0"/>
                </a:lnTo>
                <a:lnTo>
                  <a:pt x="98268" y="7325"/>
                </a:lnTo>
                <a:lnTo>
                  <a:pt x="58826" y="27725"/>
                </a:lnTo>
                <a:lnTo>
                  <a:pt x="27722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2" y="228544"/>
                </a:lnTo>
                <a:lnTo>
                  <a:pt x="58826" y="259650"/>
                </a:lnTo>
                <a:lnTo>
                  <a:pt x="98268" y="280049"/>
                </a:lnTo>
                <a:lnTo>
                  <a:pt x="143683" y="287375"/>
                </a:lnTo>
                <a:lnTo>
                  <a:pt x="189097" y="280049"/>
                </a:lnTo>
                <a:lnTo>
                  <a:pt x="228541" y="259650"/>
                </a:lnTo>
                <a:lnTo>
                  <a:pt x="259646" y="228544"/>
                </a:lnTo>
                <a:lnTo>
                  <a:pt x="280045" y="189101"/>
                </a:lnTo>
                <a:lnTo>
                  <a:pt x="287371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0" name="object 110"/>
          <p:cNvSpPr/>
          <p:nvPr/>
        </p:nvSpPr>
        <p:spPr>
          <a:xfrm>
            <a:off x="5056019" y="3074933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19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1" name="object 111"/>
          <p:cNvSpPr/>
          <p:nvPr/>
        </p:nvSpPr>
        <p:spPr>
          <a:xfrm>
            <a:off x="5785504" y="30731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69"/>
                </a:lnTo>
                <a:lnTo>
                  <a:pt x="259650" y="58825"/>
                </a:lnTo>
                <a:lnTo>
                  <a:pt x="228544" y="27721"/>
                </a:lnTo>
                <a:lnTo>
                  <a:pt x="189101" y="7324"/>
                </a:lnTo>
                <a:lnTo>
                  <a:pt x="143687" y="0"/>
                </a:lnTo>
                <a:lnTo>
                  <a:pt x="98274" y="7324"/>
                </a:lnTo>
                <a:lnTo>
                  <a:pt x="58830" y="27721"/>
                </a:lnTo>
                <a:lnTo>
                  <a:pt x="27725" y="58825"/>
                </a:lnTo>
                <a:lnTo>
                  <a:pt x="7325" y="98269"/>
                </a:lnTo>
                <a:lnTo>
                  <a:pt x="0" y="143687"/>
                </a:lnTo>
                <a:lnTo>
                  <a:pt x="7325" y="189100"/>
                </a:lnTo>
                <a:lnTo>
                  <a:pt x="27725" y="228540"/>
                </a:lnTo>
                <a:lnTo>
                  <a:pt x="58830" y="259641"/>
                </a:lnTo>
                <a:lnTo>
                  <a:pt x="98274" y="280038"/>
                </a:lnTo>
                <a:lnTo>
                  <a:pt x="143687" y="287362"/>
                </a:lnTo>
                <a:lnTo>
                  <a:pt x="189101" y="280038"/>
                </a:lnTo>
                <a:lnTo>
                  <a:pt x="228544" y="259641"/>
                </a:lnTo>
                <a:lnTo>
                  <a:pt x="259650" y="228540"/>
                </a:lnTo>
                <a:lnTo>
                  <a:pt x="280049" y="189100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2" name="object 112"/>
          <p:cNvSpPr/>
          <p:nvPr/>
        </p:nvSpPr>
        <p:spPr>
          <a:xfrm>
            <a:off x="4322476" y="3073115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62" y="143687"/>
                </a:moveTo>
                <a:lnTo>
                  <a:pt x="280038" y="98269"/>
                </a:lnTo>
                <a:lnTo>
                  <a:pt x="259641" y="58825"/>
                </a:lnTo>
                <a:lnTo>
                  <a:pt x="228537" y="27721"/>
                </a:lnTo>
                <a:lnTo>
                  <a:pt x="189093" y="7324"/>
                </a:lnTo>
                <a:lnTo>
                  <a:pt x="143675" y="0"/>
                </a:lnTo>
                <a:lnTo>
                  <a:pt x="98262" y="7324"/>
                </a:lnTo>
                <a:lnTo>
                  <a:pt x="58822" y="27721"/>
                </a:lnTo>
                <a:lnTo>
                  <a:pt x="27720" y="58825"/>
                </a:lnTo>
                <a:lnTo>
                  <a:pt x="7324" y="98269"/>
                </a:lnTo>
                <a:lnTo>
                  <a:pt x="0" y="143687"/>
                </a:lnTo>
                <a:lnTo>
                  <a:pt x="7324" y="189100"/>
                </a:lnTo>
                <a:lnTo>
                  <a:pt x="27720" y="228540"/>
                </a:lnTo>
                <a:lnTo>
                  <a:pt x="58822" y="259641"/>
                </a:lnTo>
                <a:lnTo>
                  <a:pt x="98262" y="280038"/>
                </a:lnTo>
                <a:lnTo>
                  <a:pt x="143675" y="287362"/>
                </a:lnTo>
                <a:lnTo>
                  <a:pt x="189093" y="280038"/>
                </a:lnTo>
                <a:lnTo>
                  <a:pt x="228537" y="259641"/>
                </a:lnTo>
                <a:lnTo>
                  <a:pt x="259641" y="228540"/>
                </a:lnTo>
                <a:lnTo>
                  <a:pt x="280038" y="189100"/>
                </a:lnTo>
                <a:lnTo>
                  <a:pt x="287362" y="143687"/>
                </a:lnTo>
              </a:path>
            </a:pathLst>
          </a:custGeom>
          <a:ln w="4572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3" name="object 113"/>
          <p:cNvSpPr txBox="1"/>
          <p:nvPr/>
        </p:nvSpPr>
        <p:spPr>
          <a:xfrm>
            <a:off x="2037742" y="4468479"/>
            <a:ext cx="8162735" cy="7437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lnSpc>
                <a:spcPts val="2906"/>
              </a:lnSpc>
              <a:buFont typeface="Cambria"/>
              <a:buChar char="•"/>
              <a:tabLst>
                <a:tab pos="330327" algn="l"/>
                <a:tab pos="1867662" algn="l"/>
              </a:tabLst>
            </a:pPr>
            <a:r>
              <a:rPr sz="2475" spc="5" dirty="0">
                <a:latin typeface="Tahoma"/>
                <a:cs typeface="Tahoma"/>
              </a:rPr>
              <a:t>Let </a:t>
            </a:r>
            <a:r>
              <a:rPr sz="2475" i="1" spc="-113" dirty="0">
                <a:latin typeface="Arial"/>
                <a:cs typeface="Arial"/>
              </a:rPr>
              <a:t>S</a:t>
            </a:r>
            <a:r>
              <a:rPr sz="2475" i="1" spc="216" dirty="0">
                <a:latin typeface="Arial"/>
                <a:cs typeface="Arial"/>
              </a:rPr>
              <a:t> </a:t>
            </a:r>
            <a:r>
              <a:rPr sz="2475" spc="99" dirty="0">
                <a:latin typeface="Cambria"/>
                <a:cs typeface="Cambria"/>
              </a:rPr>
              <a:t>⊂</a:t>
            </a:r>
            <a:r>
              <a:rPr sz="2475" spc="153" dirty="0">
                <a:latin typeface="Cambria"/>
                <a:cs typeface="Cambria"/>
              </a:rPr>
              <a:t> </a:t>
            </a:r>
            <a:r>
              <a:rPr sz="2475" i="1" spc="-189" dirty="0">
                <a:latin typeface="Arial"/>
                <a:cs typeface="Arial"/>
              </a:rPr>
              <a:t>V	</a:t>
            </a:r>
            <a:r>
              <a:rPr sz="2475" spc="-95" dirty="0">
                <a:latin typeface="Tahoma"/>
                <a:cs typeface="Tahoma"/>
              </a:rPr>
              <a:t>denote </a:t>
            </a:r>
            <a:r>
              <a:rPr sz="2475" spc="-68" dirty="0">
                <a:latin typeface="Tahoma"/>
                <a:cs typeface="Tahoma"/>
              </a:rPr>
              <a:t>the </a:t>
            </a:r>
            <a:r>
              <a:rPr sz="2475" spc="-81" dirty="0">
                <a:solidFill>
                  <a:srgbClr val="FF0000"/>
                </a:solidFill>
                <a:latin typeface="Tahoma"/>
                <a:cs typeface="Tahoma"/>
              </a:rPr>
              <a:t>bad </a:t>
            </a:r>
            <a:r>
              <a:rPr sz="2475" spc="-103" dirty="0">
                <a:solidFill>
                  <a:srgbClr val="FF0000"/>
                </a:solidFill>
                <a:latin typeface="Tahoma"/>
                <a:cs typeface="Tahoma"/>
              </a:rPr>
              <a:t>nodes </a:t>
            </a:r>
            <a:r>
              <a:rPr sz="2475" spc="-86" dirty="0">
                <a:latin typeface="Tahoma"/>
                <a:cs typeface="Tahoma"/>
              </a:rPr>
              <a:t>and </a:t>
            </a:r>
            <a:r>
              <a:rPr sz="2475" spc="-14" dirty="0">
                <a:solidFill>
                  <a:srgbClr val="FFA400"/>
                </a:solidFill>
                <a:latin typeface="Tahoma"/>
                <a:cs typeface="Tahoma"/>
              </a:rPr>
              <a:t>all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nodes </a:t>
            </a:r>
            <a:r>
              <a:rPr sz="2475" spc="203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below</a:t>
            </a:r>
            <a:r>
              <a:rPr sz="2475" spc="-86" dirty="0"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  <a:p>
            <a:pPr marL="329756" indent="-318326">
              <a:lnSpc>
                <a:spcPts val="2906"/>
              </a:lnSpc>
              <a:buFont typeface="Cambria"/>
              <a:buChar char="•"/>
              <a:tabLst>
                <a:tab pos="330327" algn="l"/>
                <a:tab pos="4872609" algn="l"/>
              </a:tabLst>
            </a:pPr>
            <a:r>
              <a:rPr sz="2475" spc="-5" dirty="0">
                <a:latin typeface="Tahoma"/>
                <a:cs typeface="Tahoma"/>
              </a:rPr>
              <a:t>Claim </a:t>
            </a:r>
            <a:r>
              <a:rPr sz="2475" spc="-140" dirty="0">
                <a:latin typeface="Tahoma"/>
                <a:cs typeface="Tahoma"/>
              </a:rPr>
              <a:t>1:  </a:t>
            </a:r>
            <a:r>
              <a:rPr sz="2475" spc="-63" dirty="0">
                <a:latin typeface="Cambria"/>
                <a:cs typeface="Cambria"/>
              </a:rPr>
              <a:t>∃  </a:t>
            </a:r>
            <a:r>
              <a:rPr sz="2475" spc="-45" dirty="0">
                <a:solidFill>
                  <a:srgbClr val="ED82ED"/>
                </a:solidFill>
                <a:latin typeface="Tahoma"/>
                <a:cs typeface="Tahoma"/>
              </a:rPr>
              <a:t>path </a:t>
            </a:r>
            <a:r>
              <a:rPr sz="2475" spc="-77" dirty="0">
                <a:solidFill>
                  <a:srgbClr val="ED82ED"/>
                </a:solidFill>
                <a:latin typeface="Tahoma"/>
                <a:cs typeface="Tahoma"/>
              </a:rPr>
              <a:t>going</a:t>
            </a:r>
            <a:r>
              <a:rPr sz="2475" spc="18" dirty="0">
                <a:solidFill>
                  <a:srgbClr val="ED82ED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ED82ED"/>
                </a:solidFill>
                <a:latin typeface="Tahoma"/>
                <a:cs typeface="Tahoma"/>
              </a:rPr>
              <a:t>through</a:t>
            </a:r>
            <a:r>
              <a:rPr sz="2475" spc="77" dirty="0">
                <a:solidFill>
                  <a:srgbClr val="ED82ED"/>
                </a:solidFill>
                <a:latin typeface="Tahoma"/>
                <a:cs typeface="Tahoma"/>
              </a:rPr>
              <a:t> </a:t>
            </a:r>
            <a:r>
              <a:rPr sz="2475" i="1" spc="-189" dirty="0">
                <a:solidFill>
                  <a:srgbClr val="ED82ED"/>
                </a:solidFill>
                <a:latin typeface="Arial"/>
                <a:cs typeface="Arial"/>
              </a:rPr>
              <a:t>V	</a:t>
            </a:r>
            <a:r>
              <a:rPr sz="2475" spc="576" dirty="0">
                <a:solidFill>
                  <a:srgbClr val="ED82ED"/>
                </a:solidFill>
                <a:latin typeface="Cambria"/>
                <a:cs typeface="Cambria"/>
              </a:rPr>
              <a:t>− </a:t>
            </a:r>
            <a:r>
              <a:rPr sz="2475" i="1" spc="-113" dirty="0">
                <a:solidFill>
                  <a:srgbClr val="ED82ED"/>
                </a:solidFill>
                <a:latin typeface="Arial"/>
                <a:cs typeface="Arial"/>
              </a:rPr>
              <a:t>S  </a:t>
            </a:r>
            <a:r>
              <a:rPr sz="2475" spc="-32" dirty="0">
                <a:solidFill>
                  <a:srgbClr val="ED82ED"/>
                </a:solidFill>
                <a:latin typeface="Tahoma"/>
                <a:cs typeface="Tahoma"/>
              </a:rPr>
              <a:t>(of </a:t>
            </a:r>
            <a:r>
              <a:rPr sz="2475" spc="-63" dirty="0">
                <a:solidFill>
                  <a:srgbClr val="ED82ED"/>
                </a:solidFill>
                <a:latin typeface="Tahoma"/>
                <a:cs typeface="Tahoma"/>
              </a:rPr>
              <a:t>length </a:t>
            </a:r>
            <a:r>
              <a:rPr sz="2475" i="1" spc="-50" dirty="0">
                <a:solidFill>
                  <a:srgbClr val="ED82ED"/>
                </a:solidFill>
                <a:latin typeface="Arial"/>
                <a:cs typeface="Arial"/>
              </a:rPr>
              <a:t>T </a:t>
            </a:r>
            <a:r>
              <a:rPr sz="2475" spc="576" dirty="0">
                <a:solidFill>
                  <a:srgbClr val="ED82ED"/>
                </a:solidFill>
                <a:latin typeface="Cambria"/>
                <a:cs typeface="Cambria"/>
              </a:rPr>
              <a:t>−</a:t>
            </a:r>
            <a:r>
              <a:rPr sz="2475" spc="-284" dirty="0">
                <a:solidFill>
                  <a:srgbClr val="ED82ED"/>
                </a:solidFill>
                <a:latin typeface="Cambria"/>
                <a:cs typeface="Cambria"/>
              </a:rPr>
              <a:t> </a:t>
            </a:r>
            <a:r>
              <a:rPr sz="2475" spc="-36" dirty="0">
                <a:solidFill>
                  <a:srgbClr val="ED82ED"/>
                </a:solidFill>
                <a:latin typeface="Cambria"/>
                <a:cs typeface="Cambria"/>
              </a:rPr>
              <a:t>|</a:t>
            </a:r>
            <a:r>
              <a:rPr sz="2475" i="1" spc="-36" dirty="0">
                <a:solidFill>
                  <a:srgbClr val="ED82ED"/>
                </a:solidFill>
                <a:latin typeface="Arial"/>
                <a:cs typeface="Arial"/>
              </a:rPr>
              <a:t>S</a:t>
            </a:r>
            <a:r>
              <a:rPr sz="2475" spc="-36" dirty="0">
                <a:solidFill>
                  <a:srgbClr val="ED82ED"/>
                </a:solidFill>
                <a:latin typeface="Cambria"/>
                <a:cs typeface="Cambria"/>
              </a:rPr>
              <a:t>|</a:t>
            </a:r>
            <a:r>
              <a:rPr sz="2475" spc="-36" dirty="0">
                <a:solidFill>
                  <a:srgbClr val="ED82ED"/>
                </a:solidFill>
                <a:latin typeface="Tahoma"/>
                <a:cs typeface="Tahoma"/>
              </a:rPr>
              <a:t>)</a:t>
            </a:r>
            <a:r>
              <a:rPr sz="2475" spc="-36" dirty="0"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5547360" y="1188720"/>
            <a:ext cx="2715768" cy="2011680"/>
          </a:xfrm>
          <a:custGeom>
            <a:avLst/>
            <a:gdLst/>
            <a:ahLst/>
            <a:cxnLst/>
            <a:rect l="l" t="t" r="r" b="b"/>
            <a:pathLst>
              <a:path w="3017520" h="2235200">
                <a:moveTo>
                  <a:pt x="2032000" y="2235200"/>
                </a:moveTo>
                <a:lnTo>
                  <a:pt x="2134590" y="2235188"/>
                </a:lnTo>
                <a:lnTo>
                  <a:pt x="2230451" y="2235110"/>
                </a:lnTo>
                <a:lnTo>
                  <a:pt x="2319765" y="2234899"/>
                </a:lnTo>
                <a:lnTo>
                  <a:pt x="2402715" y="2234487"/>
                </a:lnTo>
                <a:lnTo>
                  <a:pt x="2479486" y="2233808"/>
                </a:lnTo>
                <a:lnTo>
                  <a:pt x="2550262" y="2232794"/>
                </a:lnTo>
                <a:lnTo>
                  <a:pt x="2615226" y="2231380"/>
                </a:lnTo>
                <a:lnTo>
                  <a:pt x="2674561" y="2229499"/>
                </a:lnTo>
                <a:lnTo>
                  <a:pt x="2728452" y="2227083"/>
                </a:lnTo>
                <a:lnTo>
                  <a:pt x="2777083" y="2224065"/>
                </a:lnTo>
                <a:lnTo>
                  <a:pt x="2820636" y="2220380"/>
                </a:lnTo>
                <a:lnTo>
                  <a:pt x="2859295" y="2215959"/>
                </a:lnTo>
                <a:lnTo>
                  <a:pt x="2922669" y="2204647"/>
                </a:lnTo>
                <a:lnTo>
                  <a:pt x="2968674" y="2189593"/>
                </a:lnTo>
                <a:lnTo>
                  <a:pt x="3008330" y="2158829"/>
                </a:lnTo>
                <a:lnTo>
                  <a:pt x="3017342" y="2132085"/>
                </a:lnTo>
                <a:lnTo>
                  <a:pt x="3017171" y="2116642"/>
                </a:lnTo>
                <a:lnTo>
                  <a:pt x="3006329" y="2075922"/>
                </a:lnTo>
                <a:lnTo>
                  <a:pt x="2978495" y="2021368"/>
                </a:lnTo>
                <a:lnTo>
                  <a:pt x="2935907" y="1958534"/>
                </a:lnTo>
                <a:lnTo>
                  <a:pt x="2909665" y="1924377"/>
                </a:lnTo>
                <a:lnTo>
                  <a:pt x="2880435" y="1888590"/>
                </a:lnTo>
                <a:lnTo>
                  <a:pt x="2848454" y="1851319"/>
                </a:lnTo>
                <a:lnTo>
                  <a:pt x="2813953" y="1812709"/>
                </a:lnTo>
                <a:lnTo>
                  <a:pt x="2777167" y="1772907"/>
                </a:lnTo>
                <a:lnTo>
                  <a:pt x="2738330" y="1732059"/>
                </a:lnTo>
                <a:lnTo>
                  <a:pt x="2697677" y="1690313"/>
                </a:lnTo>
                <a:lnTo>
                  <a:pt x="2655440" y="1647813"/>
                </a:lnTo>
                <a:lnTo>
                  <a:pt x="2611854" y="1604707"/>
                </a:lnTo>
                <a:lnTo>
                  <a:pt x="2567152" y="1561140"/>
                </a:lnTo>
                <a:lnTo>
                  <a:pt x="2521570" y="1517260"/>
                </a:lnTo>
                <a:lnTo>
                  <a:pt x="2475340" y="1473212"/>
                </a:lnTo>
                <a:lnTo>
                  <a:pt x="2428697" y="1429143"/>
                </a:lnTo>
                <a:lnTo>
                  <a:pt x="2397463" y="1399815"/>
                </a:lnTo>
                <a:lnTo>
                  <a:pt x="2366078" y="1370530"/>
                </a:lnTo>
                <a:lnTo>
                  <a:pt x="2334469" y="1341275"/>
                </a:lnTo>
                <a:lnTo>
                  <a:pt x="2302563" y="1312039"/>
                </a:lnTo>
                <a:lnTo>
                  <a:pt x="2270288" y="1282809"/>
                </a:lnTo>
                <a:lnTo>
                  <a:pt x="2237572" y="1253572"/>
                </a:lnTo>
                <a:lnTo>
                  <a:pt x="2204343" y="1224317"/>
                </a:lnTo>
                <a:lnTo>
                  <a:pt x="2170529" y="1195031"/>
                </a:lnTo>
                <a:lnTo>
                  <a:pt x="2136057" y="1165701"/>
                </a:lnTo>
                <a:lnTo>
                  <a:pt x="2100855" y="1136316"/>
                </a:lnTo>
                <a:lnTo>
                  <a:pt x="2064850" y="1106862"/>
                </a:lnTo>
                <a:lnTo>
                  <a:pt x="2027971" y="1077328"/>
                </a:lnTo>
                <a:lnTo>
                  <a:pt x="1990146" y="1047701"/>
                </a:lnTo>
                <a:lnTo>
                  <a:pt x="1951301" y="1017969"/>
                </a:lnTo>
                <a:lnTo>
                  <a:pt x="1911365" y="988120"/>
                </a:lnTo>
                <a:lnTo>
                  <a:pt x="1870266" y="958141"/>
                </a:lnTo>
                <a:lnTo>
                  <a:pt x="1827931" y="928019"/>
                </a:lnTo>
                <a:lnTo>
                  <a:pt x="1784288" y="897743"/>
                </a:lnTo>
                <a:lnTo>
                  <a:pt x="1739265" y="867300"/>
                </a:lnTo>
                <a:lnTo>
                  <a:pt x="1692790" y="836678"/>
                </a:lnTo>
                <a:lnTo>
                  <a:pt x="1644789" y="805864"/>
                </a:lnTo>
                <a:lnTo>
                  <a:pt x="1595192" y="774847"/>
                </a:lnTo>
                <a:lnTo>
                  <a:pt x="1543926" y="743613"/>
                </a:lnTo>
                <a:lnTo>
                  <a:pt x="1490918" y="712150"/>
                </a:lnTo>
                <a:lnTo>
                  <a:pt x="1436096" y="680447"/>
                </a:lnTo>
                <a:lnTo>
                  <a:pt x="1379389" y="648490"/>
                </a:lnTo>
                <a:lnTo>
                  <a:pt x="1320723" y="616267"/>
                </a:lnTo>
                <a:lnTo>
                  <a:pt x="1264332" y="586033"/>
                </a:lnTo>
                <a:lnTo>
                  <a:pt x="1206434" y="555647"/>
                </a:lnTo>
                <a:lnTo>
                  <a:pt x="1147283" y="525196"/>
                </a:lnTo>
                <a:lnTo>
                  <a:pt x="1087133" y="494768"/>
                </a:lnTo>
                <a:lnTo>
                  <a:pt x="1026236" y="464453"/>
                </a:lnTo>
                <a:lnTo>
                  <a:pt x="964848" y="434338"/>
                </a:lnTo>
                <a:lnTo>
                  <a:pt x="903220" y="404511"/>
                </a:lnTo>
                <a:lnTo>
                  <a:pt x="841606" y="375061"/>
                </a:lnTo>
                <a:lnTo>
                  <a:pt x="780261" y="346077"/>
                </a:lnTo>
                <a:lnTo>
                  <a:pt x="719437" y="317645"/>
                </a:lnTo>
                <a:lnTo>
                  <a:pt x="659388" y="289856"/>
                </a:lnTo>
                <a:lnTo>
                  <a:pt x="600368" y="262796"/>
                </a:lnTo>
                <a:lnTo>
                  <a:pt x="542629" y="236555"/>
                </a:lnTo>
                <a:lnTo>
                  <a:pt x="486426" y="211220"/>
                </a:lnTo>
                <a:lnTo>
                  <a:pt x="432011" y="186879"/>
                </a:lnTo>
                <a:lnTo>
                  <a:pt x="379639" y="163622"/>
                </a:lnTo>
                <a:lnTo>
                  <a:pt x="329563" y="141536"/>
                </a:lnTo>
                <a:lnTo>
                  <a:pt x="282037" y="120710"/>
                </a:lnTo>
                <a:lnTo>
                  <a:pt x="237313" y="101231"/>
                </a:lnTo>
                <a:lnTo>
                  <a:pt x="195646" y="83189"/>
                </a:lnTo>
                <a:lnTo>
                  <a:pt x="157288" y="66671"/>
                </a:lnTo>
                <a:lnTo>
                  <a:pt x="91516" y="38562"/>
                </a:lnTo>
                <a:lnTo>
                  <a:pt x="42025" y="17609"/>
                </a:lnTo>
                <a:lnTo>
                  <a:pt x="2753" y="1144"/>
                </a:lnTo>
                <a:lnTo>
                  <a:pt x="0" y="0"/>
                </a:lnTo>
              </a:path>
            </a:pathLst>
          </a:custGeom>
          <a:ln w="45720">
            <a:solidFill>
              <a:srgbClr val="ED82ED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5" name="object 115"/>
          <p:cNvSpPr txBox="1">
            <a:spLocks noGrp="1"/>
          </p:cNvSpPr>
          <p:nvPr>
            <p:ph type="title"/>
          </p:nvPr>
        </p:nvSpPr>
        <p:spPr>
          <a:xfrm>
            <a:off x="3218348" y="94381"/>
            <a:ext cx="6236543" cy="108055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pc="-72" dirty="0">
                <a:solidFill>
                  <a:srgbClr val="00008A"/>
                </a:solidFill>
              </a:rPr>
              <a:t>The </a:t>
            </a:r>
            <a:r>
              <a:rPr spc="-171" dirty="0">
                <a:solidFill>
                  <a:srgbClr val="00008A"/>
                </a:solidFill>
              </a:rPr>
              <a:t>New</a:t>
            </a:r>
            <a:r>
              <a:rPr spc="99" dirty="0">
                <a:solidFill>
                  <a:srgbClr val="00008A"/>
                </a:solidFill>
              </a:rPr>
              <a:t> </a:t>
            </a:r>
            <a:r>
              <a:rPr spc="-99" dirty="0">
                <a:solidFill>
                  <a:srgbClr val="00008A"/>
                </a:solidFill>
              </a:rPr>
              <a:t>Construction</a:t>
            </a:r>
          </a:p>
          <a:p>
            <a:pPr marR="1086422" algn="ctr">
              <a:lnSpc>
                <a:spcPct val="100000"/>
              </a:lnSpc>
              <a:spcBef>
                <a:spcPts val="522"/>
              </a:spcBef>
            </a:pPr>
            <a:r>
              <a:rPr sz="2205" i="1" spc="-455" dirty="0">
                <a:solidFill>
                  <a:srgbClr val="00008A"/>
                </a:solidFill>
                <a:latin typeface="Verdana"/>
                <a:cs typeface="Verdana"/>
              </a:rPr>
              <a:t>φ</a:t>
            </a:r>
            <a:endParaRPr sz="2205" dirty="0">
              <a:latin typeface="Verdana"/>
              <a:cs typeface="Verdan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8644890" y="988695"/>
            <a:ext cx="1173290" cy="463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3015" i="1" spc="-135" dirty="0">
                <a:solidFill>
                  <a:srgbClr val="00008A"/>
                </a:solidFill>
                <a:latin typeface="Verdana"/>
                <a:cs typeface="Verdana"/>
              </a:rPr>
              <a:t>T </a:t>
            </a:r>
            <a:r>
              <a:rPr sz="3015" spc="531" dirty="0">
                <a:solidFill>
                  <a:srgbClr val="00008A"/>
                </a:solidFill>
                <a:latin typeface="Arial"/>
                <a:cs typeface="Arial"/>
              </a:rPr>
              <a:t>=</a:t>
            </a:r>
            <a:r>
              <a:rPr sz="3015" spc="243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3015" spc="-206" dirty="0">
                <a:solidFill>
                  <a:srgbClr val="00008A"/>
                </a:solidFill>
                <a:latin typeface="Arial"/>
                <a:cs typeface="Arial"/>
              </a:rPr>
              <a:t>15</a:t>
            </a:r>
            <a:endParaRPr sz="3015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932335" y="162611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5" h="287655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8" name="object 118"/>
          <p:cNvSpPr/>
          <p:nvPr/>
        </p:nvSpPr>
        <p:spPr>
          <a:xfrm>
            <a:off x="4320955" y="3066291"/>
            <a:ext cx="258890" cy="258890"/>
          </a:xfrm>
          <a:custGeom>
            <a:avLst/>
            <a:gdLst/>
            <a:ahLst/>
            <a:cxnLst/>
            <a:rect l="l" t="t" r="r" b="b"/>
            <a:pathLst>
              <a:path w="287654" h="287654">
                <a:moveTo>
                  <a:pt x="287375" y="143687"/>
                </a:moveTo>
                <a:lnTo>
                  <a:pt x="280049" y="98274"/>
                </a:lnTo>
                <a:lnTo>
                  <a:pt x="259650" y="58830"/>
                </a:lnTo>
                <a:lnTo>
                  <a:pt x="228544" y="27725"/>
                </a:lnTo>
                <a:lnTo>
                  <a:pt x="189101" y="7325"/>
                </a:lnTo>
                <a:lnTo>
                  <a:pt x="143687" y="0"/>
                </a:lnTo>
                <a:lnTo>
                  <a:pt x="98274" y="7325"/>
                </a:lnTo>
                <a:lnTo>
                  <a:pt x="58830" y="27725"/>
                </a:lnTo>
                <a:lnTo>
                  <a:pt x="27725" y="58830"/>
                </a:lnTo>
                <a:lnTo>
                  <a:pt x="7325" y="98274"/>
                </a:lnTo>
                <a:lnTo>
                  <a:pt x="0" y="143687"/>
                </a:lnTo>
                <a:lnTo>
                  <a:pt x="7325" y="189101"/>
                </a:lnTo>
                <a:lnTo>
                  <a:pt x="27725" y="228544"/>
                </a:lnTo>
                <a:lnTo>
                  <a:pt x="58830" y="259650"/>
                </a:lnTo>
                <a:lnTo>
                  <a:pt x="98274" y="280049"/>
                </a:lnTo>
                <a:lnTo>
                  <a:pt x="143687" y="287375"/>
                </a:lnTo>
                <a:lnTo>
                  <a:pt x="189101" y="280049"/>
                </a:lnTo>
                <a:lnTo>
                  <a:pt x="228544" y="259650"/>
                </a:lnTo>
                <a:lnTo>
                  <a:pt x="259650" y="228544"/>
                </a:lnTo>
                <a:lnTo>
                  <a:pt x="280049" y="189101"/>
                </a:lnTo>
                <a:lnTo>
                  <a:pt x="287375" y="143687"/>
                </a:lnTo>
              </a:path>
            </a:pathLst>
          </a:custGeom>
          <a:ln w="457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9" name="object 115"/>
          <p:cNvSpPr txBox="1"/>
          <p:nvPr/>
        </p:nvSpPr>
        <p:spPr>
          <a:xfrm>
            <a:off x="2037742" y="5157835"/>
            <a:ext cx="6523673" cy="3809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756" indent="-318326">
              <a:buFont typeface="Cambria"/>
              <a:buChar char="•"/>
              <a:tabLst>
                <a:tab pos="330327" algn="l"/>
                <a:tab pos="4346258" algn="l"/>
              </a:tabLst>
            </a:pPr>
            <a:r>
              <a:rPr sz="2475" spc="-5" dirty="0">
                <a:latin typeface="Tahoma"/>
                <a:cs typeface="Tahoma"/>
              </a:rPr>
              <a:t>Claim </a:t>
            </a:r>
            <a:r>
              <a:rPr sz="2475" spc="-140" dirty="0">
                <a:latin typeface="Tahoma"/>
                <a:cs typeface="Tahoma"/>
              </a:rPr>
              <a:t>2:  </a:t>
            </a:r>
            <a:r>
              <a:rPr sz="2475" i="1" spc="-594" dirty="0">
                <a:latin typeface="Arial"/>
                <a:cs typeface="Arial"/>
              </a:rPr>
              <a:t>P</a:t>
            </a:r>
            <a:r>
              <a:rPr sz="3713" spc="-890" baseline="14141" dirty="0">
                <a:latin typeface="Tahoma"/>
                <a:cs typeface="Tahoma"/>
              </a:rPr>
              <a:t>˜      </a:t>
            </a:r>
            <a:r>
              <a:rPr sz="2475" spc="9" dirty="0">
                <a:latin typeface="Tahoma"/>
                <a:cs typeface="Tahoma"/>
              </a:rPr>
              <a:t>can’t</a:t>
            </a:r>
            <a:r>
              <a:rPr sz="2475" spc="-86" dirty="0">
                <a:latin typeface="Tahoma"/>
                <a:cs typeface="Tahoma"/>
              </a:rPr>
              <a:t> </a:t>
            </a:r>
            <a:r>
              <a:rPr sz="2475" spc="-95" dirty="0">
                <a:latin typeface="Tahoma"/>
                <a:cs typeface="Tahoma"/>
              </a:rPr>
              <a:t>open</a:t>
            </a:r>
            <a:r>
              <a:rPr sz="2475" spc="68" dirty="0">
                <a:latin typeface="Tahoma"/>
                <a:cs typeface="Tahoma"/>
              </a:rPr>
              <a:t> </a:t>
            </a:r>
            <a:r>
              <a:rPr sz="2475" spc="72" dirty="0">
                <a:latin typeface="Cambria"/>
                <a:cs typeface="Cambria"/>
              </a:rPr>
              <a:t>|</a:t>
            </a:r>
            <a:r>
              <a:rPr sz="2475" i="1" spc="72" dirty="0">
                <a:latin typeface="Arial"/>
                <a:cs typeface="Arial"/>
              </a:rPr>
              <a:t>S</a:t>
            </a:r>
            <a:r>
              <a:rPr sz="2475" spc="72" dirty="0">
                <a:latin typeface="Cambria"/>
                <a:cs typeface="Cambria"/>
              </a:rPr>
              <a:t>|</a:t>
            </a:r>
            <a:r>
              <a:rPr sz="2475" i="1" spc="72" dirty="0">
                <a:latin typeface="Arial"/>
                <a:cs typeface="Arial"/>
              </a:rPr>
              <a:t>/T	</a:t>
            </a:r>
            <a:r>
              <a:rPr sz="2475" spc="-32" dirty="0">
                <a:latin typeface="Tahoma"/>
                <a:cs typeface="Tahoma"/>
              </a:rPr>
              <a:t>fraction </a:t>
            </a:r>
            <a:r>
              <a:rPr sz="2475" spc="-59" dirty="0">
                <a:latin typeface="Tahoma"/>
                <a:cs typeface="Tahoma"/>
              </a:rPr>
              <a:t>of</a:t>
            </a:r>
            <a:r>
              <a:rPr sz="2475" spc="86" dirty="0">
                <a:latin typeface="Tahoma"/>
                <a:cs typeface="Tahoma"/>
              </a:rPr>
              <a:t> </a:t>
            </a:r>
            <a:r>
              <a:rPr sz="2475" spc="-81" dirty="0">
                <a:latin typeface="Tahoma"/>
                <a:cs typeface="Tahoma"/>
              </a:rPr>
              <a:t>leafs.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122" name="object 116"/>
          <p:cNvSpPr txBox="1"/>
          <p:nvPr/>
        </p:nvSpPr>
        <p:spPr>
          <a:xfrm>
            <a:off x="1935480" y="5808515"/>
            <a:ext cx="7907846" cy="7618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Theorem: </a:t>
            </a:r>
            <a:r>
              <a:rPr sz="2475" i="1" spc="-594" dirty="0">
                <a:solidFill>
                  <a:srgbClr val="00008A"/>
                </a:solidFill>
                <a:latin typeface="Arial"/>
                <a:cs typeface="Arial"/>
              </a:rPr>
              <a:t>P</a:t>
            </a:r>
            <a:r>
              <a:rPr sz="3713" spc="-890" baseline="14141" dirty="0">
                <a:solidFill>
                  <a:srgbClr val="00008A"/>
                </a:solidFill>
                <a:latin typeface="Tahoma"/>
                <a:cs typeface="Tahoma"/>
              </a:rPr>
              <a:t>˜    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made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only </a:t>
            </a:r>
            <a:r>
              <a:rPr sz="2475" i="1" spc="-50" dirty="0">
                <a:solidFill>
                  <a:srgbClr val="00008A"/>
                </a:solidFill>
                <a:latin typeface="Arial"/>
                <a:cs typeface="Arial"/>
              </a:rPr>
              <a:t>T </a:t>
            </a:r>
            <a:r>
              <a:rPr sz="2475" spc="-36" dirty="0">
                <a:solidFill>
                  <a:srgbClr val="00008A"/>
                </a:solidFill>
                <a:latin typeface="Tahoma"/>
                <a:cs typeface="Tahoma"/>
              </a:rPr>
              <a:t>(1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− </a:t>
            </a:r>
            <a:r>
              <a:rPr sz="2475" i="1" spc="-99" dirty="0">
                <a:solidFill>
                  <a:srgbClr val="00008A"/>
                </a:solidFill>
                <a:latin typeface="Arial"/>
                <a:cs typeface="Arial"/>
              </a:rPr>
              <a:t>c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sequential</a:t>
            </a:r>
            <a:r>
              <a:rPr sz="2475" spc="-5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queries</a:t>
            </a:r>
            <a:endParaRPr sz="2475" dirty="0">
              <a:latin typeface="Tahoma"/>
              <a:cs typeface="Tahoma"/>
            </a:endParaRPr>
          </a:p>
          <a:p>
            <a:pPr marL="11430">
              <a:spcBef>
                <a:spcPts val="41"/>
              </a:spcBef>
            </a:pPr>
            <a:r>
              <a:rPr sz="2475" spc="365" dirty="0">
                <a:solidFill>
                  <a:srgbClr val="00008A"/>
                </a:solidFill>
                <a:latin typeface="Cambria"/>
                <a:cs typeface="Cambria"/>
              </a:rPr>
              <a:t>⇒ </a:t>
            </a:r>
            <a:r>
              <a:rPr sz="2475" spc="-9" dirty="0">
                <a:solidFill>
                  <a:srgbClr val="00008A"/>
                </a:solidFill>
                <a:latin typeface="Tahoma"/>
                <a:cs typeface="Tahoma"/>
              </a:rPr>
              <a:t>will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pass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opening </a:t>
            </a:r>
            <a:r>
              <a:rPr sz="2475" spc="-117" dirty="0">
                <a:solidFill>
                  <a:srgbClr val="00008A"/>
                </a:solidFill>
                <a:latin typeface="Tahoma"/>
                <a:cs typeface="Tahoma"/>
              </a:rPr>
              <a:t>phase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with </a:t>
            </a:r>
            <a:r>
              <a:rPr sz="2475" spc="-81" dirty="0">
                <a:solidFill>
                  <a:srgbClr val="00008A"/>
                </a:solidFill>
                <a:latin typeface="Tahoma"/>
                <a:cs typeface="Tahoma"/>
              </a:rPr>
              <a:t>prob.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≤ </a:t>
            </a:r>
            <a:r>
              <a:rPr sz="2475" spc="-36" dirty="0">
                <a:solidFill>
                  <a:srgbClr val="00008A"/>
                </a:solidFill>
                <a:latin typeface="Tahoma"/>
                <a:cs typeface="Tahoma"/>
              </a:rPr>
              <a:t>(1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− </a:t>
            </a:r>
            <a:r>
              <a:rPr sz="2475" i="1" dirty="0">
                <a:solidFill>
                  <a:srgbClr val="00008A"/>
                </a:solidFill>
                <a:latin typeface="Arial"/>
                <a:cs typeface="Arial"/>
              </a:rPr>
              <a:t>c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)</a:t>
            </a:r>
            <a:r>
              <a:rPr sz="2633" baseline="28490" dirty="0">
                <a:solidFill>
                  <a:srgbClr val="00008A"/>
                </a:solidFill>
                <a:latin typeface="Verdana"/>
                <a:cs typeface="Verdana"/>
              </a:rPr>
              <a:t>#</a:t>
            </a:r>
            <a:r>
              <a:rPr sz="2633" baseline="28490" dirty="0">
                <a:solidFill>
                  <a:srgbClr val="00008A"/>
                </a:solidFill>
                <a:latin typeface="Tahoma"/>
                <a:cs typeface="Tahoma"/>
              </a:rPr>
              <a:t>of</a:t>
            </a:r>
            <a:r>
              <a:rPr sz="2633" spc="-94" baseline="28490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633" spc="-40" baseline="28490" dirty="0">
                <a:solidFill>
                  <a:srgbClr val="00008A"/>
                </a:solidFill>
                <a:latin typeface="Tahoma"/>
                <a:cs typeface="Tahoma"/>
              </a:rPr>
              <a:t>challenges</a:t>
            </a:r>
            <a:endParaRPr sz="2633" baseline="28490" dirty="0">
              <a:latin typeface="Tahoma"/>
              <a:cs typeface="Tahoma"/>
            </a:endParaRPr>
          </a:p>
        </p:txBody>
      </p:sp>
      <p:sp>
        <p:nvSpPr>
          <p:cNvPr id="123" name="object 117"/>
          <p:cNvSpPr/>
          <p:nvPr/>
        </p:nvSpPr>
        <p:spPr>
          <a:xfrm>
            <a:off x="1889760" y="5749290"/>
            <a:ext cx="8412480" cy="914400"/>
          </a:xfrm>
          <a:custGeom>
            <a:avLst/>
            <a:gdLst/>
            <a:ahLst/>
            <a:cxnLst/>
            <a:rect l="l" t="t" r="r" b="b"/>
            <a:pathLst>
              <a:path w="9347200" h="1016000">
                <a:moveTo>
                  <a:pt x="0" y="0"/>
                </a:moveTo>
                <a:lnTo>
                  <a:pt x="0" y="1016000"/>
                </a:lnTo>
                <a:lnTo>
                  <a:pt x="9347200" y="1016000"/>
                </a:lnTo>
                <a:lnTo>
                  <a:pt x="9347200" y="0"/>
                </a:lnTo>
                <a:lnTo>
                  <a:pt x="0" y="0"/>
                </a:lnTo>
                <a:close/>
              </a:path>
            </a:pathLst>
          </a:custGeom>
          <a:ln w="45720">
            <a:solidFill>
              <a:srgbClr val="00008A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9921910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213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2933" y="318785"/>
            <a:ext cx="8886695" cy="5257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ts val="4113"/>
              </a:lnSpc>
            </a:pPr>
            <a:r>
              <a:rPr spc="-126" dirty="0"/>
              <a:t>Three Problems of </a:t>
            </a:r>
            <a:r>
              <a:rPr spc="-149" dirty="0"/>
              <a:t>the </a:t>
            </a:r>
            <a:r>
              <a:rPr spc="-18" dirty="0"/>
              <a:t>[MMV’13]</a:t>
            </a:r>
            <a:r>
              <a:rPr spc="760" dirty="0"/>
              <a:t> </a:t>
            </a:r>
            <a:r>
              <a:rPr dirty="0"/>
              <a:t>PoSW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84063" y="1587811"/>
            <a:ext cx="8358759" cy="2663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204" indent="-477774">
              <a:lnSpc>
                <a:spcPts val="2763"/>
              </a:lnSpc>
              <a:buAutoNum type="arabicParenR"/>
              <a:tabLst>
                <a:tab pos="440626" algn="l"/>
                <a:tab pos="3408998" algn="l"/>
              </a:tabLst>
            </a:pPr>
            <a:r>
              <a:rPr sz="2475" b="1" spc="-108" dirty="0">
                <a:latin typeface="Arial"/>
                <a:cs typeface="Arial"/>
              </a:rPr>
              <a:t>Space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63" dirty="0">
                <a:latin typeface="Arial"/>
                <a:cs typeface="Arial"/>
              </a:rPr>
              <a:t>Complexity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Prover </a:t>
            </a:r>
            <a:r>
              <a:rPr sz="2475" spc="-140" dirty="0">
                <a:solidFill>
                  <a:srgbClr val="FFA400"/>
                </a:solidFill>
                <a:latin typeface="Tahoma"/>
                <a:cs typeface="Tahoma"/>
              </a:rPr>
              <a:t>needs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massive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(linear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in</a:t>
            </a:r>
            <a:r>
              <a:rPr sz="2475" spc="62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144" dirty="0">
                <a:solidFill>
                  <a:srgbClr val="FFA400"/>
                </a:solidFill>
                <a:latin typeface="Tahoma"/>
                <a:cs typeface="Tahoma"/>
              </a:rPr>
              <a:t>T)</a:t>
            </a:r>
            <a:endParaRPr sz="2475" dirty="0">
              <a:latin typeface="Tahoma"/>
              <a:cs typeface="Tahoma"/>
            </a:endParaRPr>
          </a:p>
          <a:p>
            <a:pPr marL="489204">
              <a:spcBef>
                <a:spcPts val="41"/>
              </a:spcBef>
            </a:pP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space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</a:t>
            </a:r>
            <a:r>
              <a:rPr sz="2475" spc="25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proof.</a:t>
            </a:r>
            <a:endParaRPr sz="2475" dirty="0">
              <a:latin typeface="Tahoma"/>
              <a:cs typeface="Tahoma"/>
            </a:endParaRPr>
          </a:p>
          <a:p>
            <a:pPr marL="489204" marR="148590" indent="-477774">
              <a:lnSpc>
                <a:spcPct val="101400"/>
              </a:lnSpc>
              <a:buAutoNum type="arabicParenR" startAt="2"/>
              <a:tabLst>
                <a:tab pos="440626" algn="l"/>
                <a:tab pos="4316540" algn="l"/>
              </a:tabLst>
            </a:pPr>
            <a:r>
              <a:rPr sz="2475" b="1" dirty="0">
                <a:latin typeface="Arial"/>
                <a:cs typeface="Arial"/>
              </a:rPr>
              <a:t>Poor/Unclear</a:t>
            </a:r>
            <a:r>
              <a:rPr sz="2475" b="1" spc="238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Parameters	</a:t>
            </a:r>
            <a:r>
              <a:rPr sz="2475" spc="-117" dirty="0">
                <a:solidFill>
                  <a:srgbClr val="FFA400"/>
                </a:solidFill>
                <a:latin typeface="Tahoma"/>
                <a:cs typeface="Tahoma"/>
              </a:rPr>
              <a:t>due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126" dirty="0">
                <a:solidFill>
                  <a:srgbClr val="FFA400"/>
                </a:solidFill>
                <a:latin typeface="Tahoma"/>
                <a:cs typeface="Tahoma"/>
              </a:rPr>
              <a:t>usage</a:t>
            </a:r>
            <a:r>
              <a:rPr sz="2475" spc="27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of</a:t>
            </a:r>
            <a:r>
              <a:rPr sz="2475" spc="5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sophisticated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combinatorial</a:t>
            </a:r>
            <a:r>
              <a:rPr sz="2475" spc="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objects.</a:t>
            </a:r>
            <a:endParaRPr sz="2475" dirty="0">
              <a:latin typeface="Tahoma"/>
              <a:cs typeface="Tahoma"/>
            </a:endParaRPr>
          </a:p>
          <a:p>
            <a:pPr marL="489204" marR="4572" indent="-477774">
              <a:lnSpc>
                <a:spcPct val="101400"/>
              </a:lnSpc>
              <a:buAutoNum type="arabicParenR" startAt="2"/>
              <a:tabLst>
                <a:tab pos="440626" algn="l"/>
                <a:tab pos="2448878" algn="l"/>
              </a:tabLst>
            </a:pPr>
            <a:r>
              <a:rPr sz="2475" b="1" spc="-117" dirty="0">
                <a:latin typeface="Arial"/>
                <a:cs typeface="Arial"/>
              </a:rPr>
              <a:t>Uniqueness</a:t>
            </a:r>
            <a:r>
              <a:rPr sz="2475" b="1" spc="225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Once </a:t>
            </a:r>
            <a:r>
              <a:rPr sz="2475" spc="-90" dirty="0">
                <a:solidFill>
                  <a:srgbClr val="FFA400"/>
                </a:solidFill>
                <a:latin typeface="Tahoma"/>
                <a:cs typeface="Tahoma"/>
              </a:rPr>
              <a:t>an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accepting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is</a:t>
            </a:r>
            <a:r>
              <a:rPr sz="2475" spc="554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computed,</a:t>
            </a:r>
            <a:r>
              <a:rPr sz="2475" spc="5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many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other </a:t>
            </a:r>
            <a:r>
              <a:rPr sz="2475" spc="-36" dirty="0">
                <a:solidFill>
                  <a:srgbClr val="FFA400"/>
                </a:solidFill>
                <a:latin typeface="Tahoma"/>
                <a:cs typeface="Tahoma"/>
              </a:rPr>
              <a:t>valid </a:t>
            </a:r>
            <a:r>
              <a:rPr sz="2475" spc="-81" dirty="0">
                <a:solidFill>
                  <a:srgbClr val="FFA400"/>
                </a:solidFill>
                <a:latin typeface="Tahoma"/>
                <a:cs typeface="Tahoma"/>
              </a:rPr>
              <a:t>proofs </a:t>
            </a:r>
            <a:r>
              <a:rPr sz="2475" spc="-72" dirty="0">
                <a:solidFill>
                  <a:srgbClr val="FFA400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be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generated </a:t>
            </a:r>
            <a:r>
              <a:rPr sz="2475" spc="-18" dirty="0">
                <a:solidFill>
                  <a:srgbClr val="FFA400"/>
                </a:solidFill>
                <a:latin typeface="Tahoma"/>
                <a:cs typeface="Tahoma"/>
              </a:rPr>
              <a:t>(not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a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problem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 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time-stamping,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but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</a:t>
            </a:r>
            <a:r>
              <a:rPr sz="2475" spc="30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0" dirty="0">
                <a:solidFill>
                  <a:srgbClr val="FFA400"/>
                </a:solidFill>
                <a:latin typeface="Tahoma"/>
                <a:cs typeface="Tahoma"/>
              </a:rPr>
              <a:t>blockchains).</a:t>
            </a:r>
            <a:endParaRPr sz="247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50338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3475" y="0"/>
            <a:ext cx="9253858" cy="5257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ts val="4113"/>
              </a:lnSpc>
            </a:pPr>
            <a:r>
              <a:rPr spc="-126" dirty="0"/>
              <a:t>Three Problems of </a:t>
            </a:r>
            <a:r>
              <a:rPr spc="-149" dirty="0"/>
              <a:t>the </a:t>
            </a:r>
            <a:r>
              <a:rPr spc="-18" dirty="0"/>
              <a:t>[MMV’13]</a:t>
            </a:r>
            <a:r>
              <a:rPr spc="760" dirty="0"/>
              <a:t> </a:t>
            </a:r>
            <a:r>
              <a:rPr dirty="0"/>
              <a:t>PoSW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5600" y="842744"/>
            <a:ext cx="11700933" cy="393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9204" indent="-477774">
              <a:lnSpc>
                <a:spcPts val="2763"/>
              </a:lnSpc>
              <a:buAutoNum type="arabicParenR"/>
              <a:tabLst>
                <a:tab pos="440626" algn="l"/>
                <a:tab pos="3408998" algn="l"/>
              </a:tabLst>
            </a:pPr>
            <a:r>
              <a:rPr sz="2475" b="1" spc="-108" dirty="0">
                <a:latin typeface="Arial"/>
                <a:cs typeface="Arial"/>
              </a:rPr>
              <a:t>Space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63" dirty="0">
                <a:latin typeface="Arial"/>
                <a:cs typeface="Arial"/>
              </a:rPr>
              <a:t>Complexity</a:t>
            </a:r>
            <a:r>
              <a:rPr sz="2475" b="1" spc="234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32" dirty="0">
                <a:solidFill>
                  <a:srgbClr val="FFA400"/>
                </a:solidFill>
                <a:latin typeface="Tahoma"/>
                <a:cs typeface="Tahoma"/>
              </a:rPr>
              <a:t>Prover </a:t>
            </a:r>
            <a:r>
              <a:rPr sz="2475" spc="-140" dirty="0">
                <a:solidFill>
                  <a:srgbClr val="FFA400"/>
                </a:solidFill>
                <a:latin typeface="Tahoma"/>
                <a:cs typeface="Tahoma"/>
              </a:rPr>
              <a:t>needs </a:t>
            </a:r>
            <a:r>
              <a:rPr sz="2475" spc="-103" dirty="0">
                <a:solidFill>
                  <a:srgbClr val="FFA400"/>
                </a:solidFill>
                <a:latin typeface="Tahoma"/>
                <a:cs typeface="Tahoma"/>
              </a:rPr>
              <a:t>massive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(linear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in</a:t>
            </a:r>
            <a:r>
              <a:rPr sz="2475" spc="62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144" dirty="0">
                <a:solidFill>
                  <a:srgbClr val="FFA400"/>
                </a:solidFill>
                <a:latin typeface="Tahoma"/>
                <a:cs typeface="Tahoma"/>
              </a:rPr>
              <a:t>T)</a:t>
            </a:r>
            <a:endParaRPr sz="2475" dirty="0">
              <a:latin typeface="Tahoma"/>
              <a:cs typeface="Tahoma"/>
            </a:endParaRPr>
          </a:p>
          <a:p>
            <a:pPr marL="489204">
              <a:spcBef>
                <a:spcPts val="41"/>
              </a:spcBef>
            </a:pPr>
            <a:r>
              <a:rPr sz="2475" spc="-108" dirty="0">
                <a:solidFill>
                  <a:srgbClr val="FFA400"/>
                </a:solidFill>
                <a:latin typeface="Tahoma"/>
                <a:cs typeface="Tahoma"/>
              </a:rPr>
              <a:t>space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</a:t>
            </a:r>
            <a:r>
              <a:rPr sz="2475" spc="252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proof.</a:t>
            </a:r>
            <a:endParaRPr sz="2475" dirty="0">
              <a:latin typeface="Tahoma"/>
              <a:cs typeface="Tahoma"/>
            </a:endParaRPr>
          </a:p>
          <a:p>
            <a:pPr marL="489204" marR="148590" indent="-477774">
              <a:lnSpc>
                <a:spcPct val="101400"/>
              </a:lnSpc>
              <a:buAutoNum type="arabicParenR" startAt="2"/>
              <a:tabLst>
                <a:tab pos="440626" algn="l"/>
                <a:tab pos="4316540" algn="l"/>
              </a:tabLst>
            </a:pPr>
            <a:r>
              <a:rPr sz="2475" b="1" dirty="0">
                <a:latin typeface="Arial"/>
                <a:cs typeface="Arial"/>
              </a:rPr>
              <a:t>Poor/Unclear</a:t>
            </a:r>
            <a:r>
              <a:rPr sz="2475" b="1" spc="238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Parameters	</a:t>
            </a:r>
            <a:r>
              <a:rPr sz="2475" spc="-117" dirty="0">
                <a:solidFill>
                  <a:srgbClr val="FFA400"/>
                </a:solidFill>
                <a:latin typeface="Tahoma"/>
                <a:cs typeface="Tahoma"/>
              </a:rPr>
              <a:t>due </a:t>
            </a:r>
            <a:r>
              <a:rPr sz="2475" spc="-9" dirty="0">
                <a:solidFill>
                  <a:srgbClr val="FFA400"/>
                </a:solidFill>
                <a:latin typeface="Tahoma"/>
                <a:cs typeface="Tahoma"/>
              </a:rPr>
              <a:t>to </a:t>
            </a:r>
            <a:r>
              <a:rPr sz="2475" spc="-126" dirty="0">
                <a:solidFill>
                  <a:srgbClr val="FFA400"/>
                </a:solidFill>
                <a:latin typeface="Tahoma"/>
                <a:cs typeface="Tahoma"/>
              </a:rPr>
              <a:t>usage</a:t>
            </a:r>
            <a:r>
              <a:rPr sz="2475" spc="27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of</a:t>
            </a:r>
            <a:r>
              <a:rPr sz="2475" spc="50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sophisticated </a:t>
            </a:r>
            <a:r>
              <a:rPr sz="2475" spc="-41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combinatorial</a:t>
            </a:r>
            <a:r>
              <a:rPr sz="2475" spc="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objects.</a:t>
            </a:r>
            <a:endParaRPr sz="2475" dirty="0">
              <a:latin typeface="Tahoma"/>
              <a:cs typeface="Tahoma"/>
            </a:endParaRPr>
          </a:p>
          <a:p>
            <a:pPr marL="489204" marR="4572" indent="-477774">
              <a:lnSpc>
                <a:spcPct val="101400"/>
              </a:lnSpc>
              <a:buAutoNum type="arabicParenR" startAt="2"/>
              <a:tabLst>
                <a:tab pos="440626" algn="l"/>
                <a:tab pos="2448878" algn="l"/>
              </a:tabLst>
            </a:pPr>
            <a:r>
              <a:rPr sz="2475" b="1" spc="-117" dirty="0">
                <a:latin typeface="Arial"/>
                <a:cs typeface="Arial"/>
              </a:rPr>
              <a:t>Uniqueness</a:t>
            </a:r>
            <a:r>
              <a:rPr sz="2475" b="1" spc="225" dirty="0">
                <a:latin typeface="Arial"/>
                <a:cs typeface="Arial"/>
              </a:rPr>
              <a:t> </a:t>
            </a:r>
            <a:r>
              <a:rPr sz="2475" b="1" spc="-59" dirty="0">
                <a:latin typeface="Arial"/>
                <a:cs typeface="Arial"/>
              </a:rPr>
              <a:t>:	</a:t>
            </a:r>
            <a:r>
              <a:rPr sz="2475" spc="-54" dirty="0">
                <a:solidFill>
                  <a:srgbClr val="FFA400"/>
                </a:solidFill>
                <a:latin typeface="Tahoma"/>
                <a:cs typeface="Tahoma"/>
              </a:rPr>
              <a:t>Once </a:t>
            </a:r>
            <a:r>
              <a:rPr sz="2475" spc="-90" dirty="0">
                <a:solidFill>
                  <a:srgbClr val="FFA400"/>
                </a:solidFill>
                <a:latin typeface="Tahoma"/>
                <a:cs typeface="Tahoma"/>
              </a:rPr>
              <a:t>an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accepting </a:t>
            </a:r>
            <a:r>
              <a:rPr sz="2475" spc="-63" dirty="0">
                <a:solidFill>
                  <a:srgbClr val="FFA400"/>
                </a:solidFill>
                <a:latin typeface="Tahoma"/>
                <a:cs typeface="Tahoma"/>
              </a:rPr>
              <a:t>proof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is</a:t>
            </a:r>
            <a:r>
              <a:rPr sz="2475" spc="554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computed,</a:t>
            </a:r>
            <a:r>
              <a:rPr sz="2475" spc="59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many </a:t>
            </a:r>
            <a:r>
              <a:rPr sz="2475" spc="-45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68" dirty="0">
                <a:solidFill>
                  <a:srgbClr val="FFA400"/>
                </a:solidFill>
                <a:latin typeface="Tahoma"/>
                <a:cs typeface="Tahoma"/>
              </a:rPr>
              <a:t>other </a:t>
            </a:r>
            <a:r>
              <a:rPr sz="2475" spc="-36" dirty="0">
                <a:solidFill>
                  <a:srgbClr val="FFA400"/>
                </a:solidFill>
                <a:latin typeface="Tahoma"/>
                <a:cs typeface="Tahoma"/>
              </a:rPr>
              <a:t>valid </a:t>
            </a:r>
            <a:r>
              <a:rPr sz="2475" spc="-81" dirty="0">
                <a:solidFill>
                  <a:srgbClr val="FFA400"/>
                </a:solidFill>
                <a:latin typeface="Tahoma"/>
                <a:cs typeface="Tahoma"/>
              </a:rPr>
              <a:t>proofs </a:t>
            </a:r>
            <a:r>
              <a:rPr sz="2475" spc="-72" dirty="0">
                <a:solidFill>
                  <a:srgbClr val="FFA400"/>
                </a:solidFill>
                <a:latin typeface="Tahoma"/>
                <a:cs typeface="Tahoma"/>
              </a:rPr>
              <a:t>can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be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generated </a:t>
            </a:r>
            <a:r>
              <a:rPr sz="2475" spc="-18" dirty="0">
                <a:solidFill>
                  <a:srgbClr val="FFA400"/>
                </a:solidFill>
                <a:latin typeface="Tahoma"/>
                <a:cs typeface="Tahoma"/>
              </a:rPr>
              <a:t>(not </a:t>
            </a:r>
            <a:r>
              <a:rPr sz="2475" spc="-95" dirty="0">
                <a:solidFill>
                  <a:srgbClr val="FFA400"/>
                </a:solidFill>
                <a:latin typeface="Tahoma"/>
                <a:cs typeface="Tahoma"/>
              </a:rPr>
              <a:t>a </a:t>
            </a:r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problem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  </a:t>
            </a:r>
            <a:r>
              <a:rPr sz="2475" spc="-59" dirty="0">
                <a:solidFill>
                  <a:srgbClr val="FFA400"/>
                </a:solidFill>
                <a:latin typeface="Tahoma"/>
                <a:cs typeface="Tahoma"/>
              </a:rPr>
              <a:t>time-stamping, </a:t>
            </a:r>
            <a:r>
              <a:rPr sz="2475" spc="-27" dirty="0">
                <a:solidFill>
                  <a:srgbClr val="FFA400"/>
                </a:solidFill>
                <a:latin typeface="Tahoma"/>
                <a:cs typeface="Tahoma"/>
              </a:rPr>
              <a:t>but </a:t>
            </a:r>
            <a:r>
              <a:rPr sz="2475" spc="-77" dirty="0">
                <a:solidFill>
                  <a:srgbClr val="FFA400"/>
                </a:solidFill>
                <a:latin typeface="Tahoma"/>
                <a:cs typeface="Tahoma"/>
              </a:rPr>
              <a:t>for</a:t>
            </a:r>
            <a:r>
              <a:rPr sz="2475" spc="306" dirty="0">
                <a:solidFill>
                  <a:srgbClr val="FFA400"/>
                </a:solidFill>
                <a:latin typeface="Tahoma"/>
                <a:cs typeface="Tahoma"/>
              </a:rPr>
              <a:t> </a:t>
            </a:r>
            <a:r>
              <a:rPr sz="2475" spc="-50" dirty="0">
                <a:solidFill>
                  <a:srgbClr val="FFA400"/>
                </a:solidFill>
                <a:latin typeface="Tahoma"/>
                <a:cs typeface="Tahoma"/>
              </a:rPr>
              <a:t>blockchains).</a:t>
            </a:r>
            <a:endParaRPr sz="2475" dirty="0">
              <a:latin typeface="Tahoma"/>
              <a:cs typeface="Tahoma"/>
            </a:endParaRPr>
          </a:p>
          <a:p>
            <a:pPr marL="2551748">
              <a:lnSpc>
                <a:spcPts val="3933"/>
              </a:lnSpc>
            </a:pPr>
            <a:r>
              <a:rPr sz="3600" spc="-171" dirty="0">
                <a:solidFill>
                  <a:srgbClr val="262686"/>
                </a:solidFill>
                <a:latin typeface="Tahoma"/>
                <a:cs typeface="Tahoma"/>
              </a:rPr>
              <a:t>New</a:t>
            </a:r>
            <a:r>
              <a:rPr sz="3600" spc="-36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3600" spc="-99" dirty="0">
                <a:solidFill>
                  <a:srgbClr val="262686"/>
                </a:solidFill>
                <a:latin typeface="Tahoma"/>
                <a:cs typeface="Tahoma"/>
              </a:rPr>
              <a:t>Construction</a:t>
            </a:r>
            <a:endParaRPr sz="3600" dirty="0">
              <a:latin typeface="Tahoma"/>
              <a:cs typeface="Tahoma"/>
            </a:endParaRPr>
          </a:p>
          <a:p>
            <a:pPr marL="489204" indent="-477774">
              <a:spcBef>
                <a:spcPts val="131"/>
              </a:spcBef>
              <a:buClr>
                <a:srgbClr val="000000"/>
              </a:buClr>
              <a:buFont typeface="Arial"/>
              <a:buAutoNum type="arabicParenR"/>
              <a:tabLst>
                <a:tab pos="482918" algn="l"/>
              </a:tabLst>
            </a:pPr>
            <a:r>
              <a:rPr sz="2475" spc="-32" dirty="0">
                <a:solidFill>
                  <a:srgbClr val="00008A"/>
                </a:solidFill>
                <a:latin typeface="Tahoma"/>
                <a:cs typeface="Tahoma"/>
              </a:rPr>
              <a:t>Prover </a:t>
            </a:r>
            <a:r>
              <a:rPr sz="2475" spc="-140" dirty="0">
                <a:solidFill>
                  <a:srgbClr val="00008A"/>
                </a:solidFill>
                <a:latin typeface="Tahoma"/>
                <a:cs typeface="Tahoma"/>
              </a:rPr>
              <a:t>needs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only </a:t>
            </a:r>
            <a:r>
              <a:rPr sz="2475" i="1" spc="5" dirty="0">
                <a:solidFill>
                  <a:srgbClr val="2D8A56"/>
                </a:solidFill>
                <a:latin typeface="Arial"/>
                <a:cs typeface="Arial"/>
              </a:rPr>
              <a:t>O</a:t>
            </a:r>
            <a:r>
              <a:rPr sz="2475" spc="5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5" dirty="0">
                <a:solidFill>
                  <a:srgbClr val="2D8A56"/>
                </a:solidFill>
                <a:latin typeface="Arial"/>
                <a:cs typeface="Arial"/>
              </a:rPr>
              <a:t>log</a:t>
            </a:r>
            <a:r>
              <a:rPr sz="2475" spc="5" dirty="0">
                <a:solidFill>
                  <a:srgbClr val="2D8A56"/>
                </a:solidFill>
                <a:latin typeface="Tahoma"/>
                <a:cs typeface="Tahoma"/>
              </a:rPr>
              <a:t>(</a:t>
            </a:r>
            <a:r>
              <a:rPr sz="2475" i="1" spc="5" dirty="0">
                <a:solidFill>
                  <a:srgbClr val="2D8A56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2D8A56"/>
                </a:solidFill>
                <a:latin typeface="Tahoma"/>
                <a:cs typeface="Tahoma"/>
              </a:rPr>
              <a:t>)) </a:t>
            </a:r>
            <a:r>
              <a:rPr sz="2475" spc="-18" dirty="0">
                <a:solidFill>
                  <a:srgbClr val="00008A"/>
                </a:solidFill>
                <a:latin typeface="Tahoma"/>
                <a:cs typeface="Tahoma"/>
              </a:rPr>
              <a:t>(not </a:t>
            </a:r>
            <a:r>
              <a:rPr sz="2475" i="1" spc="9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2475" spc="9" dirty="0">
                <a:solidFill>
                  <a:srgbClr val="FF0000"/>
                </a:solidFill>
                <a:latin typeface="Tahoma"/>
                <a:cs typeface="Tahoma"/>
              </a:rPr>
              <a:t>(</a:t>
            </a:r>
            <a:r>
              <a:rPr sz="2475" i="1" spc="9" dirty="0">
                <a:solidFill>
                  <a:srgbClr val="FF0000"/>
                </a:solidFill>
                <a:latin typeface="Arial"/>
                <a:cs typeface="Arial"/>
              </a:rPr>
              <a:t>T </a:t>
            </a:r>
            <a:r>
              <a:rPr sz="2475" spc="23" dirty="0">
                <a:solidFill>
                  <a:srgbClr val="FF0000"/>
                </a:solidFill>
                <a:latin typeface="Tahoma"/>
                <a:cs typeface="Tahoma"/>
              </a:rPr>
              <a:t>)</a:t>
            </a:r>
            <a:r>
              <a:rPr sz="2475" spc="23" dirty="0">
                <a:solidFill>
                  <a:srgbClr val="00008A"/>
                </a:solidFill>
                <a:latin typeface="Tahoma"/>
                <a:cs typeface="Tahoma"/>
              </a:rPr>
              <a:t>) </a:t>
            </a:r>
            <a:r>
              <a:rPr sz="2475" spc="-99" dirty="0">
                <a:solidFill>
                  <a:srgbClr val="00008A"/>
                </a:solidFill>
                <a:latin typeface="Tahoma"/>
                <a:cs typeface="Tahoma"/>
              </a:rPr>
              <a:t>space, </a:t>
            </a: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e.g.</a:t>
            </a:r>
            <a:r>
              <a:rPr sz="2475" spc="413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for</a:t>
            </a:r>
            <a:endParaRPr sz="2475" dirty="0">
              <a:latin typeface="Tahoma"/>
              <a:cs typeface="Tahoma"/>
            </a:endParaRPr>
          </a:p>
          <a:p>
            <a:pPr marL="489204">
              <a:spcBef>
                <a:spcPts val="41"/>
              </a:spcBef>
              <a:tabLst>
                <a:tab pos="808673" algn="l"/>
                <a:tab pos="1680782" algn="l"/>
              </a:tabLst>
            </a:pPr>
            <a:r>
              <a:rPr sz="2475" i="1" spc="-50" dirty="0">
                <a:solidFill>
                  <a:srgbClr val="00008A"/>
                </a:solidFill>
                <a:latin typeface="Arial"/>
                <a:cs typeface="Arial"/>
              </a:rPr>
              <a:t>T	</a:t>
            </a:r>
            <a:r>
              <a:rPr sz="2475" spc="149" dirty="0">
                <a:solidFill>
                  <a:srgbClr val="00008A"/>
                </a:solidFill>
                <a:latin typeface="Tahoma"/>
                <a:cs typeface="Tahoma"/>
              </a:rPr>
              <a:t>=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113" dirty="0">
                <a:solidFill>
                  <a:srgbClr val="00008A"/>
                </a:solidFill>
                <a:latin typeface="Tahoma"/>
                <a:cs typeface="Tahoma"/>
              </a:rPr>
              <a:t>2</a:t>
            </a:r>
            <a:r>
              <a:rPr sz="2633" spc="-168" baseline="28490" dirty="0">
                <a:solidFill>
                  <a:srgbClr val="00008A"/>
                </a:solidFill>
                <a:latin typeface="Verdana"/>
                <a:cs typeface="Verdana"/>
              </a:rPr>
              <a:t>42	</a:t>
            </a:r>
            <a:r>
              <a:rPr sz="2475" spc="302" dirty="0">
                <a:solidFill>
                  <a:srgbClr val="00008A"/>
                </a:solidFill>
                <a:latin typeface="Tahoma"/>
                <a:cs typeface="Tahoma"/>
              </a:rPr>
              <a:t>(</a:t>
            </a:r>
            <a:r>
              <a:rPr sz="2475" spc="302" dirty="0">
                <a:solidFill>
                  <a:srgbClr val="00008A"/>
                </a:solidFill>
                <a:latin typeface="Cambria"/>
                <a:cs typeface="Cambria"/>
              </a:rPr>
              <a:t>≈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a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day) </a:t>
            </a:r>
            <a:r>
              <a:rPr sz="2475" dirty="0">
                <a:solidFill>
                  <a:srgbClr val="00008A"/>
                </a:solidFill>
                <a:latin typeface="Tahoma"/>
                <a:cs typeface="Tahoma"/>
              </a:rPr>
              <a:t>that’s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≈ </a:t>
            </a:r>
            <a:r>
              <a:rPr sz="2475" spc="180" dirty="0">
                <a:solidFill>
                  <a:srgbClr val="00008A"/>
                </a:solidFill>
                <a:latin typeface="Tahoma"/>
                <a:cs typeface="Tahoma"/>
              </a:rPr>
              <a:t>10</a:t>
            </a:r>
            <a:r>
              <a:rPr sz="2475" i="1" spc="180" dirty="0">
                <a:solidFill>
                  <a:srgbClr val="00008A"/>
                </a:solidFill>
                <a:latin typeface="Arial"/>
                <a:cs typeface="Arial"/>
              </a:rPr>
              <a:t>KB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vs. </a:t>
            </a:r>
            <a:r>
              <a:rPr sz="2475" spc="576" dirty="0">
                <a:solidFill>
                  <a:srgbClr val="00008A"/>
                </a:solidFill>
                <a:latin typeface="Cambria"/>
                <a:cs typeface="Cambria"/>
              </a:rPr>
              <a:t>≈ </a:t>
            </a:r>
            <a:r>
              <a:rPr sz="2475" spc="-68" dirty="0">
                <a:solidFill>
                  <a:srgbClr val="00008A"/>
                </a:solidFill>
                <a:latin typeface="Tahoma"/>
                <a:cs typeface="Tahoma"/>
              </a:rPr>
              <a:t>1</a:t>
            </a:r>
            <a:r>
              <a:rPr sz="2475" i="1" spc="-68" dirty="0">
                <a:solidFill>
                  <a:srgbClr val="00008A"/>
                </a:solidFill>
                <a:latin typeface="Arial"/>
                <a:cs typeface="Arial"/>
              </a:rPr>
              <a:t>P</a:t>
            </a:r>
            <a:r>
              <a:rPr sz="2475" i="1" spc="-365" dirty="0">
                <a:solidFill>
                  <a:srgbClr val="00008A"/>
                </a:solidFill>
                <a:latin typeface="Arial"/>
                <a:cs typeface="Arial"/>
              </a:rPr>
              <a:t> </a:t>
            </a:r>
            <a:r>
              <a:rPr sz="2475" i="1" spc="162" dirty="0">
                <a:solidFill>
                  <a:srgbClr val="00008A"/>
                </a:solidFill>
                <a:latin typeface="Arial"/>
                <a:cs typeface="Arial"/>
              </a:rPr>
              <a:t>B</a:t>
            </a:r>
            <a:r>
              <a:rPr sz="2475" spc="162" dirty="0">
                <a:solidFill>
                  <a:srgbClr val="00008A"/>
                </a:solidFill>
                <a:latin typeface="Tahoma"/>
                <a:cs typeface="Tahoma"/>
              </a:rPr>
              <a:t>.</a:t>
            </a:r>
            <a:endParaRPr sz="2475" dirty="0">
              <a:latin typeface="Tahoma"/>
              <a:cs typeface="Tahoma"/>
            </a:endParaRPr>
          </a:p>
          <a:p>
            <a:pPr marL="489204" marR="1185291" indent="-477774">
              <a:lnSpc>
                <a:spcPct val="101400"/>
              </a:lnSpc>
              <a:buClr>
                <a:srgbClr val="000000"/>
              </a:buClr>
              <a:buFont typeface="Arial"/>
              <a:buAutoNum type="arabicParenR" startAt="2"/>
              <a:tabLst>
                <a:tab pos="482918" algn="l"/>
              </a:tabLst>
            </a:pPr>
            <a:r>
              <a:rPr sz="2475" spc="-45" dirty="0">
                <a:solidFill>
                  <a:srgbClr val="00008A"/>
                </a:solidFill>
                <a:latin typeface="Tahoma"/>
                <a:cs typeface="Tahoma"/>
              </a:rPr>
              <a:t>Simple </a:t>
            </a:r>
            <a:r>
              <a:rPr sz="2475" spc="-41" dirty="0">
                <a:solidFill>
                  <a:srgbClr val="00008A"/>
                </a:solidFill>
                <a:latin typeface="Tahoma"/>
                <a:cs typeface="Tahoma"/>
              </a:rPr>
              <a:t>construction </a:t>
            </a:r>
            <a:r>
              <a:rPr sz="2475" spc="-86" dirty="0">
                <a:solidFill>
                  <a:srgbClr val="00008A"/>
                </a:solidFill>
                <a:latin typeface="Tahoma"/>
                <a:cs typeface="Tahoma"/>
              </a:rPr>
              <a:t>and </a:t>
            </a:r>
            <a:r>
              <a:rPr sz="2475" spc="-63" dirty="0">
                <a:solidFill>
                  <a:srgbClr val="00008A"/>
                </a:solidFill>
                <a:latin typeface="Tahoma"/>
                <a:cs typeface="Tahoma"/>
              </a:rPr>
              <a:t>proof </a:t>
            </a:r>
            <a:r>
              <a:rPr sz="2475" spc="-27" dirty="0">
                <a:solidFill>
                  <a:srgbClr val="00008A"/>
                </a:solidFill>
                <a:latin typeface="Tahoma"/>
                <a:cs typeface="Tahoma"/>
              </a:rPr>
              <a:t>with </a:t>
            </a:r>
            <a:r>
              <a:rPr sz="2475" spc="-59" dirty="0">
                <a:solidFill>
                  <a:srgbClr val="00008A"/>
                </a:solidFill>
                <a:latin typeface="Tahoma"/>
                <a:cs typeface="Tahoma"/>
              </a:rPr>
              <a:t>good </a:t>
            </a:r>
            <a:r>
              <a:rPr sz="2475" spc="-72" dirty="0">
                <a:solidFill>
                  <a:srgbClr val="00008A"/>
                </a:solidFill>
                <a:latin typeface="Tahoma"/>
                <a:cs typeface="Tahoma"/>
              </a:rPr>
              <a:t>concrete  </a:t>
            </a:r>
            <a:r>
              <a:rPr sz="2475" spc="-90" dirty="0">
                <a:solidFill>
                  <a:srgbClr val="00008A"/>
                </a:solidFill>
                <a:latin typeface="Tahoma"/>
                <a:cs typeface="Tahoma"/>
              </a:rPr>
              <a:t>parameters.</a:t>
            </a:r>
            <a:endParaRPr sz="2475" dirty="0">
              <a:latin typeface="Tahoma"/>
              <a:cs typeface="Tahoma"/>
            </a:endParaRPr>
          </a:p>
          <a:p>
            <a:pPr marL="482346" indent="-470916">
              <a:spcBef>
                <a:spcPts val="41"/>
              </a:spcBef>
              <a:buClr>
                <a:srgbClr val="000000"/>
              </a:buClr>
              <a:buFont typeface="Arial"/>
              <a:buAutoNum type="arabicParenR" startAt="2"/>
              <a:tabLst>
                <a:tab pos="482918" algn="l"/>
              </a:tabLst>
            </a:pPr>
            <a:r>
              <a:rPr sz="2475" spc="-103" dirty="0">
                <a:solidFill>
                  <a:srgbClr val="00008A"/>
                </a:solidFill>
                <a:latin typeface="Tahoma"/>
                <a:cs typeface="Tahoma"/>
              </a:rPr>
              <a:t>Awesome </a:t>
            </a:r>
            <a:r>
              <a:rPr sz="2475" spc="-95" dirty="0">
                <a:solidFill>
                  <a:srgbClr val="00008A"/>
                </a:solidFill>
                <a:latin typeface="Tahoma"/>
                <a:cs typeface="Tahoma"/>
              </a:rPr>
              <a:t>open</a:t>
            </a:r>
            <a:r>
              <a:rPr sz="2475" spc="184" dirty="0">
                <a:solidFill>
                  <a:srgbClr val="00008A"/>
                </a:solidFill>
                <a:latin typeface="Tahoma"/>
                <a:cs typeface="Tahoma"/>
              </a:rPr>
              <a:t> </a:t>
            </a:r>
            <a:r>
              <a:rPr sz="2475" spc="-77" dirty="0">
                <a:solidFill>
                  <a:srgbClr val="00008A"/>
                </a:solidFill>
                <a:latin typeface="Tahoma"/>
                <a:cs typeface="Tahoma"/>
              </a:rPr>
              <a:t>problem!</a:t>
            </a:r>
            <a:endParaRPr sz="2475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4836521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82200" y="2173724"/>
            <a:ext cx="8050721" cy="79637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1430">
              <a:lnSpc>
                <a:spcPct val="100000"/>
              </a:lnSpc>
            </a:pPr>
            <a:r>
              <a:rPr sz="5175" spc="-225" dirty="0"/>
              <a:t>Construction </a:t>
            </a:r>
            <a:r>
              <a:rPr sz="5175" spc="-365" dirty="0"/>
              <a:t>and </a:t>
            </a:r>
            <a:r>
              <a:rPr sz="5175" spc="-140" dirty="0"/>
              <a:t>Proof</a:t>
            </a:r>
            <a:r>
              <a:rPr sz="5175" spc="653" dirty="0"/>
              <a:t> </a:t>
            </a:r>
            <a:r>
              <a:rPr sz="5175" spc="-266" dirty="0"/>
              <a:t>Sketch</a:t>
            </a:r>
            <a:endParaRPr sz="5175"/>
          </a:p>
        </p:txBody>
      </p:sp>
      <p:sp>
        <p:nvSpPr>
          <p:cNvPr id="3" name="object 3"/>
          <p:cNvSpPr/>
          <p:nvPr/>
        </p:nvSpPr>
        <p:spPr>
          <a:xfrm>
            <a:off x="2417632" y="3131648"/>
            <a:ext cx="7419853" cy="2481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18009649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35" y="1285864"/>
            <a:ext cx="8346746" cy="469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78380" y="500572"/>
            <a:ext cx="9464040" cy="849090"/>
          </a:xfrm>
          <a:prstGeom prst="rect">
            <a:avLst/>
          </a:prstGeom>
        </p:spPr>
        <p:txBody>
          <a:bodyPr vert="horz" wrap="square" lIns="0" tIns="170318" rIns="0" bIns="0" rtlCol="0" anchor="ctr">
            <a:spAutoFit/>
          </a:bodyPr>
          <a:lstStyle/>
          <a:p>
            <a:pPr marL="394906">
              <a:lnSpc>
                <a:spcPct val="100000"/>
              </a:lnSpc>
            </a:pPr>
            <a:r>
              <a:rPr spc="-50" dirty="0"/>
              <a:t>Mining </a:t>
            </a:r>
            <a:r>
              <a:rPr spc="-23" dirty="0"/>
              <a:t>Bitcoin </a:t>
            </a:r>
            <a:r>
              <a:rPr spc="-63" dirty="0"/>
              <a:t>(Proofs </a:t>
            </a:r>
            <a:r>
              <a:rPr spc="-126" dirty="0"/>
              <a:t>of</a:t>
            </a:r>
            <a:r>
              <a:rPr spc="266" dirty="0"/>
              <a:t> </a:t>
            </a:r>
            <a:r>
              <a:rPr spc="-99" dirty="0"/>
              <a:t>Work)</a:t>
            </a:r>
          </a:p>
        </p:txBody>
      </p:sp>
    </p:spTree>
    <p:extLst>
      <p:ext uri="{BB962C8B-B14F-4D97-AF65-F5344CB8AC3E}">
        <p14:creationId xmlns:p14="http://schemas.microsoft.com/office/powerpoint/2010/main" val="37748246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7835" y="1285864"/>
            <a:ext cx="8346746" cy="46994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/>
          <p:nvPr/>
        </p:nvSpPr>
        <p:spPr>
          <a:xfrm>
            <a:off x="2072032" y="366222"/>
            <a:ext cx="8275892" cy="45968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 indent="958977"/>
            <a:r>
              <a:rPr sz="3600" spc="-50" dirty="0">
                <a:solidFill>
                  <a:srgbClr val="262686"/>
                </a:solidFill>
                <a:latin typeface="Tahoma"/>
                <a:cs typeface="Tahoma"/>
              </a:rPr>
              <a:t>Mining </a:t>
            </a:r>
            <a:r>
              <a:rPr sz="3600" spc="-23" dirty="0">
                <a:solidFill>
                  <a:srgbClr val="262686"/>
                </a:solidFill>
                <a:latin typeface="Tahoma"/>
                <a:cs typeface="Tahoma"/>
              </a:rPr>
              <a:t>Bitcoin </a:t>
            </a:r>
            <a:r>
              <a:rPr sz="3600" spc="-63" dirty="0">
                <a:solidFill>
                  <a:srgbClr val="262686"/>
                </a:solidFill>
                <a:latin typeface="Tahoma"/>
                <a:cs typeface="Tahoma"/>
              </a:rPr>
              <a:t>(Proofs </a:t>
            </a:r>
            <a:r>
              <a:rPr sz="3600" spc="-126" dirty="0">
                <a:solidFill>
                  <a:srgbClr val="262686"/>
                </a:solidFill>
                <a:latin typeface="Tahoma"/>
                <a:cs typeface="Tahoma"/>
              </a:rPr>
              <a:t>of</a:t>
            </a:r>
            <a:r>
              <a:rPr sz="3600" spc="266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3600" spc="-99" dirty="0">
                <a:solidFill>
                  <a:srgbClr val="262686"/>
                </a:solidFill>
                <a:latin typeface="Tahoma"/>
                <a:cs typeface="Tahoma"/>
              </a:rPr>
              <a:t>Work)</a:t>
            </a:r>
            <a:endParaRPr sz="3600" dirty="0">
              <a:latin typeface="Tahoma"/>
              <a:cs typeface="Tahoma"/>
            </a:endParaRPr>
          </a:p>
          <a:p>
            <a:pPr>
              <a:spcBef>
                <a:spcPts val="5"/>
              </a:spcBef>
            </a:pPr>
            <a:endParaRPr sz="3645" dirty="0">
              <a:latin typeface="Times New Roman"/>
              <a:cs typeface="Times New Roman"/>
            </a:endParaRPr>
          </a:p>
          <a:p>
            <a:pPr marL="329756" marR="4572" indent="-318897">
              <a:lnSpc>
                <a:spcPct val="104600"/>
              </a:lnSpc>
              <a:tabLst>
                <a:tab pos="2469452" algn="l"/>
              </a:tabLst>
            </a:pPr>
            <a:r>
              <a:rPr sz="3600" b="1" spc="-149" dirty="0">
                <a:solidFill>
                  <a:srgbClr val="00FF00"/>
                </a:solidFill>
                <a:latin typeface="Arial"/>
                <a:cs typeface="Arial"/>
              </a:rPr>
              <a:t>Ecological:	</a:t>
            </a:r>
            <a:r>
              <a:rPr sz="3600" b="1" spc="-140" dirty="0">
                <a:solidFill>
                  <a:srgbClr val="00FF00"/>
                </a:solidFill>
                <a:latin typeface="Arial"/>
                <a:cs typeface="Arial"/>
              </a:rPr>
              <a:t>Massive  </a:t>
            </a:r>
            <a:r>
              <a:rPr sz="3600" b="1" spc="-158" dirty="0">
                <a:solidFill>
                  <a:srgbClr val="00FF00"/>
                </a:solidFill>
                <a:latin typeface="Arial"/>
                <a:cs typeface="Arial"/>
              </a:rPr>
              <a:t>energy</a:t>
            </a:r>
            <a:r>
              <a:rPr sz="3600" b="1" spc="-126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401" dirty="0">
                <a:solidFill>
                  <a:srgbClr val="00FF00"/>
                </a:solidFill>
                <a:latin typeface="Arial"/>
                <a:cs typeface="Arial"/>
              </a:rPr>
              <a:t>&amp;</a:t>
            </a:r>
            <a:r>
              <a:rPr sz="3600" b="1" spc="302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hardware </a:t>
            </a:r>
            <a:r>
              <a:rPr sz="3600" b="1" spc="-63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03" dirty="0">
                <a:solidFill>
                  <a:srgbClr val="00FF00"/>
                </a:solidFill>
                <a:latin typeface="Arial"/>
                <a:cs typeface="Arial"/>
              </a:rPr>
              <a:t>waste.</a:t>
            </a:r>
            <a:endParaRPr sz="3600" dirty="0">
              <a:latin typeface="Arial"/>
              <a:cs typeface="Arial"/>
            </a:endParaRPr>
          </a:p>
          <a:p>
            <a:pPr marL="11430">
              <a:spcBef>
                <a:spcPts val="198"/>
              </a:spcBef>
              <a:tabLst>
                <a:tab pos="2755773" algn="l"/>
              </a:tabLst>
            </a:pPr>
            <a:r>
              <a:rPr sz="3600" b="1" spc="-144" dirty="0">
                <a:solidFill>
                  <a:srgbClr val="00FF00"/>
                </a:solidFill>
                <a:latin typeface="Arial"/>
                <a:cs typeface="Arial"/>
              </a:rPr>
              <a:t>Economical:	</a:t>
            </a:r>
            <a:r>
              <a:rPr sz="3600" b="1" spc="-167" dirty="0">
                <a:solidFill>
                  <a:srgbClr val="00FF00"/>
                </a:solidFill>
                <a:latin typeface="Arial"/>
                <a:cs typeface="Arial"/>
              </a:rPr>
              <a:t>Requires 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high  </a:t>
            </a:r>
            <a:r>
              <a:rPr sz="3600" b="1" spc="-198" dirty="0">
                <a:solidFill>
                  <a:srgbClr val="00FF00"/>
                </a:solidFill>
                <a:latin typeface="Arial"/>
                <a:cs typeface="Arial"/>
              </a:rPr>
              <a:t>rewards</a:t>
            </a:r>
            <a:r>
              <a:rPr sz="3600" b="1" spc="-428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495" dirty="0">
                <a:solidFill>
                  <a:srgbClr val="00FF00"/>
                </a:solidFill>
                <a:latin typeface="Cambria"/>
                <a:cs typeface="Cambria"/>
              </a:rPr>
              <a:t>⇒</a:t>
            </a:r>
            <a:endParaRPr sz="3600" dirty="0">
              <a:latin typeface="Cambria"/>
              <a:cs typeface="Cambria"/>
            </a:endParaRPr>
          </a:p>
          <a:p>
            <a:pPr marL="329756">
              <a:spcBef>
                <a:spcPts val="198"/>
              </a:spcBef>
            </a:pPr>
            <a:r>
              <a:rPr sz="3600" b="1" spc="-72" dirty="0">
                <a:solidFill>
                  <a:srgbClr val="00FF00"/>
                </a:solidFill>
                <a:latin typeface="Arial"/>
                <a:cs typeface="Arial"/>
              </a:rPr>
              <a:t>inflation </a:t>
            </a:r>
            <a:r>
              <a:rPr sz="3600" b="1" spc="27" dirty="0">
                <a:solidFill>
                  <a:srgbClr val="00FF00"/>
                </a:solidFill>
                <a:latin typeface="Arial"/>
                <a:cs typeface="Arial"/>
              </a:rPr>
              <a:t>and/or </a:t>
            </a:r>
            <a:r>
              <a:rPr sz="3600" b="1" spc="-162" dirty="0">
                <a:solidFill>
                  <a:srgbClr val="00FF00"/>
                </a:solidFill>
                <a:latin typeface="Arial"/>
                <a:cs typeface="Arial"/>
              </a:rPr>
              <a:t>high  </a:t>
            </a:r>
            <a:r>
              <a:rPr sz="3600" b="1" spc="-99" dirty="0">
                <a:solidFill>
                  <a:srgbClr val="00FF00"/>
                </a:solidFill>
                <a:latin typeface="Arial"/>
                <a:cs typeface="Arial"/>
              </a:rPr>
              <a:t>transaction</a:t>
            </a:r>
            <a:r>
              <a:rPr sz="3600" b="1" spc="396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b="1" spc="-135" dirty="0">
                <a:solidFill>
                  <a:srgbClr val="00FF00"/>
                </a:solidFill>
                <a:latin typeface="Arial"/>
                <a:cs typeface="Arial"/>
              </a:rPr>
              <a:t>fees.</a:t>
            </a:r>
            <a:endParaRPr sz="3600" dirty="0">
              <a:latin typeface="Arial"/>
              <a:cs typeface="Arial"/>
            </a:endParaRPr>
          </a:p>
          <a:p>
            <a:pPr marL="11430">
              <a:spcBef>
                <a:spcPts val="198"/>
              </a:spcBef>
              <a:tabLst>
                <a:tab pos="2062544" algn="l"/>
                <a:tab pos="3114675" algn="l"/>
              </a:tabLst>
            </a:pPr>
            <a:r>
              <a:rPr sz="3600" b="1" spc="-117" dirty="0">
                <a:solidFill>
                  <a:srgbClr val="00FF00"/>
                </a:solidFill>
                <a:latin typeface="Arial"/>
                <a:cs typeface="Arial"/>
              </a:rPr>
              <a:t>Security:	</a:t>
            </a:r>
            <a:r>
              <a:rPr sz="3600" b="1" spc="-23" dirty="0">
                <a:solidFill>
                  <a:srgbClr val="00FF00"/>
                </a:solidFill>
                <a:latin typeface="Arial"/>
                <a:cs typeface="Arial"/>
              </a:rPr>
              <a:t>E.g.	</a:t>
            </a:r>
            <a:r>
              <a:rPr sz="3600" b="1" spc="-180" dirty="0">
                <a:solidFill>
                  <a:srgbClr val="00FF00"/>
                </a:solidFill>
                <a:latin typeface="Arial"/>
                <a:cs typeface="Arial"/>
              </a:rPr>
              <a:t>buy  </a:t>
            </a:r>
            <a:r>
              <a:rPr sz="3600" b="1" spc="-158" dirty="0">
                <a:solidFill>
                  <a:srgbClr val="00FF00"/>
                </a:solidFill>
                <a:latin typeface="Arial"/>
                <a:cs typeface="Arial"/>
              </a:rPr>
              <a:t>old  </a:t>
            </a:r>
            <a:r>
              <a:rPr sz="3600" b="1" spc="-99" dirty="0">
                <a:solidFill>
                  <a:srgbClr val="00FF00"/>
                </a:solidFill>
                <a:latin typeface="Arial"/>
                <a:cs typeface="Arial"/>
              </a:rPr>
              <a:t>ASICs </a:t>
            </a:r>
            <a:r>
              <a:rPr sz="3600" b="1" spc="-122" dirty="0">
                <a:solidFill>
                  <a:srgbClr val="00FF00"/>
                </a:solidFill>
                <a:latin typeface="Arial"/>
                <a:cs typeface="Arial"/>
              </a:rPr>
              <a:t>for</a:t>
            </a:r>
            <a:r>
              <a:rPr sz="3600" b="1" spc="9" dirty="0">
                <a:solidFill>
                  <a:srgbClr val="00FF00"/>
                </a:solidFill>
                <a:latin typeface="Arial"/>
                <a:cs typeface="Arial"/>
              </a:rPr>
              <a:t> </a:t>
            </a:r>
            <a:r>
              <a:rPr sz="3600" spc="-243" dirty="0">
                <a:solidFill>
                  <a:srgbClr val="00FF00"/>
                </a:solidFill>
                <a:latin typeface="Arial"/>
                <a:cs typeface="Arial"/>
              </a:rPr>
              <a:t>51%</a:t>
            </a:r>
            <a:endParaRPr sz="3600" dirty="0">
              <a:latin typeface="Arial"/>
              <a:cs typeface="Arial"/>
            </a:endParaRPr>
          </a:p>
          <a:p>
            <a:pPr marL="329756">
              <a:spcBef>
                <a:spcPts val="198"/>
              </a:spcBef>
            </a:pPr>
            <a:r>
              <a:rPr sz="3600" b="1" spc="9" dirty="0">
                <a:solidFill>
                  <a:srgbClr val="00FF00"/>
                </a:solidFill>
                <a:latin typeface="Arial"/>
                <a:cs typeface="Arial"/>
              </a:rPr>
              <a:t>attack.</a:t>
            </a:r>
            <a:endParaRPr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12885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15527" y="1840105"/>
            <a:ext cx="5543824" cy="49151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61302" y="566292"/>
            <a:ext cx="7466076" cy="142269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40305" marR="4572" indent="-2429447">
              <a:lnSpc>
                <a:spcPct val="106500"/>
              </a:lnSpc>
            </a:pPr>
            <a:r>
              <a:rPr sz="4320" spc="-212" dirty="0">
                <a:solidFill>
                  <a:srgbClr val="2D8A56"/>
                </a:solidFill>
              </a:rPr>
              <a:t>Can </a:t>
            </a:r>
            <a:r>
              <a:rPr sz="4320" spc="-504" dirty="0">
                <a:solidFill>
                  <a:srgbClr val="2D8A56"/>
                </a:solidFill>
              </a:rPr>
              <a:t>we </a:t>
            </a:r>
            <a:r>
              <a:rPr sz="4320" spc="-347" dirty="0">
                <a:solidFill>
                  <a:srgbClr val="2D8A56"/>
                </a:solidFill>
              </a:rPr>
              <a:t>have </a:t>
            </a:r>
            <a:r>
              <a:rPr sz="4320" spc="-320" dirty="0">
                <a:solidFill>
                  <a:srgbClr val="2D8A56"/>
                </a:solidFill>
              </a:rPr>
              <a:t>a </a:t>
            </a:r>
            <a:r>
              <a:rPr sz="4320" spc="-365" dirty="0">
                <a:solidFill>
                  <a:srgbClr val="2D8A56"/>
                </a:solidFill>
              </a:rPr>
              <a:t>more </a:t>
            </a:r>
            <a:r>
              <a:rPr sz="4320" spc="-167" dirty="0">
                <a:solidFill>
                  <a:srgbClr val="2D8A56"/>
                </a:solidFill>
              </a:rPr>
              <a:t>“sustainable”  Blockchain?</a:t>
            </a:r>
            <a:endParaRPr sz="4320"/>
          </a:p>
        </p:txBody>
      </p:sp>
    </p:spTree>
    <p:extLst>
      <p:ext uri="{BB962C8B-B14F-4D97-AF65-F5344CB8AC3E}">
        <p14:creationId xmlns:p14="http://schemas.microsoft.com/office/powerpoint/2010/main" val="2666610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CLIQUE</a:t>
            </a:r>
          </a:p>
          <a:p>
            <a:pPr lvl="1"/>
            <a:r>
              <a:rPr lang="en-US" dirty="0" smtClean="0"/>
              <a:t>Input: Graph </a:t>
            </a:r>
            <a:r>
              <a:rPr lang="en-US" dirty="0"/>
              <a:t>G=(V,E)</a:t>
            </a:r>
            <a:r>
              <a:rPr lang="en-US" dirty="0" smtClean="0"/>
              <a:t> and integer k&gt;0</a:t>
            </a:r>
          </a:p>
          <a:p>
            <a:pPr lvl="1"/>
            <a:r>
              <a:rPr lang="en-US" dirty="0" smtClean="0"/>
              <a:t>Question: Does G have a clique of size k?</a:t>
            </a:r>
          </a:p>
          <a:p>
            <a:pPr lvl="1"/>
            <a:endParaRPr lang="en-US" dirty="0"/>
          </a:p>
          <a:p>
            <a:r>
              <a:rPr lang="en-US" dirty="0" smtClean="0"/>
              <a:t>CLIQUE is NP-Complete</a:t>
            </a:r>
          </a:p>
          <a:p>
            <a:pPr lvl="1"/>
            <a:r>
              <a:rPr lang="en-US" dirty="0" smtClean="0"/>
              <a:t>Any problem in NP reduces to CLIQUE</a:t>
            </a:r>
          </a:p>
          <a:p>
            <a:pPr lvl="1"/>
            <a:r>
              <a:rPr lang="en-US" dirty="0" smtClean="0"/>
              <a:t>A zero-knowledge proof for CLIQUE yields proof for all of NP via reduction</a:t>
            </a:r>
          </a:p>
          <a:p>
            <a:pPr lvl="1"/>
            <a:endParaRPr lang="en-US" dirty="0"/>
          </a:p>
          <a:p>
            <a:r>
              <a:rPr lang="en-US" dirty="0" smtClean="0"/>
              <a:t>Prover:</a:t>
            </a:r>
          </a:p>
          <a:p>
            <a:pPr lvl="1"/>
            <a:r>
              <a:rPr lang="en-US" dirty="0" smtClean="0"/>
              <a:t>Knows k vertices v</a:t>
            </a:r>
            <a:r>
              <a:rPr lang="en-US" baseline="-25000" dirty="0" smtClean="0"/>
              <a:t>1</a:t>
            </a:r>
            <a:r>
              <a:rPr lang="en-US" dirty="0" smtClean="0"/>
              <a:t>,…,</a:t>
            </a:r>
            <a:r>
              <a:rPr lang="en-US" dirty="0" err="1" smtClean="0"/>
              <a:t>v</a:t>
            </a:r>
            <a:r>
              <a:rPr lang="en-US" baseline="-25000" dirty="0" err="1" smtClean="0"/>
              <a:t>k</a:t>
            </a:r>
            <a:r>
              <a:rPr lang="en-US" dirty="0" smtClean="0"/>
              <a:t> in G</a:t>
            </a:r>
            <a:r>
              <a:rPr lang="en-US" dirty="0"/>
              <a:t>=(</a:t>
            </a:r>
            <a:r>
              <a:rPr lang="en-US" dirty="0" smtClean="0"/>
              <a:t>V,E) that form a clique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432" y="102790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21" y="1833928"/>
            <a:ext cx="222247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1">
              <a:lnSpc>
                <a:spcPct val="100000"/>
              </a:lnSpc>
            </a:pPr>
            <a:r>
              <a:rPr spc="-42" dirty="0"/>
              <a:t>Motivation: </a:t>
            </a:r>
            <a:r>
              <a:rPr spc="-21" dirty="0"/>
              <a:t>Online Exams during </a:t>
            </a:r>
            <a:r>
              <a:rPr spc="-32" dirty="0"/>
              <a:t>the</a:t>
            </a:r>
            <a:r>
              <a:rPr spc="338" dirty="0"/>
              <a:t> </a:t>
            </a:r>
            <a:r>
              <a:rPr spc="-42" dirty="0"/>
              <a:t>Pandemic</a:t>
            </a:r>
          </a:p>
        </p:txBody>
      </p:sp>
      <p:sp>
        <p:nvSpPr>
          <p:cNvPr id="3" name="object 3"/>
          <p:cNvSpPr/>
          <p:nvPr/>
        </p:nvSpPr>
        <p:spPr>
          <a:xfrm>
            <a:off x="3947338" y="1525087"/>
            <a:ext cx="4285138" cy="379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6990814" y="701808"/>
            <a:ext cx="4285138" cy="392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5469064" y="1638448"/>
            <a:ext cx="4285138" cy="357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3" name="object 13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4" name="object 14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5" name="object 15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2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4294967295"/>
          </p:nvPr>
        </p:nvSpPr>
        <p:spPr>
          <a:xfrm>
            <a:off x="2982" y="1"/>
            <a:ext cx="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dt" sz="half" idx="4294967295"/>
          </p:nvPr>
        </p:nvSpPr>
        <p:spPr>
          <a:xfrm>
            <a:off x="2982" y="0"/>
            <a:ext cx="0" cy="877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>
                <a:hlinkClick r:id="rId5" action="ppaction://hlinksldjump"/>
              </a:rPr>
              <a:t>On </a:t>
            </a:r>
            <a:r>
              <a:rPr spc="-11" dirty="0">
                <a:hlinkClick r:id="rId5" action="ppaction://hlinksldjump"/>
              </a:rPr>
              <a:t>the </a:t>
            </a:r>
            <a:r>
              <a:rPr spc="-63" dirty="0">
                <a:hlinkClick r:id="rId5" action="ppaction://hlinksldjump"/>
              </a:rPr>
              <a:t>Security </a:t>
            </a:r>
            <a:r>
              <a:rPr spc="32" dirty="0">
                <a:hlinkClick r:id="rId5" action="ppaction://hlinksldjump"/>
              </a:rPr>
              <a:t>of </a:t>
            </a:r>
            <a:r>
              <a:rPr spc="-32" dirty="0">
                <a:hlinkClick r:id="rId5" action="ppaction://hlinksldjump"/>
              </a:rPr>
              <a:t>Proofs </a:t>
            </a:r>
            <a:r>
              <a:rPr spc="32" dirty="0">
                <a:hlinkClick r:id="rId5" action="ppaction://hlinksldjump"/>
              </a:rPr>
              <a:t>of </a:t>
            </a:r>
            <a:r>
              <a:rPr spc="-42" dirty="0">
                <a:hlinkClick r:id="rId5" action="ppaction://hlinksldjump"/>
              </a:rPr>
              <a:t>Sequential </a:t>
            </a:r>
            <a:r>
              <a:rPr spc="-32" dirty="0">
                <a:hlinkClick r:id="rId5" action="ppaction://hlinksldjump"/>
              </a:rPr>
              <a:t>Work </a:t>
            </a:r>
            <a:r>
              <a:rPr spc="-95" dirty="0">
                <a:hlinkClick r:id="rId5" action="ppaction://hlinksldjump"/>
              </a:rPr>
              <a:t>in </a:t>
            </a:r>
            <a:r>
              <a:rPr spc="32" dirty="0">
                <a:hlinkClick r:id="rId5" action="ppaction://hlinksldjump"/>
              </a:rPr>
              <a:t>a</a:t>
            </a:r>
            <a:r>
              <a:rPr spc="-137" dirty="0">
                <a:hlinkClick r:id="rId5" action="ppaction://hlinksldjump"/>
              </a:rPr>
              <a:t> </a:t>
            </a:r>
            <a:r>
              <a:rPr spc="-74" dirty="0">
                <a:hlinkClick r:id="rId5" action="ppaction://hlinksldjump"/>
              </a:rPr>
              <a:t>Post-Quantum </a:t>
            </a:r>
            <a:r>
              <a:rPr spc="-42" dirty="0">
                <a:hlinkClick r:id="rId5" action="ppaction://hlinksldjump"/>
              </a:rPr>
              <a:t>World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2/19</a:t>
            </a:r>
            <a:endParaRPr sz="105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6436338"/>
      </p:ext>
    </p:extLst>
  </p:cSld>
  <p:clrMapOvr>
    <a:masterClrMapping/>
  </p:clrMapOvr>
  <p:transition>
    <p:cut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37" y="1440167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6256" y="1542463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81216" y="282888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71889" y="2965533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60858" y="1627704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0443" y="1705634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600" y="2276907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647865" y="2462588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288398" y="2694920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7527" y="2273859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5418" y="3327069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97125" y="3180548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7125" y="3908615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39145" y="362141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3573985" y="2702365"/>
            <a:ext cx="1913396" cy="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𝜎</m:t>
                      </m:r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𝐺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054" y="2179145"/>
                <a:ext cx="102502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>
          <a:xfrm flipH="1">
            <a:off x="3929445" y="3692216"/>
            <a:ext cx="2581604" cy="1069882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104" y="4573826"/>
                <a:ext cx="3597908" cy="2123851"/>
              </a:xfrm>
              <a:prstGeom prst="rect">
                <a:avLst/>
              </a:prstGeom>
              <a:blipFill>
                <a:blip r:embed="rId4"/>
                <a:stretch>
                  <a:fillRect l="-3384" t="-2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788702" y="5019059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31486" y="4980075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76058" y="6236012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125087" y="5432766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488567" y="5863461"/>
            <a:ext cx="2698205" cy="77354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mbria Math" panose="02040503050406030204" pitchFamily="18" charset="0"/>
                    <a:cs typeface="+mn-cs"/>
                  </a:rPr>
                  <a:t>Commitment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2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𝐴</m:t>
                        </m:r>
                      </m:e>
                      <m:sub>
                        <m:r>
                          <a:rPr kumimoji="0" lang="en-US" sz="28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𝜎</m:t>
                        </m:r>
                        <m:d>
                          <m:dPr>
                            <m:ctrlP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r>
                              <a:rPr kumimoji="0" lang="en-US" sz="28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kumimoji="0" lang="en-US" sz="28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kumimoji="0" lang="en-US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1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𝐴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e>
                                <m:r>
                                  <a:rPr kumimoji="0" lang="en-US" sz="2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m:rPr>
                                    <m:brk m:alnAt="7"/>
                                  </m:rP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𝐶</m:t>
                                </m:r>
                                <m:r>
                                  <a:rPr kumimoji="0" lang="en-US" sz="28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𝑜𝑚</m:t>
                                </m:r>
                                <m:d>
                                  <m:dPr>
                                    <m:ctrlP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  <m:r>
                                      <a:rPr kumimoji="0" lang="en-US" sz="28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black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,</m:t>
                                    </m:r>
                                    <m:sSub>
                                      <m:sSubPr>
                                        <m:ctrlP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,</m:t>
                                        </m:r>
                                        <m:r>
                                          <a:rPr kumimoji="0" lang="en-US" sz="2800" b="0" i="1" u="none" strike="noStrike" kern="1200" cap="none" spc="0" normalizeH="0" baseline="0" noProof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black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ea typeface="+mn-ea"/>
                                            <a:cs typeface="+mn-cs"/>
                                          </a:rPr>
                                          <m:t>𝐿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609" y="4401231"/>
                <a:ext cx="5253744" cy="2371611"/>
              </a:xfrm>
              <a:prstGeom prst="rect">
                <a:avLst/>
              </a:prstGeom>
              <a:blipFill>
                <a:blip r:embed="rId5"/>
                <a:stretch>
                  <a:fillRect l="-2439" t="-2571" r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/>
          <p:cNvSpPr txBox="1"/>
          <p:nvPr/>
        </p:nvSpPr>
        <p:spPr>
          <a:xfrm>
            <a:off x="7599786" y="4893167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11124" y="4920443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192009" y="6282396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233804" y="539963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0615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/>
      <p:bldP spid="24" grpId="0"/>
      <p:bldP spid="26" grpId="0" animBg="1"/>
      <p:bldP spid="27" grpId="0" animBg="1"/>
      <p:bldP spid="28" grpId="0" animBg="1"/>
      <p:bldP spid="29" grpId="0" animBg="1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256166"/>
            <a:ext cx="3265394" cy="313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Prover:</a:t>
                </a:r>
              </a:p>
              <a:p>
                <a:pPr lvl="1"/>
                <a:r>
                  <a:rPr lang="en-US" dirty="0" smtClean="0"/>
                  <a:t>Knows k vertices v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v</a:t>
                </a:r>
                <a:r>
                  <a:rPr lang="en-US" baseline="-25000" dirty="0" err="1" smtClean="0"/>
                  <a:t>k</a:t>
                </a:r>
                <a:r>
                  <a:rPr lang="en-US" dirty="0" smtClean="0"/>
                  <a:t> in G=(V,E) that for a clique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a permutation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over V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Prover commits to the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Verifier sends challenge c (either 1 or 0)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c=0 then prover reveals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 and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endParaRPr lang="en-US" dirty="0" smtClean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adjacency matrix is correct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 smtClean="0"/>
                  <a:t>If c=1 then prover reveals the submatrix formed by first rows/columns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corresponding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 smtClean="0"/>
                  <a:t>Verifier confirms that the submatrix forms a clique.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217" t="-308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 descr="Image result for clique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81138"/>
            <a:ext cx="3140748" cy="30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095560" y="146755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6233" y="1604208"/>
            <a:ext cx="36260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75202" y="266379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54787" y="344309"/>
            <a:ext cx="37382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2944" y="915582"/>
            <a:ext cx="348172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562209" y="1101263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202742" y="1333595"/>
            <a:ext cx="3257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31871" y="912534"/>
            <a:ext cx="37863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129762" y="1965744"/>
            <a:ext cx="2616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11469" y="1819223"/>
            <a:ext cx="28245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411469" y="2547290"/>
            <a:ext cx="344966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753489" y="2260090"/>
            <a:ext cx="314510" cy="461665"/>
          </a:xfrm>
          <a:prstGeom prst="rect">
            <a:avLst/>
          </a:prstGeom>
          <a:solidFill>
            <a:srgbClr val="0070C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28472" y="490330"/>
            <a:ext cx="1347522" cy="290475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9024030" y="2050055"/>
            <a:ext cx="3035448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202742" y="1807400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217726" y="1920554"/>
            <a:ext cx="1586256" cy="11182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35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 animBg="1"/>
      <p:bldP spid="20" grpId="0" animBg="1"/>
      <p:bldP spid="21" grpId="0" animBg="1"/>
      <p:bldP spid="2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Zero-Knowledge Proof for all NP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Completeness</a:t>
                </a:r>
                <a:r>
                  <a:rPr lang="en-US" dirty="0" smtClean="0"/>
                  <a:t>: Honest prover can always make honest verifier accept</a:t>
                </a:r>
              </a:p>
              <a:p>
                <a:r>
                  <a:rPr lang="en-US" b="1" dirty="0" smtClean="0"/>
                  <a:t>Soundness</a:t>
                </a:r>
                <a:r>
                  <a:rPr lang="en-US" dirty="0" smtClean="0"/>
                  <a:t>: If prover commits to adjacency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 smtClean="0"/>
                  <a:t>(G) and can reveal a clique in submatrix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𝐺</m:t>
                            </m:r>
                          </m:e>
                        </m:d>
                      </m:sub>
                    </m:sSub>
                  </m:oMath>
                </a14:m>
                <a:r>
                  <a:rPr lang="en-US" dirty="0" smtClean="0"/>
                  <a:t> then G itself contains a k-clique. Proof invokes binding property of commitment scheme.</a:t>
                </a:r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cheats and either commits to wrong adjacency matrix or cannot reveal clique. Repeat until we produce a  successful transcript. Indistinguishability of transcripts follows from hiding property of commitment scheme.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280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NIZK Security (Random Oracle Model)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Simulator is given statement to prove (e.g.,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is 3-COLORABLE)</a:t>
                </a:r>
                <a:endParaRPr lang="en-US" dirty="0"/>
              </a:p>
              <a:p>
                <a:r>
                  <a:rPr lang="en-US" dirty="0" smtClean="0"/>
                  <a:t> Simulator must output a proof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 smtClean="0"/>
                  <a:t> and a random oracle H’</a:t>
                </a:r>
              </a:p>
              <a:p>
                <a:endParaRPr lang="en-US" dirty="0"/>
              </a:p>
              <a:p>
                <a:r>
                  <a:rPr lang="en-US" dirty="0" smtClean="0"/>
                  <a:t>Distinguisher D</a:t>
                </a:r>
              </a:p>
              <a:p>
                <a:pPr lvl="1"/>
                <a:r>
                  <a:rPr lang="en-US" dirty="0" smtClean="0"/>
                  <a:t>World 1 (Simulated): Given z,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and oracle access to H’</a:t>
                </a:r>
              </a:p>
              <a:p>
                <a:pPr lvl="1"/>
                <a:r>
                  <a:rPr lang="en-US" dirty="0" smtClean="0"/>
                  <a:t>World 2 (Honest): Given z,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(honest proof) and oracle access to H </a:t>
                </a:r>
              </a:p>
              <a:p>
                <a:pPr lvl="1"/>
                <a:r>
                  <a:rPr lang="en-US" dirty="0" smtClean="0"/>
                  <a:t>Advantage: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ADV</m:t>
                    </m:r>
                    <m:r>
                      <m:rPr>
                        <m:sty m:val="p"/>
                      </m:rPr>
                      <a:rPr lang="en-US" b="0" i="0" baseline="-25000" smtClean="0">
                        <a:latin typeface="Cambria Math" panose="02040503050406030204" pitchFamily="18" charset="0"/>
                      </a:rPr>
                      <m:t>D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𝑃𝑟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𝐻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nor/>
                                  </m:rPr>
                                  <a:rPr lang="en-US" dirty="0"/>
                                  <m:t>z</m:t>
                                </m:r>
                                <m:r>
                                  <m:rPr>
                                    <m:nor/>
                                  </m:rPr>
                                  <a:rPr lang="en-US" dirty="0"/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𝜋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′</m:t>
                                </m:r>
                                <m:r>
                                  <a:rPr lang="en-US" i="1" baseline="-25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r>
                  <a:rPr lang="en-US" b="1" dirty="0" smtClean="0"/>
                  <a:t>Zero-Knowledge: </a:t>
                </a:r>
                <a:r>
                  <a:rPr lang="en-US" dirty="0" smtClean="0"/>
                  <a:t>Any PPT distinguisher D should have negligible advantage.</a:t>
                </a:r>
              </a:p>
              <a:p>
                <a:r>
                  <a:rPr lang="en-US" dirty="0" smtClean="0"/>
                  <a:t>NIZK proof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transferrable (contrast with interactive ZK proof)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04D3F7-B83F-4105-B753-146AD0E5364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200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Input: instance/claim x and witness w </a:t>
                </a:r>
              </a:p>
              <a:p>
                <a:pPr lvl="1"/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Verifier Input: Instance x</a:t>
                </a:r>
              </a:p>
              <a:p>
                <a:pPr marL="457200" lvl="1" indent="0">
                  <a:buNone/>
                </a:pP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-Protocols: three-message structure</a:t>
                </a:r>
              </a:p>
              <a:p>
                <a:pPr lvl="1"/>
                <a:r>
                  <a:rPr lang="en-US" dirty="0" smtClean="0"/>
                  <a:t>Prover sends first message m=P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Verifier responds with random challenge c</a:t>
                </a:r>
              </a:p>
              <a:p>
                <a:pPr lvl="1"/>
                <a:r>
                  <a:rPr lang="en-US" dirty="0" smtClean="0"/>
                  <a:t>Prover sends response R=P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(x,w,r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,c; r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Verifier outputs decision V(</a:t>
                </a:r>
                <a:r>
                  <a:rPr lang="en-US" dirty="0" err="1" smtClean="0"/>
                  <a:t>x,m,c,R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b="1" dirty="0" smtClean="0"/>
                  <a:t>Completeness: </a:t>
                </a:r>
                <a:r>
                  <a:rPr lang="en-US" dirty="0" smtClean="0"/>
                  <a:t>If w is a valid witness for instance x then </a:t>
                </a:r>
                <a:r>
                  <a:rPr lang="en-US" dirty="0" err="1" smtClean="0"/>
                  <a:t>Pr</a:t>
                </a:r>
                <a:r>
                  <a:rPr lang="en-US" dirty="0" smtClean="0"/>
                  <a:t>[V(</a:t>
                </a:r>
                <a:r>
                  <a:rPr lang="en-US" dirty="0" err="1" smtClean="0"/>
                  <a:t>x,c,R</a:t>
                </a:r>
                <a:r>
                  <a:rPr lang="en-US" dirty="0" smtClean="0"/>
                  <a:t>)=1]=1</a:t>
                </a:r>
              </a:p>
              <a:p>
                <a:pPr lvl="1"/>
                <a:r>
                  <a:rPr lang="en-US" b="1" dirty="0" smtClean="0"/>
                  <a:t>Soundness:</a:t>
                </a:r>
                <a:r>
                  <a:rPr lang="en-US" dirty="0" smtClean="0"/>
                  <a:t> If the claim x is false then </a:t>
                </a:r>
                <a:r>
                  <a:rPr lang="en-US" dirty="0"/>
                  <a:t>V(</a:t>
                </a:r>
                <a:r>
                  <a:rPr lang="en-US" dirty="0" err="1"/>
                  <a:t>x,c,R</a:t>
                </a:r>
                <a:r>
                  <a:rPr lang="en-US" dirty="0" smtClean="0"/>
                  <a:t>)=0 with probability at least ½</a:t>
                </a:r>
              </a:p>
              <a:p>
                <a:pPr lvl="1"/>
                <a:r>
                  <a:rPr lang="en-US" b="1" dirty="0" smtClean="0"/>
                  <a:t>Zero-Knowledge: </a:t>
                </a:r>
                <a:r>
                  <a:rPr lang="en-US" dirty="0" smtClean="0"/>
                  <a:t>Simulator can produce computationally indistinguishable transcript </a:t>
                </a: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28" t="-3081" r="-928" b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450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 and Fiat-Shamir Transform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Convert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-Protocols </a:t>
                </a:r>
                <a:r>
                  <a:rPr lang="en-US" dirty="0" smtClean="0"/>
                  <a:t>into Non-Interactive ZK Proof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Input: instance/claim x and witness w </a:t>
                </a:r>
              </a:p>
              <a:p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Verifier Input: Instance x</a:t>
                </a: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1: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generates first messages for n instances of the protocol</a:t>
                </a:r>
              </a:p>
              <a:p>
                <a:pPr lvl="1"/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Prover uses random oracle to extract random coins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j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x,j</a:t>
                </a:r>
                <a:r>
                  <a:rPr lang="en-US" dirty="0" smtClean="0"/>
                  <a:t>, </a:t>
                </a: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for j=1 to n 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Prover samples challenges c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/>
                  <a:t>using </a:t>
                </a:r>
                <a:r>
                  <a:rPr lang="en-US" dirty="0"/>
                  <a:t>random </a:t>
                </a:r>
                <a:r>
                  <a:rPr lang="en-US" dirty="0" smtClean="0"/>
                  <a:t>strings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i.e., </a:t>
                </a:r>
                <a:r>
                  <a:rPr lang="en-US" dirty="0" smtClean="0"/>
                  <a:t>c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=</a:t>
                </a:r>
                <a:r>
                  <a:rPr lang="en-US" dirty="0" err="1" smtClean="0"/>
                  <a:t>SampleChallenge</a:t>
                </a:r>
                <a:r>
                  <a:rPr lang="en-US" dirty="0" smtClean="0"/>
                  <a:t>(</a:t>
                </a:r>
                <a:r>
                  <a:rPr lang="en-US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3: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computes responses 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x,w,r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,c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4: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outputs the 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𝑧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12" t="-2941" r="-348" b="-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875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 and Fiat-Shamir Transform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1: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generates first messages for n instances of the protocol</a:t>
                </a:r>
              </a:p>
              <a:p>
                <a:pPr lvl="1"/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Prover uses random oracle to extract random coins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x,i</a:t>
                </a:r>
                <a:r>
                  <a:rPr lang="en-US" dirty="0" smtClean="0"/>
                  <a:t>, </a:t>
                </a: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 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samples challenges c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using random strings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i.e.,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3: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computes responses 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x,w,r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,c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4: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outputs the 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Verifier: V</a:t>
                </a:r>
                <a:r>
                  <a:rPr lang="en-US" b="1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NI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(x,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 check that </a:t>
                </a: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for all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1. V(x,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)=1 and  </a:t>
                </a:r>
              </a:p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  2.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where </a:t>
                </a:r>
                <a:r>
                  <a:rPr lang="en-US" dirty="0" err="1"/>
                  <a:t>z</a:t>
                </a:r>
                <a:r>
                  <a:rPr lang="en-US" baseline="-25000" dirty="0" err="1"/>
                  <a:t>i</a:t>
                </a:r>
                <a:r>
                  <a:rPr lang="en-US" dirty="0"/>
                  <a:t>=H(</a:t>
                </a:r>
                <a:r>
                  <a:rPr lang="en-US" dirty="0" err="1"/>
                  <a:t>x,i</a:t>
                </a:r>
                <a:r>
                  <a:rPr lang="en-US" dirty="0"/>
                  <a:t>, 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n</a:t>
                </a:r>
                <a:r>
                  <a:rPr lang="en-US" dirty="0" smtClean="0"/>
                  <a:t>)</a:t>
                </a:r>
                <a:endParaRPr lang="en-US" baseline="-250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  <a:blipFill>
                <a:blip r:embed="rId3"/>
                <a:stretch>
                  <a:fillRect l="-812" t="-3501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85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 smtClean="0"/>
                  <a:t>-Protocols and Fiat-Shamir Transform</a:t>
                </a:r>
                <a:endParaRPr lang="en-US" dirty="0"/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1: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generates first messages for n instances of the protocol</a:t>
                </a:r>
              </a:p>
              <a:p>
                <a:pPr lvl="1"/>
                <a:r>
                  <a:rPr lang="en-US" dirty="0" smtClean="0"/>
                  <a:t>m</a:t>
                </a:r>
                <a:r>
                  <a:rPr lang="en-US" baseline="-25000" dirty="0" smtClean="0"/>
                  <a:t>i</a:t>
                </a:r>
                <a:r>
                  <a:rPr lang="en-US" dirty="0" smtClean="0"/>
                  <a:t> = P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</a:t>
                </a:r>
                <a:r>
                  <a:rPr lang="en-US" dirty="0" smtClean="0"/>
                  <a:t>; </a:t>
                </a:r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 for each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</a:t>
                </a:r>
              </a:p>
              <a:p>
                <a:r>
                  <a:rPr lang="en-US" b="1" dirty="0" smtClean="0"/>
                  <a:t>Step 2: </a:t>
                </a:r>
                <a:r>
                  <a:rPr lang="en-US" dirty="0" smtClean="0"/>
                  <a:t>Prover uses random oracle to extract random coins 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=H(</a:t>
                </a:r>
                <a:r>
                  <a:rPr lang="en-US" dirty="0" err="1" smtClean="0"/>
                  <a:t>x,i</a:t>
                </a:r>
                <a:r>
                  <a:rPr lang="en-US" dirty="0" smtClean="0"/>
                  <a:t>, </a:t>
                </a:r>
                <a:r>
                  <a:rPr lang="en-US" dirty="0"/>
                  <a:t>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 smtClean="0"/>
                  <a:t>m</a:t>
                </a:r>
                <a:r>
                  <a:rPr lang="en-US" baseline="-25000" dirty="0" err="1" smtClean="0"/>
                  <a:t>n</a:t>
                </a:r>
                <a:r>
                  <a:rPr lang="en-US" dirty="0" smtClean="0"/>
                  <a:t>) for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n </a:t>
                </a:r>
                <a:endParaRPr lang="en-US" dirty="0"/>
              </a:p>
              <a:p>
                <a:pPr lvl="1"/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samples challenges c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c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/>
                  <a:t>using random strings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i.e.,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3: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computes responses 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,…,R</a:t>
                </a:r>
                <a:r>
                  <a:rPr lang="en-US" baseline="-250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 </a:t>
                </a:r>
                <a:endParaRPr lang="en-US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r>
                  <a:rPr lang="en-US" dirty="0" err="1" smtClean="0"/>
                  <a:t>R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</a:t>
                </a:r>
                <a:r>
                  <a:rPr lang="en-US" dirty="0" smtClean="0">
                    <a:sym typeface="Wingdings" panose="05000000000000000000" pitchFamily="2" charset="2"/>
                  </a:rPr>
                  <a:t></a:t>
                </a:r>
                <a:r>
                  <a:rPr lang="en-US" dirty="0" smtClean="0"/>
                  <a:t>P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(</a:t>
                </a:r>
                <a:r>
                  <a:rPr lang="en-US" dirty="0" err="1" smtClean="0"/>
                  <a:t>x,w,r</a:t>
                </a:r>
                <a:r>
                  <a:rPr lang="en-US" baseline="-25000" dirty="0" err="1" smtClean="0"/>
                  <a:t>i</a:t>
                </a:r>
                <a:r>
                  <a:rPr lang="en-US" dirty="0" err="1" smtClean="0"/>
                  <a:t>,c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)</a:t>
                </a:r>
                <a:endParaRPr lang="en-US" dirty="0"/>
              </a:p>
              <a:p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Step 4: </a:t>
                </a:r>
                <a:r>
                  <a:rPr lang="en-US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Prover outputs the proof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Zero-Knowledge (Idea):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Step 1: Run simulator for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n-times to obtain n transcripts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for each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</a:t>
                </a: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Step 2: Program the random oracle so that </a:t>
                </a:r>
                <a:r>
                  <a:rPr lang="en-US" dirty="0" smtClean="0"/>
                  <a:t>H(</a:t>
                </a:r>
                <a:r>
                  <a:rPr lang="en-US" dirty="0" err="1" smtClean="0"/>
                  <a:t>x,i</a:t>
                </a:r>
                <a:r>
                  <a:rPr lang="en-US" dirty="0"/>
                  <a:t>, m</a:t>
                </a:r>
                <a:r>
                  <a:rPr lang="en-US" baseline="-25000" dirty="0"/>
                  <a:t>1</a:t>
                </a:r>
                <a:r>
                  <a:rPr lang="en-US" dirty="0"/>
                  <a:t>,….,</a:t>
                </a:r>
                <a:r>
                  <a:rPr lang="en-US" dirty="0" err="1"/>
                  <a:t>m</a:t>
                </a:r>
                <a:r>
                  <a:rPr lang="en-US" baseline="-25000" dirty="0" err="1"/>
                  <a:t>n</a:t>
                </a:r>
                <a:r>
                  <a:rPr lang="en-US" dirty="0" smtClean="0"/>
                  <a:t>)=</a:t>
                </a:r>
                <a:r>
                  <a:rPr lang="en-US" dirty="0" err="1" smtClean="0"/>
                  <a:t>z</a:t>
                </a:r>
                <a:r>
                  <a:rPr lang="en-US" baseline="-25000" dirty="0" err="1" smtClean="0"/>
                  <a:t>i</a:t>
                </a:r>
                <a:r>
                  <a:rPr lang="en-US" dirty="0" smtClean="0"/>
                  <a:t>  where </a:t>
                </a:r>
                <a:r>
                  <a:rPr lang="en-US" dirty="0"/>
                  <a:t>c</a:t>
                </a:r>
                <a:r>
                  <a:rPr lang="en-US" baseline="-25000" dirty="0"/>
                  <a:t>i</a:t>
                </a:r>
                <a:r>
                  <a:rPr lang="en-US" dirty="0"/>
                  <a:t>=</a:t>
                </a:r>
                <a:r>
                  <a:rPr lang="en-US" dirty="0" err="1"/>
                  <a:t>SampleChallenge</a:t>
                </a:r>
                <a:r>
                  <a:rPr lang="en-US" dirty="0"/>
                  <a:t>(</a:t>
                </a:r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baseline="-25000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i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baseline="-25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1"/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12064" y="1825625"/>
                <a:ext cx="11265408" cy="4351338"/>
              </a:xfrm>
              <a:blipFill>
                <a:blip r:embed="rId3"/>
                <a:stretch>
                  <a:fillRect l="-812" t="-3501" r="-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1243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Non-Interactive Proof of Sequential Work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b="1" dirty="0" smtClean="0"/>
                  <a:t>Key Idea: </a:t>
                </a:r>
                <a:r>
                  <a:rPr lang="en-US" dirty="0" smtClean="0"/>
                  <a:t>Apply Fiat-Shamir Transform!</a:t>
                </a:r>
              </a:p>
              <a:p>
                <a:r>
                  <a:rPr lang="en-US" b="1" dirty="0" smtClean="0"/>
                  <a:t>Interactive Verifier: </a:t>
                </a:r>
                <a:r>
                  <a:rPr lang="en-US" dirty="0" smtClean="0"/>
                  <a:t>Picks uniformly random challenge nodes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b="1" dirty="0" smtClean="0"/>
                  <a:t>Non Interactive Version: </a:t>
                </a:r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denote the root of the </a:t>
                </a:r>
                <a:r>
                  <a:rPr lang="en-US" dirty="0" err="1" smtClean="0"/>
                  <a:t>Merkle</a:t>
                </a:r>
                <a:r>
                  <a:rPr lang="en-US" dirty="0" smtClean="0"/>
                  <a:t>-Tree output by the prover. 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 Non-Interactive Proof includes root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 smtClean="0"/>
                  <a:t> and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b="1" dirty="0" smtClean="0"/>
                  <a:t>Non Interactive Verifier: </a:t>
                </a:r>
                <a:r>
                  <a:rPr lang="en-US" dirty="0" smtClean="0"/>
                  <a:t>generates the challenges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and verifies the responses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Security Analysis (sketch): If the attacker makes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RO queries over at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sequential rounds then s/he finds a valid </a:t>
                </a:r>
                <a:r>
                  <a:rPr lang="en-US" dirty="0" err="1" smtClean="0"/>
                  <a:t>PoSW</a:t>
                </a:r>
                <a:r>
                  <a:rPr lang="en-US" dirty="0" smtClean="0"/>
                  <a:t> probability at most </a:t>
                </a:r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q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𝜀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func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661" r="-1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48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828547" y="5839326"/>
            <a:ext cx="782053" cy="240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458845" y="6063168"/>
            <a:ext cx="47331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finding an H-sequence longer than</a:t>
            </a:r>
          </a:p>
          <a:p>
            <a:r>
              <a:rPr lang="en-US" dirty="0" smtClean="0"/>
              <a:t>T’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12114" y="6176963"/>
            <a:ext cx="39546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of finding ``lucky” challenges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13967" y="5839326"/>
            <a:ext cx="1135944" cy="401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01871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08232"/>
            <a:ext cx="12192000" cy="93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1914145"/>
            <a:ext cx="12192000" cy="3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12311" y="4029117"/>
            <a:ext cx="5172287" cy="2600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2557716" algn="l"/>
              </a:tabLst>
            </a:pPr>
            <a:r>
              <a:rPr sz="3733" spc="-7" dirty="0">
                <a:latin typeface="Calibri"/>
                <a:cs typeface="Calibri"/>
              </a:rPr>
              <a:t>Dan</a:t>
            </a:r>
            <a:r>
              <a:rPr sz="3733" dirty="0">
                <a:latin typeface="Calibri"/>
                <a:cs typeface="Calibri"/>
              </a:rPr>
              <a:t> </a:t>
            </a:r>
            <a:r>
              <a:rPr sz="3733" spc="-7" dirty="0">
                <a:latin typeface="Calibri"/>
                <a:cs typeface="Calibri"/>
              </a:rPr>
              <a:t>Boneh,	Joe</a:t>
            </a:r>
            <a:r>
              <a:rPr sz="3733" spc="-100" dirty="0">
                <a:latin typeface="Calibri"/>
                <a:cs typeface="Calibri"/>
              </a:rPr>
              <a:t> </a:t>
            </a:r>
            <a:r>
              <a:rPr sz="3733" spc="-7" dirty="0">
                <a:latin typeface="Calibri"/>
                <a:cs typeface="Calibri"/>
              </a:rPr>
              <a:t>Bonneau,</a:t>
            </a:r>
            <a:endParaRPr sz="3733">
              <a:latin typeface="Calibri"/>
              <a:cs typeface="Calibri"/>
            </a:endParaRPr>
          </a:p>
          <a:p>
            <a:pPr algn="ctr">
              <a:spcBef>
                <a:spcPts val="1340"/>
              </a:spcBef>
            </a:pPr>
            <a:r>
              <a:rPr sz="3733" spc="-7" dirty="0">
                <a:latin typeface="Calibri"/>
                <a:cs typeface="Calibri"/>
              </a:rPr>
              <a:t>Benedikt Bünz, </a:t>
            </a:r>
            <a:r>
              <a:rPr sz="3733" u="heavy" spc="-7" dirty="0">
                <a:latin typeface="Calibri"/>
                <a:cs typeface="Calibri"/>
              </a:rPr>
              <a:t>Ben</a:t>
            </a:r>
            <a:r>
              <a:rPr sz="3733" u="heavy" spc="-40" dirty="0">
                <a:latin typeface="Calibri"/>
                <a:cs typeface="Calibri"/>
              </a:rPr>
              <a:t> </a:t>
            </a:r>
            <a:r>
              <a:rPr sz="3733" u="heavy" spc="-13" dirty="0">
                <a:latin typeface="Calibri"/>
                <a:cs typeface="Calibri"/>
              </a:rPr>
              <a:t>Fisch</a:t>
            </a:r>
            <a:endParaRPr sz="3733">
              <a:latin typeface="Calibri"/>
              <a:cs typeface="Calibri"/>
            </a:endParaRPr>
          </a:p>
          <a:p>
            <a:pPr>
              <a:spcBef>
                <a:spcPts val="53"/>
              </a:spcBef>
            </a:pPr>
            <a:endParaRPr sz="4533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3733" spc="-20" dirty="0">
                <a:latin typeface="Calibri"/>
                <a:cs typeface="Calibri"/>
              </a:rPr>
              <a:t>Crypto</a:t>
            </a:r>
            <a:r>
              <a:rPr sz="3733" spc="-93" dirty="0">
                <a:latin typeface="Calibri"/>
                <a:cs typeface="Calibri"/>
              </a:rPr>
              <a:t> </a:t>
            </a:r>
            <a:r>
              <a:rPr sz="3733" spc="-7" dirty="0">
                <a:latin typeface="Calibri"/>
                <a:cs typeface="Calibri"/>
              </a:rPr>
              <a:t>2018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82296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fld id="{81D60167-4931-47E6-BA6A-407CBD079E47}" type="slidenum">
              <a:rPr dirty="0"/>
              <a:pPr marL="137157">
                <a:lnSpc>
                  <a:spcPts val="1653"/>
                </a:lnSpc>
              </a:pPr>
              <a:t>49</a:t>
            </a:fld>
            <a:endParaRPr dirty="0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0" y="2137225"/>
            <a:ext cx="12192000" cy="1379930"/>
          </a:xfrm>
          <a:prstGeom prst="rect">
            <a:avLst/>
          </a:prstGeom>
          <a:solidFill>
            <a:srgbClr val="5A1591"/>
          </a:solidFill>
          <a:ln w="9525">
            <a:solidFill>
              <a:srgbClr val="497DBA"/>
            </a:solidFill>
          </a:ln>
        </p:spPr>
        <p:txBody>
          <a:bodyPr vert="horz" wrap="square" lIns="0" tIns="472440" rIns="0" bIns="0" rtlCol="0" anchor="ctr">
            <a:spAutoFit/>
          </a:bodyPr>
          <a:lstStyle/>
          <a:p>
            <a:pPr marL="2170798">
              <a:lnSpc>
                <a:spcPct val="100000"/>
              </a:lnSpc>
              <a:spcBef>
                <a:spcPts val="3720"/>
              </a:spcBef>
            </a:pPr>
            <a:r>
              <a:rPr sz="5867" spc="-33" dirty="0">
                <a:latin typeface="Calibri"/>
                <a:cs typeface="Calibri"/>
              </a:rPr>
              <a:t>Verifiable </a:t>
            </a:r>
            <a:r>
              <a:rPr sz="5867" spc="-27" dirty="0">
                <a:latin typeface="Calibri"/>
                <a:cs typeface="Calibri"/>
              </a:rPr>
              <a:t>Delay</a:t>
            </a:r>
            <a:r>
              <a:rPr sz="5867" spc="-80" dirty="0">
                <a:latin typeface="Calibri"/>
                <a:cs typeface="Calibri"/>
              </a:rPr>
              <a:t> </a:t>
            </a:r>
            <a:r>
              <a:rPr sz="5867" dirty="0">
                <a:latin typeface="Calibri"/>
                <a:cs typeface="Calibri"/>
              </a:rPr>
              <a:t>Functions</a:t>
            </a:r>
            <a:endParaRPr sz="586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0797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3493" y="41105"/>
            <a:ext cx="222247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1">
              <a:lnSpc>
                <a:spcPct val="100000"/>
              </a:lnSpc>
            </a:pPr>
            <a:r>
              <a:rPr spc="-42" dirty="0"/>
              <a:t>Motivation: </a:t>
            </a:r>
            <a:r>
              <a:rPr spc="-21" dirty="0"/>
              <a:t>Online Exams during </a:t>
            </a:r>
            <a:r>
              <a:rPr spc="-32" dirty="0"/>
              <a:t>the</a:t>
            </a:r>
            <a:r>
              <a:rPr spc="338" dirty="0"/>
              <a:t> </a:t>
            </a:r>
            <a:r>
              <a:rPr spc="-42" dirty="0"/>
              <a:t>Pandemic</a:t>
            </a:r>
          </a:p>
        </p:txBody>
      </p:sp>
      <p:sp>
        <p:nvSpPr>
          <p:cNvPr id="3" name="object 3"/>
          <p:cNvSpPr/>
          <p:nvPr/>
        </p:nvSpPr>
        <p:spPr>
          <a:xfrm>
            <a:off x="3947338" y="1525087"/>
            <a:ext cx="4285138" cy="379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6990814" y="701808"/>
            <a:ext cx="4285138" cy="392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5469064" y="1638448"/>
            <a:ext cx="4285138" cy="357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3947338" y="2195946"/>
            <a:ext cx="4285138" cy="3977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3" name="object 13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4" name="object 14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5" name="object 15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6" name="object 16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2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4294967295"/>
          </p:nvPr>
        </p:nvSpPr>
        <p:spPr>
          <a:xfrm>
            <a:off x="2982" y="1"/>
            <a:ext cx="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4294967295"/>
          </p:nvPr>
        </p:nvSpPr>
        <p:spPr>
          <a:xfrm>
            <a:off x="2982" y="0"/>
            <a:ext cx="0" cy="877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>
                <a:hlinkClick r:id="rId6" action="ppaction://hlinksldjump"/>
              </a:rPr>
              <a:t>On </a:t>
            </a:r>
            <a:r>
              <a:rPr spc="-11" dirty="0">
                <a:hlinkClick r:id="rId6" action="ppaction://hlinksldjump"/>
              </a:rPr>
              <a:t>the </a:t>
            </a:r>
            <a:r>
              <a:rPr spc="-63" dirty="0">
                <a:hlinkClick r:id="rId6" action="ppaction://hlinksldjump"/>
              </a:rPr>
              <a:t>Security </a:t>
            </a:r>
            <a:r>
              <a:rPr spc="32" dirty="0">
                <a:hlinkClick r:id="rId6" action="ppaction://hlinksldjump"/>
              </a:rPr>
              <a:t>of </a:t>
            </a:r>
            <a:r>
              <a:rPr spc="-32" dirty="0">
                <a:hlinkClick r:id="rId6" action="ppaction://hlinksldjump"/>
              </a:rPr>
              <a:t>Proofs </a:t>
            </a:r>
            <a:r>
              <a:rPr spc="32" dirty="0">
                <a:hlinkClick r:id="rId6" action="ppaction://hlinksldjump"/>
              </a:rPr>
              <a:t>of </a:t>
            </a:r>
            <a:r>
              <a:rPr spc="-42" dirty="0">
                <a:hlinkClick r:id="rId6" action="ppaction://hlinksldjump"/>
              </a:rPr>
              <a:t>Sequential </a:t>
            </a:r>
            <a:r>
              <a:rPr spc="-32" dirty="0">
                <a:hlinkClick r:id="rId6" action="ppaction://hlinksldjump"/>
              </a:rPr>
              <a:t>Work </a:t>
            </a:r>
            <a:r>
              <a:rPr spc="-95" dirty="0">
                <a:hlinkClick r:id="rId6" action="ppaction://hlinksldjump"/>
              </a:rPr>
              <a:t>in </a:t>
            </a:r>
            <a:r>
              <a:rPr spc="32" dirty="0">
                <a:hlinkClick r:id="rId6" action="ppaction://hlinksldjump"/>
              </a:rPr>
              <a:t>a</a:t>
            </a:r>
            <a:r>
              <a:rPr spc="-137" dirty="0">
                <a:hlinkClick r:id="rId6" action="ppaction://hlinksldjump"/>
              </a:rPr>
              <a:t> </a:t>
            </a:r>
            <a:r>
              <a:rPr spc="-74" dirty="0">
                <a:hlinkClick r:id="rId6" action="ppaction://hlinksldjump"/>
              </a:rPr>
              <a:t>Post-Quantum </a:t>
            </a:r>
            <a:r>
              <a:rPr spc="-42" dirty="0">
                <a:hlinkClick r:id="rId6" action="ppaction://hlinksldjump"/>
              </a:rPr>
              <a:t>World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2/19</a:t>
            </a:r>
            <a:endParaRPr sz="105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3096546"/>
      </p:ext>
    </p:extLst>
  </p:cSld>
  <p:clrMapOvr>
    <a:masterClrMapping/>
  </p:clrMapOvr>
  <p:transition>
    <p:cut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292604">
              <a:lnSpc>
                <a:spcPct val="100000"/>
              </a:lnSpc>
            </a:pPr>
            <a:r>
              <a:rPr sz="5333" spc="-20" dirty="0"/>
              <a:t>What </a:t>
            </a:r>
            <a:r>
              <a:rPr sz="5333" spc="-7" dirty="0"/>
              <a:t>is a</a:t>
            </a:r>
            <a:r>
              <a:rPr sz="5333" spc="-80" dirty="0"/>
              <a:t> </a:t>
            </a:r>
            <a:r>
              <a:rPr sz="5333" spc="-13" dirty="0"/>
              <a:t>VDF?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609601" y="1600285"/>
            <a:ext cx="7219865" cy="4756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7766304" y="1499615"/>
            <a:ext cx="1233424" cy="1261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034528" y="1767840"/>
            <a:ext cx="774192" cy="6217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7829464" y="1532129"/>
            <a:ext cx="1107440" cy="1135380"/>
          </a:xfrm>
          <a:custGeom>
            <a:avLst/>
            <a:gdLst/>
            <a:ahLst/>
            <a:cxnLst/>
            <a:rect l="l" t="t" r="r" b="b"/>
            <a:pathLst>
              <a:path w="830579" h="851535">
                <a:moveTo>
                  <a:pt x="0" y="425703"/>
                </a:moveTo>
                <a:lnTo>
                  <a:pt x="2792" y="376063"/>
                </a:lnTo>
                <a:lnTo>
                  <a:pt x="10960" y="328104"/>
                </a:lnTo>
                <a:lnTo>
                  <a:pt x="24195" y="282144"/>
                </a:lnTo>
                <a:lnTo>
                  <a:pt x="42184" y="238504"/>
                </a:lnTo>
                <a:lnTo>
                  <a:pt x="64617" y="197503"/>
                </a:lnTo>
                <a:lnTo>
                  <a:pt x="91183" y="159461"/>
                </a:lnTo>
                <a:lnTo>
                  <a:pt x="121570" y="124698"/>
                </a:lnTo>
                <a:lnTo>
                  <a:pt x="155468" y="93532"/>
                </a:lnTo>
                <a:lnTo>
                  <a:pt x="192566" y="66285"/>
                </a:lnTo>
                <a:lnTo>
                  <a:pt x="232552" y="43274"/>
                </a:lnTo>
                <a:lnTo>
                  <a:pt x="275116" y="24821"/>
                </a:lnTo>
                <a:lnTo>
                  <a:pt x="319946" y="11244"/>
                </a:lnTo>
                <a:lnTo>
                  <a:pt x="366732" y="2864"/>
                </a:lnTo>
                <a:lnTo>
                  <a:pt x="415163" y="0"/>
                </a:lnTo>
                <a:lnTo>
                  <a:pt x="463569" y="2864"/>
                </a:lnTo>
                <a:lnTo>
                  <a:pt x="510339" y="11244"/>
                </a:lnTo>
                <a:lnTo>
                  <a:pt x="555159" y="24821"/>
                </a:lnTo>
                <a:lnTo>
                  <a:pt x="597717" y="43274"/>
                </a:lnTo>
                <a:lnTo>
                  <a:pt x="637703" y="66285"/>
                </a:lnTo>
                <a:lnTo>
                  <a:pt x="674803" y="93532"/>
                </a:lnTo>
                <a:lnTo>
                  <a:pt x="708707" y="124698"/>
                </a:lnTo>
                <a:lnTo>
                  <a:pt x="739102" y="159461"/>
                </a:lnTo>
                <a:lnTo>
                  <a:pt x="765677" y="197503"/>
                </a:lnTo>
                <a:lnTo>
                  <a:pt x="788119" y="238504"/>
                </a:lnTo>
                <a:lnTo>
                  <a:pt x="806116" y="282144"/>
                </a:lnTo>
                <a:lnTo>
                  <a:pt x="819358" y="328104"/>
                </a:lnTo>
                <a:lnTo>
                  <a:pt x="827532" y="376063"/>
                </a:lnTo>
                <a:lnTo>
                  <a:pt x="830326" y="425703"/>
                </a:lnTo>
                <a:lnTo>
                  <a:pt x="827532" y="475344"/>
                </a:lnTo>
                <a:lnTo>
                  <a:pt x="819358" y="523303"/>
                </a:lnTo>
                <a:lnTo>
                  <a:pt x="806116" y="569263"/>
                </a:lnTo>
                <a:lnTo>
                  <a:pt x="788119" y="612903"/>
                </a:lnTo>
                <a:lnTo>
                  <a:pt x="765677" y="653904"/>
                </a:lnTo>
                <a:lnTo>
                  <a:pt x="739102" y="691946"/>
                </a:lnTo>
                <a:lnTo>
                  <a:pt x="708707" y="726709"/>
                </a:lnTo>
                <a:lnTo>
                  <a:pt x="674803" y="757875"/>
                </a:lnTo>
                <a:lnTo>
                  <a:pt x="637703" y="785122"/>
                </a:lnTo>
                <a:lnTo>
                  <a:pt x="597717" y="808133"/>
                </a:lnTo>
                <a:lnTo>
                  <a:pt x="555159" y="826586"/>
                </a:lnTo>
                <a:lnTo>
                  <a:pt x="510339" y="840163"/>
                </a:lnTo>
                <a:lnTo>
                  <a:pt x="463569" y="848543"/>
                </a:lnTo>
                <a:lnTo>
                  <a:pt x="415163" y="851407"/>
                </a:lnTo>
                <a:lnTo>
                  <a:pt x="366732" y="848543"/>
                </a:lnTo>
                <a:lnTo>
                  <a:pt x="319946" y="840163"/>
                </a:lnTo>
                <a:lnTo>
                  <a:pt x="275116" y="826586"/>
                </a:lnTo>
                <a:lnTo>
                  <a:pt x="232552" y="808133"/>
                </a:lnTo>
                <a:lnTo>
                  <a:pt x="192566" y="785122"/>
                </a:lnTo>
                <a:lnTo>
                  <a:pt x="155468" y="757875"/>
                </a:lnTo>
                <a:lnTo>
                  <a:pt x="121570" y="726709"/>
                </a:lnTo>
                <a:lnTo>
                  <a:pt x="91183" y="691946"/>
                </a:lnTo>
                <a:lnTo>
                  <a:pt x="64617" y="653904"/>
                </a:lnTo>
                <a:lnTo>
                  <a:pt x="42184" y="612903"/>
                </a:lnTo>
                <a:lnTo>
                  <a:pt x="24195" y="569263"/>
                </a:lnTo>
                <a:lnTo>
                  <a:pt x="10960" y="523303"/>
                </a:lnTo>
                <a:lnTo>
                  <a:pt x="2792" y="475344"/>
                </a:lnTo>
                <a:lnTo>
                  <a:pt x="0" y="425703"/>
                </a:lnTo>
                <a:close/>
              </a:path>
            </a:pathLst>
          </a:custGeom>
          <a:ln w="9525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8303090" y="1998134"/>
            <a:ext cx="159849" cy="21640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10255504" y="1452880"/>
            <a:ext cx="1389888" cy="13695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0607040" y="1775967"/>
            <a:ext cx="762000" cy="6217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0318496" y="1485900"/>
            <a:ext cx="1264073" cy="1242907"/>
          </a:xfrm>
          <a:custGeom>
            <a:avLst/>
            <a:gdLst/>
            <a:ahLst/>
            <a:cxnLst/>
            <a:rect l="l" t="t" r="r" b="b"/>
            <a:pathLst>
              <a:path w="948054" h="932180">
                <a:moveTo>
                  <a:pt x="0" y="465836"/>
                </a:moveTo>
                <a:lnTo>
                  <a:pt x="2447" y="418202"/>
                </a:lnTo>
                <a:lnTo>
                  <a:pt x="9629" y="371945"/>
                </a:lnTo>
                <a:lnTo>
                  <a:pt x="21309" y="327300"/>
                </a:lnTo>
                <a:lnTo>
                  <a:pt x="37248" y="284499"/>
                </a:lnTo>
                <a:lnTo>
                  <a:pt x="57208" y="243778"/>
                </a:lnTo>
                <a:lnTo>
                  <a:pt x="80949" y="205370"/>
                </a:lnTo>
                <a:lnTo>
                  <a:pt x="108235" y="169509"/>
                </a:lnTo>
                <a:lnTo>
                  <a:pt x="138826" y="136429"/>
                </a:lnTo>
                <a:lnTo>
                  <a:pt x="172485" y="106365"/>
                </a:lnTo>
                <a:lnTo>
                  <a:pt x="208973" y="79550"/>
                </a:lnTo>
                <a:lnTo>
                  <a:pt x="248051" y="56218"/>
                </a:lnTo>
                <a:lnTo>
                  <a:pt x="289482" y="36603"/>
                </a:lnTo>
                <a:lnTo>
                  <a:pt x="333027" y="20940"/>
                </a:lnTo>
                <a:lnTo>
                  <a:pt x="378448" y="9462"/>
                </a:lnTo>
                <a:lnTo>
                  <a:pt x="425506" y="2404"/>
                </a:lnTo>
                <a:lnTo>
                  <a:pt x="473963" y="0"/>
                </a:lnTo>
                <a:lnTo>
                  <a:pt x="522421" y="2404"/>
                </a:lnTo>
                <a:lnTo>
                  <a:pt x="569479" y="9462"/>
                </a:lnTo>
                <a:lnTo>
                  <a:pt x="614900" y="20940"/>
                </a:lnTo>
                <a:lnTo>
                  <a:pt x="658445" y="36603"/>
                </a:lnTo>
                <a:lnTo>
                  <a:pt x="699876" y="56218"/>
                </a:lnTo>
                <a:lnTo>
                  <a:pt x="738954" y="79550"/>
                </a:lnTo>
                <a:lnTo>
                  <a:pt x="775442" y="106365"/>
                </a:lnTo>
                <a:lnTo>
                  <a:pt x="809101" y="136429"/>
                </a:lnTo>
                <a:lnTo>
                  <a:pt x="839692" y="169509"/>
                </a:lnTo>
                <a:lnTo>
                  <a:pt x="866978" y="205370"/>
                </a:lnTo>
                <a:lnTo>
                  <a:pt x="890719" y="243778"/>
                </a:lnTo>
                <a:lnTo>
                  <a:pt x="910679" y="284499"/>
                </a:lnTo>
                <a:lnTo>
                  <a:pt x="926618" y="327300"/>
                </a:lnTo>
                <a:lnTo>
                  <a:pt x="938298" y="371945"/>
                </a:lnTo>
                <a:lnTo>
                  <a:pt x="945480" y="418202"/>
                </a:lnTo>
                <a:lnTo>
                  <a:pt x="947927" y="465836"/>
                </a:lnTo>
                <a:lnTo>
                  <a:pt x="945480" y="513448"/>
                </a:lnTo>
                <a:lnTo>
                  <a:pt x="938298" y="559689"/>
                </a:lnTo>
                <a:lnTo>
                  <a:pt x="926618" y="604324"/>
                </a:lnTo>
                <a:lnTo>
                  <a:pt x="910679" y="647118"/>
                </a:lnTo>
                <a:lnTo>
                  <a:pt x="890719" y="687837"/>
                </a:lnTo>
                <a:lnTo>
                  <a:pt x="866978" y="726245"/>
                </a:lnTo>
                <a:lnTo>
                  <a:pt x="839692" y="762109"/>
                </a:lnTo>
                <a:lnTo>
                  <a:pt x="809101" y="795194"/>
                </a:lnTo>
                <a:lnTo>
                  <a:pt x="775442" y="825265"/>
                </a:lnTo>
                <a:lnTo>
                  <a:pt x="738954" y="852088"/>
                </a:lnTo>
                <a:lnTo>
                  <a:pt x="699876" y="875428"/>
                </a:lnTo>
                <a:lnTo>
                  <a:pt x="658445" y="895050"/>
                </a:lnTo>
                <a:lnTo>
                  <a:pt x="614900" y="910720"/>
                </a:lnTo>
                <a:lnTo>
                  <a:pt x="569479" y="922203"/>
                </a:lnTo>
                <a:lnTo>
                  <a:pt x="522421" y="929265"/>
                </a:lnTo>
                <a:lnTo>
                  <a:pt x="473963" y="931672"/>
                </a:lnTo>
                <a:lnTo>
                  <a:pt x="425506" y="929265"/>
                </a:lnTo>
                <a:lnTo>
                  <a:pt x="378448" y="922203"/>
                </a:lnTo>
                <a:lnTo>
                  <a:pt x="333027" y="910720"/>
                </a:lnTo>
                <a:lnTo>
                  <a:pt x="289482" y="895050"/>
                </a:lnTo>
                <a:lnTo>
                  <a:pt x="248051" y="875428"/>
                </a:lnTo>
                <a:lnTo>
                  <a:pt x="208973" y="852088"/>
                </a:lnTo>
                <a:lnTo>
                  <a:pt x="172485" y="825265"/>
                </a:lnTo>
                <a:lnTo>
                  <a:pt x="138826" y="795194"/>
                </a:lnTo>
                <a:lnTo>
                  <a:pt x="108235" y="762109"/>
                </a:lnTo>
                <a:lnTo>
                  <a:pt x="80949" y="726245"/>
                </a:lnTo>
                <a:lnTo>
                  <a:pt x="57208" y="687837"/>
                </a:lnTo>
                <a:lnTo>
                  <a:pt x="37248" y="647118"/>
                </a:lnTo>
                <a:lnTo>
                  <a:pt x="21309" y="604324"/>
                </a:lnTo>
                <a:lnTo>
                  <a:pt x="9629" y="559689"/>
                </a:lnTo>
                <a:lnTo>
                  <a:pt x="2447" y="513448"/>
                </a:lnTo>
                <a:lnTo>
                  <a:pt x="0" y="465836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0872216" y="2005415"/>
            <a:ext cx="154601" cy="2162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8575039" y="2052319"/>
            <a:ext cx="2178303" cy="50190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632444" y="2082801"/>
            <a:ext cx="1962573" cy="336127"/>
          </a:xfrm>
          <a:custGeom>
            <a:avLst/>
            <a:gdLst/>
            <a:ahLst/>
            <a:cxnLst/>
            <a:rect l="l" t="t" r="r" b="b"/>
            <a:pathLst>
              <a:path w="1471929" h="252094">
                <a:moveTo>
                  <a:pt x="1395730" y="175387"/>
                </a:moveTo>
                <a:lnTo>
                  <a:pt x="1395477" y="200626"/>
                </a:lnTo>
                <a:lnTo>
                  <a:pt x="1408302" y="200913"/>
                </a:lnTo>
                <a:lnTo>
                  <a:pt x="1407794" y="226313"/>
                </a:lnTo>
                <a:lnTo>
                  <a:pt x="1395220" y="226313"/>
                </a:lnTo>
                <a:lnTo>
                  <a:pt x="1394967" y="251587"/>
                </a:lnTo>
                <a:lnTo>
                  <a:pt x="1446803" y="226313"/>
                </a:lnTo>
                <a:lnTo>
                  <a:pt x="1407794" y="226313"/>
                </a:lnTo>
                <a:lnTo>
                  <a:pt x="1395223" y="226033"/>
                </a:lnTo>
                <a:lnTo>
                  <a:pt x="1447378" y="226033"/>
                </a:lnTo>
                <a:lnTo>
                  <a:pt x="1471548" y="214249"/>
                </a:lnTo>
                <a:lnTo>
                  <a:pt x="1395730" y="175387"/>
                </a:lnTo>
                <a:close/>
              </a:path>
              <a:path w="1471929" h="252094">
                <a:moveTo>
                  <a:pt x="1395477" y="200626"/>
                </a:moveTo>
                <a:lnTo>
                  <a:pt x="1395223" y="226033"/>
                </a:lnTo>
                <a:lnTo>
                  <a:pt x="1407794" y="226313"/>
                </a:lnTo>
                <a:lnTo>
                  <a:pt x="1408302" y="200913"/>
                </a:lnTo>
                <a:lnTo>
                  <a:pt x="1395477" y="200626"/>
                </a:lnTo>
                <a:close/>
              </a:path>
              <a:path w="1471929" h="252094">
                <a:moveTo>
                  <a:pt x="722896" y="113912"/>
                </a:moveTo>
                <a:lnTo>
                  <a:pt x="729488" y="129921"/>
                </a:lnTo>
                <a:lnTo>
                  <a:pt x="729995" y="130810"/>
                </a:lnTo>
                <a:lnTo>
                  <a:pt x="730758" y="131699"/>
                </a:lnTo>
                <a:lnTo>
                  <a:pt x="731519" y="132334"/>
                </a:lnTo>
                <a:lnTo>
                  <a:pt x="736726" y="137033"/>
                </a:lnTo>
                <a:lnTo>
                  <a:pt x="780414" y="157987"/>
                </a:lnTo>
                <a:lnTo>
                  <a:pt x="829310" y="171450"/>
                </a:lnTo>
                <a:lnTo>
                  <a:pt x="869188" y="179959"/>
                </a:lnTo>
                <a:lnTo>
                  <a:pt x="914018" y="187833"/>
                </a:lnTo>
                <a:lnTo>
                  <a:pt x="990472" y="198754"/>
                </a:lnTo>
                <a:lnTo>
                  <a:pt x="1075816" y="208279"/>
                </a:lnTo>
                <a:lnTo>
                  <a:pt x="1168272" y="216026"/>
                </a:lnTo>
                <a:lnTo>
                  <a:pt x="1266316" y="221996"/>
                </a:lnTo>
                <a:lnTo>
                  <a:pt x="1333753" y="224662"/>
                </a:lnTo>
                <a:lnTo>
                  <a:pt x="1395223" y="226033"/>
                </a:lnTo>
                <a:lnTo>
                  <a:pt x="1395477" y="200626"/>
                </a:lnTo>
                <a:lnTo>
                  <a:pt x="1334769" y="199262"/>
                </a:lnTo>
                <a:lnTo>
                  <a:pt x="1267714" y="196596"/>
                </a:lnTo>
                <a:lnTo>
                  <a:pt x="1202309" y="192912"/>
                </a:lnTo>
                <a:lnTo>
                  <a:pt x="1138936" y="188340"/>
                </a:lnTo>
                <a:lnTo>
                  <a:pt x="1078357" y="183007"/>
                </a:lnTo>
                <a:lnTo>
                  <a:pt x="993774" y="173609"/>
                </a:lnTo>
                <a:lnTo>
                  <a:pt x="918337" y="162813"/>
                </a:lnTo>
                <a:lnTo>
                  <a:pt x="853947" y="151002"/>
                </a:lnTo>
                <a:lnTo>
                  <a:pt x="802766" y="138302"/>
                </a:lnTo>
                <a:lnTo>
                  <a:pt x="759333" y="121665"/>
                </a:lnTo>
                <a:lnTo>
                  <a:pt x="753950" y="118110"/>
                </a:lnTo>
                <a:lnTo>
                  <a:pt x="753744" y="118110"/>
                </a:lnTo>
                <a:lnTo>
                  <a:pt x="752220" y="116966"/>
                </a:lnTo>
                <a:lnTo>
                  <a:pt x="752447" y="116966"/>
                </a:lnTo>
                <a:lnTo>
                  <a:pt x="751150" y="115824"/>
                </a:lnTo>
                <a:lnTo>
                  <a:pt x="724153" y="115824"/>
                </a:lnTo>
                <a:lnTo>
                  <a:pt x="722896" y="113912"/>
                </a:lnTo>
                <a:close/>
              </a:path>
              <a:path w="1471929" h="252094">
                <a:moveTo>
                  <a:pt x="752220" y="116966"/>
                </a:moveTo>
                <a:lnTo>
                  <a:pt x="753744" y="118110"/>
                </a:lnTo>
                <a:lnTo>
                  <a:pt x="753127" y="117565"/>
                </a:lnTo>
                <a:lnTo>
                  <a:pt x="752220" y="116966"/>
                </a:lnTo>
                <a:close/>
              </a:path>
              <a:path w="1471929" h="252094">
                <a:moveTo>
                  <a:pt x="753127" y="117565"/>
                </a:moveTo>
                <a:lnTo>
                  <a:pt x="753744" y="118110"/>
                </a:lnTo>
                <a:lnTo>
                  <a:pt x="753950" y="118110"/>
                </a:lnTo>
                <a:lnTo>
                  <a:pt x="753127" y="117565"/>
                </a:lnTo>
                <a:close/>
              </a:path>
              <a:path w="1471929" h="252094">
                <a:moveTo>
                  <a:pt x="752447" y="116966"/>
                </a:moveTo>
                <a:lnTo>
                  <a:pt x="752220" y="116966"/>
                </a:lnTo>
                <a:lnTo>
                  <a:pt x="753127" y="117565"/>
                </a:lnTo>
                <a:lnTo>
                  <a:pt x="752447" y="116966"/>
                </a:lnTo>
                <a:close/>
              </a:path>
              <a:path w="1471929" h="252094">
                <a:moveTo>
                  <a:pt x="722737" y="113176"/>
                </a:moveTo>
                <a:lnTo>
                  <a:pt x="722886" y="113864"/>
                </a:lnTo>
                <a:lnTo>
                  <a:pt x="722974" y="114030"/>
                </a:lnTo>
                <a:lnTo>
                  <a:pt x="724153" y="115824"/>
                </a:lnTo>
                <a:lnTo>
                  <a:pt x="723212" y="113537"/>
                </a:lnTo>
                <a:lnTo>
                  <a:pt x="722737" y="113176"/>
                </a:lnTo>
                <a:close/>
              </a:path>
              <a:path w="1471929" h="252094">
                <a:moveTo>
                  <a:pt x="747563" y="111505"/>
                </a:moveTo>
                <a:lnTo>
                  <a:pt x="722375" y="111505"/>
                </a:lnTo>
                <a:lnTo>
                  <a:pt x="724153" y="115824"/>
                </a:lnTo>
                <a:lnTo>
                  <a:pt x="750569" y="115824"/>
                </a:lnTo>
                <a:lnTo>
                  <a:pt x="750229" y="115442"/>
                </a:lnTo>
                <a:lnTo>
                  <a:pt x="749299" y="115442"/>
                </a:lnTo>
                <a:lnTo>
                  <a:pt x="747563" y="111505"/>
                </a:lnTo>
                <a:close/>
              </a:path>
              <a:path w="1471929" h="252094">
                <a:moveTo>
                  <a:pt x="748926" y="113864"/>
                </a:moveTo>
                <a:lnTo>
                  <a:pt x="748965" y="114030"/>
                </a:lnTo>
                <a:lnTo>
                  <a:pt x="750569" y="115824"/>
                </a:lnTo>
                <a:lnTo>
                  <a:pt x="749716" y="114561"/>
                </a:lnTo>
                <a:lnTo>
                  <a:pt x="748926" y="113864"/>
                </a:lnTo>
                <a:close/>
              </a:path>
              <a:path w="1471929" h="252094">
                <a:moveTo>
                  <a:pt x="749716" y="114561"/>
                </a:moveTo>
                <a:lnTo>
                  <a:pt x="750569" y="115824"/>
                </a:lnTo>
                <a:lnTo>
                  <a:pt x="751150" y="115824"/>
                </a:lnTo>
                <a:lnTo>
                  <a:pt x="749716" y="114561"/>
                </a:lnTo>
                <a:close/>
              </a:path>
              <a:path w="1471929" h="252094">
                <a:moveTo>
                  <a:pt x="747394" y="111125"/>
                </a:moveTo>
                <a:lnTo>
                  <a:pt x="749299" y="115442"/>
                </a:lnTo>
                <a:lnTo>
                  <a:pt x="748965" y="114030"/>
                </a:lnTo>
                <a:lnTo>
                  <a:pt x="748411" y="113411"/>
                </a:lnTo>
                <a:lnTo>
                  <a:pt x="748818" y="113411"/>
                </a:lnTo>
                <a:lnTo>
                  <a:pt x="748753" y="113135"/>
                </a:lnTo>
                <a:lnTo>
                  <a:pt x="747394" y="111125"/>
                </a:lnTo>
                <a:close/>
              </a:path>
              <a:path w="1471929" h="252094">
                <a:moveTo>
                  <a:pt x="748965" y="114030"/>
                </a:moveTo>
                <a:lnTo>
                  <a:pt x="749299" y="115442"/>
                </a:lnTo>
                <a:lnTo>
                  <a:pt x="750229" y="115442"/>
                </a:lnTo>
                <a:lnTo>
                  <a:pt x="748965" y="114030"/>
                </a:lnTo>
                <a:close/>
              </a:path>
              <a:path w="1471929" h="252094">
                <a:moveTo>
                  <a:pt x="748753" y="113135"/>
                </a:moveTo>
                <a:lnTo>
                  <a:pt x="748926" y="113864"/>
                </a:lnTo>
                <a:lnTo>
                  <a:pt x="749716" y="114561"/>
                </a:lnTo>
                <a:lnTo>
                  <a:pt x="748753" y="113135"/>
                </a:lnTo>
                <a:close/>
              </a:path>
              <a:path w="1471929" h="252094">
                <a:moveTo>
                  <a:pt x="748411" y="113411"/>
                </a:moveTo>
                <a:lnTo>
                  <a:pt x="748965" y="114030"/>
                </a:lnTo>
                <a:lnTo>
                  <a:pt x="748926" y="113864"/>
                </a:lnTo>
                <a:lnTo>
                  <a:pt x="748411" y="113411"/>
                </a:lnTo>
                <a:close/>
              </a:path>
              <a:path w="1471929" h="252094">
                <a:moveTo>
                  <a:pt x="721937" y="112454"/>
                </a:moveTo>
                <a:lnTo>
                  <a:pt x="722896" y="113912"/>
                </a:lnTo>
                <a:lnTo>
                  <a:pt x="722787" y="113411"/>
                </a:lnTo>
                <a:lnTo>
                  <a:pt x="722692" y="113135"/>
                </a:lnTo>
                <a:lnTo>
                  <a:pt x="721937" y="112454"/>
                </a:lnTo>
                <a:close/>
              </a:path>
              <a:path w="1471929" h="252094">
                <a:moveTo>
                  <a:pt x="748818" y="113411"/>
                </a:moveTo>
                <a:lnTo>
                  <a:pt x="748411" y="113411"/>
                </a:lnTo>
                <a:lnTo>
                  <a:pt x="748926" y="113864"/>
                </a:lnTo>
                <a:lnTo>
                  <a:pt x="748818" y="113411"/>
                </a:lnTo>
                <a:close/>
              </a:path>
              <a:path w="1471929" h="252094">
                <a:moveTo>
                  <a:pt x="722705" y="113028"/>
                </a:moveTo>
                <a:lnTo>
                  <a:pt x="722737" y="113176"/>
                </a:lnTo>
                <a:lnTo>
                  <a:pt x="723138" y="113537"/>
                </a:lnTo>
                <a:lnTo>
                  <a:pt x="722705" y="113028"/>
                </a:lnTo>
                <a:close/>
              </a:path>
              <a:path w="1471929" h="252094">
                <a:moveTo>
                  <a:pt x="722375" y="111505"/>
                </a:moveTo>
                <a:lnTo>
                  <a:pt x="722705" y="113028"/>
                </a:lnTo>
                <a:lnTo>
                  <a:pt x="723138" y="113537"/>
                </a:lnTo>
                <a:lnTo>
                  <a:pt x="722375" y="111505"/>
                </a:lnTo>
                <a:close/>
              </a:path>
              <a:path w="1471929" h="252094">
                <a:moveTo>
                  <a:pt x="720978" y="110998"/>
                </a:moveTo>
                <a:lnTo>
                  <a:pt x="721937" y="112454"/>
                </a:lnTo>
                <a:lnTo>
                  <a:pt x="722737" y="113176"/>
                </a:lnTo>
                <a:lnTo>
                  <a:pt x="722705" y="113028"/>
                </a:lnTo>
                <a:lnTo>
                  <a:pt x="720978" y="110998"/>
                </a:lnTo>
                <a:close/>
              </a:path>
              <a:path w="1471929" h="252094">
                <a:moveTo>
                  <a:pt x="748277" y="111125"/>
                </a:moveTo>
                <a:lnTo>
                  <a:pt x="747394" y="111125"/>
                </a:lnTo>
                <a:lnTo>
                  <a:pt x="748753" y="113135"/>
                </a:lnTo>
                <a:lnTo>
                  <a:pt x="748277" y="111125"/>
                </a:lnTo>
                <a:close/>
              </a:path>
              <a:path w="1471929" h="252094">
                <a:moveTo>
                  <a:pt x="748247" y="110998"/>
                </a:moveTo>
                <a:lnTo>
                  <a:pt x="720978" y="110998"/>
                </a:lnTo>
                <a:lnTo>
                  <a:pt x="722705" y="113028"/>
                </a:lnTo>
                <a:lnTo>
                  <a:pt x="722375" y="111505"/>
                </a:lnTo>
                <a:lnTo>
                  <a:pt x="747563" y="111505"/>
                </a:lnTo>
                <a:lnTo>
                  <a:pt x="747394" y="111125"/>
                </a:lnTo>
                <a:lnTo>
                  <a:pt x="748277" y="111125"/>
                </a:lnTo>
                <a:close/>
              </a:path>
              <a:path w="1471929" h="252094">
                <a:moveTo>
                  <a:pt x="718758" y="109586"/>
                </a:moveTo>
                <a:lnTo>
                  <a:pt x="721937" y="112454"/>
                </a:lnTo>
                <a:lnTo>
                  <a:pt x="720978" y="110998"/>
                </a:lnTo>
                <a:lnTo>
                  <a:pt x="748247" y="110998"/>
                </a:lnTo>
                <a:lnTo>
                  <a:pt x="748015" y="109982"/>
                </a:lnTo>
                <a:lnTo>
                  <a:pt x="719327" y="109982"/>
                </a:lnTo>
                <a:lnTo>
                  <a:pt x="718758" y="109586"/>
                </a:lnTo>
                <a:close/>
              </a:path>
              <a:path w="1471929" h="252094">
                <a:moveTo>
                  <a:pt x="717931" y="108838"/>
                </a:moveTo>
                <a:lnTo>
                  <a:pt x="718758" y="109586"/>
                </a:lnTo>
                <a:lnTo>
                  <a:pt x="719327" y="109982"/>
                </a:lnTo>
                <a:lnTo>
                  <a:pt x="717931" y="108838"/>
                </a:lnTo>
                <a:close/>
              </a:path>
              <a:path w="1471929" h="252094">
                <a:moveTo>
                  <a:pt x="747761" y="108838"/>
                </a:moveTo>
                <a:lnTo>
                  <a:pt x="717931" y="108838"/>
                </a:lnTo>
                <a:lnTo>
                  <a:pt x="719327" y="109982"/>
                </a:lnTo>
                <a:lnTo>
                  <a:pt x="748015" y="109982"/>
                </a:lnTo>
                <a:lnTo>
                  <a:pt x="747761" y="108838"/>
                </a:lnTo>
                <a:close/>
              </a:path>
              <a:path w="1471929" h="252094">
                <a:moveTo>
                  <a:pt x="253" y="0"/>
                </a:moveTo>
                <a:lnTo>
                  <a:pt x="0" y="25400"/>
                </a:lnTo>
                <a:lnTo>
                  <a:pt x="68834" y="26035"/>
                </a:lnTo>
                <a:lnTo>
                  <a:pt x="137033" y="27686"/>
                </a:lnTo>
                <a:lnTo>
                  <a:pt x="204088" y="30352"/>
                </a:lnTo>
                <a:lnTo>
                  <a:pt x="269493" y="34162"/>
                </a:lnTo>
                <a:lnTo>
                  <a:pt x="332739" y="38608"/>
                </a:lnTo>
                <a:lnTo>
                  <a:pt x="393318" y="43941"/>
                </a:lnTo>
                <a:lnTo>
                  <a:pt x="450595" y="50037"/>
                </a:lnTo>
                <a:lnTo>
                  <a:pt x="504189" y="56769"/>
                </a:lnTo>
                <a:lnTo>
                  <a:pt x="553465" y="64135"/>
                </a:lnTo>
                <a:lnTo>
                  <a:pt x="597662" y="72009"/>
                </a:lnTo>
                <a:lnTo>
                  <a:pt x="636523" y="80263"/>
                </a:lnTo>
                <a:lnTo>
                  <a:pt x="683006" y="93090"/>
                </a:lnTo>
                <a:lnTo>
                  <a:pt x="718758" y="109586"/>
                </a:lnTo>
                <a:lnTo>
                  <a:pt x="717931" y="108838"/>
                </a:lnTo>
                <a:lnTo>
                  <a:pt x="747761" y="108838"/>
                </a:lnTo>
                <a:lnTo>
                  <a:pt x="747109" y="105917"/>
                </a:lnTo>
                <a:lnTo>
                  <a:pt x="734821" y="89915"/>
                </a:lnTo>
                <a:lnTo>
                  <a:pt x="733933" y="89026"/>
                </a:lnTo>
                <a:lnTo>
                  <a:pt x="733424" y="88773"/>
                </a:lnTo>
                <a:lnTo>
                  <a:pt x="725169" y="83438"/>
                </a:lnTo>
                <a:lnTo>
                  <a:pt x="715263" y="78359"/>
                </a:lnTo>
                <a:lnTo>
                  <a:pt x="675893" y="64262"/>
                </a:lnTo>
                <a:lnTo>
                  <a:pt x="622808" y="51180"/>
                </a:lnTo>
                <a:lnTo>
                  <a:pt x="580516" y="43052"/>
                </a:lnTo>
                <a:lnTo>
                  <a:pt x="533018" y="35178"/>
                </a:lnTo>
                <a:lnTo>
                  <a:pt x="481075" y="28194"/>
                </a:lnTo>
                <a:lnTo>
                  <a:pt x="395732" y="18669"/>
                </a:lnTo>
                <a:lnTo>
                  <a:pt x="303148" y="10922"/>
                </a:lnTo>
                <a:lnTo>
                  <a:pt x="205105" y="5079"/>
                </a:lnTo>
                <a:lnTo>
                  <a:pt x="137667" y="2412"/>
                </a:lnTo>
                <a:lnTo>
                  <a:pt x="69087" y="635"/>
                </a:lnTo>
                <a:lnTo>
                  <a:pt x="25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9330437" y="1342390"/>
            <a:ext cx="618828" cy="77969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8936568" y="2879817"/>
            <a:ext cx="1214305" cy="12952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9698906" y="4481508"/>
            <a:ext cx="496772" cy="70981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682737" y="4564668"/>
            <a:ext cx="1091471" cy="117642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8937243" y="5757875"/>
            <a:ext cx="981287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27" dirty="0">
                <a:latin typeface="Arial"/>
                <a:cs typeface="Arial"/>
              </a:rPr>
              <a:t>Verifier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180462" y="4901270"/>
            <a:ext cx="1176849" cy="31419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154415" y="5031231"/>
            <a:ext cx="566927" cy="3190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10805" y="5113867"/>
            <a:ext cx="351367" cy="101600"/>
          </a:xfrm>
          <a:custGeom>
            <a:avLst/>
            <a:gdLst/>
            <a:ahLst/>
            <a:cxnLst/>
            <a:rect l="l" t="t" r="r" b="b"/>
            <a:pathLst>
              <a:path w="263525" h="76200">
                <a:moveTo>
                  <a:pt x="186944" y="0"/>
                </a:moveTo>
                <a:lnTo>
                  <a:pt x="186944" y="76200"/>
                </a:lnTo>
                <a:lnTo>
                  <a:pt x="237744" y="50800"/>
                </a:lnTo>
                <a:lnTo>
                  <a:pt x="199644" y="50800"/>
                </a:lnTo>
                <a:lnTo>
                  <a:pt x="199644" y="25400"/>
                </a:lnTo>
                <a:lnTo>
                  <a:pt x="237744" y="25400"/>
                </a:lnTo>
                <a:lnTo>
                  <a:pt x="186944" y="0"/>
                </a:lnTo>
                <a:close/>
              </a:path>
              <a:path w="263525" h="76200">
                <a:moveTo>
                  <a:pt x="18694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186944" y="50800"/>
                </a:lnTo>
                <a:lnTo>
                  <a:pt x="186944" y="25400"/>
                </a:lnTo>
                <a:close/>
              </a:path>
              <a:path w="263525" h="76200">
                <a:moveTo>
                  <a:pt x="237744" y="25400"/>
                </a:moveTo>
                <a:lnTo>
                  <a:pt x="199644" y="25400"/>
                </a:lnTo>
                <a:lnTo>
                  <a:pt x="199644" y="50800"/>
                </a:lnTo>
                <a:lnTo>
                  <a:pt x="237744" y="50800"/>
                </a:lnTo>
                <a:lnTo>
                  <a:pt x="263144" y="38100"/>
                </a:lnTo>
                <a:lnTo>
                  <a:pt x="23774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934040" y="4715712"/>
            <a:ext cx="1176849" cy="31419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10011325" y="5147851"/>
            <a:ext cx="792073" cy="6365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-1" y="1"/>
            <a:ext cx="677333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fld id="{81D60167-4931-47E6-BA6A-407CBD079E47}" type="slidenum">
              <a:rPr dirty="0"/>
              <a:pPr marL="137157">
                <a:lnSpc>
                  <a:spcPts val="1653"/>
                </a:lnSpc>
              </a:pPr>
              <a:t>50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419538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292604">
              <a:lnSpc>
                <a:spcPct val="100000"/>
              </a:lnSpc>
            </a:pPr>
            <a:r>
              <a:rPr sz="5333" spc="-20" dirty="0"/>
              <a:t>What </a:t>
            </a:r>
            <a:r>
              <a:rPr sz="5333" spc="-7" dirty="0"/>
              <a:t>is a</a:t>
            </a:r>
            <a:r>
              <a:rPr sz="5333" spc="-80" dirty="0"/>
              <a:t> </a:t>
            </a:r>
            <a:r>
              <a:rPr sz="5333" spc="-13" dirty="0"/>
              <a:t>VDF?</a:t>
            </a:r>
            <a:endParaRPr sz="5333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-1" y="1"/>
            <a:ext cx="87206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fld id="{81D60167-4931-47E6-BA6A-407CBD079E47}" type="slidenum">
              <a:rPr dirty="0"/>
              <a:pPr marL="137157">
                <a:lnSpc>
                  <a:spcPts val="1653"/>
                </a:lnSpc>
              </a:pPr>
              <a:t>51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87" y="1585298"/>
            <a:ext cx="7175500" cy="1220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  <a:tab pos="2644074" algn="l"/>
                <a:tab pos="6690193" algn="l"/>
              </a:tabLst>
            </a:pPr>
            <a:r>
              <a:rPr sz="3467" b="1" dirty="0">
                <a:latin typeface="Calibri"/>
                <a:cs typeface="Calibri"/>
              </a:rPr>
              <a:t>S</a:t>
            </a:r>
            <a:r>
              <a:rPr sz="3467" b="1" spc="-20" dirty="0">
                <a:latin typeface="Calibri"/>
                <a:cs typeface="Calibri"/>
              </a:rPr>
              <a:t>e</a:t>
            </a:r>
            <a:r>
              <a:rPr sz="3467" b="1" dirty="0">
                <a:latin typeface="Calibri"/>
                <a:cs typeface="Calibri"/>
              </a:rPr>
              <a:t>t</a:t>
            </a:r>
            <a:r>
              <a:rPr sz="3467" b="1" spc="-13" dirty="0">
                <a:latin typeface="Calibri"/>
                <a:cs typeface="Calibri"/>
              </a:rPr>
              <a:t>u</a:t>
            </a:r>
            <a:r>
              <a:rPr sz="3467" b="1" dirty="0">
                <a:latin typeface="Calibri"/>
                <a:cs typeface="Calibri"/>
              </a:rPr>
              <a:t>p(</a:t>
            </a:r>
            <a:r>
              <a:rPr sz="3467" b="1" i="1" spc="7" dirty="0">
                <a:latin typeface="Calibri"/>
                <a:cs typeface="Calibri"/>
              </a:rPr>
              <a:t>λ</a:t>
            </a:r>
            <a:r>
              <a:rPr sz="3467" b="1" dirty="0">
                <a:latin typeface="Calibri"/>
                <a:cs typeface="Calibri"/>
              </a:rPr>
              <a:t>,</a:t>
            </a:r>
            <a:r>
              <a:rPr sz="3467" b="1" spc="-33" dirty="0">
                <a:latin typeface="Calibri"/>
                <a:cs typeface="Calibri"/>
              </a:rPr>
              <a:t> </a:t>
            </a:r>
            <a:r>
              <a:rPr sz="3467" b="1" i="1" spc="-13" dirty="0">
                <a:latin typeface="Calibri"/>
                <a:cs typeface="Calibri"/>
              </a:rPr>
              <a:t>T</a:t>
            </a:r>
            <a:r>
              <a:rPr sz="3467" b="1" dirty="0">
                <a:latin typeface="Calibri"/>
                <a:cs typeface="Calibri"/>
              </a:rPr>
              <a:t>)	</a:t>
            </a:r>
            <a:r>
              <a:rPr sz="3467" dirty="0">
                <a:latin typeface="Cambria Math"/>
                <a:cs typeface="Cambria Math"/>
              </a:rPr>
              <a:t>⟶</a:t>
            </a:r>
            <a:r>
              <a:rPr sz="3467" spc="20" dirty="0">
                <a:latin typeface="Cambria Math"/>
                <a:cs typeface="Cambria Math"/>
              </a:rPr>
              <a:t> </a:t>
            </a:r>
            <a:r>
              <a:rPr sz="3467" spc="-7" dirty="0">
                <a:latin typeface="Calibri"/>
                <a:cs typeface="Calibri"/>
              </a:rPr>
              <a:t>publi</a:t>
            </a:r>
            <a:r>
              <a:rPr sz="3467" dirty="0">
                <a:latin typeface="Calibri"/>
                <a:cs typeface="Calibri"/>
              </a:rPr>
              <a:t>c</a:t>
            </a:r>
            <a:r>
              <a:rPr sz="3467" spc="-13" dirty="0">
                <a:latin typeface="Calibri"/>
                <a:cs typeface="Calibri"/>
              </a:rPr>
              <a:t> </a:t>
            </a:r>
            <a:r>
              <a:rPr sz="3467" spc="-7" dirty="0">
                <a:latin typeface="Calibri"/>
                <a:cs typeface="Calibri"/>
              </a:rPr>
              <a:t>pa</a:t>
            </a:r>
            <a:r>
              <a:rPr sz="3467" spc="-60" dirty="0">
                <a:latin typeface="Calibri"/>
                <a:cs typeface="Calibri"/>
              </a:rPr>
              <a:t>r</a:t>
            </a:r>
            <a:r>
              <a:rPr sz="3467" dirty="0">
                <a:latin typeface="Calibri"/>
                <a:cs typeface="Calibri"/>
              </a:rPr>
              <a:t>am</a:t>
            </a:r>
            <a:r>
              <a:rPr sz="3467" spc="-20" dirty="0">
                <a:latin typeface="Calibri"/>
                <a:cs typeface="Calibri"/>
              </a:rPr>
              <a:t>e</a:t>
            </a:r>
            <a:r>
              <a:rPr sz="3467" spc="-33" dirty="0">
                <a:latin typeface="Calibri"/>
                <a:cs typeface="Calibri"/>
              </a:rPr>
              <a:t>t</a:t>
            </a:r>
            <a:r>
              <a:rPr sz="3467" dirty="0">
                <a:latin typeface="Calibri"/>
                <a:cs typeface="Calibri"/>
              </a:rPr>
              <a:t>e</a:t>
            </a:r>
            <a:r>
              <a:rPr sz="3467" spc="-67" dirty="0">
                <a:latin typeface="Calibri"/>
                <a:cs typeface="Calibri"/>
              </a:rPr>
              <a:t>r</a:t>
            </a:r>
            <a:r>
              <a:rPr sz="3467" dirty="0">
                <a:latin typeface="Calibri"/>
                <a:cs typeface="Calibri"/>
              </a:rPr>
              <a:t>s	</a:t>
            </a:r>
            <a:r>
              <a:rPr sz="3467" b="1" i="1" spc="7" dirty="0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endParaRPr sz="3467">
              <a:latin typeface="Calibri"/>
              <a:cs typeface="Calibri"/>
            </a:endParaRPr>
          </a:p>
          <a:p>
            <a:pPr marL="626518">
              <a:spcBef>
                <a:spcPts val="1153"/>
              </a:spcBef>
            </a:pPr>
            <a:r>
              <a:rPr sz="3467" spc="87" dirty="0">
                <a:latin typeface="Wingdings"/>
                <a:cs typeface="Wingdings"/>
              </a:rPr>
              <a:t></a:t>
            </a:r>
            <a:r>
              <a:rPr sz="3467" i="1" spc="87" dirty="0">
                <a:latin typeface="Calibri"/>
                <a:cs typeface="Calibri"/>
              </a:rPr>
              <a:t>pp </a:t>
            </a:r>
            <a:r>
              <a:rPr sz="3467" dirty="0">
                <a:latin typeface="Calibri"/>
                <a:cs typeface="Calibri"/>
              </a:rPr>
              <a:t>specify </a:t>
            </a:r>
            <a:r>
              <a:rPr sz="3467" spc="-7" dirty="0">
                <a:latin typeface="Calibri"/>
                <a:cs typeface="Calibri"/>
              </a:rPr>
              <a:t>domain </a:t>
            </a:r>
            <a:r>
              <a:rPr sz="3467" b="1" dirty="0">
                <a:solidFill>
                  <a:srgbClr val="6F2F9F"/>
                </a:solidFill>
                <a:latin typeface="Calibri"/>
                <a:cs typeface="Calibri"/>
              </a:rPr>
              <a:t>X </a:t>
            </a:r>
            <a:r>
              <a:rPr sz="3467" dirty="0">
                <a:latin typeface="Calibri"/>
                <a:cs typeface="Calibri"/>
              </a:rPr>
              <a:t>and </a:t>
            </a:r>
            <a:r>
              <a:rPr sz="3467" spc="-20" dirty="0">
                <a:latin typeface="Calibri"/>
                <a:cs typeface="Calibri"/>
              </a:rPr>
              <a:t>range</a:t>
            </a:r>
            <a:r>
              <a:rPr sz="3467" spc="-260" dirty="0">
                <a:latin typeface="Calibri"/>
                <a:cs typeface="Calibri"/>
              </a:rPr>
              <a:t> </a:t>
            </a:r>
            <a:r>
              <a:rPr sz="3467" b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endParaRPr sz="3467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14587" y="3044614"/>
            <a:ext cx="4932680" cy="53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  <a:tab pos="2558563" algn="l"/>
                <a:tab pos="3275671" algn="l"/>
              </a:tabLst>
            </a:pPr>
            <a:r>
              <a:rPr sz="3467" b="1" spc="-20" dirty="0">
                <a:latin typeface="Calibri"/>
                <a:cs typeface="Calibri"/>
              </a:rPr>
              <a:t>Eval(</a:t>
            </a:r>
            <a:r>
              <a:rPr sz="3467" b="1" i="1" spc="-20" dirty="0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r>
              <a:rPr sz="3467" b="1" spc="-20" dirty="0">
                <a:latin typeface="Calibri"/>
                <a:cs typeface="Calibri"/>
              </a:rPr>
              <a:t>,</a:t>
            </a:r>
            <a:r>
              <a:rPr sz="3467" b="1" spc="-40" dirty="0">
                <a:latin typeface="Calibri"/>
                <a:cs typeface="Calibri"/>
              </a:rPr>
              <a:t> </a:t>
            </a:r>
            <a:r>
              <a:rPr sz="3467" b="1" i="1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r>
              <a:rPr sz="3467" b="1" dirty="0">
                <a:latin typeface="Calibri"/>
                <a:cs typeface="Calibri"/>
              </a:rPr>
              <a:t>)	</a:t>
            </a:r>
            <a:r>
              <a:rPr sz="3467" spc="7" dirty="0">
                <a:latin typeface="Cambria Math"/>
                <a:cs typeface="Cambria Math"/>
              </a:rPr>
              <a:t>⟶	</a:t>
            </a:r>
            <a:r>
              <a:rPr sz="3467" spc="-7" dirty="0">
                <a:latin typeface="Calibri"/>
                <a:cs typeface="Calibri"/>
              </a:rPr>
              <a:t>output</a:t>
            </a:r>
            <a:r>
              <a:rPr sz="3467" spc="-100" dirty="0">
                <a:latin typeface="Calibri"/>
                <a:cs typeface="Calibri"/>
              </a:rPr>
              <a:t> </a:t>
            </a:r>
            <a:r>
              <a:rPr sz="3467" b="1" i="1" spc="-7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467" spc="-7" dirty="0">
                <a:latin typeface="Calibri"/>
                <a:cs typeface="Calibri"/>
              </a:rPr>
              <a:t>,</a:t>
            </a:r>
            <a:endParaRPr sz="346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10564" y="3044614"/>
            <a:ext cx="1366520" cy="53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467" spc="-13" dirty="0">
                <a:latin typeface="Calibri"/>
                <a:cs typeface="Calibri"/>
              </a:rPr>
              <a:t>proof</a:t>
            </a:r>
            <a:r>
              <a:rPr sz="3467" spc="-133" dirty="0">
                <a:latin typeface="Calibri"/>
                <a:cs typeface="Calibri"/>
              </a:rPr>
              <a:t> </a:t>
            </a:r>
            <a:r>
              <a:rPr sz="3467" b="1" i="1" dirty="0">
                <a:solidFill>
                  <a:srgbClr val="6F2F9F"/>
                </a:solidFill>
                <a:latin typeface="Calibri"/>
                <a:cs typeface="Calibri"/>
              </a:rPr>
              <a:t>π</a:t>
            </a:r>
            <a:endParaRPr sz="3467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4186" y="3820837"/>
            <a:ext cx="8150860" cy="53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467" spc="53" dirty="0">
                <a:latin typeface="Wingdings"/>
                <a:cs typeface="Wingdings"/>
              </a:rPr>
              <a:t></a:t>
            </a:r>
            <a:r>
              <a:rPr sz="3467" spc="53" dirty="0">
                <a:latin typeface="Calibri"/>
                <a:cs typeface="Calibri"/>
              </a:rPr>
              <a:t>PRAM </a:t>
            </a:r>
            <a:r>
              <a:rPr sz="3467" spc="-7" dirty="0">
                <a:latin typeface="Calibri"/>
                <a:cs typeface="Calibri"/>
              </a:rPr>
              <a:t>runtime </a:t>
            </a:r>
            <a:r>
              <a:rPr sz="3467" i="1" dirty="0">
                <a:latin typeface="Calibri"/>
                <a:cs typeface="Calibri"/>
              </a:rPr>
              <a:t>T </a:t>
            </a:r>
            <a:r>
              <a:rPr sz="3467" dirty="0">
                <a:latin typeface="Calibri"/>
                <a:cs typeface="Calibri"/>
              </a:rPr>
              <a:t>with </a:t>
            </a:r>
            <a:r>
              <a:rPr sz="3467" spc="-7" dirty="0">
                <a:latin typeface="Calibri"/>
                <a:cs typeface="Calibri"/>
              </a:rPr>
              <a:t>polylog(T)</a:t>
            </a:r>
            <a:r>
              <a:rPr sz="3467" spc="-120" dirty="0">
                <a:latin typeface="Calibri"/>
                <a:cs typeface="Calibri"/>
              </a:rPr>
              <a:t> </a:t>
            </a:r>
            <a:r>
              <a:rPr sz="3467" spc="-20" dirty="0">
                <a:latin typeface="Calibri"/>
                <a:cs typeface="Calibri"/>
              </a:rPr>
              <a:t>processors</a:t>
            </a:r>
            <a:endParaRPr sz="3467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14588" y="4605528"/>
            <a:ext cx="4332393" cy="53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  <a:tab pos="3794665" algn="l"/>
              </a:tabLst>
            </a:pPr>
            <a:r>
              <a:rPr sz="3467" b="1" spc="-187" dirty="0">
                <a:latin typeface="Calibri"/>
                <a:cs typeface="Calibri"/>
              </a:rPr>
              <a:t>V</a:t>
            </a:r>
            <a:r>
              <a:rPr sz="3467" b="1" spc="-7" dirty="0">
                <a:latin typeface="Calibri"/>
                <a:cs typeface="Calibri"/>
              </a:rPr>
              <a:t>eri</a:t>
            </a:r>
            <a:r>
              <a:rPr sz="3467" b="1" spc="7" dirty="0">
                <a:latin typeface="Calibri"/>
                <a:cs typeface="Calibri"/>
              </a:rPr>
              <a:t>f</a:t>
            </a:r>
            <a:r>
              <a:rPr sz="3467" b="1" dirty="0">
                <a:latin typeface="Calibri"/>
                <a:cs typeface="Calibri"/>
              </a:rPr>
              <a:t>y</a:t>
            </a:r>
            <a:r>
              <a:rPr sz="3467" b="1" spc="13" dirty="0">
                <a:latin typeface="Calibri"/>
                <a:cs typeface="Calibri"/>
              </a:rPr>
              <a:t>(</a:t>
            </a:r>
            <a:r>
              <a:rPr sz="3467" b="1" i="1" spc="7" dirty="0">
                <a:solidFill>
                  <a:srgbClr val="00AF50"/>
                </a:solidFill>
                <a:latin typeface="Calibri"/>
                <a:cs typeface="Calibri"/>
              </a:rPr>
              <a:t>pp</a:t>
            </a:r>
            <a:r>
              <a:rPr sz="3467" b="1" dirty="0">
                <a:latin typeface="Calibri"/>
                <a:cs typeface="Calibri"/>
              </a:rPr>
              <a:t>,</a:t>
            </a:r>
            <a:r>
              <a:rPr sz="3467" b="1" spc="-20" dirty="0">
                <a:latin typeface="Calibri"/>
                <a:cs typeface="Calibri"/>
              </a:rPr>
              <a:t> </a:t>
            </a:r>
            <a:r>
              <a:rPr sz="3467" b="1" i="1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r>
              <a:rPr sz="3467" b="1" dirty="0">
                <a:latin typeface="Calibri"/>
                <a:cs typeface="Calibri"/>
              </a:rPr>
              <a:t>, </a:t>
            </a:r>
            <a:r>
              <a:rPr sz="3467" b="1" i="1" spc="-7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467" b="1" dirty="0">
                <a:latin typeface="Calibri"/>
                <a:cs typeface="Calibri"/>
              </a:rPr>
              <a:t>, </a:t>
            </a:r>
            <a:r>
              <a:rPr sz="3467" b="1" i="1" spc="7" dirty="0">
                <a:solidFill>
                  <a:srgbClr val="6F2F9F"/>
                </a:solidFill>
                <a:latin typeface="Calibri"/>
                <a:cs typeface="Calibri"/>
              </a:rPr>
              <a:t>π</a:t>
            </a:r>
            <a:r>
              <a:rPr sz="3467" b="1" dirty="0">
                <a:latin typeface="Calibri"/>
                <a:cs typeface="Calibri"/>
              </a:rPr>
              <a:t>)	</a:t>
            </a:r>
            <a:r>
              <a:rPr sz="3467" dirty="0">
                <a:latin typeface="Cambria Math"/>
                <a:cs typeface="Cambria Math"/>
              </a:rPr>
              <a:t>⟶</a:t>
            </a:r>
            <a:endParaRPr sz="3467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09354" y="4605529"/>
            <a:ext cx="1750060" cy="53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467" dirty="0">
                <a:latin typeface="Calibri"/>
                <a:cs typeface="Calibri"/>
              </a:rPr>
              <a:t>{ </a:t>
            </a:r>
            <a:r>
              <a:rPr sz="3467" i="1" spc="-7" dirty="0">
                <a:latin typeface="Calibri"/>
                <a:cs typeface="Calibri"/>
              </a:rPr>
              <a:t>yes, no</a:t>
            </a:r>
            <a:r>
              <a:rPr sz="3467" i="1" spc="-120" dirty="0">
                <a:latin typeface="Calibri"/>
                <a:cs typeface="Calibri"/>
              </a:rPr>
              <a:t> </a:t>
            </a:r>
            <a:r>
              <a:rPr sz="3467" dirty="0">
                <a:latin typeface="Calibri"/>
                <a:cs typeface="Calibri"/>
              </a:rPr>
              <a:t>}</a:t>
            </a:r>
            <a:endParaRPr sz="3467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24186" y="5382226"/>
            <a:ext cx="6689513" cy="5335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467" spc="47" dirty="0">
                <a:latin typeface="Wingdings"/>
                <a:cs typeface="Wingdings"/>
              </a:rPr>
              <a:t></a:t>
            </a:r>
            <a:r>
              <a:rPr sz="3467" spc="47" dirty="0">
                <a:latin typeface="Calibri"/>
                <a:cs typeface="Calibri"/>
              </a:rPr>
              <a:t>Time </a:t>
            </a:r>
            <a:r>
              <a:rPr sz="3467" spc="-13" dirty="0">
                <a:latin typeface="Calibri"/>
                <a:cs typeface="Calibri"/>
              </a:rPr>
              <a:t>complexity </a:t>
            </a:r>
            <a:r>
              <a:rPr sz="3467" spc="-20" dirty="0">
                <a:latin typeface="Calibri"/>
                <a:cs typeface="Calibri"/>
              </a:rPr>
              <a:t>at </a:t>
            </a:r>
            <a:r>
              <a:rPr sz="3467" spc="-13" dirty="0">
                <a:latin typeface="Calibri"/>
                <a:cs typeface="Calibri"/>
              </a:rPr>
              <a:t>most</a:t>
            </a:r>
            <a:r>
              <a:rPr sz="3467" spc="-100" dirty="0">
                <a:latin typeface="Calibri"/>
                <a:cs typeface="Calibri"/>
              </a:rPr>
              <a:t> </a:t>
            </a:r>
            <a:r>
              <a:rPr sz="3467" spc="-7" dirty="0">
                <a:latin typeface="Calibri"/>
                <a:cs typeface="Calibri"/>
              </a:rPr>
              <a:t>polylog(T)</a:t>
            </a:r>
            <a:endParaRPr sz="346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252829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505" y="163957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46261">
              <a:lnSpc>
                <a:spcPct val="100000"/>
              </a:lnSpc>
            </a:pPr>
            <a:r>
              <a:rPr sz="5333" spc="-7" dirty="0"/>
              <a:t>Security </a:t>
            </a:r>
            <a:r>
              <a:rPr sz="5333" spc="-13" dirty="0"/>
              <a:t>Properties</a:t>
            </a:r>
            <a:r>
              <a:rPr sz="5333" dirty="0"/>
              <a:t> </a:t>
            </a:r>
            <a:r>
              <a:rPr sz="5333" spc="-13" dirty="0"/>
              <a:t>(Informal)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457200" y="3969509"/>
            <a:ext cx="11355493" cy="2888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219200" y="1319615"/>
            <a:ext cx="10136293" cy="2385060"/>
          </a:xfrm>
          <a:custGeom>
            <a:avLst/>
            <a:gdLst/>
            <a:ahLst/>
            <a:cxnLst/>
            <a:rect l="l" t="t" r="r" b="b"/>
            <a:pathLst>
              <a:path w="7602220" h="1788795">
                <a:moveTo>
                  <a:pt x="0" y="1788287"/>
                </a:moveTo>
                <a:lnTo>
                  <a:pt x="7602220" y="1788287"/>
                </a:lnTo>
                <a:lnTo>
                  <a:pt x="7602220" y="0"/>
                </a:lnTo>
                <a:lnTo>
                  <a:pt x="0" y="0"/>
                </a:lnTo>
                <a:lnTo>
                  <a:pt x="0" y="1788287"/>
                </a:lnTo>
                <a:close/>
              </a:path>
            </a:pathLst>
          </a:custGeom>
          <a:ln w="9525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341526" y="1372445"/>
            <a:ext cx="7751674" cy="136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342" indent="-456342">
              <a:buFont typeface="Arial"/>
              <a:buChar char="•"/>
              <a:tabLst>
                <a:tab pos="457189" algn="l"/>
                <a:tab pos="2411246" algn="l"/>
                <a:tab pos="6144953" algn="l"/>
              </a:tabLst>
            </a:pPr>
            <a:r>
              <a:rPr sz="3200" spc="-7" dirty="0">
                <a:latin typeface="Calibri"/>
                <a:cs typeface="Calibri"/>
              </a:rPr>
              <a:t>Setup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i="1" dirty="0">
                <a:latin typeface="Calibri"/>
                <a:cs typeface="Calibri"/>
              </a:rPr>
              <a:t>λ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i="1" spc="-13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)	</a:t>
            </a:r>
            <a:r>
              <a:rPr sz="3200" spc="-7" dirty="0">
                <a:latin typeface="Cambria Math"/>
                <a:cs typeface="Cambria Math"/>
              </a:rPr>
              <a:t>⟶</a:t>
            </a:r>
            <a:r>
              <a:rPr sz="3200" spc="20" dirty="0">
                <a:latin typeface="Cambria Math"/>
                <a:cs typeface="Cambria Math"/>
              </a:rPr>
              <a:t> </a:t>
            </a:r>
            <a:r>
              <a:rPr sz="3200" spc="-7" dirty="0">
                <a:latin typeface="Calibri"/>
                <a:cs typeface="Calibri"/>
              </a:rPr>
              <a:t>publi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" dirty="0">
                <a:latin typeface="Calibri"/>
                <a:cs typeface="Calibri"/>
              </a:rPr>
              <a:t> pa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3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i="1" dirty="0">
                <a:latin typeface="Calibri"/>
                <a:cs typeface="Calibri"/>
              </a:rPr>
              <a:t>pp</a:t>
            </a:r>
            <a:endParaRPr sz="3200" dirty="0">
              <a:latin typeface="Calibri"/>
              <a:cs typeface="Calibri"/>
            </a:endParaRPr>
          </a:p>
          <a:p>
            <a:pPr marL="456342" indent="-456342">
              <a:spcBef>
                <a:spcPts val="2327"/>
              </a:spcBef>
              <a:buFont typeface="Arial"/>
              <a:buChar char="•"/>
              <a:tabLst>
                <a:tab pos="457189" algn="l"/>
                <a:tab pos="2366374" algn="l"/>
                <a:tab pos="3027604" algn="l"/>
                <a:tab pos="5024841" algn="l"/>
              </a:tabLst>
            </a:pPr>
            <a:r>
              <a:rPr sz="3200" spc="-20" dirty="0">
                <a:latin typeface="Calibri"/>
                <a:cs typeface="Calibri"/>
              </a:rPr>
              <a:t>Eval(</a:t>
            </a:r>
            <a:r>
              <a:rPr sz="3200" i="1" spc="-20" dirty="0">
                <a:latin typeface="Calibri"/>
                <a:cs typeface="Calibri"/>
              </a:rPr>
              <a:t>pp</a:t>
            </a:r>
            <a:r>
              <a:rPr sz="3200" spc="-20" dirty="0">
                <a:latin typeface="Calibri"/>
                <a:cs typeface="Calibri"/>
              </a:rPr>
              <a:t>,</a:t>
            </a:r>
            <a:r>
              <a:rPr sz="3200" spc="-13" dirty="0">
                <a:latin typeface="Calibri"/>
                <a:cs typeface="Calibri"/>
              </a:rPr>
              <a:t> </a:t>
            </a:r>
            <a:r>
              <a:rPr sz="3733" b="1" i="1" spc="-7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r>
              <a:rPr sz="3200" spc="-7" dirty="0">
                <a:latin typeface="Calibri"/>
                <a:cs typeface="Calibri"/>
              </a:rPr>
              <a:t>)	</a:t>
            </a:r>
            <a:r>
              <a:rPr sz="3200" spc="-7" dirty="0">
                <a:latin typeface="Cambria Math"/>
                <a:cs typeface="Cambria Math"/>
              </a:rPr>
              <a:t>⟶	</a:t>
            </a:r>
            <a:r>
              <a:rPr sz="3200" spc="-7" dirty="0">
                <a:latin typeface="Calibri"/>
                <a:cs typeface="Calibri"/>
              </a:rPr>
              <a:t>output </a:t>
            </a:r>
            <a:r>
              <a:rPr sz="3733" b="1" i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20" dirty="0">
                <a:latin typeface="Calibri"/>
                <a:cs typeface="Calibri"/>
              </a:rPr>
              <a:t>proof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733" b="1" i="1" spc="-7" dirty="0">
                <a:solidFill>
                  <a:srgbClr val="6F2F9F"/>
                </a:solidFill>
                <a:latin typeface="Calibri"/>
                <a:cs typeface="Calibri"/>
              </a:rPr>
              <a:t>π</a:t>
            </a:r>
            <a:endParaRPr sz="373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-1" y="1"/>
            <a:ext cx="69426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fld id="{81D60167-4931-47E6-BA6A-407CBD079E47}" type="slidenum">
              <a:rPr dirty="0"/>
              <a:pPr marL="137157">
                <a:lnSpc>
                  <a:spcPts val="1653"/>
                </a:lnSpc>
              </a:pPr>
              <a:t>52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8047905" y="2223855"/>
            <a:ext cx="28456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spc="-13" dirty="0">
                <a:latin typeface="Calibri"/>
                <a:cs typeface="Calibri"/>
              </a:rPr>
              <a:t>(requires </a:t>
            </a:r>
            <a:r>
              <a:rPr sz="3200" i="1" dirty="0">
                <a:latin typeface="Calibri"/>
                <a:cs typeface="Calibri"/>
              </a:rPr>
              <a:t>T</a:t>
            </a:r>
            <a:r>
              <a:rPr sz="3200" i="1" spc="-93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steps)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526" y="3030219"/>
            <a:ext cx="4034367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342" indent="-456342">
              <a:buFont typeface="Arial"/>
              <a:buChar char="•"/>
              <a:tabLst>
                <a:tab pos="457189" algn="l"/>
                <a:tab pos="3554218" algn="l"/>
              </a:tabLst>
            </a:pPr>
            <a:r>
              <a:rPr sz="3200" spc="-173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13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7" dirty="0">
                <a:latin typeface="Calibri"/>
                <a:cs typeface="Calibri"/>
              </a:rPr>
              <a:t>(</a:t>
            </a:r>
            <a:r>
              <a:rPr sz="3200" i="1" dirty="0">
                <a:latin typeface="Calibri"/>
                <a:cs typeface="Calibri"/>
              </a:rPr>
              <a:t>pp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733" b="1" i="1" spc="-13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7" dirty="0">
                <a:latin typeface="Calibri"/>
                <a:cs typeface="Calibri"/>
              </a:rPr>
              <a:t> </a:t>
            </a:r>
            <a:r>
              <a:rPr sz="3733" b="1" i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733" b="1" i="1" spc="-13" dirty="0">
                <a:solidFill>
                  <a:srgbClr val="6F2F9F"/>
                </a:solidFill>
                <a:latin typeface="Calibri"/>
                <a:cs typeface="Calibri"/>
              </a:rPr>
              <a:t>π</a:t>
            </a:r>
            <a:r>
              <a:rPr sz="3200" dirty="0">
                <a:latin typeface="Calibri"/>
                <a:cs typeface="Calibri"/>
              </a:rPr>
              <a:t>)	</a:t>
            </a:r>
            <a:r>
              <a:rPr sz="3200" dirty="0">
                <a:latin typeface="Cambria Math"/>
                <a:cs typeface="Cambria Math"/>
              </a:rPr>
              <a:t>⟶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9214" y="3097953"/>
            <a:ext cx="15858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{ </a:t>
            </a:r>
            <a:r>
              <a:rPr sz="3200" i="1" spc="-7" dirty="0">
                <a:latin typeface="Calibri"/>
                <a:cs typeface="Calibri"/>
              </a:rPr>
              <a:t>yes, no</a:t>
            </a:r>
            <a:r>
              <a:rPr sz="3200" i="1" spc="-107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}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180374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37221">
              <a:lnSpc>
                <a:spcPct val="100000"/>
              </a:lnSpc>
            </a:pPr>
            <a:r>
              <a:rPr sz="5333" spc="-33" dirty="0"/>
              <a:t>Related </a:t>
            </a:r>
            <a:r>
              <a:rPr sz="5333" spc="-13" dirty="0"/>
              <a:t>Crypto</a:t>
            </a:r>
            <a:r>
              <a:rPr sz="5333" spc="-20" dirty="0"/>
              <a:t> </a:t>
            </a:r>
            <a:r>
              <a:rPr sz="5333" spc="-13" dirty="0"/>
              <a:t>Primitives</a:t>
            </a:r>
            <a:endParaRPr sz="5333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6540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fld id="{81D60167-4931-47E6-BA6A-407CBD079E47}" type="slidenum">
              <a:rPr dirty="0"/>
              <a:pPr marL="137157">
                <a:lnSpc>
                  <a:spcPts val="1653"/>
                </a:lnSpc>
              </a:pPr>
              <a:t>53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714587" y="1630679"/>
            <a:ext cx="8007773" cy="42573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</a:tabLst>
            </a:pPr>
            <a:r>
              <a:rPr sz="3733" spc="-7" dirty="0">
                <a:latin typeface="Calibri"/>
                <a:cs typeface="Calibri"/>
              </a:rPr>
              <a:t>Time-lock </a:t>
            </a:r>
            <a:r>
              <a:rPr sz="3733" spc="-13" dirty="0">
                <a:latin typeface="Calibri"/>
                <a:cs typeface="Calibri"/>
              </a:rPr>
              <a:t>puzzles </a:t>
            </a:r>
            <a:r>
              <a:rPr sz="2667" spc="-7" dirty="0">
                <a:latin typeface="Calibri"/>
                <a:cs typeface="Calibri"/>
              </a:rPr>
              <a:t>[RSW’96, </a:t>
            </a:r>
            <a:r>
              <a:rPr sz="2667" dirty="0">
                <a:latin typeface="Calibri"/>
                <a:cs typeface="Calibri"/>
              </a:rPr>
              <a:t>BN’00,</a:t>
            </a:r>
            <a:r>
              <a:rPr sz="2667" spc="-67" dirty="0">
                <a:latin typeface="Calibri"/>
                <a:cs typeface="Calibri"/>
              </a:rPr>
              <a:t> </a:t>
            </a:r>
            <a:r>
              <a:rPr sz="2667" dirty="0">
                <a:latin typeface="Calibri"/>
                <a:cs typeface="Calibri"/>
              </a:rPr>
              <a:t>BGJPVW’16]</a:t>
            </a:r>
            <a:endParaRPr sz="2667">
              <a:latin typeface="Calibri"/>
              <a:cs typeface="Calibri"/>
            </a:endParaRPr>
          </a:p>
          <a:p>
            <a:pPr marL="1008355" lvl="1" indent="-381837">
              <a:spcBef>
                <a:spcPts val="807"/>
              </a:spcBef>
              <a:buFont typeface="Courier New"/>
              <a:buChar char="o"/>
              <a:tabLst>
                <a:tab pos="1009201" algn="l"/>
              </a:tabLst>
            </a:pPr>
            <a:r>
              <a:rPr sz="3200" spc="-33" dirty="0">
                <a:latin typeface="Calibri"/>
                <a:cs typeface="Calibri"/>
              </a:rPr>
              <a:t>Trapdoor </a:t>
            </a:r>
            <a:r>
              <a:rPr sz="3200" spc="-13" dirty="0">
                <a:latin typeface="Calibri"/>
                <a:cs typeface="Calibri"/>
              </a:rPr>
              <a:t>(secret </a:t>
            </a:r>
            <a:r>
              <a:rPr sz="3200" spc="-27" dirty="0">
                <a:latin typeface="Calibri"/>
                <a:cs typeface="Calibri"/>
              </a:rPr>
              <a:t>key) </a:t>
            </a:r>
            <a:r>
              <a:rPr sz="3200" spc="-7" dirty="0">
                <a:latin typeface="Calibri"/>
                <a:cs typeface="Calibri"/>
              </a:rPr>
              <a:t>setup per</a:t>
            </a:r>
            <a:r>
              <a:rPr sz="3200" spc="-100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puzzle</a:t>
            </a:r>
            <a:endParaRPr sz="3200">
              <a:latin typeface="Calibri"/>
              <a:cs typeface="Calibri"/>
            </a:endParaRPr>
          </a:p>
          <a:p>
            <a:pPr marL="1008355" lvl="1" indent="-381837">
              <a:spcBef>
                <a:spcPts val="767"/>
              </a:spcBef>
              <a:buFont typeface="Courier New"/>
              <a:buChar char="o"/>
              <a:tabLst>
                <a:tab pos="1009201" algn="l"/>
              </a:tabLst>
            </a:pPr>
            <a:r>
              <a:rPr sz="3200" spc="-7" dirty="0">
                <a:latin typeface="Calibri"/>
                <a:cs typeface="Calibri"/>
              </a:rPr>
              <a:t>Not </a:t>
            </a:r>
            <a:r>
              <a:rPr sz="3200" dirty="0">
                <a:latin typeface="Calibri"/>
                <a:cs typeface="Calibri"/>
              </a:rPr>
              <a:t>``publicly</a:t>
            </a:r>
            <a:r>
              <a:rPr sz="3200" spc="-107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verifiable”</a:t>
            </a:r>
            <a:endParaRPr sz="3200">
              <a:latin typeface="Calibri"/>
              <a:cs typeface="Calibri"/>
            </a:endParaRPr>
          </a:p>
          <a:p>
            <a:pPr lvl="1">
              <a:spcBef>
                <a:spcPts val="20"/>
              </a:spcBef>
              <a:buFont typeface="Courier New"/>
              <a:buChar char="o"/>
            </a:pPr>
            <a:endParaRPr sz="4733">
              <a:latin typeface="Times New Roman"/>
              <a:cs typeface="Times New Roman"/>
            </a:endParaRPr>
          </a:p>
          <a:p>
            <a:pPr marL="474121" indent="-457189">
              <a:spcBef>
                <a:spcPts val="7"/>
              </a:spcBef>
              <a:buFont typeface="Arial"/>
              <a:buChar char="•"/>
              <a:tabLst>
                <a:tab pos="474121" algn="l"/>
              </a:tabLst>
            </a:pPr>
            <a:r>
              <a:rPr sz="3733" spc="-13" dirty="0">
                <a:latin typeface="Calibri"/>
                <a:cs typeface="Calibri"/>
              </a:rPr>
              <a:t>Proof-of-sequential-work </a:t>
            </a:r>
            <a:r>
              <a:rPr sz="2667" spc="7" dirty="0">
                <a:latin typeface="Calibri"/>
                <a:cs typeface="Calibri"/>
              </a:rPr>
              <a:t>[MMV’13,</a:t>
            </a:r>
            <a:r>
              <a:rPr sz="2667" spc="20" dirty="0">
                <a:latin typeface="Calibri"/>
                <a:cs typeface="Calibri"/>
              </a:rPr>
              <a:t> </a:t>
            </a:r>
            <a:r>
              <a:rPr sz="2667" spc="7" dirty="0">
                <a:latin typeface="Calibri"/>
                <a:cs typeface="Calibri"/>
              </a:rPr>
              <a:t>CP’18]</a:t>
            </a:r>
            <a:endParaRPr sz="2667">
              <a:latin typeface="Calibri"/>
              <a:cs typeface="Calibri"/>
            </a:endParaRPr>
          </a:p>
          <a:p>
            <a:pPr marL="1008355" lvl="1" indent="-381837">
              <a:spcBef>
                <a:spcPts val="807"/>
              </a:spcBef>
              <a:buFont typeface="Courier New"/>
              <a:buChar char="o"/>
              <a:tabLst>
                <a:tab pos="1009201" algn="l"/>
              </a:tabLst>
            </a:pPr>
            <a:r>
              <a:rPr sz="3200" dirty="0">
                <a:latin typeface="Calibri"/>
                <a:cs typeface="Calibri"/>
              </a:rPr>
              <a:t>Publicly</a:t>
            </a:r>
            <a:r>
              <a:rPr sz="3200" spc="-152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verifiable</a:t>
            </a:r>
            <a:endParaRPr sz="3200">
              <a:latin typeface="Calibri"/>
              <a:cs typeface="Calibri"/>
            </a:endParaRPr>
          </a:p>
          <a:p>
            <a:pPr marL="1008355" lvl="1" indent="-381837">
              <a:spcBef>
                <a:spcPts val="767"/>
              </a:spcBef>
              <a:buFont typeface="Courier New"/>
              <a:buChar char="o"/>
              <a:tabLst>
                <a:tab pos="1009201" algn="l"/>
              </a:tabLst>
            </a:pPr>
            <a:r>
              <a:rPr sz="3200" spc="-7" dirty="0">
                <a:latin typeface="Calibri"/>
                <a:cs typeface="Calibri"/>
              </a:rPr>
              <a:t>Not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7" dirty="0">
                <a:latin typeface="Calibri"/>
                <a:cs typeface="Calibri"/>
              </a:rPr>
              <a:t>function (output </a:t>
            </a:r>
            <a:r>
              <a:rPr sz="3200" dirty="0">
                <a:latin typeface="Calibri"/>
                <a:cs typeface="Calibri"/>
              </a:rPr>
              <a:t>isn’t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unique)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570206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75266" y="243689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719649">
              <a:lnSpc>
                <a:spcPct val="100000"/>
              </a:lnSpc>
            </a:pPr>
            <a:r>
              <a:rPr sz="5333" spc="-7" dirty="0"/>
              <a:t>VDF minus </a:t>
            </a:r>
            <a:r>
              <a:rPr sz="5333" spc="-33" dirty="0"/>
              <a:t>any </a:t>
            </a:r>
            <a:r>
              <a:rPr sz="5333" spc="-13" dirty="0"/>
              <a:t>property </a:t>
            </a:r>
            <a:r>
              <a:rPr sz="5333" spc="-7" dirty="0"/>
              <a:t>is</a:t>
            </a:r>
            <a:r>
              <a:rPr sz="5333" spc="53" dirty="0"/>
              <a:t> </a:t>
            </a:r>
            <a:r>
              <a:rPr sz="5333" spc="-27" dirty="0"/>
              <a:t>“easy”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609600" y="1389227"/>
            <a:ext cx="10972800" cy="4964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0" y="1"/>
            <a:ext cx="609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fld id="{81D60167-4931-47E6-BA6A-407CBD079E47}" type="slidenum">
              <a:rPr dirty="0"/>
              <a:pPr marL="137157">
                <a:lnSpc>
                  <a:spcPts val="1653"/>
                </a:lnSpc>
              </a:pPr>
              <a:t>54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4431516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and sends puzzle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others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Goals: </a:t>
                </a:r>
              </a:p>
              <a:p>
                <a:pPr lvl="1"/>
                <a:r>
                  <a:rPr lang="en-US" dirty="0" smtClean="0"/>
                  <a:t>Puzzle can be generated quickly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Other parties can recover secret in </a:t>
                </a:r>
                <a:r>
                  <a:rPr lang="en-US" dirty="0"/>
                  <a:t>sequential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Secret is hidden from (massively parallel) attackers running in sequential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 </a:t>
                </a:r>
                <a:endParaRPr lang="en-US" b="1" dirty="0" smtClean="0"/>
              </a:p>
              <a:p>
                <a:r>
                  <a:rPr lang="en-US" b="1" dirty="0" smtClean="0"/>
                  <a:t>Assumptions</a:t>
                </a:r>
                <a:r>
                  <a:rPr lang="en-US" b="1" dirty="0"/>
                  <a:t>: </a:t>
                </a:r>
                <a:r>
                  <a:rPr lang="en-US" dirty="0"/>
                  <a:t>Factoring N is hard and (without prime factors) it takes </a:t>
                </a:r>
                <a:r>
                  <a:rPr lang="en-US" dirty="0" smtClean="0"/>
                  <a:t>sequential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734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and sends puzzle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prover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(Puzzle Solver):</a:t>
                </a: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968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RSW </a:t>
            </a:r>
            <a:r>
              <a:rPr lang="en-US" dirty="0" err="1"/>
              <a:t>Timelock</a:t>
            </a:r>
            <a:r>
              <a:rPr lang="en-US" dirty="0"/>
              <a:t> Puzzle</a:t>
            </a:r>
            <a:r>
              <a:rPr lang="en-US" dirty="0" smtClean="0"/>
              <a:t>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and sends puzzle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prover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(Puzzle Solver):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5344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015" y="1825625"/>
                <a:ext cx="112138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and sends puzzle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prover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with Trapdoor (Puzzle Generation):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Compute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015" y="1825625"/>
                <a:ext cx="11213869" cy="4351338"/>
              </a:xfrm>
              <a:blipFill>
                <a:blip r:embed="rId2"/>
                <a:stretch>
                  <a:fillRect l="-108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58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51266" y="5743062"/>
            <a:ext cx="872836" cy="19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4596" y="5942568"/>
                <a:ext cx="4305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dirty="0" smtClean="0"/>
                  <a:t> multiplication queries mod N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96" y="5942568"/>
                <a:ext cx="4305474" cy="369332"/>
              </a:xfrm>
              <a:prstGeom prst="rect">
                <a:avLst/>
              </a:prstGeom>
              <a:blipFill>
                <a:blip r:embed="rId3"/>
                <a:stretch>
                  <a:fillRect t="-10000" r="-4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72355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Assumptions: </a:t>
                </a:r>
                <a:r>
                  <a:rPr lang="en-US" dirty="0" smtClean="0"/>
                  <a:t>Factoring N is hard and (without prime factors) it 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 Is this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Verifiable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Delay Function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Not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publicly verifiable</a:t>
                </a:r>
                <a:r>
                  <a:rPr lang="en-US" dirty="0" smtClean="0"/>
                  <a:t>! </a:t>
                </a:r>
              </a:p>
              <a:p>
                <a:pPr lvl="1"/>
                <a:r>
                  <a:rPr lang="en-US" dirty="0" smtClean="0"/>
                  <a:t>Verifier who does not have prime factors 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 has to re-compute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326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21" y="1833928"/>
            <a:ext cx="222247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1">
              <a:lnSpc>
                <a:spcPct val="100000"/>
              </a:lnSpc>
            </a:pPr>
            <a:r>
              <a:rPr spc="-42" dirty="0"/>
              <a:t>Motivation: </a:t>
            </a:r>
            <a:r>
              <a:rPr spc="-21" dirty="0"/>
              <a:t>Online Exams during </a:t>
            </a:r>
            <a:r>
              <a:rPr spc="-32" dirty="0"/>
              <a:t>the</a:t>
            </a:r>
            <a:r>
              <a:rPr spc="338" dirty="0"/>
              <a:t> </a:t>
            </a:r>
            <a:r>
              <a:rPr spc="-42" dirty="0"/>
              <a:t>Pandemic</a:t>
            </a:r>
          </a:p>
        </p:txBody>
      </p:sp>
      <p:sp>
        <p:nvSpPr>
          <p:cNvPr id="3" name="object 3"/>
          <p:cNvSpPr/>
          <p:nvPr/>
        </p:nvSpPr>
        <p:spPr>
          <a:xfrm>
            <a:off x="3947338" y="1525087"/>
            <a:ext cx="4285138" cy="379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6990814" y="701808"/>
            <a:ext cx="4285138" cy="392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5469064" y="1638448"/>
            <a:ext cx="4285138" cy="357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3947338" y="2195946"/>
            <a:ext cx="4285138" cy="3977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480760" y="632456"/>
            <a:ext cx="5892186" cy="5278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3" name="object 13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4" name="object 14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5" name="object 15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6" name="object 16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7" name="object 17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2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ftr" sz="quarter" idx="4294967295"/>
          </p:nvPr>
        </p:nvSpPr>
        <p:spPr>
          <a:xfrm>
            <a:off x="2982" y="1"/>
            <a:ext cx="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dt" sz="half" idx="4294967295"/>
          </p:nvPr>
        </p:nvSpPr>
        <p:spPr>
          <a:xfrm>
            <a:off x="2982" y="0"/>
            <a:ext cx="0" cy="877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>
                <a:hlinkClick r:id="rId7" action="ppaction://hlinksldjump"/>
              </a:rPr>
              <a:t>On </a:t>
            </a:r>
            <a:r>
              <a:rPr spc="-11" dirty="0">
                <a:hlinkClick r:id="rId7" action="ppaction://hlinksldjump"/>
              </a:rPr>
              <a:t>the </a:t>
            </a:r>
            <a:r>
              <a:rPr spc="-63" dirty="0">
                <a:hlinkClick r:id="rId7" action="ppaction://hlinksldjump"/>
              </a:rPr>
              <a:t>Security </a:t>
            </a:r>
            <a:r>
              <a:rPr spc="32" dirty="0">
                <a:hlinkClick r:id="rId7" action="ppaction://hlinksldjump"/>
              </a:rPr>
              <a:t>of </a:t>
            </a:r>
            <a:r>
              <a:rPr spc="-32" dirty="0">
                <a:hlinkClick r:id="rId7" action="ppaction://hlinksldjump"/>
              </a:rPr>
              <a:t>Proofs </a:t>
            </a:r>
            <a:r>
              <a:rPr spc="32" dirty="0">
                <a:hlinkClick r:id="rId7" action="ppaction://hlinksldjump"/>
              </a:rPr>
              <a:t>of </a:t>
            </a:r>
            <a:r>
              <a:rPr spc="-42" dirty="0">
                <a:hlinkClick r:id="rId7" action="ppaction://hlinksldjump"/>
              </a:rPr>
              <a:t>Sequential </a:t>
            </a:r>
            <a:r>
              <a:rPr spc="-32" dirty="0">
                <a:hlinkClick r:id="rId7" action="ppaction://hlinksldjump"/>
              </a:rPr>
              <a:t>Work </a:t>
            </a:r>
            <a:r>
              <a:rPr spc="-95" dirty="0">
                <a:hlinkClick r:id="rId7" action="ppaction://hlinksldjump"/>
              </a:rPr>
              <a:t>in </a:t>
            </a:r>
            <a:r>
              <a:rPr spc="32" dirty="0">
                <a:hlinkClick r:id="rId7" action="ppaction://hlinksldjump"/>
              </a:rPr>
              <a:t>a</a:t>
            </a:r>
            <a:r>
              <a:rPr spc="-137" dirty="0">
                <a:hlinkClick r:id="rId7" action="ppaction://hlinksldjump"/>
              </a:rPr>
              <a:t> </a:t>
            </a:r>
            <a:r>
              <a:rPr spc="-74" dirty="0">
                <a:hlinkClick r:id="rId7" action="ppaction://hlinksldjump"/>
              </a:rPr>
              <a:t>Post-Quantum </a:t>
            </a:r>
            <a:r>
              <a:rPr spc="-42" dirty="0">
                <a:hlinkClick r:id="rId7" action="ppaction://hlinksldjump"/>
              </a:rPr>
              <a:t>World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2/19</a:t>
            </a:r>
            <a:endParaRPr sz="105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86163470"/>
      </p:ext>
    </p:extLst>
  </p:cSld>
  <p:clrMapOvr>
    <a:masterClrMapping/>
  </p:clrMapOvr>
  <p:transition>
    <p:cut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6066" y="359071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16917">
              <a:lnSpc>
                <a:spcPct val="100000"/>
              </a:lnSpc>
            </a:pPr>
            <a:r>
              <a:rPr sz="5333" dirty="0"/>
              <a:t>Modular </a:t>
            </a:r>
            <a:r>
              <a:rPr sz="5333" spc="-13" dirty="0"/>
              <a:t>square </a:t>
            </a:r>
            <a:r>
              <a:rPr sz="5333" spc="-20" dirty="0"/>
              <a:t>roots </a:t>
            </a:r>
            <a:r>
              <a:rPr sz="5333" spc="-7" dirty="0"/>
              <a:t>[</a:t>
            </a:r>
            <a:r>
              <a:rPr sz="3200" spc="-7" dirty="0"/>
              <a:t>DN’92,</a:t>
            </a:r>
            <a:r>
              <a:rPr sz="3200" dirty="0"/>
              <a:t> </a:t>
            </a:r>
            <a:r>
              <a:rPr sz="3200" spc="-33" dirty="0"/>
              <a:t>LW’15</a:t>
            </a:r>
            <a:r>
              <a:rPr sz="5333" spc="-33" dirty="0"/>
              <a:t>]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609600" y="1389125"/>
            <a:ext cx="8915400" cy="5106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r>
              <a:rPr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69263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4607" y="342392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916917">
              <a:lnSpc>
                <a:spcPct val="100000"/>
              </a:lnSpc>
            </a:pPr>
            <a:r>
              <a:rPr sz="5333" dirty="0"/>
              <a:t>Modular </a:t>
            </a:r>
            <a:r>
              <a:rPr sz="5333" spc="-13" dirty="0"/>
              <a:t>square </a:t>
            </a:r>
            <a:r>
              <a:rPr sz="5333" spc="-20" dirty="0"/>
              <a:t>roots </a:t>
            </a:r>
            <a:r>
              <a:rPr sz="5333" spc="-7" dirty="0"/>
              <a:t>[</a:t>
            </a:r>
            <a:r>
              <a:rPr sz="3200" spc="-7" dirty="0"/>
              <a:t>DN’92,</a:t>
            </a:r>
            <a:r>
              <a:rPr sz="3200" dirty="0"/>
              <a:t> </a:t>
            </a:r>
            <a:r>
              <a:rPr sz="3200" spc="-33" dirty="0"/>
              <a:t>LW’15</a:t>
            </a:r>
            <a:r>
              <a:rPr sz="5333" spc="-33" dirty="0"/>
              <a:t>]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6069584" y="1757680"/>
            <a:ext cx="4553712" cy="18166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065007" y="1834897"/>
            <a:ext cx="2271775" cy="1211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133593" y="1791023"/>
            <a:ext cx="4426249" cy="16894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133593" y="1791023"/>
            <a:ext cx="4426372" cy="1689947"/>
          </a:xfrm>
          <a:custGeom>
            <a:avLst/>
            <a:gdLst/>
            <a:ahLst/>
            <a:cxnLst/>
            <a:rect l="l" t="t" r="r" b="b"/>
            <a:pathLst>
              <a:path w="3319779" h="1267460">
                <a:moveTo>
                  <a:pt x="0" y="1267090"/>
                </a:moveTo>
                <a:lnTo>
                  <a:pt x="1303146" y="713370"/>
                </a:lnTo>
                <a:lnTo>
                  <a:pt x="1277452" y="682273"/>
                </a:lnTo>
                <a:lnTo>
                  <a:pt x="1256252" y="650855"/>
                </a:lnTo>
                <a:lnTo>
                  <a:pt x="1239476" y="619204"/>
                </a:lnTo>
                <a:lnTo>
                  <a:pt x="1227052" y="587408"/>
                </a:lnTo>
                <a:lnTo>
                  <a:pt x="1218908" y="555557"/>
                </a:lnTo>
                <a:lnTo>
                  <a:pt x="1214974" y="523737"/>
                </a:lnTo>
                <a:lnTo>
                  <a:pt x="1215177" y="492038"/>
                </a:lnTo>
                <a:lnTo>
                  <a:pt x="1227714" y="429355"/>
                </a:lnTo>
                <a:lnTo>
                  <a:pt x="1255948" y="368215"/>
                </a:lnTo>
                <a:lnTo>
                  <a:pt x="1299308" y="309324"/>
                </a:lnTo>
                <a:lnTo>
                  <a:pt x="1326482" y="280944"/>
                </a:lnTo>
                <a:lnTo>
                  <a:pt x="1357224" y="253390"/>
                </a:lnTo>
                <a:lnTo>
                  <a:pt x="1391462" y="226753"/>
                </a:lnTo>
                <a:lnTo>
                  <a:pt x="1429126" y="201119"/>
                </a:lnTo>
                <a:lnTo>
                  <a:pt x="1470143" y="176579"/>
                </a:lnTo>
                <a:lnTo>
                  <a:pt x="1514443" y="153219"/>
                </a:lnTo>
                <a:lnTo>
                  <a:pt x="1561954" y="131129"/>
                </a:lnTo>
                <a:lnTo>
                  <a:pt x="1612605" y="110396"/>
                </a:lnTo>
                <a:lnTo>
                  <a:pt x="1666325" y="91110"/>
                </a:lnTo>
                <a:lnTo>
                  <a:pt x="1723042" y="73357"/>
                </a:lnTo>
                <a:lnTo>
                  <a:pt x="1782685" y="57228"/>
                </a:lnTo>
                <a:lnTo>
                  <a:pt x="1845182" y="42810"/>
                </a:lnTo>
                <a:lnTo>
                  <a:pt x="1898710" y="32297"/>
                </a:lnTo>
                <a:lnTo>
                  <a:pt x="1952719" y="23298"/>
                </a:lnTo>
                <a:lnTo>
                  <a:pt x="2007104" y="15795"/>
                </a:lnTo>
                <a:lnTo>
                  <a:pt x="2061760" y="9766"/>
                </a:lnTo>
                <a:lnTo>
                  <a:pt x="2116581" y="5192"/>
                </a:lnTo>
                <a:lnTo>
                  <a:pt x="2171461" y="2053"/>
                </a:lnTo>
                <a:lnTo>
                  <a:pt x="2226294" y="329"/>
                </a:lnTo>
                <a:lnTo>
                  <a:pt x="2280975" y="0"/>
                </a:lnTo>
                <a:lnTo>
                  <a:pt x="2335398" y="1045"/>
                </a:lnTo>
                <a:lnTo>
                  <a:pt x="2389457" y="3445"/>
                </a:lnTo>
                <a:lnTo>
                  <a:pt x="2443048" y="7179"/>
                </a:lnTo>
                <a:lnTo>
                  <a:pt x="2496063" y="12228"/>
                </a:lnTo>
                <a:lnTo>
                  <a:pt x="2548397" y="18572"/>
                </a:lnTo>
                <a:lnTo>
                  <a:pt x="2599945" y="26190"/>
                </a:lnTo>
                <a:lnTo>
                  <a:pt x="2650601" y="35063"/>
                </a:lnTo>
                <a:lnTo>
                  <a:pt x="2700259" y="45170"/>
                </a:lnTo>
                <a:lnTo>
                  <a:pt x="2748813" y="56492"/>
                </a:lnTo>
                <a:lnTo>
                  <a:pt x="2796158" y="69008"/>
                </a:lnTo>
                <a:lnTo>
                  <a:pt x="2842189" y="82698"/>
                </a:lnTo>
                <a:lnTo>
                  <a:pt x="2886799" y="97542"/>
                </a:lnTo>
                <a:lnTo>
                  <a:pt x="2929883" y="113521"/>
                </a:lnTo>
                <a:lnTo>
                  <a:pt x="2971334" y="130614"/>
                </a:lnTo>
                <a:lnTo>
                  <a:pt x="3011048" y="148801"/>
                </a:lnTo>
                <a:lnTo>
                  <a:pt x="3048919" y="168062"/>
                </a:lnTo>
                <a:lnTo>
                  <a:pt x="3084841" y="188378"/>
                </a:lnTo>
                <a:lnTo>
                  <a:pt x="3118708" y="209727"/>
                </a:lnTo>
                <a:lnTo>
                  <a:pt x="3150414" y="232091"/>
                </a:lnTo>
                <a:lnTo>
                  <a:pt x="3206923" y="279780"/>
                </a:lnTo>
                <a:lnTo>
                  <a:pt x="3257209" y="336162"/>
                </a:lnTo>
                <a:lnTo>
                  <a:pt x="3295185" y="399231"/>
                </a:lnTo>
                <a:lnTo>
                  <a:pt x="3315753" y="462878"/>
                </a:lnTo>
                <a:lnTo>
                  <a:pt x="3319687" y="494698"/>
                </a:lnTo>
                <a:lnTo>
                  <a:pt x="3319484" y="526397"/>
                </a:lnTo>
                <a:lnTo>
                  <a:pt x="3306947" y="589080"/>
                </a:lnTo>
                <a:lnTo>
                  <a:pt x="3278713" y="650220"/>
                </a:lnTo>
                <a:lnTo>
                  <a:pt x="3235353" y="709111"/>
                </a:lnTo>
                <a:lnTo>
                  <a:pt x="3208179" y="737491"/>
                </a:lnTo>
                <a:lnTo>
                  <a:pt x="3177437" y="765045"/>
                </a:lnTo>
                <a:lnTo>
                  <a:pt x="3143199" y="791682"/>
                </a:lnTo>
                <a:lnTo>
                  <a:pt x="3105535" y="817315"/>
                </a:lnTo>
                <a:lnTo>
                  <a:pt x="3064518" y="841856"/>
                </a:lnTo>
                <a:lnTo>
                  <a:pt x="3020218" y="865216"/>
                </a:lnTo>
                <a:lnTo>
                  <a:pt x="2972707" y="887306"/>
                </a:lnTo>
                <a:lnTo>
                  <a:pt x="2922056" y="908039"/>
                </a:lnTo>
                <a:lnTo>
                  <a:pt x="2868336" y="927325"/>
                </a:lnTo>
                <a:lnTo>
                  <a:pt x="2811619" y="945077"/>
                </a:lnTo>
                <a:lnTo>
                  <a:pt x="2751976" y="961207"/>
                </a:lnTo>
                <a:lnTo>
                  <a:pt x="2689479" y="975625"/>
                </a:lnTo>
                <a:lnTo>
                  <a:pt x="2640022" y="985380"/>
                </a:lnTo>
                <a:lnTo>
                  <a:pt x="2589983" y="993855"/>
                </a:lnTo>
                <a:lnTo>
                  <a:pt x="2539454" y="1001058"/>
                </a:lnTo>
                <a:lnTo>
                  <a:pt x="2488529" y="1006998"/>
                </a:lnTo>
                <a:lnTo>
                  <a:pt x="2437302" y="1011682"/>
                </a:lnTo>
                <a:lnTo>
                  <a:pt x="2385867" y="1015120"/>
                </a:lnTo>
                <a:lnTo>
                  <a:pt x="2334318" y="1017319"/>
                </a:lnTo>
                <a:lnTo>
                  <a:pt x="2282749" y="1018288"/>
                </a:lnTo>
                <a:lnTo>
                  <a:pt x="2231254" y="1018034"/>
                </a:lnTo>
                <a:lnTo>
                  <a:pt x="2179926" y="1016567"/>
                </a:lnTo>
                <a:lnTo>
                  <a:pt x="2128859" y="1013895"/>
                </a:lnTo>
                <a:lnTo>
                  <a:pt x="2078148" y="1010026"/>
                </a:lnTo>
                <a:lnTo>
                  <a:pt x="2027886" y="1004968"/>
                </a:lnTo>
                <a:lnTo>
                  <a:pt x="1978167" y="998730"/>
                </a:lnTo>
                <a:lnTo>
                  <a:pt x="1929085" y="991320"/>
                </a:lnTo>
                <a:lnTo>
                  <a:pt x="1880733" y="982746"/>
                </a:lnTo>
                <a:lnTo>
                  <a:pt x="1833206" y="973017"/>
                </a:lnTo>
                <a:lnTo>
                  <a:pt x="1786598" y="962141"/>
                </a:lnTo>
                <a:lnTo>
                  <a:pt x="1741002" y="950126"/>
                </a:lnTo>
                <a:lnTo>
                  <a:pt x="1696512" y="936981"/>
                </a:lnTo>
                <a:lnTo>
                  <a:pt x="1653222" y="922714"/>
                </a:lnTo>
                <a:lnTo>
                  <a:pt x="1611227" y="907333"/>
                </a:lnTo>
                <a:lnTo>
                  <a:pt x="1570619" y="890846"/>
                </a:lnTo>
                <a:lnTo>
                  <a:pt x="1531492" y="873263"/>
                </a:lnTo>
                <a:lnTo>
                  <a:pt x="0" y="126709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350504" y="1956477"/>
            <a:ext cx="1613747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7" dirty="0">
                <a:latin typeface="Calibri"/>
                <a:cs typeface="Calibri"/>
              </a:rPr>
              <a:t>log(p)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3200" spc="-7" dirty="0">
                <a:latin typeface="Calibri"/>
                <a:cs typeface="Calibri"/>
              </a:rPr>
              <a:t>squarin</a:t>
            </a:r>
            <a:r>
              <a:rPr sz="3200" spc="-13" dirty="0">
                <a:latin typeface="Calibri"/>
                <a:cs typeface="Calibri"/>
              </a:rPr>
              <a:t>g</a:t>
            </a:r>
            <a:r>
              <a:rPr sz="3200" dirty="0">
                <a:latin typeface="Calibri"/>
                <a:cs typeface="Calibri"/>
              </a:rPr>
              <a:t>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73168" y="3681984"/>
            <a:ext cx="4027424" cy="148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104129" y="4001007"/>
            <a:ext cx="2407919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837345" y="3713907"/>
            <a:ext cx="3900435" cy="135774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837346" y="3713907"/>
            <a:ext cx="3900593" cy="1358053"/>
          </a:xfrm>
          <a:custGeom>
            <a:avLst/>
            <a:gdLst/>
            <a:ahLst/>
            <a:cxnLst/>
            <a:rect l="l" t="t" r="r" b="b"/>
            <a:pathLst>
              <a:path w="2925445" h="1018539">
                <a:moveTo>
                  <a:pt x="0" y="909887"/>
                </a:moveTo>
                <a:lnTo>
                  <a:pt x="746505" y="637599"/>
                </a:lnTo>
                <a:lnTo>
                  <a:pt x="731441" y="607359"/>
                </a:lnTo>
                <a:lnTo>
                  <a:pt x="720482" y="577134"/>
                </a:lnTo>
                <a:lnTo>
                  <a:pt x="713546" y="546988"/>
                </a:lnTo>
                <a:lnTo>
                  <a:pt x="710549" y="516988"/>
                </a:lnTo>
                <a:lnTo>
                  <a:pt x="711410" y="487197"/>
                </a:lnTo>
                <a:lnTo>
                  <a:pt x="724372" y="428506"/>
                </a:lnTo>
                <a:lnTo>
                  <a:pt x="751769" y="371436"/>
                </a:lnTo>
                <a:lnTo>
                  <a:pt x="792938" y="316506"/>
                </a:lnTo>
                <a:lnTo>
                  <a:pt x="847218" y="264237"/>
                </a:lnTo>
                <a:lnTo>
                  <a:pt x="879066" y="239263"/>
                </a:lnTo>
                <a:lnTo>
                  <a:pt x="913944" y="215149"/>
                </a:lnTo>
                <a:lnTo>
                  <a:pt x="951768" y="191961"/>
                </a:lnTo>
                <a:lnTo>
                  <a:pt x="992456" y="169763"/>
                </a:lnTo>
                <a:lnTo>
                  <a:pt x="1035924" y="148621"/>
                </a:lnTo>
                <a:lnTo>
                  <a:pt x="1082091" y="128600"/>
                </a:lnTo>
                <a:lnTo>
                  <a:pt x="1130872" y="109763"/>
                </a:lnTo>
                <a:lnTo>
                  <a:pt x="1182185" y="92178"/>
                </a:lnTo>
                <a:lnTo>
                  <a:pt x="1235948" y="75908"/>
                </a:lnTo>
                <a:lnTo>
                  <a:pt x="1292077" y="61019"/>
                </a:lnTo>
                <a:lnTo>
                  <a:pt x="1350490" y="47575"/>
                </a:lnTo>
                <a:lnTo>
                  <a:pt x="1411104" y="35643"/>
                </a:lnTo>
                <a:lnTo>
                  <a:pt x="1473837" y="25286"/>
                </a:lnTo>
                <a:lnTo>
                  <a:pt x="1538604" y="16569"/>
                </a:lnTo>
                <a:lnTo>
                  <a:pt x="1597800" y="10246"/>
                </a:lnTo>
                <a:lnTo>
                  <a:pt x="1656980" y="5455"/>
                </a:lnTo>
                <a:lnTo>
                  <a:pt x="1716041" y="2168"/>
                </a:lnTo>
                <a:lnTo>
                  <a:pt x="1774881" y="359"/>
                </a:lnTo>
                <a:lnTo>
                  <a:pt x="1833395" y="0"/>
                </a:lnTo>
                <a:lnTo>
                  <a:pt x="1891482" y="1061"/>
                </a:lnTo>
                <a:lnTo>
                  <a:pt x="1949037" y="3517"/>
                </a:lnTo>
                <a:lnTo>
                  <a:pt x="2005959" y="7338"/>
                </a:lnTo>
                <a:lnTo>
                  <a:pt x="2062144" y="12498"/>
                </a:lnTo>
                <a:lnTo>
                  <a:pt x="2117489" y="18968"/>
                </a:lnTo>
                <a:lnTo>
                  <a:pt x="2171892" y="26721"/>
                </a:lnTo>
                <a:lnTo>
                  <a:pt x="2225248" y="35729"/>
                </a:lnTo>
                <a:lnTo>
                  <a:pt x="2277455" y="45964"/>
                </a:lnTo>
                <a:lnTo>
                  <a:pt x="2328411" y="57399"/>
                </a:lnTo>
                <a:lnTo>
                  <a:pt x="2378011" y="70005"/>
                </a:lnTo>
                <a:lnTo>
                  <a:pt x="2426154" y="83755"/>
                </a:lnTo>
                <a:lnTo>
                  <a:pt x="2472735" y="98621"/>
                </a:lnTo>
                <a:lnTo>
                  <a:pt x="2517653" y="114575"/>
                </a:lnTo>
                <a:lnTo>
                  <a:pt x="2560803" y="131590"/>
                </a:lnTo>
                <a:lnTo>
                  <a:pt x="2602084" y="149637"/>
                </a:lnTo>
                <a:lnTo>
                  <a:pt x="2641391" y="168690"/>
                </a:lnTo>
                <a:lnTo>
                  <a:pt x="2678623" y="188720"/>
                </a:lnTo>
                <a:lnTo>
                  <a:pt x="2713675" y="209699"/>
                </a:lnTo>
                <a:lnTo>
                  <a:pt x="2746446" y="231600"/>
                </a:lnTo>
                <a:lnTo>
                  <a:pt x="2804728" y="278056"/>
                </a:lnTo>
                <a:lnTo>
                  <a:pt x="2852647" y="327865"/>
                </a:lnTo>
                <a:lnTo>
                  <a:pt x="2889376" y="380805"/>
                </a:lnTo>
                <a:lnTo>
                  <a:pt x="2915398" y="441269"/>
                </a:lnTo>
                <a:lnTo>
                  <a:pt x="2925326" y="501410"/>
                </a:lnTo>
                <a:lnTo>
                  <a:pt x="2924461" y="531197"/>
                </a:lnTo>
                <a:lnTo>
                  <a:pt x="2911491" y="589880"/>
                </a:lnTo>
                <a:lnTo>
                  <a:pt x="2884085" y="646941"/>
                </a:lnTo>
                <a:lnTo>
                  <a:pt x="2842906" y="701862"/>
                </a:lnTo>
                <a:lnTo>
                  <a:pt x="2788619" y="754122"/>
                </a:lnTo>
                <a:lnTo>
                  <a:pt x="2756766" y="779093"/>
                </a:lnTo>
                <a:lnTo>
                  <a:pt x="2721885" y="803203"/>
                </a:lnTo>
                <a:lnTo>
                  <a:pt x="2684059" y="826389"/>
                </a:lnTo>
                <a:lnTo>
                  <a:pt x="2643370" y="848586"/>
                </a:lnTo>
                <a:lnTo>
                  <a:pt x="2599901" y="869727"/>
                </a:lnTo>
                <a:lnTo>
                  <a:pt x="2553736" y="889750"/>
                </a:lnTo>
                <a:lnTo>
                  <a:pt x="2504956" y="908587"/>
                </a:lnTo>
                <a:lnTo>
                  <a:pt x="2453646" y="926176"/>
                </a:lnTo>
                <a:lnTo>
                  <a:pt x="2399887" y="942450"/>
                </a:lnTo>
                <a:lnTo>
                  <a:pt x="2343764" y="957345"/>
                </a:lnTo>
                <a:lnTo>
                  <a:pt x="2285358" y="970796"/>
                </a:lnTo>
                <a:lnTo>
                  <a:pt x="2224753" y="982738"/>
                </a:lnTo>
                <a:lnTo>
                  <a:pt x="2162032" y="993106"/>
                </a:lnTo>
                <a:lnTo>
                  <a:pt x="2097278" y="1001835"/>
                </a:lnTo>
                <a:lnTo>
                  <a:pt x="2042567" y="1007716"/>
                </a:lnTo>
                <a:lnTo>
                  <a:pt x="1987686" y="1012288"/>
                </a:lnTo>
                <a:lnTo>
                  <a:pt x="1932731" y="1015567"/>
                </a:lnTo>
                <a:lnTo>
                  <a:pt x="1877795" y="1017568"/>
                </a:lnTo>
                <a:lnTo>
                  <a:pt x="1822974" y="1018305"/>
                </a:lnTo>
                <a:lnTo>
                  <a:pt x="1768361" y="1017796"/>
                </a:lnTo>
                <a:lnTo>
                  <a:pt x="1714053" y="1016054"/>
                </a:lnTo>
                <a:lnTo>
                  <a:pt x="1660143" y="1013096"/>
                </a:lnTo>
                <a:lnTo>
                  <a:pt x="1606727" y="1008937"/>
                </a:lnTo>
                <a:lnTo>
                  <a:pt x="1553899" y="1003592"/>
                </a:lnTo>
                <a:lnTo>
                  <a:pt x="1501754" y="997076"/>
                </a:lnTo>
                <a:lnTo>
                  <a:pt x="1450387" y="989405"/>
                </a:lnTo>
                <a:lnTo>
                  <a:pt x="1399892" y="980595"/>
                </a:lnTo>
                <a:lnTo>
                  <a:pt x="1350365" y="970660"/>
                </a:lnTo>
                <a:lnTo>
                  <a:pt x="1301899" y="959617"/>
                </a:lnTo>
                <a:lnTo>
                  <a:pt x="1254590" y="947479"/>
                </a:lnTo>
                <a:lnTo>
                  <a:pt x="1208533" y="934264"/>
                </a:lnTo>
                <a:lnTo>
                  <a:pt x="1163822" y="919986"/>
                </a:lnTo>
                <a:lnTo>
                  <a:pt x="1120551" y="904660"/>
                </a:lnTo>
                <a:lnTo>
                  <a:pt x="1078817" y="888303"/>
                </a:lnTo>
                <a:lnTo>
                  <a:pt x="1038713" y="870928"/>
                </a:lnTo>
                <a:lnTo>
                  <a:pt x="1000334" y="852553"/>
                </a:lnTo>
                <a:lnTo>
                  <a:pt x="963775" y="833191"/>
                </a:lnTo>
                <a:lnTo>
                  <a:pt x="929131" y="812859"/>
                </a:lnTo>
                <a:lnTo>
                  <a:pt x="0" y="90988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 txBox="1"/>
          <p:nvPr/>
        </p:nvSpPr>
        <p:spPr>
          <a:xfrm>
            <a:off x="6388270" y="4123773"/>
            <a:ext cx="174921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Calibri"/>
                <a:cs typeface="Calibri"/>
              </a:rPr>
              <a:t>1</a:t>
            </a:r>
            <a:r>
              <a:rPr sz="3200" spc="-160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squaring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09600" y="1389125"/>
            <a:ext cx="7143835" cy="51069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873503" y="5285231"/>
            <a:ext cx="4616704" cy="13472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936665" y="5317778"/>
            <a:ext cx="4489872" cy="867694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290405" rIns="0" bIns="0" rtlCol="0">
            <a:spAutoFit/>
          </a:bodyPr>
          <a:lstStyle/>
          <a:p>
            <a:pPr marL="485975">
              <a:spcBef>
                <a:spcPts val="2285"/>
              </a:spcBef>
            </a:pPr>
            <a:r>
              <a:rPr sz="3733" b="1" spc="-20" dirty="0">
                <a:latin typeface="Calibri"/>
                <a:cs typeface="Calibri"/>
              </a:rPr>
              <a:t>proof size </a:t>
            </a:r>
            <a:r>
              <a:rPr sz="3733" b="1" spc="-7" dirty="0">
                <a:latin typeface="Calibri"/>
                <a:cs typeface="Calibri"/>
              </a:rPr>
              <a:t>=</a:t>
            </a:r>
            <a:r>
              <a:rPr sz="3733" b="1" spc="-13" dirty="0">
                <a:latin typeface="Calibri"/>
                <a:cs typeface="Calibri"/>
              </a:rPr>
              <a:t> log(p)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7157">
              <a:lnSpc>
                <a:spcPts val="1653"/>
              </a:lnSpc>
            </a:pPr>
            <a:r>
              <a:rPr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7522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51981">
              <a:lnSpc>
                <a:spcPct val="100000"/>
              </a:lnSpc>
            </a:pPr>
            <a:r>
              <a:rPr sz="5333" dirty="0"/>
              <a:t>Modular </a:t>
            </a:r>
            <a:r>
              <a:rPr sz="5333" spc="-13" dirty="0"/>
              <a:t>square</a:t>
            </a:r>
            <a:r>
              <a:rPr sz="5333" spc="-73" dirty="0"/>
              <a:t> </a:t>
            </a:r>
            <a:r>
              <a:rPr sz="5333" spc="-20" dirty="0"/>
              <a:t>roots</a:t>
            </a:r>
            <a:endParaRPr sz="5333"/>
          </a:p>
        </p:txBody>
      </p:sp>
      <p:sp>
        <p:nvSpPr>
          <p:cNvPr id="3" name="object 3"/>
          <p:cNvSpPr txBox="1"/>
          <p:nvPr/>
        </p:nvSpPr>
        <p:spPr>
          <a:xfrm>
            <a:off x="714587" y="2220637"/>
            <a:ext cx="4876800" cy="16825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</a:tabLst>
            </a:pPr>
            <a:r>
              <a:rPr sz="3200" dirty="0">
                <a:latin typeface="Calibri"/>
                <a:cs typeface="Calibri"/>
              </a:rPr>
              <a:t>A</a:t>
            </a:r>
            <a:r>
              <a:rPr sz="3200" spc="-127" dirty="0">
                <a:latin typeface="Calibri"/>
                <a:cs typeface="Calibri"/>
              </a:rPr>
              <a:t> </a:t>
            </a:r>
            <a:r>
              <a:rPr sz="3200" spc="-13" dirty="0">
                <a:latin typeface="Calibri"/>
                <a:cs typeface="Calibri"/>
              </a:rPr>
              <a:t>“proto-VDF”</a:t>
            </a:r>
            <a:endParaRPr sz="3200">
              <a:latin typeface="Calibri"/>
              <a:cs typeface="Calibri"/>
            </a:endParaRPr>
          </a:p>
          <a:p>
            <a:pPr marL="1008355" lvl="1" indent="-381837">
              <a:spcBef>
                <a:spcPts val="767"/>
              </a:spcBef>
              <a:buFont typeface="Wingdings"/>
              <a:buChar char=""/>
              <a:tabLst>
                <a:tab pos="1009201" algn="l"/>
              </a:tabLst>
            </a:pPr>
            <a:r>
              <a:rPr sz="3200" spc="-33" dirty="0">
                <a:latin typeface="Calibri"/>
                <a:cs typeface="Calibri"/>
              </a:rPr>
              <a:t>Eval </a:t>
            </a:r>
            <a:r>
              <a:rPr sz="3200" dirty="0">
                <a:latin typeface="Calibri"/>
                <a:cs typeface="Calibri"/>
              </a:rPr>
              <a:t>time: </a:t>
            </a:r>
            <a:r>
              <a:rPr sz="3200" spc="-7" dirty="0">
                <a:latin typeface="Calibri"/>
                <a:cs typeface="Calibri"/>
              </a:rPr>
              <a:t>log(p) </a:t>
            </a:r>
            <a:r>
              <a:rPr sz="3200" dirty="0">
                <a:latin typeface="Calibri"/>
                <a:cs typeface="Calibri"/>
              </a:rPr>
              <a:t>*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M(p)</a:t>
            </a:r>
            <a:endParaRPr sz="3200">
              <a:latin typeface="Calibri"/>
              <a:cs typeface="Calibri"/>
            </a:endParaRPr>
          </a:p>
          <a:p>
            <a:pPr marL="1008355" lvl="1" indent="-381837">
              <a:spcBef>
                <a:spcPts val="767"/>
              </a:spcBef>
              <a:buFont typeface="Wingdings"/>
              <a:buChar char=""/>
              <a:tabLst>
                <a:tab pos="1009201" algn="l"/>
              </a:tabLst>
            </a:pPr>
            <a:r>
              <a:rPr sz="3200" spc="-27" dirty="0">
                <a:latin typeface="Calibri"/>
                <a:cs typeface="Calibri"/>
              </a:rPr>
              <a:t>Verify </a:t>
            </a:r>
            <a:r>
              <a:rPr sz="3200" dirty="0">
                <a:latin typeface="Calibri"/>
                <a:cs typeface="Calibri"/>
              </a:rPr>
              <a:t>time:</a:t>
            </a:r>
            <a:r>
              <a:rPr sz="3200" spc="-133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M(p)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24186" y="3976963"/>
            <a:ext cx="92413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8770" indent="-381837">
              <a:buFont typeface="Wingdings"/>
              <a:buChar char=""/>
              <a:tabLst>
                <a:tab pos="399617" algn="l"/>
                <a:tab pos="2117460" algn="l"/>
              </a:tabLst>
            </a:pPr>
            <a:r>
              <a:rPr sz="3200" b="1" u="heavy" spc="-7" dirty="0">
                <a:latin typeface="Calibri"/>
                <a:cs typeface="Calibri"/>
              </a:rPr>
              <a:t>Problem:</a:t>
            </a:r>
            <a:r>
              <a:rPr sz="3200" b="1" spc="-7" dirty="0">
                <a:latin typeface="Calibri"/>
                <a:cs typeface="Calibri"/>
              </a:rPr>
              <a:t>	</a:t>
            </a:r>
            <a:r>
              <a:rPr sz="3200" spc="-27" dirty="0">
                <a:latin typeface="Calibri"/>
                <a:cs typeface="Calibri"/>
              </a:rPr>
              <a:t>Verify </a:t>
            </a:r>
            <a:r>
              <a:rPr sz="3200" dirty="0">
                <a:latin typeface="Calibri"/>
                <a:cs typeface="Calibri"/>
              </a:rPr>
              <a:t>time </a:t>
            </a:r>
            <a:r>
              <a:rPr sz="3200" spc="-7" dirty="0">
                <a:latin typeface="Calibri"/>
                <a:cs typeface="Calibri"/>
              </a:rPr>
              <a:t>not polylogarithmic </a:t>
            </a:r>
            <a:r>
              <a:rPr sz="3200" dirty="0">
                <a:latin typeface="Calibri"/>
                <a:cs typeface="Calibri"/>
              </a:rPr>
              <a:t>in </a:t>
            </a:r>
            <a:r>
              <a:rPr sz="3200" spc="-33" dirty="0">
                <a:latin typeface="Calibri"/>
                <a:cs typeface="Calibri"/>
              </a:rPr>
              <a:t>Eval</a:t>
            </a:r>
            <a:r>
              <a:rPr sz="3200" spc="-127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time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42431" y="2440431"/>
            <a:ext cx="4805680" cy="12781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5659120" y="2414015"/>
            <a:ext cx="5061712" cy="1211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5805594" y="2472978"/>
            <a:ext cx="4679527" cy="1042164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56725" rIns="0" bIns="0" rtlCol="0">
            <a:spAutoFit/>
          </a:bodyPr>
          <a:lstStyle/>
          <a:p>
            <a:pPr marL="1693" algn="ctr">
              <a:spcBef>
                <a:spcPts val="445"/>
              </a:spcBef>
            </a:pPr>
            <a:r>
              <a:rPr sz="3200" b="1" spc="-7" dirty="0">
                <a:latin typeface="Calibri"/>
                <a:cs typeface="Calibri"/>
              </a:rPr>
              <a:t>M(p) </a:t>
            </a:r>
            <a:r>
              <a:rPr sz="3200" b="1" dirty="0">
                <a:latin typeface="Calibri"/>
                <a:cs typeface="Calibri"/>
              </a:rPr>
              <a:t>= </a:t>
            </a:r>
            <a:r>
              <a:rPr sz="3200" b="1" spc="-7" dirty="0">
                <a:latin typeface="Calibri"/>
                <a:cs typeface="Calibri"/>
              </a:rPr>
              <a:t>time </a:t>
            </a:r>
            <a:r>
              <a:rPr sz="3200" b="1" spc="-13" dirty="0">
                <a:latin typeface="Calibri"/>
                <a:cs typeface="Calibri"/>
              </a:rPr>
              <a:t>complexity</a:t>
            </a:r>
            <a:r>
              <a:rPr sz="3200" b="1" spc="-93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of</a:t>
            </a:r>
            <a:endParaRPr sz="3200">
              <a:latin typeface="Calibri"/>
              <a:cs typeface="Calibri"/>
            </a:endParaRPr>
          </a:p>
          <a:p>
            <a:pPr marL="847" algn="ctr"/>
            <a:r>
              <a:rPr sz="3200" b="1" spc="-7" dirty="0">
                <a:latin typeface="Calibri"/>
                <a:cs typeface="Calibri"/>
              </a:rPr>
              <a:t>multiplication </a:t>
            </a:r>
            <a:r>
              <a:rPr sz="3200" b="1" dirty="0">
                <a:latin typeface="Calibri"/>
                <a:cs typeface="Calibri"/>
              </a:rPr>
              <a:t>mod</a:t>
            </a:r>
            <a:r>
              <a:rPr sz="3200" b="1" spc="-187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p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235943" y="6440357"/>
            <a:ext cx="2413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653"/>
              </a:lnSpc>
            </a:pP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10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67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7505" y="331238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46261">
              <a:lnSpc>
                <a:spcPct val="100000"/>
              </a:lnSpc>
            </a:pPr>
            <a:r>
              <a:rPr sz="5333" spc="-7" dirty="0"/>
              <a:t>Security </a:t>
            </a:r>
            <a:r>
              <a:rPr sz="5333" spc="-13" dirty="0"/>
              <a:t>Properties</a:t>
            </a:r>
            <a:r>
              <a:rPr sz="5333" dirty="0"/>
              <a:t> </a:t>
            </a:r>
            <a:r>
              <a:rPr sz="5333" spc="-13" dirty="0"/>
              <a:t>(Informal)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457200" y="3969509"/>
            <a:ext cx="11355493" cy="2888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219200" y="1319615"/>
            <a:ext cx="10136293" cy="2385060"/>
          </a:xfrm>
          <a:custGeom>
            <a:avLst/>
            <a:gdLst/>
            <a:ahLst/>
            <a:cxnLst/>
            <a:rect l="l" t="t" r="r" b="b"/>
            <a:pathLst>
              <a:path w="7602220" h="1788795">
                <a:moveTo>
                  <a:pt x="0" y="1788287"/>
                </a:moveTo>
                <a:lnTo>
                  <a:pt x="7602220" y="1788287"/>
                </a:lnTo>
                <a:lnTo>
                  <a:pt x="7602220" y="0"/>
                </a:lnTo>
                <a:lnTo>
                  <a:pt x="0" y="0"/>
                </a:lnTo>
                <a:lnTo>
                  <a:pt x="0" y="1788287"/>
                </a:lnTo>
                <a:close/>
              </a:path>
            </a:pathLst>
          </a:custGeom>
          <a:ln w="9525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 txBox="1"/>
          <p:nvPr/>
        </p:nvSpPr>
        <p:spPr>
          <a:xfrm>
            <a:off x="1341526" y="1372445"/>
            <a:ext cx="7963341" cy="13618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342" indent="-456342">
              <a:buFont typeface="Arial"/>
              <a:buChar char="•"/>
              <a:tabLst>
                <a:tab pos="457189" algn="l"/>
                <a:tab pos="2411246" algn="l"/>
                <a:tab pos="6144953" algn="l"/>
              </a:tabLst>
            </a:pPr>
            <a:r>
              <a:rPr sz="3200" spc="-7" dirty="0">
                <a:latin typeface="Calibri"/>
                <a:cs typeface="Calibri"/>
              </a:rPr>
              <a:t>Setup</a:t>
            </a:r>
            <a:r>
              <a:rPr sz="3200" dirty="0">
                <a:latin typeface="Calibri"/>
                <a:cs typeface="Calibri"/>
              </a:rPr>
              <a:t>(</a:t>
            </a:r>
            <a:r>
              <a:rPr sz="3200" i="1" dirty="0">
                <a:latin typeface="Calibri"/>
                <a:cs typeface="Calibri"/>
              </a:rPr>
              <a:t>λ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40" dirty="0">
                <a:latin typeface="Calibri"/>
                <a:cs typeface="Calibri"/>
              </a:rPr>
              <a:t> </a:t>
            </a:r>
            <a:r>
              <a:rPr sz="3200" i="1" spc="-13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)	</a:t>
            </a:r>
            <a:r>
              <a:rPr sz="3200" spc="-7" dirty="0">
                <a:latin typeface="Cambria Math"/>
                <a:cs typeface="Cambria Math"/>
              </a:rPr>
              <a:t>⟶</a:t>
            </a:r>
            <a:r>
              <a:rPr sz="3200" spc="20" dirty="0">
                <a:latin typeface="Cambria Math"/>
                <a:cs typeface="Cambria Math"/>
              </a:rPr>
              <a:t> </a:t>
            </a:r>
            <a:r>
              <a:rPr sz="3200" spc="-7" dirty="0">
                <a:latin typeface="Calibri"/>
                <a:cs typeface="Calibri"/>
              </a:rPr>
              <a:t>publi</a:t>
            </a:r>
            <a:r>
              <a:rPr sz="3200" dirty="0">
                <a:latin typeface="Calibri"/>
                <a:cs typeface="Calibri"/>
              </a:rPr>
              <a:t>c</a:t>
            </a:r>
            <a:r>
              <a:rPr sz="3200" spc="-7" dirty="0">
                <a:latin typeface="Calibri"/>
                <a:cs typeface="Calibri"/>
              </a:rPr>
              <a:t> pa</a:t>
            </a:r>
            <a:r>
              <a:rPr sz="3200" spc="-6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ame</a:t>
            </a:r>
            <a:r>
              <a:rPr sz="3200" spc="-33" dirty="0">
                <a:latin typeface="Calibri"/>
                <a:cs typeface="Calibri"/>
              </a:rPr>
              <a:t>t</a:t>
            </a:r>
            <a:r>
              <a:rPr sz="3200" dirty="0">
                <a:latin typeface="Calibri"/>
                <a:cs typeface="Calibri"/>
              </a:rPr>
              <a:t>e</a:t>
            </a:r>
            <a:r>
              <a:rPr sz="3200" spc="-40" dirty="0">
                <a:latin typeface="Calibri"/>
                <a:cs typeface="Calibri"/>
              </a:rPr>
              <a:t>r</a:t>
            </a:r>
            <a:r>
              <a:rPr sz="3200" dirty="0">
                <a:latin typeface="Calibri"/>
                <a:cs typeface="Calibri"/>
              </a:rPr>
              <a:t>s	</a:t>
            </a:r>
            <a:r>
              <a:rPr sz="3200" i="1" dirty="0">
                <a:latin typeface="Calibri"/>
                <a:cs typeface="Calibri"/>
              </a:rPr>
              <a:t>pp</a:t>
            </a:r>
            <a:endParaRPr sz="3200" dirty="0">
              <a:latin typeface="Calibri"/>
              <a:cs typeface="Calibri"/>
            </a:endParaRPr>
          </a:p>
          <a:p>
            <a:pPr marL="456342" indent="-456342">
              <a:spcBef>
                <a:spcPts val="2327"/>
              </a:spcBef>
              <a:buFont typeface="Arial"/>
              <a:buChar char="•"/>
              <a:tabLst>
                <a:tab pos="457189" algn="l"/>
                <a:tab pos="2366374" algn="l"/>
                <a:tab pos="3027604" algn="l"/>
                <a:tab pos="5024841" algn="l"/>
              </a:tabLst>
            </a:pPr>
            <a:r>
              <a:rPr sz="3200" spc="-20" dirty="0">
                <a:latin typeface="Calibri"/>
                <a:cs typeface="Calibri"/>
              </a:rPr>
              <a:t>Eval(</a:t>
            </a:r>
            <a:r>
              <a:rPr sz="3200" i="1" spc="-20" dirty="0">
                <a:latin typeface="Calibri"/>
                <a:cs typeface="Calibri"/>
              </a:rPr>
              <a:t>pp</a:t>
            </a:r>
            <a:r>
              <a:rPr sz="3200" spc="-20" dirty="0">
                <a:latin typeface="Calibri"/>
                <a:cs typeface="Calibri"/>
              </a:rPr>
              <a:t>,</a:t>
            </a:r>
            <a:r>
              <a:rPr sz="3200" spc="-13" dirty="0">
                <a:latin typeface="Calibri"/>
                <a:cs typeface="Calibri"/>
              </a:rPr>
              <a:t> </a:t>
            </a:r>
            <a:r>
              <a:rPr sz="3733" b="1" i="1" spc="-7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r>
              <a:rPr sz="3200" spc="-7" dirty="0">
                <a:latin typeface="Calibri"/>
                <a:cs typeface="Calibri"/>
              </a:rPr>
              <a:t>)	</a:t>
            </a:r>
            <a:r>
              <a:rPr sz="3200" spc="-7" dirty="0">
                <a:latin typeface="Cambria Math"/>
                <a:cs typeface="Cambria Math"/>
              </a:rPr>
              <a:t>⟶	</a:t>
            </a:r>
            <a:r>
              <a:rPr sz="3200" spc="-7" dirty="0">
                <a:latin typeface="Calibri"/>
                <a:cs typeface="Calibri"/>
              </a:rPr>
              <a:t>output </a:t>
            </a:r>
            <a:r>
              <a:rPr sz="3733" b="1" i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,	</a:t>
            </a:r>
            <a:r>
              <a:rPr sz="3200" spc="-20" dirty="0">
                <a:latin typeface="Calibri"/>
                <a:cs typeface="Calibri"/>
              </a:rPr>
              <a:t>proof</a:t>
            </a:r>
            <a:r>
              <a:rPr sz="3200" spc="-120" dirty="0">
                <a:latin typeface="Calibri"/>
                <a:cs typeface="Calibri"/>
              </a:rPr>
              <a:t> </a:t>
            </a:r>
            <a:r>
              <a:rPr sz="3733" b="1" i="1" spc="-7" dirty="0">
                <a:solidFill>
                  <a:srgbClr val="6F2F9F"/>
                </a:solidFill>
                <a:latin typeface="Calibri"/>
                <a:cs typeface="Calibri"/>
              </a:rPr>
              <a:t>π</a:t>
            </a:r>
            <a:endParaRPr sz="3733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047905" y="2223855"/>
            <a:ext cx="28456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spc="-13" dirty="0">
                <a:latin typeface="Calibri"/>
                <a:cs typeface="Calibri"/>
              </a:rPr>
              <a:t>(requires </a:t>
            </a:r>
            <a:r>
              <a:rPr sz="3200" i="1" dirty="0">
                <a:latin typeface="Calibri"/>
                <a:cs typeface="Calibri"/>
              </a:rPr>
              <a:t>T</a:t>
            </a:r>
            <a:r>
              <a:rPr sz="3200" i="1" spc="-93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steps)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41526" y="3030219"/>
            <a:ext cx="4034367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6342" indent="-456342">
              <a:buFont typeface="Arial"/>
              <a:buChar char="•"/>
              <a:tabLst>
                <a:tab pos="457189" algn="l"/>
                <a:tab pos="3554218" algn="l"/>
              </a:tabLst>
            </a:pPr>
            <a:r>
              <a:rPr sz="3200" spc="-173" dirty="0">
                <a:latin typeface="Calibri"/>
                <a:cs typeface="Calibri"/>
              </a:rPr>
              <a:t>V</a:t>
            </a:r>
            <a:r>
              <a:rPr sz="3200" dirty="0">
                <a:latin typeface="Calibri"/>
                <a:cs typeface="Calibri"/>
              </a:rPr>
              <a:t>eri</a:t>
            </a:r>
            <a:r>
              <a:rPr sz="3200" spc="13" dirty="0">
                <a:latin typeface="Calibri"/>
                <a:cs typeface="Calibri"/>
              </a:rPr>
              <a:t>f</a:t>
            </a:r>
            <a:r>
              <a:rPr sz="3200" dirty="0">
                <a:latin typeface="Calibri"/>
                <a:cs typeface="Calibri"/>
              </a:rPr>
              <a:t>y</a:t>
            </a:r>
            <a:r>
              <a:rPr sz="3200" spc="7" dirty="0">
                <a:latin typeface="Calibri"/>
                <a:cs typeface="Calibri"/>
              </a:rPr>
              <a:t>(</a:t>
            </a:r>
            <a:r>
              <a:rPr sz="3200" i="1" dirty="0">
                <a:latin typeface="Calibri"/>
                <a:cs typeface="Calibri"/>
              </a:rPr>
              <a:t>pp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733" b="1" i="1" spc="-13" dirty="0">
                <a:solidFill>
                  <a:srgbClr val="6F2F9F"/>
                </a:solidFill>
                <a:latin typeface="Calibri"/>
                <a:cs typeface="Calibri"/>
              </a:rPr>
              <a:t>x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7" dirty="0">
                <a:latin typeface="Calibri"/>
                <a:cs typeface="Calibri"/>
              </a:rPr>
              <a:t> </a:t>
            </a:r>
            <a:r>
              <a:rPr sz="3733" b="1" i="1" dirty="0">
                <a:solidFill>
                  <a:srgbClr val="6F2F9F"/>
                </a:solidFill>
                <a:latin typeface="Calibri"/>
                <a:cs typeface="Calibri"/>
              </a:rPr>
              <a:t>y</a:t>
            </a:r>
            <a:r>
              <a:rPr sz="3200" dirty="0">
                <a:latin typeface="Calibri"/>
                <a:cs typeface="Calibri"/>
              </a:rPr>
              <a:t>,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733" b="1" i="1" spc="-13" dirty="0">
                <a:solidFill>
                  <a:srgbClr val="6F2F9F"/>
                </a:solidFill>
                <a:latin typeface="Calibri"/>
                <a:cs typeface="Calibri"/>
              </a:rPr>
              <a:t>π</a:t>
            </a:r>
            <a:r>
              <a:rPr sz="3200" dirty="0">
                <a:latin typeface="Calibri"/>
                <a:cs typeface="Calibri"/>
              </a:rPr>
              <a:t>)	</a:t>
            </a:r>
            <a:r>
              <a:rPr sz="3200" dirty="0">
                <a:latin typeface="Cambria Math"/>
                <a:cs typeface="Cambria Math"/>
              </a:rPr>
              <a:t>⟶</a:t>
            </a:r>
            <a:endParaRPr sz="3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39214" y="3097953"/>
            <a:ext cx="15858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3200" dirty="0">
                <a:latin typeface="Calibri"/>
                <a:cs typeface="Calibri"/>
              </a:rPr>
              <a:t>{ </a:t>
            </a:r>
            <a:r>
              <a:rPr sz="3200" i="1" spc="-7" dirty="0">
                <a:latin typeface="Calibri"/>
                <a:cs typeface="Calibri"/>
              </a:rPr>
              <a:t>yes, no</a:t>
            </a:r>
            <a:r>
              <a:rPr sz="3200" i="1" spc="-107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}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17535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133" y="218009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336007">
              <a:lnSpc>
                <a:spcPct val="100000"/>
              </a:lnSpc>
            </a:pPr>
            <a:r>
              <a:rPr sz="5333" spc="-7" dirty="0"/>
              <a:t>VDF security </a:t>
            </a:r>
            <a:r>
              <a:rPr sz="5333" spc="-20" dirty="0"/>
              <a:t>more </a:t>
            </a:r>
            <a:r>
              <a:rPr sz="5333" spc="-13" dirty="0"/>
              <a:t>formally…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609600" y="3876037"/>
            <a:ext cx="11582400" cy="29819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847496" y="1783080"/>
            <a:ext cx="10550821" cy="20929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847496" y="1783080"/>
            <a:ext cx="10551160" cy="2092960"/>
          </a:xfrm>
          <a:custGeom>
            <a:avLst/>
            <a:gdLst/>
            <a:ahLst/>
            <a:cxnLst/>
            <a:rect l="l" t="t" r="r" b="b"/>
            <a:pathLst>
              <a:path w="7913370" h="1569720">
                <a:moveTo>
                  <a:pt x="0" y="1569720"/>
                </a:moveTo>
                <a:lnTo>
                  <a:pt x="7913116" y="1569720"/>
                </a:lnTo>
                <a:lnTo>
                  <a:pt x="7913116" y="0"/>
                </a:lnTo>
                <a:lnTo>
                  <a:pt x="0" y="0"/>
                </a:lnTo>
                <a:lnTo>
                  <a:pt x="0" y="1569720"/>
                </a:lnTo>
                <a:close/>
              </a:path>
            </a:pathLst>
          </a:custGeom>
          <a:ln w="3175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52736" y="1242737"/>
            <a:ext cx="391329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3895416" algn="l"/>
              </a:tabLst>
            </a:pPr>
            <a:r>
              <a:rPr sz="3200" b="1" u="heavy" spc="-7" dirty="0">
                <a:latin typeface="Arial"/>
                <a:cs typeface="Arial"/>
              </a:rPr>
              <a:t>Sequentiality</a:t>
            </a:r>
            <a:r>
              <a:rPr sz="3200" b="1" u="heavy" spc="-73" dirty="0">
                <a:latin typeface="Arial"/>
                <a:cs typeface="Arial"/>
              </a:rPr>
              <a:t> </a:t>
            </a:r>
            <a:r>
              <a:rPr sz="3200" b="1" u="heavy" spc="-7" dirty="0">
                <a:latin typeface="Arial"/>
                <a:cs typeface="Arial"/>
              </a:rPr>
              <a:t>Game	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-1" y="1"/>
            <a:ext cx="49106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871514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3733" y="254931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06087">
              <a:lnSpc>
                <a:spcPct val="100000"/>
              </a:lnSpc>
            </a:pPr>
            <a:r>
              <a:rPr sz="5333" spc="-33" dirty="0"/>
              <a:t>Part </a:t>
            </a:r>
            <a:r>
              <a:rPr sz="5333" spc="-7" dirty="0"/>
              <a:t>I: </a:t>
            </a:r>
            <a:r>
              <a:rPr sz="5333" spc="-13" dirty="0"/>
              <a:t>Applications </a:t>
            </a:r>
            <a:r>
              <a:rPr sz="5333" spc="-7" dirty="0"/>
              <a:t>of</a:t>
            </a:r>
            <a:r>
              <a:rPr sz="5333" spc="20" dirty="0"/>
              <a:t> </a:t>
            </a:r>
            <a:r>
              <a:rPr sz="5333" spc="-20" dirty="0"/>
              <a:t>VDFs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265819" y="1285409"/>
            <a:ext cx="9012936" cy="34008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03200" y="1253744"/>
            <a:ext cx="4431792" cy="3198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361185" y="2796031"/>
            <a:ext cx="113791" cy="11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265819" y="1285409"/>
            <a:ext cx="4306147" cy="3073400"/>
          </a:xfrm>
          <a:custGeom>
            <a:avLst/>
            <a:gdLst/>
            <a:ahLst/>
            <a:cxnLst/>
            <a:rect l="l" t="t" r="r" b="b"/>
            <a:pathLst>
              <a:path w="3229610" h="2305050">
                <a:moveTo>
                  <a:pt x="0" y="2304669"/>
                </a:moveTo>
                <a:lnTo>
                  <a:pt x="3229610" y="2304669"/>
                </a:lnTo>
                <a:lnTo>
                  <a:pt x="3229610" y="0"/>
                </a:lnTo>
                <a:lnTo>
                  <a:pt x="0" y="0"/>
                </a:lnTo>
                <a:lnTo>
                  <a:pt x="0" y="2304669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9662498" y="1471116"/>
            <a:ext cx="1919901" cy="166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 txBox="1"/>
          <p:nvPr/>
        </p:nvSpPr>
        <p:spPr>
          <a:xfrm>
            <a:off x="9768840" y="3496394"/>
            <a:ext cx="1945640" cy="7795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/>
            <a:r>
              <a:rPr sz="2533" spc="-53" dirty="0">
                <a:latin typeface="Calibri"/>
                <a:cs typeface="Calibri"/>
              </a:rPr>
              <a:t>P</a:t>
            </a:r>
            <a:r>
              <a:rPr sz="2533" spc="-7" dirty="0">
                <a:latin typeface="Calibri"/>
                <a:cs typeface="Calibri"/>
              </a:rPr>
              <a:t>ermissionless  consensus</a:t>
            </a:r>
            <a:endParaRPr sz="2533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728658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01837">
              <a:lnSpc>
                <a:spcPct val="100000"/>
              </a:lnSpc>
            </a:pPr>
            <a:r>
              <a:rPr sz="5333" spc="-7" dirty="0"/>
              <a:t>Randomness</a:t>
            </a:r>
            <a:r>
              <a:rPr sz="5333" spc="-47" dirty="0"/>
              <a:t> </a:t>
            </a:r>
            <a:r>
              <a:rPr sz="5333" spc="-13" dirty="0"/>
              <a:t>beacon</a:t>
            </a:r>
            <a:endParaRPr sz="5333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15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14587" y="1630679"/>
            <a:ext cx="2287693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</a:tabLst>
            </a:pPr>
            <a:r>
              <a:rPr sz="3733" spc="-7" dirty="0">
                <a:latin typeface="Calibri"/>
                <a:cs typeface="Calibri"/>
              </a:rPr>
              <a:t>Rabin</a:t>
            </a:r>
            <a:r>
              <a:rPr sz="3733" spc="-107" dirty="0">
                <a:latin typeface="Calibri"/>
                <a:cs typeface="Calibri"/>
              </a:rPr>
              <a:t> </a:t>
            </a:r>
            <a:r>
              <a:rPr sz="3733" spc="-7" dirty="0">
                <a:latin typeface="Calibri"/>
                <a:cs typeface="Calibri"/>
              </a:rPr>
              <a:t>‘83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7938" y="2971715"/>
            <a:ext cx="8642773" cy="1013953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8787" rIns="0" bIns="0" rtlCol="0">
            <a:spAutoFit/>
          </a:bodyPr>
          <a:lstStyle/>
          <a:p>
            <a:pPr marL="115144" marR="587572">
              <a:spcBef>
                <a:spcPts val="227"/>
              </a:spcBef>
            </a:pPr>
            <a:r>
              <a:rPr sz="3200" i="1" dirty="0">
                <a:latin typeface="Calibri"/>
                <a:cs typeface="Calibri"/>
              </a:rPr>
              <a:t>An </a:t>
            </a:r>
            <a:r>
              <a:rPr sz="3200" i="1" spc="-7" dirty="0">
                <a:latin typeface="Calibri"/>
                <a:cs typeface="Calibri"/>
              </a:rPr>
              <a:t>ideal </a:t>
            </a:r>
            <a:r>
              <a:rPr sz="3200" i="1" dirty="0">
                <a:latin typeface="Calibri"/>
                <a:cs typeface="Calibri"/>
              </a:rPr>
              <a:t>service that </a:t>
            </a:r>
            <a:r>
              <a:rPr sz="3200" i="1" spc="-7" dirty="0">
                <a:latin typeface="Calibri"/>
                <a:cs typeface="Calibri"/>
              </a:rPr>
              <a:t>regularly publishes </a:t>
            </a:r>
            <a:r>
              <a:rPr sz="3200" i="1" dirty="0">
                <a:latin typeface="Calibri"/>
                <a:cs typeface="Calibri"/>
              </a:rPr>
              <a:t>random  value which </a:t>
            </a:r>
            <a:r>
              <a:rPr sz="3200" i="1" spc="-7" dirty="0">
                <a:latin typeface="Calibri"/>
                <a:cs typeface="Calibri"/>
              </a:rPr>
              <a:t>no </a:t>
            </a:r>
            <a:r>
              <a:rPr sz="3200" i="1" dirty="0">
                <a:latin typeface="Calibri"/>
                <a:cs typeface="Calibri"/>
              </a:rPr>
              <a:t>party </a:t>
            </a:r>
            <a:r>
              <a:rPr sz="3200" i="1" spc="-13" dirty="0">
                <a:latin typeface="Calibri"/>
                <a:cs typeface="Calibri"/>
              </a:rPr>
              <a:t>can </a:t>
            </a:r>
            <a:r>
              <a:rPr sz="3200" i="1" dirty="0">
                <a:latin typeface="Calibri"/>
                <a:cs typeface="Calibri"/>
              </a:rPr>
              <a:t>predict </a:t>
            </a:r>
            <a:r>
              <a:rPr sz="3200" i="1" spc="-7" dirty="0">
                <a:latin typeface="Calibri"/>
                <a:cs typeface="Calibri"/>
              </a:rPr>
              <a:t>or</a:t>
            </a:r>
            <a:r>
              <a:rPr sz="3200" i="1" spc="-100" dirty="0">
                <a:latin typeface="Calibri"/>
                <a:cs typeface="Calibri"/>
              </a:rPr>
              <a:t> </a:t>
            </a:r>
            <a:r>
              <a:rPr sz="3200" i="1" spc="-7" dirty="0">
                <a:latin typeface="Calibri"/>
                <a:cs typeface="Calibri"/>
              </a:rPr>
              <a:t>manipulate</a:t>
            </a:r>
            <a:endParaRPr sz="32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89612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367538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010895">
              <a:lnSpc>
                <a:spcPct val="100000"/>
              </a:lnSpc>
            </a:pPr>
            <a:r>
              <a:rPr sz="5333" spc="-27" dirty="0"/>
              <a:t>Many </a:t>
            </a:r>
            <a:r>
              <a:rPr sz="5333" dirty="0"/>
              <a:t>uses </a:t>
            </a:r>
            <a:r>
              <a:rPr sz="5333" spc="-33" dirty="0"/>
              <a:t>for </a:t>
            </a:r>
            <a:r>
              <a:rPr sz="5333" spc="-27" dirty="0"/>
              <a:t>random</a:t>
            </a:r>
            <a:r>
              <a:rPr sz="5333" spc="27" dirty="0"/>
              <a:t> </a:t>
            </a:r>
            <a:r>
              <a:rPr sz="5333" spc="-13" dirty="0"/>
              <a:t>beacons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1230917" y="1356275"/>
            <a:ext cx="9730232" cy="51780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 flipH="1">
            <a:off x="-1" y="1"/>
            <a:ext cx="414867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2053044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01837">
              <a:lnSpc>
                <a:spcPct val="100000"/>
              </a:lnSpc>
            </a:pPr>
            <a:r>
              <a:rPr sz="5333" spc="-7" dirty="0"/>
              <a:t>Randomness</a:t>
            </a:r>
            <a:r>
              <a:rPr sz="5333" spc="-47" dirty="0"/>
              <a:t> </a:t>
            </a:r>
            <a:r>
              <a:rPr sz="5333" spc="-13" dirty="0"/>
              <a:t>beacon</a:t>
            </a:r>
            <a:endParaRPr sz="5333"/>
          </a:p>
        </p:txBody>
      </p:sp>
      <p:sp>
        <p:nvSpPr>
          <p:cNvPr id="3" name="object 3"/>
          <p:cNvSpPr txBox="1"/>
          <p:nvPr/>
        </p:nvSpPr>
        <p:spPr>
          <a:xfrm>
            <a:off x="473591" y="2777743"/>
            <a:ext cx="3314700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/>
            <a:r>
              <a:rPr sz="3200" spc="-7" dirty="0">
                <a:latin typeface="Calibri"/>
                <a:cs typeface="Calibri"/>
              </a:rPr>
              <a:t>``Public </a:t>
            </a:r>
            <a:r>
              <a:rPr sz="3200" spc="-13" dirty="0">
                <a:latin typeface="Calibri"/>
                <a:cs typeface="Calibri"/>
              </a:rPr>
              <a:t>displays”  </a:t>
            </a:r>
            <a:r>
              <a:rPr sz="3200" spc="-20" dirty="0">
                <a:latin typeface="Calibri"/>
                <a:cs typeface="Calibri"/>
              </a:rPr>
              <a:t>are </a:t>
            </a:r>
            <a:r>
              <a:rPr sz="3200" spc="-7" dirty="0">
                <a:latin typeface="Calibri"/>
                <a:cs typeface="Calibri"/>
              </a:rPr>
              <a:t>easily</a:t>
            </a:r>
            <a:r>
              <a:rPr sz="3200" spc="-87" dirty="0">
                <a:latin typeface="Calibri"/>
                <a:cs typeface="Calibri"/>
              </a:rPr>
              <a:t> </a:t>
            </a:r>
            <a:r>
              <a:rPr sz="3200" spc="-13" dirty="0">
                <a:latin typeface="Calibri"/>
                <a:cs typeface="Calibri"/>
              </a:rPr>
              <a:t>corrupted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380654" y="2506675"/>
            <a:ext cx="7475389" cy="4163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469887" y="4927600"/>
            <a:ext cx="1166368" cy="824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996176" y="5283201"/>
            <a:ext cx="113792" cy="11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578092" y="5004307"/>
            <a:ext cx="949960" cy="610445"/>
          </a:xfrm>
          <a:custGeom>
            <a:avLst/>
            <a:gdLst/>
            <a:ahLst/>
            <a:cxnLst/>
            <a:rect l="l" t="t" r="r" b="b"/>
            <a:pathLst>
              <a:path w="712470" h="457835">
                <a:moveTo>
                  <a:pt x="0" y="228663"/>
                </a:moveTo>
                <a:lnTo>
                  <a:pt x="18149" y="156382"/>
                </a:lnTo>
                <a:lnTo>
                  <a:pt x="39738" y="123573"/>
                </a:lnTo>
                <a:lnTo>
                  <a:pt x="68693" y="93611"/>
                </a:lnTo>
                <a:lnTo>
                  <a:pt x="104282" y="66968"/>
                </a:lnTo>
                <a:lnTo>
                  <a:pt x="145773" y="44114"/>
                </a:lnTo>
                <a:lnTo>
                  <a:pt x="192433" y="25520"/>
                </a:lnTo>
                <a:lnTo>
                  <a:pt x="243531" y="11656"/>
                </a:lnTo>
                <a:lnTo>
                  <a:pt x="298333" y="2992"/>
                </a:lnTo>
                <a:lnTo>
                  <a:pt x="356107" y="0"/>
                </a:lnTo>
                <a:lnTo>
                  <a:pt x="413886" y="2992"/>
                </a:lnTo>
                <a:lnTo>
                  <a:pt x="468698" y="11656"/>
                </a:lnTo>
                <a:lnTo>
                  <a:pt x="519809" y="25520"/>
                </a:lnTo>
                <a:lnTo>
                  <a:pt x="566487" y="44114"/>
                </a:lnTo>
                <a:lnTo>
                  <a:pt x="607996" y="66968"/>
                </a:lnTo>
                <a:lnTo>
                  <a:pt x="643604" y="93611"/>
                </a:lnTo>
                <a:lnTo>
                  <a:pt x="672576" y="123573"/>
                </a:lnTo>
                <a:lnTo>
                  <a:pt x="694179" y="156382"/>
                </a:lnTo>
                <a:lnTo>
                  <a:pt x="712342" y="228663"/>
                </a:lnTo>
                <a:lnTo>
                  <a:pt x="707679" y="265743"/>
                </a:lnTo>
                <a:lnTo>
                  <a:pt x="694179" y="300918"/>
                </a:lnTo>
                <a:lnTo>
                  <a:pt x="672576" y="333717"/>
                </a:lnTo>
                <a:lnTo>
                  <a:pt x="643604" y="363671"/>
                </a:lnTo>
                <a:lnTo>
                  <a:pt x="607996" y="390307"/>
                </a:lnTo>
                <a:lnTo>
                  <a:pt x="566487" y="413156"/>
                </a:lnTo>
                <a:lnTo>
                  <a:pt x="519809" y="431747"/>
                </a:lnTo>
                <a:lnTo>
                  <a:pt x="468698" y="445609"/>
                </a:lnTo>
                <a:lnTo>
                  <a:pt x="413886" y="454271"/>
                </a:lnTo>
                <a:lnTo>
                  <a:pt x="356107" y="457263"/>
                </a:lnTo>
                <a:lnTo>
                  <a:pt x="298333" y="454271"/>
                </a:lnTo>
                <a:lnTo>
                  <a:pt x="243531" y="445609"/>
                </a:lnTo>
                <a:lnTo>
                  <a:pt x="192433" y="431747"/>
                </a:lnTo>
                <a:lnTo>
                  <a:pt x="145773" y="413156"/>
                </a:lnTo>
                <a:lnTo>
                  <a:pt x="104282" y="390307"/>
                </a:lnTo>
                <a:lnTo>
                  <a:pt x="68693" y="363671"/>
                </a:lnTo>
                <a:lnTo>
                  <a:pt x="39738" y="333717"/>
                </a:lnTo>
                <a:lnTo>
                  <a:pt x="18149" y="300918"/>
                </a:lnTo>
                <a:lnTo>
                  <a:pt x="0" y="228663"/>
                </a:lnTo>
                <a:close/>
              </a:path>
            </a:pathLst>
          </a:custGeom>
          <a:ln w="7620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419601" y="5839968"/>
            <a:ext cx="4151375" cy="824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439407" y="6195569"/>
            <a:ext cx="113792" cy="1137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527127" y="5916421"/>
            <a:ext cx="3937000" cy="609600"/>
          </a:xfrm>
          <a:custGeom>
            <a:avLst/>
            <a:gdLst/>
            <a:ahLst/>
            <a:cxnLst/>
            <a:rect l="l" t="t" r="r" b="b"/>
            <a:pathLst>
              <a:path w="2952750" h="457200">
                <a:moveTo>
                  <a:pt x="0" y="228600"/>
                </a:moveTo>
                <a:lnTo>
                  <a:pt x="17008" y="193786"/>
                </a:lnTo>
                <a:lnTo>
                  <a:pt x="66365" y="160621"/>
                </a:lnTo>
                <a:lnTo>
                  <a:pt x="116004" y="139619"/>
                </a:lnTo>
                <a:lnTo>
                  <a:pt x="178165" y="119636"/>
                </a:lnTo>
                <a:lnTo>
                  <a:pt x="252105" y="100788"/>
                </a:lnTo>
                <a:lnTo>
                  <a:pt x="293260" y="91825"/>
                </a:lnTo>
                <a:lnTo>
                  <a:pt x="337082" y="83189"/>
                </a:lnTo>
                <a:lnTo>
                  <a:pt x="383478" y="74895"/>
                </a:lnTo>
                <a:lnTo>
                  <a:pt x="432355" y="66955"/>
                </a:lnTo>
                <a:lnTo>
                  <a:pt x="483620" y="59386"/>
                </a:lnTo>
                <a:lnTo>
                  <a:pt x="537181" y="52201"/>
                </a:lnTo>
                <a:lnTo>
                  <a:pt x="592945" y="45415"/>
                </a:lnTo>
                <a:lnTo>
                  <a:pt x="650819" y="39041"/>
                </a:lnTo>
                <a:lnTo>
                  <a:pt x="710710" y="33095"/>
                </a:lnTo>
                <a:lnTo>
                  <a:pt x="772525" y="27591"/>
                </a:lnTo>
                <a:lnTo>
                  <a:pt x="836172" y="22542"/>
                </a:lnTo>
                <a:lnTo>
                  <a:pt x="901559" y="17964"/>
                </a:lnTo>
                <a:lnTo>
                  <a:pt x="968591" y="13871"/>
                </a:lnTo>
                <a:lnTo>
                  <a:pt x="1037177" y="10277"/>
                </a:lnTo>
                <a:lnTo>
                  <a:pt x="1107224" y="7197"/>
                </a:lnTo>
                <a:lnTo>
                  <a:pt x="1178638" y="4644"/>
                </a:lnTo>
                <a:lnTo>
                  <a:pt x="1251328" y="2634"/>
                </a:lnTo>
                <a:lnTo>
                  <a:pt x="1325200" y="1180"/>
                </a:lnTo>
                <a:lnTo>
                  <a:pt x="1400162" y="297"/>
                </a:lnTo>
                <a:lnTo>
                  <a:pt x="1476120" y="0"/>
                </a:lnTo>
                <a:lnTo>
                  <a:pt x="1552079" y="297"/>
                </a:lnTo>
                <a:lnTo>
                  <a:pt x="1627041" y="1180"/>
                </a:lnTo>
                <a:lnTo>
                  <a:pt x="1700913" y="2634"/>
                </a:lnTo>
                <a:lnTo>
                  <a:pt x="1773603" y="4644"/>
                </a:lnTo>
                <a:lnTo>
                  <a:pt x="1845017" y="7197"/>
                </a:lnTo>
                <a:lnTo>
                  <a:pt x="1915064" y="10277"/>
                </a:lnTo>
                <a:lnTo>
                  <a:pt x="1983650" y="13871"/>
                </a:lnTo>
                <a:lnTo>
                  <a:pt x="2050682" y="17964"/>
                </a:lnTo>
                <a:lnTo>
                  <a:pt x="2116069" y="22542"/>
                </a:lnTo>
                <a:lnTo>
                  <a:pt x="2179716" y="27591"/>
                </a:lnTo>
                <a:lnTo>
                  <a:pt x="2241531" y="33095"/>
                </a:lnTo>
                <a:lnTo>
                  <a:pt x="2301422" y="39041"/>
                </a:lnTo>
                <a:lnTo>
                  <a:pt x="2359296" y="45415"/>
                </a:lnTo>
                <a:lnTo>
                  <a:pt x="2415060" y="52201"/>
                </a:lnTo>
                <a:lnTo>
                  <a:pt x="2468621" y="59386"/>
                </a:lnTo>
                <a:lnTo>
                  <a:pt x="2519886" y="66955"/>
                </a:lnTo>
                <a:lnTo>
                  <a:pt x="2568763" y="74895"/>
                </a:lnTo>
                <a:lnTo>
                  <a:pt x="2615159" y="83189"/>
                </a:lnTo>
                <a:lnTo>
                  <a:pt x="2658981" y="91825"/>
                </a:lnTo>
                <a:lnTo>
                  <a:pt x="2700136" y="100788"/>
                </a:lnTo>
                <a:lnTo>
                  <a:pt x="2738532" y="110063"/>
                </a:lnTo>
                <a:lnTo>
                  <a:pt x="2806675" y="129493"/>
                </a:lnTo>
                <a:lnTo>
                  <a:pt x="2862668" y="150000"/>
                </a:lnTo>
                <a:lnTo>
                  <a:pt x="2905768" y="171469"/>
                </a:lnTo>
                <a:lnTo>
                  <a:pt x="2944620" y="205227"/>
                </a:lnTo>
                <a:lnTo>
                  <a:pt x="2952241" y="228600"/>
                </a:lnTo>
                <a:lnTo>
                  <a:pt x="2950321" y="240376"/>
                </a:lnTo>
                <a:lnTo>
                  <a:pt x="2944620" y="251985"/>
                </a:lnTo>
                <a:lnTo>
                  <a:pt x="2905768" y="285742"/>
                </a:lnTo>
                <a:lnTo>
                  <a:pt x="2862668" y="307212"/>
                </a:lnTo>
                <a:lnTo>
                  <a:pt x="2806675" y="327719"/>
                </a:lnTo>
                <a:lnTo>
                  <a:pt x="2738532" y="347149"/>
                </a:lnTo>
                <a:lnTo>
                  <a:pt x="2700136" y="356424"/>
                </a:lnTo>
                <a:lnTo>
                  <a:pt x="2658981" y="365387"/>
                </a:lnTo>
                <a:lnTo>
                  <a:pt x="2615159" y="374022"/>
                </a:lnTo>
                <a:lnTo>
                  <a:pt x="2568763" y="382317"/>
                </a:lnTo>
                <a:lnTo>
                  <a:pt x="2519886" y="390256"/>
                </a:lnTo>
                <a:lnTo>
                  <a:pt x="2468621" y="397826"/>
                </a:lnTo>
                <a:lnTo>
                  <a:pt x="2415060" y="405011"/>
                </a:lnTo>
                <a:lnTo>
                  <a:pt x="2359296" y="411797"/>
                </a:lnTo>
                <a:lnTo>
                  <a:pt x="2301422" y="418170"/>
                </a:lnTo>
                <a:lnTo>
                  <a:pt x="2241531" y="424117"/>
                </a:lnTo>
                <a:lnTo>
                  <a:pt x="2179716" y="429621"/>
                </a:lnTo>
                <a:lnTo>
                  <a:pt x="2116069" y="434669"/>
                </a:lnTo>
                <a:lnTo>
                  <a:pt x="2050682" y="439247"/>
                </a:lnTo>
                <a:lnTo>
                  <a:pt x="1983650" y="443341"/>
                </a:lnTo>
                <a:lnTo>
                  <a:pt x="1915064" y="446935"/>
                </a:lnTo>
                <a:lnTo>
                  <a:pt x="1845017" y="450015"/>
                </a:lnTo>
                <a:lnTo>
                  <a:pt x="1773603" y="452568"/>
                </a:lnTo>
                <a:lnTo>
                  <a:pt x="1700913" y="454578"/>
                </a:lnTo>
                <a:lnTo>
                  <a:pt x="1627041" y="456032"/>
                </a:lnTo>
                <a:lnTo>
                  <a:pt x="1552079" y="456915"/>
                </a:lnTo>
                <a:lnTo>
                  <a:pt x="1476120" y="457212"/>
                </a:lnTo>
                <a:lnTo>
                  <a:pt x="1400162" y="456915"/>
                </a:lnTo>
                <a:lnTo>
                  <a:pt x="1325200" y="456032"/>
                </a:lnTo>
                <a:lnTo>
                  <a:pt x="1251328" y="454578"/>
                </a:lnTo>
                <a:lnTo>
                  <a:pt x="1178638" y="452568"/>
                </a:lnTo>
                <a:lnTo>
                  <a:pt x="1107224" y="450015"/>
                </a:lnTo>
                <a:lnTo>
                  <a:pt x="1037177" y="446935"/>
                </a:lnTo>
                <a:lnTo>
                  <a:pt x="968591" y="443341"/>
                </a:lnTo>
                <a:lnTo>
                  <a:pt x="901559" y="439247"/>
                </a:lnTo>
                <a:lnTo>
                  <a:pt x="836172" y="434669"/>
                </a:lnTo>
                <a:lnTo>
                  <a:pt x="772525" y="429621"/>
                </a:lnTo>
                <a:lnTo>
                  <a:pt x="710710" y="424117"/>
                </a:lnTo>
                <a:lnTo>
                  <a:pt x="650819" y="418170"/>
                </a:lnTo>
                <a:lnTo>
                  <a:pt x="592945" y="411797"/>
                </a:lnTo>
                <a:lnTo>
                  <a:pt x="537181" y="405011"/>
                </a:lnTo>
                <a:lnTo>
                  <a:pt x="483620" y="397826"/>
                </a:lnTo>
                <a:lnTo>
                  <a:pt x="432355" y="390256"/>
                </a:lnTo>
                <a:lnTo>
                  <a:pt x="383478" y="382317"/>
                </a:lnTo>
                <a:lnTo>
                  <a:pt x="337082" y="374022"/>
                </a:lnTo>
                <a:lnTo>
                  <a:pt x="293260" y="365387"/>
                </a:lnTo>
                <a:lnTo>
                  <a:pt x="252105" y="356424"/>
                </a:lnTo>
                <a:lnTo>
                  <a:pt x="213709" y="347149"/>
                </a:lnTo>
                <a:lnTo>
                  <a:pt x="145566" y="327719"/>
                </a:lnTo>
                <a:lnTo>
                  <a:pt x="89573" y="307212"/>
                </a:lnTo>
                <a:lnTo>
                  <a:pt x="46473" y="285742"/>
                </a:lnTo>
                <a:lnTo>
                  <a:pt x="7621" y="251985"/>
                </a:lnTo>
                <a:lnTo>
                  <a:pt x="0" y="228612"/>
                </a:lnTo>
                <a:close/>
              </a:path>
            </a:pathLst>
          </a:custGeom>
          <a:ln w="76200">
            <a:solidFill>
              <a:srgbClr val="171717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0224313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436018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65526">
              <a:lnSpc>
                <a:spcPct val="100000"/>
              </a:lnSpc>
            </a:pPr>
            <a:r>
              <a:rPr sz="5333" spc="-7" dirty="0"/>
              <a:t>Public </a:t>
            </a:r>
            <a:r>
              <a:rPr sz="5333" spc="-27" dirty="0"/>
              <a:t>entropy</a:t>
            </a:r>
            <a:r>
              <a:rPr sz="5333" spc="-33" dirty="0"/>
              <a:t> </a:t>
            </a:r>
            <a:r>
              <a:rPr sz="5333" spc="-20" dirty="0"/>
              <a:t>source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140586" y="1332993"/>
            <a:ext cx="10579439" cy="44837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495130" y="5734033"/>
            <a:ext cx="1972733" cy="451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933" b="1" u="heavy" spc="-7" dirty="0">
                <a:latin typeface="Calibri"/>
                <a:cs typeface="Calibri"/>
              </a:rPr>
              <a:t>Assum</a:t>
            </a:r>
            <a:r>
              <a:rPr sz="2933" b="1" u="heavy" spc="-27" dirty="0">
                <a:latin typeface="Calibri"/>
                <a:cs typeface="Calibri"/>
              </a:rPr>
              <a:t>p</a:t>
            </a:r>
            <a:r>
              <a:rPr sz="2933" b="1" u="heavy" spc="-7" dirty="0">
                <a:latin typeface="Calibri"/>
                <a:cs typeface="Calibri"/>
              </a:rPr>
              <a:t>ti</a:t>
            </a:r>
            <a:r>
              <a:rPr sz="2933" b="1" u="heavy" spc="-20" dirty="0">
                <a:latin typeface="Calibri"/>
                <a:cs typeface="Calibri"/>
              </a:rPr>
              <a:t>o</a:t>
            </a:r>
            <a:r>
              <a:rPr sz="2933" b="1" u="heavy" spc="-13" dirty="0">
                <a:latin typeface="Calibri"/>
                <a:cs typeface="Calibri"/>
              </a:rPr>
              <a:t>n</a:t>
            </a:r>
            <a:r>
              <a:rPr sz="2933" spc="-7" dirty="0">
                <a:latin typeface="Calibri"/>
                <a:cs typeface="Calibri"/>
              </a:rPr>
              <a:t>: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18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689180" y="5734033"/>
            <a:ext cx="2719493" cy="451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933" spc="-7" dirty="0">
                <a:latin typeface="Calibri"/>
                <a:cs typeface="Calibri"/>
              </a:rPr>
              <a:t>(1)</a:t>
            </a:r>
            <a:r>
              <a:rPr sz="2933" spc="-113" dirty="0">
                <a:latin typeface="Calibri"/>
                <a:cs typeface="Calibri"/>
              </a:rPr>
              <a:t> </a:t>
            </a:r>
            <a:r>
              <a:rPr sz="2933" spc="-13" dirty="0">
                <a:latin typeface="Calibri"/>
                <a:cs typeface="Calibri"/>
              </a:rPr>
              <a:t>unpredictable,</a:t>
            </a:r>
            <a:endParaRPr sz="2933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26842" y="5734033"/>
            <a:ext cx="5422900" cy="4513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933" spc="-7" dirty="0">
                <a:latin typeface="Calibri"/>
                <a:cs typeface="Calibri"/>
              </a:rPr>
              <a:t>(2) </a:t>
            </a:r>
            <a:r>
              <a:rPr sz="2933" spc="-13" dirty="0">
                <a:latin typeface="Calibri"/>
                <a:cs typeface="Calibri"/>
              </a:rPr>
              <a:t>adversary cannot </a:t>
            </a:r>
            <a:r>
              <a:rPr sz="2933" spc="-7" dirty="0">
                <a:latin typeface="Calibri"/>
                <a:cs typeface="Calibri"/>
              </a:rPr>
              <a:t>fix </a:t>
            </a:r>
            <a:r>
              <a:rPr sz="2933" spc="-20" dirty="0">
                <a:latin typeface="Calibri"/>
                <a:cs typeface="Calibri"/>
              </a:rPr>
              <a:t>stock </a:t>
            </a:r>
            <a:r>
              <a:rPr sz="2933" spc="-13" dirty="0">
                <a:latin typeface="Calibri"/>
                <a:cs typeface="Calibri"/>
              </a:rPr>
              <a:t>prices</a:t>
            </a:r>
            <a:endParaRPr sz="2933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03261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4521" y="1833928"/>
            <a:ext cx="22224751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6841">
              <a:lnSpc>
                <a:spcPct val="100000"/>
              </a:lnSpc>
            </a:pPr>
            <a:r>
              <a:rPr spc="-42" dirty="0"/>
              <a:t>Motivation: </a:t>
            </a:r>
            <a:r>
              <a:rPr spc="-21" dirty="0"/>
              <a:t>Online Exams during </a:t>
            </a:r>
            <a:r>
              <a:rPr spc="-32" dirty="0"/>
              <a:t>the</a:t>
            </a:r>
            <a:r>
              <a:rPr spc="338" dirty="0"/>
              <a:t> </a:t>
            </a:r>
            <a:r>
              <a:rPr spc="-42" dirty="0"/>
              <a:t>Pandemic</a:t>
            </a:r>
          </a:p>
        </p:txBody>
      </p:sp>
      <p:sp>
        <p:nvSpPr>
          <p:cNvPr id="3" name="object 3"/>
          <p:cNvSpPr/>
          <p:nvPr/>
        </p:nvSpPr>
        <p:spPr>
          <a:xfrm>
            <a:off x="3947338" y="1525087"/>
            <a:ext cx="4285138" cy="3797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4" name="object 4"/>
          <p:cNvSpPr/>
          <p:nvPr/>
        </p:nvSpPr>
        <p:spPr>
          <a:xfrm>
            <a:off x="6990814" y="701808"/>
            <a:ext cx="4285138" cy="39225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object 5"/>
          <p:cNvSpPr/>
          <p:nvPr/>
        </p:nvSpPr>
        <p:spPr>
          <a:xfrm>
            <a:off x="5469064" y="1638448"/>
            <a:ext cx="4285138" cy="357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6" name="object 6"/>
          <p:cNvSpPr/>
          <p:nvPr/>
        </p:nvSpPr>
        <p:spPr>
          <a:xfrm>
            <a:off x="3947338" y="2195946"/>
            <a:ext cx="4285138" cy="397754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7" name="object 7"/>
          <p:cNvSpPr/>
          <p:nvPr/>
        </p:nvSpPr>
        <p:spPr>
          <a:xfrm>
            <a:off x="480760" y="632456"/>
            <a:ext cx="5892186" cy="52786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8" name="object 8"/>
          <p:cNvSpPr/>
          <p:nvPr/>
        </p:nvSpPr>
        <p:spPr>
          <a:xfrm>
            <a:off x="9203411" y="4635146"/>
            <a:ext cx="2142568" cy="21425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9" name="object 9"/>
          <p:cNvSpPr/>
          <p:nvPr/>
        </p:nvSpPr>
        <p:spPr>
          <a:xfrm>
            <a:off x="3691271" y="4029451"/>
            <a:ext cx="5356504" cy="183248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0" name="object 10"/>
          <p:cNvSpPr/>
          <p:nvPr/>
        </p:nvSpPr>
        <p:spPr>
          <a:xfrm>
            <a:off x="2983" y="6617580"/>
            <a:ext cx="4870388" cy="230837"/>
          </a:xfrm>
          <a:custGeom>
            <a:avLst/>
            <a:gdLst/>
            <a:ahLst/>
            <a:cxnLst/>
            <a:rect l="l" t="t" r="r" b="b"/>
            <a:pathLst>
              <a:path w="2304415" h="109219">
                <a:moveTo>
                  <a:pt x="0" y="108927"/>
                </a:moveTo>
                <a:lnTo>
                  <a:pt x="2303970" y="108927"/>
                </a:lnTo>
                <a:lnTo>
                  <a:pt x="2303970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1" name="object 11"/>
          <p:cNvSpPr/>
          <p:nvPr/>
        </p:nvSpPr>
        <p:spPr>
          <a:xfrm>
            <a:off x="4872430" y="6617580"/>
            <a:ext cx="7304909" cy="230837"/>
          </a:xfrm>
          <a:custGeom>
            <a:avLst/>
            <a:gdLst/>
            <a:ahLst/>
            <a:cxnLst/>
            <a:rect l="l" t="t" r="r" b="b"/>
            <a:pathLst>
              <a:path w="3456304" h="109219">
                <a:moveTo>
                  <a:pt x="0" y="108927"/>
                </a:moveTo>
                <a:lnTo>
                  <a:pt x="3456038" y="108927"/>
                </a:lnTo>
                <a:lnTo>
                  <a:pt x="3456038" y="0"/>
                </a:lnTo>
                <a:lnTo>
                  <a:pt x="0" y="0"/>
                </a:lnTo>
                <a:lnTo>
                  <a:pt x="0" y="108927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2" name="object 12"/>
          <p:cNvSpPr/>
          <p:nvPr/>
        </p:nvSpPr>
        <p:spPr>
          <a:xfrm>
            <a:off x="2983" y="6617572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3" name="object 13"/>
          <p:cNvSpPr/>
          <p:nvPr/>
        </p:nvSpPr>
        <p:spPr>
          <a:xfrm>
            <a:off x="4872480" y="6617572"/>
            <a:ext cx="0" cy="230837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8931"/>
                </a:moveTo>
                <a:lnTo>
                  <a:pt x="0" y="0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4" name="object 14"/>
          <p:cNvSpPr/>
          <p:nvPr/>
        </p:nvSpPr>
        <p:spPr>
          <a:xfrm>
            <a:off x="2983" y="6847798"/>
            <a:ext cx="12173957" cy="0"/>
          </a:xfrm>
          <a:custGeom>
            <a:avLst/>
            <a:gdLst/>
            <a:ahLst/>
            <a:cxnLst/>
            <a:rect l="l" t="t" r="r" b="b"/>
            <a:pathLst>
              <a:path w="5760085">
                <a:moveTo>
                  <a:pt x="0" y="0"/>
                </a:moveTo>
                <a:lnTo>
                  <a:pt x="5760073" y="0"/>
                </a:lnTo>
              </a:path>
            </a:pathLst>
          </a:custGeom>
          <a:ln w="10122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5" name="object 15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180301" y="0"/>
                </a:move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close/>
              </a:path>
            </a:pathLst>
          </a:custGeom>
          <a:solidFill>
            <a:srgbClr val="3C4864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6" name="object 16"/>
          <p:cNvSpPr/>
          <p:nvPr/>
        </p:nvSpPr>
        <p:spPr>
          <a:xfrm>
            <a:off x="11478292" y="6236503"/>
            <a:ext cx="699221" cy="611986"/>
          </a:xfrm>
          <a:custGeom>
            <a:avLst/>
            <a:gdLst/>
            <a:ahLst/>
            <a:cxnLst/>
            <a:rect l="l" t="t" r="r" b="b"/>
            <a:pathLst>
              <a:path w="330835" h="289560">
                <a:moveTo>
                  <a:pt x="330436" y="278486"/>
                </a:moveTo>
                <a:lnTo>
                  <a:pt x="330436" y="82115"/>
                </a:lnTo>
                <a:lnTo>
                  <a:pt x="307793" y="52808"/>
                </a:lnTo>
                <a:lnTo>
                  <a:pt x="271303" y="24616"/>
                </a:lnTo>
                <a:lnTo>
                  <a:pt x="228232" y="6440"/>
                </a:lnTo>
                <a:lnTo>
                  <a:pt x="180301" y="0"/>
                </a:lnTo>
                <a:lnTo>
                  <a:pt x="132369" y="6440"/>
                </a:lnTo>
                <a:lnTo>
                  <a:pt x="89299" y="24616"/>
                </a:lnTo>
                <a:lnTo>
                  <a:pt x="52808" y="52808"/>
                </a:lnTo>
                <a:lnTo>
                  <a:pt x="24616" y="89299"/>
                </a:lnTo>
                <a:lnTo>
                  <a:pt x="6440" y="132369"/>
                </a:lnTo>
                <a:lnTo>
                  <a:pt x="0" y="180301"/>
                </a:lnTo>
                <a:lnTo>
                  <a:pt x="6440" y="228232"/>
                </a:lnTo>
                <a:lnTo>
                  <a:pt x="24616" y="271303"/>
                </a:lnTo>
                <a:lnTo>
                  <a:pt x="38468" y="289233"/>
                </a:lnTo>
                <a:lnTo>
                  <a:pt x="322133" y="289233"/>
                </a:lnTo>
                <a:lnTo>
                  <a:pt x="330436" y="278486"/>
                </a:lnTo>
              </a:path>
            </a:pathLst>
          </a:custGeom>
          <a:ln w="5060">
            <a:solidFill>
              <a:srgbClr val="3C4864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7" name="object 17"/>
          <p:cNvSpPr/>
          <p:nvPr/>
        </p:nvSpPr>
        <p:spPr>
          <a:xfrm>
            <a:off x="11542048" y="6300017"/>
            <a:ext cx="634801" cy="548908"/>
          </a:xfrm>
          <a:custGeom>
            <a:avLst/>
            <a:gdLst/>
            <a:ahLst/>
            <a:cxnLst/>
            <a:rect l="l" t="t" r="r" b="b"/>
            <a:pathLst>
              <a:path w="300354" h="259714">
                <a:moveTo>
                  <a:pt x="150135" y="0"/>
                </a:moveTo>
                <a:lnTo>
                  <a:pt x="102643" y="7659"/>
                </a:lnTo>
                <a:lnTo>
                  <a:pt x="61398" y="28989"/>
                </a:lnTo>
                <a:lnTo>
                  <a:pt x="28873" y="61514"/>
                </a:lnTo>
                <a:lnTo>
                  <a:pt x="7543" y="102759"/>
                </a:lnTo>
                <a:lnTo>
                  <a:pt x="0" y="149532"/>
                </a:lnTo>
                <a:lnTo>
                  <a:pt x="0" y="150969"/>
                </a:lnTo>
                <a:lnTo>
                  <a:pt x="7543" y="197742"/>
                </a:lnTo>
                <a:lnTo>
                  <a:pt x="28873" y="238987"/>
                </a:lnTo>
                <a:lnTo>
                  <a:pt x="49068" y="259182"/>
                </a:lnTo>
                <a:lnTo>
                  <a:pt x="251201" y="259182"/>
                </a:lnTo>
                <a:lnTo>
                  <a:pt x="271396" y="238987"/>
                </a:lnTo>
                <a:lnTo>
                  <a:pt x="292726" y="197742"/>
                </a:lnTo>
                <a:lnTo>
                  <a:pt x="300270" y="150969"/>
                </a:lnTo>
                <a:lnTo>
                  <a:pt x="300270" y="149532"/>
                </a:lnTo>
                <a:lnTo>
                  <a:pt x="292726" y="102759"/>
                </a:lnTo>
                <a:lnTo>
                  <a:pt x="271396" y="61514"/>
                </a:lnTo>
                <a:lnTo>
                  <a:pt x="238871" y="28989"/>
                </a:lnTo>
                <a:lnTo>
                  <a:pt x="197626" y="7659"/>
                </a:lnTo>
                <a:lnTo>
                  <a:pt x="1501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8" name="object 18"/>
          <p:cNvSpPr/>
          <p:nvPr/>
        </p:nvSpPr>
        <p:spPr>
          <a:xfrm>
            <a:off x="11541804" y="6300017"/>
            <a:ext cx="636143" cy="548908"/>
          </a:xfrm>
          <a:custGeom>
            <a:avLst/>
            <a:gdLst/>
            <a:ahLst/>
            <a:cxnLst/>
            <a:rect l="l" t="t" r="r" b="b"/>
            <a:pathLst>
              <a:path w="300989" h="259714">
                <a:moveTo>
                  <a:pt x="300386" y="150969"/>
                </a:moveTo>
                <a:lnTo>
                  <a:pt x="300386" y="149532"/>
                </a:lnTo>
                <a:lnTo>
                  <a:pt x="292842" y="102759"/>
                </a:lnTo>
                <a:lnTo>
                  <a:pt x="271512" y="61514"/>
                </a:lnTo>
                <a:lnTo>
                  <a:pt x="238987" y="28989"/>
                </a:lnTo>
                <a:lnTo>
                  <a:pt x="197742" y="7659"/>
                </a:lnTo>
                <a:lnTo>
                  <a:pt x="150250" y="0"/>
                </a:lnTo>
                <a:lnTo>
                  <a:pt x="102759" y="7659"/>
                </a:lnTo>
                <a:lnTo>
                  <a:pt x="61514" y="28989"/>
                </a:lnTo>
                <a:lnTo>
                  <a:pt x="28989" y="61514"/>
                </a:lnTo>
                <a:lnTo>
                  <a:pt x="7659" y="102759"/>
                </a:lnTo>
                <a:lnTo>
                  <a:pt x="0" y="150250"/>
                </a:lnTo>
                <a:lnTo>
                  <a:pt x="7659" y="197742"/>
                </a:lnTo>
                <a:lnTo>
                  <a:pt x="28989" y="238987"/>
                </a:lnTo>
                <a:lnTo>
                  <a:pt x="49184" y="259182"/>
                </a:lnTo>
                <a:lnTo>
                  <a:pt x="251317" y="259182"/>
                </a:lnTo>
                <a:lnTo>
                  <a:pt x="271512" y="238987"/>
                </a:lnTo>
                <a:lnTo>
                  <a:pt x="292842" y="197742"/>
                </a:lnTo>
                <a:lnTo>
                  <a:pt x="300386" y="150969"/>
                </a:lnTo>
              </a:path>
            </a:pathLst>
          </a:custGeom>
          <a:ln w="506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19" name="object 19"/>
          <p:cNvSpPr txBox="1"/>
          <p:nvPr/>
        </p:nvSpPr>
        <p:spPr>
          <a:xfrm>
            <a:off x="11633561" y="6431197"/>
            <a:ext cx="438858" cy="291336"/>
          </a:xfrm>
          <a:prstGeom prst="rect">
            <a:avLst/>
          </a:prstGeom>
        </p:spPr>
        <p:txBody>
          <a:bodyPr vert="horz" wrap="square" lIns="0" tIns="95287" rIns="0" bIns="0" rtlCol="0">
            <a:spAutoFit/>
          </a:bodyPr>
          <a:lstStyle/>
          <a:p>
            <a:pPr marL="26841">
              <a:spcBef>
                <a:spcPts val="750"/>
              </a:spcBef>
            </a:pPr>
            <a:r>
              <a:rPr sz="1902" spc="188" baseline="37037" dirty="0">
                <a:solidFill>
                  <a:srgbClr val="3D4865"/>
                </a:solidFill>
                <a:latin typeface="Calibri"/>
                <a:cs typeface="Calibri"/>
              </a:rPr>
              <a:t>2</a:t>
            </a:r>
            <a:r>
              <a:rPr sz="1902" spc="585" baseline="37037" dirty="0">
                <a:solidFill>
                  <a:srgbClr val="3D4865"/>
                </a:solidFill>
                <a:latin typeface="Calibri"/>
                <a:cs typeface="Calibri"/>
              </a:rPr>
              <a:t> </a:t>
            </a:r>
            <a:r>
              <a:rPr sz="1268" spc="32" dirty="0">
                <a:solidFill>
                  <a:srgbClr val="3D4865"/>
                </a:solidFill>
                <a:latin typeface="Calibri"/>
                <a:cs typeface="Calibri"/>
              </a:rPr>
              <a:t>19</a:t>
            </a:r>
            <a:endParaRPr sz="1268">
              <a:latin typeface="Calibri"/>
              <a:cs typeface="Calibri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ftr" sz="quarter" idx="4294967295"/>
          </p:nvPr>
        </p:nvSpPr>
        <p:spPr>
          <a:xfrm>
            <a:off x="2982" y="1"/>
            <a:ext cx="0" cy="58477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42" dirty="0"/>
              <a:t>Jeremiah </a:t>
            </a:r>
            <a:r>
              <a:rPr spc="-11" dirty="0"/>
              <a:t>Blocki, </a:t>
            </a:r>
            <a:r>
              <a:rPr dirty="0"/>
              <a:t>Seunghoon </a:t>
            </a:r>
            <a:r>
              <a:rPr spc="-21" dirty="0"/>
              <a:t>Lee, </a:t>
            </a:r>
            <a:r>
              <a:rPr dirty="0"/>
              <a:t>Samson</a:t>
            </a:r>
            <a:r>
              <a:rPr spc="32" dirty="0"/>
              <a:t> </a:t>
            </a:r>
            <a:r>
              <a:rPr dirty="0"/>
              <a:t>Zhou</a:t>
            </a:r>
          </a:p>
        </p:txBody>
      </p:sp>
      <p:sp>
        <p:nvSpPr>
          <p:cNvPr id="21" name="object 21"/>
          <p:cNvSpPr txBox="1">
            <a:spLocks noGrp="1"/>
          </p:cNvSpPr>
          <p:nvPr>
            <p:ph type="dt" sz="half" idx="4294967295"/>
          </p:nvPr>
        </p:nvSpPr>
        <p:spPr>
          <a:xfrm>
            <a:off x="2982" y="0"/>
            <a:ext cx="0" cy="87716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pc="-137" dirty="0">
                <a:hlinkClick r:id="rId9" action="ppaction://hlinksldjump"/>
              </a:rPr>
              <a:t>On </a:t>
            </a:r>
            <a:r>
              <a:rPr spc="-11" dirty="0">
                <a:hlinkClick r:id="rId9" action="ppaction://hlinksldjump"/>
              </a:rPr>
              <a:t>the </a:t>
            </a:r>
            <a:r>
              <a:rPr spc="-63" dirty="0">
                <a:hlinkClick r:id="rId9" action="ppaction://hlinksldjump"/>
              </a:rPr>
              <a:t>Security </a:t>
            </a:r>
            <a:r>
              <a:rPr spc="32" dirty="0">
                <a:hlinkClick r:id="rId9" action="ppaction://hlinksldjump"/>
              </a:rPr>
              <a:t>of </a:t>
            </a:r>
            <a:r>
              <a:rPr spc="-32" dirty="0">
                <a:hlinkClick r:id="rId9" action="ppaction://hlinksldjump"/>
              </a:rPr>
              <a:t>Proofs </a:t>
            </a:r>
            <a:r>
              <a:rPr spc="32" dirty="0">
                <a:hlinkClick r:id="rId9" action="ppaction://hlinksldjump"/>
              </a:rPr>
              <a:t>of </a:t>
            </a:r>
            <a:r>
              <a:rPr spc="-42" dirty="0">
                <a:hlinkClick r:id="rId9" action="ppaction://hlinksldjump"/>
              </a:rPr>
              <a:t>Sequential </a:t>
            </a:r>
            <a:r>
              <a:rPr spc="-32" dirty="0">
                <a:hlinkClick r:id="rId9" action="ppaction://hlinksldjump"/>
              </a:rPr>
              <a:t>Work </a:t>
            </a:r>
            <a:r>
              <a:rPr spc="-95" dirty="0">
                <a:hlinkClick r:id="rId9" action="ppaction://hlinksldjump"/>
              </a:rPr>
              <a:t>in </a:t>
            </a:r>
            <a:r>
              <a:rPr spc="32" dirty="0">
                <a:hlinkClick r:id="rId9" action="ppaction://hlinksldjump"/>
              </a:rPr>
              <a:t>a</a:t>
            </a:r>
            <a:r>
              <a:rPr spc="-137" dirty="0">
                <a:hlinkClick r:id="rId9" action="ppaction://hlinksldjump"/>
              </a:rPr>
              <a:t> </a:t>
            </a:r>
            <a:r>
              <a:rPr spc="-74" dirty="0">
                <a:hlinkClick r:id="rId9" action="ppaction://hlinksldjump"/>
              </a:rPr>
              <a:t>Post-Quantum </a:t>
            </a:r>
            <a:r>
              <a:rPr spc="-42" dirty="0">
                <a:hlinkClick r:id="rId9" action="ppaction://hlinksldjump"/>
              </a:rPr>
              <a:t>World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11672560" y="6645165"/>
            <a:ext cx="303309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841">
              <a:lnSpc>
                <a:spcPts val="1247"/>
              </a:lnSpc>
            </a:pPr>
            <a:r>
              <a:rPr sz="1057" spc="-21" dirty="0">
                <a:solidFill>
                  <a:srgbClr val="FFFFFF"/>
                </a:solidFill>
                <a:latin typeface="Calibri"/>
                <a:cs typeface="Calibri"/>
              </a:rPr>
              <a:t>2/19</a:t>
            </a:r>
            <a:endParaRPr sz="105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3814239"/>
      </p:ext>
    </p:extLst>
  </p:cSld>
  <p:clrMapOvr>
    <a:masterClrMapping/>
  </p:clrMapOvr>
  <p:transition>
    <p:cut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436018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10879">
              <a:lnSpc>
                <a:spcPct val="100000"/>
              </a:lnSpc>
            </a:pPr>
            <a:r>
              <a:rPr sz="5333" spc="-20" dirty="0"/>
              <a:t>Stock </a:t>
            </a:r>
            <a:r>
              <a:rPr sz="5333" spc="-7" dirty="0"/>
              <a:t>price </a:t>
            </a:r>
            <a:r>
              <a:rPr sz="5333" spc="-13" dirty="0"/>
              <a:t>manipulation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1161881" y="1339850"/>
            <a:ext cx="9868239" cy="3975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304709119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1001209"/>
            <a:ext cx="14020800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08818">
              <a:lnSpc>
                <a:spcPct val="100000"/>
              </a:lnSpc>
            </a:pPr>
            <a:r>
              <a:rPr sz="4800" spc="-13" dirty="0"/>
              <a:t>Stock </a:t>
            </a:r>
            <a:r>
              <a:rPr sz="4800" dirty="0"/>
              <a:t>price </a:t>
            </a:r>
            <a:r>
              <a:rPr sz="4800" spc="-13" dirty="0"/>
              <a:t>randomness</a:t>
            </a:r>
            <a:r>
              <a:rPr sz="4800" spc="-93" dirty="0"/>
              <a:t> </a:t>
            </a:r>
            <a:r>
              <a:rPr sz="4800" dirty="0"/>
              <a:t>beacon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6827520" y="1855215"/>
            <a:ext cx="4960112" cy="58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711695" y="1723136"/>
            <a:ext cx="3015488" cy="72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889836" y="1887456"/>
            <a:ext cx="4834297" cy="456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889835" y="1887456"/>
            <a:ext cx="4834467" cy="457200"/>
          </a:xfrm>
          <a:custGeom>
            <a:avLst/>
            <a:gdLst/>
            <a:ahLst/>
            <a:cxnLst/>
            <a:rect l="l" t="t" r="r" b="b"/>
            <a:pathLst>
              <a:path w="3625850" h="342900">
                <a:moveTo>
                  <a:pt x="0" y="342722"/>
                </a:moveTo>
                <a:lnTo>
                  <a:pt x="3625723" y="342722"/>
                </a:lnTo>
                <a:lnTo>
                  <a:pt x="3625723" y="0"/>
                </a:lnTo>
                <a:lnTo>
                  <a:pt x="0" y="0"/>
                </a:lnTo>
                <a:lnTo>
                  <a:pt x="0" y="3427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7266094" y="1846241"/>
            <a:ext cx="208534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Hash(prices)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70193" y="2507488"/>
            <a:ext cx="4917439" cy="1174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932506" y="2539661"/>
            <a:ext cx="4792133" cy="1049020"/>
          </a:xfrm>
          <a:custGeom>
            <a:avLst/>
            <a:gdLst/>
            <a:ahLst/>
            <a:cxnLst/>
            <a:rect l="l" t="t" r="r" b="b"/>
            <a:pathLst>
              <a:path w="3594100" h="786764">
                <a:moveTo>
                  <a:pt x="3593719" y="0"/>
                </a:moveTo>
                <a:lnTo>
                  <a:pt x="0" y="0"/>
                </a:lnTo>
                <a:lnTo>
                  <a:pt x="914146" y="786765"/>
                </a:lnTo>
                <a:lnTo>
                  <a:pt x="2679573" y="786765"/>
                </a:lnTo>
                <a:lnTo>
                  <a:pt x="3593719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932506" y="2539661"/>
            <a:ext cx="4792133" cy="1049020"/>
          </a:xfrm>
          <a:custGeom>
            <a:avLst/>
            <a:gdLst/>
            <a:ahLst/>
            <a:cxnLst/>
            <a:rect l="l" t="t" r="r" b="b"/>
            <a:pathLst>
              <a:path w="3594100" h="786764">
                <a:moveTo>
                  <a:pt x="0" y="0"/>
                </a:moveTo>
                <a:lnTo>
                  <a:pt x="914146" y="786765"/>
                </a:lnTo>
                <a:lnTo>
                  <a:pt x="2679573" y="786765"/>
                </a:lnTo>
                <a:lnTo>
                  <a:pt x="359371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8513403" y="2778930"/>
            <a:ext cx="161374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Arial"/>
                <a:cs typeface="Arial"/>
              </a:rPr>
              <a:t>extractor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40192" y="3742943"/>
            <a:ext cx="2438400" cy="64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404353" y="3643376"/>
            <a:ext cx="1999487" cy="723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203692" y="3776404"/>
            <a:ext cx="2311907" cy="519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8203693" y="3776404"/>
            <a:ext cx="2312247" cy="474489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96134">
              <a:lnSpc>
                <a:spcPts val="3713"/>
              </a:lnSpc>
            </a:pP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128</a:t>
            </a:r>
            <a:r>
              <a:rPr sz="3200" spc="-1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02704" y="4389120"/>
            <a:ext cx="4919472" cy="1174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966372" y="4420954"/>
            <a:ext cx="4792133" cy="1049020"/>
          </a:xfrm>
          <a:custGeom>
            <a:avLst/>
            <a:gdLst/>
            <a:ahLst/>
            <a:cxnLst/>
            <a:rect l="l" t="t" r="r" b="b"/>
            <a:pathLst>
              <a:path w="3594100" h="786764">
                <a:moveTo>
                  <a:pt x="2614295" y="0"/>
                </a:moveTo>
                <a:lnTo>
                  <a:pt x="979551" y="0"/>
                </a:lnTo>
                <a:lnTo>
                  <a:pt x="0" y="786777"/>
                </a:lnTo>
                <a:lnTo>
                  <a:pt x="3593846" y="786777"/>
                </a:lnTo>
                <a:lnTo>
                  <a:pt x="2614295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6966372" y="4420954"/>
            <a:ext cx="4792133" cy="1049020"/>
          </a:xfrm>
          <a:custGeom>
            <a:avLst/>
            <a:gdLst/>
            <a:ahLst/>
            <a:cxnLst/>
            <a:rect l="l" t="t" r="r" b="b"/>
            <a:pathLst>
              <a:path w="3594100" h="786764">
                <a:moveTo>
                  <a:pt x="0" y="786777"/>
                </a:moveTo>
                <a:lnTo>
                  <a:pt x="979551" y="0"/>
                </a:lnTo>
                <a:lnTo>
                  <a:pt x="2614295" y="0"/>
                </a:lnTo>
                <a:lnTo>
                  <a:pt x="3593846" y="786777"/>
                </a:lnTo>
                <a:lnTo>
                  <a:pt x="0" y="78677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8133756" y="4457021"/>
            <a:ext cx="2541693" cy="9848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spc="-13" dirty="0">
                <a:latin typeface="Calibri"/>
                <a:cs typeface="Calibri"/>
              </a:rPr>
              <a:t>pseudorandom</a:t>
            </a:r>
            <a:endParaRPr sz="3200">
              <a:latin typeface="Calibri"/>
              <a:cs typeface="Calibri"/>
            </a:endParaRPr>
          </a:p>
          <a:p>
            <a:pPr marL="90591" algn="ctr"/>
            <a:r>
              <a:rPr sz="3200" spc="-20" dirty="0">
                <a:latin typeface="Calibri"/>
                <a:cs typeface="Calibri"/>
              </a:rPr>
              <a:t>generator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902704" y="5561584"/>
            <a:ext cx="4962144" cy="58521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182863" y="5431536"/>
            <a:ext cx="249326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966373" y="5594976"/>
            <a:ext cx="4834297" cy="309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966372" y="5594976"/>
            <a:ext cx="4834467" cy="457200"/>
          </a:xfrm>
          <a:custGeom>
            <a:avLst/>
            <a:gdLst/>
            <a:ahLst/>
            <a:cxnLst/>
            <a:rect l="l" t="t" r="r" b="b"/>
            <a:pathLst>
              <a:path w="3625850" h="342900">
                <a:moveTo>
                  <a:pt x="0" y="342722"/>
                </a:moveTo>
                <a:lnTo>
                  <a:pt x="3625723" y="342722"/>
                </a:lnTo>
                <a:lnTo>
                  <a:pt x="3625723" y="0"/>
                </a:lnTo>
                <a:lnTo>
                  <a:pt x="0" y="0"/>
                </a:lnTo>
                <a:lnTo>
                  <a:pt x="0" y="3427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 txBox="1"/>
          <p:nvPr/>
        </p:nvSpPr>
        <p:spPr>
          <a:xfrm>
            <a:off x="6966372" y="5625965"/>
            <a:ext cx="4834467" cy="4231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18035">
              <a:lnSpc>
                <a:spcPts val="3280"/>
              </a:lnSpc>
            </a:pP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Lots of</a:t>
            </a:r>
            <a:r>
              <a:rPr sz="3200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186415" y="1863344"/>
            <a:ext cx="1601215" cy="5669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10133584" y="1723136"/>
            <a:ext cx="1794256" cy="7233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0249746" y="1895111"/>
            <a:ext cx="1474893" cy="441960"/>
          </a:xfrm>
          <a:custGeom>
            <a:avLst/>
            <a:gdLst/>
            <a:ahLst/>
            <a:cxnLst/>
            <a:rect l="l" t="t" r="r" b="b"/>
            <a:pathLst>
              <a:path w="1106170" h="331469">
                <a:moveTo>
                  <a:pt x="0" y="331393"/>
                </a:moveTo>
                <a:lnTo>
                  <a:pt x="1105852" y="331393"/>
                </a:lnTo>
                <a:lnTo>
                  <a:pt x="1105852" y="0"/>
                </a:lnTo>
                <a:lnTo>
                  <a:pt x="0" y="0"/>
                </a:lnTo>
                <a:lnTo>
                  <a:pt x="0" y="3313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10249746" y="1895111"/>
            <a:ext cx="1474893" cy="441960"/>
          </a:xfrm>
          <a:custGeom>
            <a:avLst/>
            <a:gdLst/>
            <a:ahLst/>
            <a:cxnLst/>
            <a:rect l="l" t="t" r="r" b="b"/>
            <a:pathLst>
              <a:path w="1106170" h="331469">
                <a:moveTo>
                  <a:pt x="0" y="331393"/>
                </a:moveTo>
                <a:lnTo>
                  <a:pt x="1105852" y="331393"/>
                </a:lnTo>
                <a:lnTo>
                  <a:pt x="1105852" y="0"/>
                </a:lnTo>
                <a:lnTo>
                  <a:pt x="0" y="0"/>
                </a:lnTo>
                <a:lnTo>
                  <a:pt x="0" y="331393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 txBox="1"/>
          <p:nvPr/>
        </p:nvSpPr>
        <p:spPr>
          <a:xfrm>
            <a:off x="10419419" y="1846241"/>
            <a:ext cx="11353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3200" spc="-1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5416" y="1651678"/>
            <a:ext cx="6267873" cy="4985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383"/>
            <a:r>
              <a:rPr sz="3200" spc="-7" dirty="0">
                <a:latin typeface="Calibri"/>
                <a:cs typeface="Calibri"/>
              </a:rPr>
              <a:t>Closing prices of 100</a:t>
            </a:r>
            <a:r>
              <a:rPr sz="3200" spc="-107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stocks: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3467">
              <a:latin typeface="Times New Roman"/>
              <a:cs typeface="Times New Roman"/>
            </a:endParaRPr>
          </a:p>
          <a:p>
            <a:pPr marL="16933">
              <a:spcBef>
                <a:spcPts val="7"/>
              </a:spcBef>
            </a:pPr>
            <a:r>
              <a:rPr sz="3200" b="1" u="heavy" spc="-7" dirty="0">
                <a:latin typeface="Calibri"/>
                <a:cs typeface="Calibri"/>
              </a:rPr>
              <a:t>The</a:t>
            </a:r>
            <a:r>
              <a:rPr sz="3200" b="1" u="heavy" spc="-120" dirty="0">
                <a:latin typeface="Calibri"/>
                <a:cs typeface="Calibri"/>
              </a:rPr>
              <a:t> </a:t>
            </a:r>
            <a:r>
              <a:rPr sz="3200" b="1" u="heavy" spc="-7" dirty="0">
                <a:latin typeface="Calibri"/>
                <a:cs typeface="Calibri"/>
              </a:rPr>
              <a:t>problem</a:t>
            </a:r>
            <a:r>
              <a:rPr sz="3200" spc="-7" dirty="0">
                <a:latin typeface="Calibri"/>
                <a:cs typeface="Calibri"/>
              </a:rPr>
              <a:t>:</a:t>
            </a:r>
            <a:endParaRPr sz="3200">
              <a:latin typeface="Calibri"/>
              <a:cs typeface="Calibri"/>
            </a:endParaRPr>
          </a:p>
          <a:p>
            <a:pPr marL="474121" marR="115144" indent="-457189">
              <a:buFont typeface="Arial"/>
              <a:buChar char="•"/>
              <a:tabLst>
                <a:tab pos="474121" algn="l"/>
              </a:tabLst>
            </a:pPr>
            <a:r>
              <a:rPr sz="3200" spc="-7" dirty="0">
                <a:latin typeface="Calibri"/>
                <a:cs typeface="Calibri"/>
              </a:rPr>
              <a:t>Once prices </a:t>
            </a:r>
            <a:r>
              <a:rPr sz="3200" spc="-13" dirty="0">
                <a:latin typeface="Calibri"/>
                <a:cs typeface="Calibri"/>
              </a:rPr>
              <a:t>settle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7" dirty="0">
                <a:latin typeface="Calibri"/>
                <a:cs typeface="Calibri"/>
              </a:rPr>
              <a:t>minute</a:t>
            </a:r>
            <a:r>
              <a:rPr sz="3200" spc="-127" dirty="0">
                <a:latin typeface="Calibri"/>
                <a:cs typeface="Calibri"/>
              </a:rPr>
              <a:t> </a:t>
            </a:r>
            <a:r>
              <a:rPr sz="3200" spc="-27" dirty="0">
                <a:latin typeface="Calibri"/>
                <a:cs typeface="Calibri"/>
              </a:rPr>
              <a:t>before  </a:t>
            </a:r>
            <a:r>
              <a:rPr sz="3200" dirty="0">
                <a:latin typeface="Calibri"/>
                <a:cs typeface="Calibri"/>
              </a:rPr>
              <a:t>closing, </a:t>
            </a:r>
            <a:r>
              <a:rPr sz="3200" spc="-27" dirty="0">
                <a:latin typeface="Calibri"/>
                <a:cs typeface="Calibri"/>
              </a:rPr>
              <a:t>attacker </a:t>
            </a:r>
            <a:r>
              <a:rPr sz="3200" spc="-20" dirty="0">
                <a:latin typeface="Calibri"/>
                <a:cs typeface="Calibri"/>
              </a:rPr>
              <a:t>executes </a:t>
            </a:r>
            <a:r>
              <a:rPr sz="3200" dirty="0">
                <a:latin typeface="Calibri"/>
                <a:cs typeface="Calibri"/>
              </a:rPr>
              <a:t>20 </a:t>
            </a:r>
            <a:r>
              <a:rPr sz="3200" spc="-13" dirty="0">
                <a:latin typeface="Calibri"/>
                <a:cs typeface="Calibri"/>
              </a:rPr>
              <a:t>last-  </a:t>
            </a:r>
            <a:r>
              <a:rPr sz="3200" spc="-7" dirty="0">
                <a:latin typeface="Calibri"/>
                <a:cs typeface="Calibri"/>
              </a:rPr>
              <a:t>minute </a:t>
            </a:r>
            <a:r>
              <a:rPr sz="3200" spc="-13" dirty="0">
                <a:latin typeface="Calibri"/>
                <a:cs typeface="Calibri"/>
              </a:rPr>
              <a:t>trades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spc="-7" dirty="0">
                <a:latin typeface="Calibri"/>
                <a:cs typeface="Calibri"/>
              </a:rPr>
              <a:t>influence</a:t>
            </a:r>
            <a:r>
              <a:rPr sz="3200" spc="-107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seed.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7"/>
              </a:spcBef>
              <a:buFont typeface="Arial"/>
              <a:buChar char="•"/>
            </a:pPr>
            <a:endParaRPr sz="3333">
              <a:latin typeface="Times New Roman"/>
              <a:cs typeface="Times New Roman"/>
            </a:endParaRPr>
          </a:p>
          <a:p>
            <a:pPr marL="474121" marR="6773" indent="-457189">
              <a:buFont typeface="Arial"/>
              <a:buChar char="•"/>
              <a:tabLst>
                <a:tab pos="474121" algn="l"/>
              </a:tabLst>
            </a:pPr>
            <a:r>
              <a:rPr sz="3200" spc="-33" dirty="0">
                <a:latin typeface="Calibri"/>
                <a:cs typeface="Calibri"/>
              </a:rPr>
              <a:t>Attacker </a:t>
            </a:r>
            <a:r>
              <a:rPr sz="3200" spc="-13" dirty="0">
                <a:latin typeface="Calibri"/>
                <a:cs typeface="Calibri"/>
              </a:rPr>
              <a:t>can </a:t>
            </a:r>
            <a:r>
              <a:rPr sz="3200" b="1" spc="-13" dirty="0">
                <a:solidFill>
                  <a:srgbClr val="FF0000"/>
                </a:solidFill>
                <a:latin typeface="Calibri"/>
                <a:cs typeface="Calibri"/>
              </a:rPr>
              <a:t>predict </a:t>
            </a:r>
            <a:r>
              <a:rPr sz="3200" spc="-13" dirty="0">
                <a:latin typeface="Calibri"/>
                <a:cs typeface="Calibri"/>
              </a:rPr>
              <a:t>outcome </a:t>
            </a:r>
            <a:r>
              <a:rPr sz="3200" spc="-7" dirty="0">
                <a:latin typeface="Calibri"/>
                <a:cs typeface="Calibri"/>
              </a:rPr>
              <a:t>of  </a:t>
            </a:r>
            <a:r>
              <a:rPr sz="3200" spc="-13" dirty="0">
                <a:latin typeface="Calibri"/>
                <a:cs typeface="Calibri"/>
              </a:rPr>
              <a:t>trades </a:t>
            </a:r>
            <a:r>
              <a:rPr sz="3200" dirty="0">
                <a:latin typeface="Calibri"/>
                <a:cs typeface="Calibri"/>
              </a:rPr>
              <a:t>and </a:t>
            </a:r>
            <a:r>
              <a:rPr sz="3200" spc="-7" dirty="0">
                <a:latin typeface="Calibri"/>
                <a:cs typeface="Calibri"/>
              </a:rPr>
              <a:t>choose </a:t>
            </a:r>
            <a:r>
              <a:rPr sz="3200" spc="-27" dirty="0">
                <a:latin typeface="Calibri"/>
                <a:cs typeface="Calibri"/>
              </a:rPr>
              <a:t>favorable </a:t>
            </a:r>
            <a:r>
              <a:rPr sz="3200" spc="-13" dirty="0">
                <a:latin typeface="Calibri"/>
                <a:cs typeface="Calibri"/>
              </a:rPr>
              <a:t>trades  </a:t>
            </a:r>
            <a:r>
              <a:rPr sz="3200" spc="-20" dirty="0">
                <a:latin typeface="Calibri"/>
                <a:cs typeface="Calibri"/>
              </a:rPr>
              <a:t>to </a:t>
            </a:r>
            <a:r>
              <a:rPr sz="3200" b="1" dirty="0">
                <a:solidFill>
                  <a:srgbClr val="FF0000"/>
                </a:solidFill>
                <a:latin typeface="Calibri"/>
                <a:cs typeface="Calibri"/>
              </a:rPr>
              <a:t>bias</a:t>
            </a:r>
            <a:r>
              <a:rPr sz="3200" b="1" spc="-1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3200" spc="-13" dirty="0">
                <a:latin typeface="Calibri"/>
                <a:cs typeface="Calibri"/>
              </a:rPr>
              <a:t>result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0773325" y="3795605"/>
            <a:ext cx="88815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latin typeface="Calibri"/>
                <a:cs typeface="Calibri"/>
              </a:rPr>
              <a:t>(seed)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902704" y="5594095"/>
            <a:ext cx="4962144" cy="58318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6966372" y="5625964"/>
            <a:ext cx="4834467" cy="457200"/>
          </a:xfrm>
          <a:custGeom>
            <a:avLst/>
            <a:gdLst/>
            <a:ahLst/>
            <a:cxnLst/>
            <a:rect l="l" t="t" r="r" b="b"/>
            <a:pathLst>
              <a:path w="3625850" h="342900">
                <a:moveTo>
                  <a:pt x="0" y="342722"/>
                </a:moveTo>
                <a:lnTo>
                  <a:pt x="3625723" y="342722"/>
                </a:lnTo>
                <a:lnTo>
                  <a:pt x="3625723" y="0"/>
                </a:lnTo>
                <a:lnTo>
                  <a:pt x="0" y="0"/>
                </a:lnTo>
                <a:lnTo>
                  <a:pt x="0" y="342722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6966372" y="5625964"/>
            <a:ext cx="4834467" cy="457200"/>
          </a:xfrm>
          <a:custGeom>
            <a:avLst/>
            <a:gdLst/>
            <a:ahLst/>
            <a:cxnLst/>
            <a:rect l="l" t="t" r="r" b="b"/>
            <a:pathLst>
              <a:path w="3625850" h="342900">
                <a:moveTo>
                  <a:pt x="0" y="342722"/>
                </a:moveTo>
                <a:lnTo>
                  <a:pt x="3625723" y="342722"/>
                </a:lnTo>
                <a:lnTo>
                  <a:pt x="3625723" y="0"/>
                </a:lnTo>
                <a:lnTo>
                  <a:pt x="0" y="0"/>
                </a:lnTo>
                <a:lnTo>
                  <a:pt x="0" y="3427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52640818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575" y="180298"/>
            <a:ext cx="11778076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ct val="100000"/>
              </a:lnSpc>
              <a:tabLst>
                <a:tab pos="2851502" algn="l"/>
              </a:tabLst>
            </a:pPr>
            <a:r>
              <a:rPr sz="5333" spc="-7" dirty="0"/>
              <a:t>Solution:	slow things </a:t>
            </a:r>
            <a:r>
              <a:rPr sz="5333" spc="-13" dirty="0"/>
              <a:t>down with </a:t>
            </a:r>
            <a:r>
              <a:rPr sz="5333" spc="-7" dirty="0"/>
              <a:t>a</a:t>
            </a:r>
            <a:r>
              <a:rPr sz="5333" spc="47" dirty="0"/>
              <a:t> </a:t>
            </a:r>
            <a:r>
              <a:rPr sz="5333" spc="-13" dirty="0"/>
              <a:t>VDF</a:t>
            </a:r>
            <a:endParaRPr sz="5333" dirty="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303954" y="2536186"/>
            <a:ext cx="7071360" cy="31136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ct val="100000"/>
              </a:lnSpc>
            </a:pPr>
            <a:r>
              <a:rPr spc="-7" dirty="0">
                <a:latin typeface="Calibri"/>
                <a:cs typeface="Calibri"/>
              </a:rPr>
              <a:t>A </a:t>
            </a:r>
            <a:r>
              <a:rPr spc="-13" dirty="0">
                <a:latin typeface="Calibri"/>
                <a:cs typeface="Calibri"/>
              </a:rPr>
              <a:t>solution: </a:t>
            </a:r>
            <a:r>
              <a:rPr b="1" spc="-7" dirty="0"/>
              <a:t>one hour</a:t>
            </a:r>
            <a:r>
              <a:rPr b="1" spc="-13" dirty="0"/>
              <a:t> </a:t>
            </a:r>
            <a:r>
              <a:rPr b="1" spc="-7" dirty="0"/>
              <a:t>VDF</a:t>
            </a:r>
          </a:p>
          <a:p>
            <a:pPr marL="474121" marR="6773" indent="-457189" algn="just">
              <a:lnSpc>
                <a:spcPct val="100000"/>
              </a:lnSpc>
              <a:spcBef>
                <a:spcPts val="893"/>
              </a:spcBef>
              <a:buFont typeface="Arial"/>
              <a:buChar char="•"/>
              <a:tabLst>
                <a:tab pos="474121" algn="l"/>
              </a:tabLst>
            </a:pPr>
            <a:r>
              <a:rPr spc="-47" dirty="0">
                <a:latin typeface="Calibri"/>
                <a:cs typeface="Calibri"/>
              </a:rPr>
              <a:t>Attacker </a:t>
            </a:r>
            <a:r>
              <a:rPr spc="-13" dirty="0">
                <a:latin typeface="Calibri"/>
                <a:cs typeface="Calibri"/>
              </a:rPr>
              <a:t>cannot tell </a:t>
            </a:r>
            <a:r>
              <a:rPr spc="-13" dirty="0" smtClean="0">
                <a:latin typeface="Calibri"/>
                <a:cs typeface="Calibri"/>
              </a:rPr>
              <a:t>what</a:t>
            </a:r>
            <a:r>
              <a:rPr lang="en-US" spc="-13" dirty="0" smtClean="0">
                <a:latin typeface="Calibri"/>
                <a:cs typeface="Calibri"/>
              </a:rPr>
              <a:t> </a:t>
            </a:r>
            <a:r>
              <a:rPr spc="-20" dirty="0" smtClean="0">
                <a:latin typeface="Calibri"/>
                <a:cs typeface="Calibri"/>
              </a:rPr>
              <a:t>trades </a:t>
            </a:r>
            <a:r>
              <a:rPr spc="-27" dirty="0">
                <a:latin typeface="Calibri"/>
                <a:cs typeface="Calibri"/>
              </a:rPr>
              <a:t>to </a:t>
            </a:r>
            <a:r>
              <a:rPr spc="-33" dirty="0">
                <a:latin typeface="Calibri"/>
                <a:cs typeface="Calibri"/>
              </a:rPr>
              <a:t>execute before  </a:t>
            </a:r>
            <a:r>
              <a:rPr spc="-27" dirty="0">
                <a:latin typeface="Calibri"/>
                <a:cs typeface="Calibri"/>
              </a:rPr>
              <a:t>market</a:t>
            </a:r>
            <a:r>
              <a:rPr spc="-107" dirty="0">
                <a:latin typeface="Calibri"/>
                <a:cs typeface="Calibri"/>
              </a:rPr>
              <a:t> </a:t>
            </a:r>
            <a:r>
              <a:rPr spc="-7" dirty="0">
                <a:latin typeface="Calibri"/>
                <a:cs typeface="Calibri"/>
              </a:rPr>
              <a:t>closes</a:t>
            </a: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5400" dirty="0">
              <a:latin typeface="Times New Roman"/>
              <a:cs typeface="Times New Roman"/>
            </a:endParaRPr>
          </a:p>
          <a:p>
            <a:pPr marL="625671" marR="104137" indent="-609585">
              <a:lnSpc>
                <a:spcPct val="100000"/>
              </a:lnSpc>
              <a:spcBef>
                <a:spcPts val="7"/>
              </a:spcBef>
              <a:tabLst>
                <a:tab pos="2610208" algn="l"/>
              </a:tabLst>
            </a:pPr>
            <a:r>
              <a:rPr spc="-13" dirty="0">
                <a:latin typeface="Calibri"/>
                <a:cs typeface="Calibri"/>
              </a:rPr>
              <a:t>Uniqueness:	ensures</a:t>
            </a:r>
            <a:r>
              <a:rPr spc="-80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no  </a:t>
            </a:r>
            <a:r>
              <a:rPr spc="-7" dirty="0">
                <a:latin typeface="Calibri"/>
                <a:cs typeface="Calibri"/>
              </a:rPr>
              <a:t>ambiguity about</a:t>
            </a:r>
            <a:r>
              <a:rPr spc="-67" dirty="0">
                <a:latin typeface="Calibri"/>
                <a:cs typeface="Calibri"/>
              </a:rPr>
              <a:t> </a:t>
            </a:r>
            <a:r>
              <a:rPr spc="-13" dirty="0">
                <a:latin typeface="Calibri"/>
                <a:cs typeface="Calibri"/>
              </a:rPr>
              <a:t>output</a:t>
            </a:r>
          </a:p>
        </p:txBody>
      </p:sp>
      <p:sp>
        <p:nvSpPr>
          <p:cNvPr id="4" name="object 4"/>
          <p:cNvSpPr/>
          <p:nvPr/>
        </p:nvSpPr>
        <p:spPr>
          <a:xfrm>
            <a:off x="6412992" y="1440688"/>
            <a:ext cx="4960112" cy="5831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297168" y="1310640"/>
            <a:ext cx="2745232" cy="72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476322" y="1473944"/>
            <a:ext cx="4834297" cy="45696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476321" y="1473944"/>
            <a:ext cx="4834467" cy="457200"/>
          </a:xfrm>
          <a:custGeom>
            <a:avLst/>
            <a:gdLst/>
            <a:ahLst/>
            <a:cxnLst/>
            <a:rect l="l" t="t" r="r" b="b"/>
            <a:pathLst>
              <a:path w="3625850" h="342900">
                <a:moveTo>
                  <a:pt x="0" y="342722"/>
                </a:moveTo>
                <a:lnTo>
                  <a:pt x="3625723" y="342722"/>
                </a:lnTo>
                <a:lnTo>
                  <a:pt x="3625723" y="0"/>
                </a:lnTo>
                <a:lnTo>
                  <a:pt x="0" y="0"/>
                </a:lnTo>
                <a:lnTo>
                  <a:pt x="0" y="34272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455663" y="2072640"/>
            <a:ext cx="4917439" cy="11744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518826" y="2104305"/>
            <a:ext cx="4792133" cy="1049020"/>
          </a:xfrm>
          <a:custGeom>
            <a:avLst/>
            <a:gdLst/>
            <a:ahLst/>
            <a:cxnLst/>
            <a:rect l="l" t="t" r="r" b="b"/>
            <a:pathLst>
              <a:path w="3594100" h="786764">
                <a:moveTo>
                  <a:pt x="3593719" y="0"/>
                </a:moveTo>
                <a:lnTo>
                  <a:pt x="0" y="0"/>
                </a:lnTo>
                <a:lnTo>
                  <a:pt x="914145" y="786765"/>
                </a:lnTo>
                <a:lnTo>
                  <a:pt x="2679573" y="786765"/>
                </a:lnTo>
                <a:lnTo>
                  <a:pt x="3593719" y="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6518826" y="2104305"/>
            <a:ext cx="4792133" cy="1049020"/>
          </a:xfrm>
          <a:custGeom>
            <a:avLst/>
            <a:gdLst/>
            <a:ahLst/>
            <a:cxnLst/>
            <a:rect l="l" t="t" r="r" b="b"/>
            <a:pathLst>
              <a:path w="3594100" h="786764">
                <a:moveTo>
                  <a:pt x="0" y="0"/>
                </a:moveTo>
                <a:lnTo>
                  <a:pt x="914145" y="786765"/>
                </a:lnTo>
                <a:lnTo>
                  <a:pt x="2679573" y="786765"/>
                </a:lnTo>
                <a:lnTo>
                  <a:pt x="3593719" y="0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7727695" y="3308097"/>
            <a:ext cx="2438400" cy="6461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7991855" y="3208527"/>
            <a:ext cx="1999487" cy="723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7790011" y="3340879"/>
            <a:ext cx="2311908" cy="5195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790011" y="3340879"/>
            <a:ext cx="2312247" cy="519853"/>
          </a:xfrm>
          <a:custGeom>
            <a:avLst/>
            <a:gdLst/>
            <a:ahLst/>
            <a:cxnLst/>
            <a:rect l="l" t="t" r="r" b="b"/>
            <a:pathLst>
              <a:path w="1734184" h="389889">
                <a:moveTo>
                  <a:pt x="0" y="389686"/>
                </a:moveTo>
                <a:lnTo>
                  <a:pt x="1733931" y="389686"/>
                </a:lnTo>
                <a:lnTo>
                  <a:pt x="1733931" y="0"/>
                </a:lnTo>
                <a:lnTo>
                  <a:pt x="0" y="0"/>
                </a:lnTo>
                <a:lnTo>
                  <a:pt x="0" y="389686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731760" y="4059935"/>
            <a:ext cx="2454656" cy="149961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794244" y="4093023"/>
            <a:ext cx="2330027" cy="1371600"/>
          </a:xfrm>
          <a:custGeom>
            <a:avLst/>
            <a:gdLst/>
            <a:ahLst/>
            <a:cxnLst/>
            <a:rect l="l" t="t" r="r" b="b"/>
            <a:pathLst>
              <a:path w="1747520" h="1028700">
                <a:moveTo>
                  <a:pt x="0" y="1028700"/>
                </a:moveTo>
                <a:lnTo>
                  <a:pt x="1747139" y="1028700"/>
                </a:lnTo>
                <a:lnTo>
                  <a:pt x="1747139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794244" y="4093023"/>
            <a:ext cx="2330027" cy="1371600"/>
          </a:xfrm>
          <a:custGeom>
            <a:avLst/>
            <a:gdLst/>
            <a:ahLst/>
            <a:cxnLst/>
            <a:rect l="l" t="t" r="r" b="b"/>
            <a:pathLst>
              <a:path w="1747520" h="1028700">
                <a:moveTo>
                  <a:pt x="0" y="1028700"/>
                </a:moveTo>
                <a:lnTo>
                  <a:pt x="1747139" y="1028700"/>
                </a:lnTo>
                <a:lnTo>
                  <a:pt x="1747139" y="0"/>
                </a:lnTo>
                <a:lnTo>
                  <a:pt x="0" y="0"/>
                </a:lnTo>
                <a:lnTo>
                  <a:pt x="0" y="102870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7794244" y="4093023"/>
            <a:ext cx="2330027" cy="981530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321733" rIns="0" bIns="0" rtlCol="0">
            <a:spAutoFit/>
          </a:bodyPr>
          <a:lstStyle/>
          <a:p>
            <a:pPr marL="701869">
              <a:spcBef>
                <a:spcPts val="2533"/>
              </a:spcBef>
            </a:pPr>
            <a:r>
              <a:rPr sz="4267" b="1" spc="-7" dirty="0">
                <a:latin typeface="Calibri"/>
                <a:cs typeface="Calibri"/>
              </a:rPr>
              <a:t>VDF</a:t>
            </a:r>
            <a:endParaRPr sz="4267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748015" y="5685537"/>
            <a:ext cx="2438399" cy="6461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012177" y="5585968"/>
            <a:ext cx="1999487" cy="723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7811686" y="5717556"/>
            <a:ext cx="2311908" cy="5195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7811686" y="5717556"/>
            <a:ext cx="2312247" cy="519853"/>
          </a:xfrm>
          <a:custGeom>
            <a:avLst/>
            <a:gdLst/>
            <a:ahLst/>
            <a:cxnLst/>
            <a:rect l="l" t="t" r="r" b="b"/>
            <a:pathLst>
              <a:path w="1734184" h="389889">
                <a:moveTo>
                  <a:pt x="0" y="389686"/>
                </a:moveTo>
                <a:lnTo>
                  <a:pt x="1733931" y="389686"/>
                </a:lnTo>
                <a:lnTo>
                  <a:pt x="1733931" y="0"/>
                </a:lnTo>
                <a:lnTo>
                  <a:pt x="0" y="0"/>
                </a:lnTo>
                <a:lnTo>
                  <a:pt x="0" y="389686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 txBox="1"/>
          <p:nvPr/>
        </p:nvSpPr>
        <p:spPr>
          <a:xfrm>
            <a:off x="8298012" y="5708701"/>
            <a:ext cx="134027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128</a:t>
            </a:r>
            <a:r>
              <a:rPr sz="3200" spc="-15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426361" y="5660069"/>
            <a:ext cx="752687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461422" algn="l"/>
              </a:tabLst>
            </a:pPr>
            <a:r>
              <a:rPr sz="3733" b="1" spc="-7" dirty="0">
                <a:latin typeface="Calibri"/>
                <a:cs typeface="Calibri"/>
              </a:rPr>
              <a:t>,	π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9790175" y="1448815"/>
            <a:ext cx="1601216" cy="5669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9737343" y="1308607"/>
            <a:ext cx="1794256" cy="7233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9852998" y="1480583"/>
            <a:ext cx="1474893" cy="441960"/>
          </a:xfrm>
          <a:custGeom>
            <a:avLst/>
            <a:gdLst/>
            <a:ahLst/>
            <a:cxnLst/>
            <a:rect l="l" t="t" r="r" b="b"/>
            <a:pathLst>
              <a:path w="1106170" h="331469">
                <a:moveTo>
                  <a:pt x="0" y="331393"/>
                </a:moveTo>
                <a:lnTo>
                  <a:pt x="1105852" y="331393"/>
                </a:lnTo>
                <a:lnTo>
                  <a:pt x="1105852" y="0"/>
                </a:lnTo>
                <a:lnTo>
                  <a:pt x="0" y="0"/>
                </a:lnTo>
                <a:lnTo>
                  <a:pt x="0" y="33139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9852998" y="1480583"/>
            <a:ext cx="1474893" cy="441960"/>
          </a:xfrm>
          <a:custGeom>
            <a:avLst/>
            <a:gdLst/>
            <a:ahLst/>
            <a:cxnLst/>
            <a:rect l="l" t="t" r="r" b="b"/>
            <a:pathLst>
              <a:path w="1106170" h="331469">
                <a:moveTo>
                  <a:pt x="0" y="331393"/>
                </a:moveTo>
                <a:lnTo>
                  <a:pt x="1105852" y="331393"/>
                </a:lnTo>
                <a:lnTo>
                  <a:pt x="1105852" y="0"/>
                </a:lnTo>
                <a:lnTo>
                  <a:pt x="0" y="0"/>
                </a:lnTo>
                <a:lnTo>
                  <a:pt x="0" y="331393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 txBox="1"/>
          <p:nvPr/>
        </p:nvSpPr>
        <p:spPr>
          <a:xfrm>
            <a:off x="6582156" y="1432560"/>
            <a:ext cx="4576233" cy="24417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3439921" algn="l"/>
              </a:tabLst>
            </a:pP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Hash(prices)	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3200" spc="-16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33"/>
              </a:spcBef>
            </a:pPr>
            <a:endParaRPr sz="2867">
              <a:latin typeface="Times New Roman"/>
              <a:cs typeface="Times New Roman"/>
            </a:endParaRPr>
          </a:p>
          <a:p>
            <a:pPr marL="72812" algn="ctr"/>
            <a:r>
              <a:rPr sz="3200" spc="-7" dirty="0">
                <a:latin typeface="Arial"/>
                <a:cs typeface="Arial"/>
              </a:rPr>
              <a:t>extractor</a:t>
            </a:r>
            <a:endParaRPr sz="3200">
              <a:latin typeface="Arial"/>
              <a:cs typeface="Arial"/>
            </a:endParaRPr>
          </a:p>
          <a:p>
            <a:pPr>
              <a:spcBef>
                <a:spcPts val="27"/>
              </a:spcBef>
            </a:pPr>
            <a:endParaRPr sz="3400">
              <a:latin typeface="Times New Roman"/>
              <a:cs typeface="Times New Roman"/>
            </a:endParaRPr>
          </a:p>
          <a:p>
            <a:pPr marL="152396" algn="ctr">
              <a:spcBef>
                <a:spcPts val="7"/>
              </a:spcBef>
            </a:pP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128</a:t>
            </a:r>
            <a:r>
              <a:rPr sz="3200" spc="-1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bits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8800591" y="3828288"/>
            <a:ext cx="319024" cy="45110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8903039" y="3859444"/>
            <a:ext cx="101600" cy="233680"/>
          </a:xfrm>
          <a:custGeom>
            <a:avLst/>
            <a:gdLst/>
            <a:ahLst/>
            <a:cxnLst/>
            <a:rect l="l" t="t" r="r" b="b"/>
            <a:pathLst>
              <a:path w="76200" h="175260">
                <a:moveTo>
                  <a:pt x="25296" y="99867"/>
                </a:moveTo>
                <a:lnTo>
                  <a:pt x="0" y="101346"/>
                </a:lnTo>
                <a:lnTo>
                  <a:pt x="42545" y="175133"/>
                </a:lnTo>
                <a:lnTo>
                  <a:pt x="69378" y="112522"/>
                </a:lnTo>
                <a:lnTo>
                  <a:pt x="26035" y="112522"/>
                </a:lnTo>
                <a:lnTo>
                  <a:pt x="25296" y="99867"/>
                </a:lnTo>
                <a:close/>
              </a:path>
              <a:path w="76200" h="175260">
                <a:moveTo>
                  <a:pt x="50684" y="98384"/>
                </a:moveTo>
                <a:lnTo>
                  <a:pt x="25296" y="99867"/>
                </a:lnTo>
                <a:lnTo>
                  <a:pt x="26035" y="112522"/>
                </a:lnTo>
                <a:lnTo>
                  <a:pt x="51435" y="110998"/>
                </a:lnTo>
                <a:lnTo>
                  <a:pt x="50684" y="98384"/>
                </a:lnTo>
                <a:close/>
              </a:path>
              <a:path w="76200" h="175260">
                <a:moveTo>
                  <a:pt x="76073" y="96901"/>
                </a:moveTo>
                <a:lnTo>
                  <a:pt x="50684" y="98384"/>
                </a:lnTo>
                <a:lnTo>
                  <a:pt x="51435" y="110998"/>
                </a:lnTo>
                <a:lnTo>
                  <a:pt x="26035" y="112522"/>
                </a:lnTo>
                <a:lnTo>
                  <a:pt x="69378" y="112522"/>
                </a:lnTo>
                <a:lnTo>
                  <a:pt x="76073" y="96901"/>
                </a:lnTo>
                <a:close/>
              </a:path>
              <a:path w="76200" h="175260">
                <a:moveTo>
                  <a:pt x="44830" y="0"/>
                </a:moveTo>
                <a:lnTo>
                  <a:pt x="19557" y="1524"/>
                </a:lnTo>
                <a:lnTo>
                  <a:pt x="25296" y="99867"/>
                </a:lnTo>
                <a:lnTo>
                  <a:pt x="50684" y="98384"/>
                </a:lnTo>
                <a:lnTo>
                  <a:pt x="448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8776208" y="5449823"/>
            <a:ext cx="319024" cy="44907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8879331" y="5480371"/>
            <a:ext cx="101600" cy="233680"/>
          </a:xfrm>
          <a:custGeom>
            <a:avLst/>
            <a:gdLst/>
            <a:ahLst/>
            <a:cxnLst/>
            <a:rect l="l" t="t" r="r" b="b"/>
            <a:pathLst>
              <a:path w="76200" h="175260">
                <a:moveTo>
                  <a:pt x="25407" y="99827"/>
                </a:moveTo>
                <a:lnTo>
                  <a:pt x="0" y="101333"/>
                </a:lnTo>
                <a:lnTo>
                  <a:pt x="42545" y="175145"/>
                </a:lnTo>
                <a:lnTo>
                  <a:pt x="69358" y="112509"/>
                </a:lnTo>
                <a:lnTo>
                  <a:pt x="26161" y="112509"/>
                </a:lnTo>
                <a:lnTo>
                  <a:pt x="25407" y="99827"/>
                </a:lnTo>
                <a:close/>
              </a:path>
              <a:path w="76200" h="175260">
                <a:moveTo>
                  <a:pt x="50695" y="98328"/>
                </a:moveTo>
                <a:lnTo>
                  <a:pt x="25407" y="99827"/>
                </a:lnTo>
                <a:lnTo>
                  <a:pt x="26161" y="112509"/>
                </a:lnTo>
                <a:lnTo>
                  <a:pt x="51434" y="111010"/>
                </a:lnTo>
                <a:lnTo>
                  <a:pt x="50695" y="98328"/>
                </a:lnTo>
                <a:close/>
              </a:path>
              <a:path w="76200" h="175260">
                <a:moveTo>
                  <a:pt x="76073" y="96824"/>
                </a:moveTo>
                <a:lnTo>
                  <a:pt x="50695" y="98328"/>
                </a:lnTo>
                <a:lnTo>
                  <a:pt x="51434" y="111010"/>
                </a:lnTo>
                <a:lnTo>
                  <a:pt x="26161" y="112509"/>
                </a:lnTo>
                <a:lnTo>
                  <a:pt x="69358" y="112509"/>
                </a:lnTo>
                <a:lnTo>
                  <a:pt x="76073" y="96824"/>
                </a:lnTo>
                <a:close/>
              </a:path>
              <a:path w="76200" h="175260">
                <a:moveTo>
                  <a:pt x="44957" y="0"/>
                </a:moveTo>
                <a:lnTo>
                  <a:pt x="19557" y="1498"/>
                </a:lnTo>
                <a:lnTo>
                  <a:pt x="25407" y="99827"/>
                </a:lnTo>
                <a:lnTo>
                  <a:pt x="50695" y="98328"/>
                </a:lnTo>
                <a:lnTo>
                  <a:pt x="44957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8790431" y="3082543"/>
            <a:ext cx="319024" cy="44907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8893556" y="3112855"/>
            <a:ext cx="101600" cy="233680"/>
          </a:xfrm>
          <a:custGeom>
            <a:avLst/>
            <a:gdLst/>
            <a:ahLst/>
            <a:cxnLst/>
            <a:rect l="l" t="t" r="r" b="b"/>
            <a:pathLst>
              <a:path w="76200" h="175260">
                <a:moveTo>
                  <a:pt x="25294" y="99825"/>
                </a:moveTo>
                <a:lnTo>
                  <a:pt x="0" y="101345"/>
                </a:lnTo>
                <a:lnTo>
                  <a:pt x="42544" y="175132"/>
                </a:lnTo>
                <a:lnTo>
                  <a:pt x="69334" y="112521"/>
                </a:lnTo>
                <a:lnTo>
                  <a:pt x="26034" y="112521"/>
                </a:lnTo>
                <a:lnTo>
                  <a:pt x="25294" y="99825"/>
                </a:lnTo>
                <a:close/>
              </a:path>
              <a:path w="76200" h="175260">
                <a:moveTo>
                  <a:pt x="50679" y="98300"/>
                </a:moveTo>
                <a:lnTo>
                  <a:pt x="25294" y="99825"/>
                </a:lnTo>
                <a:lnTo>
                  <a:pt x="26034" y="112521"/>
                </a:lnTo>
                <a:lnTo>
                  <a:pt x="51434" y="110997"/>
                </a:lnTo>
                <a:lnTo>
                  <a:pt x="50679" y="98300"/>
                </a:lnTo>
                <a:close/>
              </a:path>
              <a:path w="76200" h="175260">
                <a:moveTo>
                  <a:pt x="76073" y="96773"/>
                </a:moveTo>
                <a:lnTo>
                  <a:pt x="50679" y="98300"/>
                </a:lnTo>
                <a:lnTo>
                  <a:pt x="51434" y="110997"/>
                </a:lnTo>
                <a:lnTo>
                  <a:pt x="26034" y="112521"/>
                </a:lnTo>
                <a:lnTo>
                  <a:pt x="69334" y="112521"/>
                </a:lnTo>
                <a:lnTo>
                  <a:pt x="76073" y="96773"/>
                </a:lnTo>
                <a:close/>
              </a:path>
              <a:path w="76200" h="175260">
                <a:moveTo>
                  <a:pt x="44830" y="0"/>
                </a:moveTo>
                <a:lnTo>
                  <a:pt x="19557" y="1523"/>
                </a:lnTo>
                <a:lnTo>
                  <a:pt x="25294" y="99825"/>
                </a:lnTo>
                <a:lnTo>
                  <a:pt x="50679" y="98300"/>
                </a:lnTo>
                <a:lnTo>
                  <a:pt x="4483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 txBox="1"/>
          <p:nvPr/>
        </p:nvSpPr>
        <p:spPr>
          <a:xfrm>
            <a:off x="8443977" y="6264520"/>
            <a:ext cx="88815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-7" dirty="0">
                <a:latin typeface="Calibri"/>
                <a:cs typeface="Calibri"/>
              </a:rPr>
              <a:t>(seed)</a:t>
            </a:r>
            <a:endParaRPr sz="266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910083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6000" y="313536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369759">
              <a:lnSpc>
                <a:spcPct val="100000"/>
              </a:lnSpc>
            </a:pPr>
            <a:r>
              <a:rPr sz="5333" spc="-7" dirty="0"/>
              <a:t>Simple Bulletin</a:t>
            </a:r>
            <a:r>
              <a:rPr sz="5333" spc="-80" dirty="0"/>
              <a:t> </a:t>
            </a:r>
            <a:r>
              <a:rPr sz="5333" spc="-20" dirty="0"/>
              <a:t>Board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1156207" y="1428496"/>
            <a:ext cx="1312672" cy="72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111503" y="1365503"/>
            <a:ext cx="1491488" cy="72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219200" y="1460279"/>
            <a:ext cx="1186128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1219201" y="1460280"/>
            <a:ext cx="1186180" cy="513816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186262">
              <a:spcBef>
                <a:spcPts val="167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635503" y="1428496"/>
            <a:ext cx="1312671" cy="721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2665985" y="1365503"/>
            <a:ext cx="1341119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98327" y="1460279"/>
            <a:ext cx="1186128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2698327" y="1460280"/>
            <a:ext cx="1186180" cy="513816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261613">
              <a:spcBef>
                <a:spcPts val="167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Bob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114800" y="1428496"/>
            <a:ext cx="1406144" cy="721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4047743" y="1365503"/>
            <a:ext cx="1631695" cy="723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4177453" y="1460279"/>
            <a:ext cx="1280633" cy="595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 txBox="1"/>
          <p:nvPr/>
        </p:nvSpPr>
        <p:spPr>
          <a:xfrm>
            <a:off x="4177453" y="1460280"/>
            <a:ext cx="1281007" cy="513816"/>
          </a:xfrm>
          <a:prstGeom prst="rect">
            <a:avLst/>
          </a:prstGeom>
          <a:ln w="9524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165096">
              <a:spcBef>
                <a:spcPts val="167"/>
              </a:spcBef>
            </a:pPr>
            <a:r>
              <a:rPr sz="3200" spc="-13" dirty="0">
                <a:solidFill>
                  <a:srgbClr val="FFFFFF"/>
                </a:solidFill>
                <a:latin typeface="Calibri"/>
                <a:cs typeface="Calibri"/>
              </a:rPr>
              <a:t>Claire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457184" y="1428496"/>
            <a:ext cx="1406144" cy="721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8558784" y="1365503"/>
            <a:ext cx="129438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520177" y="1460279"/>
            <a:ext cx="1280633" cy="595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 txBox="1"/>
          <p:nvPr/>
        </p:nvSpPr>
        <p:spPr>
          <a:xfrm>
            <a:off x="8520177" y="1460279"/>
            <a:ext cx="1281007" cy="513816"/>
          </a:xfrm>
          <a:prstGeom prst="rect">
            <a:avLst/>
          </a:prstGeom>
          <a:ln w="9524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334425">
              <a:spcBef>
                <a:spcPts val="167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Zoe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26896" y="3312161"/>
            <a:ext cx="8536432" cy="11907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389329" y="3345671"/>
            <a:ext cx="8411633" cy="1063413"/>
          </a:xfrm>
          <a:custGeom>
            <a:avLst/>
            <a:gdLst/>
            <a:ahLst/>
            <a:cxnLst/>
            <a:rect l="l" t="t" r="r" b="b"/>
            <a:pathLst>
              <a:path w="6308725" h="797560">
                <a:moveTo>
                  <a:pt x="0" y="797445"/>
                </a:moveTo>
                <a:lnTo>
                  <a:pt x="6308598" y="797445"/>
                </a:lnTo>
                <a:lnTo>
                  <a:pt x="6308598" y="0"/>
                </a:lnTo>
                <a:lnTo>
                  <a:pt x="0" y="0"/>
                </a:lnTo>
                <a:lnTo>
                  <a:pt x="0" y="797445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389329" y="3345671"/>
            <a:ext cx="8411633" cy="1063413"/>
          </a:xfrm>
          <a:custGeom>
            <a:avLst/>
            <a:gdLst/>
            <a:ahLst/>
            <a:cxnLst/>
            <a:rect l="l" t="t" r="r" b="b"/>
            <a:pathLst>
              <a:path w="6308725" h="797560">
                <a:moveTo>
                  <a:pt x="0" y="797445"/>
                </a:moveTo>
                <a:lnTo>
                  <a:pt x="6308598" y="797445"/>
                </a:lnTo>
                <a:lnTo>
                  <a:pt x="6308598" y="0"/>
                </a:lnTo>
                <a:lnTo>
                  <a:pt x="0" y="0"/>
                </a:lnTo>
                <a:lnTo>
                  <a:pt x="0" y="79744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 txBox="1"/>
          <p:nvPr/>
        </p:nvSpPr>
        <p:spPr>
          <a:xfrm>
            <a:off x="3869098" y="3607986"/>
            <a:ext cx="34518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Calibri"/>
                <a:cs typeface="Calibri"/>
              </a:rPr>
              <a:t>Public Bulletin</a:t>
            </a:r>
            <a:r>
              <a:rPr sz="3200" spc="-187" dirty="0">
                <a:latin typeface="Calibri"/>
                <a:cs typeface="Calibri"/>
              </a:rPr>
              <a:t> </a:t>
            </a:r>
            <a:r>
              <a:rPr sz="3200" spc="-13" dirty="0">
                <a:latin typeface="Calibri"/>
                <a:cs typeface="Calibri"/>
              </a:rPr>
              <a:t>Board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26177" y="1688593"/>
            <a:ext cx="2454655" cy="191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5782904" y="1757848"/>
            <a:ext cx="2341033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267" y="0"/>
                </a:lnTo>
              </a:path>
            </a:pathLst>
          </a:custGeom>
          <a:ln w="57150">
            <a:solidFill>
              <a:srgbClr val="171717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654048" y="2025903"/>
            <a:ext cx="316992" cy="1491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1761404" y="2055707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618"/>
                </a:moveTo>
                <a:lnTo>
                  <a:pt x="0" y="880618"/>
                </a:lnTo>
                <a:lnTo>
                  <a:pt x="38100" y="956818"/>
                </a:lnTo>
                <a:lnTo>
                  <a:pt x="69850" y="893318"/>
                </a:lnTo>
                <a:lnTo>
                  <a:pt x="25400" y="893318"/>
                </a:lnTo>
                <a:lnTo>
                  <a:pt x="25400" y="880618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318"/>
                </a:lnTo>
                <a:lnTo>
                  <a:pt x="50800" y="893318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618"/>
                </a:moveTo>
                <a:lnTo>
                  <a:pt x="50800" y="880618"/>
                </a:lnTo>
                <a:lnTo>
                  <a:pt x="50800" y="893318"/>
                </a:lnTo>
                <a:lnTo>
                  <a:pt x="69850" y="893318"/>
                </a:lnTo>
                <a:lnTo>
                  <a:pt x="76200" y="88061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1466021" y="2374560"/>
            <a:ext cx="3039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6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a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1311" y="2062481"/>
            <a:ext cx="319024" cy="1491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3240531" y="2093130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744"/>
                </a:moveTo>
                <a:lnTo>
                  <a:pt x="0" y="880744"/>
                </a:lnTo>
                <a:lnTo>
                  <a:pt x="38100" y="956944"/>
                </a:lnTo>
                <a:lnTo>
                  <a:pt x="69850" y="893444"/>
                </a:lnTo>
                <a:lnTo>
                  <a:pt x="25400" y="893444"/>
                </a:lnTo>
                <a:lnTo>
                  <a:pt x="25400" y="880744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444"/>
                </a:lnTo>
                <a:lnTo>
                  <a:pt x="50800" y="893444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744"/>
                </a:moveTo>
                <a:lnTo>
                  <a:pt x="50800" y="880744"/>
                </a:lnTo>
                <a:lnTo>
                  <a:pt x="50800" y="893444"/>
                </a:lnTo>
                <a:lnTo>
                  <a:pt x="69850" y="893444"/>
                </a:lnTo>
                <a:lnTo>
                  <a:pt x="76200" y="8807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2916427" y="2374560"/>
            <a:ext cx="3234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b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59377" y="2044193"/>
            <a:ext cx="316991" cy="14914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766903" y="2073995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744"/>
                </a:moveTo>
                <a:lnTo>
                  <a:pt x="0" y="880744"/>
                </a:lnTo>
                <a:lnTo>
                  <a:pt x="38100" y="956944"/>
                </a:lnTo>
                <a:lnTo>
                  <a:pt x="69850" y="893444"/>
                </a:lnTo>
                <a:lnTo>
                  <a:pt x="25400" y="893444"/>
                </a:lnTo>
                <a:lnTo>
                  <a:pt x="25400" y="880744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444"/>
                </a:lnTo>
                <a:lnTo>
                  <a:pt x="50800" y="893444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744"/>
                </a:moveTo>
                <a:lnTo>
                  <a:pt x="50800" y="880744"/>
                </a:lnTo>
                <a:lnTo>
                  <a:pt x="50800" y="893444"/>
                </a:lnTo>
                <a:lnTo>
                  <a:pt x="69850" y="893444"/>
                </a:lnTo>
                <a:lnTo>
                  <a:pt x="76200" y="8807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4443646" y="2393696"/>
            <a:ext cx="2853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53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c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1759" y="2044193"/>
            <a:ext cx="316992" cy="14914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9109793" y="2073995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744"/>
                </a:moveTo>
                <a:lnTo>
                  <a:pt x="0" y="880744"/>
                </a:lnTo>
                <a:lnTo>
                  <a:pt x="38100" y="956944"/>
                </a:lnTo>
                <a:lnTo>
                  <a:pt x="69850" y="893444"/>
                </a:lnTo>
                <a:lnTo>
                  <a:pt x="25400" y="893444"/>
                </a:lnTo>
                <a:lnTo>
                  <a:pt x="25400" y="880744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444"/>
                </a:lnTo>
                <a:lnTo>
                  <a:pt x="50800" y="893444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744"/>
                </a:moveTo>
                <a:lnTo>
                  <a:pt x="50800" y="880744"/>
                </a:lnTo>
                <a:lnTo>
                  <a:pt x="50800" y="893444"/>
                </a:lnTo>
                <a:lnTo>
                  <a:pt x="69850" y="893444"/>
                </a:lnTo>
                <a:lnTo>
                  <a:pt x="76200" y="8807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 txBox="1"/>
          <p:nvPr/>
        </p:nvSpPr>
        <p:spPr>
          <a:xfrm>
            <a:off x="8760969" y="2393696"/>
            <a:ext cx="2861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z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35601" y="4378960"/>
            <a:ext cx="319023" cy="7437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5544312" y="4408931"/>
            <a:ext cx="101600" cy="529167"/>
          </a:xfrm>
          <a:custGeom>
            <a:avLst/>
            <a:gdLst/>
            <a:ahLst/>
            <a:cxnLst/>
            <a:rect l="l" t="t" r="r" b="b"/>
            <a:pathLst>
              <a:path w="76200" h="396875">
                <a:moveTo>
                  <a:pt x="25400" y="320420"/>
                </a:moveTo>
                <a:lnTo>
                  <a:pt x="0" y="320420"/>
                </a:lnTo>
                <a:lnTo>
                  <a:pt x="38100" y="396620"/>
                </a:lnTo>
                <a:lnTo>
                  <a:pt x="69850" y="333120"/>
                </a:lnTo>
                <a:lnTo>
                  <a:pt x="25400" y="333120"/>
                </a:lnTo>
                <a:lnTo>
                  <a:pt x="25400" y="320420"/>
                </a:lnTo>
                <a:close/>
              </a:path>
              <a:path w="76200" h="396875">
                <a:moveTo>
                  <a:pt x="50800" y="0"/>
                </a:moveTo>
                <a:lnTo>
                  <a:pt x="25400" y="0"/>
                </a:lnTo>
                <a:lnTo>
                  <a:pt x="25400" y="333120"/>
                </a:lnTo>
                <a:lnTo>
                  <a:pt x="50800" y="333120"/>
                </a:lnTo>
                <a:lnTo>
                  <a:pt x="50800" y="0"/>
                </a:lnTo>
                <a:close/>
              </a:path>
              <a:path w="76200" h="396875">
                <a:moveTo>
                  <a:pt x="76200" y="320420"/>
                </a:moveTo>
                <a:lnTo>
                  <a:pt x="50800" y="320420"/>
                </a:lnTo>
                <a:lnTo>
                  <a:pt x="50800" y="333120"/>
                </a:lnTo>
                <a:lnTo>
                  <a:pt x="69850" y="333120"/>
                </a:lnTo>
                <a:lnTo>
                  <a:pt x="76200" y="32042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 txBox="1"/>
          <p:nvPr/>
        </p:nvSpPr>
        <p:spPr>
          <a:xfrm>
            <a:off x="2321560" y="4982870"/>
            <a:ext cx="115993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24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719914" y="4982870"/>
            <a:ext cx="70417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5411758" algn="l"/>
                <a:tab pos="5846934" algn="l"/>
              </a:tabLst>
            </a:pPr>
            <a:r>
              <a:rPr sz="3200" b="1" dirty="0">
                <a:latin typeface="Calibri"/>
                <a:cs typeface="Calibri"/>
              </a:rPr>
              <a:t>seed = </a:t>
            </a:r>
            <a:r>
              <a:rPr sz="3200" b="1" spc="-13" dirty="0">
                <a:latin typeface="Calibri"/>
                <a:cs typeface="Calibri"/>
              </a:rPr>
              <a:t>Hash(r</a:t>
            </a:r>
            <a:r>
              <a:rPr sz="3200" b="1" spc="-20" baseline="-20833" dirty="0">
                <a:latin typeface="Calibri"/>
                <a:cs typeface="Calibri"/>
              </a:rPr>
              <a:t>a </a:t>
            </a:r>
            <a:r>
              <a:rPr sz="3200" b="1" spc="-7" dirty="0">
                <a:latin typeface="Calibri"/>
                <a:cs typeface="Calibri"/>
              </a:rPr>
              <a:t>|| r</a:t>
            </a:r>
            <a:r>
              <a:rPr sz="3200" b="1" spc="-9" baseline="-20833" dirty="0">
                <a:latin typeface="Calibri"/>
                <a:cs typeface="Calibri"/>
              </a:rPr>
              <a:t>b </a:t>
            </a:r>
            <a:r>
              <a:rPr sz="3200" b="1" spc="-7" dirty="0">
                <a:latin typeface="Calibri"/>
                <a:cs typeface="Calibri"/>
              </a:rPr>
              <a:t>|| </a:t>
            </a:r>
            <a:r>
              <a:rPr sz="3200" b="1" spc="47" dirty="0">
                <a:latin typeface="Cambria Math"/>
                <a:cs typeface="Cambria Math"/>
              </a:rPr>
              <a:t>⋯ </a:t>
            </a:r>
            <a:r>
              <a:rPr sz="3200" b="1" spc="-7" dirty="0">
                <a:latin typeface="Calibri"/>
                <a:cs typeface="Calibri"/>
              </a:rPr>
              <a:t>||</a:t>
            </a:r>
            <a:r>
              <a:rPr sz="3200" b="1" spc="407" dirty="0">
                <a:latin typeface="Calibri"/>
                <a:cs typeface="Calibri"/>
              </a:rPr>
              <a:t> </a:t>
            </a:r>
            <a:r>
              <a:rPr sz="3200" b="1" spc="-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z</a:t>
            </a:r>
            <a:r>
              <a:rPr sz="3200" b="1" spc="329" baseline="-20833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)	</a:t>
            </a:r>
            <a:r>
              <a:rPr sz="3200" dirty="0">
                <a:latin typeface="Cambria Math"/>
                <a:cs typeface="Cambria Math"/>
              </a:rPr>
              <a:t>∈	</a:t>
            </a:r>
            <a:r>
              <a:rPr sz="3200" spc="-13" dirty="0">
                <a:latin typeface="Calibri"/>
                <a:cs typeface="Calibri"/>
              </a:rPr>
              <a:t>{0,1}</a:t>
            </a:r>
            <a:r>
              <a:rPr sz="3200" spc="-20" baseline="24305" dirty="0">
                <a:latin typeface="Calibri"/>
                <a:cs typeface="Calibri"/>
              </a:rPr>
              <a:t>256</a:t>
            </a:r>
            <a:endParaRPr sz="3200" baseline="24305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216236" y="5948357"/>
            <a:ext cx="7385473" cy="538609"/>
          </a:xfrm>
          <a:prstGeom prst="rect">
            <a:avLst/>
          </a:prstGeom>
          <a:ln w="9525">
            <a:solidFill>
              <a:srgbClr val="FF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15144">
              <a:spcBef>
                <a:spcPts val="360"/>
              </a:spcBef>
              <a:tabLst>
                <a:tab pos="2078515" algn="l"/>
              </a:tabLst>
            </a:pPr>
            <a:r>
              <a:rPr sz="3200" spc="-7" dirty="0">
                <a:latin typeface="Arial"/>
                <a:cs typeface="Arial"/>
              </a:rPr>
              <a:t>Problem:	</a:t>
            </a:r>
            <a:r>
              <a:rPr sz="3200" dirty="0">
                <a:latin typeface="Arial"/>
                <a:cs typeface="Arial"/>
              </a:rPr>
              <a:t>Zoe </a:t>
            </a:r>
            <a:r>
              <a:rPr sz="3200" spc="-7" dirty="0">
                <a:latin typeface="Arial"/>
                <a:cs typeface="Arial"/>
              </a:rPr>
              <a:t>controls the final seed</a:t>
            </a:r>
            <a:r>
              <a:rPr sz="3200" spc="13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!!</a:t>
            </a:r>
            <a:endParaRPr sz="3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01201" y="2194237"/>
            <a:ext cx="2305473" cy="867032"/>
          </a:xfrm>
          <a:prstGeom prst="rect">
            <a:avLst/>
          </a:prstGeom>
          <a:ln w="9525">
            <a:solidFill>
              <a:srgbClr val="95050A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116837" marR="238754">
              <a:spcBef>
                <a:spcPts val="360"/>
              </a:spcBef>
            </a:pPr>
            <a:r>
              <a:rPr sz="2667" dirty="0">
                <a:latin typeface="Arial"/>
                <a:cs typeface="Arial"/>
              </a:rPr>
              <a:t>Mildly  syn</a:t>
            </a:r>
            <a:r>
              <a:rPr sz="2667" spc="7" dirty="0">
                <a:latin typeface="Arial"/>
                <a:cs typeface="Arial"/>
              </a:rPr>
              <a:t>c</a:t>
            </a:r>
            <a:r>
              <a:rPr sz="2667" dirty="0">
                <a:latin typeface="Arial"/>
                <a:cs typeface="Arial"/>
              </a:rPr>
              <a:t>hronous</a:t>
            </a:r>
            <a:endParaRPr sz="2667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202602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99575" y="209110"/>
            <a:ext cx="9911079" cy="73866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ct val="100000"/>
              </a:lnSpc>
              <a:tabLst>
                <a:tab pos="2568721" algn="l"/>
              </a:tabLst>
            </a:pPr>
            <a:r>
              <a:rPr sz="4800" dirty="0"/>
              <a:t>Solution:	</a:t>
            </a:r>
            <a:r>
              <a:rPr sz="4800" spc="-7" dirty="0"/>
              <a:t>slow </a:t>
            </a:r>
            <a:r>
              <a:rPr sz="4800" dirty="0"/>
              <a:t>things </a:t>
            </a:r>
            <a:r>
              <a:rPr sz="4800" spc="-13" dirty="0"/>
              <a:t>down </a:t>
            </a:r>
            <a:r>
              <a:rPr sz="4800" spc="-7" dirty="0"/>
              <a:t>with </a:t>
            </a:r>
            <a:r>
              <a:rPr sz="4800" dirty="0"/>
              <a:t>a</a:t>
            </a:r>
            <a:r>
              <a:rPr sz="4800" spc="13" dirty="0"/>
              <a:t> </a:t>
            </a:r>
            <a:r>
              <a:rPr sz="4800" spc="-7" dirty="0"/>
              <a:t>VDF</a:t>
            </a:r>
            <a:endParaRPr sz="4800"/>
          </a:p>
        </p:txBody>
      </p:sp>
      <p:sp>
        <p:nvSpPr>
          <p:cNvPr id="3" name="object 3"/>
          <p:cNvSpPr txBox="1"/>
          <p:nvPr/>
        </p:nvSpPr>
        <p:spPr>
          <a:xfrm>
            <a:off x="10756730" y="493776"/>
            <a:ext cx="101007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[</a:t>
            </a:r>
            <a:r>
              <a:rPr sz="2400" b="1" spc="-13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W’15]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56207" y="1428496"/>
            <a:ext cx="1312672" cy="721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111503" y="1365503"/>
            <a:ext cx="1491488" cy="723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219200" y="1460279"/>
            <a:ext cx="1186128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1219201" y="1460280"/>
            <a:ext cx="1186180" cy="513816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186262">
              <a:spcBef>
                <a:spcPts val="167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Alice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635503" y="1428496"/>
            <a:ext cx="1312671" cy="721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2665985" y="1365503"/>
            <a:ext cx="1341119" cy="7233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2698327" y="1460279"/>
            <a:ext cx="1186128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 txBox="1"/>
          <p:nvPr/>
        </p:nvSpPr>
        <p:spPr>
          <a:xfrm>
            <a:off x="2698327" y="1460280"/>
            <a:ext cx="1186180" cy="513816"/>
          </a:xfrm>
          <a:prstGeom prst="rect">
            <a:avLst/>
          </a:prstGeom>
          <a:ln w="9525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261613">
              <a:spcBef>
                <a:spcPts val="167"/>
              </a:spcBef>
            </a:pP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Bob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14800" y="1428496"/>
            <a:ext cx="1406144" cy="7213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4047743" y="1365503"/>
            <a:ext cx="1631695" cy="723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4177453" y="1460279"/>
            <a:ext cx="1280633" cy="595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4177453" y="1460280"/>
            <a:ext cx="1281007" cy="513816"/>
          </a:xfrm>
          <a:prstGeom prst="rect">
            <a:avLst/>
          </a:prstGeom>
          <a:ln w="9524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165096">
              <a:spcBef>
                <a:spcPts val="167"/>
              </a:spcBef>
            </a:pPr>
            <a:r>
              <a:rPr sz="3200" spc="-13" dirty="0">
                <a:solidFill>
                  <a:srgbClr val="FFFFFF"/>
                </a:solidFill>
                <a:latin typeface="Calibri"/>
                <a:cs typeface="Calibri"/>
              </a:rPr>
              <a:t>Claire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8457184" y="1428496"/>
            <a:ext cx="1406144" cy="7213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8558784" y="1365503"/>
            <a:ext cx="1294384" cy="7233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520177" y="1460279"/>
            <a:ext cx="1280633" cy="5954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8520177" y="1460279"/>
            <a:ext cx="1281007" cy="513816"/>
          </a:xfrm>
          <a:prstGeom prst="rect">
            <a:avLst/>
          </a:prstGeom>
          <a:ln w="9524">
            <a:solidFill>
              <a:srgbClr val="497DBA"/>
            </a:solidFill>
          </a:ln>
        </p:spPr>
        <p:txBody>
          <a:bodyPr vert="horz" wrap="square" lIns="0" tIns="21167" rIns="0" bIns="0" rtlCol="0">
            <a:spAutoFit/>
          </a:bodyPr>
          <a:lstStyle/>
          <a:p>
            <a:pPr marL="334425">
              <a:spcBef>
                <a:spcPts val="167"/>
              </a:spcBef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Zoe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326896" y="3312161"/>
            <a:ext cx="8536432" cy="119075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389329" y="3345671"/>
            <a:ext cx="8411633" cy="1063413"/>
          </a:xfrm>
          <a:custGeom>
            <a:avLst/>
            <a:gdLst/>
            <a:ahLst/>
            <a:cxnLst/>
            <a:rect l="l" t="t" r="r" b="b"/>
            <a:pathLst>
              <a:path w="6308725" h="797560">
                <a:moveTo>
                  <a:pt x="0" y="797445"/>
                </a:moveTo>
                <a:lnTo>
                  <a:pt x="6308598" y="797445"/>
                </a:lnTo>
                <a:lnTo>
                  <a:pt x="6308598" y="0"/>
                </a:lnTo>
                <a:lnTo>
                  <a:pt x="0" y="0"/>
                </a:lnTo>
                <a:lnTo>
                  <a:pt x="0" y="797445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1389329" y="3345671"/>
            <a:ext cx="8411633" cy="1063413"/>
          </a:xfrm>
          <a:custGeom>
            <a:avLst/>
            <a:gdLst/>
            <a:ahLst/>
            <a:cxnLst/>
            <a:rect l="l" t="t" r="r" b="b"/>
            <a:pathLst>
              <a:path w="6308725" h="797560">
                <a:moveTo>
                  <a:pt x="0" y="797445"/>
                </a:moveTo>
                <a:lnTo>
                  <a:pt x="6308598" y="797445"/>
                </a:lnTo>
                <a:lnTo>
                  <a:pt x="6308598" y="0"/>
                </a:lnTo>
                <a:lnTo>
                  <a:pt x="0" y="0"/>
                </a:lnTo>
                <a:lnTo>
                  <a:pt x="0" y="79744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5726177" y="1688593"/>
            <a:ext cx="2454655" cy="19100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5782904" y="1757848"/>
            <a:ext cx="2341033" cy="0"/>
          </a:xfrm>
          <a:custGeom>
            <a:avLst/>
            <a:gdLst/>
            <a:ahLst/>
            <a:cxnLst/>
            <a:rect l="l" t="t" r="r" b="b"/>
            <a:pathLst>
              <a:path w="1755775">
                <a:moveTo>
                  <a:pt x="0" y="0"/>
                </a:moveTo>
                <a:lnTo>
                  <a:pt x="1755267" y="0"/>
                </a:lnTo>
              </a:path>
            </a:pathLst>
          </a:custGeom>
          <a:ln w="57150">
            <a:solidFill>
              <a:srgbClr val="171717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654048" y="2025903"/>
            <a:ext cx="316992" cy="149148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1761404" y="2055707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618"/>
                </a:moveTo>
                <a:lnTo>
                  <a:pt x="0" y="880618"/>
                </a:lnTo>
                <a:lnTo>
                  <a:pt x="38100" y="956818"/>
                </a:lnTo>
                <a:lnTo>
                  <a:pt x="69850" y="893318"/>
                </a:lnTo>
                <a:lnTo>
                  <a:pt x="25400" y="893318"/>
                </a:lnTo>
                <a:lnTo>
                  <a:pt x="25400" y="880618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318"/>
                </a:lnTo>
                <a:lnTo>
                  <a:pt x="50800" y="893318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618"/>
                </a:moveTo>
                <a:lnTo>
                  <a:pt x="50800" y="880618"/>
                </a:lnTo>
                <a:lnTo>
                  <a:pt x="50800" y="893318"/>
                </a:lnTo>
                <a:lnTo>
                  <a:pt x="69850" y="893318"/>
                </a:lnTo>
                <a:lnTo>
                  <a:pt x="76200" y="880618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 txBox="1"/>
          <p:nvPr/>
        </p:nvSpPr>
        <p:spPr>
          <a:xfrm>
            <a:off x="1466021" y="2374560"/>
            <a:ext cx="303953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6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a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131311" y="2062481"/>
            <a:ext cx="319024" cy="1491487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3240531" y="2093130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744"/>
                </a:moveTo>
                <a:lnTo>
                  <a:pt x="0" y="880744"/>
                </a:lnTo>
                <a:lnTo>
                  <a:pt x="38100" y="956944"/>
                </a:lnTo>
                <a:lnTo>
                  <a:pt x="69850" y="893444"/>
                </a:lnTo>
                <a:lnTo>
                  <a:pt x="25400" y="893444"/>
                </a:lnTo>
                <a:lnTo>
                  <a:pt x="25400" y="880744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444"/>
                </a:lnTo>
                <a:lnTo>
                  <a:pt x="50800" y="893444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744"/>
                </a:moveTo>
                <a:lnTo>
                  <a:pt x="50800" y="880744"/>
                </a:lnTo>
                <a:lnTo>
                  <a:pt x="50800" y="893444"/>
                </a:lnTo>
                <a:lnTo>
                  <a:pt x="69850" y="893444"/>
                </a:lnTo>
                <a:lnTo>
                  <a:pt x="76200" y="8807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 txBox="1"/>
          <p:nvPr/>
        </p:nvSpPr>
        <p:spPr>
          <a:xfrm>
            <a:off x="2916427" y="2374560"/>
            <a:ext cx="3234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b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659377" y="2044193"/>
            <a:ext cx="316991" cy="149148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766903" y="2073995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744"/>
                </a:moveTo>
                <a:lnTo>
                  <a:pt x="0" y="880744"/>
                </a:lnTo>
                <a:lnTo>
                  <a:pt x="38100" y="956944"/>
                </a:lnTo>
                <a:lnTo>
                  <a:pt x="69850" y="893444"/>
                </a:lnTo>
                <a:lnTo>
                  <a:pt x="25400" y="893444"/>
                </a:lnTo>
                <a:lnTo>
                  <a:pt x="25400" y="880744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444"/>
                </a:lnTo>
                <a:lnTo>
                  <a:pt x="50800" y="893444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744"/>
                </a:moveTo>
                <a:lnTo>
                  <a:pt x="50800" y="880744"/>
                </a:lnTo>
                <a:lnTo>
                  <a:pt x="50800" y="893444"/>
                </a:lnTo>
                <a:lnTo>
                  <a:pt x="69850" y="893444"/>
                </a:lnTo>
                <a:lnTo>
                  <a:pt x="76200" y="8807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 txBox="1"/>
          <p:nvPr/>
        </p:nvSpPr>
        <p:spPr>
          <a:xfrm>
            <a:off x="4443646" y="2393696"/>
            <a:ext cx="2853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53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c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9001759" y="2044193"/>
            <a:ext cx="316992" cy="149148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9109793" y="2073995"/>
            <a:ext cx="101600" cy="1275925"/>
          </a:xfrm>
          <a:custGeom>
            <a:avLst/>
            <a:gdLst/>
            <a:ahLst/>
            <a:cxnLst/>
            <a:rect l="l" t="t" r="r" b="b"/>
            <a:pathLst>
              <a:path w="76200" h="956944">
                <a:moveTo>
                  <a:pt x="25400" y="880744"/>
                </a:moveTo>
                <a:lnTo>
                  <a:pt x="0" y="880744"/>
                </a:lnTo>
                <a:lnTo>
                  <a:pt x="38100" y="956944"/>
                </a:lnTo>
                <a:lnTo>
                  <a:pt x="69850" y="893444"/>
                </a:lnTo>
                <a:lnTo>
                  <a:pt x="25400" y="893444"/>
                </a:lnTo>
                <a:lnTo>
                  <a:pt x="25400" y="880744"/>
                </a:lnTo>
                <a:close/>
              </a:path>
              <a:path w="76200" h="956944">
                <a:moveTo>
                  <a:pt x="50800" y="0"/>
                </a:moveTo>
                <a:lnTo>
                  <a:pt x="25400" y="0"/>
                </a:lnTo>
                <a:lnTo>
                  <a:pt x="25400" y="893444"/>
                </a:lnTo>
                <a:lnTo>
                  <a:pt x="50800" y="893444"/>
                </a:lnTo>
                <a:lnTo>
                  <a:pt x="50800" y="0"/>
                </a:lnTo>
                <a:close/>
              </a:path>
              <a:path w="76200" h="956944">
                <a:moveTo>
                  <a:pt x="76200" y="880744"/>
                </a:moveTo>
                <a:lnTo>
                  <a:pt x="50800" y="880744"/>
                </a:lnTo>
                <a:lnTo>
                  <a:pt x="50800" y="893444"/>
                </a:lnTo>
                <a:lnTo>
                  <a:pt x="69850" y="893444"/>
                </a:lnTo>
                <a:lnTo>
                  <a:pt x="76200" y="880744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 txBox="1"/>
          <p:nvPr/>
        </p:nvSpPr>
        <p:spPr>
          <a:xfrm>
            <a:off x="8760969" y="2393696"/>
            <a:ext cx="286172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spc="-7" dirty="0">
                <a:latin typeface="Calibri"/>
                <a:cs typeface="Calibri"/>
              </a:rPr>
              <a:t>r</a:t>
            </a:r>
            <a:r>
              <a:rPr sz="3200" b="1" spc="-9" baseline="-20833" dirty="0">
                <a:latin typeface="Calibri"/>
                <a:cs typeface="Calibri"/>
              </a:rPr>
              <a:t>z</a:t>
            </a:r>
            <a:endParaRPr sz="3200" baseline="-20833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5435601" y="4378960"/>
            <a:ext cx="319023" cy="7437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5544312" y="4408931"/>
            <a:ext cx="101600" cy="529167"/>
          </a:xfrm>
          <a:custGeom>
            <a:avLst/>
            <a:gdLst/>
            <a:ahLst/>
            <a:cxnLst/>
            <a:rect l="l" t="t" r="r" b="b"/>
            <a:pathLst>
              <a:path w="76200" h="396875">
                <a:moveTo>
                  <a:pt x="25400" y="320420"/>
                </a:moveTo>
                <a:lnTo>
                  <a:pt x="0" y="320420"/>
                </a:lnTo>
                <a:lnTo>
                  <a:pt x="38100" y="396620"/>
                </a:lnTo>
                <a:lnTo>
                  <a:pt x="69850" y="333120"/>
                </a:lnTo>
                <a:lnTo>
                  <a:pt x="25400" y="333120"/>
                </a:lnTo>
                <a:lnTo>
                  <a:pt x="25400" y="320420"/>
                </a:lnTo>
                <a:close/>
              </a:path>
              <a:path w="76200" h="396875">
                <a:moveTo>
                  <a:pt x="50800" y="0"/>
                </a:moveTo>
                <a:lnTo>
                  <a:pt x="25400" y="0"/>
                </a:lnTo>
                <a:lnTo>
                  <a:pt x="25400" y="333120"/>
                </a:lnTo>
                <a:lnTo>
                  <a:pt x="50800" y="333120"/>
                </a:lnTo>
                <a:lnTo>
                  <a:pt x="50800" y="0"/>
                </a:lnTo>
                <a:close/>
              </a:path>
              <a:path w="76200" h="396875">
                <a:moveTo>
                  <a:pt x="76200" y="320420"/>
                </a:moveTo>
                <a:lnTo>
                  <a:pt x="50800" y="320420"/>
                </a:lnTo>
                <a:lnTo>
                  <a:pt x="50800" y="333120"/>
                </a:lnTo>
                <a:lnTo>
                  <a:pt x="69850" y="333120"/>
                </a:lnTo>
                <a:lnTo>
                  <a:pt x="76200" y="32042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4389120" y="5474207"/>
            <a:ext cx="950976" cy="75793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4446354" y="5504907"/>
            <a:ext cx="735753" cy="592667"/>
          </a:xfrm>
          <a:custGeom>
            <a:avLst/>
            <a:gdLst/>
            <a:ahLst/>
            <a:cxnLst/>
            <a:rect l="l" t="t" r="r" b="b"/>
            <a:pathLst>
              <a:path w="551814" h="444500">
                <a:moveTo>
                  <a:pt x="475234" y="368007"/>
                </a:moveTo>
                <a:lnTo>
                  <a:pt x="475234" y="444207"/>
                </a:lnTo>
                <a:lnTo>
                  <a:pt x="526034" y="418807"/>
                </a:lnTo>
                <a:lnTo>
                  <a:pt x="487934" y="418807"/>
                </a:lnTo>
                <a:lnTo>
                  <a:pt x="487934" y="393407"/>
                </a:lnTo>
                <a:lnTo>
                  <a:pt x="526034" y="393407"/>
                </a:lnTo>
                <a:lnTo>
                  <a:pt x="475234" y="368007"/>
                </a:lnTo>
                <a:close/>
              </a:path>
              <a:path w="551814" h="444500">
                <a:moveTo>
                  <a:pt x="0" y="12699"/>
                </a:moveTo>
                <a:lnTo>
                  <a:pt x="0" y="413118"/>
                </a:lnTo>
                <a:lnTo>
                  <a:pt x="5714" y="418807"/>
                </a:lnTo>
                <a:lnTo>
                  <a:pt x="475234" y="418807"/>
                </a:lnTo>
                <a:lnTo>
                  <a:pt x="475234" y="406107"/>
                </a:lnTo>
                <a:lnTo>
                  <a:pt x="25400" y="406107"/>
                </a:lnTo>
                <a:lnTo>
                  <a:pt x="12700" y="393407"/>
                </a:lnTo>
                <a:lnTo>
                  <a:pt x="25400" y="393407"/>
                </a:lnTo>
                <a:lnTo>
                  <a:pt x="25400" y="25399"/>
                </a:lnTo>
                <a:lnTo>
                  <a:pt x="5587" y="25399"/>
                </a:lnTo>
                <a:lnTo>
                  <a:pt x="5587" y="18287"/>
                </a:lnTo>
                <a:lnTo>
                  <a:pt x="0" y="12699"/>
                </a:lnTo>
                <a:close/>
              </a:path>
              <a:path w="551814" h="444500">
                <a:moveTo>
                  <a:pt x="526034" y="393407"/>
                </a:moveTo>
                <a:lnTo>
                  <a:pt x="487934" y="393407"/>
                </a:lnTo>
                <a:lnTo>
                  <a:pt x="487934" y="418807"/>
                </a:lnTo>
                <a:lnTo>
                  <a:pt x="526034" y="418807"/>
                </a:lnTo>
                <a:lnTo>
                  <a:pt x="551434" y="406107"/>
                </a:lnTo>
                <a:lnTo>
                  <a:pt x="526034" y="393407"/>
                </a:lnTo>
                <a:close/>
              </a:path>
              <a:path w="551814" h="444500">
                <a:moveTo>
                  <a:pt x="25400" y="393407"/>
                </a:moveTo>
                <a:lnTo>
                  <a:pt x="12700" y="393407"/>
                </a:lnTo>
                <a:lnTo>
                  <a:pt x="25400" y="406107"/>
                </a:lnTo>
                <a:lnTo>
                  <a:pt x="25400" y="393407"/>
                </a:lnTo>
                <a:close/>
              </a:path>
              <a:path w="551814" h="444500">
                <a:moveTo>
                  <a:pt x="475234" y="393407"/>
                </a:moveTo>
                <a:lnTo>
                  <a:pt x="25400" y="393407"/>
                </a:lnTo>
                <a:lnTo>
                  <a:pt x="25400" y="406107"/>
                </a:lnTo>
                <a:lnTo>
                  <a:pt x="475234" y="406107"/>
                </a:lnTo>
                <a:lnTo>
                  <a:pt x="475234" y="393407"/>
                </a:lnTo>
                <a:close/>
              </a:path>
              <a:path w="551814" h="444500">
                <a:moveTo>
                  <a:pt x="5587" y="18287"/>
                </a:moveTo>
                <a:lnTo>
                  <a:pt x="5587" y="25399"/>
                </a:lnTo>
                <a:lnTo>
                  <a:pt x="12700" y="25399"/>
                </a:lnTo>
                <a:lnTo>
                  <a:pt x="5587" y="18287"/>
                </a:lnTo>
                <a:close/>
              </a:path>
              <a:path w="551814" h="444500">
                <a:moveTo>
                  <a:pt x="19685" y="0"/>
                </a:moveTo>
                <a:lnTo>
                  <a:pt x="5587" y="0"/>
                </a:lnTo>
                <a:lnTo>
                  <a:pt x="5587" y="18287"/>
                </a:lnTo>
                <a:lnTo>
                  <a:pt x="12700" y="25399"/>
                </a:lnTo>
                <a:lnTo>
                  <a:pt x="25400" y="25399"/>
                </a:lnTo>
                <a:lnTo>
                  <a:pt x="25400" y="5689"/>
                </a:lnTo>
                <a:lnTo>
                  <a:pt x="19685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5108447" y="5720079"/>
            <a:ext cx="1406144" cy="72339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5177537" y="5659120"/>
            <a:ext cx="1359407" cy="72339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5171272" y="5753573"/>
            <a:ext cx="1280633" cy="5954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5171271" y="5753574"/>
            <a:ext cx="1281007" cy="596053"/>
          </a:xfrm>
          <a:custGeom>
            <a:avLst/>
            <a:gdLst/>
            <a:ahLst/>
            <a:cxnLst/>
            <a:rect l="l" t="t" r="r" b="b"/>
            <a:pathLst>
              <a:path w="960754" h="447039">
                <a:moveTo>
                  <a:pt x="0" y="446570"/>
                </a:moveTo>
                <a:lnTo>
                  <a:pt x="960475" y="446570"/>
                </a:lnTo>
                <a:lnTo>
                  <a:pt x="960475" y="0"/>
                </a:lnTo>
                <a:lnTo>
                  <a:pt x="0" y="0"/>
                </a:lnTo>
                <a:lnTo>
                  <a:pt x="0" y="446570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6394704" y="5907023"/>
            <a:ext cx="2668016" cy="31902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6451769" y="5988980"/>
            <a:ext cx="2451947" cy="101600"/>
          </a:xfrm>
          <a:custGeom>
            <a:avLst/>
            <a:gdLst/>
            <a:ahLst/>
            <a:cxnLst/>
            <a:rect l="l" t="t" r="r" b="b"/>
            <a:pathLst>
              <a:path w="1838959" h="76200">
                <a:moveTo>
                  <a:pt x="1813885" y="25336"/>
                </a:moveTo>
                <a:lnTo>
                  <a:pt x="1775459" y="25336"/>
                </a:lnTo>
                <a:lnTo>
                  <a:pt x="1775587" y="50736"/>
                </a:lnTo>
                <a:lnTo>
                  <a:pt x="1762802" y="50799"/>
                </a:lnTo>
                <a:lnTo>
                  <a:pt x="1762887" y="76199"/>
                </a:lnTo>
                <a:lnTo>
                  <a:pt x="1838959" y="37731"/>
                </a:lnTo>
                <a:lnTo>
                  <a:pt x="1813885" y="25336"/>
                </a:lnTo>
                <a:close/>
              </a:path>
              <a:path w="1838959" h="76200">
                <a:moveTo>
                  <a:pt x="1762717" y="25398"/>
                </a:moveTo>
                <a:lnTo>
                  <a:pt x="0" y="34023"/>
                </a:lnTo>
                <a:lnTo>
                  <a:pt x="126" y="59423"/>
                </a:lnTo>
                <a:lnTo>
                  <a:pt x="1762802" y="50799"/>
                </a:lnTo>
                <a:lnTo>
                  <a:pt x="1762717" y="25398"/>
                </a:lnTo>
                <a:close/>
              </a:path>
              <a:path w="1838959" h="76200">
                <a:moveTo>
                  <a:pt x="1775459" y="25336"/>
                </a:moveTo>
                <a:lnTo>
                  <a:pt x="1762717" y="25398"/>
                </a:lnTo>
                <a:lnTo>
                  <a:pt x="1762802" y="50799"/>
                </a:lnTo>
                <a:lnTo>
                  <a:pt x="1775587" y="50736"/>
                </a:lnTo>
                <a:lnTo>
                  <a:pt x="1775459" y="25336"/>
                </a:lnTo>
                <a:close/>
              </a:path>
              <a:path w="1838959" h="76200">
                <a:moveTo>
                  <a:pt x="1762632" y="0"/>
                </a:moveTo>
                <a:lnTo>
                  <a:pt x="1762717" y="25398"/>
                </a:lnTo>
                <a:lnTo>
                  <a:pt x="1813885" y="25336"/>
                </a:lnTo>
                <a:lnTo>
                  <a:pt x="176263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6973823" y="5709921"/>
            <a:ext cx="1408176" cy="72135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7250176" y="5646928"/>
            <a:ext cx="946912" cy="7233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7037494" y="5741568"/>
            <a:ext cx="1280633" cy="5954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 txBox="1"/>
          <p:nvPr/>
        </p:nvSpPr>
        <p:spPr>
          <a:xfrm>
            <a:off x="2777914" y="3607986"/>
            <a:ext cx="7864687" cy="273158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3615176" algn="l"/>
              </a:tabLst>
            </a:pPr>
            <a:r>
              <a:rPr sz="3200" dirty="0">
                <a:latin typeface="Calibri"/>
                <a:cs typeface="Calibri"/>
              </a:rPr>
              <a:t>Public</a:t>
            </a:r>
            <a:r>
              <a:rPr sz="3200" spc="-47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Bulletin</a:t>
            </a:r>
            <a:r>
              <a:rPr sz="3200" spc="-27" dirty="0">
                <a:latin typeface="Calibri"/>
                <a:cs typeface="Calibri"/>
              </a:rPr>
              <a:t> </a:t>
            </a:r>
            <a:r>
              <a:rPr sz="3200" spc="-13" dirty="0">
                <a:latin typeface="Calibri"/>
                <a:cs typeface="Calibri"/>
              </a:rPr>
              <a:t>Board	(blockchain)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Times New Roman"/>
              <a:cs typeface="Times New Roman"/>
            </a:endParaRPr>
          </a:p>
          <a:p>
            <a:pPr>
              <a:spcBef>
                <a:spcPts val="7"/>
              </a:spcBef>
            </a:pPr>
            <a:endParaRPr sz="2867">
              <a:latin typeface="Times New Roman"/>
              <a:cs typeface="Times New Roman"/>
            </a:endParaRPr>
          </a:p>
          <a:p>
            <a:pPr marL="723035">
              <a:tabLst>
                <a:tab pos="5275448" algn="l"/>
              </a:tabLst>
            </a:pPr>
            <a:r>
              <a:rPr sz="3200" b="1" spc="-7" dirty="0">
                <a:latin typeface="Arial"/>
                <a:cs typeface="Arial"/>
              </a:rPr>
              <a:t>Hash(r</a:t>
            </a:r>
            <a:r>
              <a:rPr sz="3200" b="1" spc="-9" baseline="-20833" dirty="0">
                <a:latin typeface="Arial"/>
                <a:cs typeface="Arial"/>
              </a:rPr>
              <a:t>a  </a:t>
            </a:r>
            <a:r>
              <a:rPr sz="3200" b="1" dirty="0">
                <a:latin typeface="Arial"/>
                <a:cs typeface="Arial"/>
              </a:rPr>
              <a:t>|| </a:t>
            </a:r>
            <a:r>
              <a:rPr sz="3200" b="1" spc="-7" dirty="0">
                <a:latin typeface="Arial"/>
                <a:cs typeface="Arial"/>
              </a:rPr>
              <a:t>r</a:t>
            </a:r>
            <a:r>
              <a:rPr sz="3200" b="1" spc="-9" baseline="-20833" dirty="0">
                <a:latin typeface="Arial"/>
                <a:cs typeface="Arial"/>
              </a:rPr>
              <a:t>b  </a:t>
            </a:r>
            <a:r>
              <a:rPr sz="3200" b="1" dirty="0">
                <a:latin typeface="Arial"/>
                <a:cs typeface="Arial"/>
              </a:rPr>
              <a:t>|| </a:t>
            </a:r>
            <a:r>
              <a:rPr sz="3200" b="1" spc="47" dirty="0">
                <a:latin typeface="Cambria Math"/>
                <a:cs typeface="Cambria Math"/>
              </a:rPr>
              <a:t>⋯ </a:t>
            </a:r>
            <a:r>
              <a:rPr sz="3200" b="1" dirty="0">
                <a:latin typeface="Arial"/>
                <a:cs typeface="Arial"/>
              </a:rPr>
              <a:t>|| </a:t>
            </a:r>
            <a:r>
              <a:rPr sz="3200" b="1" spc="-7" dirty="0">
                <a:latin typeface="Arial"/>
                <a:cs typeface="Arial"/>
              </a:rPr>
              <a:t>r</a:t>
            </a:r>
            <a:r>
              <a:rPr sz="3200" b="1" spc="-9" baseline="-20833" dirty="0">
                <a:latin typeface="Arial"/>
                <a:cs typeface="Arial"/>
              </a:rPr>
              <a:t>z</a:t>
            </a:r>
            <a:r>
              <a:rPr sz="3200" b="1" spc="-239" baseline="-20833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)</a:t>
            </a:r>
            <a:r>
              <a:rPr sz="3200" b="1" spc="-7" dirty="0">
                <a:latin typeface="Arial"/>
                <a:cs typeface="Arial"/>
              </a:rPr>
              <a:t> </a:t>
            </a:r>
            <a:r>
              <a:rPr sz="3200" dirty="0">
                <a:latin typeface="Cambria Math"/>
                <a:cs typeface="Cambria Math"/>
              </a:rPr>
              <a:t>∈	</a:t>
            </a:r>
            <a:r>
              <a:rPr sz="3200" spc="-13" dirty="0">
                <a:latin typeface="Calibri"/>
                <a:cs typeface="Calibri"/>
              </a:rPr>
              <a:t>{0,1}</a:t>
            </a:r>
            <a:r>
              <a:rPr sz="3200" spc="-20" baseline="24305" dirty="0">
                <a:latin typeface="Calibri"/>
                <a:cs typeface="Calibri"/>
              </a:rPr>
              <a:t>256</a:t>
            </a:r>
            <a:endParaRPr sz="3200" baseline="24305">
              <a:latin typeface="Calibri"/>
              <a:cs typeface="Calibri"/>
            </a:endParaRPr>
          </a:p>
          <a:p>
            <a:pPr marL="2700799">
              <a:spcBef>
                <a:spcPts val="2452"/>
              </a:spcBef>
              <a:tabLst>
                <a:tab pos="4772541" algn="l"/>
                <a:tab pos="6344761" algn="l"/>
                <a:tab pos="7565624" algn="l"/>
              </a:tabLst>
            </a:pPr>
            <a:r>
              <a:rPr sz="3200" spc="-7" dirty="0">
                <a:solidFill>
                  <a:srgbClr val="FFFFFF"/>
                </a:solidFill>
                <a:latin typeface="Calibri"/>
                <a:cs typeface="Calibri"/>
              </a:rPr>
              <a:t>VD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F	</a:t>
            </a:r>
            <a:r>
              <a:rPr sz="4800" baseline="1157" dirty="0">
                <a:solidFill>
                  <a:srgbClr val="FFFFFF"/>
                </a:solidFill>
                <a:latin typeface="Calibri"/>
                <a:cs typeface="Calibri"/>
              </a:rPr>
              <a:t>H	</a:t>
            </a:r>
            <a:r>
              <a:rPr sz="4800" baseline="1157" dirty="0">
                <a:latin typeface="Arial"/>
                <a:cs typeface="Arial"/>
              </a:rPr>
              <a:t>seed,	π</a:t>
            </a:r>
            <a:endParaRPr sz="4800" baseline="1157">
              <a:latin typeface="Arial"/>
              <a:cs typeface="Arial"/>
            </a:endParaRPr>
          </a:p>
        </p:txBody>
      </p:sp>
      <p:sp>
        <p:nvSpPr>
          <p:cNvPr id="51" name="object 51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6393478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375" y="436018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465432">
              <a:lnSpc>
                <a:spcPct val="100000"/>
              </a:lnSpc>
            </a:pPr>
            <a:r>
              <a:rPr sz="5333" spc="-33" dirty="0"/>
              <a:t>Part </a:t>
            </a:r>
            <a:r>
              <a:rPr sz="5333" spc="-7" dirty="0"/>
              <a:t>II:</a:t>
            </a:r>
            <a:r>
              <a:rPr sz="5333" spc="-20" dirty="0"/>
              <a:t> </a:t>
            </a:r>
            <a:r>
              <a:rPr sz="5333" spc="-13" dirty="0"/>
              <a:t>Constructions</a:t>
            </a:r>
            <a:endParaRPr sz="5333" dirty="0"/>
          </a:p>
        </p:txBody>
      </p:sp>
      <p:sp>
        <p:nvSpPr>
          <p:cNvPr id="3" name="object 3"/>
          <p:cNvSpPr/>
          <p:nvPr/>
        </p:nvSpPr>
        <p:spPr>
          <a:xfrm>
            <a:off x="1661889" y="1592697"/>
            <a:ext cx="564591" cy="595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672927" y="1580167"/>
            <a:ext cx="557411" cy="595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173984" y="1757680"/>
            <a:ext cx="666496" cy="3169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230202" y="18391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680968" y="1579659"/>
            <a:ext cx="557411" cy="5954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181857" y="1733297"/>
            <a:ext cx="666495" cy="3190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238414" y="1815084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689179" y="1591512"/>
            <a:ext cx="557411" cy="595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189728" y="1745489"/>
            <a:ext cx="666496" cy="319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246624" y="182710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712968" y="1592189"/>
            <a:ext cx="557411" cy="595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213855" y="1769871"/>
            <a:ext cx="666496" cy="316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270413" y="1850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721179" y="1604212"/>
            <a:ext cx="557411" cy="595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221728" y="1782063"/>
            <a:ext cx="666496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278624" y="1863004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7729388" y="1580167"/>
            <a:ext cx="557411" cy="595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229600" y="1757680"/>
            <a:ext cx="666496" cy="316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86836" y="18391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737600" y="1592189"/>
            <a:ext cx="557411" cy="5954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9237472" y="1769871"/>
            <a:ext cx="666496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9295045" y="1850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 txBox="1"/>
          <p:nvPr/>
        </p:nvSpPr>
        <p:spPr>
          <a:xfrm>
            <a:off x="9844361" y="1614594"/>
            <a:ext cx="237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Arial"/>
                <a:cs typeface="Arial"/>
              </a:rPr>
              <a:t>y</a:t>
            </a:r>
            <a:endParaRPr sz="3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141984" y="1745489"/>
            <a:ext cx="666496" cy="3169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198270" y="18264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164080" y="1751585"/>
            <a:ext cx="666496" cy="3190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220806" y="183303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1649053" y="2520528"/>
            <a:ext cx="7658100" cy="471593"/>
          </a:xfrm>
          <a:custGeom>
            <a:avLst/>
            <a:gdLst/>
            <a:ahLst/>
            <a:cxnLst/>
            <a:rect l="l" t="t" r="r" b="b"/>
            <a:pathLst>
              <a:path w="5743575" h="353694">
                <a:moveTo>
                  <a:pt x="126936" y="226567"/>
                </a:moveTo>
                <a:lnTo>
                  <a:pt x="0" y="290067"/>
                </a:lnTo>
                <a:lnTo>
                  <a:pt x="126936" y="353567"/>
                </a:lnTo>
                <a:lnTo>
                  <a:pt x="126936" y="299592"/>
                </a:lnTo>
                <a:lnTo>
                  <a:pt x="114236" y="299592"/>
                </a:lnTo>
                <a:lnTo>
                  <a:pt x="114236" y="280542"/>
                </a:lnTo>
                <a:lnTo>
                  <a:pt x="126936" y="280542"/>
                </a:lnTo>
                <a:lnTo>
                  <a:pt x="126936" y="226567"/>
                </a:lnTo>
                <a:close/>
              </a:path>
              <a:path w="5743575" h="353694">
                <a:moveTo>
                  <a:pt x="126936" y="280542"/>
                </a:moveTo>
                <a:lnTo>
                  <a:pt x="114236" y="280542"/>
                </a:lnTo>
                <a:lnTo>
                  <a:pt x="114236" y="299592"/>
                </a:lnTo>
                <a:lnTo>
                  <a:pt x="126936" y="299592"/>
                </a:lnTo>
                <a:lnTo>
                  <a:pt x="126936" y="280542"/>
                </a:lnTo>
                <a:close/>
              </a:path>
              <a:path w="5743575" h="353694">
                <a:moveTo>
                  <a:pt x="5724080" y="280542"/>
                </a:moveTo>
                <a:lnTo>
                  <a:pt x="126936" y="280542"/>
                </a:lnTo>
                <a:lnTo>
                  <a:pt x="126936" y="299592"/>
                </a:lnTo>
                <a:lnTo>
                  <a:pt x="5738812" y="299592"/>
                </a:lnTo>
                <a:lnTo>
                  <a:pt x="5743130" y="295401"/>
                </a:lnTo>
                <a:lnTo>
                  <a:pt x="5743130" y="290067"/>
                </a:lnTo>
                <a:lnTo>
                  <a:pt x="5724080" y="290067"/>
                </a:lnTo>
                <a:lnTo>
                  <a:pt x="5724080" y="280542"/>
                </a:lnTo>
                <a:close/>
              </a:path>
              <a:path w="5743575" h="353694">
                <a:moveTo>
                  <a:pt x="5734494" y="0"/>
                </a:moveTo>
                <a:lnTo>
                  <a:pt x="5728271" y="0"/>
                </a:lnTo>
                <a:lnTo>
                  <a:pt x="5724080" y="4317"/>
                </a:lnTo>
                <a:lnTo>
                  <a:pt x="5724080" y="290067"/>
                </a:lnTo>
                <a:lnTo>
                  <a:pt x="5733605" y="280542"/>
                </a:lnTo>
                <a:lnTo>
                  <a:pt x="5743130" y="280542"/>
                </a:lnTo>
                <a:lnTo>
                  <a:pt x="5743130" y="19049"/>
                </a:lnTo>
                <a:lnTo>
                  <a:pt x="5733605" y="19049"/>
                </a:lnTo>
                <a:lnTo>
                  <a:pt x="5734494" y="18161"/>
                </a:lnTo>
                <a:lnTo>
                  <a:pt x="5734494" y="0"/>
                </a:lnTo>
                <a:close/>
              </a:path>
              <a:path w="5743575" h="353694">
                <a:moveTo>
                  <a:pt x="5743130" y="280542"/>
                </a:moveTo>
                <a:lnTo>
                  <a:pt x="5733605" y="280542"/>
                </a:lnTo>
                <a:lnTo>
                  <a:pt x="5724080" y="290067"/>
                </a:lnTo>
                <a:lnTo>
                  <a:pt x="5743130" y="290067"/>
                </a:lnTo>
                <a:lnTo>
                  <a:pt x="5743130" y="280542"/>
                </a:lnTo>
                <a:close/>
              </a:path>
              <a:path w="5743575" h="353694">
                <a:moveTo>
                  <a:pt x="5734494" y="18161"/>
                </a:moveTo>
                <a:lnTo>
                  <a:pt x="5733605" y="19049"/>
                </a:lnTo>
                <a:lnTo>
                  <a:pt x="5734494" y="19049"/>
                </a:lnTo>
                <a:lnTo>
                  <a:pt x="5734494" y="18161"/>
                </a:lnTo>
                <a:close/>
              </a:path>
              <a:path w="5743575" h="353694">
                <a:moveTo>
                  <a:pt x="5743130" y="9524"/>
                </a:moveTo>
                <a:lnTo>
                  <a:pt x="5734494" y="18161"/>
                </a:lnTo>
                <a:lnTo>
                  <a:pt x="5734494" y="19049"/>
                </a:lnTo>
                <a:lnTo>
                  <a:pt x="5743130" y="19049"/>
                </a:lnTo>
                <a:lnTo>
                  <a:pt x="5743130" y="95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3391747" y="2955798"/>
            <a:ext cx="4611285" cy="779695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 txBox="1"/>
          <p:nvPr/>
        </p:nvSpPr>
        <p:spPr>
          <a:xfrm>
            <a:off x="275675" y="1234609"/>
            <a:ext cx="77470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4800" spc="147" dirty="0">
                <a:latin typeface="Arial"/>
                <a:cs typeface="Arial"/>
              </a:rPr>
              <a:t>I.</a:t>
            </a:r>
            <a:r>
              <a:rPr sz="4800" spc="-200" dirty="0">
                <a:latin typeface="Arial"/>
                <a:cs typeface="Arial"/>
              </a:rPr>
              <a:t> </a:t>
            </a:r>
            <a:r>
              <a:rPr sz="4800" baseline="-23148" dirty="0">
                <a:latin typeface="Arial"/>
                <a:cs typeface="Arial"/>
              </a:rPr>
              <a:t>x</a:t>
            </a:r>
            <a:endParaRPr sz="4800" baseline="-23148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893481" y="2426039"/>
            <a:ext cx="32689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latin typeface="Arial"/>
                <a:cs typeface="Arial"/>
              </a:rPr>
              <a:t>(reverse</a:t>
            </a:r>
            <a:r>
              <a:rPr sz="2667" spc="-17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permutation)</a:t>
            </a:r>
            <a:endParaRPr sz="2667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52103" y="4520014"/>
            <a:ext cx="610445" cy="718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5613"/>
              </a:lnSpc>
            </a:pPr>
            <a:r>
              <a:rPr sz="4800" spc="173" dirty="0">
                <a:latin typeface="Arial"/>
                <a:cs typeface="Arial"/>
              </a:rPr>
              <a:t>II.</a:t>
            </a:r>
            <a:endParaRPr sz="48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560559" y="3086607"/>
            <a:ext cx="2332736" cy="83108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9434575" y="3017519"/>
            <a:ext cx="2690368" cy="824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 txBox="1"/>
          <p:nvPr/>
        </p:nvSpPr>
        <p:spPr>
          <a:xfrm>
            <a:off x="9622875" y="3118376"/>
            <a:ext cx="2208107" cy="606086"/>
          </a:xfrm>
          <a:prstGeom prst="rect">
            <a:avLst/>
          </a:prstGeom>
          <a:solidFill>
            <a:srgbClr val="FBD4B5"/>
          </a:solidFill>
          <a:ln w="9524">
            <a:solidFill>
              <a:srgbClr val="497DBA"/>
            </a:solidFill>
          </a:ln>
        </p:spPr>
        <p:txBody>
          <a:bodyPr vert="horz" wrap="square" lIns="0" tIns="31327" rIns="0" bIns="0" rtlCol="0">
            <a:spAutoFit/>
          </a:bodyPr>
          <a:lstStyle/>
          <a:p>
            <a:pPr marL="148163">
              <a:spcBef>
                <a:spcPts val="247"/>
              </a:spcBef>
            </a:pPr>
            <a:r>
              <a:rPr sz="3733" b="1" spc="-13" dirty="0">
                <a:latin typeface="Calibri"/>
                <a:cs typeface="Calibri"/>
              </a:rPr>
              <a:t>This</a:t>
            </a:r>
            <a:r>
              <a:rPr sz="3733" b="1" spc="-93" dirty="0">
                <a:latin typeface="Calibri"/>
                <a:cs typeface="Calibri"/>
              </a:rPr>
              <a:t> </a:t>
            </a:r>
            <a:r>
              <a:rPr sz="3733" b="1" spc="-13" dirty="0">
                <a:latin typeface="Calibri"/>
                <a:cs typeface="Calibri"/>
              </a:rPr>
              <a:t>work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0" y="4252977"/>
            <a:ext cx="12192000" cy="14833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0" y="4299880"/>
            <a:ext cx="12192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25400">
            <a:solidFill>
              <a:srgbClr val="353535"/>
            </a:solidFill>
            <a:prstDash val="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1656233" y="4284015"/>
            <a:ext cx="4049607" cy="98719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6676136" y="4456819"/>
            <a:ext cx="3061715" cy="2401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1032373" y="5474747"/>
            <a:ext cx="4608576" cy="125701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9424415" y="4730495"/>
            <a:ext cx="2712720" cy="158496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9460991" y="4632960"/>
            <a:ext cx="2731007" cy="16377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 txBox="1"/>
          <p:nvPr/>
        </p:nvSpPr>
        <p:spPr>
          <a:xfrm>
            <a:off x="9487239" y="4762721"/>
            <a:ext cx="2588260" cy="1409852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1693" rIns="0" bIns="0" rtlCol="0">
            <a:spAutoFit/>
          </a:bodyPr>
          <a:lstStyle/>
          <a:p>
            <a:pPr marL="847" algn="ctr">
              <a:spcBef>
                <a:spcPts val="13"/>
              </a:spcBef>
            </a:pPr>
            <a:r>
              <a:rPr sz="3733" b="1" spc="-13" dirty="0">
                <a:latin typeface="Calibri"/>
                <a:cs typeface="Calibri"/>
              </a:rPr>
              <a:t>Followup:</a:t>
            </a:r>
            <a:endParaRPr sz="3733">
              <a:latin typeface="Calibri"/>
              <a:cs typeface="Calibri"/>
            </a:endParaRPr>
          </a:p>
          <a:p>
            <a:pPr marL="228594" marR="216741" algn="ctr">
              <a:spcBef>
                <a:spcPts val="73"/>
              </a:spcBef>
            </a:pPr>
            <a:r>
              <a:rPr sz="2667" b="1" spc="-7" dirty="0">
                <a:latin typeface="Calibri"/>
                <a:cs typeface="Calibri"/>
              </a:rPr>
              <a:t>Pietrzak’18,  </a:t>
            </a:r>
            <a:r>
              <a:rPr sz="2667" b="1" spc="-100" dirty="0">
                <a:latin typeface="Calibri"/>
                <a:cs typeface="Calibri"/>
              </a:rPr>
              <a:t>W</a:t>
            </a:r>
            <a:r>
              <a:rPr sz="2667" b="1" dirty="0">
                <a:latin typeface="Calibri"/>
                <a:cs typeface="Calibri"/>
              </a:rPr>
              <a:t>esol</a:t>
            </a:r>
            <a:r>
              <a:rPr sz="2667" b="1" spc="7" dirty="0">
                <a:latin typeface="Calibri"/>
                <a:cs typeface="Calibri"/>
              </a:rPr>
              <a:t>o</a:t>
            </a:r>
            <a:r>
              <a:rPr sz="2667" b="1" spc="-20" dirty="0">
                <a:latin typeface="Calibri"/>
                <a:cs typeface="Calibri"/>
              </a:rPr>
              <a:t>w</a:t>
            </a:r>
            <a:r>
              <a:rPr sz="2667" b="1" dirty="0">
                <a:latin typeface="Calibri"/>
                <a:cs typeface="Calibri"/>
              </a:rPr>
              <a:t>sk</a:t>
            </a:r>
            <a:r>
              <a:rPr sz="2667" b="1" spc="27" dirty="0">
                <a:latin typeface="Calibri"/>
                <a:cs typeface="Calibri"/>
              </a:rPr>
              <a:t>i</a:t>
            </a:r>
            <a:r>
              <a:rPr sz="2667" b="1" dirty="0">
                <a:latin typeface="Calibri"/>
                <a:cs typeface="Calibri"/>
              </a:rPr>
              <a:t>’18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27</a:t>
            </a:r>
          </a:p>
        </p:txBody>
      </p:sp>
    </p:spTree>
    <p:extLst>
      <p:ext uri="{BB962C8B-B14F-4D97-AF65-F5344CB8AC3E}">
        <p14:creationId xmlns:p14="http://schemas.microsoft.com/office/powerpoint/2010/main" val="105031413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ct val="100000"/>
              </a:lnSpc>
            </a:pPr>
            <a:r>
              <a:rPr sz="5333" spc="-7" dirty="0"/>
              <a:t>Hash </a:t>
            </a:r>
            <a:r>
              <a:rPr sz="5333" spc="-13" dirty="0"/>
              <a:t>Chain </a:t>
            </a:r>
            <a:r>
              <a:rPr sz="5333" spc="-7" dirty="0"/>
              <a:t>w/ </a:t>
            </a:r>
            <a:r>
              <a:rPr sz="5333" spc="-40" dirty="0"/>
              <a:t>Verifiable</a:t>
            </a:r>
            <a:r>
              <a:rPr sz="5333" spc="107" dirty="0"/>
              <a:t> </a:t>
            </a:r>
            <a:r>
              <a:rPr sz="5333" spc="-20" dirty="0"/>
              <a:t>Computation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1078517" y="1513467"/>
            <a:ext cx="10503915" cy="136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623897" y="2592070"/>
            <a:ext cx="1480464" cy="77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823294" y="2403686"/>
            <a:ext cx="7036647" cy="320039"/>
          </a:xfrm>
          <a:custGeom>
            <a:avLst/>
            <a:gdLst/>
            <a:ahLst/>
            <a:cxnLst/>
            <a:rect l="l" t="t" r="r" b="b"/>
            <a:pathLst>
              <a:path w="5277484" h="240030">
                <a:moveTo>
                  <a:pt x="5277484" y="0"/>
                </a:moveTo>
                <a:lnTo>
                  <a:pt x="5275903" y="46700"/>
                </a:lnTo>
                <a:lnTo>
                  <a:pt x="5271595" y="84804"/>
                </a:lnTo>
                <a:lnTo>
                  <a:pt x="5265215" y="110478"/>
                </a:lnTo>
                <a:lnTo>
                  <a:pt x="5257419" y="119887"/>
                </a:lnTo>
                <a:lnTo>
                  <a:pt x="2658745" y="119887"/>
                </a:lnTo>
                <a:lnTo>
                  <a:pt x="2650968" y="129315"/>
                </a:lnTo>
                <a:lnTo>
                  <a:pt x="2644632" y="155019"/>
                </a:lnTo>
                <a:lnTo>
                  <a:pt x="2640367" y="193129"/>
                </a:lnTo>
                <a:lnTo>
                  <a:pt x="2638806" y="239776"/>
                </a:lnTo>
                <a:lnTo>
                  <a:pt x="2637224" y="193129"/>
                </a:lnTo>
                <a:lnTo>
                  <a:pt x="2632916" y="155019"/>
                </a:lnTo>
                <a:lnTo>
                  <a:pt x="2626536" y="129315"/>
                </a:lnTo>
                <a:lnTo>
                  <a:pt x="2618740" y="119887"/>
                </a:lnTo>
                <a:lnTo>
                  <a:pt x="20066" y="119887"/>
                </a:lnTo>
                <a:lnTo>
                  <a:pt x="12269" y="110478"/>
                </a:lnTo>
                <a:lnTo>
                  <a:pt x="5889" y="84804"/>
                </a:lnTo>
                <a:lnTo>
                  <a:pt x="1581" y="46700"/>
                </a:lnTo>
                <a:lnTo>
                  <a:pt x="0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912910" y="3666744"/>
            <a:ext cx="9420012" cy="153901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Char char="•"/>
              <a:tabLst>
                <a:tab pos="474121" algn="l"/>
              </a:tabLst>
            </a:pPr>
            <a:r>
              <a:rPr sz="2667" dirty="0">
                <a:latin typeface="Arial"/>
                <a:cs typeface="Arial"/>
              </a:rPr>
              <a:t>SNARK = “succinct non-interactive argument of</a:t>
            </a:r>
            <a:r>
              <a:rPr sz="2667" spc="-2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knowledge”</a:t>
            </a:r>
            <a:endParaRPr sz="2667">
              <a:latin typeface="Arial"/>
              <a:cs typeface="Arial"/>
            </a:endParaRPr>
          </a:p>
          <a:p>
            <a:pPr marL="474121">
              <a:lnSpc>
                <a:spcPts val="2385"/>
              </a:lnSpc>
              <a:spcBef>
                <a:spcPts val="27"/>
              </a:spcBef>
            </a:pPr>
            <a:r>
              <a:rPr sz="2000" spc="-7" dirty="0">
                <a:latin typeface="Arial"/>
                <a:cs typeface="Arial"/>
              </a:rPr>
              <a:t>[G’10,GGPR’13, BCIOP’13,</a:t>
            </a:r>
            <a:r>
              <a:rPr sz="2000" spc="-27" dirty="0">
                <a:latin typeface="Arial"/>
                <a:cs typeface="Arial"/>
              </a:rPr>
              <a:t> </a:t>
            </a:r>
            <a:r>
              <a:rPr sz="2000" spc="-7" dirty="0">
                <a:latin typeface="Arial"/>
                <a:cs typeface="Arial"/>
              </a:rPr>
              <a:t>BCCT’13]</a:t>
            </a:r>
            <a:endParaRPr sz="2000">
              <a:latin typeface="Arial"/>
              <a:cs typeface="Arial"/>
            </a:endParaRPr>
          </a:p>
          <a:p>
            <a:pPr marL="474121" indent="-457189">
              <a:lnSpc>
                <a:spcPts val="3187"/>
              </a:lnSpc>
              <a:buChar char="•"/>
              <a:tabLst>
                <a:tab pos="474121" algn="l"/>
              </a:tabLst>
            </a:pPr>
            <a:r>
              <a:rPr sz="2667" spc="-40" dirty="0">
                <a:latin typeface="Arial"/>
                <a:cs typeface="Arial"/>
              </a:rPr>
              <a:t>STARK </a:t>
            </a:r>
            <a:r>
              <a:rPr sz="2667" dirty="0">
                <a:latin typeface="Arial"/>
                <a:cs typeface="Arial"/>
              </a:rPr>
              <a:t>= “succinct transparent non-interactive argument</a:t>
            </a:r>
            <a:r>
              <a:rPr sz="2667" spc="-233" dirty="0">
                <a:latin typeface="Arial"/>
                <a:cs typeface="Arial"/>
              </a:rPr>
              <a:t> </a:t>
            </a:r>
            <a:r>
              <a:rPr sz="2667" dirty="0">
                <a:latin typeface="Arial"/>
                <a:cs typeface="Arial"/>
              </a:rPr>
              <a:t>of</a:t>
            </a:r>
            <a:endParaRPr sz="2667">
              <a:latin typeface="Arial"/>
              <a:cs typeface="Arial"/>
            </a:endParaRPr>
          </a:p>
          <a:p>
            <a:pPr marL="474121"/>
            <a:r>
              <a:rPr sz="2667" dirty="0">
                <a:latin typeface="Arial"/>
                <a:cs typeface="Arial"/>
              </a:rPr>
              <a:t>knowledge” </a:t>
            </a:r>
            <a:r>
              <a:rPr sz="2000" dirty="0">
                <a:latin typeface="Arial"/>
                <a:cs typeface="Arial"/>
              </a:rPr>
              <a:t>[M’00,</a:t>
            </a:r>
            <a:r>
              <a:rPr sz="2000" spc="-140" dirty="0">
                <a:latin typeface="Arial"/>
                <a:cs typeface="Arial"/>
              </a:rPr>
              <a:t> </a:t>
            </a:r>
            <a:r>
              <a:rPr sz="2000" spc="-7" dirty="0">
                <a:latin typeface="Arial"/>
                <a:cs typeface="Arial"/>
              </a:rPr>
              <a:t>BBHR’18]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42431835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6933">
              <a:lnSpc>
                <a:spcPct val="100000"/>
              </a:lnSpc>
            </a:pPr>
            <a:r>
              <a:rPr sz="5333" spc="-7" dirty="0"/>
              <a:t>Hash </a:t>
            </a:r>
            <a:r>
              <a:rPr sz="5333" spc="-13" dirty="0"/>
              <a:t>Chain </a:t>
            </a:r>
            <a:r>
              <a:rPr sz="5333" spc="-7" dirty="0"/>
              <a:t>w/ </a:t>
            </a:r>
            <a:r>
              <a:rPr sz="5333" spc="-40" dirty="0"/>
              <a:t>Verifiable</a:t>
            </a:r>
            <a:r>
              <a:rPr sz="5333" spc="107" dirty="0"/>
              <a:t> </a:t>
            </a:r>
            <a:r>
              <a:rPr sz="5333" spc="-20" dirty="0"/>
              <a:t>Computation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1078517" y="1513467"/>
            <a:ext cx="10503915" cy="1369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5623897" y="2592070"/>
            <a:ext cx="1480464" cy="779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823294" y="2403686"/>
            <a:ext cx="7036647" cy="320039"/>
          </a:xfrm>
          <a:custGeom>
            <a:avLst/>
            <a:gdLst/>
            <a:ahLst/>
            <a:cxnLst/>
            <a:rect l="l" t="t" r="r" b="b"/>
            <a:pathLst>
              <a:path w="5277484" h="240030">
                <a:moveTo>
                  <a:pt x="5277484" y="0"/>
                </a:moveTo>
                <a:lnTo>
                  <a:pt x="5275903" y="46700"/>
                </a:lnTo>
                <a:lnTo>
                  <a:pt x="5271595" y="84804"/>
                </a:lnTo>
                <a:lnTo>
                  <a:pt x="5265215" y="110478"/>
                </a:lnTo>
                <a:lnTo>
                  <a:pt x="5257419" y="119887"/>
                </a:lnTo>
                <a:lnTo>
                  <a:pt x="2658745" y="119887"/>
                </a:lnTo>
                <a:lnTo>
                  <a:pt x="2650968" y="129315"/>
                </a:lnTo>
                <a:lnTo>
                  <a:pt x="2644632" y="155019"/>
                </a:lnTo>
                <a:lnTo>
                  <a:pt x="2640367" y="193129"/>
                </a:lnTo>
                <a:lnTo>
                  <a:pt x="2638806" y="239776"/>
                </a:lnTo>
                <a:lnTo>
                  <a:pt x="2637224" y="193129"/>
                </a:lnTo>
                <a:lnTo>
                  <a:pt x="2632916" y="155019"/>
                </a:lnTo>
                <a:lnTo>
                  <a:pt x="2626536" y="129315"/>
                </a:lnTo>
                <a:lnTo>
                  <a:pt x="2618740" y="119887"/>
                </a:lnTo>
                <a:lnTo>
                  <a:pt x="20066" y="119887"/>
                </a:lnTo>
                <a:lnTo>
                  <a:pt x="12269" y="110478"/>
                </a:lnTo>
                <a:lnTo>
                  <a:pt x="5889" y="84804"/>
                </a:lnTo>
                <a:lnTo>
                  <a:pt x="1581" y="46700"/>
                </a:lnTo>
                <a:lnTo>
                  <a:pt x="0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 txBox="1"/>
          <p:nvPr/>
        </p:nvSpPr>
        <p:spPr>
          <a:xfrm>
            <a:off x="725559" y="4550664"/>
            <a:ext cx="10004212" cy="18387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b="1" u="heavy" spc="-20" dirty="0">
                <a:latin typeface="Calibri"/>
                <a:cs typeface="Calibri"/>
              </a:rPr>
              <a:t>Problem</a:t>
            </a:r>
            <a:endParaRPr sz="3733">
              <a:latin typeface="Calibri"/>
              <a:cs typeface="Calibri"/>
            </a:endParaRPr>
          </a:p>
          <a:p>
            <a:pPr marL="474121" marR="6773" indent="-457189">
              <a:spcBef>
                <a:spcPts val="900"/>
              </a:spcBef>
              <a:buFont typeface="Arial"/>
              <a:buChar char="•"/>
              <a:tabLst>
                <a:tab pos="474121" algn="l"/>
              </a:tabLst>
            </a:pPr>
            <a:r>
              <a:rPr sz="3733" spc="-27" dirty="0">
                <a:latin typeface="Calibri"/>
                <a:cs typeface="Calibri"/>
              </a:rPr>
              <a:t>Proof </a:t>
            </a:r>
            <a:r>
              <a:rPr sz="3733" spc="-20" dirty="0">
                <a:latin typeface="Calibri"/>
                <a:cs typeface="Calibri"/>
              </a:rPr>
              <a:t>generation slower </a:t>
            </a:r>
            <a:r>
              <a:rPr sz="3733" spc="-7" dirty="0">
                <a:latin typeface="Calibri"/>
                <a:cs typeface="Calibri"/>
              </a:rPr>
              <a:t>than </a:t>
            </a:r>
            <a:r>
              <a:rPr sz="3733" spc="-13" dirty="0">
                <a:latin typeface="Calibri"/>
                <a:cs typeface="Calibri"/>
              </a:rPr>
              <a:t>hash </a:t>
            </a:r>
            <a:r>
              <a:rPr sz="3733" spc="-7" dirty="0">
                <a:latin typeface="Calibri"/>
                <a:cs typeface="Calibri"/>
              </a:rPr>
              <a:t>chain, without  </a:t>
            </a:r>
            <a:r>
              <a:rPr sz="3733" spc="-13" dirty="0">
                <a:latin typeface="Calibri"/>
                <a:cs typeface="Calibri"/>
              </a:rPr>
              <a:t>massive</a:t>
            </a:r>
            <a:r>
              <a:rPr sz="3733" spc="-53" dirty="0">
                <a:latin typeface="Calibri"/>
                <a:cs typeface="Calibri"/>
              </a:rPr>
              <a:t> </a:t>
            </a:r>
            <a:r>
              <a:rPr sz="3733" spc="-20" dirty="0">
                <a:latin typeface="Calibri"/>
                <a:cs typeface="Calibri"/>
              </a:rPr>
              <a:t>parallelism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2031177327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9046" y="5003325"/>
            <a:ext cx="1480447" cy="7436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4457">
              <a:lnSpc>
                <a:spcPct val="100000"/>
              </a:lnSpc>
            </a:pPr>
            <a:r>
              <a:rPr sz="5333" spc="-20" dirty="0"/>
              <a:t>Incrementally </a:t>
            </a:r>
            <a:r>
              <a:rPr sz="5333" spc="-33" dirty="0"/>
              <a:t>Verifiable</a:t>
            </a:r>
            <a:r>
              <a:rPr sz="5333" spc="40" dirty="0"/>
              <a:t> </a:t>
            </a:r>
            <a:r>
              <a:rPr sz="5333" spc="-13" dirty="0"/>
              <a:t>Computation</a:t>
            </a:r>
            <a:endParaRPr sz="5333"/>
          </a:p>
        </p:txBody>
      </p:sp>
      <p:sp>
        <p:nvSpPr>
          <p:cNvPr id="4" name="object 4"/>
          <p:cNvSpPr/>
          <p:nvPr/>
        </p:nvSpPr>
        <p:spPr>
          <a:xfrm>
            <a:off x="768112" y="1809326"/>
            <a:ext cx="10972800" cy="2156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204078" y="4987037"/>
            <a:ext cx="3470487" cy="170180"/>
          </a:xfrm>
          <a:custGeom>
            <a:avLst/>
            <a:gdLst/>
            <a:ahLst/>
            <a:cxnLst/>
            <a:rect l="l" t="t" r="r" b="b"/>
            <a:pathLst>
              <a:path w="2602865" h="127635">
                <a:moveTo>
                  <a:pt x="2602522" y="0"/>
                </a:moveTo>
                <a:lnTo>
                  <a:pt x="2601694" y="24802"/>
                </a:lnTo>
                <a:lnTo>
                  <a:pt x="2599426" y="45069"/>
                </a:lnTo>
                <a:lnTo>
                  <a:pt x="2596039" y="58739"/>
                </a:lnTo>
                <a:lnTo>
                  <a:pt x="2591854" y="63754"/>
                </a:lnTo>
                <a:lnTo>
                  <a:pt x="1311948" y="63754"/>
                </a:lnTo>
                <a:lnTo>
                  <a:pt x="1307763" y="68788"/>
                </a:lnTo>
                <a:lnTo>
                  <a:pt x="1304375" y="82502"/>
                </a:lnTo>
                <a:lnTo>
                  <a:pt x="1302107" y="102812"/>
                </a:lnTo>
                <a:lnTo>
                  <a:pt x="1301280" y="127635"/>
                </a:lnTo>
                <a:lnTo>
                  <a:pt x="1300434" y="102812"/>
                </a:lnTo>
                <a:lnTo>
                  <a:pt x="1298136" y="82502"/>
                </a:lnTo>
                <a:lnTo>
                  <a:pt x="1294743" y="68788"/>
                </a:lnTo>
                <a:lnTo>
                  <a:pt x="1290612" y="63754"/>
                </a:lnTo>
                <a:lnTo>
                  <a:pt x="10642" y="63754"/>
                </a:lnTo>
                <a:lnTo>
                  <a:pt x="6499" y="58739"/>
                </a:lnTo>
                <a:lnTo>
                  <a:pt x="3116" y="45069"/>
                </a:lnTo>
                <a:lnTo>
                  <a:pt x="836" y="24802"/>
                </a:lnTo>
                <a:lnTo>
                  <a:pt x="0" y="0"/>
                </a:lnTo>
              </a:path>
            </a:pathLst>
          </a:custGeom>
          <a:ln w="95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1894501" y="5003341"/>
            <a:ext cx="2272623" cy="697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527548" y="4964006"/>
            <a:ext cx="2264833" cy="188807"/>
          </a:xfrm>
          <a:custGeom>
            <a:avLst/>
            <a:gdLst/>
            <a:ahLst/>
            <a:cxnLst/>
            <a:rect l="l" t="t" r="r" b="b"/>
            <a:pathLst>
              <a:path w="1698625" h="141604">
                <a:moveTo>
                  <a:pt x="1698243" y="0"/>
                </a:moveTo>
                <a:lnTo>
                  <a:pt x="1697309" y="27555"/>
                </a:lnTo>
                <a:lnTo>
                  <a:pt x="1694767" y="50038"/>
                </a:lnTo>
                <a:lnTo>
                  <a:pt x="1691010" y="65186"/>
                </a:lnTo>
                <a:lnTo>
                  <a:pt x="1686433" y="70739"/>
                </a:lnTo>
                <a:lnTo>
                  <a:pt x="860933" y="70739"/>
                </a:lnTo>
                <a:lnTo>
                  <a:pt x="856301" y="76289"/>
                </a:lnTo>
                <a:lnTo>
                  <a:pt x="852551" y="91424"/>
                </a:lnTo>
                <a:lnTo>
                  <a:pt x="850038" y="113869"/>
                </a:lnTo>
                <a:lnTo>
                  <a:pt x="849122" y="141351"/>
                </a:lnTo>
                <a:lnTo>
                  <a:pt x="848187" y="113869"/>
                </a:lnTo>
                <a:lnTo>
                  <a:pt x="845645" y="91424"/>
                </a:lnTo>
                <a:lnTo>
                  <a:pt x="841888" y="76289"/>
                </a:lnTo>
                <a:lnTo>
                  <a:pt x="837311" y="70739"/>
                </a:lnTo>
                <a:lnTo>
                  <a:pt x="11811" y="70739"/>
                </a:lnTo>
                <a:lnTo>
                  <a:pt x="7233" y="65186"/>
                </a:lnTo>
                <a:lnTo>
                  <a:pt x="3476" y="50038"/>
                </a:lnTo>
                <a:lnTo>
                  <a:pt x="934" y="27555"/>
                </a:lnTo>
                <a:lnTo>
                  <a:pt x="0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5910919" y="5007491"/>
            <a:ext cx="1480464" cy="697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708401" y="5240528"/>
            <a:ext cx="2255519" cy="3169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765296" y="5321553"/>
            <a:ext cx="2040467" cy="101600"/>
          </a:xfrm>
          <a:custGeom>
            <a:avLst/>
            <a:gdLst/>
            <a:ahLst/>
            <a:cxnLst/>
            <a:rect l="l" t="t" r="r" b="b"/>
            <a:pathLst>
              <a:path w="1530350" h="76200">
                <a:moveTo>
                  <a:pt x="1453768" y="0"/>
                </a:moveTo>
                <a:lnTo>
                  <a:pt x="1453768" y="76200"/>
                </a:lnTo>
                <a:lnTo>
                  <a:pt x="1517268" y="44450"/>
                </a:lnTo>
                <a:lnTo>
                  <a:pt x="1466468" y="44450"/>
                </a:lnTo>
                <a:lnTo>
                  <a:pt x="1466468" y="31750"/>
                </a:lnTo>
                <a:lnTo>
                  <a:pt x="1517268" y="31750"/>
                </a:lnTo>
                <a:lnTo>
                  <a:pt x="1453768" y="0"/>
                </a:lnTo>
                <a:close/>
              </a:path>
              <a:path w="1530350" h="76200">
                <a:moveTo>
                  <a:pt x="1453768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453768" y="44450"/>
                </a:lnTo>
                <a:lnTo>
                  <a:pt x="1453768" y="31750"/>
                </a:lnTo>
                <a:close/>
              </a:path>
              <a:path w="1530350" h="76200">
                <a:moveTo>
                  <a:pt x="1517268" y="31750"/>
                </a:moveTo>
                <a:lnTo>
                  <a:pt x="1466468" y="31750"/>
                </a:lnTo>
                <a:lnTo>
                  <a:pt x="1466468" y="44450"/>
                </a:lnTo>
                <a:lnTo>
                  <a:pt x="1517268" y="44450"/>
                </a:lnTo>
                <a:lnTo>
                  <a:pt x="1529968" y="38100"/>
                </a:lnTo>
                <a:lnTo>
                  <a:pt x="1517268" y="3175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120125" y="4935389"/>
            <a:ext cx="2264833" cy="188807"/>
          </a:xfrm>
          <a:custGeom>
            <a:avLst/>
            <a:gdLst/>
            <a:ahLst/>
            <a:cxnLst/>
            <a:rect l="l" t="t" r="r" b="b"/>
            <a:pathLst>
              <a:path w="1698625" h="141604">
                <a:moveTo>
                  <a:pt x="1698116" y="0"/>
                </a:moveTo>
                <a:lnTo>
                  <a:pt x="1697202" y="27481"/>
                </a:lnTo>
                <a:lnTo>
                  <a:pt x="1694703" y="49926"/>
                </a:lnTo>
                <a:lnTo>
                  <a:pt x="1690991" y="65061"/>
                </a:lnTo>
                <a:lnTo>
                  <a:pt x="1686432" y="70612"/>
                </a:lnTo>
                <a:lnTo>
                  <a:pt x="860805" y="70612"/>
                </a:lnTo>
                <a:lnTo>
                  <a:pt x="856247" y="76162"/>
                </a:lnTo>
                <a:lnTo>
                  <a:pt x="852535" y="91297"/>
                </a:lnTo>
                <a:lnTo>
                  <a:pt x="850036" y="113742"/>
                </a:lnTo>
                <a:lnTo>
                  <a:pt x="849122" y="141224"/>
                </a:lnTo>
                <a:lnTo>
                  <a:pt x="848187" y="113742"/>
                </a:lnTo>
                <a:lnTo>
                  <a:pt x="845645" y="91297"/>
                </a:lnTo>
                <a:lnTo>
                  <a:pt x="841888" y="76162"/>
                </a:lnTo>
                <a:lnTo>
                  <a:pt x="837310" y="70612"/>
                </a:lnTo>
                <a:lnTo>
                  <a:pt x="11810" y="70612"/>
                </a:lnTo>
                <a:lnTo>
                  <a:pt x="7179" y="65061"/>
                </a:lnTo>
                <a:lnTo>
                  <a:pt x="3428" y="49926"/>
                </a:lnTo>
                <a:lnTo>
                  <a:pt x="916" y="27481"/>
                </a:lnTo>
                <a:lnTo>
                  <a:pt x="0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253727" y="5230368"/>
            <a:ext cx="611632" cy="316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9310625" y="5311393"/>
            <a:ext cx="395393" cy="101600"/>
          </a:xfrm>
          <a:custGeom>
            <a:avLst/>
            <a:gdLst/>
            <a:ahLst/>
            <a:cxnLst/>
            <a:rect l="l" t="t" r="r" b="b"/>
            <a:pathLst>
              <a:path w="296545" h="76200">
                <a:moveTo>
                  <a:pt x="220016" y="44444"/>
                </a:moveTo>
                <a:lnTo>
                  <a:pt x="219963" y="76199"/>
                </a:lnTo>
                <a:lnTo>
                  <a:pt x="283629" y="44462"/>
                </a:lnTo>
                <a:lnTo>
                  <a:pt x="232663" y="44462"/>
                </a:lnTo>
                <a:lnTo>
                  <a:pt x="220016" y="44444"/>
                </a:lnTo>
                <a:close/>
              </a:path>
              <a:path w="296545" h="76200">
                <a:moveTo>
                  <a:pt x="220038" y="31744"/>
                </a:moveTo>
                <a:lnTo>
                  <a:pt x="220016" y="44444"/>
                </a:lnTo>
                <a:lnTo>
                  <a:pt x="232663" y="44462"/>
                </a:lnTo>
                <a:lnTo>
                  <a:pt x="232663" y="31762"/>
                </a:lnTo>
                <a:lnTo>
                  <a:pt x="220038" y="31744"/>
                </a:lnTo>
                <a:close/>
              </a:path>
              <a:path w="296545" h="76200">
                <a:moveTo>
                  <a:pt x="220090" y="0"/>
                </a:moveTo>
                <a:lnTo>
                  <a:pt x="220038" y="31744"/>
                </a:lnTo>
                <a:lnTo>
                  <a:pt x="232663" y="31762"/>
                </a:lnTo>
                <a:lnTo>
                  <a:pt x="232663" y="44462"/>
                </a:lnTo>
                <a:lnTo>
                  <a:pt x="283629" y="44462"/>
                </a:lnTo>
                <a:lnTo>
                  <a:pt x="296163" y="38214"/>
                </a:lnTo>
                <a:lnTo>
                  <a:pt x="220090" y="0"/>
                </a:lnTo>
                <a:close/>
              </a:path>
              <a:path w="296545" h="76200">
                <a:moveTo>
                  <a:pt x="0" y="31419"/>
                </a:moveTo>
                <a:lnTo>
                  <a:pt x="0" y="44119"/>
                </a:lnTo>
                <a:lnTo>
                  <a:pt x="220016" y="44444"/>
                </a:lnTo>
                <a:lnTo>
                  <a:pt x="220038" y="31744"/>
                </a:lnTo>
                <a:lnTo>
                  <a:pt x="0" y="3141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916928" y="5230368"/>
            <a:ext cx="609600" cy="316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972978" y="5311393"/>
            <a:ext cx="395393" cy="101600"/>
          </a:xfrm>
          <a:custGeom>
            <a:avLst/>
            <a:gdLst/>
            <a:ahLst/>
            <a:cxnLst/>
            <a:rect l="l" t="t" r="r" b="b"/>
            <a:pathLst>
              <a:path w="296545" h="76200">
                <a:moveTo>
                  <a:pt x="220016" y="44443"/>
                </a:moveTo>
                <a:lnTo>
                  <a:pt x="219963" y="76199"/>
                </a:lnTo>
                <a:lnTo>
                  <a:pt x="283735" y="44462"/>
                </a:lnTo>
                <a:lnTo>
                  <a:pt x="232790" y="44462"/>
                </a:lnTo>
                <a:lnTo>
                  <a:pt x="220016" y="44443"/>
                </a:lnTo>
                <a:close/>
              </a:path>
              <a:path w="296545" h="76200">
                <a:moveTo>
                  <a:pt x="220038" y="31743"/>
                </a:moveTo>
                <a:lnTo>
                  <a:pt x="220016" y="44443"/>
                </a:lnTo>
                <a:lnTo>
                  <a:pt x="232790" y="44462"/>
                </a:lnTo>
                <a:lnTo>
                  <a:pt x="232790" y="31762"/>
                </a:lnTo>
                <a:lnTo>
                  <a:pt x="220038" y="31743"/>
                </a:lnTo>
                <a:close/>
              </a:path>
              <a:path w="296545" h="76200">
                <a:moveTo>
                  <a:pt x="220090" y="0"/>
                </a:moveTo>
                <a:lnTo>
                  <a:pt x="220038" y="31743"/>
                </a:lnTo>
                <a:lnTo>
                  <a:pt x="232790" y="31762"/>
                </a:lnTo>
                <a:lnTo>
                  <a:pt x="232790" y="44462"/>
                </a:lnTo>
                <a:lnTo>
                  <a:pt x="283735" y="44462"/>
                </a:lnTo>
                <a:lnTo>
                  <a:pt x="296290" y="38214"/>
                </a:lnTo>
                <a:lnTo>
                  <a:pt x="220090" y="0"/>
                </a:lnTo>
                <a:close/>
              </a:path>
              <a:path w="296545" h="76200">
                <a:moveTo>
                  <a:pt x="0" y="31419"/>
                </a:moveTo>
                <a:lnTo>
                  <a:pt x="0" y="44119"/>
                </a:lnTo>
                <a:lnTo>
                  <a:pt x="220016" y="44443"/>
                </a:lnTo>
                <a:lnTo>
                  <a:pt x="220038" y="31743"/>
                </a:lnTo>
                <a:lnTo>
                  <a:pt x="0" y="3141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984740" y="4371475"/>
            <a:ext cx="4268216" cy="615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785361" y="4365396"/>
            <a:ext cx="4954185" cy="648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9508068" y="4364211"/>
            <a:ext cx="2107353" cy="6489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 txBox="1"/>
          <p:nvPr/>
        </p:nvSpPr>
        <p:spPr>
          <a:xfrm>
            <a:off x="11235943" y="6440357"/>
            <a:ext cx="2413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653"/>
              </a:lnSpc>
            </a:pP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609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61773">
              <a:lnSpc>
                <a:spcPct val="100000"/>
              </a:lnSpc>
            </a:pPr>
            <a:r>
              <a:rPr sz="5333" spc="-33" dirty="0"/>
              <a:t>IVC </a:t>
            </a:r>
            <a:r>
              <a:rPr sz="5333" spc="-7" dirty="0"/>
              <a:t>SNARK</a:t>
            </a:r>
            <a:r>
              <a:rPr sz="5333" spc="-47" dirty="0"/>
              <a:t> </a:t>
            </a:r>
            <a:r>
              <a:rPr sz="5333" spc="-20" dirty="0"/>
              <a:t>Optimizations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609600" y="3147991"/>
            <a:ext cx="10972800" cy="23618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609601" y="2150026"/>
            <a:ext cx="3470487" cy="170180"/>
          </a:xfrm>
          <a:custGeom>
            <a:avLst/>
            <a:gdLst/>
            <a:ahLst/>
            <a:cxnLst/>
            <a:rect l="l" t="t" r="r" b="b"/>
            <a:pathLst>
              <a:path w="2602865" h="127635">
                <a:moveTo>
                  <a:pt x="2602484" y="0"/>
                </a:moveTo>
                <a:lnTo>
                  <a:pt x="2601658" y="24876"/>
                </a:lnTo>
                <a:lnTo>
                  <a:pt x="2599404" y="45180"/>
                </a:lnTo>
                <a:lnTo>
                  <a:pt x="2596054" y="58864"/>
                </a:lnTo>
                <a:lnTo>
                  <a:pt x="2591943" y="63880"/>
                </a:lnTo>
                <a:lnTo>
                  <a:pt x="1311910" y="63880"/>
                </a:lnTo>
                <a:lnTo>
                  <a:pt x="1307778" y="68895"/>
                </a:lnTo>
                <a:lnTo>
                  <a:pt x="1304385" y="82565"/>
                </a:lnTo>
                <a:lnTo>
                  <a:pt x="1302087" y="102832"/>
                </a:lnTo>
                <a:lnTo>
                  <a:pt x="1301242" y="127634"/>
                </a:lnTo>
                <a:lnTo>
                  <a:pt x="1300414" y="102832"/>
                </a:lnTo>
                <a:lnTo>
                  <a:pt x="1298146" y="82565"/>
                </a:lnTo>
                <a:lnTo>
                  <a:pt x="1294759" y="68895"/>
                </a:lnTo>
                <a:lnTo>
                  <a:pt x="1290574" y="63880"/>
                </a:lnTo>
                <a:lnTo>
                  <a:pt x="10629" y="63880"/>
                </a:lnTo>
                <a:lnTo>
                  <a:pt x="6493" y="58864"/>
                </a:lnTo>
                <a:lnTo>
                  <a:pt x="3114" y="45180"/>
                </a:lnTo>
                <a:lnTo>
                  <a:pt x="835" y="24876"/>
                </a:lnTo>
                <a:lnTo>
                  <a:pt x="0" y="0"/>
                </a:lnTo>
              </a:path>
            </a:pathLst>
          </a:custGeom>
          <a:ln w="9524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1300023" y="2166315"/>
            <a:ext cx="2272623" cy="69761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933020" y="2127166"/>
            <a:ext cx="2264833" cy="188807"/>
          </a:xfrm>
          <a:custGeom>
            <a:avLst/>
            <a:gdLst/>
            <a:ahLst/>
            <a:cxnLst/>
            <a:rect l="l" t="t" r="r" b="b"/>
            <a:pathLst>
              <a:path w="1698625" h="141605">
                <a:moveTo>
                  <a:pt x="1698244" y="0"/>
                </a:moveTo>
                <a:lnTo>
                  <a:pt x="1697309" y="27481"/>
                </a:lnTo>
                <a:lnTo>
                  <a:pt x="1694767" y="49926"/>
                </a:lnTo>
                <a:lnTo>
                  <a:pt x="1691010" y="65061"/>
                </a:lnTo>
                <a:lnTo>
                  <a:pt x="1686433" y="70612"/>
                </a:lnTo>
                <a:lnTo>
                  <a:pt x="860933" y="70612"/>
                </a:lnTo>
                <a:lnTo>
                  <a:pt x="856355" y="76162"/>
                </a:lnTo>
                <a:lnTo>
                  <a:pt x="852598" y="91297"/>
                </a:lnTo>
                <a:lnTo>
                  <a:pt x="850056" y="113742"/>
                </a:lnTo>
                <a:lnTo>
                  <a:pt x="849122" y="141224"/>
                </a:lnTo>
                <a:lnTo>
                  <a:pt x="848205" y="113742"/>
                </a:lnTo>
                <a:lnTo>
                  <a:pt x="845693" y="91297"/>
                </a:lnTo>
                <a:lnTo>
                  <a:pt x="841942" y="76162"/>
                </a:lnTo>
                <a:lnTo>
                  <a:pt x="837311" y="70612"/>
                </a:lnTo>
                <a:lnTo>
                  <a:pt x="11811" y="70612"/>
                </a:lnTo>
                <a:lnTo>
                  <a:pt x="7233" y="65061"/>
                </a:lnTo>
                <a:lnTo>
                  <a:pt x="3476" y="49926"/>
                </a:lnTo>
                <a:lnTo>
                  <a:pt x="934" y="27481"/>
                </a:lnTo>
                <a:lnTo>
                  <a:pt x="0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5316559" y="2170548"/>
            <a:ext cx="1480464" cy="6976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113023" y="2403857"/>
            <a:ext cx="2257551" cy="3169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170767" y="2484627"/>
            <a:ext cx="2040467" cy="101600"/>
          </a:xfrm>
          <a:custGeom>
            <a:avLst/>
            <a:gdLst/>
            <a:ahLst/>
            <a:cxnLst/>
            <a:rect l="l" t="t" r="r" b="b"/>
            <a:pathLst>
              <a:path w="1530350" h="76200">
                <a:moveTo>
                  <a:pt x="1453769" y="0"/>
                </a:moveTo>
                <a:lnTo>
                  <a:pt x="1453769" y="76199"/>
                </a:lnTo>
                <a:lnTo>
                  <a:pt x="1517269" y="44449"/>
                </a:lnTo>
                <a:lnTo>
                  <a:pt x="1466469" y="44449"/>
                </a:lnTo>
                <a:lnTo>
                  <a:pt x="1466469" y="31749"/>
                </a:lnTo>
                <a:lnTo>
                  <a:pt x="1517269" y="31749"/>
                </a:lnTo>
                <a:lnTo>
                  <a:pt x="1453769" y="0"/>
                </a:lnTo>
                <a:close/>
              </a:path>
              <a:path w="1530350" h="76200">
                <a:moveTo>
                  <a:pt x="1453769" y="31749"/>
                </a:moveTo>
                <a:lnTo>
                  <a:pt x="0" y="31749"/>
                </a:lnTo>
                <a:lnTo>
                  <a:pt x="0" y="44449"/>
                </a:lnTo>
                <a:lnTo>
                  <a:pt x="1453769" y="44449"/>
                </a:lnTo>
                <a:lnTo>
                  <a:pt x="1453769" y="31749"/>
                </a:lnTo>
                <a:close/>
              </a:path>
              <a:path w="1530350" h="76200">
                <a:moveTo>
                  <a:pt x="1517269" y="31749"/>
                </a:moveTo>
                <a:lnTo>
                  <a:pt x="1466469" y="31749"/>
                </a:lnTo>
                <a:lnTo>
                  <a:pt x="1466469" y="44449"/>
                </a:lnTo>
                <a:lnTo>
                  <a:pt x="1517269" y="44449"/>
                </a:lnTo>
                <a:lnTo>
                  <a:pt x="1529969" y="38099"/>
                </a:lnTo>
                <a:lnTo>
                  <a:pt x="1517269" y="3174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8525596" y="2098378"/>
            <a:ext cx="2264833" cy="188807"/>
          </a:xfrm>
          <a:custGeom>
            <a:avLst/>
            <a:gdLst/>
            <a:ahLst/>
            <a:cxnLst/>
            <a:rect l="l" t="t" r="r" b="b"/>
            <a:pathLst>
              <a:path w="1698625" h="141605">
                <a:moveTo>
                  <a:pt x="1698244" y="0"/>
                </a:moveTo>
                <a:lnTo>
                  <a:pt x="1697309" y="27481"/>
                </a:lnTo>
                <a:lnTo>
                  <a:pt x="1694767" y="49926"/>
                </a:lnTo>
                <a:lnTo>
                  <a:pt x="1691010" y="65061"/>
                </a:lnTo>
                <a:lnTo>
                  <a:pt x="1686432" y="70612"/>
                </a:lnTo>
                <a:lnTo>
                  <a:pt x="860932" y="70612"/>
                </a:lnTo>
                <a:lnTo>
                  <a:pt x="856301" y="76164"/>
                </a:lnTo>
                <a:lnTo>
                  <a:pt x="852551" y="91312"/>
                </a:lnTo>
                <a:lnTo>
                  <a:pt x="850038" y="113795"/>
                </a:lnTo>
                <a:lnTo>
                  <a:pt x="849122" y="141350"/>
                </a:lnTo>
                <a:lnTo>
                  <a:pt x="848187" y="113795"/>
                </a:lnTo>
                <a:lnTo>
                  <a:pt x="845645" y="91312"/>
                </a:lnTo>
                <a:lnTo>
                  <a:pt x="841888" y="76164"/>
                </a:lnTo>
                <a:lnTo>
                  <a:pt x="837310" y="70612"/>
                </a:lnTo>
                <a:lnTo>
                  <a:pt x="11811" y="70612"/>
                </a:lnTo>
                <a:lnTo>
                  <a:pt x="7233" y="65061"/>
                </a:lnTo>
                <a:lnTo>
                  <a:pt x="3476" y="49926"/>
                </a:lnTo>
                <a:lnTo>
                  <a:pt x="934" y="27481"/>
                </a:lnTo>
                <a:lnTo>
                  <a:pt x="0" y="0"/>
                </a:lnTo>
              </a:path>
            </a:pathLst>
          </a:custGeom>
          <a:ln w="9525">
            <a:solidFill>
              <a:srgbClr val="1F487C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9134517" y="2166365"/>
            <a:ext cx="1480464" cy="7436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8658353" y="2393696"/>
            <a:ext cx="611631" cy="316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716094" y="2474468"/>
            <a:ext cx="395393" cy="101600"/>
          </a:xfrm>
          <a:custGeom>
            <a:avLst/>
            <a:gdLst/>
            <a:ahLst/>
            <a:cxnLst/>
            <a:rect l="l" t="t" r="r" b="b"/>
            <a:pathLst>
              <a:path w="296545" h="76200">
                <a:moveTo>
                  <a:pt x="220016" y="44429"/>
                </a:moveTo>
                <a:lnTo>
                  <a:pt x="219963" y="76200"/>
                </a:lnTo>
                <a:lnTo>
                  <a:pt x="283676" y="44450"/>
                </a:lnTo>
                <a:lnTo>
                  <a:pt x="232663" y="44450"/>
                </a:lnTo>
                <a:lnTo>
                  <a:pt x="220016" y="44429"/>
                </a:lnTo>
                <a:close/>
              </a:path>
              <a:path w="296545" h="76200">
                <a:moveTo>
                  <a:pt x="220038" y="31729"/>
                </a:moveTo>
                <a:lnTo>
                  <a:pt x="220016" y="44429"/>
                </a:lnTo>
                <a:lnTo>
                  <a:pt x="232663" y="44450"/>
                </a:lnTo>
                <a:lnTo>
                  <a:pt x="232663" y="31750"/>
                </a:lnTo>
                <a:lnTo>
                  <a:pt x="220038" y="31729"/>
                </a:lnTo>
                <a:close/>
              </a:path>
              <a:path w="296545" h="76200">
                <a:moveTo>
                  <a:pt x="220090" y="0"/>
                </a:moveTo>
                <a:lnTo>
                  <a:pt x="220038" y="31729"/>
                </a:lnTo>
                <a:lnTo>
                  <a:pt x="232663" y="31750"/>
                </a:lnTo>
                <a:lnTo>
                  <a:pt x="232663" y="44450"/>
                </a:lnTo>
                <a:lnTo>
                  <a:pt x="283676" y="44450"/>
                </a:lnTo>
                <a:lnTo>
                  <a:pt x="296163" y="38226"/>
                </a:lnTo>
                <a:lnTo>
                  <a:pt x="220090" y="0"/>
                </a:lnTo>
                <a:close/>
              </a:path>
              <a:path w="296545" h="76200">
                <a:moveTo>
                  <a:pt x="0" y="31369"/>
                </a:moveTo>
                <a:lnTo>
                  <a:pt x="0" y="44068"/>
                </a:lnTo>
                <a:lnTo>
                  <a:pt x="220016" y="44429"/>
                </a:lnTo>
                <a:lnTo>
                  <a:pt x="220038" y="31729"/>
                </a:lnTo>
                <a:lnTo>
                  <a:pt x="0" y="3136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321552" y="2393696"/>
            <a:ext cx="611632" cy="3169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378448" y="2474468"/>
            <a:ext cx="395393" cy="101600"/>
          </a:xfrm>
          <a:custGeom>
            <a:avLst/>
            <a:gdLst/>
            <a:ahLst/>
            <a:cxnLst/>
            <a:rect l="l" t="t" r="r" b="b"/>
            <a:pathLst>
              <a:path w="296545" h="76200">
                <a:moveTo>
                  <a:pt x="220090" y="44429"/>
                </a:moveTo>
                <a:lnTo>
                  <a:pt x="220090" y="76200"/>
                </a:lnTo>
                <a:lnTo>
                  <a:pt x="283803" y="44450"/>
                </a:lnTo>
                <a:lnTo>
                  <a:pt x="232790" y="44450"/>
                </a:lnTo>
                <a:lnTo>
                  <a:pt x="220090" y="44429"/>
                </a:lnTo>
                <a:close/>
              </a:path>
              <a:path w="296545" h="76200">
                <a:moveTo>
                  <a:pt x="220090" y="31729"/>
                </a:moveTo>
                <a:lnTo>
                  <a:pt x="220090" y="44429"/>
                </a:lnTo>
                <a:lnTo>
                  <a:pt x="232790" y="44450"/>
                </a:lnTo>
                <a:lnTo>
                  <a:pt x="232790" y="31750"/>
                </a:lnTo>
                <a:lnTo>
                  <a:pt x="220090" y="31729"/>
                </a:lnTo>
                <a:close/>
              </a:path>
              <a:path w="296545" h="76200">
                <a:moveTo>
                  <a:pt x="220090" y="0"/>
                </a:moveTo>
                <a:lnTo>
                  <a:pt x="220090" y="31729"/>
                </a:lnTo>
                <a:lnTo>
                  <a:pt x="232790" y="31750"/>
                </a:lnTo>
                <a:lnTo>
                  <a:pt x="232790" y="44450"/>
                </a:lnTo>
                <a:lnTo>
                  <a:pt x="283803" y="44450"/>
                </a:lnTo>
                <a:lnTo>
                  <a:pt x="296290" y="38226"/>
                </a:lnTo>
                <a:lnTo>
                  <a:pt x="220090" y="0"/>
                </a:lnTo>
                <a:close/>
              </a:path>
              <a:path w="296545" h="76200">
                <a:moveTo>
                  <a:pt x="0" y="31369"/>
                </a:moveTo>
                <a:lnTo>
                  <a:pt x="0" y="44068"/>
                </a:lnTo>
                <a:lnTo>
                  <a:pt x="220090" y="44429"/>
                </a:lnTo>
                <a:lnTo>
                  <a:pt x="220090" y="31729"/>
                </a:lnTo>
                <a:lnTo>
                  <a:pt x="0" y="31369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90245" y="1534464"/>
            <a:ext cx="4268216" cy="615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190831" y="1528386"/>
            <a:ext cx="4954184" cy="6489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902024" y="1528386"/>
            <a:ext cx="2107353" cy="64890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515806" y="1235388"/>
            <a:ext cx="10597727" cy="1674707"/>
          </a:xfrm>
          <a:custGeom>
            <a:avLst/>
            <a:gdLst/>
            <a:ahLst/>
            <a:cxnLst/>
            <a:rect l="l" t="t" r="r" b="b"/>
            <a:pathLst>
              <a:path w="7948295" h="1256030">
                <a:moveTo>
                  <a:pt x="0" y="1255953"/>
                </a:moveTo>
                <a:lnTo>
                  <a:pt x="7948295" y="1255953"/>
                </a:lnTo>
                <a:lnTo>
                  <a:pt x="7948295" y="0"/>
                </a:lnTo>
                <a:lnTo>
                  <a:pt x="0" y="0"/>
                </a:lnTo>
                <a:lnTo>
                  <a:pt x="0" y="1255953"/>
                </a:lnTo>
                <a:close/>
              </a:path>
            </a:pathLst>
          </a:custGeom>
          <a:ln w="9525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11235943" y="6440357"/>
            <a:ext cx="2413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lnSpc>
                <a:spcPts val="1653"/>
              </a:lnSpc>
            </a:pPr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9092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2091982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72665" y="2950644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9105267" y="2853148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599170" y="2938990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604635" y="2979219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8" name="object 8"/>
          <p:cNvSpPr txBox="1"/>
          <p:nvPr/>
        </p:nvSpPr>
        <p:spPr>
          <a:xfrm>
            <a:off x="2317873" y="2611973"/>
            <a:ext cx="5637848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tabLst>
                <a:tab pos="4371975" algn="l"/>
              </a:tabLst>
            </a:pPr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5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	</a:t>
            </a:r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855720" y="3379326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/>
          <p:nvPr/>
        </p:nvSpPr>
        <p:spPr>
          <a:xfrm>
            <a:off x="3855720" y="3379326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1" name="object 11"/>
          <p:cNvSpPr txBox="1"/>
          <p:nvPr/>
        </p:nvSpPr>
        <p:spPr>
          <a:xfrm>
            <a:off x="3844289" y="3117201"/>
            <a:ext cx="2989647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465773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u="heavy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u="heavy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216" dirty="0">
                <a:solidFill>
                  <a:srgbClr val="0000FF"/>
                </a:solidFill>
                <a:latin typeface="Arial"/>
                <a:cs typeface="Arial"/>
              </a:rPr>
              <a:t>χ	</a:t>
            </a:r>
            <a:endParaRPr sz="2475" dirty="0">
              <a:latin typeface="Arial"/>
              <a:cs typeface="Arial"/>
            </a:endParaRPr>
          </a:p>
          <a:p>
            <a:pPr algn="ctr">
              <a:spcBef>
                <a:spcPts val="396"/>
              </a:spcBef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33273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61773">
              <a:lnSpc>
                <a:spcPct val="100000"/>
              </a:lnSpc>
            </a:pPr>
            <a:r>
              <a:rPr sz="5333" spc="-33" dirty="0"/>
              <a:t>IVC </a:t>
            </a:r>
            <a:r>
              <a:rPr sz="5333" spc="-7" dirty="0"/>
              <a:t>SNARK</a:t>
            </a:r>
            <a:r>
              <a:rPr sz="5333" spc="-47" dirty="0"/>
              <a:t> </a:t>
            </a:r>
            <a:r>
              <a:rPr sz="5333" spc="-20" dirty="0"/>
              <a:t>Optimizations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609600" y="4567426"/>
            <a:ext cx="10972800" cy="2290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661889" y="1592697"/>
            <a:ext cx="564591" cy="595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672927" y="1580167"/>
            <a:ext cx="557411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173984" y="1757680"/>
            <a:ext cx="666496" cy="316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230202" y="18391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680968" y="1579659"/>
            <a:ext cx="557411" cy="595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181857" y="1733297"/>
            <a:ext cx="666495" cy="319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238414" y="1815084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689179" y="1591512"/>
            <a:ext cx="557411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189728" y="1745489"/>
            <a:ext cx="666496" cy="319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246624" y="182710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712968" y="1592189"/>
            <a:ext cx="557411" cy="595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213855" y="1769871"/>
            <a:ext cx="666496" cy="316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270413" y="1850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721179" y="1604212"/>
            <a:ext cx="557411" cy="595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221728" y="1782063"/>
            <a:ext cx="666496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7278624" y="1863004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729388" y="1580167"/>
            <a:ext cx="557411" cy="595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29600" y="1757680"/>
            <a:ext cx="666496" cy="316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286836" y="18391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737600" y="1592189"/>
            <a:ext cx="557411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9237472" y="1769871"/>
            <a:ext cx="666496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9295045" y="1850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1141984" y="1745489"/>
            <a:ext cx="666496" cy="3169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198270" y="18264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164080" y="1751585"/>
            <a:ext cx="666496" cy="3190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220806" y="183303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1677518" y="2358592"/>
            <a:ext cx="564591" cy="5954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2688505" y="2346061"/>
            <a:ext cx="557411" cy="5954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086607" y="2523743"/>
            <a:ext cx="666495" cy="316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3245952" y="260502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3696715" y="2345553"/>
            <a:ext cx="557411" cy="5954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094480" y="2499361"/>
            <a:ext cx="666496" cy="3190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254161" y="258097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704927" y="2357576"/>
            <a:ext cx="557411" cy="5954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5102352" y="2511552"/>
            <a:ext cx="668528" cy="31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5262204" y="259300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5728715" y="2358084"/>
            <a:ext cx="557411" cy="5954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6126479" y="2535935"/>
            <a:ext cx="666496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6286162" y="2616876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736927" y="2370107"/>
            <a:ext cx="557411" cy="5954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7134352" y="2548127"/>
            <a:ext cx="668528" cy="3169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7294204" y="2628900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7744968" y="2346061"/>
            <a:ext cx="557411" cy="5954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8144255" y="2523743"/>
            <a:ext cx="666495" cy="3169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8302413" y="260502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3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3" y="50800"/>
                </a:lnTo>
                <a:lnTo>
                  <a:pt x="3380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8753177" y="2358084"/>
            <a:ext cx="557411" cy="5954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 txBox="1"/>
          <p:nvPr/>
        </p:nvSpPr>
        <p:spPr>
          <a:xfrm>
            <a:off x="9844362" y="1336129"/>
            <a:ext cx="253153" cy="1546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73" marR="6773" indent="-16086">
              <a:lnSpc>
                <a:spcPct val="157100"/>
              </a:lnSpc>
            </a:pPr>
            <a:r>
              <a:rPr sz="3200" dirty="0">
                <a:latin typeface="Arial"/>
                <a:cs typeface="Arial"/>
              </a:rPr>
              <a:t>y  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54607" y="2511552"/>
            <a:ext cx="666496" cy="3169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1213900" y="259249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 txBox="1"/>
          <p:nvPr/>
        </p:nvSpPr>
        <p:spPr>
          <a:xfrm>
            <a:off x="812936" y="1329694"/>
            <a:ext cx="253153" cy="1546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73" marR="6773" indent="-16086">
              <a:lnSpc>
                <a:spcPct val="157100"/>
              </a:lnSpc>
            </a:pPr>
            <a:r>
              <a:rPr sz="3200" dirty="0">
                <a:latin typeface="Arial"/>
                <a:cs typeface="Arial"/>
              </a:rPr>
              <a:t>x  x</a:t>
            </a:r>
            <a:endParaRPr sz="3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76703" y="2517647"/>
            <a:ext cx="666496" cy="316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2236386" y="259892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9178543" y="2511552"/>
            <a:ext cx="666496" cy="3169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9337548" y="259249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10269727" y="1562607"/>
            <a:ext cx="1891792" cy="7172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10401808" y="1436623"/>
            <a:ext cx="1737360" cy="8249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 txBox="1"/>
          <p:nvPr/>
        </p:nvSpPr>
        <p:spPr>
          <a:xfrm>
            <a:off x="10333906" y="1594595"/>
            <a:ext cx="1764453" cy="551433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3850">
              <a:lnSpc>
                <a:spcPts val="4272"/>
              </a:lnSpc>
            </a:pPr>
            <a:r>
              <a:rPr sz="3733" b="1" spc="-7" dirty="0">
                <a:latin typeface="Calibri"/>
                <a:cs typeface="Calibri"/>
              </a:rPr>
              <a:t>Slow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227056" y="2454656"/>
            <a:ext cx="1889760" cy="7172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10436352" y="2328672"/>
            <a:ext cx="1576832" cy="8249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 txBox="1"/>
          <p:nvPr/>
        </p:nvSpPr>
        <p:spPr>
          <a:xfrm>
            <a:off x="10290556" y="2486982"/>
            <a:ext cx="1764453" cy="551433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588">
              <a:lnSpc>
                <a:spcPts val="4272"/>
              </a:lnSpc>
            </a:pPr>
            <a:r>
              <a:rPr sz="3733" b="1" spc="-47" dirty="0">
                <a:latin typeface="Calibri"/>
                <a:cs typeface="Calibri"/>
              </a:rPr>
              <a:t>Fast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49053" y="3012948"/>
            <a:ext cx="7658100" cy="471593"/>
          </a:xfrm>
          <a:custGeom>
            <a:avLst/>
            <a:gdLst/>
            <a:ahLst/>
            <a:cxnLst/>
            <a:rect l="l" t="t" r="r" b="b"/>
            <a:pathLst>
              <a:path w="5743575" h="353694">
                <a:moveTo>
                  <a:pt x="126936" y="226568"/>
                </a:moveTo>
                <a:lnTo>
                  <a:pt x="0" y="290068"/>
                </a:lnTo>
                <a:lnTo>
                  <a:pt x="126936" y="353568"/>
                </a:lnTo>
                <a:lnTo>
                  <a:pt x="126936" y="299593"/>
                </a:lnTo>
                <a:lnTo>
                  <a:pt x="114236" y="299593"/>
                </a:lnTo>
                <a:lnTo>
                  <a:pt x="114236" y="280543"/>
                </a:lnTo>
                <a:lnTo>
                  <a:pt x="126936" y="280543"/>
                </a:lnTo>
                <a:lnTo>
                  <a:pt x="126936" y="226568"/>
                </a:lnTo>
                <a:close/>
              </a:path>
              <a:path w="5743575" h="353694">
                <a:moveTo>
                  <a:pt x="126936" y="280543"/>
                </a:moveTo>
                <a:lnTo>
                  <a:pt x="114236" y="280543"/>
                </a:lnTo>
                <a:lnTo>
                  <a:pt x="114236" y="299593"/>
                </a:lnTo>
                <a:lnTo>
                  <a:pt x="126936" y="299593"/>
                </a:lnTo>
                <a:lnTo>
                  <a:pt x="126936" y="280543"/>
                </a:lnTo>
                <a:close/>
              </a:path>
              <a:path w="5743575" h="353694">
                <a:moveTo>
                  <a:pt x="5724080" y="280543"/>
                </a:moveTo>
                <a:lnTo>
                  <a:pt x="126936" y="280543"/>
                </a:lnTo>
                <a:lnTo>
                  <a:pt x="126936" y="299593"/>
                </a:lnTo>
                <a:lnTo>
                  <a:pt x="5738812" y="299593"/>
                </a:lnTo>
                <a:lnTo>
                  <a:pt x="5743130" y="295275"/>
                </a:lnTo>
                <a:lnTo>
                  <a:pt x="5743130" y="290068"/>
                </a:lnTo>
                <a:lnTo>
                  <a:pt x="5724080" y="290068"/>
                </a:lnTo>
                <a:lnTo>
                  <a:pt x="5724080" y="280543"/>
                </a:lnTo>
                <a:close/>
              </a:path>
              <a:path w="5743575" h="353694">
                <a:moveTo>
                  <a:pt x="5734494" y="0"/>
                </a:moveTo>
                <a:lnTo>
                  <a:pt x="5728271" y="0"/>
                </a:lnTo>
                <a:lnTo>
                  <a:pt x="5724080" y="4318"/>
                </a:lnTo>
                <a:lnTo>
                  <a:pt x="5724080" y="290068"/>
                </a:lnTo>
                <a:lnTo>
                  <a:pt x="5733605" y="280543"/>
                </a:lnTo>
                <a:lnTo>
                  <a:pt x="5743130" y="280543"/>
                </a:lnTo>
                <a:lnTo>
                  <a:pt x="5743130" y="19050"/>
                </a:lnTo>
                <a:lnTo>
                  <a:pt x="5733605" y="19050"/>
                </a:lnTo>
                <a:lnTo>
                  <a:pt x="5734494" y="18161"/>
                </a:lnTo>
                <a:lnTo>
                  <a:pt x="5734494" y="0"/>
                </a:lnTo>
                <a:close/>
              </a:path>
              <a:path w="5743575" h="353694">
                <a:moveTo>
                  <a:pt x="5743130" y="280543"/>
                </a:moveTo>
                <a:lnTo>
                  <a:pt x="5733605" y="280543"/>
                </a:lnTo>
                <a:lnTo>
                  <a:pt x="5724080" y="290068"/>
                </a:lnTo>
                <a:lnTo>
                  <a:pt x="5743130" y="290068"/>
                </a:lnTo>
                <a:lnTo>
                  <a:pt x="5743130" y="280543"/>
                </a:lnTo>
                <a:close/>
              </a:path>
              <a:path w="5743575" h="353694">
                <a:moveTo>
                  <a:pt x="5734494" y="18161"/>
                </a:moveTo>
                <a:lnTo>
                  <a:pt x="5733605" y="19050"/>
                </a:lnTo>
                <a:lnTo>
                  <a:pt x="5734494" y="19050"/>
                </a:lnTo>
                <a:lnTo>
                  <a:pt x="5734494" y="18161"/>
                </a:lnTo>
                <a:close/>
              </a:path>
              <a:path w="5743575" h="353694">
                <a:moveTo>
                  <a:pt x="5743130" y="9525"/>
                </a:moveTo>
                <a:lnTo>
                  <a:pt x="5734494" y="18161"/>
                </a:lnTo>
                <a:lnTo>
                  <a:pt x="5734494" y="19050"/>
                </a:lnTo>
                <a:lnTo>
                  <a:pt x="5743130" y="19050"/>
                </a:lnTo>
                <a:lnTo>
                  <a:pt x="5743130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3391747" y="3260598"/>
            <a:ext cx="4611285" cy="7796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609545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22625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61773">
              <a:lnSpc>
                <a:spcPct val="100000"/>
              </a:lnSpc>
            </a:pPr>
            <a:r>
              <a:rPr sz="5333" spc="-33" dirty="0"/>
              <a:t>IVC </a:t>
            </a:r>
            <a:r>
              <a:rPr sz="5333" spc="-7" dirty="0"/>
              <a:t>SNARK</a:t>
            </a:r>
            <a:r>
              <a:rPr sz="5333" spc="-47" dirty="0"/>
              <a:t> </a:t>
            </a:r>
            <a:r>
              <a:rPr sz="5333" spc="-20" dirty="0"/>
              <a:t>Optimizations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609600" y="4200098"/>
            <a:ext cx="11160421" cy="26579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661889" y="1592697"/>
            <a:ext cx="564591" cy="5954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672927" y="1580167"/>
            <a:ext cx="557411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173984" y="1757680"/>
            <a:ext cx="666496" cy="316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230202" y="18391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680968" y="1579659"/>
            <a:ext cx="557411" cy="595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4181857" y="1733297"/>
            <a:ext cx="666495" cy="319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4238414" y="1815084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4689179" y="1591512"/>
            <a:ext cx="557411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5189728" y="1745489"/>
            <a:ext cx="666496" cy="3190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5246624" y="182710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5712968" y="1592189"/>
            <a:ext cx="557411" cy="5954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6213855" y="1769871"/>
            <a:ext cx="666496" cy="316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6270413" y="1850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6721179" y="1604212"/>
            <a:ext cx="557411" cy="59542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7221728" y="1782063"/>
            <a:ext cx="666496" cy="31699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7278624" y="1863004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7729388" y="1580167"/>
            <a:ext cx="557411" cy="59542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8229600" y="1757680"/>
            <a:ext cx="666496" cy="31699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8286836" y="18391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8737600" y="1592189"/>
            <a:ext cx="557411" cy="59542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9237472" y="1769871"/>
            <a:ext cx="666496" cy="316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9295045" y="1850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1141984" y="1745489"/>
            <a:ext cx="666496" cy="3169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1198270" y="182642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2164080" y="1751585"/>
            <a:ext cx="666496" cy="31902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2220806" y="183303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1677518" y="2358592"/>
            <a:ext cx="564591" cy="59542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2688505" y="2346061"/>
            <a:ext cx="557411" cy="59542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3086607" y="2523743"/>
            <a:ext cx="666495" cy="316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3245952" y="260502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3696715" y="2345553"/>
            <a:ext cx="557411" cy="59542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4094480" y="2499361"/>
            <a:ext cx="666496" cy="31902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4254161" y="258097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4704927" y="2357576"/>
            <a:ext cx="557411" cy="59542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5102352" y="2511552"/>
            <a:ext cx="668528" cy="31902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5262204" y="259300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5728715" y="2358084"/>
            <a:ext cx="557411" cy="59542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6126479" y="2535935"/>
            <a:ext cx="666496" cy="31699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6286162" y="2616876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6736927" y="2370107"/>
            <a:ext cx="557411" cy="59542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7134352" y="2548127"/>
            <a:ext cx="668528" cy="31699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7294204" y="2628900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7744968" y="2346061"/>
            <a:ext cx="557411" cy="595427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8144255" y="2523743"/>
            <a:ext cx="666495" cy="3169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8302413" y="260502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3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3" y="50800"/>
                </a:lnTo>
                <a:lnTo>
                  <a:pt x="3380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8753177" y="2358084"/>
            <a:ext cx="557411" cy="59542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 txBox="1"/>
          <p:nvPr/>
        </p:nvSpPr>
        <p:spPr>
          <a:xfrm>
            <a:off x="9844362" y="1336129"/>
            <a:ext cx="253153" cy="1546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73" marR="6773" indent="-16086">
              <a:lnSpc>
                <a:spcPct val="157100"/>
              </a:lnSpc>
            </a:pPr>
            <a:r>
              <a:rPr sz="3200" dirty="0">
                <a:latin typeface="Arial"/>
                <a:cs typeface="Arial"/>
              </a:rPr>
              <a:t>y  y</a:t>
            </a:r>
            <a:endParaRPr sz="3200">
              <a:latin typeface="Arial"/>
              <a:cs typeface="Arial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1054607" y="2511552"/>
            <a:ext cx="666496" cy="31699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1213900" y="259249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 txBox="1"/>
          <p:nvPr/>
        </p:nvSpPr>
        <p:spPr>
          <a:xfrm>
            <a:off x="812936" y="1329694"/>
            <a:ext cx="253153" cy="1546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73" marR="6773" indent="-16086">
              <a:lnSpc>
                <a:spcPct val="157100"/>
              </a:lnSpc>
            </a:pPr>
            <a:r>
              <a:rPr sz="3200" dirty="0">
                <a:latin typeface="Arial"/>
                <a:cs typeface="Arial"/>
              </a:rPr>
              <a:t>x  x</a:t>
            </a:r>
            <a:endParaRPr sz="32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076703" y="2517647"/>
            <a:ext cx="666496" cy="316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2236386" y="259892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9178543" y="2511552"/>
            <a:ext cx="666496" cy="31699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9337548" y="259249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10269727" y="1562607"/>
            <a:ext cx="1891792" cy="7172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10401808" y="1436623"/>
            <a:ext cx="1737360" cy="82499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 txBox="1"/>
          <p:nvPr/>
        </p:nvSpPr>
        <p:spPr>
          <a:xfrm>
            <a:off x="10333906" y="1594595"/>
            <a:ext cx="1764453" cy="551433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3850">
              <a:lnSpc>
                <a:spcPts val="4272"/>
              </a:lnSpc>
            </a:pPr>
            <a:r>
              <a:rPr sz="3733" b="1" spc="-7" dirty="0">
                <a:latin typeface="Calibri"/>
                <a:cs typeface="Calibri"/>
              </a:rPr>
              <a:t>Slow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0227056" y="2454656"/>
            <a:ext cx="1889760" cy="7172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10436352" y="2328672"/>
            <a:ext cx="1576832" cy="824992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 txBox="1"/>
          <p:nvPr/>
        </p:nvSpPr>
        <p:spPr>
          <a:xfrm>
            <a:off x="10290556" y="2486982"/>
            <a:ext cx="1764453" cy="551433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588">
              <a:lnSpc>
                <a:spcPts val="4272"/>
              </a:lnSpc>
            </a:pPr>
            <a:r>
              <a:rPr sz="3733" b="1" spc="-47" dirty="0">
                <a:latin typeface="Calibri"/>
                <a:cs typeface="Calibri"/>
              </a:rPr>
              <a:t>Fast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649053" y="3012948"/>
            <a:ext cx="7658100" cy="471593"/>
          </a:xfrm>
          <a:custGeom>
            <a:avLst/>
            <a:gdLst/>
            <a:ahLst/>
            <a:cxnLst/>
            <a:rect l="l" t="t" r="r" b="b"/>
            <a:pathLst>
              <a:path w="5743575" h="353694">
                <a:moveTo>
                  <a:pt x="126936" y="226568"/>
                </a:moveTo>
                <a:lnTo>
                  <a:pt x="0" y="290068"/>
                </a:lnTo>
                <a:lnTo>
                  <a:pt x="126936" y="353568"/>
                </a:lnTo>
                <a:lnTo>
                  <a:pt x="126936" y="299593"/>
                </a:lnTo>
                <a:lnTo>
                  <a:pt x="114236" y="299593"/>
                </a:lnTo>
                <a:lnTo>
                  <a:pt x="114236" y="280543"/>
                </a:lnTo>
                <a:lnTo>
                  <a:pt x="126936" y="280543"/>
                </a:lnTo>
                <a:lnTo>
                  <a:pt x="126936" y="226568"/>
                </a:lnTo>
                <a:close/>
              </a:path>
              <a:path w="5743575" h="353694">
                <a:moveTo>
                  <a:pt x="126936" y="280543"/>
                </a:moveTo>
                <a:lnTo>
                  <a:pt x="114236" y="280543"/>
                </a:lnTo>
                <a:lnTo>
                  <a:pt x="114236" y="299593"/>
                </a:lnTo>
                <a:lnTo>
                  <a:pt x="126936" y="299593"/>
                </a:lnTo>
                <a:lnTo>
                  <a:pt x="126936" y="280543"/>
                </a:lnTo>
                <a:close/>
              </a:path>
              <a:path w="5743575" h="353694">
                <a:moveTo>
                  <a:pt x="5724080" y="280543"/>
                </a:moveTo>
                <a:lnTo>
                  <a:pt x="126936" y="280543"/>
                </a:lnTo>
                <a:lnTo>
                  <a:pt x="126936" y="299593"/>
                </a:lnTo>
                <a:lnTo>
                  <a:pt x="5738812" y="299593"/>
                </a:lnTo>
                <a:lnTo>
                  <a:pt x="5743130" y="295275"/>
                </a:lnTo>
                <a:lnTo>
                  <a:pt x="5743130" y="290068"/>
                </a:lnTo>
                <a:lnTo>
                  <a:pt x="5724080" y="290068"/>
                </a:lnTo>
                <a:lnTo>
                  <a:pt x="5724080" y="280543"/>
                </a:lnTo>
                <a:close/>
              </a:path>
              <a:path w="5743575" h="353694">
                <a:moveTo>
                  <a:pt x="5734494" y="0"/>
                </a:moveTo>
                <a:lnTo>
                  <a:pt x="5728271" y="0"/>
                </a:lnTo>
                <a:lnTo>
                  <a:pt x="5724080" y="4318"/>
                </a:lnTo>
                <a:lnTo>
                  <a:pt x="5724080" y="290068"/>
                </a:lnTo>
                <a:lnTo>
                  <a:pt x="5733605" y="280543"/>
                </a:lnTo>
                <a:lnTo>
                  <a:pt x="5743130" y="280543"/>
                </a:lnTo>
                <a:lnTo>
                  <a:pt x="5743130" y="19050"/>
                </a:lnTo>
                <a:lnTo>
                  <a:pt x="5733605" y="19050"/>
                </a:lnTo>
                <a:lnTo>
                  <a:pt x="5734494" y="18161"/>
                </a:lnTo>
                <a:lnTo>
                  <a:pt x="5734494" y="0"/>
                </a:lnTo>
                <a:close/>
              </a:path>
              <a:path w="5743575" h="353694">
                <a:moveTo>
                  <a:pt x="5743130" y="280543"/>
                </a:moveTo>
                <a:lnTo>
                  <a:pt x="5733605" y="280543"/>
                </a:lnTo>
                <a:lnTo>
                  <a:pt x="5724080" y="290068"/>
                </a:lnTo>
                <a:lnTo>
                  <a:pt x="5743130" y="290068"/>
                </a:lnTo>
                <a:lnTo>
                  <a:pt x="5743130" y="280543"/>
                </a:lnTo>
                <a:close/>
              </a:path>
              <a:path w="5743575" h="353694">
                <a:moveTo>
                  <a:pt x="5734494" y="18161"/>
                </a:moveTo>
                <a:lnTo>
                  <a:pt x="5733605" y="19050"/>
                </a:lnTo>
                <a:lnTo>
                  <a:pt x="5734494" y="19050"/>
                </a:lnTo>
                <a:lnTo>
                  <a:pt x="5734494" y="18161"/>
                </a:lnTo>
                <a:close/>
              </a:path>
              <a:path w="5743575" h="353694">
                <a:moveTo>
                  <a:pt x="5743130" y="9525"/>
                </a:moveTo>
                <a:lnTo>
                  <a:pt x="5734494" y="18161"/>
                </a:lnTo>
                <a:lnTo>
                  <a:pt x="5734494" y="19050"/>
                </a:lnTo>
                <a:lnTo>
                  <a:pt x="5743130" y="19050"/>
                </a:lnTo>
                <a:lnTo>
                  <a:pt x="5743130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3391747" y="3260598"/>
            <a:ext cx="4611285" cy="77969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 txBox="1">
            <a:spLocks noGrp="1"/>
          </p:cNvSpPr>
          <p:nvPr>
            <p:ph type="sldNum" sz="quarter" idx="7"/>
          </p:nvPr>
        </p:nvSpPr>
        <p:spPr>
          <a:xfrm>
            <a:off x="11480800" y="8609545"/>
            <a:ext cx="3657600" cy="2180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2716234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971837">
              <a:lnSpc>
                <a:spcPct val="100000"/>
              </a:lnSpc>
            </a:pPr>
            <a:r>
              <a:rPr sz="5333" spc="-20" dirty="0"/>
              <a:t>Square-roots </a:t>
            </a:r>
            <a:r>
              <a:rPr sz="5333" spc="-7" dirty="0"/>
              <a:t>vs</a:t>
            </a:r>
            <a:r>
              <a:rPr sz="5333" spc="-13" dirty="0"/>
              <a:t> </a:t>
            </a:r>
            <a:r>
              <a:rPr sz="5333" spc="-7" dirty="0"/>
              <a:t>SHA256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2287694" y="4513072"/>
            <a:ext cx="574564" cy="4920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3799839" y="4659376"/>
            <a:ext cx="666495" cy="3169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3856060" y="474031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4306823" y="4532546"/>
            <a:ext cx="557411" cy="492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4807712" y="4634992"/>
            <a:ext cx="666496" cy="3169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4864270" y="471627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315035" y="4544568"/>
            <a:ext cx="557411" cy="492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815584" y="4647184"/>
            <a:ext cx="666496" cy="3169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872312" y="4728295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199"/>
                </a:lnTo>
                <a:lnTo>
                  <a:pt x="312674" y="50799"/>
                </a:lnTo>
                <a:lnTo>
                  <a:pt x="274574" y="50799"/>
                </a:lnTo>
                <a:lnTo>
                  <a:pt x="274574" y="25399"/>
                </a:lnTo>
                <a:lnTo>
                  <a:pt x="312674" y="25399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261874" y="50799"/>
                </a:lnTo>
                <a:lnTo>
                  <a:pt x="261874" y="25399"/>
                </a:lnTo>
                <a:close/>
              </a:path>
              <a:path w="338454" h="76200">
                <a:moveTo>
                  <a:pt x="312674" y="25399"/>
                </a:moveTo>
                <a:lnTo>
                  <a:pt x="274574" y="25399"/>
                </a:lnTo>
                <a:lnTo>
                  <a:pt x="274574" y="50799"/>
                </a:lnTo>
                <a:lnTo>
                  <a:pt x="312674" y="50799"/>
                </a:lnTo>
                <a:lnTo>
                  <a:pt x="338074" y="38099"/>
                </a:lnTo>
                <a:lnTo>
                  <a:pt x="312674" y="25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338823" y="4545076"/>
            <a:ext cx="557411" cy="4920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839712" y="4671568"/>
            <a:ext cx="666496" cy="3169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6896270" y="475233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347035" y="4557097"/>
            <a:ext cx="557411" cy="492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847584" y="4681728"/>
            <a:ext cx="666496" cy="31902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904312" y="476436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199"/>
                </a:lnTo>
                <a:lnTo>
                  <a:pt x="312674" y="50799"/>
                </a:lnTo>
                <a:lnTo>
                  <a:pt x="274574" y="50799"/>
                </a:lnTo>
                <a:lnTo>
                  <a:pt x="274574" y="25399"/>
                </a:lnTo>
                <a:lnTo>
                  <a:pt x="312674" y="25399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399"/>
                </a:moveTo>
                <a:lnTo>
                  <a:pt x="0" y="25399"/>
                </a:lnTo>
                <a:lnTo>
                  <a:pt x="0" y="50799"/>
                </a:lnTo>
                <a:lnTo>
                  <a:pt x="261874" y="50799"/>
                </a:lnTo>
                <a:lnTo>
                  <a:pt x="261874" y="25399"/>
                </a:lnTo>
                <a:close/>
              </a:path>
              <a:path w="338454" h="76200">
                <a:moveTo>
                  <a:pt x="312674" y="25399"/>
                </a:moveTo>
                <a:lnTo>
                  <a:pt x="274574" y="25399"/>
                </a:lnTo>
                <a:lnTo>
                  <a:pt x="274574" y="50799"/>
                </a:lnTo>
                <a:lnTo>
                  <a:pt x="312674" y="50799"/>
                </a:lnTo>
                <a:lnTo>
                  <a:pt x="338074" y="38099"/>
                </a:lnTo>
                <a:lnTo>
                  <a:pt x="312674" y="25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355076" y="4549309"/>
            <a:ext cx="557411" cy="49208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8855456" y="4659376"/>
            <a:ext cx="666496" cy="31699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8912522" y="474031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9347029" y="4561331"/>
            <a:ext cx="557411" cy="4920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9863327" y="4671568"/>
            <a:ext cx="666496" cy="3169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9920732" y="475233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1767841" y="4645152"/>
            <a:ext cx="666495" cy="31902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1824060" y="472778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2303273" y="5311530"/>
            <a:ext cx="564591" cy="4920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3314192" y="5298982"/>
            <a:ext cx="557411" cy="4920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3712464" y="5425439"/>
            <a:ext cx="666496" cy="31699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3871637" y="5506228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4322401" y="5298440"/>
            <a:ext cx="557411" cy="4920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4720336" y="5401055"/>
            <a:ext cx="666496" cy="31699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4879848" y="548223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50799"/>
                </a:lnTo>
                <a:lnTo>
                  <a:pt x="63500" y="50799"/>
                </a:lnTo>
                <a:lnTo>
                  <a:pt x="63500" y="25399"/>
                </a:lnTo>
                <a:lnTo>
                  <a:pt x="76200" y="25399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399"/>
                </a:moveTo>
                <a:lnTo>
                  <a:pt x="63500" y="25399"/>
                </a:lnTo>
                <a:lnTo>
                  <a:pt x="63500" y="50799"/>
                </a:lnTo>
                <a:lnTo>
                  <a:pt x="76200" y="50799"/>
                </a:lnTo>
                <a:lnTo>
                  <a:pt x="76200" y="25399"/>
                </a:lnTo>
                <a:close/>
              </a:path>
              <a:path w="338454" h="76200">
                <a:moveTo>
                  <a:pt x="338074" y="25399"/>
                </a:moveTo>
                <a:lnTo>
                  <a:pt x="76200" y="25399"/>
                </a:lnTo>
                <a:lnTo>
                  <a:pt x="76200" y="50799"/>
                </a:lnTo>
                <a:lnTo>
                  <a:pt x="338074" y="50799"/>
                </a:lnTo>
                <a:lnTo>
                  <a:pt x="338074" y="25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5330612" y="5310429"/>
            <a:ext cx="557411" cy="4920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5728207" y="5413247"/>
            <a:ext cx="666496" cy="31699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5888060" y="549422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3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3" y="50800"/>
                </a:lnTo>
                <a:lnTo>
                  <a:pt x="3380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6354403" y="5310988"/>
            <a:ext cx="557411" cy="4920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6752336" y="5435600"/>
            <a:ext cx="666496" cy="3190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6911848" y="551821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50799"/>
                </a:lnTo>
                <a:lnTo>
                  <a:pt x="63500" y="50799"/>
                </a:lnTo>
                <a:lnTo>
                  <a:pt x="63500" y="25399"/>
                </a:lnTo>
                <a:lnTo>
                  <a:pt x="76200" y="25399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399"/>
                </a:moveTo>
                <a:lnTo>
                  <a:pt x="63500" y="25399"/>
                </a:lnTo>
                <a:lnTo>
                  <a:pt x="63500" y="50799"/>
                </a:lnTo>
                <a:lnTo>
                  <a:pt x="76200" y="50799"/>
                </a:lnTo>
                <a:lnTo>
                  <a:pt x="76200" y="25399"/>
                </a:lnTo>
                <a:close/>
              </a:path>
              <a:path w="338454" h="76200">
                <a:moveTo>
                  <a:pt x="338074" y="25399"/>
                </a:moveTo>
                <a:lnTo>
                  <a:pt x="76200" y="25399"/>
                </a:lnTo>
                <a:lnTo>
                  <a:pt x="76200" y="50799"/>
                </a:lnTo>
                <a:lnTo>
                  <a:pt x="338074" y="50799"/>
                </a:lnTo>
                <a:lnTo>
                  <a:pt x="338074" y="25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7362612" y="5322977"/>
            <a:ext cx="557411" cy="49208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7760207" y="5447792"/>
            <a:ext cx="666496" cy="31902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7920060" y="553022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3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3" y="50800"/>
                </a:lnTo>
                <a:lnTo>
                  <a:pt x="3380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8370823" y="5298982"/>
            <a:ext cx="557411" cy="49208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8768079" y="5425439"/>
            <a:ext cx="668528" cy="31699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8928270" y="5506228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9379035" y="5310988"/>
            <a:ext cx="557411" cy="4920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 txBox="1"/>
          <p:nvPr/>
        </p:nvSpPr>
        <p:spPr>
          <a:xfrm>
            <a:off x="10470219" y="4569968"/>
            <a:ext cx="254000" cy="1267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73" indent="-16086"/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  <a:p>
            <a:pPr marL="32173">
              <a:spcBef>
                <a:spcPts val="2193"/>
              </a:spcBef>
            </a:pPr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680463" y="5411215"/>
            <a:ext cx="666496" cy="31902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1839637" y="5493680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5" h="76200">
                <a:moveTo>
                  <a:pt x="338073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3" y="50800"/>
                </a:lnTo>
                <a:lnTo>
                  <a:pt x="3380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 txBox="1"/>
          <p:nvPr/>
        </p:nvSpPr>
        <p:spPr>
          <a:xfrm>
            <a:off x="1438792" y="4285069"/>
            <a:ext cx="253153" cy="15463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73" marR="6773" indent="-16086">
              <a:lnSpc>
                <a:spcPct val="157100"/>
              </a:lnSpc>
            </a:pPr>
            <a:r>
              <a:rPr sz="3200" dirty="0">
                <a:latin typeface="Arial"/>
                <a:cs typeface="Arial"/>
              </a:rPr>
              <a:t>c  c</a:t>
            </a:r>
            <a:endParaRPr sz="32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702561" y="5419344"/>
            <a:ext cx="666495" cy="31699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2862241" y="5500217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50799"/>
                </a:lnTo>
                <a:lnTo>
                  <a:pt x="63500" y="50799"/>
                </a:lnTo>
                <a:lnTo>
                  <a:pt x="63500" y="25399"/>
                </a:lnTo>
                <a:lnTo>
                  <a:pt x="76200" y="25399"/>
                </a:lnTo>
                <a:lnTo>
                  <a:pt x="76200" y="0"/>
                </a:lnTo>
                <a:close/>
              </a:path>
              <a:path w="338455" h="76200">
                <a:moveTo>
                  <a:pt x="76200" y="25399"/>
                </a:moveTo>
                <a:lnTo>
                  <a:pt x="63500" y="25399"/>
                </a:lnTo>
                <a:lnTo>
                  <a:pt x="63500" y="50799"/>
                </a:lnTo>
                <a:lnTo>
                  <a:pt x="76200" y="50799"/>
                </a:lnTo>
                <a:lnTo>
                  <a:pt x="76200" y="25399"/>
                </a:lnTo>
                <a:close/>
              </a:path>
              <a:path w="338455" h="76200">
                <a:moveTo>
                  <a:pt x="338074" y="25399"/>
                </a:moveTo>
                <a:lnTo>
                  <a:pt x="76200" y="25399"/>
                </a:lnTo>
                <a:lnTo>
                  <a:pt x="76200" y="50799"/>
                </a:lnTo>
                <a:lnTo>
                  <a:pt x="338074" y="50799"/>
                </a:lnTo>
                <a:lnTo>
                  <a:pt x="338074" y="25399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9804400" y="5411215"/>
            <a:ext cx="666496" cy="3190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9963236" y="5493680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50800"/>
                </a:lnTo>
                <a:lnTo>
                  <a:pt x="63500" y="50800"/>
                </a:lnTo>
                <a:lnTo>
                  <a:pt x="63500" y="25400"/>
                </a:lnTo>
                <a:lnTo>
                  <a:pt x="76200" y="25400"/>
                </a:lnTo>
                <a:lnTo>
                  <a:pt x="76200" y="0"/>
                </a:lnTo>
                <a:close/>
              </a:path>
              <a:path w="338454" h="76200">
                <a:moveTo>
                  <a:pt x="76200" y="25400"/>
                </a:moveTo>
                <a:lnTo>
                  <a:pt x="63500" y="25400"/>
                </a:lnTo>
                <a:lnTo>
                  <a:pt x="63500" y="50800"/>
                </a:lnTo>
                <a:lnTo>
                  <a:pt x="76200" y="50800"/>
                </a:lnTo>
                <a:lnTo>
                  <a:pt x="76200" y="25400"/>
                </a:lnTo>
                <a:close/>
              </a:path>
              <a:path w="338454" h="76200">
                <a:moveTo>
                  <a:pt x="338074" y="25400"/>
                </a:moveTo>
                <a:lnTo>
                  <a:pt x="76200" y="25400"/>
                </a:lnTo>
                <a:lnTo>
                  <a:pt x="76200" y="50800"/>
                </a:lnTo>
                <a:lnTo>
                  <a:pt x="338074" y="50800"/>
                </a:lnTo>
                <a:lnTo>
                  <a:pt x="3380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2274823" y="5718047"/>
            <a:ext cx="7658100" cy="407247"/>
          </a:xfrm>
          <a:custGeom>
            <a:avLst/>
            <a:gdLst/>
            <a:ahLst/>
            <a:cxnLst/>
            <a:rect l="l" t="t" r="r" b="b"/>
            <a:pathLst>
              <a:path w="5743575" h="305435">
                <a:moveTo>
                  <a:pt x="127000" y="177863"/>
                </a:moveTo>
                <a:lnTo>
                  <a:pt x="0" y="241363"/>
                </a:lnTo>
                <a:lnTo>
                  <a:pt x="127000" y="304876"/>
                </a:lnTo>
                <a:lnTo>
                  <a:pt x="127000" y="250888"/>
                </a:lnTo>
                <a:lnTo>
                  <a:pt x="114300" y="250888"/>
                </a:lnTo>
                <a:lnTo>
                  <a:pt x="114300" y="231838"/>
                </a:lnTo>
                <a:lnTo>
                  <a:pt x="127000" y="231838"/>
                </a:lnTo>
                <a:lnTo>
                  <a:pt x="127000" y="177863"/>
                </a:lnTo>
                <a:close/>
              </a:path>
              <a:path w="5743575" h="305435">
                <a:moveTo>
                  <a:pt x="127000" y="231838"/>
                </a:moveTo>
                <a:lnTo>
                  <a:pt x="114300" y="231838"/>
                </a:lnTo>
                <a:lnTo>
                  <a:pt x="114300" y="250888"/>
                </a:lnTo>
                <a:lnTo>
                  <a:pt x="127000" y="250888"/>
                </a:lnTo>
                <a:lnTo>
                  <a:pt x="127000" y="231838"/>
                </a:lnTo>
                <a:close/>
              </a:path>
              <a:path w="5743575" h="305435">
                <a:moveTo>
                  <a:pt x="5724016" y="231838"/>
                </a:moveTo>
                <a:lnTo>
                  <a:pt x="127000" y="231838"/>
                </a:lnTo>
                <a:lnTo>
                  <a:pt x="127000" y="250888"/>
                </a:lnTo>
                <a:lnTo>
                  <a:pt x="5738749" y="250888"/>
                </a:lnTo>
                <a:lnTo>
                  <a:pt x="5743066" y="246633"/>
                </a:lnTo>
                <a:lnTo>
                  <a:pt x="5743066" y="241363"/>
                </a:lnTo>
                <a:lnTo>
                  <a:pt x="5724016" y="241363"/>
                </a:lnTo>
                <a:lnTo>
                  <a:pt x="5724016" y="231838"/>
                </a:lnTo>
                <a:close/>
              </a:path>
              <a:path w="5743575" h="305435">
                <a:moveTo>
                  <a:pt x="5734431" y="0"/>
                </a:moveTo>
                <a:lnTo>
                  <a:pt x="5728208" y="0"/>
                </a:lnTo>
                <a:lnTo>
                  <a:pt x="5724016" y="4267"/>
                </a:lnTo>
                <a:lnTo>
                  <a:pt x="5724016" y="241363"/>
                </a:lnTo>
                <a:lnTo>
                  <a:pt x="5733541" y="231838"/>
                </a:lnTo>
                <a:lnTo>
                  <a:pt x="5743066" y="231838"/>
                </a:lnTo>
                <a:lnTo>
                  <a:pt x="5743066" y="19050"/>
                </a:lnTo>
                <a:lnTo>
                  <a:pt x="5733541" y="19050"/>
                </a:lnTo>
                <a:lnTo>
                  <a:pt x="5734431" y="18160"/>
                </a:lnTo>
                <a:lnTo>
                  <a:pt x="5734431" y="0"/>
                </a:lnTo>
                <a:close/>
              </a:path>
              <a:path w="5743575" h="305435">
                <a:moveTo>
                  <a:pt x="5743066" y="231838"/>
                </a:moveTo>
                <a:lnTo>
                  <a:pt x="5733541" y="231838"/>
                </a:lnTo>
                <a:lnTo>
                  <a:pt x="5724016" y="241363"/>
                </a:lnTo>
                <a:lnTo>
                  <a:pt x="5743066" y="241363"/>
                </a:lnTo>
                <a:lnTo>
                  <a:pt x="5743066" y="231838"/>
                </a:lnTo>
                <a:close/>
              </a:path>
              <a:path w="5743575" h="305435">
                <a:moveTo>
                  <a:pt x="5734431" y="18160"/>
                </a:moveTo>
                <a:lnTo>
                  <a:pt x="5733541" y="19050"/>
                </a:lnTo>
                <a:lnTo>
                  <a:pt x="5734431" y="19050"/>
                </a:lnTo>
                <a:lnTo>
                  <a:pt x="5734431" y="18160"/>
                </a:lnTo>
                <a:close/>
              </a:path>
              <a:path w="5743575" h="305435">
                <a:moveTo>
                  <a:pt x="5743066" y="9525"/>
                </a:moveTo>
                <a:lnTo>
                  <a:pt x="5734431" y="18160"/>
                </a:lnTo>
                <a:lnTo>
                  <a:pt x="5734431" y="19050"/>
                </a:lnTo>
                <a:lnTo>
                  <a:pt x="5743066" y="19050"/>
                </a:lnTo>
                <a:lnTo>
                  <a:pt x="5743066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4017602" y="6229495"/>
            <a:ext cx="3816772" cy="533484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 txBox="1"/>
          <p:nvPr/>
        </p:nvSpPr>
        <p:spPr>
          <a:xfrm>
            <a:off x="10683578" y="6559295"/>
            <a:ext cx="241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35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314192" y="4523572"/>
            <a:ext cx="557411" cy="4920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2834639" y="4634992"/>
            <a:ext cx="666495" cy="31699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2891368" y="471627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2303273" y="1710436"/>
            <a:ext cx="574564" cy="492083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3814064" y="1855215"/>
            <a:ext cx="666496" cy="319023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3871637" y="19376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4322401" y="1729740"/>
            <a:ext cx="557411" cy="492083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4821936" y="1832863"/>
            <a:ext cx="668528" cy="31699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4879848" y="1913636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5330612" y="1741763"/>
            <a:ext cx="557411" cy="492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5831839" y="1843023"/>
            <a:ext cx="666496" cy="31902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5888060" y="1925659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3" y="0"/>
                </a:moveTo>
                <a:lnTo>
                  <a:pt x="261873" y="76200"/>
                </a:lnTo>
                <a:lnTo>
                  <a:pt x="312673" y="50800"/>
                </a:lnTo>
                <a:lnTo>
                  <a:pt x="274573" y="50800"/>
                </a:lnTo>
                <a:lnTo>
                  <a:pt x="274573" y="25400"/>
                </a:lnTo>
                <a:lnTo>
                  <a:pt x="312673" y="25400"/>
                </a:lnTo>
                <a:lnTo>
                  <a:pt x="261873" y="0"/>
                </a:lnTo>
                <a:close/>
              </a:path>
              <a:path w="338454" h="76200">
                <a:moveTo>
                  <a:pt x="26187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3" y="50800"/>
                </a:lnTo>
                <a:lnTo>
                  <a:pt x="261873" y="25400"/>
                </a:lnTo>
                <a:close/>
              </a:path>
              <a:path w="338454" h="76200">
                <a:moveTo>
                  <a:pt x="312673" y="25400"/>
                </a:moveTo>
                <a:lnTo>
                  <a:pt x="274573" y="25400"/>
                </a:lnTo>
                <a:lnTo>
                  <a:pt x="274573" y="50800"/>
                </a:lnTo>
                <a:lnTo>
                  <a:pt x="312673" y="50800"/>
                </a:lnTo>
                <a:lnTo>
                  <a:pt x="338073" y="38100"/>
                </a:lnTo>
                <a:lnTo>
                  <a:pt x="3126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6354403" y="1742440"/>
            <a:ext cx="557411" cy="492083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6853936" y="1867407"/>
            <a:ext cx="668528" cy="31902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6911848" y="194953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7362612" y="1754292"/>
            <a:ext cx="557411" cy="492083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object 73"/>
          <p:cNvSpPr/>
          <p:nvPr/>
        </p:nvSpPr>
        <p:spPr>
          <a:xfrm>
            <a:off x="7863839" y="1879601"/>
            <a:ext cx="666496" cy="319023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4" name="object 74"/>
          <p:cNvSpPr/>
          <p:nvPr/>
        </p:nvSpPr>
        <p:spPr>
          <a:xfrm>
            <a:off x="7920060" y="1961556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3" y="0"/>
                </a:moveTo>
                <a:lnTo>
                  <a:pt x="261873" y="76200"/>
                </a:lnTo>
                <a:lnTo>
                  <a:pt x="312673" y="50800"/>
                </a:lnTo>
                <a:lnTo>
                  <a:pt x="274573" y="50800"/>
                </a:lnTo>
                <a:lnTo>
                  <a:pt x="274573" y="25400"/>
                </a:lnTo>
                <a:lnTo>
                  <a:pt x="312673" y="25400"/>
                </a:lnTo>
                <a:lnTo>
                  <a:pt x="261873" y="0"/>
                </a:lnTo>
                <a:close/>
              </a:path>
              <a:path w="338454" h="76200">
                <a:moveTo>
                  <a:pt x="26187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3" y="50800"/>
                </a:lnTo>
                <a:lnTo>
                  <a:pt x="261873" y="25400"/>
                </a:lnTo>
                <a:close/>
              </a:path>
              <a:path w="338454" h="76200">
                <a:moveTo>
                  <a:pt x="312673" y="25400"/>
                </a:moveTo>
                <a:lnTo>
                  <a:pt x="274573" y="25400"/>
                </a:lnTo>
                <a:lnTo>
                  <a:pt x="274573" y="50800"/>
                </a:lnTo>
                <a:lnTo>
                  <a:pt x="312673" y="50800"/>
                </a:lnTo>
                <a:lnTo>
                  <a:pt x="338073" y="38100"/>
                </a:lnTo>
                <a:lnTo>
                  <a:pt x="3126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5" name="object 75"/>
          <p:cNvSpPr/>
          <p:nvPr/>
        </p:nvSpPr>
        <p:spPr>
          <a:xfrm>
            <a:off x="8370823" y="1746673"/>
            <a:ext cx="557411" cy="492083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6" name="object 76"/>
          <p:cNvSpPr/>
          <p:nvPr/>
        </p:nvSpPr>
        <p:spPr>
          <a:xfrm>
            <a:off x="8871711" y="1855215"/>
            <a:ext cx="666496" cy="31902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7" name="object 77"/>
          <p:cNvSpPr/>
          <p:nvPr/>
        </p:nvSpPr>
        <p:spPr>
          <a:xfrm>
            <a:off x="8928270" y="19376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8" name="object 78"/>
          <p:cNvSpPr/>
          <p:nvPr/>
        </p:nvSpPr>
        <p:spPr>
          <a:xfrm>
            <a:off x="9362777" y="1758696"/>
            <a:ext cx="557411" cy="492083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object 79"/>
          <p:cNvSpPr/>
          <p:nvPr/>
        </p:nvSpPr>
        <p:spPr>
          <a:xfrm>
            <a:off x="9879584" y="1867407"/>
            <a:ext cx="666496" cy="319023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0" name="object 80"/>
          <p:cNvSpPr/>
          <p:nvPr/>
        </p:nvSpPr>
        <p:spPr>
          <a:xfrm>
            <a:off x="9936310" y="1949533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4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4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4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object 81"/>
          <p:cNvSpPr txBox="1"/>
          <p:nvPr/>
        </p:nvSpPr>
        <p:spPr>
          <a:xfrm>
            <a:off x="10486136" y="1766654"/>
            <a:ext cx="2370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dirty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1782063" y="1843023"/>
            <a:ext cx="666496" cy="31902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3" name="object 83"/>
          <p:cNvSpPr/>
          <p:nvPr/>
        </p:nvSpPr>
        <p:spPr>
          <a:xfrm>
            <a:off x="1839637" y="1924981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3" y="0"/>
                </a:moveTo>
                <a:lnTo>
                  <a:pt x="261873" y="76200"/>
                </a:lnTo>
                <a:lnTo>
                  <a:pt x="312673" y="50800"/>
                </a:lnTo>
                <a:lnTo>
                  <a:pt x="274573" y="50800"/>
                </a:lnTo>
                <a:lnTo>
                  <a:pt x="274573" y="25400"/>
                </a:lnTo>
                <a:lnTo>
                  <a:pt x="312673" y="25400"/>
                </a:lnTo>
                <a:lnTo>
                  <a:pt x="261873" y="0"/>
                </a:lnTo>
                <a:close/>
              </a:path>
              <a:path w="338455" h="76200">
                <a:moveTo>
                  <a:pt x="261873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3" y="50800"/>
                </a:lnTo>
                <a:lnTo>
                  <a:pt x="261873" y="25400"/>
                </a:lnTo>
                <a:close/>
              </a:path>
              <a:path w="338455" h="76200">
                <a:moveTo>
                  <a:pt x="312673" y="25400"/>
                </a:moveTo>
                <a:lnTo>
                  <a:pt x="274573" y="25400"/>
                </a:lnTo>
                <a:lnTo>
                  <a:pt x="274573" y="50800"/>
                </a:lnTo>
                <a:lnTo>
                  <a:pt x="312673" y="50800"/>
                </a:lnTo>
                <a:lnTo>
                  <a:pt x="338073" y="38100"/>
                </a:lnTo>
                <a:lnTo>
                  <a:pt x="312673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4" name="object 84"/>
          <p:cNvSpPr/>
          <p:nvPr/>
        </p:nvSpPr>
        <p:spPr>
          <a:xfrm>
            <a:off x="3329769" y="1720765"/>
            <a:ext cx="557411" cy="49208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5" name="object 85"/>
          <p:cNvSpPr/>
          <p:nvPr/>
        </p:nvSpPr>
        <p:spPr>
          <a:xfrm>
            <a:off x="2850896" y="1832863"/>
            <a:ext cx="666496" cy="31699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6" name="object 86"/>
          <p:cNvSpPr/>
          <p:nvPr/>
        </p:nvSpPr>
        <p:spPr>
          <a:xfrm>
            <a:off x="2907114" y="1913636"/>
            <a:ext cx="451273" cy="101600"/>
          </a:xfrm>
          <a:custGeom>
            <a:avLst/>
            <a:gdLst/>
            <a:ahLst/>
            <a:cxnLst/>
            <a:rect l="l" t="t" r="r" b="b"/>
            <a:pathLst>
              <a:path w="338455" h="76200">
                <a:moveTo>
                  <a:pt x="261874" y="0"/>
                </a:moveTo>
                <a:lnTo>
                  <a:pt x="261874" y="76200"/>
                </a:lnTo>
                <a:lnTo>
                  <a:pt x="312674" y="50800"/>
                </a:lnTo>
                <a:lnTo>
                  <a:pt x="274574" y="50800"/>
                </a:lnTo>
                <a:lnTo>
                  <a:pt x="274574" y="25400"/>
                </a:lnTo>
                <a:lnTo>
                  <a:pt x="312674" y="25400"/>
                </a:lnTo>
                <a:lnTo>
                  <a:pt x="261874" y="0"/>
                </a:lnTo>
                <a:close/>
              </a:path>
              <a:path w="338455" h="76200">
                <a:moveTo>
                  <a:pt x="261874" y="25400"/>
                </a:moveTo>
                <a:lnTo>
                  <a:pt x="0" y="25400"/>
                </a:lnTo>
                <a:lnTo>
                  <a:pt x="0" y="50800"/>
                </a:lnTo>
                <a:lnTo>
                  <a:pt x="261874" y="50800"/>
                </a:lnTo>
                <a:lnTo>
                  <a:pt x="261874" y="25400"/>
                </a:lnTo>
                <a:close/>
              </a:path>
              <a:path w="338455" h="76200">
                <a:moveTo>
                  <a:pt x="312674" y="25400"/>
                </a:moveTo>
                <a:lnTo>
                  <a:pt x="274574" y="25400"/>
                </a:lnTo>
                <a:lnTo>
                  <a:pt x="274574" y="50800"/>
                </a:lnTo>
                <a:lnTo>
                  <a:pt x="312674" y="50800"/>
                </a:lnTo>
                <a:lnTo>
                  <a:pt x="338074" y="38100"/>
                </a:lnTo>
                <a:lnTo>
                  <a:pt x="312674" y="254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7" name="object 87"/>
          <p:cNvSpPr/>
          <p:nvPr/>
        </p:nvSpPr>
        <p:spPr>
          <a:xfrm>
            <a:off x="2706623" y="2220977"/>
            <a:ext cx="2237232" cy="10180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8" name="object 88"/>
          <p:cNvSpPr/>
          <p:nvPr/>
        </p:nvSpPr>
        <p:spPr>
          <a:xfrm>
            <a:off x="2694431" y="2527807"/>
            <a:ext cx="2336800" cy="621792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9" name="object 89"/>
          <p:cNvSpPr/>
          <p:nvPr/>
        </p:nvSpPr>
        <p:spPr>
          <a:xfrm>
            <a:off x="2769786" y="2253656"/>
            <a:ext cx="2110740" cy="890693"/>
          </a:xfrm>
          <a:custGeom>
            <a:avLst/>
            <a:gdLst/>
            <a:ahLst/>
            <a:cxnLst/>
            <a:rect l="l" t="t" r="r" b="b"/>
            <a:pathLst>
              <a:path w="1583054" h="668019">
                <a:moveTo>
                  <a:pt x="1511046" y="239014"/>
                </a:moveTo>
                <a:lnTo>
                  <a:pt x="71500" y="239014"/>
                </a:lnTo>
                <a:lnTo>
                  <a:pt x="43666" y="244631"/>
                </a:lnTo>
                <a:lnTo>
                  <a:pt x="20939" y="259953"/>
                </a:lnTo>
                <a:lnTo>
                  <a:pt x="5617" y="282680"/>
                </a:lnTo>
                <a:lnTo>
                  <a:pt x="0" y="310515"/>
                </a:lnTo>
                <a:lnTo>
                  <a:pt x="0" y="596392"/>
                </a:lnTo>
                <a:lnTo>
                  <a:pt x="5617" y="624206"/>
                </a:lnTo>
                <a:lnTo>
                  <a:pt x="20939" y="646890"/>
                </a:lnTo>
                <a:lnTo>
                  <a:pt x="43666" y="662168"/>
                </a:lnTo>
                <a:lnTo>
                  <a:pt x="71500" y="667766"/>
                </a:lnTo>
                <a:lnTo>
                  <a:pt x="1511046" y="667766"/>
                </a:lnTo>
                <a:lnTo>
                  <a:pt x="1538880" y="662168"/>
                </a:lnTo>
                <a:lnTo>
                  <a:pt x="1561607" y="646890"/>
                </a:lnTo>
                <a:lnTo>
                  <a:pt x="1576929" y="624206"/>
                </a:lnTo>
                <a:lnTo>
                  <a:pt x="1582547" y="596392"/>
                </a:lnTo>
                <a:lnTo>
                  <a:pt x="1582547" y="310515"/>
                </a:lnTo>
                <a:lnTo>
                  <a:pt x="1576929" y="282680"/>
                </a:lnTo>
                <a:lnTo>
                  <a:pt x="1561607" y="259953"/>
                </a:lnTo>
                <a:lnTo>
                  <a:pt x="1538880" y="244631"/>
                </a:lnTo>
                <a:lnTo>
                  <a:pt x="1511046" y="239014"/>
                </a:lnTo>
                <a:close/>
              </a:path>
              <a:path w="1583054" h="668019">
                <a:moveTo>
                  <a:pt x="16763" y="0"/>
                </a:moveTo>
                <a:lnTo>
                  <a:pt x="263779" y="239014"/>
                </a:lnTo>
                <a:lnTo>
                  <a:pt x="659384" y="239014"/>
                </a:lnTo>
                <a:lnTo>
                  <a:pt x="1676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0" name="object 90"/>
          <p:cNvSpPr/>
          <p:nvPr/>
        </p:nvSpPr>
        <p:spPr>
          <a:xfrm>
            <a:off x="2769786" y="2253656"/>
            <a:ext cx="2110740" cy="890693"/>
          </a:xfrm>
          <a:custGeom>
            <a:avLst/>
            <a:gdLst/>
            <a:ahLst/>
            <a:cxnLst/>
            <a:rect l="l" t="t" r="r" b="b"/>
            <a:pathLst>
              <a:path w="1583054" h="668019">
                <a:moveTo>
                  <a:pt x="0" y="310515"/>
                </a:moveTo>
                <a:lnTo>
                  <a:pt x="5617" y="282680"/>
                </a:lnTo>
                <a:lnTo>
                  <a:pt x="20939" y="259953"/>
                </a:lnTo>
                <a:lnTo>
                  <a:pt x="43666" y="244631"/>
                </a:lnTo>
                <a:lnTo>
                  <a:pt x="71500" y="239014"/>
                </a:lnTo>
                <a:lnTo>
                  <a:pt x="263779" y="239014"/>
                </a:lnTo>
                <a:lnTo>
                  <a:pt x="16763" y="0"/>
                </a:lnTo>
                <a:lnTo>
                  <a:pt x="659384" y="239014"/>
                </a:lnTo>
                <a:lnTo>
                  <a:pt x="1511046" y="239014"/>
                </a:lnTo>
                <a:lnTo>
                  <a:pt x="1538880" y="244631"/>
                </a:lnTo>
                <a:lnTo>
                  <a:pt x="1561607" y="259953"/>
                </a:lnTo>
                <a:lnTo>
                  <a:pt x="1576929" y="282680"/>
                </a:lnTo>
                <a:lnTo>
                  <a:pt x="1582547" y="310515"/>
                </a:lnTo>
                <a:lnTo>
                  <a:pt x="1582547" y="417703"/>
                </a:lnTo>
                <a:lnTo>
                  <a:pt x="1582547" y="596392"/>
                </a:lnTo>
                <a:lnTo>
                  <a:pt x="1576929" y="624206"/>
                </a:lnTo>
                <a:lnTo>
                  <a:pt x="1561607" y="646890"/>
                </a:lnTo>
                <a:lnTo>
                  <a:pt x="1538880" y="662168"/>
                </a:lnTo>
                <a:lnTo>
                  <a:pt x="1511046" y="667766"/>
                </a:lnTo>
                <a:lnTo>
                  <a:pt x="659384" y="667766"/>
                </a:lnTo>
                <a:lnTo>
                  <a:pt x="263779" y="667766"/>
                </a:lnTo>
                <a:lnTo>
                  <a:pt x="71500" y="667766"/>
                </a:lnTo>
                <a:lnTo>
                  <a:pt x="43666" y="662168"/>
                </a:lnTo>
                <a:lnTo>
                  <a:pt x="20939" y="646890"/>
                </a:lnTo>
                <a:lnTo>
                  <a:pt x="5617" y="624206"/>
                </a:lnTo>
                <a:lnTo>
                  <a:pt x="0" y="596392"/>
                </a:lnTo>
                <a:lnTo>
                  <a:pt x="0" y="417703"/>
                </a:lnTo>
                <a:lnTo>
                  <a:pt x="0" y="31051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1" name="object 91"/>
          <p:cNvSpPr txBox="1"/>
          <p:nvPr/>
        </p:nvSpPr>
        <p:spPr>
          <a:xfrm>
            <a:off x="2937934" y="2634148"/>
            <a:ext cx="177376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latin typeface="Calibri"/>
                <a:cs typeface="Calibri"/>
              </a:rPr>
              <a:t>27,904</a:t>
            </a:r>
            <a:r>
              <a:rPr sz="2667" spc="-152" dirty="0">
                <a:latin typeface="Calibri"/>
                <a:cs typeface="Calibri"/>
              </a:rPr>
              <a:t> </a:t>
            </a:r>
            <a:r>
              <a:rPr sz="2667" spc="-27" dirty="0">
                <a:latin typeface="Calibri"/>
                <a:cs typeface="Calibri"/>
              </a:rPr>
              <a:t>gates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8749791" y="3714497"/>
            <a:ext cx="1812543" cy="1855215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3" name="object 93"/>
          <p:cNvSpPr/>
          <p:nvPr/>
        </p:nvSpPr>
        <p:spPr>
          <a:xfrm>
            <a:off x="9083041" y="3722623"/>
            <a:ext cx="1566671" cy="62179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4" name="object 94"/>
          <p:cNvSpPr/>
          <p:nvPr/>
        </p:nvSpPr>
        <p:spPr>
          <a:xfrm>
            <a:off x="8812275" y="3747347"/>
            <a:ext cx="1687407" cy="1728047"/>
          </a:xfrm>
          <a:custGeom>
            <a:avLst/>
            <a:gdLst/>
            <a:ahLst/>
            <a:cxnLst/>
            <a:rect l="l" t="t" r="r" b="b"/>
            <a:pathLst>
              <a:path w="1265554" h="1296035">
                <a:moveTo>
                  <a:pt x="676528" y="459231"/>
                </a:moveTo>
                <a:lnTo>
                  <a:pt x="424179" y="459231"/>
                </a:lnTo>
                <a:lnTo>
                  <a:pt x="0" y="1295882"/>
                </a:lnTo>
                <a:lnTo>
                  <a:pt x="676528" y="459231"/>
                </a:lnTo>
                <a:close/>
              </a:path>
              <a:path w="1265554" h="1296035">
                <a:moveTo>
                  <a:pt x="1188720" y="0"/>
                </a:moveTo>
                <a:lnTo>
                  <a:pt x="332486" y="0"/>
                </a:lnTo>
                <a:lnTo>
                  <a:pt x="302698" y="5998"/>
                </a:lnTo>
                <a:lnTo>
                  <a:pt x="278399" y="22367"/>
                </a:lnTo>
                <a:lnTo>
                  <a:pt x="262030" y="46666"/>
                </a:lnTo>
                <a:lnTo>
                  <a:pt x="256032" y="76453"/>
                </a:lnTo>
                <a:lnTo>
                  <a:pt x="256032" y="382650"/>
                </a:lnTo>
                <a:lnTo>
                  <a:pt x="262030" y="412458"/>
                </a:lnTo>
                <a:lnTo>
                  <a:pt x="278399" y="436800"/>
                </a:lnTo>
                <a:lnTo>
                  <a:pt x="302698" y="453213"/>
                </a:lnTo>
                <a:lnTo>
                  <a:pt x="332486" y="459231"/>
                </a:lnTo>
                <a:lnTo>
                  <a:pt x="1188720" y="459231"/>
                </a:lnTo>
                <a:lnTo>
                  <a:pt x="1218527" y="453213"/>
                </a:lnTo>
                <a:lnTo>
                  <a:pt x="1242869" y="436800"/>
                </a:lnTo>
                <a:lnTo>
                  <a:pt x="1259282" y="412458"/>
                </a:lnTo>
                <a:lnTo>
                  <a:pt x="1265301" y="382650"/>
                </a:lnTo>
                <a:lnTo>
                  <a:pt x="1265301" y="76453"/>
                </a:lnTo>
                <a:lnTo>
                  <a:pt x="1259282" y="46666"/>
                </a:lnTo>
                <a:lnTo>
                  <a:pt x="1242869" y="22367"/>
                </a:lnTo>
                <a:lnTo>
                  <a:pt x="1218527" y="5998"/>
                </a:lnTo>
                <a:lnTo>
                  <a:pt x="1188720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5" name="object 95"/>
          <p:cNvSpPr/>
          <p:nvPr/>
        </p:nvSpPr>
        <p:spPr>
          <a:xfrm>
            <a:off x="8812275" y="3747347"/>
            <a:ext cx="1687407" cy="1728047"/>
          </a:xfrm>
          <a:custGeom>
            <a:avLst/>
            <a:gdLst/>
            <a:ahLst/>
            <a:cxnLst/>
            <a:rect l="l" t="t" r="r" b="b"/>
            <a:pathLst>
              <a:path w="1265554" h="1296035">
                <a:moveTo>
                  <a:pt x="256032" y="76453"/>
                </a:moveTo>
                <a:lnTo>
                  <a:pt x="262030" y="46666"/>
                </a:lnTo>
                <a:lnTo>
                  <a:pt x="278399" y="22367"/>
                </a:lnTo>
                <a:lnTo>
                  <a:pt x="302698" y="5998"/>
                </a:lnTo>
                <a:lnTo>
                  <a:pt x="332486" y="0"/>
                </a:lnTo>
                <a:lnTo>
                  <a:pt x="424179" y="0"/>
                </a:lnTo>
                <a:lnTo>
                  <a:pt x="676528" y="0"/>
                </a:lnTo>
                <a:lnTo>
                  <a:pt x="1188720" y="0"/>
                </a:lnTo>
                <a:lnTo>
                  <a:pt x="1218527" y="5998"/>
                </a:lnTo>
                <a:lnTo>
                  <a:pt x="1242869" y="22367"/>
                </a:lnTo>
                <a:lnTo>
                  <a:pt x="1259282" y="46666"/>
                </a:lnTo>
                <a:lnTo>
                  <a:pt x="1265301" y="76453"/>
                </a:lnTo>
                <a:lnTo>
                  <a:pt x="1265301" y="267842"/>
                </a:lnTo>
                <a:lnTo>
                  <a:pt x="1265301" y="382650"/>
                </a:lnTo>
                <a:lnTo>
                  <a:pt x="1259282" y="412458"/>
                </a:lnTo>
                <a:lnTo>
                  <a:pt x="1242869" y="436800"/>
                </a:lnTo>
                <a:lnTo>
                  <a:pt x="1218527" y="453213"/>
                </a:lnTo>
                <a:lnTo>
                  <a:pt x="1188720" y="459231"/>
                </a:lnTo>
                <a:lnTo>
                  <a:pt x="676528" y="459231"/>
                </a:lnTo>
                <a:lnTo>
                  <a:pt x="0" y="1295882"/>
                </a:lnTo>
                <a:lnTo>
                  <a:pt x="424179" y="459231"/>
                </a:lnTo>
                <a:lnTo>
                  <a:pt x="332486" y="459231"/>
                </a:lnTo>
                <a:lnTo>
                  <a:pt x="302698" y="453213"/>
                </a:lnTo>
                <a:lnTo>
                  <a:pt x="278399" y="436800"/>
                </a:lnTo>
                <a:lnTo>
                  <a:pt x="262030" y="412458"/>
                </a:lnTo>
                <a:lnTo>
                  <a:pt x="256032" y="382650"/>
                </a:lnTo>
                <a:lnTo>
                  <a:pt x="256032" y="267842"/>
                </a:lnTo>
                <a:lnTo>
                  <a:pt x="256032" y="7645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6" name="object 96"/>
          <p:cNvSpPr txBox="1"/>
          <p:nvPr/>
        </p:nvSpPr>
        <p:spPr>
          <a:xfrm>
            <a:off x="9327049" y="3829811"/>
            <a:ext cx="1004993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dirty="0">
                <a:latin typeface="Calibri"/>
                <a:cs typeface="Calibri"/>
              </a:rPr>
              <a:t>4</a:t>
            </a:r>
            <a:r>
              <a:rPr sz="2667" spc="-120" dirty="0">
                <a:latin typeface="Calibri"/>
                <a:cs typeface="Calibri"/>
              </a:rPr>
              <a:t> </a:t>
            </a:r>
            <a:r>
              <a:rPr sz="2667" spc="-27" dirty="0">
                <a:latin typeface="Calibri"/>
                <a:cs typeface="Calibri"/>
              </a:rPr>
              <a:t>gates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5598161" y="3903473"/>
            <a:ext cx="2712719" cy="936751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8" name="object 98"/>
          <p:cNvSpPr/>
          <p:nvPr/>
        </p:nvSpPr>
        <p:spPr>
          <a:xfrm>
            <a:off x="5699761" y="3838447"/>
            <a:ext cx="2627375" cy="57302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9" name="object 99"/>
          <p:cNvSpPr/>
          <p:nvPr/>
        </p:nvSpPr>
        <p:spPr>
          <a:xfrm>
            <a:off x="5662169" y="3935985"/>
            <a:ext cx="2584873" cy="810260"/>
          </a:xfrm>
          <a:custGeom>
            <a:avLst/>
            <a:gdLst/>
            <a:ahLst/>
            <a:cxnLst/>
            <a:rect l="l" t="t" r="r" b="b"/>
            <a:pathLst>
              <a:path w="1938654" h="607695">
                <a:moveTo>
                  <a:pt x="829690" y="308863"/>
                </a:moveTo>
                <a:lnTo>
                  <a:pt x="354457" y="308863"/>
                </a:lnTo>
                <a:lnTo>
                  <a:pt x="0" y="607568"/>
                </a:lnTo>
                <a:lnTo>
                  <a:pt x="829690" y="308863"/>
                </a:lnTo>
                <a:close/>
              </a:path>
              <a:path w="1938654" h="607695">
                <a:moveTo>
                  <a:pt x="1887220" y="0"/>
                </a:moveTo>
                <a:lnTo>
                  <a:pt x="89153" y="0"/>
                </a:lnTo>
                <a:lnTo>
                  <a:pt x="69115" y="4056"/>
                </a:lnTo>
                <a:lnTo>
                  <a:pt x="52768" y="15112"/>
                </a:lnTo>
                <a:lnTo>
                  <a:pt x="41755" y="31503"/>
                </a:lnTo>
                <a:lnTo>
                  <a:pt x="37719" y="51562"/>
                </a:lnTo>
                <a:lnTo>
                  <a:pt x="37719" y="257429"/>
                </a:lnTo>
                <a:lnTo>
                  <a:pt x="41755" y="277413"/>
                </a:lnTo>
                <a:lnTo>
                  <a:pt x="52768" y="293766"/>
                </a:lnTo>
                <a:lnTo>
                  <a:pt x="69115" y="304809"/>
                </a:lnTo>
                <a:lnTo>
                  <a:pt x="89153" y="308863"/>
                </a:lnTo>
                <a:lnTo>
                  <a:pt x="1887220" y="308863"/>
                </a:lnTo>
                <a:lnTo>
                  <a:pt x="1907204" y="304809"/>
                </a:lnTo>
                <a:lnTo>
                  <a:pt x="1923557" y="293766"/>
                </a:lnTo>
                <a:lnTo>
                  <a:pt x="1934600" y="277413"/>
                </a:lnTo>
                <a:lnTo>
                  <a:pt x="1938654" y="257429"/>
                </a:lnTo>
                <a:lnTo>
                  <a:pt x="1938654" y="51562"/>
                </a:lnTo>
                <a:lnTo>
                  <a:pt x="1934600" y="31503"/>
                </a:lnTo>
                <a:lnTo>
                  <a:pt x="1923557" y="15112"/>
                </a:lnTo>
                <a:lnTo>
                  <a:pt x="1907204" y="4056"/>
                </a:lnTo>
                <a:lnTo>
                  <a:pt x="188722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0" name="object 100"/>
          <p:cNvSpPr/>
          <p:nvPr/>
        </p:nvSpPr>
        <p:spPr>
          <a:xfrm>
            <a:off x="5662169" y="3935985"/>
            <a:ext cx="2584873" cy="810260"/>
          </a:xfrm>
          <a:custGeom>
            <a:avLst/>
            <a:gdLst/>
            <a:ahLst/>
            <a:cxnLst/>
            <a:rect l="l" t="t" r="r" b="b"/>
            <a:pathLst>
              <a:path w="1938654" h="607695">
                <a:moveTo>
                  <a:pt x="37719" y="51562"/>
                </a:moveTo>
                <a:lnTo>
                  <a:pt x="41755" y="31503"/>
                </a:lnTo>
                <a:lnTo>
                  <a:pt x="52768" y="15112"/>
                </a:lnTo>
                <a:lnTo>
                  <a:pt x="69115" y="4056"/>
                </a:lnTo>
                <a:lnTo>
                  <a:pt x="89153" y="0"/>
                </a:lnTo>
                <a:lnTo>
                  <a:pt x="354457" y="0"/>
                </a:lnTo>
                <a:lnTo>
                  <a:pt x="829690" y="0"/>
                </a:lnTo>
                <a:lnTo>
                  <a:pt x="1887220" y="0"/>
                </a:lnTo>
                <a:lnTo>
                  <a:pt x="1907204" y="4056"/>
                </a:lnTo>
                <a:lnTo>
                  <a:pt x="1923557" y="15112"/>
                </a:lnTo>
                <a:lnTo>
                  <a:pt x="1934600" y="31503"/>
                </a:lnTo>
                <a:lnTo>
                  <a:pt x="1938654" y="51562"/>
                </a:lnTo>
                <a:lnTo>
                  <a:pt x="1938654" y="180212"/>
                </a:lnTo>
                <a:lnTo>
                  <a:pt x="1938654" y="257429"/>
                </a:lnTo>
                <a:lnTo>
                  <a:pt x="1934600" y="277413"/>
                </a:lnTo>
                <a:lnTo>
                  <a:pt x="1923557" y="293766"/>
                </a:lnTo>
                <a:lnTo>
                  <a:pt x="1907204" y="304809"/>
                </a:lnTo>
                <a:lnTo>
                  <a:pt x="1887220" y="308863"/>
                </a:lnTo>
                <a:lnTo>
                  <a:pt x="829690" y="308863"/>
                </a:lnTo>
                <a:lnTo>
                  <a:pt x="0" y="607568"/>
                </a:lnTo>
                <a:lnTo>
                  <a:pt x="354457" y="308863"/>
                </a:lnTo>
                <a:lnTo>
                  <a:pt x="89153" y="308863"/>
                </a:lnTo>
                <a:lnTo>
                  <a:pt x="69115" y="304809"/>
                </a:lnTo>
                <a:lnTo>
                  <a:pt x="52768" y="293766"/>
                </a:lnTo>
                <a:lnTo>
                  <a:pt x="41755" y="277413"/>
                </a:lnTo>
                <a:lnTo>
                  <a:pt x="37719" y="257429"/>
                </a:lnTo>
                <a:lnTo>
                  <a:pt x="37719" y="180212"/>
                </a:lnTo>
                <a:lnTo>
                  <a:pt x="37719" y="51562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1" name="object 101"/>
          <p:cNvSpPr txBox="1"/>
          <p:nvPr/>
        </p:nvSpPr>
        <p:spPr>
          <a:xfrm>
            <a:off x="5923788" y="3940047"/>
            <a:ext cx="2112433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13" dirty="0">
                <a:latin typeface="Calibri"/>
                <a:cs typeface="Calibri"/>
              </a:rPr>
              <a:t>Coordinate</a:t>
            </a:r>
            <a:r>
              <a:rPr sz="2400" spc="-113" dirty="0">
                <a:latin typeface="Calibri"/>
                <a:cs typeface="Calibri"/>
              </a:rPr>
              <a:t> </a:t>
            </a:r>
            <a:r>
              <a:rPr sz="2400" spc="-13" dirty="0">
                <a:latin typeface="Calibri"/>
                <a:cs typeface="Calibri"/>
              </a:rPr>
              <a:t>swap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939528" y="4012693"/>
            <a:ext cx="1594205" cy="736769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3" name="object 103"/>
          <p:cNvSpPr txBox="1"/>
          <p:nvPr/>
        </p:nvSpPr>
        <p:spPr>
          <a:xfrm>
            <a:off x="210244" y="1132671"/>
            <a:ext cx="1701800" cy="11259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u="heavy" dirty="0">
                <a:latin typeface="Arial"/>
                <a:cs typeface="Arial"/>
              </a:rPr>
              <a:t>S</a:t>
            </a:r>
            <a:r>
              <a:rPr sz="3200" b="1" u="heavy" spc="-20" dirty="0">
                <a:latin typeface="Arial"/>
                <a:cs typeface="Arial"/>
              </a:rPr>
              <a:t>H</a:t>
            </a:r>
            <a:r>
              <a:rPr sz="3200" b="1" u="heavy" dirty="0">
                <a:latin typeface="Arial"/>
                <a:cs typeface="Arial"/>
              </a:rPr>
              <a:t>A</a:t>
            </a:r>
            <a:r>
              <a:rPr sz="3200" b="1" u="heavy" spc="-13" dirty="0">
                <a:latin typeface="Arial"/>
                <a:cs typeface="Arial"/>
              </a:rPr>
              <a:t>2</a:t>
            </a:r>
            <a:r>
              <a:rPr sz="3200" b="1" u="heavy" dirty="0">
                <a:latin typeface="Arial"/>
                <a:cs typeface="Arial"/>
              </a:rPr>
              <a:t>5</a:t>
            </a:r>
            <a:r>
              <a:rPr sz="3200" b="1" u="heavy" spc="-13" dirty="0">
                <a:latin typeface="Arial"/>
                <a:cs typeface="Arial"/>
              </a:rPr>
              <a:t>6</a:t>
            </a:r>
            <a:r>
              <a:rPr sz="3200" b="1" u="heavy" dirty="0">
                <a:latin typeface="Arial"/>
                <a:cs typeface="Arial"/>
              </a:rPr>
              <a:t>:</a:t>
            </a:r>
            <a:endParaRPr sz="3200">
              <a:latin typeface="Arial"/>
              <a:cs typeface="Arial"/>
            </a:endParaRPr>
          </a:p>
          <a:p>
            <a:pPr marR="226901" algn="r">
              <a:spcBef>
                <a:spcPts val="1100"/>
              </a:spcBef>
            </a:pPr>
            <a:r>
              <a:rPr sz="3200" dirty="0">
                <a:latin typeface="Arial"/>
                <a:cs typeface="Arial"/>
              </a:rPr>
              <a:t>c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104985" y="3528737"/>
            <a:ext cx="269748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u="heavy" spc="-7" dirty="0">
                <a:latin typeface="Arial"/>
                <a:cs typeface="Arial"/>
              </a:rPr>
              <a:t>Square-roots: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2274823" y="2257890"/>
            <a:ext cx="7612380" cy="456353"/>
          </a:xfrm>
          <a:custGeom>
            <a:avLst/>
            <a:gdLst/>
            <a:ahLst/>
            <a:cxnLst/>
            <a:rect l="l" t="t" r="r" b="b"/>
            <a:pathLst>
              <a:path w="5709284" h="342264">
                <a:moveTo>
                  <a:pt x="5582284" y="215265"/>
                </a:moveTo>
                <a:lnTo>
                  <a:pt x="5582284" y="342265"/>
                </a:lnTo>
                <a:lnTo>
                  <a:pt x="5690234" y="288290"/>
                </a:lnTo>
                <a:lnTo>
                  <a:pt x="5594984" y="288290"/>
                </a:lnTo>
                <a:lnTo>
                  <a:pt x="5594984" y="269240"/>
                </a:lnTo>
                <a:lnTo>
                  <a:pt x="5690234" y="269240"/>
                </a:lnTo>
                <a:lnTo>
                  <a:pt x="5582284" y="215265"/>
                </a:lnTo>
                <a:close/>
              </a:path>
              <a:path w="5709284" h="342264">
                <a:moveTo>
                  <a:pt x="1905" y="9525"/>
                </a:moveTo>
                <a:lnTo>
                  <a:pt x="1905" y="283972"/>
                </a:lnTo>
                <a:lnTo>
                  <a:pt x="6223" y="288290"/>
                </a:lnTo>
                <a:lnTo>
                  <a:pt x="5582284" y="288290"/>
                </a:lnTo>
                <a:lnTo>
                  <a:pt x="5582284" y="278765"/>
                </a:lnTo>
                <a:lnTo>
                  <a:pt x="20955" y="278765"/>
                </a:lnTo>
                <a:lnTo>
                  <a:pt x="11430" y="269240"/>
                </a:lnTo>
                <a:lnTo>
                  <a:pt x="20955" y="269240"/>
                </a:lnTo>
                <a:lnTo>
                  <a:pt x="20955" y="19050"/>
                </a:lnTo>
                <a:lnTo>
                  <a:pt x="11430" y="19050"/>
                </a:lnTo>
                <a:lnTo>
                  <a:pt x="1905" y="9525"/>
                </a:lnTo>
                <a:close/>
              </a:path>
              <a:path w="5709284" h="342264">
                <a:moveTo>
                  <a:pt x="5690234" y="269240"/>
                </a:moveTo>
                <a:lnTo>
                  <a:pt x="5594984" y="269240"/>
                </a:lnTo>
                <a:lnTo>
                  <a:pt x="5594984" y="288290"/>
                </a:lnTo>
                <a:lnTo>
                  <a:pt x="5690234" y="288290"/>
                </a:lnTo>
                <a:lnTo>
                  <a:pt x="5709284" y="278765"/>
                </a:lnTo>
                <a:lnTo>
                  <a:pt x="5690234" y="269240"/>
                </a:lnTo>
                <a:close/>
              </a:path>
              <a:path w="5709284" h="342264">
                <a:moveTo>
                  <a:pt x="20955" y="269240"/>
                </a:moveTo>
                <a:lnTo>
                  <a:pt x="11430" y="269240"/>
                </a:lnTo>
                <a:lnTo>
                  <a:pt x="20955" y="278765"/>
                </a:lnTo>
                <a:lnTo>
                  <a:pt x="20955" y="269240"/>
                </a:lnTo>
                <a:close/>
              </a:path>
              <a:path w="5709284" h="342264">
                <a:moveTo>
                  <a:pt x="5582284" y="269240"/>
                </a:moveTo>
                <a:lnTo>
                  <a:pt x="20955" y="269240"/>
                </a:lnTo>
                <a:lnTo>
                  <a:pt x="20955" y="278765"/>
                </a:lnTo>
                <a:lnTo>
                  <a:pt x="5582284" y="278765"/>
                </a:lnTo>
                <a:lnTo>
                  <a:pt x="5582284" y="269240"/>
                </a:lnTo>
                <a:close/>
              </a:path>
              <a:path w="5709284" h="342264">
                <a:moveTo>
                  <a:pt x="16763" y="0"/>
                </a:moveTo>
                <a:lnTo>
                  <a:pt x="0" y="0"/>
                </a:lnTo>
                <a:lnTo>
                  <a:pt x="0" y="19050"/>
                </a:lnTo>
                <a:lnTo>
                  <a:pt x="1905" y="19050"/>
                </a:lnTo>
                <a:lnTo>
                  <a:pt x="1905" y="9525"/>
                </a:lnTo>
                <a:lnTo>
                  <a:pt x="20955" y="9525"/>
                </a:lnTo>
                <a:lnTo>
                  <a:pt x="20955" y="4318"/>
                </a:lnTo>
                <a:lnTo>
                  <a:pt x="16763" y="0"/>
                </a:lnTo>
                <a:close/>
              </a:path>
              <a:path w="5709284" h="342264">
                <a:moveTo>
                  <a:pt x="20955" y="9525"/>
                </a:moveTo>
                <a:lnTo>
                  <a:pt x="1905" y="9525"/>
                </a:lnTo>
                <a:lnTo>
                  <a:pt x="11430" y="19050"/>
                </a:lnTo>
                <a:lnTo>
                  <a:pt x="20955" y="19050"/>
                </a:lnTo>
                <a:lnTo>
                  <a:pt x="20955" y="952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6" name="object 106"/>
          <p:cNvSpPr/>
          <p:nvPr/>
        </p:nvSpPr>
        <p:spPr>
          <a:xfrm>
            <a:off x="4879847" y="2583773"/>
            <a:ext cx="3816773" cy="533484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48561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673083">
              <a:lnSpc>
                <a:spcPct val="100000"/>
              </a:lnSpc>
            </a:pPr>
            <a:r>
              <a:rPr sz="5333" spc="-33" dirty="0"/>
              <a:t>Better </a:t>
            </a:r>
            <a:r>
              <a:rPr sz="5333" spc="-13" dirty="0"/>
              <a:t>asymmetric</a:t>
            </a:r>
            <a:r>
              <a:rPr sz="5333" spc="-47" dirty="0"/>
              <a:t> </a:t>
            </a:r>
            <a:r>
              <a:rPr sz="5333" spc="-13" dirty="0"/>
              <a:t>permutations?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609601" y="1600197"/>
            <a:ext cx="7943935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11235943" y="6406490"/>
            <a:ext cx="241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37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8099553" y="1414271"/>
            <a:ext cx="1889759" cy="7172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229600" y="1288289"/>
            <a:ext cx="1737360" cy="8249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 txBox="1"/>
          <p:nvPr/>
        </p:nvSpPr>
        <p:spPr>
          <a:xfrm>
            <a:off x="8162204" y="1446936"/>
            <a:ext cx="1764453" cy="551433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03003">
              <a:lnSpc>
                <a:spcPts val="4272"/>
              </a:lnSpc>
            </a:pPr>
            <a:r>
              <a:rPr sz="3733" b="1" spc="-7" dirty="0">
                <a:latin typeface="Calibri"/>
                <a:cs typeface="Calibri"/>
              </a:rPr>
              <a:t>Slow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65231" y="1414271"/>
            <a:ext cx="1826768" cy="7172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0574527" y="1288289"/>
            <a:ext cx="1576832" cy="8249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0427886" y="1446937"/>
            <a:ext cx="1764453" cy="551433"/>
          </a:xfrm>
          <a:prstGeom prst="rect">
            <a:avLst/>
          </a:prstGeom>
          <a:solidFill>
            <a:srgbClr val="FBD4B5"/>
          </a:solidFill>
          <a:ln w="9525">
            <a:solidFill>
              <a:srgbClr val="497DB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82588">
              <a:lnSpc>
                <a:spcPts val="4272"/>
              </a:lnSpc>
            </a:pPr>
            <a:r>
              <a:rPr sz="3733" b="1" spc="-47" dirty="0">
                <a:latin typeface="Calibri"/>
                <a:cs typeface="Calibri"/>
              </a:rPr>
              <a:t>Fast</a:t>
            </a:r>
            <a:endParaRPr sz="3733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0086847" y="1416303"/>
            <a:ext cx="146303" cy="53888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10160000" y="1446952"/>
            <a:ext cx="0" cy="5274733"/>
          </a:xfrm>
          <a:custGeom>
            <a:avLst/>
            <a:gdLst/>
            <a:ahLst/>
            <a:cxnLst/>
            <a:rect l="l" t="t" r="r" b="b"/>
            <a:pathLst>
              <a:path h="3956050">
                <a:moveTo>
                  <a:pt x="0" y="0"/>
                </a:moveTo>
                <a:lnTo>
                  <a:pt x="0" y="3955891"/>
                </a:lnTo>
              </a:path>
            </a:pathLst>
          </a:custGeom>
          <a:ln w="25400">
            <a:solidFill>
              <a:srgbClr val="4F81BC"/>
            </a:solidFill>
            <a:prstDash val="lgDash"/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493421" y="2371903"/>
            <a:ext cx="1110132" cy="6339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0493588" y="2406700"/>
            <a:ext cx="790041" cy="6155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8390467" y="4364193"/>
            <a:ext cx="1591631" cy="6155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10312908" y="4364193"/>
            <a:ext cx="1170499" cy="6155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74664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45687">
              <a:lnSpc>
                <a:spcPct val="100000"/>
              </a:lnSpc>
            </a:pPr>
            <a:r>
              <a:rPr sz="5333" spc="-27" dirty="0"/>
              <a:t>Permutation </a:t>
            </a:r>
            <a:r>
              <a:rPr sz="5333" spc="-7" dirty="0"/>
              <a:t>polynomials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1775122" y="1357258"/>
            <a:ext cx="8986689" cy="167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775122" y="1357258"/>
            <a:ext cx="8987367" cy="1677247"/>
          </a:xfrm>
          <a:custGeom>
            <a:avLst/>
            <a:gdLst/>
            <a:ahLst/>
            <a:cxnLst/>
            <a:rect l="l" t="t" r="r" b="b"/>
            <a:pathLst>
              <a:path w="6740525" h="1257935">
                <a:moveTo>
                  <a:pt x="0" y="1257388"/>
                </a:moveTo>
                <a:lnTo>
                  <a:pt x="6740017" y="1257388"/>
                </a:lnTo>
                <a:lnTo>
                  <a:pt x="6740017" y="0"/>
                </a:lnTo>
                <a:lnTo>
                  <a:pt x="0" y="0"/>
                </a:lnTo>
                <a:lnTo>
                  <a:pt x="0" y="1257388"/>
                </a:lnTo>
                <a:close/>
              </a:path>
            </a:pathLst>
          </a:custGeom>
          <a:ln w="38100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09600" y="3393660"/>
            <a:ext cx="10972800" cy="31770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8879840" y="3397503"/>
            <a:ext cx="3312160" cy="13309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10135615" y="3468623"/>
            <a:ext cx="2056384" cy="9387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8942493" y="3429507"/>
            <a:ext cx="3249505" cy="12049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8942492" y="3429507"/>
            <a:ext cx="3249507" cy="1205653"/>
          </a:xfrm>
          <a:custGeom>
            <a:avLst/>
            <a:gdLst/>
            <a:ahLst/>
            <a:cxnLst/>
            <a:rect l="l" t="t" r="r" b="b"/>
            <a:pathLst>
              <a:path w="2437129" h="904239">
                <a:moveTo>
                  <a:pt x="894079" y="130937"/>
                </a:moveTo>
                <a:lnTo>
                  <a:pt x="904376" y="79938"/>
                </a:lnTo>
                <a:lnTo>
                  <a:pt x="932449" y="38322"/>
                </a:lnTo>
                <a:lnTo>
                  <a:pt x="974072" y="10279"/>
                </a:lnTo>
                <a:lnTo>
                  <a:pt x="1025016" y="0"/>
                </a:lnTo>
                <a:lnTo>
                  <a:pt x="1151254" y="0"/>
                </a:lnTo>
                <a:lnTo>
                  <a:pt x="1536953" y="0"/>
                </a:lnTo>
                <a:lnTo>
                  <a:pt x="2306193" y="0"/>
                </a:lnTo>
                <a:lnTo>
                  <a:pt x="2357137" y="10279"/>
                </a:lnTo>
                <a:lnTo>
                  <a:pt x="2398760" y="38322"/>
                </a:lnTo>
                <a:lnTo>
                  <a:pt x="2426833" y="79938"/>
                </a:lnTo>
                <a:lnTo>
                  <a:pt x="2437129" y="130937"/>
                </a:lnTo>
                <a:lnTo>
                  <a:pt x="2437129" y="458343"/>
                </a:lnTo>
                <a:lnTo>
                  <a:pt x="2437129" y="654812"/>
                </a:lnTo>
                <a:lnTo>
                  <a:pt x="2426833" y="705810"/>
                </a:lnTo>
                <a:lnTo>
                  <a:pt x="2398760" y="747426"/>
                </a:lnTo>
                <a:lnTo>
                  <a:pt x="2357137" y="775469"/>
                </a:lnTo>
                <a:lnTo>
                  <a:pt x="2306193" y="785749"/>
                </a:lnTo>
                <a:lnTo>
                  <a:pt x="1536953" y="785749"/>
                </a:lnTo>
                <a:lnTo>
                  <a:pt x="1151254" y="785749"/>
                </a:lnTo>
                <a:lnTo>
                  <a:pt x="1025016" y="785749"/>
                </a:lnTo>
                <a:lnTo>
                  <a:pt x="974072" y="775469"/>
                </a:lnTo>
                <a:lnTo>
                  <a:pt x="932449" y="747426"/>
                </a:lnTo>
                <a:lnTo>
                  <a:pt x="904376" y="705810"/>
                </a:lnTo>
                <a:lnTo>
                  <a:pt x="894079" y="654812"/>
                </a:lnTo>
                <a:lnTo>
                  <a:pt x="0" y="903732"/>
                </a:lnTo>
                <a:lnTo>
                  <a:pt x="894079" y="458343"/>
                </a:lnTo>
                <a:lnTo>
                  <a:pt x="894079" y="130937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10360153" y="3568193"/>
            <a:ext cx="160951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400" spc="-27" dirty="0">
                <a:solidFill>
                  <a:srgbClr val="FFFFFF"/>
                </a:solidFill>
                <a:latin typeface="Calibri"/>
                <a:cs typeface="Calibri"/>
              </a:rPr>
              <a:t>Eval</a:t>
            </a:r>
            <a:r>
              <a:rPr sz="2400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FFFFFF"/>
                </a:solidFill>
                <a:latin typeface="Calibri"/>
                <a:cs typeface="Calibri"/>
              </a:rPr>
              <a:t>requires</a:t>
            </a:r>
            <a:endParaRPr sz="2400">
              <a:latin typeface="Calibri"/>
              <a:cs typeface="Calibri"/>
            </a:endParaRPr>
          </a:p>
          <a:p>
            <a:pPr marL="16933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spc="-8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13" dirty="0">
                <a:solidFill>
                  <a:srgbClr val="FFFFFF"/>
                </a:solidFill>
                <a:latin typeface="Calibri"/>
                <a:cs typeface="Calibri"/>
              </a:rPr>
              <a:t>parallelism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554720" y="5529071"/>
            <a:ext cx="3529584" cy="13228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9948673" y="5492495"/>
            <a:ext cx="2155951" cy="13045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8618729" y="5560703"/>
            <a:ext cx="3401905" cy="11982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8618728" y="5560703"/>
            <a:ext cx="3401907" cy="1198880"/>
          </a:xfrm>
          <a:custGeom>
            <a:avLst/>
            <a:gdLst/>
            <a:ahLst/>
            <a:cxnLst/>
            <a:rect l="l" t="t" r="r" b="b"/>
            <a:pathLst>
              <a:path w="2551429" h="899160">
                <a:moveTo>
                  <a:pt x="1008252" y="149783"/>
                </a:moveTo>
                <a:lnTo>
                  <a:pt x="1015901" y="102438"/>
                </a:lnTo>
                <a:lnTo>
                  <a:pt x="1037192" y="61321"/>
                </a:lnTo>
                <a:lnTo>
                  <a:pt x="1069645" y="28898"/>
                </a:lnTo>
                <a:lnTo>
                  <a:pt x="1110779" y="7635"/>
                </a:lnTo>
                <a:lnTo>
                  <a:pt x="1158112" y="0"/>
                </a:lnTo>
                <a:lnTo>
                  <a:pt x="1265427" y="0"/>
                </a:lnTo>
                <a:lnTo>
                  <a:pt x="1651253" y="0"/>
                </a:lnTo>
                <a:lnTo>
                  <a:pt x="2401570" y="0"/>
                </a:lnTo>
                <a:lnTo>
                  <a:pt x="2448903" y="7635"/>
                </a:lnTo>
                <a:lnTo>
                  <a:pt x="2490037" y="28898"/>
                </a:lnTo>
                <a:lnTo>
                  <a:pt x="2522490" y="61321"/>
                </a:lnTo>
                <a:lnTo>
                  <a:pt x="2543781" y="102438"/>
                </a:lnTo>
                <a:lnTo>
                  <a:pt x="2551429" y="149783"/>
                </a:lnTo>
                <a:lnTo>
                  <a:pt x="2551429" y="524230"/>
                </a:lnTo>
                <a:lnTo>
                  <a:pt x="2551429" y="748906"/>
                </a:lnTo>
                <a:lnTo>
                  <a:pt x="2543781" y="796251"/>
                </a:lnTo>
                <a:lnTo>
                  <a:pt x="2522490" y="837369"/>
                </a:lnTo>
                <a:lnTo>
                  <a:pt x="2490037" y="869792"/>
                </a:lnTo>
                <a:lnTo>
                  <a:pt x="2448903" y="891055"/>
                </a:lnTo>
                <a:lnTo>
                  <a:pt x="2401570" y="898691"/>
                </a:lnTo>
                <a:lnTo>
                  <a:pt x="1651253" y="898691"/>
                </a:lnTo>
                <a:lnTo>
                  <a:pt x="1265427" y="898691"/>
                </a:lnTo>
                <a:lnTo>
                  <a:pt x="1158112" y="898691"/>
                </a:lnTo>
                <a:lnTo>
                  <a:pt x="1110779" y="891055"/>
                </a:lnTo>
                <a:lnTo>
                  <a:pt x="1069645" y="869792"/>
                </a:lnTo>
                <a:lnTo>
                  <a:pt x="1037192" y="837369"/>
                </a:lnTo>
                <a:lnTo>
                  <a:pt x="1015901" y="796251"/>
                </a:lnTo>
                <a:lnTo>
                  <a:pt x="1008252" y="748906"/>
                </a:lnTo>
                <a:lnTo>
                  <a:pt x="0" y="463537"/>
                </a:lnTo>
                <a:lnTo>
                  <a:pt x="1008252" y="524230"/>
                </a:lnTo>
                <a:lnTo>
                  <a:pt x="1008252" y="149783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 txBox="1"/>
          <p:nvPr/>
        </p:nvSpPr>
        <p:spPr>
          <a:xfrm>
            <a:off x="10173209" y="5592470"/>
            <a:ext cx="1639993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 marR="6773" indent="11853"/>
            <a:r>
              <a:rPr sz="2400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aseline="25462" dirty="0">
                <a:solidFill>
                  <a:srgbClr val="FFFFFF"/>
                </a:solidFill>
                <a:latin typeface="Calibri"/>
                <a:cs typeface="Calibri"/>
              </a:rPr>
              <a:t>2.85 </a:t>
            </a:r>
            <a:r>
              <a:rPr sz="2400" spc="-13" dirty="0">
                <a:solidFill>
                  <a:srgbClr val="FFFFFF"/>
                </a:solidFill>
                <a:latin typeface="Calibri"/>
                <a:cs typeface="Calibri"/>
              </a:rPr>
              <a:t>parallel.  infeasible</a:t>
            </a:r>
            <a:r>
              <a:rPr sz="2400" spc="-11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2400">
              <a:latin typeface="Calibri"/>
              <a:cs typeface="Calibri"/>
            </a:endParaRPr>
          </a:p>
          <a:p>
            <a:pPr marL="555398"/>
            <a:r>
              <a:rPr sz="2400" spc="-40" dirty="0">
                <a:solidFill>
                  <a:srgbClr val="FFFFFF"/>
                </a:solidFill>
                <a:latin typeface="Calibri"/>
                <a:cs typeface="Calibri"/>
              </a:rPr>
              <a:t>Adv.</a:t>
            </a:r>
            <a:r>
              <a:rPr sz="2400" spc="-59" baseline="4629" dirty="0">
                <a:solidFill>
                  <a:srgbClr val="888888"/>
                </a:solidFill>
                <a:latin typeface="Calibri"/>
                <a:cs typeface="Calibri"/>
              </a:rPr>
              <a:t>38</a:t>
            </a:r>
            <a:endParaRPr sz="2400" baseline="4629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183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97077">
              <a:lnSpc>
                <a:spcPct val="100000"/>
              </a:lnSpc>
            </a:pPr>
            <a:r>
              <a:rPr sz="5333" spc="-27" dirty="0"/>
              <a:t>Permutation </a:t>
            </a:r>
            <a:r>
              <a:rPr sz="5333" spc="-13" dirty="0"/>
              <a:t>Polynomials </a:t>
            </a:r>
            <a:r>
              <a:rPr sz="5333" spc="-7" dirty="0"/>
              <a:t>Holy</a:t>
            </a:r>
            <a:r>
              <a:rPr sz="5333" spc="73" dirty="0"/>
              <a:t> </a:t>
            </a:r>
            <a:r>
              <a:rPr sz="5333" spc="-33" dirty="0"/>
              <a:t>Grail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234459" y="1494299"/>
            <a:ext cx="6517979" cy="4836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34459" y="1494299"/>
            <a:ext cx="6518487" cy="4836160"/>
          </a:xfrm>
          <a:custGeom>
            <a:avLst/>
            <a:gdLst/>
            <a:ahLst/>
            <a:cxnLst/>
            <a:rect l="l" t="t" r="r" b="b"/>
            <a:pathLst>
              <a:path w="4888865" h="3627120">
                <a:moveTo>
                  <a:pt x="0" y="3627120"/>
                </a:moveTo>
                <a:lnTo>
                  <a:pt x="4888484" y="3627120"/>
                </a:lnTo>
                <a:lnTo>
                  <a:pt x="4888484" y="0"/>
                </a:lnTo>
                <a:lnTo>
                  <a:pt x="0" y="0"/>
                </a:lnTo>
                <a:lnTo>
                  <a:pt x="0" y="3627120"/>
                </a:lnTo>
                <a:close/>
              </a:path>
            </a:pathLst>
          </a:custGeom>
          <a:ln w="9525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6987031" y="1231053"/>
            <a:ext cx="3856059" cy="25623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695439" y="4399279"/>
            <a:ext cx="3543807" cy="20502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620255" y="4657344"/>
            <a:ext cx="3706367" cy="14345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6758771" y="4432554"/>
            <a:ext cx="3417147" cy="1924473"/>
          </a:xfrm>
          <a:custGeom>
            <a:avLst/>
            <a:gdLst/>
            <a:ahLst/>
            <a:cxnLst/>
            <a:rect l="l" t="t" r="r" b="b"/>
            <a:pathLst>
              <a:path w="2562859" h="1443354">
                <a:moveTo>
                  <a:pt x="0" y="1442847"/>
                </a:moveTo>
                <a:lnTo>
                  <a:pt x="2562352" y="1442847"/>
                </a:lnTo>
                <a:lnTo>
                  <a:pt x="2562352" y="0"/>
                </a:lnTo>
                <a:lnTo>
                  <a:pt x="0" y="0"/>
                </a:lnTo>
                <a:lnTo>
                  <a:pt x="0" y="1442847"/>
                </a:lnTo>
                <a:close/>
              </a:path>
            </a:pathLst>
          </a:custGeom>
          <a:solidFill>
            <a:srgbClr val="FBD4B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6758771" y="4432554"/>
            <a:ext cx="3417147" cy="1924473"/>
          </a:xfrm>
          <a:custGeom>
            <a:avLst/>
            <a:gdLst/>
            <a:ahLst/>
            <a:cxnLst/>
            <a:rect l="l" t="t" r="r" b="b"/>
            <a:pathLst>
              <a:path w="2562859" h="1443354">
                <a:moveTo>
                  <a:pt x="0" y="1442847"/>
                </a:moveTo>
                <a:lnTo>
                  <a:pt x="2562352" y="1442847"/>
                </a:lnTo>
                <a:lnTo>
                  <a:pt x="2562352" y="0"/>
                </a:lnTo>
                <a:lnTo>
                  <a:pt x="0" y="0"/>
                </a:lnTo>
                <a:lnTo>
                  <a:pt x="0" y="1442847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 txBox="1"/>
          <p:nvPr/>
        </p:nvSpPr>
        <p:spPr>
          <a:xfrm>
            <a:off x="6865113" y="4764531"/>
            <a:ext cx="3141980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b="1" spc="-27" dirty="0">
                <a:latin typeface="Calibri"/>
                <a:cs typeface="Calibri"/>
              </a:rPr>
              <a:t>Eval: </a:t>
            </a:r>
            <a:r>
              <a:rPr sz="2667" b="1" spc="-7" dirty="0">
                <a:latin typeface="Calibri"/>
                <a:cs typeface="Calibri"/>
              </a:rPr>
              <a:t>O(d) PRAM</a:t>
            </a:r>
            <a:r>
              <a:rPr sz="2667" b="1" spc="-73" dirty="0">
                <a:latin typeface="Calibri"/>
                <a:cs typeface="Calibri"/>
              </a:rPr>
              <a:t> </a:t>
            </a:r>
            <a:r>
              <a:rPr sz="2667" b="1" spc="-20" dirty="0">
                <a:latin typeface="Calibri"/>
                <a:cs typeface="Calibri"/>
              </a:rPr>
              <a:t>steps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65113" y="5577704"/>
            <a:ext cx="2289385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b="1" spc="-20" dirty="0">
                <a:latin typeface="Calibri"/>
                <a:cs typeface="Calibri"/>
              </a:rPr>
              <a:t>Verify:</a:t>
            </a:r>
            <a:r>
              <a:rPr sz="2667" b="1" spc="-133" dirty="0">
                <a:latin typeface="Calibri"/>
                <a:cs typeface="Calibri"/>
              </a:rPr>
              <a:t> </a:t>
            </a:r>
            <a:r>
              <a:rPr sz="2667" b="1" spc="-7" dirty="0">
                <a:latin typeface="Calibri"/>
                <a:cs typeface="Calibri"/>
              </a:rPr>
              <a:t>O(log(d))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424328" y="5001157"/>
            <a:ext cx="1622213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400" i="1" dirty="0">
                <a:latin typeface="Arial"/>
                <a:cs typeface="Arial"/>
              </a:rPr>
              <a:t>Ex</a:t>
            </a:r>
            <a:r>
              <a:rPr sz="2400" i="1" spc="-13" dirty="0">
                <a:latin typeface="Arial"/>
                <a:cs typeface="Arial"/>
              </a:rPr>
              <a:t>ponen</a:t>
            </a:r>
            <a:r>
              <a:rPr sz="2400" i="1" dirty="0">
                <a:latin typeface="Arial"/>
                <a:cs typeface="Arial"/>
              </a:rPr>
              <a:t>ti</a:t>
            </a:r>
            <a:r>
              <a:rPr sz="2400" i="1" spc="-13" dirty="0">
                <a:latin typeface="Arial"/>
                <a:cs typeface="Arial"/>
              </a:rPr>
              <a:t>a</a:t>
            </a:r>
            <a:r>
              <a:rPr sz="2400" i="1" dirty="0">
                <a:latin typeface="Arial"/>
                <a:cs typeface="Arial"/>
              </a:rPr>
              <a:t>l</a:t>
            </a:r>
            <a:endParaRPr sz="2400">
              <a:latin typeface="Arial"/>
              <a:cs typeface="Arial"/>
            </a:endParaRPr>
          </a:p>
          <a:p>
            <a:pPr marL="86357" algn="ctr"/>
            <a:r>
              <a:rPr sz="2400" i="1" spc="-13" dirty="0">
                <a:latin typeface="Arial"/>
                <a:cs typeface="Arial"/>
              </a:rPr>
              <a:t>gap!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040111" y="4675631"/>
            <a:ext cx="668528" cy="16682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10135615" y="5453887"/>
            <a:ext cx="113792" cy="1137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10096330" y="4722537"/>
            <a:ext cx="539327" cy="1522307"/>
          </a:xfrm>
          <a:custGeom>
            <a:avLst/>
            <a:gdLst/>
            <a:ahLst/>
            <a:cxnLst/>
            <a:rect l="l" t="t" r="r" b="b"/>
            <a:pathLst>
              <a:path w="404495" h="1141729">
                <a:moveTo>
                  <a:pt x="0" y="1141349"/>
                </a:moveTo>
                <a:lnTo>
                  <a:pt x="78666" y="1138702"/>
                </a:lnTo>
                <a:lnTo>
                  <a:pt x="142890" y="1131485"/>
                </a:lnTo>
                <a:lnTo>
                  <a:pt x="186183" y="1120780"/>
                </a:lnTo>
                <a:lnTo>
                  <a:pt x="202056" y="1107668"/>
                </a:lnTo>
                <a:lnTo>
                  <a:pt x="202056" y="604342"/>
                </a:lnTo>
                <a:lnTo>
                  <a:pt x="217949" y="591230"/>
                </a:lnTo>
                <a:lnTo>
                  <a:pt x="261286" y="580524"/>
                </a:lnTo>
                <a:lnTo>
                  <a:pt x="325554" y="573307"/>
                </a:lnTo>
                <a:lnTo>
                  <a:pt x="404241" y="570661"/>
                </a:lnTo>
                <a:lnTo>
                  <a:pt x="325554" y="568015"/>
                </a:lnTo>
                <a:lnTo>
                  <a:pt x="261286" y="560798"/>
                </a:lnTo>
                <a:lnTo>
                  <a:pt x="217949" y="550093"/>
                </a:lnTo>
                <a:lnTo>
                  <a:pt x="202056" y="536981"/>
                </a:lnTo>
                <a:lnTo>
                  <a:pt x="202056" y="33655"/>
                </a:lnTo>
                <a:lnTo>
                  <a:pt x="186183" y="20574"/>
                </a:lnTo>
                <a:lnTo>
                  <a:pt x="142890" y="9874"/>
                </a:lnTo>
                <a:lnTo>
                  <a:pt x="78666" y="2651"/>
                </a:lnTo>
                <a:lnTo>
                  <a:pt x="0" y="0"/>
                </a:lnTo>
              </a:path>
            </a:pathLst>
          </a:custGeom>
          <a:ln w="25400">
            <a:solidFill>
              <a:srgbClr val="AC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4352544" y="1119632"/>
            <a:ext cx="2698496" cy="99161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4513071" y="959103"/>
            <a:ext cx="2446528" cy="102819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4415196" y="1151467"/>
            <a:ext cx="2571835" cy="8666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4415196" y="1151467"/>
            <a:ext cx="2572173" cy="866987"/>
          </a:xfrm>
          <a:custGeom>
            <a:avLst/>
            <a:gdLst/>
            <a:ahLst/>
            <a:cxnLst/>
            <a:rect l="l" t="t" r="r" b="b"/>
            <a:pathLst>
              <a:path w="1929129" h="650240">
                <a:moveTo>
                  <a:pt x="0" y="85725"/>
                </a:moveTo>
                <a:lnTo>
                  <a:pt x="6732" y="52345"/>
                </a:lnTo>
                <a:lnTo>
                  <a:pt x="25098" y="25098"/>
                </a:lnTo>
                <a:lnTo>
                  <a:pt x="52345" y="6732"/>
                </a:lnTo>
                <a:lnTo>
                  <a:pt x="85725" y="0"/>
                </a:lnTo>
                <a:lnTo>
                  <a:pt x="1125092" y="0"/>
                </a:lnTo>
                <a:lnTo>
                  <a:pt x="1607312" y="0"/>
                </a:lnTo>
                <a:lnTo>
                  <a:pt x="1843024" y="0"/>
                </a:lnTo>
                <a:lnTo>
                  <a:pt x="1876423" y="6732"/>
                </a:lnTo>
                <a:lnTo>
                  <a:pt x="1903714" y="25098"/>
                </a:lnTo>
                <a:lnTo>
                  <a:pt x="1922123" y="52345"/>
                </a:lnTo>
                <a:lnTo>
                  <a:pt x="1928876" y="85725"/>
                </a:lnTo>
                <a:lnTo>
                  <a:pt x="1928876" y="299974"/>
                </a:lnTo>
                <a:lnTo>
                  <a:pt x="1928876" y="428625"/>
                </a:lnTo>
                <a:lnTo>
                  <a:pt x="1922123" y="461950"/>
                </a:lnTo>
                <a:lnTo>
                  <a:pt x="1903714" y="489204"/>
                </a:lnTo>
                <a:lnTo>
                  <a:pt x="1876423" y="507599"/>
                </a:lnTo>
                <a:lnTo>
                  <a:pt x="1843024" y="514350"/>
                </a:lnTo>
                <a:lnTo>
                  <a:pt x="1607312" y="514350"/>
                </a:lnTo>
                <a:lnTo>
                  <a:pt x="1291209" y="649986"/>
                </a:lnTo>
                <a:lnTo>
                  <a:pt x="1125092" y="514350"/>
                </a:lnTo>
                <a:lnTo>
                  <a:pt x="85725" y="514350"/>
                </a:lnTo>
                <a:lnTo>
                  <a:pt x="52345" y="507599"/>
                </a:lnTo>
                <a:lnTo>
                  <a:pt x="25098" y="489203"/>
                </a:lnTo>
                <a:lnTo>
                  <a:pt x="6732" y="461950"/>
                </a:lnTo>
                <a:lnTo>
                  <a:pt x="0" y="428625"/>
                </a:lnTo>
                <a:lnTo>
                  <a:pt x="0" y="299974"/>
                </a:lnTo>
                <a:lnTo>
                  <a:pt x="0" y="85725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 txBox="1"/>
          <p:nvPr/>
        </p:nvSpPr>
        <p:spPr>
          <a:xfrm>
            <a:off x="4757928" y="1066630"/>
            <a:ext cx="1889760" cy="8208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658" marR="6773" indent="-587572"/>
            <a:r>
              <a:rPr sz="2667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2667" spc="-7" dirty="0">
                <a:solidFill>
                  <a:srgbClr val="FFFFFF"/>
                </a:solidFill>
                <a:latin typeface="Calibri"/>
                <a:cs typeface="Calibri"/>
              </a:rPr>
              <a:t>xpone</a:t>
            </a:r>
            <a:r>
              <a:rPr sz="2667" spc="-27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2667" dirty="0">
                <a:solidFill>
                  <a:srgbClr val="FFFFFF"/>
                </a:solidFill>
                <a:latin typeface="Calibri"/>
                <a:cs typeface="Calibri"/>
              </a:rPr>
              <a:t>tia</a:t>
            </a:r>
            <a:r>
              <a:rPr sz="2667" spc="-13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667" dirty="0">
                <a:solidFill>
                  <a:srgbClr val="FFFFFF"/>
                </a:solidFill>
                <a:latin typeface="Calibri"/>
                <a:cs typeface="Calibri"/>
              </a:rPr>
              <a:t>ly  </a:t>
            </a:r>
            <a:r>
              <a:rPr sz="2667" spc="-13" dirty="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endParaRPr sz="2667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282247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45687">
              <a:lnSpc>
                <a:spcPct val="100000"/>
              </a:lnSpc>
            </a:pPr>
            <a:r>
              <a:rPr sz="5333" spc="-27" dirty="0"/>
              <a:t>Permutation </a:t>
            </a:r>
            <a:r>
              <a:rPr sz="5333" spc="-7" dirty="0"/>
              <a:t>polynomials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1775122" y="1357258"/>
            <a:ext cx="8986689" cy="167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775122" y="1357258"/>
            <a:ext cx="8987367" cy="1677247"/>
          </a:xfrm>
          <a:custGeom>
            <a:avLst/>
            <a:gdLst/>
            <a:ahLst/>
            <a:cxnLst/>
            <a:rect l="l" t="t" r="r" b="b"/>
            <a:pathLst>
              <a:path w="6740525" h="1257935">
                <a:moveTo>
                  <a:pt x="0" y="1257388"/>
                </a:moveTo>
                <a:lnTo>
                  <a:pt x="6740017" y="1257388"/>
                </a:lnTo>
                <a:lnTo>
                  <a:pt x="6740017" y="0"/>
                </a:lnTo>
                <a:lnTo>
                  <a:pt x="0" y="0"/>
                </a:lnTo>
                <a:lnTo>
                  <a:pt x="0" y="1257388"/>
                </a:lnTo>
                <a:close/>
              </a:path>
            </a:pathLst>
          </a:custGeom>
          <a:ln w="38100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690705" y="3329415"/>
            <a:ext cx="1764115" cy="59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268381" y="3288368"/>
            <a:ext cx="5611367" cy="956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09600" y="4479611"/>
            <a:ext cx="3845221" cy="975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44983" y="2810374"/>
            <a:ext cx="1603027" cy="1354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530096" y="3673857"/>
            <a:ext cx="694944" cy="1076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592986" y="3705690"/>
            <a:ext cx="568892" cy="950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592985" y="3705690"/>
            <a:ext cx="568960" cy="950807"/>
          </a:xfrm>
          <a:custGeom>
            <a:avLst/>
            <a:gdLst/>
            <a:ahLst/>
            <a:cxnLst/>
            <a:rect l="l" t="t" r="r" b="b"/>
            <a:pathLst>
              <a:path w="426719" h="713104">
                <a:moveTo>
                  <a:pt x="311861" y="712977"/>
                </a:moveTo>
                <a:lnTo>
                  <a:pt x="83769" y="598169"/>
                </a:lnTo>
                <a:lnTo>
                  <a:pt x="169494" y="569849"/>
                </a:lnTo>
                <a:lnTo>
                  <a:pt x="0" y="56642"/>
                </a:lnTo>
                <a:lnTo>
                  <a:pt x="171399" y="0"/>
                </a:lnTo>
                <a:lnTo>
                  <a:pt x="340944" y="513206"/>
                </a:lnTo>
                <a:lnTo>
                  <a:pt x="426669" y="484886"/>
                </a:lnTo>
                <a:lnTo>
                  <a:pt x="311861" y="712977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817202" y="5666629"/>
            <a:ext cx="10902527" cy="1141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096000" y="4722774"/>
            <a:ext cx="2686811" cy="943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664704" y="5175504"/>
            <a:ext cx="694944" cy="1076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728035" y="5207729"/>
            <a:ext cx="568791" cy="950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728035" y="5207729"/>
            <a:ext cx="568960" cy="950807"/>
          </a:xfrm>
          <a:custGeom>
            <a:avLst/>
            <a:gdLst/>
            <a:ahLst/>
            <a:cxnLst/>
            <a:rect l="l" t="t" r="r" b="b"/>
            <a:pathLst>
              <a:path w="426720" h="713104">
                <a:moveTo>
                  <a:pt x="311785" y="712901"/>
                </a:moveTo>
                <a:lnTo>
                  <a:pt x="83820" y="598093"/>
                </a:lnTo>
                <a:lnTo>
                  <a:pt x="169545" y="569785"/>
                </a:lnTo>
                <a:lnTo>
                  <a:pt x="0" y="56616"/>
                </a:lnTo>
                <a:lnTo>
                  <a:pt x="171450" y="0"/>
                </a:lnTo>
                <a:lnTo>
                  <a:pt x="340995" y="513168"/>
                </a:lnTo>
                <a:lnTo>
                  <a:pt x="426593" y="484860"/>
                </a:lnTo>
                <a:lnTo>
                  <a:pt x="311785" y="71290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 txBox="1"/>
          <p:nvPr/>
        </p:nvSpPr>
        <p:spPr>
          <a:xfrm>
            <a:off x="8657337" y="5221561"/>
            <a:ext cx="2441785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7" dirty="0">
                <a:latin typeface="Arial"/>
                <a:cs typeface="Arial"/>
              </a:rPr>
              <a:t>Guralnick, Müler</a:t>
            </a:r>
            <a:r>
              <a:rPr sz="2133" spc="-60" dirty="0">
                <a:latin typeface="Arial"/>
                <a:cs typeface="Arial"/>
              </a:rPr>
              <a:t> </a:t>
            </a:r>
            <a:r>
              <a:rPr sz="2133" spc="-7" dirty="0">
                <a:latin typeface="Arial"/>
                <a:cs typeface="Arial"/>
              </a:rPr>
              <a:t>’97</a:t>
            </a:r>
            <a:endParaRPr sz="2133">
              <a:latin typeface="Arial"/>
              <a:cs typeface="Arial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49</a:t>
            </a:r>
          </a:p>
        </p:txBody>
      </p:sp>
    </p:spTree>
    <p:extLst>
      <p:ext uri="{BB962C8B-B14F-4D97-AF65-F5344CB8AC3E}">
        <p14:creationId xmlns:p14="http://schemas.microsoft.com/office/powerpoint/2010/main" val="1757263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17600" y="960204"/>
            <a:ext cx="14020800" cy="82067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845687">
              <a:lnSpc>
                <a:spcPct val="100000"/>
              </a:lnSpc>
            </a:pPr>
            <a:r>
              <a:rPr sz="5333" spc="-27" dirty="0"/>
              <a:t>Permutation </a:t>
            </a:r>
            <a:r>
              <a:rPr sz="5333" spc="-7" dirty="0"/>
              <a:t>polynomials</a:t>
            </a:r>
            <a:endParaRPr sz="5333"/>
          </a:p>
        </p:txBody>
      </p:sp>
      <p:sp>
        <p:nvSpPr>
          <p:cNvPr id="3" name="object 3"/>
          <p:cNvSpPr/>
          <p:nvPr/>
        </p:nvSpPr>
        <p:spPr>
          <a:xfrm>
            <a:off x="1775122" y="1357258"/>
            <a:ext cx="8986689" cy="16765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1775122" y="1357258"/>
            <a:ext cx="8987367" cy="1677247"/>
          </a:xfrm>
          <a:custGeom>
            <a:avLst/>
            <a:gdLst/>
            <a:ahLst/>
            <a:cxnLst/>
            <a:rect l="l" t="t" r="r" b="b"/>
            <a:pathLst>
              <a:path w="6740525" h="1257935">
                <a:moveTo>
                  <a:pt x="0" y="1257388"/>
                </a:moveTo>
                <a:lnTo>
                  <a:pt x="6740017" y="1257388"/>
                </a:lnTo>
                <a:lnTo>
                  <a:pt x="6740017" y="0"/>
                </a:lnTo>
                <a:lnTo>
                  <a:pt x="0" y="0"/>
                </a:lnTo>
                <a:lnTo>
                  <a:pt x="0" y="1257388"/>
                </a:lnTo>
                <a:close/>
              </a:path>
            </a:pathLst>
          </a:custGeom>
          <a:ln w="38100">
            <a:solidFill>
              <a:srgbClr val="2F24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690705" y="3329415"/>
            <a:ext cx="1764115" cy="5906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6268381" y="3288368"/>
            <a:ext cx="5611367" cy="9563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609600" y="4479611"/>
            <a:ext cx="3845221" cy="975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44983" y="2810374"/>
            <a:ext cx="1603027" cy="13542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1530096" y="3673857"/>
            <a:ext cx="694944" cy="107695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1592986" y="3705690"/>
            <a:ext cx="568892" cy="9506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1592985" y="3705690"/>
            <a:ext cx="568960" cy="950807"/>
          </a:xfrm>
          <a:custGeom>
            <a:avLst/>
            <a:gdLst/>
            <a:ahLst/>
            <a:cxnLst/>
            <a:rect l="l" t="t" r="r" b="b"/>
            <a:pathLst>
              <a:path w="426719" h="713104">
                <a:moveTo>
                  <a:pt x="311861" y="712977"/>
                </a:moveTo>
                <a:lnTo>
                  <a:pt x="83769" y="598169"/>
                </a:lnTo>
                <a:lnTo>
                  <a:pt x="169494" y="569849"/>
                </a:lnTo>
                <a:lnTo>
                  <a:pt x="0" y="56642"/>
                </a:lnTo>
                <a:lnTo>
                  <a:pt x="171399" y="0"/>
                </a:lnTo>
                <a:lnTo>
                  <a:pt x="340944" y="513206"/>
                </a:lnTo>
                <a:lnTo>
                  <a:pt x="426669" y="484886"/>
                </a:lnTo>
                <a:lnTo>
                  <a:pt x="311861" y="712977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817202" y="5666629"/>
            <a:ext cx="10902527" cy="11411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096000" y="4722774"/>
            <a:ext cx="2686811" cy="9438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664704" y="5175504"/>
            <a:ext cx="694944" cy="10769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728035" y="5207729"/>
            <a:ext cx="568791" cy="9505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728035" y="5207729"/>
            <a:ext cx="568960" cy="950807"/>
          </a:xfrm>
          <a:custGeom>
            <a:avLst/>
            <a:gdLst/>
            <a:ahLst/>
            <a:cxnLst/>
            <a:rect l="l" t="t" r="r" b="b"/>
            <a:pathLst>
              <a:path w="426720" h="713104">
                <a:moveTo>
                  <a:pt x="311785" y="712901"/>
                </a:moveTo>
                <a:lnTo>
                  <a:pt x="83820" y="598093"/>
                </a:lnTo>
                <a:lnTo>
                  <a:pt x="169545" y="569785"/>
                </a:lnTo>
                <a:lnTo>
                  <a:pt x="0" y="56616"/>
                </a:lnTo>
                <a:lnTo>
                  <a:pt x="171450" y="0"/>
                </a:lnTo>
                <a:lnTo>
                  <a:pt x="340995" y="513168"/>
                </a:lnTo>
                <a:lnTo>
                  <a:pt x="426593" y="484860"/>
                </a:lnTo>
                <a:lnTo>
                  <a:pt x="311785" y="712901"/>
                </a:lnTo>
                <a:close/>
              </a:path>
            </a:pathLst>
          </a:custGeom>
          <a:ln w="9525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474381" y="2815674"/>
            <a:ext cx="1153329" cy="15063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372347" y="3033777"/>
            <a:ext cx="1153328" cy="15063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2456520" y="4110787"/>
            <a:ext cx="1153329" cy="150638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10670708" y="4741519"/>
            <a:ext cx="1343456" cy="13434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 txBox="1"/>
          <p:nvPr/>
        </p:nvSpPr>
        <p:spPr>
          <a:xfrm>
            <a:off x="8657337" y="5221561"/>
            <a:ext cx="2441785" cy="3282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133" spc="-7" dirty="0">
                <a:latin typeface="Arial"/>
                <a:cs typeface="Arial"/>
              </a:rPr>
              <a:t>Guralnick, Müler</a:t>
            </a:r>
            <a:r>
              <a:rPr sz="2133" spc="-60" dirty="0">
                <a:latin typeface="Arial"/>
                <a:cs typeface="Arial"/>
              </a:rPr>
              <a:t> </a:t>
            </a:r>
            <a:r>
              <a:rPr sz="2133" spc="-7" dirty="0">
                <a:latin typeface="Arial"/>
                <a:cs typeface="Arial"/>
              </a:rPr>
              <a:t>’97</a:t>
            </a:r>
            <a:endParaRPr sz="2133">
              <a:latin typeface="Arial"/>
              <a:cs typeface="Arial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41</a:t>
            </a:r>
          </a:p>
        </p:txBody>
      </p:sp>
    </p:spTree>
    <p:extLst>
      <p:ext uri="{BB962C8B-B14F-4D97-AF65-F5344CB8AC3E}">
        <p14:creationId xmlns:p14="http://schemas.microsoft.com/office/powerpoint/2010/main" val="3374920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565932"/>
              </p:ext>
            </p:extLst>
          </p:nvPr>
        </p:nvGraphicFramePr>
        <p:xfrm>
          <a:off x="-8467" y="-6349"/>
          <a:ext cx="12192000" cy="65303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7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142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25600">
                <a:tc>
                  <a:txBody>
                    <a:bodyPr/>
                    <a:lstStyle/>
                    <a:p>
                      <a:pPr marL="2153920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53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</a:t>
                      </a:r>
                      <a:r>
                        <a:rPr sz="5300" b="1" spc="-3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sz="53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truc</a:t>
                      </a:r>
                      <a:r>
                        <a:rPr sz="5300" b="1" spc="-2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sz="5300" b="1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lang="en-US" sz="5300" b="1" spc="-5" dirty="0" smtClean="0">
                          <a:solidFill>
                            <a:srgbClr val="FFFFFF"/>
                          </a:solidFill>
                          <a:latin typeface="+mn-lt"/>
                          <a:cs typeface="Calibri"/>
                        </a:rPr>
                        <a:t>on</a:t>
                      </a:r>
                      <a:endParaRPr sz="5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497DBA"/>
                      </a:solidFill>
                      <a:prstDash val="solid"/>
                    </a:lnL>
                    <a:lnB w="26733">
                      <a:solidFill>
                        <a:srgbClr val="FFFFFF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1085"/>
                        </a:spcBef>
                      </a:pPr>
                      <a:r>
                        <a:rPr sz="5300" b="1" spc="-5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Summary</a:t>
                      </a:r>
                      <a:endParaRPr sz="53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R w="9525">
                      <a:solidFill>
                        <a:srgbClr val="497DBA"/>
                      </a:solidFill>
                      <a:prstDash val="solid"/>
                    </a:lnR>
                    <a:lnB w="26733">
                      <a:solidFill>
                        <a:srgbClr val="FFFFFF"/>
                      </a:solidFill>
                      <a:prstDash val="solid"/>
                    </a:lnB>
                    <a:solidFill>
                      <a:srgbClr val="99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4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b="1" spc="-20" dirty="0">
                          <a:latin typeface="Calibri"/>
                          <a:cs typeface="Calibri"/>
                        </a:rPr>
                        <a:t>Verification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6733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O(log(T))</a:t>
                      </a:r>
                      <a:r>
                        <a:rPr sz="3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SNARKs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26733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C5D9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41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Proof</a:t>
                      </a:r>
                      <a:r>
                        <a:rPr sz="32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5" dirty="0">
                          <a:latin typeface="Calibri"/>
                          <a:cs typeface="Calibri"/>
                        </a:rPr>
                        <a:t>size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3200" spc="-10" dirty="0">
                          <a:latin typeface="Calibri"/>
                          <a:cs typeface="Calibri"/>
                        </a:rPr>
                        <a:t>O(log(T))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0423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5" dirty="0">
                          <a:latin typeface="Calibri"/>
                          <a:cs typeface="Calibri"/>
                        </a:rPr>
                        <a:t>Assumption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25" dirty="0">
                          <a:latin typeface="Calibri"/>
                          <a:cs typeface="Calibri"/>
                        </a:rPr>
                        <a:t>SNARK/STARK</a:t>
                      </a:r>
                      <a:r>
                        <a:rPr sz="3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+</a:t>
                      </a:r>
                      <a:endParaRPr sz="32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3200" spc="-65" dirty="0">
                          <a:latin typeface="Calibri"/>
                          <a:cs typeface="Calibri"/>
                        </a:rPr>
                        <a:t>Sqr.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rts.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ideal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perm.</a:t>
                      </a:r>
                      <a:r>
                        <a:rPr sz="32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polynomial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5298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30" dirty="0">
                          <a:latin typeface="Calibri"/>
                          <a:cs typeface="Calibri"/>
                        </a:rPr>
                        <a:t>Trusted</a:t>
                      </a:r>
                      <a:r>
                        <a:rPr sz="32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5" dirty="0">
                          <a:latin typeface="Calibri"/>
                          <a:cs typeface="Calibri"/>
                        </a:rPr>
                        <a:t>setup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2254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None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w/ </a:t>
                      </a:r>
                      <a:r>
                        <a:rPr sz="3200" spc="-40" dirty="0">
                          <a:latin typeface="Calibri"/>
                          <a:cs typeface="Calibri"/>
                        </a:rPr>
                        <a:t>STARKs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or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using “slower”  </a:t>
                      </a:r>
                      <a:r>
                        <a:rPr sz="3200" spc="-10" dirty="0">
                          <a:latin typeface="Calibri"/>
                          <a:cs typeface="Calibri"/>
                        </a:rPr>
                        <a:t>verification, </a:t>
                      </a:r>
                      <a:r>
                        <a:rPr sz="3200" spc="-5" dirty="0">
                          <a:latin typeface="Calibri"/>
                          <a:cs typeface="Calibri"/>
                        </a:rPr>
                        <a:t>sequentiality not</a:t>
                      </a:r>
                      <a:r>
                        <a:rPr sz="3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25" dirty="0">
                          <a:latin typeface="Calibri"/>
                          <a:cs typeface="Calibri"/>
                        </a:rPr>
                        <a:t>broken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0452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spc="-10" dirty="0">
                          <a:latin typeface="Calibri"/>
                          <a:cs typeface="Calibri"/>
                        </a:rPr>
                        <a:t>Quantum</a:t>
                      </a:r>
                      <a:r>
                        <a:rPr sz="32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b="1" spc="-15" dirty="0">
                          <a:latin typeface="Calibri"/>
                          <a:cs typeface="Calibri"/>
                        </a:rPr>
                        <a:t>resistant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15" dirty="0">
                          <a:latin typeface="Calibri"/>
                          <a:cs typeface="Calibri"/>
                        </a:rPr>
                        <a:t>Possibly </a:t>
                      </a:r>
                      <a:r>
                        <a:rPr sz="3200" dirty="0">
                          <a:latin typeface="Calibri"/>
                          <a:cs typeface="Calibri"/>
                        </a:rPr>
                        <a:t>with</a:t>
                      </a:r>
                      <a:r>
                        <a:rPr sz="3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3200" spc="-40" dirty="0">
                          <a:latin typeface="Calibri"/>
                          <a:cs typeface="Calibri"/>
                        </a:rPr>
                        <a:t>STARKs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53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b="1" dirty="0">
                          <a:latin typeface="Calibri"/>
                          <a:cs typeface="Calibri"/>
                        </a:rPr>
                        <a:t>Simple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3200" spc="-5" dirty="0">
                          <a:latin typeface="Calibri"/>
                          <a:cs typeface="Calibri"/>
                        </a:rPr>
                        <a:t>No</a:t>
                      </a:r>
                      <a:endParaRPr sz="32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42</a:t>
            </a:r>
          </a:p>
        </p:txBody>
      </p:sp>
    </p:spTree>
    <p:extLst>
      <p:ext uri="{BB962C8B-B14F-4D97-AF65-F5344CB8AC3E}">
        <p14:creationId xmlns:p14="http://schemas.microsoft.com/office/powerpoint/2010/main" val="2183932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28259" y="244326"/>
            <a:ext cx="14020800" cy="6771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2578882">
              <a:lnSpc>
                <a:spcPct val="100000"/>
              </a:lnSpc>
            </a:pPr>
            <a:r>
              <a:rPr spc="-13" dirty="0"/>
              <a:t>Newer VDFs </a:t>
            </a:r>
            <a:r>
              <a:rPr spc="13" dirty="0"/>
              <a:t>[P’18,</a:t>
            </a:r>
            <a:r>
              <a:rPr spc="-67" dirty="0"/>
              <a:t> </a:t>
            </a:r>
            <a:r>
              <a:rPr spc="7" dirty="0"/>
              <a:t>W’18]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8654" y="1497584"/>
            <a:ext cx="9171940" cy="20004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  <a:tab pos="1252189" algn="l"/>
                <a:tab pos="1782189" algn="l"/>
                <a:tab pos="8271727" algn="l"/>
              </a:tabLst>
            </a:pPr>
            <a:r>
              <a:rPr sz="3200" spc="-7" dirty="0">
                <a:latin typeface="Calibri"/>
                <a:cs typeface="Calibri"/>
              </a:rPr>
              <a:t>Let	</a:t>
            </a:r>
            <a:r>
              <a:rPr sz="3200" dirty="0">
                <a:latin typeface="Calibri"/>
                <a:cs typeface="Calibri"/>
              </a:rPr>
              <a:t>G	</a:t>
            </a:r>
            <a:r>
              <a:rPr sz="3200" spc="-7" dirty="0">
                <a:latin typeface="Calibri"/>
                <a:cs typeface="Calibri"/>
              </a:rPr>
              <a:t>be </a:t>
            </a:r>
            <a:r>
              <a:rPr sz="3200" dirty="0">
                <a:latin typeface="Calibri"/>
                <a:cs typeface="Calibri"/>
              </a:rPr>
              <a:t>a </a:t>
            </a:r>
            <a:r>
              <a:rPr sz="3200" spc="-13" dirty="0">
                <a:latin typeface="Calibri"/>
                <a:cs typeface="Calibri"/>
              </a:rPr>
              <a:t>finite </a:t>
            </a:r>
            <a:r>
              <a:rPr sz="3200" spc="-7" dirty="0">
                <a:latin typeface="Calibri"/>
                <a:cs typeface="Calibri"/>
              </a:rPr>
              <a:t>cyclic </a:t>
            </a:r>
            <a:r>
              <a:rPr sz="3200" spc="-13" dirty="0">
                <a:latin typeface="Calibri"/>
                <a:cs typeface="Calibri"/>
              </a:rPr>
              <a:t>group</a:t>
            </a:r>
            <a:r>
              <a:rPr sz="3200" spc="-7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with</a:t>
            </a:r>
            <a:r>
              <a:rPr sz="3200" spc="-7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generator	</a:t>
            </a:r>
            <a:r>
              <a:rPr sz="3200" dirty="0">
                <a:latin typeface="Calibri"/>
                <a:cs typeface="Calibri"/>
              </a:rPr>
              <a:t>g </a:t>
            </a:r>
            <a:r>
              <a:rPr sz="3200" dirty="0">
                <a:latin typeface="Cambria Math"/>
                <a:cs typeface="Cambria Math"/>
              </a:rPr>
              <a:t>∈</a:t>
            </a:r>
            <a:r>
              <a:rPr sz="3200" spc="-140" dirty="0">
                <a:latin typeface="Cambria Math"/>
                <a:cs typeface="Cambria Math"/>
              </a:rPr>
              <a:t> </a:t>
            </a:r>
            <a:r>
              <a:rPr sz="3200" dirty="0">
                <a:latin typeface="Calibri"/>
                <a:cs typeface="Calibri"/>
              </a:rPr>
              <a:t>G</a:t>
            </a:r>
            <a:endParaRPr sz="3200">
              <a:latin typeface="Calibri"/>
              <a:cs typeface="Calibri"/>
            </a:endParaRPr>
          </a:p>
          <a:p>
            <a:pPr marL="3674441">
              <a:spcBef>
                <a:spcPts val="733"/>
              </a:spcBef>
            </a:pPr>
            <a:r>
              <a:rPr sz="3200" dirty="0">
                <a:latin typeface="Calibri"/>
                <a:cs typeface="Calibri"/>
              </a:rPr>
              <a:t>G = </a:t>
            </a:r>
            <a:r>
              <a:rPr sz="3200" spc="-7" dirty="0">
                <a:latin typeface="Calibri"/>
                <a:cs typeface="Calibri"/>
              </a:rPr>
              <a:t>{1, </a:t>
            </a:r>
            <a:r>
              <a:rPr sz="3200" spc="13" dirty="0">
                <a:latin typeface="Calibri"/>
                <a:cs typeface="Calibri"/>
              </a:rPr>
              <a:t>g, </a:t>
            </a:r>
            <a:r>
              <a:rPr sz="3200" spc="-7" dirty="0">
                <a:latin typeface="Calibri"/>
                <a:cs typeface="Calibri"/>
              </a:rPr>
              <a:t>g</a:t>
            </a:r>
            <a:r>
              <a:rPr sz="3200" spc="-9" baseline="24305" dirty="0">
                <a:latin typeface="Calibri"/>
                <a:cs typeface="Calibri"/>
              </a:rPr>
              <a:t>2</a:t>
            </a:r>
            <a:r>
              <a:rPr sz="3200" spc="-7" dirty="0">
                <a:latin typeface="Calibri"/>
                <a:cs typeface="Calibri"/>
              </a:rPr>
              <a:t>, g</a:t>
            </a:r>
            <a:r>
              <a:rPr sz="3200" spc="-9" baseline="24305" dirty="0">
                <a:latin typeface="Calibri"/>
                <a:cs typeface="Calibri"/>
              </a:rPr>
              <a:t>3</a:t>
            </a:r>
            <a:r>
              <a:rPr sz="3200" spc="-7" dirty="0">
                <a:latin typeface="Calibri"/>
                <a:cs typeface="Calibri"/>
              </a:rPr>
              <a:t>, …</a:t>
            </a:r>
            <a:r>
              <a:rPr sz="3200" spc="-147" dirty="0">
                <a:latin typeface="Calibri"/>
                <a:cs typeface="Calibri"/>
              </a:rPr>
              <a:t> </a:t>
            </a:r>
            <a:r>
              <a:rPr sz="3200" spc="-7" dirty="0">
                <a:latin typeface="Calibri"/>
                <a:cs typeface="Calibri"/>
              </a:rPr>
              <a:t>}</a:t>
            </a:r>
            <a:endParaRPr sz="3200">
              <a:latin typeface="Calibri"/>
              <a:cs typeface="Calibri"/>
            </a:endParaRPr>
          </a:p>
          <a:p>
            <a:pPr>
              <a:spcBef>
                <a:spcPts val="53"/>
              </a:spcBef>
            </a:pPr>
            <a:endParaRPr sz="2733">
              <a:latin typeface="Times New Roman"/>
              <a:cs typeface="Times New Roman"/>
            </a:endParaRPr>
          </a:p>
          <a:p>
            <a:pPr marL="474121" indent="-457189">
              <a:spcBef>
                <a:spcPts val="7"/>
              </a:spcBef>
              <a:buFont typeface="Arial"/>
              <a:buChar char="•"/>
              <a:tabLst>
                <a:tab pos="474121" algn="l"/>
                <a:tab pos="2865895" algn="l"/>
              </a:tabLst>
            </a:pPr>
            <a:r>
              <a:rPr sz="3200" b="1" spc="-7" dirty="0">
                <a:latin typeface="Calibri"/>
                <a:cs typeface="Calibri"/>
              </a:rPr>
              <a:t>Assumption</a:t>
            </a:r>
            <a:r>
              <a:rPr sz="3200" spc="-7" dirty="0">
                <a:latin typeface="Calibri"/>
                <a:cs typeface="Calibri"/>
              </a:rPr>
              <a:t>:	</a:t>
            </a:r>
            <a:r>
              <a:rPr sz="3200" dirty="0">
                <a:latin typeface="Calibri"/>
                <a:cs typeface="Calibri"/>
              </a:rPr>
              <a:t>the </a:t>
            </a:r>
            <a:r>
              <a:rPr sz="3200" spc="-13" dirty="0">
                <a:latin typeface="Calibri"/>
                <a:cs typeface="Calibri"/>
              </a:rPr>
              <a:t>group </a:t>
            </a:r>
            <a:r>
              <a:rPr sz="3200" dirty="0">
                <a:latin typeface="Calibri"/>
                <a:cs typeface="Calibri"/>
              </a:rPr>
              <a:t>G </a:t>
            </a:r>
            <a:r>
              <a:rPr sz="3200" spc="-7" dirty="0">
                <a:latin typeface="Calibri"/>
                <a:cs typeface="Calibri"/>
              </a:rPr>
              <a:t>has </a:t>
            </a:r>
            <a:r>
              <a:rPr sz="3200" u="heavy" spc="-13" dirty="0">
                <a:latin typeface="Calibri"/>
                <a:cs typeface="Calibri"/>
              </a:rPr>
              <a:t>unknown</a:t>
            </a:r>
            <a:r>
              <a:rPr sz="3200" u="heavy" spc="-60" dirty="0">
                <a:latin typeface="Calibri"/>
                <a:cs typeface="Calibri"/>
              </a:rPr>
              <a:t> </a:t>
            </a:r>
            <a:r>
              <a:rPr sz="3200" u="heavy" spc="-27" dirty="0">
                <a:latin typeface="Calibri"/>
                <a:cs typeface="Calibri"/>
              </a:rPr>
              <a:t>size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27527" y="3871805"/>
            <a:ext cx="141816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918610" algn="l"/>
              </a:tabLst>
            </a:pPr>
            <a:r>
              <a:rPr sz="3200" spc="-7" dirty="0">
                <a:latin typeface="Calibri"/>
                <a:cs typeface="Calibri"/>
              </a:rPr>
              <a:t>p</a:t>
            </a:r>
            <a:r>
              <a:rPr sz="3200" dirty="0">
                <a:latin typeface="Calibri"/>
                <a:cs typeface="Calibri"/>
              </a:rPr>
              <a:t>p</a:t>
            </a:r>
            <a:r>
              <a:rPr sz="3200" spc="-2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=	</a:t>
            </a:r>
            <a:r>
              <a:rPr sz="3200" spc="-7" dirty="0">
                <a:latin typeface="Calibri"/>
                <a:cs typeface="Calibri"/>
              </a:rPr>
              <a:t>(</a:t>
            </a:r>
            <a:r>
              <a:rPr sz="3200" dirty="0">
                <a:latin typeface="Calibri"/>
                <a:cs typeface="Calibri"/>
              </a:rPr>
              <a:t>G,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4862" y="3871806"/>
            <a:ext cx="173820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spc="-7" dirty="0">
                <a:latin typeface="Calibri"/>
                <a:cs typeface="Calibri"/>
              </a:rPr>
              <a:t>H: </a:t>
            </a:r>
            <a:r>
              <a:rPr sz="3200" dirty="0">
                <a:latin typeface="Calibri"/>
                <a:cs typeface="Calibri"/>
              </a:rPr>
              <a:t>X </a:t>
            </a:r>
            <a:r>
              <a:rPr sz="3200" spc="-7" dirty="0">
                <a:latin typeface="Cambria Math"/>
                <a:cs typeface="Cambria Math"/>
              </a:rPr>
              <a:t>⟶</a:t>
            </a:r>
            <a:r>
              <a:rPr sz="3200" spc="-133" dirty="0">
                <a:latin typeface="Cambria Math"/>
                <a:cs typeface="Cambria Math"/>
              </a:rPr>
              <a:t> </a:t>
            </a:r>
            <a:r>
              <a:rPr sz="3200" spc="-7" dirty="0">
                <a:latin typeface="Calibri"/>
                <a:cs typeface="Calibri"/>
              </a:rPr>
              <a:t>G)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654" y="5038140"/>
            <a:ext cx="3841327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4121" indent="-457189">
              <a:buFont typeface="Arial"/>
              <a:buChar char="•"/>
              <a:tabLst>
                <a:tab pos="474121" algn="l"/>
                <a:tab pos="2697413" algn="l"/>
              </a:tabLst>
            </a:pPr>
            <a:r>
              <a:rPr sz="3200" b="1" spc="-73" dirty="0">
                <a:latin typeface="Calibri"/>
                <a:cs typeface="Calibri"/>
              </a:rPr>
              <a:t>E</a:t>
            </a:r>
            <a:r>
              <a:rPr sz="3200" b="1" spc="-47" dirty="0">
                <a:latin typeface="Calibri"/>
                <a:cs typeface="Calibri"/>
              </a:rPr>
              <a:t>v</a:t>
            </a:r>
            <a:r>
              <a:rPr sz="3200" b="1" dirty="0">
                <a:latin typeface="Calibri"/>
                <a:cs typeface="Calibri"/>
              </a:rPr>
              <a:t>al(</a:t>
            </a:r>
            <a:r>
              <a:rPr sz="3200" b="1" spc="-13" dirty="0">
                <a:latin typeface="Calibri"/>
                <a:cs typeface="Calibri"/>
              </a:rPr>
              <a:t>p</a:t>
            </a:r>
            <a:r>
              <a:rPr sz="3200" b="1" dirty="0">
                <a:latin typeface="Calibri"/>
                <a:cs typeface="Calibri"/>
              </a:rPr>
              <a:t>p,</a:t>
            </a:r>
            <a:r>
              <a:rPr sz="3200" b="1" spc="-20" dirty="0">
                <a:latin typeface="Calibri"/>
                <a:cs typeface="Calibri"/>
              </a:rPr>
              <a:t> </a:t>
            </a:r>
            <a:r>
              <a:rPr sz="3200" b="1" spc="-7" dirty="0">
                <a:latin typeface="Calibri"/>
                <a:cs typeface="Calibri"/>
              </a:rPr>
              <a:t>x)</a:t>
            </a:r>
            <a:r>
              <a:rPr sz="3200" b="1" dirty="0">
                <a:latin typeface="Calibri"/>
                <a:cs typeface="Calibri"/>
              </a:rPr>
              <a:t>:	</a:t>
            </a:r>
            <a:r>
              <a:rPr sz="3200" spc="-7" dirty="0">
                <a:latin typeface="Calibri"/>
                <a:cs typeface="Calibri"/>
              </a:rPr>
              <a:t>output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52828" y="5927886"/>
            <a:ext cx="7579360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>
              <a:tabLst>
                <a:tab pos="1280975" algn="l"/>
              </a:tabLst>
            </a:pPr>
            <a:r>
              <a:rPr sz="3200" spc="-20" dirty="0">
                <a:latin typeface="Calibri"/>
                <a:cs typeface="Calibri"/>
              </a:rPr>
              <a:t>proof	</a:t>
            </a:r>
            <a:r>
              <a:rPr sz="3733" b="1" spc="-7" dirty="0">
                <a:latin typeface="Calibri"/>
                <a:cs typeface="Calibri"/>
              </a:rPr>
              <a:t>π = </a:t>
            </a:r>
            <a:r>
              <a:rPr sz="3200" b="1" spc="-13" dirty="0">
                <a:latin typeface="Calibri"/>
                <a:cs typeface="Calibri"/>
              </a:rPr>
              <a:t>(proof </a:t>
            </a:r>
            <a:r>
              <a:rPr sz="3200" b="1" dirty="0">
                <a:latin typeface="Calibri"/>
                <a:cs typeface="Calibri"/>
              </a:rPr>
              <a:t>of </a:t>
            </a:r>
            <a:r>
              <a:rPr sz="3200" b="1" spc="-13" dirty="0">
                <a:latin typeface="Calibri"/>
                <a:cs typeface="Calibri"/>
              </a:rPr>
              <a:t>correct</a:t>
            </a:r>
            <a:r>
              <a:rPr sz="3200" b="1" spc="-60" dirty="0">
                <a:latin typeface="Calibri"/>
                <a:cs typeface="Calibri"/>
              </a:rPr>
              <a:t> </a:t>
            </a:r>
            <a:r>
              <a:rPr sz="3200" b="1" spc="-13" dirty="0">
                <a:latin typeface="Calibri"/>
                <a:cs typeface="Calibri"/>
              </a:rPr>
              <a:t>exponentiation)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33309" y="5185755"/>
            <a:ext cx="280247" cy="391160"/>
          </a:xfrm>
          <a:custGeom>
            <a:avLst/>
            <a:gdLst/>
            <a:ahLst/>
            <a:cxnLst/>
            <a:rect l="l" t="t" r="r" b="b"/>
            <a:pathLst>
              <a:path w="210185" h="293370">
                <a:moveTo>
                  <a:pt x="39134" y="224711"/>
                </a:moveTo>
                <a:lnTo>
                  <a:pt x="35316" y="224711"/>
                </a:lnTo>
                <a:lnTo>
                  <a:pt x="26860" y="226104"/>
                </a:lnTo>
                <a:lnTo>
                  <a:pt x="18493" y="230875"/>
                </a:lnTo>
                <a:lnTo>
                  <a:pt x="12094" y="239912"/>
                </a:lnTo>
                <a:lnTo>
                  <a:pt x="9544" y="254104"/>
                </a:lnTo>
                <a:lnTo>
                  <a:pt x="13109" y="269779"/>
                </a:lnTo>
                <a:lnTo>
                  <a:pt x="23027" y="282076"/>
                </a:lnTo>
                <a:lnTo>
                  <a:pt x="38135" y="290105"/>
                </a:lnTo>
                <a:lnTo>
                  <a:pt x="57270" y="292980"/>
                </a:lnTo>
                <a:lnTo>
                  <a:pt x="92362" y="285809"/>
                </a:lnTo>
                <a:lnTo>
                  <a:pt x="96085" y="283498"/>
                </a:lnTo>
                <a:lnTo>
                  <a:pt x="57270" y="283498"/>
                </a:lnTo>
                <a:lnTo>
                  <a:pt x="50558" y="283069"/>
                </a:lnTo>
                <a:lnTo>
                  <a:pt x="40805" y="280772"/>
                </a:lnTo>
                <a:lnTo>
                  <a:pt x="30693" y="275098"/>
                </a:lnTo>
                <a:lnTo>
                  <a:pt x="22908" y="264535"/>
                </a:lnTo>
                <a:lnTo>
                  <a:pt x="36270" y="264535"/>
                </a:lnTo>
                <a:lnTo>
                  <a:pt x="42952" y="258846"/>
                </a:lnTo>
                <a:lnTo>
                  <a:pt x="47724" y="255053"/>
                </a:lnTo>
                <a:lnTo>
                  <a:pt x="51542" y="249364"/>
                </a:lnTo>
                <a:lnTo>
                  <a:pt x="51542" y="226608"/>
                </a:lnTo>
                <a:lnTo>
                  <a:pt x="39134" y="224711"/>
                </a:lnTo>
                <a:close/>
              </a:path>
              <a:path w="210185" h="293370">
                <a:moveTo>
                  <a:pt x="168260" y="184885"/>
                </a:moveTo>
                <a:lnTo>
                  <a:pt x="137451" y="184885"/>
                </a:lnTo>
                <a:lnTo>
                  <a:pt x="132963" y="202384"/>
                </a:lnTo>
                <a:lnTo>
                  <a:pt x="127311" y="219615"/>
                </a:lnTo>
                <a:lnTo>
                  <a:pt x="107858" y="255053"/>
                </a:lnTo>
                <a:lnTo>
                  <a:pt x="72422" y="281187"/>
                </a:lnTo>
                <a:lnTo>
                  <a:pt x="57270" y="283498"/>
                </a:lnTo>
                <a:lnTo>
                  <a:pt x="96085" y="283498"/>
                </a:lnTo>
                <a:lnTo>
                  <a:pt x="123966" y="266194"/>
                </a:lnTo>
                <a:lnTo>
                  <a:pt x="148949" y="236978"/>
                </a:lnTo>
                <a:lnTo>
                  <a:pt x="164181" y="201007"/>
                </a:lnTo>
                <a:lnTo>
                  <a:pt x="168260" y="184885"/>
                </a:lnTo>
                <a:close/>
              </a:path>
              <a:path w="210185" h="293370">
                <a:moveTo>
                  <a:pt x="86471" y="10426"/>
                </a:moveTo>
                <a:lnTo>
                  <a:pt x="69678" y="10426"/>
                </a:lnTo>
                <a:lnTo>
                  <a:pt x="69669" y="24769"/>
                </a:lnTo>
                <a:lnTo>
                  <a:pt x="69093" y="32223"/>
                </a:lnTo>
                <a:lnTo>
                  <a:pt x="68988" y="33301"/>
                </a:lnTo>
                <a:lnTo>
                  <a:pt x="67292" y="41361"/>
                </a:lnTo>
                <a:lnTo>
                  <a:pt x="64846" y="49049"/>
                </a:lnTo>
                <a:lnTo>
                  <a:pt x="62042" y="55936"/>
                </a:lnTo>
                <a:lnTo>
                  <a:pt x="50364" y="88233"/>
                </a:lnTo>
                <a:lnTo>
                  <a:pt x="42355" y="113775"/>
                </a:lnTo>
                <a:lnTo>
                  <a:pt x="37747" y="134342"/>
                </a:lnTo>
                <a:lnTo>
                  <a:pt x="36270" y="151709"/>
                </a:lnTo>
                <a:lnTo>
                  <a:pt x="41162" y="176948"/>
                </a:lnTo>
                <a:lnTo>
                  <a:pt x="53929" y="193657"/>
                </a:lnTo>
                <a:lnTo>
                  <a:pt x="71707" y="202903"/>
                </a:lnTo>
                <a:lnTo>
                  <a:pt x="91632" y="205748"/>
                </a:lnTo>
                <a:lnTo>
                  <a:pt x="104696" y="204356"/>
                </a:lnTo>
                <a:lnTo>
                  <a:pt x="116686" y="200297"/>
                </a:lnTo>
                <a:lnTo>
                  <a:pt x="124977" y="195324"/>
                </a:lnTo>
                <a:lnTo>
                  <a:pt x="93540" y="195324"/>
                </a:lnTo>
                <a:lnTo>
                  <a:pt x="78999" y="191945"/>
                </a:lnTo>
                <a:lnTo>
                  <a:pt x="70275" y="183232"/>
                </a:lnTo>
                <a:lnTo>
                  <a:pt x="66024" y="171320"/>
                </a:lnTo>
                <a:lnTo>
                  <a:pt x="64906" y="158344"/>
                </a:lnTo>
                <a:lnTo>
                  <a:pt x="66353" y="141362"/>
                </a:lnTo>
                <a:lnTo>
                  <a:pt x="70752" y="121360"/>
                </a:lnTo>
                <a:lnTo>
                  <a:pt x="78194" y="97806"/>
                </a:lnTo>
                <a:lnTo>
                  <a:pt x="88768" y="70167"/>
                </a:lnTo>
                <a:lnTo>
                  <a:pt x="92929" y="58311"/>
                </a:lnTo>
                <a:lnTo>
                  <a:pt x="95569" y="50014"/>
                </a:lnTo>
                <a:lnTo>
                  <a:pt x="96956" y="43496"/>
                </a:lnTo>
                <a:lnTo>
                  <a:pt x="97358" y="36979"/>
                </a:lnTo>
                <a:lnTo>
                  <a:pt x="94764" y="22798"/>
                </a:lnTo>
                <a:lnTo>
                  <a:pt x="87337" y="11020"/>
                </a:lnTo>
                <a:lnTo>
                  <a:pt x="86471" y="10426"/>
                </a:lnTo>
                <a:close/>
              </a:path>
              <a:path w="210185" h="293370">
                <a:moveTo>
                  <a:pt x="203315" y="4739"/>
                </a:moveTo>
                <a:lnTo>
                  <a:pt x="192806" y="4739"/>
                </a:lnTo>
                <a:lnTo>
                  <a:pt x="185173" y="7582"/>
                </a:lnTo>
                <a:lnTo>
                  <a:pt x="172381" y="48117"/>
                </a:lnTo>
                <a:lnTo>
                  <a:pt x="167431" y="66605"/>
                </a:lnTo>
                <a:lnTo>
                  <a:pt x="165135" y="75854"/>
                </a:lnTo>
                <a:lnTo>
                  <a:pt x="145084" y="157396"/>
                </a:lnTo>
                <a:lnTo>
                  <a:pt x="140386" y="166122"/>
                </a:lnTo>
                <a:lnTo>
                  <a:pt x="129691" y="178848"/>
                </a:lnTo>
                <a:lnTo>
                  <a:pt x="113807" y="190331"/>
                </a:lnTo>
                <a:lnTo>
                  <a:pt x="93540" y="195324"/>
                </a:lnTo>
                <a:lnTo>
                  <a:pt x="124977" y="195324"/>
                </a:lnTo>
                <a:lnTo>
                  <a:pt x="127603" y="193748"/>
                </a:lnTo>
                <a:lnTo>
                  <a:pt x="137451" y="184885"/>
                </a:lnTo>
                <a:lnTo>
                  <a:pt x="168260" y="184885"/>
                </a:lnTo>
                <a:lnTo>
                  <a:pt x="208086" y="27488"/>
                </a:lnTo>
                <a:lnTo>
                  <a:pt x="209994" y="21800"/>
                </a:lnTo>
                <a:lnTo>
                  <a:pt x="209994" y="9478"/>
                </a:lnTo>
                <a:lnTo>
                  <a:pt x="203315" y="4739"/>
                </a:lnTo>
                <a:close/>
              </a:path>
              <a:path w="210185" h="293370">
                <a:moveTo>
                  <a:pt x="60134" y="0"/>
                </a:moveTo>
                <a:lnTo>
                  <a:pt x="32214" y="10295"/>
                </a:lnTo>
                <a:lnTo>
                  <a:pt x="13601" y="33301"/>
                </a:lnTo>
                <a:lnTo>
                  <a:pt x="3221" y="57199"/>
                </a:lnTo>
                <a:lnTo>
                  <a:pt x="0" y="70167"/>
                </a:lnTo>
                <a:lnTo>
                  <a:pt x="0" y="74906"/>
                </a:lnTo>
                <a:lnTo>
                  <a:pt x="9544" y="74906"/>
                </a:lnTo>
                <a:lnTo>
                  <a:pt x="10500" y="73959"/>
                </a:lnTo>
                <a:lnTo>
                  <a:pt x="12408" y="66363"/>
                </a:lnTo>
                <a:lnTo>
                  <a:pt x="22654" y="39623"/>
                </a:lnTo>
                <a:lnTo>
                  <a:pt x="34242" y="22394"/>
                </a:lnTo>
                <a:lnTo>
                  <a:pt x="46367" y="13166"/>
                </a:lnTo>
                <a:lnTo>
                  <a:pt x="58224" y="10426"/>
                </a:lnTo>
                <a:lnTo>
                  <a:pt x="86471" y="10426"/>
                </a:lnTo>
                <a:lnTo>
                  <a:pt x="75614" y="2977"/>
                </a:lnTo>
                <a:lnTo>
                  <a:pt x="601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5238556" y="5243276"/>
            <a:ext cx="404707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32" y="0"/>
                </a:lnTo>
              </a:path>
            </a:pathLst>
          </a:custGeom>
          <a:ln w="18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5238556" y="5360845"/>
            <a:ext cx="404707" cy="0"/>
          </a:xfrm>
          <a:custGeom>
            <a:avLst/>
            <a:gdLst/>
            <a:ahLst/>
            <a:cxnLst/>
            <a:rect l="l" t="t" r="r" b="b"/>
            <a:pathLst>
              <a:path w="303529">
                <a:moveTo>
                  <a:pt x="0" y="0"/>
                </a:moveTo>
                <a:lnTo>
                  <a:pt x="303532" y="0"/>
                </a:lnTo>
              </a:path>
            </a:pathLst>
          </a:custGeom>
          <a:ln w="180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5871085" y="5040366"/>
            <a:ext cx="512233" cy="412327"/>
          </a:xfrm>
          <a:custGeom>
            <a:avLst/>
            <a:gdLst/>
            <a:ahLst/>
            <a:cxnLst/>
            <a:rect l="l" t="t" r="r" b="b"/>
            <a:pathLst>
              <a:path w="384175" h="309245">
                <a:moveTo>
                  <a:pt x="131715" y="295823"/>
                </a:moveTo>
                <a:lnTo>
                  <a:pt x="0" y="295823"/>
                </a:lnTo>
                <a:lnTo>
                  <a:pt x="0" y="309102"/>
                </a:lnTo>
                <a:lnTo>
                  <a:pt x="6679" y="309102"/>
                </a:lnTo>
                <a:lnTo>
                  <a:pt x="63943" y="308158"/>
                </a:lnTo>
                <a:lnTo>
                  <a:pt x="131715" y="308158"/>
                </a:lnTo>
                <a:lnTo>
                  <a:pt x="131715" y="295823"/>
                </a:lnTo>
                <a:close/>
              </a:path>
              <a:path w="384175" h="309245">
                <a:moveTo>
                  <a:pt x="131715" y="308158"/>
                </a:moveTo>
                <a:lnTo>
                  <a:pt x="63943" y="308158"/>
                </a:lnTo>
                <a:lnTo>
                  <a:pt x="71255" y="308306"/>
                </a:lnTo>
                <a:lnTo>
                  <a:pt x="86229" y="308955"/>
                </a:lnTo>
                <a:lnTo>
                  <a:pt x="93535" y="309102"/>
                </a:lnTo>
                <a:lnTo>
                  <a:pt x="131715" y="309102"/>
                </a:lnTo>
                <a:lnTo>
                  <a:pt x="131715" y="308158"/>
                </a:lnTo>
                <a:close/>
              </a:path>
              <a:path w="384175" h="309245">
                <a:moveTo>
                  <a:pt x="309257" y="295823"/>
                </a:moveTo>
                <a:lnTo>
                  <a:pt x="177529" y="295823"/>
                </a:lnTo>
                <a:lnTo>
                  <a:pt x="177529" y="309102"/>
                </a:lnTo>
                <a:lnTo>
                  <a:pt x="183267" y="309102"/>
                </a:lnTo>
                <a:lnTo>
                  <a:pt x="241485" y="308158"/>
                </a:lnTo>
                <a:lnTo>
                  <a:pt x="309257" y="308158"/>
                </a:lnTo>
                <a:lnTo>
                  <a:pt x="309257" y="295823"/>
                </a:lnTo>
                <a:close/>
              </a:path>
              <a:path w="384175" h="309245">
                <a:moveTo>
                  <a:pt x="309257" y="308158"/>
                </a:moveTo>
                <a:lnTo>
                  <a:pt x="241485" y="308158"/>
                </a:lnTo>
                <a:lnTo>
                  <a:pt x="248792" y="308306"/>
                </a:lnTo>
                <a:lnTo>
                  <a:pt x="263770" y="308955"/>
                </a:lnTo>
                <a:lnTo>
                  <a:pt x="271077" y="309102"/>
                </a:lnTo>
                <a:lnTo>
                  <a:pt x="309257" y="309102"/>
                </a:lnTo>
                <a:lnTo>
                  <a:pt x="309257" y="308158"/>
                </a:lnTo>
                <a:close/>
              </a:path>
              <a:path w="384175" h="309245">
                <a:moveTo>
                  <a:pt x="190900" y="14218"/>
                </a:moveTo>
                <a:lnTo>
                  <a:pt x="96398" y="14218"/>
                </a:lnTo>
                <a:lnTo>
                  <a:pt x="104031" y="15165"/>
                </a:lnTo>
                <a:lnTo>
                  <a:pt x="112631" y="16113"/>
                </a:lnTo>
                <a:lnTo>
                  <a:pt x="116448" y="16113"/>
                </a:lnTo>
                <a:lnTo>
                  <a:pt x="116448" y="25605"/>
                </a:lnTo>
                <a:lnTo>
                  <a:pt x="114540" y="30344"/>
                </a:lnTo>
                <a:lnTo>
                  <a:pt x="53447" y="274022"/>
                </a:lnTo>
                <a:lnTo>
                  <a:pt x="49987" y="285026"/>
                </a:lnTo>
                <a:lnTo>
                  <a:pt x="44380" y="291676"/>
                </a:lnTo>
                <a:lnTo>
                  <a:pt x="33046" y="294949"/>
                </a:lnTo>
                <a:lnTo>
                  <a:pt x="12404" y="295823"/>
                </a:lnTo>
                <a:lnTo>
                  <a:pt x="119311" y="295823"/>
                </a:lnTo>
                <a:lnTo>
                  <a:pt x="107436" y="295690"/>
                </a:lnTo>
                <a:lnTo>
                  <a:pt x="98069" y="294757"/>
                </a:lnTo>
                <a:lnTo>
                  <a:pt x="91925" y="292224"/>
                </a:lnTo>
                <a:lnTo>
                  <a:pt x="89718" y="287292"/>
                </a:lnTo>
                <a:lnTo>
                  <a:pt x="89718" y="284449"/>
                </a:lnTo>
                <a:lnTo>
                  <a:pt x="90673" y="282553"/>
                </a:lnTo>
                <a:lnTo>
                  <a:pt x="90673" y="279709"/>
                </a:lnTo>
                <a:lnTo>
                  <a:pt x="122173" y="155501"/>
                </a:lnTo>
                <a:lnTo>
                  <a:pt x="299713" y="155501"/>
                </a:lnTo>
                <a:lnTo>
                  <a:pt x="303318" y="141283"/>
                </a:lnTo>
                <a:lnTo>
                  <a:pt x="125990" y="141283"/>
                </a:lnTo>
                <a:lnTo>
                  <a:pt x="152720" y="35083"/>
                </a:lnTo>
                <a:lnTo>
                  <a:pt x="155732" y="25025"/>
                </a:lnTo>
                <a:lnTo>
                  <a:pt x="161071" y="18608"/>
                </a:lnTo>
                <a:lnTo>
                  <a:pt x="171779" y="15212"/>
                </a:lnTo>
                <a:lnTo>
                  <a:pt x="190900" y="14218"/>
                </a:lnTo>
                <a:close/>
              </a:path>
              <a:path w="384175" h="309245">
                <a:moveTo>
                  <a:pt x="299713" y="155501"/>
                </a:moveTo>
                <a:lnTo>
                  <a:pt x="261535" y="155501"/>
                </a:lnTo>
                <a:lnTo>
                  <a:pt x="248825" y="205725"/>
                </a:lnTo>
                <a:lnTo>
                  <a:pt x="239339" y="243681"/>
                </a:lnTo>
                <a:lnTo>
                  <a:pt x="233076" y="268836"/>
                </a:lnTo>
                <a:lnTo>
                  <a:pt x="230034" y="280657"/>
                </a:lnTo>
                <a:lnTo>
                  <a:pt x="225485" y="289025"/>
                </a:lnTo>
                <a:lnTo>
                  <a:pt x="217981" y="293572"/>
                </a:lnTo>
                <a:lnTo>
                  <a:pt x="206005" y="295453"/>
                </a:lnTo>
                <a:lnTo>
                  <a:pt x="188038" y="295823"/>
                </a:lnTo>
                <a:lnTo>
                  <a:pt x="296853" y="295823"/>
                </a:lnTo>
                <a:lnTo>
                  <a:pt x="284978" y="295690"/>
                </a:lnTo>
                <a:lnTo>
                  <a:pt x="275611" y="294757"/>
                </a:lnTo>
                <a:lnTo>
                  <a:pt x="269467" y="292224"/>
                </a:lnTo>
                <a:lnTo>
                  <a:pt x="267260" y="287292"/>
                </a:lnTo>
                <a:lnTo>
                  <a:pt x="267260" y="284449"/>
                </a:lnTo>
                <a:lnTo>
                  <a:pt x="268214" y="282553"/>
                </a:lnTo>
                <a:lnTo>
                  <a:pt x="268214" y="279709"/>
                </a:lnTo>
                <a:lnTo>
                  <a:pt x="299713" y="155501"/>
                </a:lnTo>
                <a:close/>
              </a:path>
              <a:path w="384175" h="309245">
                <a:moveTo>
                  <a:pt x="368429" y="14218"/>
                </a:moveTo>
                <a:lnTo>
                  <a:pt x="273940" y="14218"/>
                </a:lnTo>
                <a:lnTo>
                  <a:pt x="281573" y="15165"/>
                </a:lnTo>
                <a:lnTo>
                  <a:pt x="290161" y="16113"/>
                </a:lnTo>
                <a:lnTo>
                  <a:pt x="293977" y="16113"/>
                </a:lnTo>
                <a:lnTo>
                  <a:pt x="293854" y="25025"/>
                </a:lnTo>
                <a:lnTo>
                  <a:pt x="292069" y="30344"/>
                </a:lnTo>
                <a:lnTo>
                  <a:pt x="265352" y="141283"/>
                </a:lnTo>
                <a:lnTo>
                  <a:pt x="303318" y="141283"/>
                </a:lnTo>
                <a:lnTo>
                  <a:pt x="330249" y="35083"/>
                </a:lnTo>
                <a:lnTo>
                  <a:pt x="333134" y="25025"/>
                </a:lnTo>
                <a:lnTo>
                  <a:pt x="338252" y="18608"/>
                </a:lnTo>
                <a:lnTo>
                  <a:pt x="348913" y="15212"/>
                </a:lnTo>
                <a:lnTo>
                  <a:pt x="368429" y="14218"/>
                </a:lnTo>
                <a:close/>
              </a:path>
              <a:path w="384175" h="309245">
                <a:moveTo>
                  <a:pt x="83039" y="0"/>
                </a:moveTo>
                <a:lnTo>
                  <a:pt x="74451" y="0"/>
                </a:lnTo>
                <a:lnTo>
                  <a:pt x="74451" y="14218"/>
                </a:lnTo>
                <a:lnTo>
                  <a:pt x="206167" y="14218"/>
                </a:lnTo>
                <a:lnTo>
                  <a:pt x="206167" y="947"/>
                </a:lnTo>
                <a:lnTo>
                  <a:pt x="141257" y="947"/>
                </a:lnTo>
                <a:lnTo>
                  <a:pt x="83039" y="0"/>
                </a:lnTo>
                <a:close/>
              </a:path>
              <a:path w="384175" h="309245">
                <a:moveTo>
                  <a:pt x="260581" y="0"/>
                </a:moveTo>
                <a:lnTo>
                  <a:pt x="251981" y="0"/>
                </a:lnTo>
                <a:lnTo>
                  <a:pt x="251981" y="14218"/>
                </a:lnTo>
                <a:lnTo>
                  <a:pt x="383709" y="14218"/>
                </a:lnTo>
                <a:lnTo>
                  <a:pt x="383709" y="947"/>
                </a:lnTo>
                <a:lnTo>
                  <a:pt x="318799" y="947"/>
                </a:lnTo>
                <a:lnTo>
                  <a:pt x="260581" y="0"/>
                </a:lnTo>
                <a:close/>
              </a:path>
              <a:path w="384175" h="309245">
                <a:moveTo>
                  <a:pt x="206167" y="0"/>
                </a:moveTo>
                <a:lnTo>
                  <a:pt x="200442" y="0"/>
                </a:lnTo>
                <a:lnTo>
                  <a:pt x="141257" y="947"/>
                </a:lnTo>
                <a:lnTo>
                  <a:pt x="206167" y="947"/>
                </a:lnTo>
                <a:lnTo>
                  <a:pt x="206167" y="0"/>
                </a:lnTo>
                <a:close/>
              </a:path>
              <a:path w="384175" h="309245">
                <a:moveTo>
                  <a:pt x="383709" y="0"/>
                </a:moveTo>
                <a:lnTo>
                  <a:pt x="377984" y="0"/>
                </a:lnTo>
                <a:lnTo>
                  <a:pt x="318799" y="947"/>
                </a:lnTo>
                <a:lnTo>
                  <a:pt x="383709" y="947"/>
                </a:lnTo>
                <a:lnTo>
                  <a:pt x="38370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6462797" y="4999905"/>
            <a:ext cx="141393" cy="604520"/>
          </a:xfrm>
          <a:custGeom>
            <a:avLst/>
            <a:gdLst/>
            <a:ahLst/>
            <a:cxnLst/>
            <a:rect l="l" t="t" r="r" b="b"/>
            <a:pathLst>
              <a:path w="106045" h="453389">
                <a:moveTo>
                  <a:pt x="104069" y="0"/>
                </a:moveTo>
                <a:lnTo>
                  <a:pt x="101270" y="0"/>
                </a:lnTo>
                <a:lnTo>
                  <a:pt x="91657" y="5645"/>
                </a:lnTo>
                <a:lnTo>
                  <a:pt x="50675" y="50006"/>
                </a:lnTo>
                <a:lnTo>
                  <a:pt x="28752" y="88189"/>
                </a:lnTo>
                <a:lnTo>
                  <a:pt x="14545" y="125684"/>
                </a:lnTo>
                <a:lnTo>
                  <a:pt x="1254" y="196053"/>
                </a:lnTo>
                <a:lnTo>
                  <a:pt x="0" y="226616"/>
                </a:lnTo>
                <a:lnTo>
                  <a:pt x="1143" y="256291"/>
                </a:lnTo>
                <a:lnTo>
                  <a:pt x="14545" y="329150"/>
                </a:lnTo>
                <a:lnTo>
                  <a:pt x="29643" y="367892"/>
                </a:lnTo>
                <a:lnTo>
                  <a:pt x="51855" y="404826"/>
                </a:lnTo>
                <a:lnTo>
                  <a:pt x="91939" y="447760"/>
                </a:lnTo>
                <a:lnTo>
                  <a:pt x="101270" y="453226"/>
                </a:lnTo>
                <a:lnTo>
                  <a:pt x="104069" y="453226"/>
                </a:lnTo>
                <a:lnTo>
                  <a:pt x="105978" y="452278"/>
                </a:lnTo>
                <a:lnTo>
                  <a:pt x="105978" y="446589"/>
                </a:lnTo>
                <a:lnTo>
                  <a:pt x="98344" y="439004"/>
                </a:lnTo>
                <a:lnTo>
                  <a:pt x="68924" y="401351"/>
                </a:lnTo>
                <a:lnTo>
                  <a:pt x="48444" y="359193"/>
                </a:lnTo>
                <a:lnTo>
                  <a:pt x="35524" y="314622"/>
                </a:lnTo>
                <a:lnTo>
                  <a:pt x="28784" y="269732"/>
                </a:lnTo>
                <a:lnTo>
                  <a:pt x="26844" y="226616"/>
                </a:lnTo>
                <a:lnTo>
                  <a:pt x="29080" y="179572"/>
                </a:lnTo>
                <a:lnTo>
                  <a:pt x="36489" y="133574"/>
                </a:lnTo>
                <a:lnTo>
                  <a:pt x="50120" y="89671"/>
                </a:lnTo>
                <a:lnTo>
                  <a:pt x="71024" y="48908"/>
                </a:lnTo>
                <a:lnTo>
                  <a:pt x="100253" y="12334"/>
                </a:lnTo>
                <a:lnTo>
                  <a:pt x="105978" y="6647"/>
                </a:lnTo>
                <a:lnTo>
                  <a:pt x="105978" y="947"/>
                </a:lnTo>
                <a:lnTo>
                  <a:pt x="1040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6656349" y="5185755"/>
            <a:ext cx="303105" cy="274320"/>
          </a:xfrm>
          <a:custGeom>
            <a:avLst/>
            <a:gdLst/>
            <a:ahLst/>
            <a:cxnLst/>
            <a:rect l="l" t="t" r="r" b="b"/>
            <a:pathLst>
              <a:path w="227329" h="205739">
                <a:moveTo>
                  <a:pt x="32442" y="148853"/>
                </a:moveTo>
                <a:lnTo>
                  <a:pt x="25699" y="148853"/>
                </a:lnTo>
                <a:lnTo>
                  <a:pt x="15672" y="151002"/>
                </a:lnTo>
                <a:lnTo>
                  <a:pt x="7506" y="156798"/>
                </a:lnTo>
                <a:lnTo>
                  <a:pt x="2011" y="165259"/>
                </a:lnTo>
                <a:lnTo>
                  <a:pt x="0" y="175406"/>
                </a:lnTo>
                <a:lnTo>
                  <a:pt x="3890" y="188950"/>
                </a:lnTo>
                <a:lnTo>
                  <a:pt x="13947" y="198401"/>
                </a:lnTo>
                <a:lnTo>
                  <a:pt x="27748" y="203941"/>
                </a:lnTo>
                <a:lnTo>
                  <a:pt x="42874" y="205748"/>
                </a:lnTo>
                <a:lnTo>
                  <a:pt x="63141" y="200666"/>
                </a:lnTo>
                <a:lnTo>
                  <a:pt x="70066" y="195324"/>
                </a:lnTo>
                <a:lnTo>
                  <a:pt x="30533" y="195324"/>
                </a:lnTo>
                <a:lnTo>
                  <a:pt x="20992" y="189624"/>
                </a:lnTo>
                <a:lnTo>
                  <a:pt x="41984" y="152657"/>
                </a:lnTo>
                <a:lnTo>
                  <a:pt x="32442" y="148853"/>
                </a:lnTo>
                <a:close/>
              </a:path>
              <a:path w="227329" h="205739">
                <a:moveTo>
                  <a:pt x="116986" y="170667"/>
                </a:moveTo>
                <a:lnTo>
                  <a:pt x="90711" y="170667"/>
                </a:lnTo>
                <a:lnTo>
                  <a:pt x="96978" y="183346"/>
                </a:lnTo>
                <a:lnTo>
                  <a:pt x="107266" y="194605"/>
                </a:lnTo>
                <a:lnTo>
                  <a:pt x="121680" y="202666"/>
                </a:lnTo>
                <a:lnTo>
                  <a:pt x="140328" y="205748"/>
                </a:lnTo>
                <a:lnTo>
                  <a:pt x="171496" y="196384"/>
                </a:lnTo>
                <a:lnTo>
                  <a:pt x="172635" y="195324"/>
                </a:lnTo>
                <a:lnTo>
                  <a:pt x="141219" y="195324"/>
                </a:lnTo>
                <a:lnTo>
                  <a:pt x="129721" y="192863"/>
                </a:lnTo>
                <a:lnTo>
                  <a:pt x="122040" y="186313"/>
                </a:lnTo>
                <a:lnTo>
                  <a:pt x="117746" y="176918"/>
                </a:lnTo>
                <a:lnTo>
                  <a:pt x="116986" y="170667"/>
                </a:lnTo>
                <a:close/>
              </a:path>
              <a:path w="227329" h="205739">
                <a:moveTo>
                  <a:pt x="118675" y="10426"/>
                </a:moveTo>
                <a:lnTo>
                  <a:pt x="86894" y="10426"/>
                </a:lnTo>
                <a:lnTo>
                  <a:pt x="94366" y="11433"/>
                </a:lnTo>
                <a:lnTo>
                  <a:pt x="102495" y="15641"/>
                </a:lnTo>
                <a:lnTo>
                  <a:pt x="109025" y="24827"/>
                </a:lnTo>
                <a:lnTo>
                  <a:pt x="111577" y="40023"/>
                </a:lnTo>
                <a:lnTo>
                  <a:pt x="111580" y="41941"/>
                </a:lnTo>
                <a:lnTo>
                  <a:pt x="110242" y="54709"/>
                </a:lnTo>
                <a:lnTo>
                  <a:pt x="98016" y="106767"/>
                </a:lnTo>
                <a:lnTo>
                  <a:pt x="86894" y="147905"/>
                </a:lnTo>
                <a:lnTo>
                  <a:pt x="70355" y="182283"/>
                </a:lnTo>
                <a:lnTo>
                  <a:pt x="43892" y="195324"/>
                </a:lnTo>
                <a:lnTo>
                  <a:pt x="70066" y="195324"/>
                </a:lnTo>
                <a:lnTo>
                  <a:pt x="77909" y="189274"/>
                </a:lnTo>
                <a:lnTo>
                  <a:pt x="87119" y="177348"/>
                </a:lnTo>
                <a:lnTo>
                  <a:pt x="90711" y="170667"/>
                </a:lnTo>
                <a:lnTo>
                  <a:pt x="116986" y="170667"/>
                </a:lnTo>
                <a:lnTo>
                  <a:pt x="116433" y="166116"/>
                </a:lnTo>
                <a:lnTo>
                  <a:pt x="116474" y="164979"/>
                </a:lnTo>
                <a:lnTo>
                  <a:pt x="116941" y="158105"/>
                </a:lnTo>
                <a:lnTo>
                  <a:pt x="139310" y="63519"/>
                </a:lnTo>
                <a:lnTo>
                  <a:pt x="149971" y="35083"/>
                </a:lnTo>
                <a:lnTo>
                  <a:pt x="137402" y="35083"/>
                </a:lnTo>
                <a:lnTo>
                  <a:pt x="126697" y="16800"/>
                </a:lnTo>
                <a:lnTo>
                  <a:pt x="118675" y="10426"/>
                </a:lnTo>
                <a:close/>
              </a:path>
              <a:path w="227329" h="205739">
                <a:moveTo>
                  <a:pt x="213737" y="130843"/>
                </a:moveTo>
                <a:lnTo>
                  <a:pt x="204195" y="130843"/>
                </a:lnTo>
                <a:lnTo>
                  <a:pt x="203304" y="132739"/>
                </a:lnTo>
                <a:lnTo>
                  <a:pt x="202287" y="136531"/>
                </a:lnTo>
                <a:lnTo>
                  <a:pt x="188326" y="166116"/>
                </a:lnTo>
                <a:lnTo>
                  <a:pt x="171419" y="184060"/>
                </a:lnTo>
                <a:lnTo>
                  <a:pt x="154679" y="192937"/>
                </a:lnTo>
                <a:lnTo>
                  <a:pt x="141219" y="195324"/>
                </a:lnTo>
                <a:lnTo>
                  <a:pt x="172635" y="195324"/>
                </a:lnTo>
                <a:lnTo>
                  <a:pt x="194542" y="174931"/>
                </a:lnTo>
                <a:lnTo>
                  <a:pt x="208833" y="151345"/>
                </a:lnTo>
                <a:lnTo>
                  <a:pt x="213737" y="135583"/>
                </a:lnTo>
                <a:lnTo>
                  <a:pt x="213737" y="130843"/>
                </a:lnTo>
                <a:close/>
              </a:path>
              <a:path w="227329" h="205739">
                <a:moveTo>
                  <a:pt x="87785" y="0"/>
                </a:moveTo>
                <a:lnTo>
                  <a:pt x="56167" y="9362"/>
                </a:lnTo>
                <a:lnTo>
                  <a:pt x="33126" y="30813"/>
                </a:lnTo>
                <a:lnTo>
                  <a:pt x="19030" y="54399"/>
                </a:lnTo>
                <a:lnTo>
                  <a:pt x="14249" y="70167"/>
                </a:lnTo>
                <a:lnTo>
                  <a:pt x="14249" y="74906"/>
                </a:lnTo>
                <a:lnTo>
                  <a:pt x="23791" y="74906"/>
                </a:lnTo>
                <a:lnTo>
                  <a:pt x="24808" y="73959"/>
                </a:lnTo>
                <a:lnTo>
                  <a:pt x="25699" y="69207"/>
                </a:lnTo>
                <a:lnTo>
                  <a:pt x="39554" y="40023"/>
                </a:lnTo>
                <a:lnTo>
                  <a:pt x="56296" y="22039"/>
                </a:lnTo>
                <a:lnTo>
                  <a:pt x="73038" y="12944"/>
                </a:lnTo>
                <a:lnTo>
                  <a:pt x="86894" y="10426"/>
                </a:lnTo>
                <a:lnTo>
                  <a:pt x="118675" y="10426"/>
                </a:lnTo>
                <a:lnTo>
                  <a:pt x="113309" y="6162"/>
                </a:lnTo>
                <a:lnTo>
                  <a:pt x="99563" y="1214"/>
                </a:lnTo>
                <a:lnTo>
                  <a:pt x="87785" y="0"/>
                </a:lnTo>
                <a:close/>
              </a:path>
              <a:path w="227329" h="205739">
                <a:moveTo>
                  <a:pt x="216656" y="10426"/>
                </a:moveTo>
                <a:lnTo>
                  <a:pt x="197579" y="10426"/>
                </a:lnTo>
                <a:lnTo>
                  <a:pt x="207121" y="16113"/>
                </a:lnTo>
                <a:lnTo>
                  <a:pt x="198422" y="19166"/>
                </a:lnTo>
                <a:lnTo>
                  <a:pt x="191441" y="24887"/>
                </a:lnTo>
                <a:lnTo>
                  <a:pt x="186797" y="32386"/>
                </a:lnTo>
                <a:lnTo>
                  <a:pt x="185111" y="40771"/>
                </a:lnTo>
                <a:lnTo>
                  <a:pt x="185111" y="47406"/>
                </a:lnTo>
                <a:lnTo>
                  <a:pt x="190836" y="55936"/>
                </a:lnTo>
                <a:lnTo>
                  <a:pt x="203304" y="55936"/>
                </a:lnTo>
                <a:lnTo>
                  <a:pt x="211047" y="54470"/>
                </a:lnTo>
                <a:lnTo>
                  <a:pt x="218778" y="49894"/>
                </a:lnTo>
                <a:lnTo>
                  <a:pt x="224720" y="41941"/>
                </a:lnTo>
                <a:lnTo>
                  <a:pt x="227095" y="30344"/>
                </a:lnTo>
                <a:lnTo>
                  <a:pt x="222682" y="15600"/>
                </a:lnTo>
                <a:lnTo>
                  <a:pt x="216656" y="10426"/>
                </a:lnTo>
                <a:close/>
              </a:path>
              <a:path w="227329" h="205739">
                <a:moveTo>
                  <a:pt x="185111" y="0"/>
                </a:moveTo>
                <a:lnTo>
                  <a:pt x="167065" y="4013"/>
                </a:lnTo>
                <a:lnTo>
                  <a:pt x="153051" y="13627"/>
                </a:lnTo>
                <a:lnTo>
                  <a:pt x="143139" y="25197"/>
                </a:lnTo>
                <a:lnTo>
                  <a:pt x="137402" y="35083"/>
                </a:lnTo>
                <a:lnTo>
                  <a:pt x="149971" y="35083"/>
                </a:lnTo>
                <a:lnTo>
                  <a:pt x="151031" y="32707"/>
                </a:lnTo>
                <a:lnTo>
                  <a:pt x="164304" y="17122"/>
                </a:lnTo>
                <a:lnTo>
                  <a:pt x="184221" y="10426"/>
                </a:lnTo>
                <a:lnTo>
                  <a:pt x="216656" y="10426"/>
                </a:lnTo>
                <a:lnTo>
                  <a:pt x="211829" y="6281"/>
                </a:lnTo>
                <a:lnTo>
                  <a:pt x="198112" y="1407"/>
                </a:lnTo>
                <a:lnTo>
                  <a:pt x="185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7021569" y="4999905"/>
            <a:ext cx="141393" cy="604520"/>
          </a:xfrm>
          <a:custGeom>
            <a:avLst/>
            <a:gdLst/>
            <a:ahLst/>
            <a:cxnLst/>
            <a:rect l="l" t="t" r="r" b="b"/>
            <a:pathLst>
              <a:path w="106045" h="453389">
                <a:moveTo>
                  <a:pt x="4834" y="0"/>
                </a:moveTo>
                <a:lnTo>
                  <a:pt x="1908" y="0"/>
                </a:lnTo>
                <a:lnTo>
                  <a:pt x="0" y="1895"/>
                </a:lnTo>
                <a:lnTo>
                  <a:pt x="0" y="6647"/>
                </a:lnTo>
                <a:lnTo>
                  <a:pt x="8651" y="15178"/>
                </a:lnTo>
                <a:lnTo>
                  <a:pt x="33191" y="45178"/>
                </a:lnTo>
                <a:lnTo>
                  <a:pt x="52852" y="81549"/>
                </a:lnTo>
                <a:lnTo>
                  <a:pt x="67306" y="124079"/>
                </a:lnTo>
                <a:lnTo>
                  <a:pt x="76216" y="172497"/>
                </a:lnTo>
                <a:lnTo>
                  <a:pt x="79260" y="226616"/>
                </a:lnTo>
                <a:lnTo>
                  <a:pt x="77109" y="273296"/>
                </a:lnTo>
                <a:lnTo>
                  <a:pt x="69864" y="319248"/>
                </a:lnTo>
                <a:lnTo>
                  <a:pt x="56342" y="363288"/>
                </a:lnTo>
                <a:lnTo>
                  <a:pt x="35357" y="404233"/>
                </a:lnTo>
                <a:lnTo>
                  <a:pt x="5725" y="440900"/>
                </a:lnTo>
                <a:lnTo>
                  <a:pt x="0" y="446589"/>
                </a:lnTo>
                <a:lnTo>
                  <a:pt x="0" y="451331"/>
                </a:lnTo>
                <a:lnTo>
                  <a:pt x="1908" y="453226"/>
                </a:lnTo>
                <a:lnTo>
                  <a:pt x="4834" y="453226"/>
                </a:lnTo>
                <a:lnTo>
                  <a:pt x="55412" y="402825"/>
                </a:lnTo>
                <a:lnTo>
                  <a:pt x="77352" y="365047"/>
                </a:lnTo>
                <a:lnTo>
                  <a:pt x="91486" y="327550"/>
                </a:lnTo>
                <a:lnTo>
                  <a:pt x="104725" y="257180"/>
                </a:lnTo>
                <a:lnTo>
                  <a:pt x="105978" y="226616"/>
                </a:lnTo>
                <a:lnTo>
                  <a:pt x="104821" y="196941"/>
                </a:lnTo>
                <a:lnTo>
                  <a:pt x="91051" y="124065"/>
                </a:lnTo>
                <a:lnTo>
                  <a:pt x="75444" y="85333"/>
                </a:lnTo>
                <a:lnTo>
                  <a:pt x="53802" y="48401"/>
                </a:lnTo>
                <a:lnTo>
                  <a:pt x="14096" y="5467"/>
                </a:lnTo>
                <a:lnTo>
                  <a:pt x="483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7272285" y="4886129"/>
            <a:ext cx="110913" cy="422487"/>
          </a:xfrm>
          <a:custGeom>
            <a:avLst/>
            <a:gdLst/>
            <a:ahLst/>
            <a:cxnLst/>
            <a:rect l="l" t="t" r="r" b="b"/>
            <a:pathLst>
              <a:path w="83185" h="316864">
                <a:moveTo>
                  <a:pt x="83077" y="0"/>
                </a:moveTo>
                <a:lnTo>
                  <a:pt x="76334" y="0"/>
                </a:lnTo>
                <a:lnTo>
                  <a:pt x="39073" y="35941"/>
                </a:lnTo>
                <a:lnTo>
                  <a:pt x="15648" y="77039"/>
                </a:lnTo>
                <a:lnTo>
                  <a:pt x="3482" y="119204"/>
                </a:lnTo>
                <a:lnTo>
                  <a:pt x="0" y="158344"/>
                </a:lnTo>
                <a:lnTo>
                  <a:pt x="3071" y="195619"/>
                </a:lnTo>
                <a:lnTo>
                  <a:pt x="14551" y="237517"/>
                </a:lnTo>
                <a:lnTo>
                  <a:pt x="37839" y="279414"/>
                </a:lnTo>
                <a:lnTo>
                  <a:pt x="76334" y="316689"/>
                </a:lnTo>
                <a:lnTo>
                  <a:pt x="83077" y="316689"/>
                </a:lnTo>
                <a:lnTo>
                  <a:pt x="83077" y="311002"/>
                </a:lnTo>
                <a:lnTo>
                  <a:pt x="82059" y="310054"/>
                </a:lnTo>
                <a:lnTo>
                  <a:pt x="80151" y="308158"/>
                </a:lnTo>
                <a:lnTo>
                  <a:pt x="52979" y="276884"/>
                </a:lnTo>
                <a:lnTo>
                  <a:pt x="35002" y="240720"/>
                </a:lnTo>
                <a:lnTo>
                  <a:pt x="25065" y="200823"/>
                </a:lnTo>
                <a:lnTo>
                  <a:pt x="22009" y="158344"/>
                </a:lnTo>
                <a:lnTo>
                  <a:pt x="27496" y="102137"/>
                </a:lnTo>
                <a:lnTo>
                  <a:pt x="41570" y="59973"/>
                </a:lnTo>
                <a:lnTo>
                  <a:pt x="60654" y="29541"/>
                </a:lnTo>
                <a:lnTo>
                  <a:pt x="81169" y="8530"/>
                </a:lnTo>
                <a:lnTo>
                  <a:pt x="82059" y="6635"/>
                </a:lnTo>
                <a:lnTo>
                  <a:pt x="83077" y="5687"/>
                </a:lnTo>
                <a:lnTo>
                  <a:pt x="8307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7440222" y="4922796"/>
            <a:ext cx="188807" cy="281093"/>
          </a:xfrm>
          <a:custGeom>
            <a:avLst/>
            <a:gdLst/>
            <a:ahLst/>
            <a:cxnLst/>
            <a:rect l="l" t="t" r="r" b="b"/>
            <a:pathLst>
              <a:path w="141604" h="210820">
                <a:moveTo>
                  <a:pt x="109099" y="11374"/>
                </a:moveTo>
                <a:lnTo>
                  <a:pt x="62085" y="11374"/>
                </a:lnTo>
                <a:lnTo>
                  <a:pt x="82851" y="15627"/>
                </a:lnTo>
                <a:lnTo>
                  <a:pt x="97772" y="26902"/>
                </a:lnTo>
                <a:lnTo>
                  <a:pt x="106777" y="42975"/>
                </a:lnTo>
                <a:lnTo>
                  <a:pt x="109794" y="61624"/>
                </a:lnTo>
                <a:lnTo>
                  <a:pt x="106650" y="81109"/>
                </a:lnTo>
                <a:lnTo>
                  <a:pt x="80278" y="122313"/>
                </a:lnTo>
                <a:lnTo>
                  <a:pt x="3816" y="198167"/>
                </a:lnTo>
                <a:lnTo>
                  <a:pt x="0" y="201011"/>
                </a:lnTo>
                <a:lnTo>
                  <a:pt x="0" y="210490"/>
                </a:lnTo>
                <a:lnTo>
                  <a:pt x="131804" y="210490"/>
                </a:lnTo>
                <a:lnTo>
                  <a:pt x="136185" y="183937"/>
                </a:lnTo>
                <a:lnTo>
                  <a:pt x="31551" y="183937"/>
                </a:lnTo>
                <a:lnTo>
                  <a:pt x="52983" y="165231"/>
                </a:lnTo>
                <a:lnTo>
                  <a:pt x="68939" y="151589"/>
                </a:lnTo>
                <a:lnTo>
                  <a:pt x="82201" y="140611"/>
                </a:lnTo>
                <a:lnTo>
                  <a:pt x="95545" y="129895"/>
                </a:lnTo>
                <a:lnTo>
                  <a:pt x="112738" y="115897"/>
                </a:lnTo>
                <a:lnTo>
                  <a:pt x="127367" y="100385"/>
                </a:lnTo>
                <a:lnTo>
                  <a:pt x="137535" y="82560"/>
                </a:lnTo>
                <a:lnTo>
                  <a:pt x="141346" y="61624"/>
                </a:lnTo>
                <a:lnTo>
                  <a:pt x="135353" y="36000"/>
                </a:lnTo>
                <a:lnTo>
                  <a:pt x="119161" y="16594"/>
                </a:lnTo>
                <a:lnTo>
                  <a:pt x="109099" y="11374"/>
                </a:lnTo>
                <a:close/>
              </a:path>
              <a:path w="141604" h="210820">
                <a:moveTo>
                  <a:pt x="141346" y="152657"/>
                </a:moveTo>
                <a:lnTo>
                  <a:pt x="130786" y="152657"/>
                </a:lnTo>
                <a:lnTo>
                  <a:pt x="129616" y="159914"/>
                </a:lnTo>
                <a:lnTo>
                  <a:pt x="127622" y="168771"/>
                </a:lnTo>
                <a:lnTo>
                  <a:pt x="31551" y="183937"/>
                </a:lnTo>
                <a:lnTo>
                  <a:pt x="136185" y="183937"/>
                </a:lnTo>
                <a:lnTo>
                  <a:pt x="141346" y="152657"/>
                </a:lnTo>
                <a:close/>
              </a:path>
              <a:path w="141604" h="210820">
                <a:moveTo>
                  <a:pt x="66920" y="0"/>
                </a:moveTo>
                <a:lnTo>
                  <a:pt x="39503" y="4756"/>
                </a:lnTo>
                <a:lnTo>
                  <a:pt x="18383" y="17423"/>
                </a:lnTo>
                <a:lnTo>
                  <a:pt x="4802" y="35600"/>
                </a:lnTo>
                <a:lnTo>
                  <a:pt x="0" y="56884"/>
                </a:lnTo>
                <a:lnTo>
                  <a:pt x="0" y="73011"/>
                </a:lnTo>
                <a:lnTo>
                  <a:pt x="14376" y="74906"/>
                </a:lnTo>
                <a:lnTo>
                  <a:pt x="24808" y="74906"/>
                </a:lnTo>
                <a:lnTo>
                  <a:pt x="15266" y="40771"/>
                </a:lnTo>
                <a:lnTo>
                  <a:pt x="24460" y="26975"/>
                </a:lnTo>
                <a:lnTo>
                  <a:pt x="36529" y="17892"/>
                </a:lnTo>
                <a:lnTo>
                  <a:pt x="49671" y="12900"/>
                </a:lnTo>
                <a:lnTo>
                  <a:pt x="62085" y="11374"/>
                </a:lnTo>
                <a:lnTo>
                  <a:pt x="109099" y="11374"/>
                </a:lnTo>
                <a:lnTo>
                  <a:pt x="95456" y="4297"/>
                </a:lnTo>
                <a:lnTo>
                  <a:pt x="669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7682119" y="4816600"/>
            <a:ext cx="256540" cy="204893"/>
          </a:xfrm>
          <a:custGeom>
            <a:avLst/>
            <a:gdLst/>
            <a:ahLst/>
            <a:cxnLst/>
            <a:rect l="l" t="t" r="r" b="b"/>
            <a:pathLst>
              <a:path w="192404" h="153670">
                <a:moveTo>
                  <a:pt x="116410" y="143166"/>
                </a:moveTo>
                <a:lnTo>
                  <a:pt x="23791" y="143166"/>
                </a:lnTo>
                <a:lnTo>
                  <a:pt x="22900" y="144126"/>
                </a:lnTo>
                <a:lnTo>
                  <a:pt x="21882" y="145074"/>
                </a:lnTo>
                <a:lnTo>
                  <a:pt x="20992" y="147918"/>
                </a:lnTo>
                <a:lnTo>
                  <a:pt x="20992" y="150761"/>
                </a:lnTo>
                <a:lnTo>
                  <a:pt x="21882" y="153605"/>
                </a:lnTo>
                <a:lnTo>
                  <a:pt x="32442" y="153605"/>
                </a:lnTo>
                <a:lnTo>
                  <a:pt x="39057" y="152657"/>
                </a:lnTo>
                <a:lnTo>
                  <a:pt x="116410" y="152657"/>
                </a:lnTo>
                <a:lnTo>
                  <a:pt x="116410" y="143166"/>
                </a:lnTo>
                <a:close/>
              </a:path>
              <a:path w="192404" h="153670">
                <a:moveTo>
                  <a:pt x="116410" y="152657"/>
                </a:moveTo>
                <a:lnTo>
                  <a:pt x="96436" y="152657"/>
                </a:lnTo>
                <a:lnTo>
                  <a:pt x="104069" y="153605"/>
                </a:lnTo>
                <a:lnTo>
                  <a:pt x="116410" y="153605"/>
                </a:lnTo>
                <a:lnTo>
                  <a:pt x="116410" y="152657"/>
                </a:lnTo>
                <a:close/>
              </a:path>
              <a:path w="192404" h="153670">
                <a:moveTo>
                  <a:pt x="115519" y="10426"/>
                </a:moveTo>
                <a:lnTo>
                  <a:pt x="88802" y="10426"/>
                </a:lnTo>
                <a:lnTo>
                  <a:pt x="90711" y="11374"/>
                </a:lnTo>
                <a:lnTo>
                  <a:pt x="90636" y="12620"/>
                </a:lnTo>
                <a:lnTo>
                  <a:pt x="60177" y="133687"/>
                </a:lnTo>
                <a:lnTo>
                  <a:pt x="34350" y="143166"/>
                </a:lnTo>
                <a:lnTo>
                  <a:pt x="91601" y="143166"/>
                </a:lnTo>
                <a:lnTo>
                  <a:pt x="85876" y="142218"/>
                </a:lnTo>
                <a:lnTo>
                  <a:pt x="83968" y="142218"/>
                </a:lnTo>
                <a:lnTo>
                  <a:pt x="83077" y="141270"/>
                </a:lnTo>
                <a:lnTo>
                  <a:pt x="83077" y="137478"/>
                </a:lnTo>
                <a:lnTo>
                  <a:pt x="83968" y="134635"/>
                </a:lnTo>
                <a:lnTo>
                  <a:pt x="113611" y="18009"/>
                </a:lnTo>
                <a:lnTo>
                  <a:pt x="115519" y="11374"/>
                </a:lnTo>
                <a:lnTo>
                  <a:pt x="115519" y="10426"/>
                </a:lnTo>
                <a:close/>
              </a:path>
              <a:path w="192404" h="153670">
                <a:moveTo>
                  <a:pt x="191854" y="0"/>
                </a:moveTo>
                <a:lnTo>
                  <a:pt x="19083" y="0"/>
                </a:lnTo>
                <a:lnTo>
                  <a:pt x="17175" y="4739"/>
                </a:lnTo>
                <a:lnTo>
                  <a:pt x="1908" y="46458"/>
                </a:lnTo>
                <a:lnTo>
                  <a:pt x="1908" y="47406"/>
                </a:lnTo>
                <a:lnTo>
                  <a:pt x="0" y="50249"/>
                </a:lnTo>
                <a:lnTo>
                  <a:pt x="0" y="52145"/>
                </a:lnTo>
                <a:lnTo>
                  <a:pt x="890" y="54989"/>
                </a:lnTo>
                <a:lnTo>
                  <a:pt x="8524" y="54989"/>
                </a:lnTo>
                <a:lnTo>
                  <a:pt x="8524" y="54041"/>
                </a:lnTo>
                <a:lnTo>
                  <a:pt x="11450" y="48353"/>
                </a:lnTo>
                <a:lnTo>
                  <a:pt x="18493" y="31231"/>
                </a:lnTo>
                <a:lnTo>
                  <a:pt x="27051" y="19437"/>
                </a:lnTo>
                <a:lnTo>
                  <a:pt x="39735" y="12620"/>
                </a:lnTo>
                <a:lnTo>
                  <a:pt x="59159" y="10426"/>
                </a:lnTo>
                <a:lnTo>
                  <a:pt x="191455" y="10426"/>
                </a:lnTo>
                <a:lnTo>
                  <a:pt x="191854" y="7582"/>
                </a:lnTo>
                <a:lnTo>
                  <a:pt x="191854" y="0"/>
                </a:lnTo>
                <a:close/>
              </a:path>
              <a:path w="192404" h="153670">
                <a:moveTo>
                  <a:pt x="191455" y="10426"/>
                </a:moveTo>
                <a:lnTo>
                  <a:pt x="148852" y="10426"/>
                </a:lnTo>
                <a:lnTo>
                  <a:pt x="164221" y="11818"/>
                </a:lnTo>
                <a:lnTo>
                  <a:pt x="172850" y="15878"/>
                </a:lnTo>
                <a:lnTo>
                  <a:pt x="176637" y="22428"/>
                </a:lnTo>
                <a:lnTo>
                  <a:pt x="177472" y="31231"/>
                </a:lnTo>
                <a:lnTo>
                  <a:pt x="177478" y="37927"/>
                </a:lnTo>
                <a:lnTo>
                  <a:pt x="176587" y="48353"/>
                </a:lnTo>
                <a:lnTo>
                  <a:pt x="175570" y="50249"/>
                </a:lnTo>
                <a:lnTo>
                  <a:pt x="175570" y="53093"/>
                </a:lnTo>
                <a:lnTo>
                  <a:pt x="177478" y="54989"/>
                </a:lnTo>
                <a:lnTo>
                  <a:pt x="185111" y="54989"/>
                </a:lnTo>
                <a:lnTo>
                  <a:pt x="185111" y="52145"/>
                </a:lnTo>
                <a:lnTo>
                  <a:pt x="186129" y="48353"/>
                </a:lnTo>
                <a:lnTo>
                  <a:pt x="191455" y="104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8023249" y="4886129"/>
            <a:ext cx="110067" cy="422487"/>
          </a:xfrm>
          <a:custGeom>
            <a:avLst/>
            <a:gdLst/>
            <a:ahLst/>
            <a:cxnLst/>
            <a:rect l="l" t="t" r="r" b="b"/>
            <a:pathLst>
              <a:path w="82550" h="316864">
                <a:moveTo>
                  <a:pt x="5725" y="0"/>
                </a:moveTo>
                <a:lnTo>
                  <a:pt x="0" y="0"/>
                </a:lnTo>
                <a:lnTo>
                  <a:pt x="0" y="5687"/>
                </a:lnTo>
                <a:lnTo>
                  <a:pt x="890" y="6635"/>
                </a:lnTo>
                <a:lnTo>
                  <a:pt x="2798" y="9478"/>
                </a:lnTo>
                <a:lnTo>
                  <a:pt x="23604" y="31674"/>
                </a:lnTo>
                <a:lnTo>
                  <a:pt x="42333" y="62579"/>
                </a:lnTo>
                <a:lnTo>
                  <a:pt x="55863" y="104151"/>
                </a:lnTo>
                <a:lnTo>
                  <a:pt x="61067" y="158344"/>
                </a:lnTo>
                <a:lnTo>
                  <a:pt x="57251" y="205044"/>
                </a:lnTo>
                <a:lnTo>
                  <a:pt x="46277" y="245341"/>
                </a:lnTo>
                <a:lnTo>
                  <a:pt x="28864" y="278883"/>
                </a:lnTo>
                <a:lnTo>
                  <a:pt x="5725" y="305314"/>
                </a:lnTo>
                <a:lnTo>
                  <a:pt x="0" y="311002"/>
                </a:lnTo>
                <a:lnTo>
                  <a:pt x="0" y="314793"/>
                </a:lnTo>
                <a:lnTo>
                  <a:pt x="890" y="316689"/>
                </a:lnTo>
                <a:lnTo>
                  <a:pt x="3816" y="316689"/>
                </a:lnTo>
                <a:lnTo>
                  <a:pt x="42192" y="282294"/>
                </a:lnTo>
                <a:lnTo>
                  <a:pt x="68749" y="235283"/>
                </a:lnTo>
                <a:lnTo>
                  <a:pt x="80485" y="186005"/>
                </a:lnTo>
                <a:lnTo>
                  <a:pt x="82059" y="158344"/>
                </a:lnTo>
                <a:lnTo>
                  <a:pt x="78988" y="121070"/>
                </a:lnTo>
                <a:lnTo>
                  <a:pt x="67508" y="79172"/>
                </a:lnTo>
                <a:lnTo>
                  <a:pt x="44220" y="37274"/>
                </a:lnTo>
                <a:lnTo>
                  <a:pt x="57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9041385" y="5126339"/>
            <a:ext cx="304800" cy="352213"/>
          </a:xfrm>
          <a:custGeom>
            <a:avLst/>
            <a:gdLst/>
            <a:ahLst/>
            <a:cxnLst/>
            <a:rect l="l" t="t" r="r" b="b"/>
            <a:pathLst>
              <a:path w="228600" h="264160">
                <a:moveTo>
                  <a:pt x="228113" y="0"/>
                </a:moveTo>
                <a:lnTo>
                  <a:pt x="140201" y="0"/>
                </a:lnTo>
                <a:lnTo>
                  <a:pt x="95575" y="6697"/>
                </a:lnTo>
                <a:lnTo>
                  <a:pt x="57049" y="25363"/>
                </a:lnTo>
                <a:lnTo>
                  <a:pt x="26816" y="53860"/>
                </a:lnTo>
                <a:lnTo>
                  <a:pt x="7069" y="90049"/>
                </a:lnTo>
                <a:lnTo>
                  <a:pt x="0" y="131791"/>
                </a:lnTo>
                <a:lnTo>
                  <a:pt x="7069" y="173170"/>
                </a:lnTo>
                <a:lnTo>
                  <a:pt x="26816" y="209314"/>
                </a:lnTo>
                <a:lnTo>
                  <a:pt x="57049" y="237948"/>
                </a:lnTo>
                <a:lnTo>
                  <a:pt x="95575" y="256797"/>
                </a:lnTo>
                <a:lnTo>
                  <a:pt x="140201" y="263586"/>
                </a:lnTo>
                <a:lnTo>
                  <a:pt x="228113" y="263586"/>
                </a:lnTo>
                <a:lnTo>
                  <a:pt x="228113" y="244622"/>
                </a:lnTo>
                <a:lnTo>
                  <a:pt x="141219" y="244622"/>
                </a:lnTo>
                <a:lnTo>
                  <a:pt x="95943" y="237007"/>
                </a:lnTo>
                <a:lnTo>
                  <a:pt x="58300" y="215704"/>
                </a:lnTo>
                <a:lnTo>
                  <a:pt x="31583" y="183022"/>
                </a:lnTo>
                <a:lnTo>
                  <a:pt x="19083" y="141270"/>
                </a:lnTo>
                <a:lnTo>
                  <a:pt x="228113" y="141270"/>
                </a:lnTo>
                <a:lnTo>
                  <a:pt x="228113" y="122313"/>
                </a:lnTo>
                <a:lnTo>
                  <a:pt x="19083" y="122313"/>
                </a:lnTo>
                <a:lnTo>
                  <a:pt x="31583" y="80412"/>
                </a:lnTo>
                <a:lnTo>
                  <a:pt x="58300" y="47402"/>
                </a:lnTo>
                <a:lnTo>
                  <a:pt x="95943" y="25772"/>
                </a:lnTo>
                <a:lnTo>
                  <a:pt x="141219" y="18009"/>
                </a:lnTo>
                <a:lnTo>
                  <a:pt x="228113" y="18009"/>
                </a:lnTo>
                <a:lnTo>
                  <a:pt x="2281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9596255" y="5026463"/>
            <a:ext cx="428413" cy="440267"/>
          </a:xfrm>
          <a:custGeom>
            <a:avLst/>
            <a:gdLst/>
            <a:ahLst/>
            <a:cxnLst/>
            <a:rect l="l" t="t" r="r" b="b"/>
            <a:pathLst>
              <a:path w="321309" h="330200">
                <a:moveTo>
                  <a:pt x="204195" y="0"/>
                </a:moveTo>
                <a:lnTo>
                  <a:pt x="161037" y="5873"/>
                </a:lnTo>
                <a:lnTo>
                  <a:pt x="119481" y="22378"/>
                </a:lnTo>
                <a:lnTo>
                  <a:pt x="81364" y="47840"/>
                </a:lnTo>
                <a:lnTo>
                  <a:pt x="48521" y="80582"/>
                </a:lnTo>
                <a:lnTo>
                  <a:pt x="22789" y="118932"/>
                </a:lnTo>
                <a:lnTo>
                  <a:pt x="6003" y="161213"/>
                </a:lnTo>
                <a:lnTo>
                  <a:pt x="0" y="205750"/>
                </a:lnTo>
                <a:lnTo>
                  <a:pt x="9054" y="255560"/>
                </a:lnTo>
                <a:lnTo>
                  <a:pt x="34557" y="294878"/>
                </a:lnTo>
                <a:lnTo>
                  <a:pt x="74014" y="320685"/>
                </a:lnTo>
                <a:lnTo>
                  <a:pt x="124934" y="329959"/>
                </a:lnTo>
                <a:lnTo>
                  <a:pt x="139949" y="329263"/>
                </a:lnTo>
                <a:lnTo>
                  <a:pt x="181295" y="319529"/>
                </a:lnTo>
                <a:lnTo>
                  <a:pt x="133585" y="315741"/>
                </a:lnTo>
                <a:lnTo>
                  <a:pt x="100755" y="310659"/>
                </a:lnTo>
                <a:lnTo>
                  <a:pt x="71325" y="294286"/>
                </a:lnTo>
                <a:lnTo>
                  <a:pt x="50124" y="264935"/>
                </a:lnTo>
                <a:lnTo>
                  <a:pt x="41984" y="220916"/>
                </a:lnTo>
                <a:lnTo>
                  <a:pt x="43339" y="200074"/>
                </a:lnTo>
                <a:lnTo>
                  <a:pt x="65707" y="118920"/>
                </a:lnTo>
                <a:lnTo>
                  <a:pt x="94400" y="73011"/>
                </a:lnTo>
                <a:lnTo>
                  <a:pt x="143382" y="31880"/>
                </a:lnTo>
                <a:lnTo>
                  <a:pt x="208012" y="14218"/>
                </a:lnTo>
                <a:lnTo>
                  <a:pt x="252864" y="14218"/>
                </a:lnTo>
                <a:lnTo>
                  <a:pt x="236822" y="5437"/>
                </a:lnTo>
                <a:lnTo>
                  <a:pt x="204195" y="0"/>
                </a:lnTo>
                <a:close/>
              </a:path>
              <a:path w="321309" h="330200">
                <a:moveTo>
                  <a:pt x="252705" y="291084"/>
                </a:moveTo>
                <a:lnTo>
                  <a:pt x="221370" y="291084"/>
                </a:lnTo>
                <a:lnTo>
                  <a:pt x="225599" y="300327"/>
                </a:lnTo>
                <a:lnTo>
                  <a:pt x="231532" y="309572"/>
                </a:lnTo>
                <a:lnTo>
                  <a:pt x="237633" y="316684"/>
                </a:lnTo>
                <a:lnTo>
                  <a:pt x="242362" y="319529"/>
                </a:lnTo>
                <a:lnTo>
                  <a:pt x="244271" y="319529"/>
                </a:lnTo>
                <a:lnTo>
                  <a:pt x="245289" y="318585"/>
                </a:lnTo>
                <a:lnTo>
                  <a:pt x="245289" y="317637"/>
                </a:lnTo>
                <a:lnTo>
                  <a:pt x="246606" y="314213"/>
                </a:lnTo>
                <a:lnTo>
                  <a:pt x="248724" y="307084"/>
                </a:lnTo>
                <a:lnTo>
                  <a:pt x="251074" y="298193"/>
                </a:lnTo>
                <a:lnTo>
                  <a:pt x="252705" y="291084"/>
                </a:lnTo>
                <a:close/>
              </a:path>
              <a:path w="321309" h="330200">
                <a:moveTo>
                  <a:pt x="298723" y="210490"/>
                </a:moveTo>
                <a:lnTo>
                  <a:pt x="206103" y="210490"/>
                </a:lnTo>
                <a:lnTo>
                  <a:pt x="216663" y="211438"/>
                </a:lnTo>
                <a:lnTo>
                  <a:pt x="229004" y="212385"/>
                </a:lnTo>
                <a:lnTo>
                  <a:pt x="230912" y="214281"/>
                </a:lnTo>
                <a:lnTo>
                  <a:pt x="221370" y="260739"/>
                </a:lnTo>
                <a:lnTo>
                  <a:pt x="178569" y="307085"/>
                </a:lnTo>
                <a:lnTo>
                  <a:pt x="133585" y="315741"/>
                </a:lnTo>
                <a:lnTo>
                  <a:pt x="189134" y="315741"/>
                </a:lnTo>
                <a:lnTo>
                  <a:pt x="196019" y="312415"/>
                </a:lnTo>
                <a:lnTo>
                  <a:pt x="206724" y="305303"/>
                </a:lnTo>
                <a:lnTo>
                  <a:pt x="214733" y="298193"/>
                </a:lnTo>
                <a:lnTo>
                  <a:pt x="221370" y="291084"/>
                </a:lnTo>
                <a:lnTo>
                  <a:pt x="252705" y="291084"/>
                </a:lnTo>
                <a:lnTo>
                  <a:pt x="267171" y="232303"/>
                </a:lnTo>
                <a:lnTo>
                  <a:pt x="283702" y="210964"/>
                </a:lnTo>
                <a:lnTo>
                  <a:pt x="298723" y="210490"/>
                </a:lnTo>
                <a:close/>
              </a:path>
              <a:path w="321309" h="330200">
                <a:moveTo>
                  <a:pt x="188928" y="196272"/>
                </a:moveTo>
                <a:lnTo>
                  <a:pt x="179386" y="196272"/>
                </a:lnTo>
                <a:lnTo>
                  <a:pt x="179386" y="210490"/>
                </a:lnTo>
                <a:lnTo>
                  <a:pt x="301522" y="210490"/>
                </a:lnTo>
                <a:lnTo>
                  <a:pt x="306356" y="209542"/>
                </a:lnTo>
                <a:lnTo>
                  <a:pt x="306356" y="198167"/>
                </a:lnTo>
                <a:lnTo>
                  <a:pt x="305402" y="197219"/>
                </a:lnTo>
                <a:lnTo>
                  <a:pt x="252922" y="197219"/>
                </a:lnTo>
                <a:lnTo>
                  <a:pt x="188928" y="196272"/>
                </a:lnTo>
                <a:close/>
              </a:path>
              <a:path w="321309" h="330200">
                <a:moveTo>
                  <a:pt x="304448" y="196272"/>
                </a:moveTo>
                <a:lnTo>
                  <a:pt x="300631" y="196272"/>
                </a:lnTo>
                <a:lnTo>
                  <a:pt x="290189" y="196420"/>
                </a:lnTo>
                <a:lnTo>
                  <a:pt x="263293" y="197071"/>
                </a:lnTo>
                <a:lnTo>
                  <a:pt x="252922" y="197219"/>
                </a:lnTo>
                <a:lnTo>
                  <a:pt x="305402" y="197219"/>
                </a:lnTo>
                <a:lnTo>
                  <a:pt x="304448" y="196272"/>
                </a:lnTo>
                <a:close/>
              </a:path>
              <a:path w="321309" h="330200">
                <a:moveTo>
                  <a:pt x="252864" y="14218"/>
                </a:moveTo>
                <a:lnTo>
                  <a:pt x="208012" y="14218"/>
                </a:lnTo>
                <a:lnTo>
                  <a:pt x="239253" y="20529"/>
                </a:lnTo>
                <a:lnTo>
                  <a:pt x="262337" y="38396"/>
                </a:lnTo>
                <a:lnTo>
                  <a:pt x="276642" y="66218"/>
                </a:lnTo>
                <a:lnTo>
                  <a:pt x="281548" y="102395"/>
                </a:lnTo>
                <a:lnTo>
                  <a:pt x="281548" y="120417"/>
                </a:lnTo>
                <a:lnTo>
                  <a:pt x="280530" y="120417"/>
                </a:lnTo>
                <a:lnTo>
                  <a:pt x="280530" y="129895"/>
                </a:lnTo>
                <a:lnTo>
                  <a:pt x="292998" y="129895"/>
                </a:lnTo>
                <a:lnTo>
                  <a:pt x="292998" y="128948"/>
                </a:lnTo>
                <a:lnTo>
                  <a:pt x="294906" y="120417"/>
                </a:lnTo>
                <a:lnTo>
                  <a:pt x="315316" y="40771"/>
                </a:lnTo>
                <a:lnTo>
                  <a:pt x="280530" y="40771"/>
                </a:lnTo>
                <a:lnTo>
                  <a:pt x="273737" y="31601"/>
                </a:lnTo>
                <a:lnTo>
                  <a:pt x="259585" y="17897"/>
                </a:lnTo>
                <a:lnTo>
                  <a:pt x="252864" y="14218"/>
                </a:lnTo>
                <a:close/>
              </a:path>
              <a:path w="321309" h="330200">
                <a:moveTo>
                  <a:pt x="321242" y="0"/>
                </a:moveTo>
                <a:lnTo>
                  <a:pt x="317807" y="0"/>
                </a:lnTo>
                <a:lnTo>
                  <a:pt x="316789" y="947"/>
                </a:lnTo>
                <a:lnTo>
                  <a:pt x="312082" y="5687"/>
                </a:lnTo>
                <a:lnTo>
                  <a:pt x="280530" y="40771"/>
                </a:lnTo>
                <a:lnTo>
                  <a:pt x="315316" y="40771"/>
                </a:lnTo>
                <a:lnTo>
                  <a:pt x="321178" y="17897"/>
                </a:lnTo>
                <a:lnTo>
                  <a:pt x="32124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182880" y="4588255"/>
            <a:ext cx="11842496" cy="2182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047231" y="5622545"/>
            <a:ext cx="113792" cy="1137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246058" y="4621547"/>
            <a:ext cx="11717020" cy="2055707"/>
          </a:xfrm>
          <a:custGeom>
            <a:avLst/>
            <a:gdLst/>
            <a:ahLst/>
            <a:cxnLst/>
            <a:rect l="l" t="t" r="r" b="b"/>
            <a:pathLst>
              <a:path w="8787765" h="1541779">
                <a:moveTo>
                  <a:pt x="0" y="1541780"/>
                </a:moveTo>
                <a:lnTo>
                  <a:pt x="8787257" y="1541780"/>
                </a:lnTo>
                <a:lnTo>
                  <a:pt x="8787257" y="0"/>
                </a:lnTo>
                <a:lnTo>
                  <a:pt x="0" y="0"/>
                </a:lnTo>
                <a:lnTo>
                  <a:pt x="0" y="1541780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8239761" y="3450335"/>
            <a:ext cx="3334511" cy="15910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8965184" y="3499103"/>
            <a:ext cx="2598928" cy="72339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8302921" y="3483357"/>
            <a:ext cx="3208527" cy="14633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8302920" y="3483357"/>
            <a:ext cx="3208867" cy="1463887"/>
          </a:xfrm>
          <a:custGeom>
            <a:avLst/>
            <a:gdLst/>
            <a:ahLst/>
            <a:cxnLst/>
            <a:rect l="l" t="t" r="r" b="b"/>
            <a:pathLst>
              <a:path w="2406650" h="1097914">
                <a:moveTo>
                  <a:pt x="467867" y="102107"/>
                </a:moveTo>
                <a:lnTo>
                  <a:pt x="475892" y="62364"/>
                </a:lnTo>
                <a:lnTo>
                  <a:pt x="497776" y="29908"/>
                </a:lnTo>
                <a:lnTo>
                  <a:pt x="530232" y="8024"/>
                </a:lnTo>
                <a:lnTo>
                  <a:pt x="569976" y="0"/>
                </a:lnTo>
                <a:lnTo>
                  <a:pt x="790956" y="0"/>
                </a:lnTo>
                <a:lnTo>
                  <a:pt x="1275588" y="0"/>
                </a:lnTo>
                <a:lnTo>
                  <a:pt x="2304288" y="0"/>
                </a:lnTo>
                <a:lnTo>
                  <a:pt x="2344031" y="8024"/>
                </a:lnTo>
                <a:lnTo>
                  <a:pt x="2376487" y="29908"/>
                </a:lnTo>
                <a:lnTo>
                  <a:pt x="2398371" y="62364"/>
                </a:lnTo>
                <a:lnTo>
                  <a:pt x="2406395" y="102107"/>
                </a:lnTo>
                <a:lnTo>
                  <a:pt x="2406395" y="357377"/>
                </a:lnTo>
                <a:lnTo>
                  <a:pt x="2406395" y="510539"/>
                </a:lnTo>
                <a:lnTo>
                  <a:pt x="2398371" y="550283"/>
                </a:lnTo>
                <a:lnTo>
                  <a:pt x="2376487" y="582739"/>
                </a:lnTo>
                <a:lnTo>
                  <a:pt x="2344031" y="604623"/>
                </a:lnTo>
                <a:lnTo>
                  <a:pt x="2304288" y="612647"/>
                </a:lnTo>
                <a:lnTo>
                  <a:pt x="1275588" y="612647"/>
                </a:lnTo>
                <a:lnTo>
                  <a:pt x="0" y="1097533"/>
                </a:lnTo>
                <a:lnTo>
                  <a:pt x="790956" y="612647"/>
                </a:lnTo>
                <a:lnTo>
                  <a:pt x="569976" y="612647"/>
                </a:lnTo>
                <a:lnTo>
                  <a:pt x="530232" y="604623"/>
                </a:lnTo>
                <a:lnTo>
                  <a:pt x="497776" y="582739"/>
                </a:lnTo>
                <a:lnTo>
                  <a:pt x="475892" y="550283"/>
                </a:lnTo>
                <a:lnTo>
                  <a:pt x="467867" y="510539"/>
                </a:lnTo>
                <a:lnTo>
                  <a:pt x="467867" y="357377"/>
                </a:lnTo>
                <a:lnTo>
                  <a:pt x="467867" y="102107"/>
                </a:lnTo>
                <a:close/>
              </a:path>
            </a:pathLst>
          </a:custGeom>
          <a:ln w="9524">
            <a:solidFill>
              <a:srgbClr val="497DBA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 txBox="1"/>
          <p:nvPr/>
        </p:nvSpPr>
        <p:spPr>
          <a:xfrm>
            <a:off x="9250172" y="3622717"/>
            <a:ext cx="1940560" cy="4924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200" b="1" dirty="0">
                <a:latin typeface="Calibri"/>
                <a:cs typeface="Calibri"/>
              </a:rPr>
              <a:t>T</a:t>
            </a:r>
            <a:r>
              <a:rPr sz="3200" b="1" spc="-107" dirty="0">
                <a:latin typeface="Calibri"/>
                <a:cs typeface="Calibri"/>
              </a:rPr>
              <a:t> </a:t>
            </a:r>
            <a:r>
              <a:rPr sz="3200" b="1" spc="-7" dirty="0">
                <a:latin typeface="Calibri"/>
                <a:cs typeface="Calibri"/>
              </a:rPr>
              <a:t>squarings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sldNum" sz="quarter" idx="4294967295"/>
          </p:nvPr>
        </p:nvSpPr>
        <p:spPr>
          <a:xfrm>
            <a:off x="0" y="1"/>
            <a:ext cx="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866">
              <a:lnSpc>
                <a:spcPts val="1653"/>
              </a:lnSpc>
            </a:pPr>
            <a:r>
              <a:rPr dirty="0"/>
              <a:t>43</a:t>
            </a:r>
          </a:p>
        </p:txBody>
      </p:sp>
      <p:sp>
        <p:nvSpPr>
          <p:cNvPr id="29" name="object 29"/>
          <p:cNvSpPr txBox="1"/>
          <p:nvPr/>
        </p:nvSpPr>
        <p:spPr>
          <a:xfrm>
            <a:off x="10095991" y="6078795"/>
            <a:ext cx="1748367" cy="4104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2667" spc="7" dirty="0">
                <a:latin typeface="Calibri"/>
                <a:cs typeface="Calibri"/>
              </a:rPr>
              <a:t>[P’18,</a:t>
            </a:r>
            <a:r>
              <a:rPr sz="2667" spc="-127" dirty="0">
                <a:latin typeface="Calibri"/>
                <a:cs typeface="Calibri"/>
              </a:rPr>
              <a:t> </a:t>
            </a:r>
            <a:r>
              <a:rPr sz="2667" spc="7" dirty="0">
                <a:latin typeface="Calibri"/>
                <a:cs typeface="Calibri"/>
              </a:rPr>
              <a:t>W’18]</a:t>
            </a:r>
            <a:endParaRPr sz="2667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3661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78380" y="540396"/>
            <a:ext cx="9464040" cy="76944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34290">
              <a:lnSpc>
                <a:spcPts val="5963"/>
              </a:lnSpc>
            </a:pPr>
            <a:r>
              <a:rPr sz="5175" spc="-189" dirty="0"/>
              <a:t>Proofs </a:t>
            </a:r>
            <a:r>
              <a:rPr sz="5175" spc="-261" dirty="0"/>
              <a:t>of </a:t>
            </a:r>
            <a:r>
              <a:rPr sz="5175" spc="-279" dirty="0"/>
              <a:t>Sequential</a:t>
            </a:r>
            <a:r>
              <a:rPr sz="5175" spc="495" dirty="0"/>
              <a:t> </a:t>
            </a:r>
            <a:r>
              <a:rPr sz="5175" spc="-275" dirty="0"/>
              <a:t>Work</a:t>
            </a:r>
            <a:endParaRPr sz="5175"/>
          </a:p>
        </p:txBody>
      </p:sp>
      <p:sp>
        <p:nvSpPr>
          <p:cNvPr id="3" name="object 3"/>
          <p:cNvSpPr txBox="1"/>
          <p:nvPr/>
        </p:nvSpPr>
        <p:spPr>
          <a:xfrm>
            <a:off x="4000936" y="1386127"/>
            <a:ext cx="4213670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>
              <a:lnSpc>
                <a:spcPts val="2723"/>
              </a:lnSpc>
            </a:pPr>
            <a:r>
              <a:rPr sz="2475" spc="-81" dirty="0">
                <a:solidFill>
                  <a:srgbClr val="262686"/>
                </a:solidFill>
                <a:latin typeface="Tahoma"/>
                <a:cs typeface="Tahoma"/>
              </a:rPr>
              <a:t>aka.  </a:t>
            </a:r>
            <a:r>
              <a:rPr sz="2475" spc="-41" dirty="0">
                <a:solidFill>
                  <a:srgbClr val="262686"/>
                </a:solidFill>
                <a:latin typeface="Tahoma"/>
                <a:cs typeface="Tahoma"/>
              </a:rPr>
              <a:t>Verifiable </a:t>
            </a:r>
            <a:r>
              <a:rPr sz="2475" spc="-54" dirty="0">
                <a:solidFill>
                  <a:srgbClr val="262686"/>
                </a:solidFill>
                <a:latin typeface="Tahoma"/>
                <a:cs typeface="Tahoma"/>
              </a:rPr>
              <a:t>Delay</a:t>
            </a:r>
            <a:r>
              <a:rPr sz="2475" spc="-162" dirty="0">
                <a:solidFill>
                  <a:srgbClr val="262686"/>
                </a:solidFill>
                <a:latin typeface="Tahoma"/>
                <a:cs typeface="Tahoma"/>
              </a:rPr>
              <a:t> </a:t>
            </a:r>
            <a:r>
              <a:rPr sz="2475" spc="-18" dirty="0">
                <a:solidFill>
                  <a:srgbClr val="262686"/>
                </a:solidFill>
                <a:latin typeface="Tahoma"/>
                <a:cs typeface="Tahoma"/>
              </a:rPr>
              <a:t>Algorithm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44590" y="358787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0"/>
                </a:moveTo>
                <a:lnTo>
                  <a:pt x="0" y="126873"/>
                </a:lnTo>
                <a:lnTo>
                  <a:pt x="190500" y="634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5" name="object 5"/>
          <p:cNvSpPr/>
          <p:nvPr/>
        </p:nvSpPr>
        <p:spPr>
          <a:xfrm>
            <a:off x="6244590" y="358787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63436"/>
                </a:moveTo>
                <a:lnTo>
                  <a:pt x="0" y="0"/>
                </a:lnTo>
                <a:lnTo>
                  <a:pt x="0" y="126873"/>
                </a:lnTo>
                <a:lnTo>
                  <a:pt x="19050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6" name="object 6"/>
          <p:cNvSpPr txBox="1"/>
          <p:nvPr/>
        </p:nvSpPr>
        <p:spPr>
          <a:xfrm>
            <a:off x="8096250" y="3375459"/>
            <a:ext cx="2165985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verify(</a:t>
            </a:r>
            <a:r>
              <a:rPr sz="2475" i="1" spc="-9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81" dirty="0">
                <a:solidFill>
                  <a:srgbClr val="0000FF"/>
                </a:solidFill>
                <a:latin typeface="Arial"/>
                <a:cs typeface="Arial"/>
              </a:rPr>
              <a:t>T,</a:t>
            </a:r>
            <a:r>
              <a:rPr sz="2475" i="1" spc="-28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spc="-418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Tahoma"/>
                <a:cs typeface="Tahoma"/>
              </a:rPr>
              <a:t>)</a:t>
            </a:r>
            <a:r>
              <a:rPr sz="2475" spc="-10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endParaRPr sz="2475">
              <a:latin typeface="Cambria"/>
              <a:cs typeface="Cambria"/>
            </a:endParaRPr>
          </a:p>
          <a:p>
            <a:pPr marL="11430">
              <a:spcBef>
                <a:spcPts val="41"/>
              </a:spcBef>
            </a:pP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accept</a:t>
            </a:r>
            <a:r>
              <a:rPr sz="2475" i="1" spc="-14" dirty="0">
                <a:solidFill>
                  <a:srgbClr val="0000FF"/>
                </a:solidFill>
                <a:latin typeface="Arial"/>
                <a:cs typeface="Arial"/>
              </a:rPr>
              <a:t>/</a:t>
            </a:r>
            <a:r>
              <a:rPr sz="2475" spc="-14" dirty="0">
                <a:solidFill>
                  <a:srgbClr val="0000FF"/>
                </a:solidFill>
                <a:latin typeface="Tahoma"/>
                <a:cs typeface="Tahoma"/>
              </a:rPr>
              <a:t>reject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1043" y="4272167"/>
            <a:ext cx="777011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86" dirty="0">
                <a:solidFill>
                  <a:srgbClr val="FFA400"/>
                </a:solidFill>
                <a:latin typeface="Tahoma"/>
                <a:cs typeface="Tahoma"/>
              </a:rPr>
              <a:t>Completeness and </a:t>
            </a:r>
            <a:r>
              <a:rPr sz="2475" spc="-99" dirty="0">
                <a:solidFill>
                  <a:srgbClr val="FFA400"/>
                </a:solidFill>
                <a:latin typeface="Tahoma"/>
                <a:cs typeface="Tahoma"/>
              </a:rPr>
              <a:t>Soundness </a:t>
            </a:r>
            <a:r>
              <a:rPr sz="2475" i="1" spc="23" dirty="0">
                <a:solidFill>
                  <a:srgbClr val="FFA400"/>
                </a:solidFill>
                <a:latin typeface="Calibri"/>
                <a:cs typeface="Calibri"/>
              </a:rPr>
              <a:t>in </a:t>
            </a:r>
            <a:r>
              <a:rPr sz="2475" i="1" spc="9" dirty="0">
                <a:solidFill>
                  <a:srgbClr val="FFA400"/>
                </a:solidFill>
                <a:latin typeface="Calibri"/>
                <a:cs typeface="Calibri"/>
              </a:rPr>
              <a:t>the </a:t>
            </a:r>
            <a:r>
              <a:rPr sz="2475" i="1" dirty="0">
                <a:solidFill>
                  <a:srgbClr val="FFA400"/>
                </a:solidFill>
                <a:latin typeface="Calibri"/>
                <a:cs typeface="Calibri"/>
              </a:rPr>
              <a:t>random </a:t>
            </a:r>
            <a:r>
              <a:rPr sz="2475" i="1" spc="-18" dirty="0">
                <a:solidFill>
                  <a:srgbClr val="FFA400"/>
                </a:solidFill>
                <a:latin typeface="Calibri"/>
                <a:cs typeface="Calibri"/>
              </a:rPr>
              <a:t>oracle  </a:t>
            </a:r>
            <a:r>
              <a:rPr sz="2475" i="1" spc="458" dirty="0">
                <a:solidFill>
                  <a:srgbClr val="FFA400"/>
                </a:solidFill>
                <a:latin typeface="Calibri"/>
                <a:cs typeface="Calibri"/>
              </a:rPr>
              <a:t> </a:t>
            </a:r>
            <a:r>
              <a:rPr sz="2475" i="1" spc="14" dirty="0">
                <a:solidFill>
                  <a:srgbClr val="FFA400"/>
                </a:solidFill>
                <a:latin typeface="Calibri"/>
                <a:cs typeface="Calibri"/>
              </a:rPr>
              <a:t>model:</a:t>
            </a:r>
            <a:endParaRPr sz="2475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4410" y="1621855"/>
            <a:ext cx="488061" cy="6647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4320" spc="693" dirty="0">
                <a:solidFill>
                  <a:srgbClr val="FFA400"/>
                </a:solidFill>
                <a:latin typeface="Cambria"/>
                <a:cs typeface="Cambria"/>
              </a:rPr>
              <a:t>H</a:t>
            </a:r>
            <a:endParaRPr sz="432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272665" y="2244789"/>
            <a:ext cx="1337310" cy="18859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0" name="object 10"/>
          <p:cNvSpPr txBox="1"/>
          <p:nvPr/>
        </p:nvSpPr>
        <p:spPr>
          <a:xfrm>
            <a:off x="2317873" y="1906118"/>
            <a:ext cx="1220724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32" dirty="0">
                <a:solidFill>
                  <a:srgbClr val="0000FF"/>
                </a:solidFill>
                <a:latin typeface="Tahoma"/>
                <a:cs typeface="Tahoma"/>
              </a:rPr>
              <a:t>Prover</a:t>
            </a:r>
            <a:r>
              <a:rPr sz="2475" spc="-27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338" dirty="0">
                <a:solidFill>
                  <a:srgbClr val="0000FF"/>
                </a:solidFill>
                <a:latin typeface="Cambria"/>
                <a:cs typeface="Cambria"/>
              </a:rPr>
              <a:t>P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105267" y="2147293"/>
            <a:ext cx="804863" cy="502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2" name="object 12"/>
          <p:cNvSpPr txBox="1"/>
          <p:nvPr/>
        </p:nvSpPr>
        <p:spPr>
          <a:xfrm>
            <a:off x="8599170" y="2233135"/>
            <a:ext cx="62979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r>
              <a:rPr sz="2475" i="1" spc="-8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spc="436" dirty="0">
                <a:solidFill>
                  <a:srgbClr val="0000FF"/>
                </a:solidFill>
                <a:latin typeface="Cambria"/>
                <a:cs typeface="Cambria"/>
              </a:rPr>
              <a:t>←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604635" y="2273364"/>
            <a:ext cx="1451610" cy="1828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4" name="object 14"/>
          <p:cNvSpPr txBox="1"/>
          <p:nvPr/>
        </p:nvSpPr>
        <p:spPr>
          <a:xfrm>
            <a:off x="6679021" y="1906118"/>
            <a:ext cx="1276731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41" dirty="0">
                <a:solidFill>
                  <a:srgbClr val="0000FF"/>
                </a:solidFill>
                <a:latin typeface="Tahoma"/>
                <a:cs typeface="Tahoma"/>
              </a:rPr>
              <a:t>Verifier</a:t>
            </a:r>
            <a:r>
              <a:rPr sz="2475" spc="-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spc="41" dirty="0">
                <a:solidFill>
                  <a:srgbClr val="0000FF"/>
                </a:solidFill>
                <a:latin typeface="Cambria"/>
                <a:cs typeface="Cambria"/>
              </a:rPr>
              <a:t>V</a:t>
            </a:r>
            <a:endParaRPr sz="2475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855720" y="2730564"/>
            <a:ext cx="2560320" cy="0"/>
          </a:xfrm>
          <a:custGeom>
            <a:avLst/>
            <a:gdLst/>
            <a:ahLst/>
            <a:cxnLst/>
            <a:rect l="l" t="t" r="r" b="b"/>
            <a:pathLst>
              <a:path w="2844800">
                <a:moveTo>
                  <a:pt x="2844800" y="0"/>
                </a:moveTo>
                <a:lnTo>
                  <a:pt x="0" y="0"/>
                </a:lnTo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6" name="object 16"/>
          <p:cNvSpPr/>
          <p:nvPr/>
        </p:nvSpPr>
        <p:spPr>
          <a:xfrm>
            <a:off x="3855720" y="267347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190500" y="0"/>
                </a:moveTo>
                <a:lnTo>
                  <a:pt x="0" y="63436"/>
                </a:lnTo>
                <a:lnTo>
                  <a:pt x="190500" y="126873"/>
                </a:lnTo>
                <a:lnTo>
                  <a:pt x="19050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7" name="object 17"/>
          <p:cNvSpPr/>
          <p:nvPr/>
        </p:nvSpPr>
        <p:spPr>
          <a:xfrm>
            <a:off x="3855720" y="2673471"/>
            <a:ext cx="171450" cy="114300"/>
          </a:xfrm>
          <a:custGeom>
            <a:avLst/>
            <a:gdLst/>
            <a:ahLst/>
            <a:cxnLst/>
            <a:rect l="l" t="t" r="r" b="b"/>
            <a:pathLst>
              <a:path w="190500" h="127000">
                <a:moveTo>
                  <a:pt x="0" y="63436"/>
                </a:moveTo>
                <a:lnTo>
                  <a:pt x="190500" y="126873"/>
                </a:lnTo>
                <a:lnTo>
                  <a:pt x="190500" y="0"/>
                </a:lnTo>
                <a:lnTo>
                  <a:pt x="0" y="63436"/>
                </a:lnTo>
                <a:close/>
              </a:path>
            </a:pathLst>
          </a:custGeom>
          <a:ln w="1524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18" name="object 18"/>
          <p:cNvSpPr txBox="1"/>
          <p:nvPr/>
        </p:nvSpPr>
        <p:spPr>
          <a:xfrm>
            <a:off x="4310395" y="2266968"/>
            <a:ext cx="1651063" cy="3808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430"/>
            <a:r>
              <a:rPr sz="2475" spc="-63" dirty="0">
                <a:solidFill>
                  <a:srgbClr val="0000FF"/>
                </a:solidFill>
                <a:latin typeface="Tahoma"/>
                <a:cs typeface="Tahoma"/>
              </a:rPr>
              <a:t>statement</a:t>
            </a:r>
            <a:r>
              <a:rPr sz="2475" spc="-9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216" dirty="0">
                <a:solidFill>
                  <a:srgbClr val="0000FF"/>
                </a:solidFill>
                <a:latin typeface="Arial"/>
                <a:cs typeface="Arial"/>
              </a:rPr>
              <a:t>χ</a:t>
            </a:r>
            <a:endParaRPr sz="2475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44290" y="2694788"/>
            <a:ext cx="2583180" cy="9284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tabLst>
                <a:tab pos="1113282" algn="l"/>
              </a:tabLst>
            </a:pPr>
            <a:r>
              <a:rPr sz="2475" spc="5" dirty="0">
                <a:solidFill>
                  <a:srgbClr val="0000FF"/>
                </a:solidFill>
                <a:latin typeface="Tahoma"/>
                <a:cs typeface="Tahoma"/>
              </a:rPr>
              <a:t>Time</a:t>
            </a:r>
            <a:r>
              <a:rPr sz="2475" spc="63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spc="-50" dirty="0">
                <a:solidFill>
                  <a:srgbClr val="0000FF"/>
                </a:solidFill>
                <a:latin typeface="Arial"/>
                <a:cs typeface="Arial"/>
              </a:rPr>
              <a:t>T	</a:t>
            </a:r>
            <a:r>
              <a:rPr sz="2475" spc="126" dirty="0">
                <a:solidFill>
                  <a:srgbClr val="0000FF"/>
                </a:solidFill>
                <a:latin typeface="Cambria"/>
                <a:cs typeface="Cambria"/>
              </a:rPr>
              <a:t>∈</a:t>
            </a:r>
            <a:r>
              <a:rPr sz="2475" spc="68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2475" spc="23" dirty="0">
                <a:solidFill>
                  <a:srgbClr val="0000FF"/>
                </a:solidFill>
                <a:latin typeface="Arial"/>
                <a:cs typeface="Arial"/>
              </a:rPr>
              <a:t>N</a:t>
            </a:r>
            <a:endParaRPr sz="2475">
              <a:latin typeface="Arial"/>
              <a:cs typeface="Arial"/>
            </a:endParaRPr>
          </a:p>
          <a:p>
            <a:pPr algn="ctr">
              <a:spcBef>
                <a:spcPts val="1310"/>
              </a:spcBef>
              <a:tabLst>
                <a:tab pos="481775" algn="l"/>
                <a:tab pos="2559749" algn="l"/>
              </a:tabLst>
            </a:pPr>
            <a:r>
              <a:rPr sz="2475" u="heavy" spc="5" dirty="0">
                <a:solidFill>
                  <a:srgbClr val="0000FF"/>
                </a:solidFill>
                <a:latin typeface="Times New Roman"/>
                <a:cs typeface="Times New Roman"/>
              </a:rPr>
              <a:t> 	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266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149" dirty="0">
                <a:solidFill>
                  <a:srgbClr val="0000FF"/>
                </a:solidFill>
                <a:latin typeface="Tahoma"/>
                <a:cs typeface="Tahoma"/>
              </a:rPr>
              <a:t>=</a:t>
            </a:r>
            <a:r>
              <a:rPr sz="2475" u="heavy" spc="-95" dirty="0">
                <a:solidFill>
                  <a:srgbClr val="0000FF"/>
                </a:solidFill>
                <a:latin typeface="Tahoma"/>
                <a:cs typeface="Tahoma"/>
              </a:rPr>
              <a:t> </a:t>
            </a:r>
            <a:r>
              <a:rPr sz="2475" i="1" u="heavy" spc="171" dirty="0">
                <a:solidFill>
                  <a:srgbClr val="0000FF"/>
                </a:solidFill>
                <a:latin typeface="Arial"/>
                <a:cs typeface="Arial"/>
              </a:rPr>
              <a:t>τ</a:t>
            </a:r>
            <a:r>
              <a:rPr sz="2475" i="1" u="heavy" spc="-413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81" dirty="0">
                <a:solidFill>
                  <a:srgbClr val="0000FF"/>
                </a:solidFill>
                <a:latin typeface="Tahoma"/>
                <a:cs typeface="Tahoma"/>
              </a:rPr>
              <a:t>(</a:t>
            </a:r>
            <a:r>
              <a:rPr sz="2475" i="1" u="heavy" spc="81" dirty="0">
                <a:solidFill>
                  <a:srgbClr val="0000FF"/>
                </a:solidFill>
                <a:latin typeface="Arial"/>
                <a:cs typeface="Arial"/>
              </a:rPr>
              <a:t>χ,</a:t>
            </a:r>
            <a:r>
              <a:rPr sz="2475" i="1" u="heavy" spc="-28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i="1" u="heavy" spc="-50" dirty="0">
                <a:solidFill>
                  <a:srgbClr val="0000FF"/>
                </a:solidFill>
                <a:latin typeface="Arial"/>
                <a:cs typeface="Arial"/>
              </a:rPr>
              <a:t>T</a:t>
            </a:r>
            <a:r>
              <a:rPr sz="2475" i="1" u="heavy" spc="-35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75" u="heavy" spc="23" dirty="0">
                <a:solidFill>
                  <a:srgbClr val="0000FF"/>
                </a:solidFill>
                <a:latin typeface="Tahoma"/>
                <a:cs typeface="Tahoma"/>
              </a:rPr>
              <a:t>)	</a:t>
            </a:r>
            <a:endParaRPr sz="2475">
              <a:latin typeface="Tahoma"/>
              <a:cs typeface="Tahom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718560" y="1987614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0" y="203200"/>
                </a:moveTo>
                <a:lnTo>
                  <a:pt x="121920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1" name="object 21"/>
          <p:cNvSpPr/>
          <p:nvPr/>
        </p:nvSpPr>
        <p:spPr>
          <a:xfrm>
            <a:off x="4637338" y="195948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0"/>
                </a:moveTo>
                <a:lnTo>
                  <a:pt x="20853" y="125145"/>
                </a:lnTo>
                <a:lnTo>
                  <a:pt x="198335" y="31254"/>
                </a:lnTo>
                <a:lnTo>
                  <a:pt x="0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2" name="object 22"/>
          <p:cNvSpPr/>
          <p:nvPr/>
        </p:nvSpPr>
        <p:spPr>
          <a:xfrm>
            <a:off x="4637338" y="195948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31254"/>
                </a:moveTo>
                <a:lnTo>
                  <a:pt x="0" y="0"/>
                </a:lnTo>
                <a:lnTo>
                  <a:pt x="20853" y="125145"/>
                </a:lnTo>
                <a:lnTo>
                  <a:pt x="198335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3" name="object 23"/>
          <p:cNvSpPr/>
          <p:nvPr/>
        </p:nvSpPr>
        <p:spPr>
          <a:xfrm>
            <a:off x="3718560" y="208599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177482" y="0"/>
                </a:moveTo>
                <a:lnTo>
                  <a:pt x="0" y="93891"/>
                </a:lnTo>
                <a:lnTo>
                  <a:pt x="198335" y="125145"/>
                </a:lnTo>
                <a:lnTo>
                  <a:pt x="177482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4" name="object 24"/>
          <p:cNvSpPr/>
          <p:nvPr/>
        </p:nvSpPr>
        <p:spPr>
          <a:xfrm>
            <a:off x="3718560" y="208599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5" h="125730">
                <a:moveTo>
                  <a:pt x="0" y="93891"/>
                </a:moveTo>
                <a:lnTo>
                  <a:pt x="198335" y="125145"/>
                </a:lnTo>
                <a:lnTo>
                  <a:pt x="177482" y="0"/>
                </a:lnTo>
                <a:lnTo>
                  <a:pt x="0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5" name="object 25"/>
          <p:cNvSpPr/>
          <p:nvPr/>
        </p:nvSpPr>
        <p:spPr>
          <a:xfrm>
            <a:off x="5364480" y="1987614"/>
            <a:ext cx="1097280" cy="182880"/>
          </a:xfrm>
          <a:custGeom>
            <a:avLst/>
            <a:gdLst/>
            <a:ahLst/>
            <a:cxnLst/>
            <a:rect l="l" t="t" r="r" b="b"/>
            <a:pathLst>
              <a:path w="1219200" h="203200">
                <a:moveTo>
                  <a:pt x="1219200" y="203200"/>
                </a:moveTo>
                <a:lnTo>
                  <a:pt x="0" y="0"/>
                </a:lnTo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6" name="object 26"/>
          <p:cNvSpPr/>
          <p:nvPr/>
        </p:nvSpPr>
        <p:spPr>
          <a:xfrm>
            <a:off x="5364480" y="195948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0"/>
                </a:moveTo>
                <a:lnTo>
                  <a:pt x="0" y="31254"/>
                </a:lnTo>
                <a:lnTo>
                  <a:pt x="177482" y="125145"/>
                </a:lnTo>
                <a:lnTo>
                  <a:pt x="198335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7" name="object 27"/>
          <p:cNvSpPr/>
          <p:nvPr/>
        </p:nvSpPr>
        <p:spPr>
          <a:xfrm>
            <a:off x="5364480" y="1959485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0" y="31254"/>
                </a:moveTo>
                <a:lnTo>
                  <a:pt x="177482" y="125145"/>
                </a:lnTo>
                <a:lnTo>
                  <a:pt x="198335" y="0"/>
                </a:lnTo>
                <a:lnTo>
                  <a:pt x="0" y="31254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8" name="object 28"/>
          <p:cNvSpPr/>
          <p:nvPr/>
        </p:nvSpPr>
        <p:spPr>
          <a:xfrm>
            <a:off x="6283258" y="208599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20853" y="0"/>
                </a:moveTo>
                <a:lnTo>
                  <a:pt x="0" y="125145"/>
                </a:lnTo>
                <a:lnTo>
                  <a:pt x="198335" y="93891"/>
                </a:lnTo>
                <a:lnTo>
                  <a:pt x="20853" y="0"/>
                </a:lnTo>
                <a:close/>
              </a:path>
            </a:pathLst>
          </a:custGeom>
          <a:solidFill>
            <a:srgbClr val="FFA400"/>
          </a:solidFill>
        </p:spPr>
        <p:txBody>
          <a:bodyPr wrap="square" lIns="0" tIns="0" rIns="0" bIns="0" rtlCol="0"/>
          <a:lstStyle/>
          <a:p>
            <a:endParaRPr sz="1620"/>
          </a:p>
        </p:txBody>
      </p:sp>
      <p:sp>
        <p:nvSpPr>
          <p:cNvPr id="29" name="object 29"/>
          <p:cNvSpPr/>
          <p:nvPr/>
        </p:nvSpPr>
        <p:spPr>
          <a:xfrm>
            <a:off x="6283258" y="2085991"/>
            <a:ext cx="178880" cy="113157"/>
          </a:xfrm>
          <a:custGeom>
            <a:avLst/>
            <a:gdLst/>
            <a:ahLst/>
            <a:cxnLst/>
            <a:rect l="l" t="t" r="r" b="b"/>
            <a:pathLst>
              <a:path w="198754" h="125730">
                <a:moveTo>
                  <a:pt x="198335" y="93891"/>
                </a:moveTo>
                <a:lnTo>
                  <a:pt x="20853" y="0"/>
                </a:lnTo>
                <a:lnTo>
                  <a:pt x="0" y="125145"/>
                </a:lnTo>
                <a:lnTo>
                  <a:pt x="198335" y="93891"/>
                </a:lnTo>
                <a:close/>
              </a:path>
            </a:pathLst>
          </a:custGeom>
          <a:ln w="15240">
            <a:solidFill>
              <a:srgbClr val="FFA400"/>
            </a:solidFill>
          </a:ln>
        </p:spPr>
        <p:txBody>
          <a:bodyPr wrap="square" lIns="0" tIns="0" rIns="0" bIns="0" rtlCol="0"/>
          <a:lstStyle/>
          <a:p>
            <a:endParaRPr sz="1620"/>
          </a:p>
        </p:txBody>
      </p:sp>
    </p:spTree>
    <p:extLst>
      <p:ext uri="{BB962C8B-B14F-4D97-AF65-F5344CB8AC3E}">
        <p14:creationId xmlns:p14="http://schemas.microsoft.com/office/powerpoint/2010/main" val="338506730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08232"/>
            <a:ext cx="12192000" cy="93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0" y="1914145"/>
            <a:ext cx="12192000" cy="316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2137224"/>
            <a:ext cx="12192000" cy="1379930"/>
          </a:xfrm>
          <a:prstGeom prst="rect">
            <a:avLst/>
          </a:prstGeom>
          <a:solidFill>
            <a:srgbClr val="5A1591"/>
          </a:solidFill>
          <a:ln w="9525">
            <a:solidFill>
              <a:srgbClr val="497DBA"/>
            </a:solidFill>
          </a:ln>
        </p:spPr>
        <p:txBody>
          <a:bodyPr vert="horz" wrap="square" lIns="0" tIns="472440" rIns="0" bIns="0" rtlCol="0" anchor="ctr">
            <a:spAutoFit/>
          </a:bodyPr>
          <a:lstStyle/>
          <a:p>
            <a:pPr algn="ctr">
              <a:lnSpc>
                <a:spcPct val="100000"/>
              </a:lnSpc>
              <a:spcBef>
                <a:spcPts val="3720"/>
              </a:spcBef>
              <a:tabLst>
                <a:tab pos="1528195" algn="l"/>
              </a:tabLst>
            </a:pPr>
            <a:r>
              <a:rPr sz="5867" spc="-7" dirty="0">
                <a:latin typeface="Calibri"/>
                <a:cs typeface="Calibri"/>
              </a:rPr>
              <a:t>THE	END</a:t>
            </a:r>
            <a:endParaRPr sz="5867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51082" y="4620938"/>
            <a:ext cx="6887633" cy="13540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733" b="1" u="heavy" spc="-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https:/</a:t>
            </a:r>
            <a:r>
              <a:rPr sz="3733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/</a:t>
            </a:r>
            <a:r>
              <a:rPr sz="3733" b="1" u="heavy" spc="-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eprint.i</a:t>
            </a:r>
            <a:r>
              <a:rPr sz="3733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a</a:t>
            </a:r>
            <a:r>
              <a:rPr sz="3733" b="1" u="heavy" spc="-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c</a:t>
            </a:r>
            <a:r>
              <a:rPr sz="3733" b="1" u="heavy" spc="-20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r</a:t>
            </a:r>
            <a:r>
              <a:rPr sz="3733" b="1" u="heavy" spc="-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.org/201</a:t>
            </a:r>
            <a:r>
              <a:rPr sz="3733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8</a:t>
            </a:r>
            <a:r>
              <a:rPr sz="3733" b="1" u="heavy" spc="-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/6</a:t>
            </a:r>
            <a:r>
              <a:rPr sz="3733" b="1" u="heavy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0</a:t>
            </a:r>
            <a:r>
              <a:rPr sz="3733" b="1" u="heavy" spc="-7" dirty="0">
                <a:solidFill>
                  <a:srgbClr val="0000FF"/>
                </a:solidFill>
                <a:latin typeface="Arial"/>
                <a:cs typeface="Arial"/>
                <a:hlinkClick r:id="rId4"/>
              </a:rPr>
              <a:t>1</a:t>
            </a:r>
            <a:endParaRPr sz="3733">
              <a:latin typeface="Arial"/>
              <a:cs typeface="Arial"/>
            </a:endParaRPr>
          </a:p>
          <a:p>
            <a:pPr algn="ctr">
              <a:spcBef>
                <a:spcPts val="1600"/>
              </a:spcBef>
            </a:pPr>
            <a:r>
              <a:rPr sz="3733" b="1" spc="-7" dirty="0">
                <a:latin typeface="Arial"/>
                <a:cs typeface="Arial"/>
              </a:rPr>
              <a:t>Survey of</a:t>
            </a:r>
            <a:r>
              <a:rPr sz="3733" b="1" spc="-80" dirty="0">
                <a:latin typeface="Arial"/>
                <a:cs typeface="Arial"/>
              </a:rPr>
              <a:t> </a:t>
            </a:r>
            <a:r>
              <a:rPr sz="3733" b="1" spc="-13" dirty="0">
                <a:latin typeface="Arial"/>
                <a:cs typeface="Arial"/>
              </a:rPr>
              <a:t>VDFs</a:t>
            </a:r>
            <a:endParaRPr sz="37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81259" y="6165629"/>
            <a:ext cx="7757160" cy="5744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3733" b="1" spc="-7" dirty="0">
                <a:latin typeface="Arial"/>
                <a:cs typeface="Arial"/>
              </a:rPr>
              <a:t>https://eprint.iacr.org/2018/712.pdf</a:t>
            </a:r>
            <a:endParaRPr sz="37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35943" y="6406490"/>
            <a:ext cx="24130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933"/>
            <a:r>
              <a:rPr sz="1600" dirty="0">
                <a:solidFill>
                  <a:srgbClr val="888888"/>
                </a:solidFill>
                <a:latin typeface="Calibri"/>
                <a:cs typeface="Calibri"/>
              </a:rPr>
              <a:t>44</a:t>
            </a:r>
            <a:endParaRPr sz="160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871709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 smtClean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b="0" i="1" dirty="0" smtClean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and sends puzzle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others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b="1" dirty="0" smtClean="0"/>
                  <a:t>Goals: </a:t>
                </a:r>
              </a:p>
              <a:p>
                <a:pPr lvl="1"/>
                <a:r>
                  <a:rPr lang="en-US" dirty="0" smtClean="0"/>
                  <a:t>Puzzle can be generated quickly in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polylog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Other parties can recover secret in </a:t>
                </a:r>
                <a:r>
                  <a:rPr lang="en-US" dirty="0"/>
                  <a:t>sequential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 </a:t>
                </a:r>
              </a:p>
              <a:p>
                <a:pPr lvl="1"/>
                <a:r>
                  <a:rPr lang="en-US" dirty="0" smtClean="0"/>
                  <a:t>Secret is hidden from (massively parallel) attackers running in sequential time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  <a:r>
                  <a:rPr lang="en-US" dirty="0" smtClean="0"/>
                  <a:t>  </a:t>
                </a:r>
                <a:endParaRPr lang="en-US" b="1" dirty="0" smtClean="0"/>
              </a:p>
              <a:p>
                <a:r>
                  <a:rPr lang="en-US" b="1" dirty="0" smtClean="0"/>
                  <a:t>Assumptions</a:t>
                </a:r>
                <a:r>
                  <a:rPr lang="en-US" b="1" dirty="0"/>
                  <a:t>: </a:t>
                </a:r>
                <a:r>
                  <a:rPr lang="en-US" dirty="0"/>
                  <a:t>Factoring N is hard and (without prime factors) it takes </a:t>
                </a:r>
                <a:r>
                  <a:rPr lang="en-US" dirty="0" smtClean="0"/>
                  <a:t>sequential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b="-28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985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and sends puzzle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prover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(Puzzle Solver):</a:t>
                </a:r>
                <a:r>
                  <a:rPr lang="en-US" dirty="0" smtClean="0"/>
                  <a:t>   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</m:sup>
                    </m:sSup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71099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RSW </a:t>
            </a:r>
            <a:r>
              <a:rPr lang="en-US" dirty="0" err="1"/>
              <a:t>Timelock</a:t>
            </a:r>
            <a:r>
              <a:rPr lang="en-US" dirty="0"/>
              <a:t> Puzzle</a:t>
            </a:r>
            <a:r>
              <a:rPr lang="en-US" dirty="0" smtClean="0"/>
              <a:t>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and sends puzzle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prover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</a:t>
                </a:r>
                <a:r>
                  <a:rPr lang="en-US" b="1" dirty="0"/>
                  <a:t> </a:t>
                </a:r>
                <a:r>
                  <a:rPr lang="en-US" b="1" dirty="0" smtClean="0"/>
                  <a:t>(Puzzle Solver):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  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for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=1 to T</a:t>
                </a:r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</a:t>
                </a:r>
                <a:r>
                  <a:rPr lang="en-US" dirty="0">
                    <a:solidFill>
                      <a:srgbClr val="00B05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output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2723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32015" y="1825625"/>
                <a:ext cx="11213869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b="1" dirty="0">
                    <a:latin typeface="Cambria Math" panose="02040503050406030204" pitchFamily="18" charset="0"/>
                  </a:rPr>
                  <a:t>Puzzle Generation: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 and sends puzzle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𝑍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))⨁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𝑠𝑒𝑐𝑟𝑒𝑡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b="1" dirty="0" smtClean="0">
                    <a:latin typeface="Cambria Math" panose="02040503050406030204" pitchFamily="18" charset="0"/>
                  </a:rPr>
                  <a:t>Trapdoor: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i="1" dirty="0" smtClean="0">
                    <a:latin typeface="Cambria Math" panose="02040503050406030204" pitchFamily="18" charset="0"/>
                  </a:rPr>
                  <a:t> must not be known to prover </a:t>
                </a:r>
                <a:endParaRPr lang="en-US" b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en-US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b="1" dirty="0" smtClean="0"/>
                  <a:t>Computing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b="1" dirty="0" smtClean="0"/>
                  <a:t> with Trapdoor (Puzzle Generation):</a:t>
                </a:r>
              </a:p>
              <a:p>
                <a:pPr marL="0" indent="0">
                  <a:buNone/>
                </a:pPr>
                <a:r>
                  <a:rPr lang="en-US" dirty="0" smtClean="0"/>
                  <a:t>   Compute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   </a:t>
                </a:r>
                <a:r>
                  <a:rPr lang="en-US" b="1" dirty="0" smtClean="0"/>
                  <a:t>output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2015" y="1825625"/>
                <a:ext cx="11213869" cy="4351338"/>
              </a:xfrm>
              <a:blipFill>
                <a:blip r:embed="rId2"/>
                <a:stretch>
                  <a:fillRect l="-1087" t="-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94</a:t>
            </a:fld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851266" y="5743062"/>
            <a:ext cx="872836" cy="199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524596" y="5942568"/>
                <a:ext cx="43054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)≪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func>
                  </m:oMath>
                </a14:m>
                <a:r>
                  <a:rPr lang="en-US" dirty="0" smtClean="0"/>
                  <a:t> multiplication queries mod N</a:t>
                </a:r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4596" y="5942568"/>
                <a:ext cx="4305474" cy="369332"/>
              </a:xfrm>
              <a:prstGeom prst="rect">
                <a:avLst/>
              </a:prstGeom>
              <a:blipFill>
                <a:blip r:embed="rId3"/>
                <a:stretch>
                  <a:fillRect t="-10000" r="-425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4921264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RSW </a:t>
            </a:r>
            <a:r>
              <a:rPr lang="en-US" dirty="0" err="1" smtClean="0"/>
              <a:t>Timelock</a:t>
            </a:r>
            <a:r>
              <a:rPr lang="en-US" dirty="0" smtClean="0"/>
              <a:t> Puzzle (Repeated Squaring)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Assumptions: </a:t>
                </a:r>
                <a:r>
                  <a:rPr lang="en-US" dirty="0" smtClean="0"/>
                  <a:t>Factoring N is hard and (without prime factors) it takes time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to 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 smtClean="0"/>
                  <a:t> Is this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Verifiable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00B050"/>
                    </a:solidFill>
                  </a:rPr>
                  <a:t>Delay Function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b="1" dirty="0" smtClean="0"/>
                  <a:t>Answer: </a:t>
                </a:r>
                <a:r>
                  <a:rPr lang="en-US" dirty="0" smtClean="0"/>
                  <a:t>Not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publicly verifiable</a:t>
                </a:r>
                <a:r>
                  <a:rPr lang="en-US" dirty="0" smtClean="0"/>
                  <a:t>! </a:t>
                </a:r>
              </a:p>
              <a:p>
                <a:pPr lvl="1"/>
                <a:r>
                  <a:rPr lang="en-US" dirty="0" smtClean="0"/>
                  <a:t>Verifier who does not have prime factors (</a:t>
                </a:r>
                <a:r>
                  <a:rPr lang="en-US" dirty="0" err="1" smtClean="0"/>
                  <a:t>p,q</a:t>
                </a:r>
                <a:r>
                  <a:rPr lang="en-US" dirty="0" smtClean="0"/>
                  <a:t>) has to re-compute </a:t>
                </a:r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 r="-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4063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Wesolowski’s</a:t>
            </a:r>
            <a:r>
              <a:rPr lang="en-US" dirty="0"/>
              <a:t> VDF Construction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 smtClean="0">
                    <a:latin typeface="Cambria Math" panose="02040503050406030204" pitchFamily="18" charset="0"/>
                  </a:rPr>
                  <a:t>Public Parameter:</a:t>
                </a:r>
                <a:r>
                  <a:rPr lang="en-US" b="1" i="1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𝑝𝑞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</a:rPr>
                  <a:t>(Generated by trusted party/MPC) </a:t>
                </a:r>
              </a:p>
              <a:p>
                <a:r>
                  <a:rPr lang="en-US" b="1" dirty="0" smtClean="0"/>
                  <a:t>Trapdoor Discarded: </a:t>
                </a:r>
                <a:r>
                  <a:rPr lang="en-US" dirty="0" smtClean="0"/>
                  <a:t>No one knows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</m:oMath>
                  </m:oMathPara>
                </a14:m>
                <a:endParaRPr lang="en-US" dirty="0"/>
              </a:p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y to verifier</a:t>
                </a:r>
              </a:p>
              <a:p>
                <a:r>
                  <a:rPr lang="en-US" b="1" dirty="0" smtClean="0"/>
                  <a:t>Verifier: </a:t>
                </a:r>
                <a:r>
                  <a:rPr lang="en-US" dirty="0" smtClean="0"/>
                  <a:t>picks random prime B</a:t>
                </a:r>
              </a:p>
              <a:p>
                <a:r>
                  <a:rPr lang="en-US" b="1" dirty="0"/>
                  <a:t>Prover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r>
                  <a:rPr lang="en-US" b="1" dirty="0" smtClean="0"/>
                  <a:t>Verifier: </a:t>
                </a:r>
                <a:r>
                  <a:rPr lang="en-US" dirty="0" smtClean="0"/>
                  <a:t>Checks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Soundness: </a:t>
                </a:r>
                <a:r>
                  <a:rPr lang="en-US" dirty="0" smtClean="0"/>
                  <a:t>For any number B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361" b="-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80831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Wesolowski’s</a:t>
            </a:r>
            <a:r>
              <a:rPr lang="en-US" dirty="0"/>
              <a:t> VDF 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y to verifier</a:t>
                </a:r>
              </a:p>
              <a:p>
                <a:r>
                  <a:rPr lang="en-US" b="1" dirty="0" smtClean="0"/>
                  <a:t>Verifier: </a:t>
                </a:r>
                <a:r>
                  <a:rPr lang="en-US" dirty="0" smtClean="0"/>
                  <a:t>picks random prime B</a:t>
                </a:r>
              </a:p>
              <a:p>
                <a:r>
                  <a:rPr lang="en-US" b="1" dirty="0"/>
                  <a:t>Prover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r>
                  <a:rPr lang="en-US" b="1" dirty="0" smtClean="0"/>
                  <a:t>Verifier: </a:t>
                </a:r>
                <a:r>
                  <a:rPr lang="en-US" dirty="0" smtClean="0"/>
                  <a:t>Checks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Completeness: </a:t>
                </a:r>
                <a:r>
                  <a:rPr lang="en-US" dirty="0" smtClean="0"/>
                  <a:t>For any number B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begChr m:val="⌊"/>
                        <m:endChr m:val="⌋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den>
                        </m:f>
                      </m:e>
                    </m:d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d>
                            <m:dPr>
                              <m:begChr m:val="⌊"/>
                              <m:endChr m:val="⌋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den>
                              </m:f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+(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𝑚𝑜𝑑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𝑚𝑜𝑑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859866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Wesolowski’s</a:t>
            </a:r>
            <a:r>
              <a:rPr lang="en-US" dirty="0" smtClean="0"/>
              <a:t> VDF Construction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Prover: </a:t>
                </a: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y to verifier</a:t>
                </a:r>
              </a:p>
              <a:p>
                <a:r>
                  <a:rPr lang="en-US" b="1" dirty="0" smtClean="0"/>
                  <a:t>Verifier: </a:t>
                </a:r>
                <a:r>
                  <a:rPr lang="en-US" dirty="0" smtClean="0"/>
                  <a:t>picks random prime B</a:t>
                </a:r>
              </a:p>
              <a:p>
                <a:r>
                  <a:rPr lang="en-US" b="1" dirty="0"/>
                  <a:t>Prover</a:t>
                </a:r>
                <a:r>
                  <a:rPr lang="en-US" b="1" dirty="0" smtClean="0"/>
                  <a:t>: </a:t>
                </a:r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</m:oMath>
                </a14:m>
                <a:r>
                  <a:rPr lang="en-US" dirty="0" smtClean="0"/>
                  <a:t> to the verifier.</a:t>
                </a:r>
              </a:p>
              <a:p>
                <a:r>
                  <a:rPr lang="en-US" b="1" dirty="0" smtClean="0"/>
                  <a:t>Verifier: </a:t>
                </a:r>
                <a:r>
                  <a:rPr lang="en-US" dirty="0" smtClean="0"/>
                  <a:t>Checks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Soundness: </a:t>
                </a:r>
                <a:endParaRPr lang="en-US" b="1" dirty="0" smtClean="0"/>
              </a:p>
              <a:p>
                <a:pPr lvl="1"/>
                <a:r>
                  <a:rPr lang="en-US" b="1" dirty="0" smtClean="0"/>
                  <a:t>Assumption</a:t>
                </a:r>
                <a:r>
                  <a:rPr lang="en-US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 it is hard to find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when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 is random.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7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696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1032375" cy="1325563"/>
          </a:xfrm>
        </p:spPr>
        <p:txBody>
          <a:bodyPr/>
          <a:lstStyle/>
          <a:p>
            <a:r>
              <a:rPr lang="en-US" dirty="0" err="1" smtClean="0"/>
              <a:t>Wesolowski’s</a:t>
            </a:r>
            <a:r>
              <a:rPr lang="en-US" dirty="0" smtClean="0"/>
              <a:t> VDF Construction </a:t>
            </a:r>
            <a:br>
              <a:rPr lang="en-US" dirty="0" smtClean="0"/>
            </a:br>
            <a:r>
              <a:rPr lang="en-US" dirty="0" smtClean="0"/>
              <a:t>(Non-Interactive VDF)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 smtClean="0"/>
                  <a:t>Prover: </a:t>
                </a:r>
              </a:p>
              <a:p>
                <a:pPr lvl="1"/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 smtClean="0"/>
                  <a:t> and sends y to verifier</a:t>
                </a:r>
              </a:p>
              <a:p>
                <a:pPr lvl="1"/>
                <a:r>
                  <a:rPr lang="en-US" b="1" dirty="0" smtClean="0"/>
                  <a:t>Sets random coins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GenPrime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  <a:endParaRPr lang="en-US" dirty="0"/>
              </a:p>
              <a:p>
                <a:pPr lvl="1"/>
                <a:r>
                  <a:rPr lang="en-US" dirty="0" smtClean="0"/>
                  <a:t>Computes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d>
                          <m:dPr>
                            <m:begChr m:val="⌊"/>
                            <m:endChr m:val="⌋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p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den>
                            </m:f>
                          </m:e>
                        </m:d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Output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b="1" dirty="0" smtClean="0"/>
                  <a:t>Verifier: </a:t>
                </a:r>
              </a:p>
              <a:p>
                <a:pPr lvl="1"/>
                <a:r>
                  <a:rPr lang="en-US" dirty="0" smtClean="0"/>
                  <a:t>Compute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GenPrime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 smtClean="0"/>
                  <a:t>Checks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y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𝑚𝑜𝑑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D3F7-B83F-4105-B753-146AD0E5364B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337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54646</TotalTime>
  <Words>9051</Words>
  <Application>Microsoft Office PowerPoint</Application>
  <PresentationFormat>Widescreen</PresentationFormat>
  <Paragraphs>1002</Paragraphs>
  <Slides>116</Slides>
  <Notes>1</Notes>
  <HiddenSlides>14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116</vt:i4>
      </vt:variant>
    </vt:vector>
  </HeadingPairs>
  <TitlesOfParts>
    <vt:vector size="128" baseType="lpstr">
      <vt:lpstr>Arial</vt:lpstr>
      <vt:lpstr>Calibri</vt:lpstr>
      <vt:lpstr>Calibri Light</vt:lpstr>
      <vt:lpstr>Cambria</vt:lpstr>
      <vt:lpstr>Cambria Math</vt:lpstr>
      <vt:lpstr>Courier New</vt:lpstr>
      <vt:lpstr>Lucida Sans Unicode</vt:lpstr>
      <vt:lpstr>Tahoma</vt:lpstr>
      <vt:lpstr>Times New Roman</vt:lpstr>
      <vt:lpstr>Verdana</vt:lpstr>
      <vt:lpstr>Wingdings</vt:lpstr>
      <vt:lpstr>Office Theme</vt:lpstr>
      <vt:lpstr>Advanced Cryptography CS 655</vt:lpstr>
      <vt:lpstr>Motivation: Online Exams during the Pandemic</vt:lpstr>
      <vt:lpstr>Motivation: Online Exams during the Pandemic</vt:lpstr>
      <vt:lpstr>Motivation: Online Exams during the Pandemic</vt:lpstr>
      <vt:lpstr>Motivation: Online Exams during the Pandemic</vt:lpstr>
      <vt:lpstr>Motivation: Online Exams during the Pandemic</vt:lpstr>
      <vt:lpstr>Motivation: Online Exams during the Pandemic</vt:lpstr>
      <vt:lpstr>Proofs of Sequential Work</vt:lpstr>
      <vt:lpstr>Proofs of Sequential Work</vt:lpstr>
      <vt:lpstr>Proofs of Sequential Work</vt:lpstr>
      <vt:lpstr>Proofs of Sequential Work</vt:lpstr>
      <vt:lpstr>Three Basic Concepts</vt:lpstr>
      <vt:lpstr>H-Sequence</vt:lpstr>
      <vt:lpstr>Random Oracles are Sequential</vt:lpstr>
      <vt:lpstr>Random Oracles are Sequential</vt:lpstr>
      <vt:lpstr>Random Oracles are Sequential</vt:lpstr>
      <vt:lpstr>Random Oracles are Sequential</vt:lpstr>
      <vt:lpstr>The MMV’13 Construction</vt:lpstr>
      <vt:lpstr>The MMV’13 Construction</vt:lpstr>
      <vt:lpstr>The MMV’13 Construction</vt:lpstr>
      <vt:lpstr>The New Construction</vt:lpstr>
      <vt:lpstr>The New Construction</vt:lpstr>
      <vt:lpstr>Weighted Depth-Robust φ</vt:lpstr>
      <vt:lpstr>Weighted-Depth-Robustness</vt:lpstr>
      <vt:lpstr>Weighted-Depth-Robustness</vt:lpstr>
      <vt:lpstr>The New Construction</vt:lpstr>
      <vt:lpstr>The New Construction</vt:lpstr>
      <vt:lpstr>The New Construction φ</vt:lpstr>
      <vt:lpstr>The New Construction φ</vt:lpstr>
      <vt:lpstr>The New Construction φ</vt:lpstr>
      <vt:lpstr>The New Construction φ</vt:lpstr>
      <vt:lpstr>Wei</vt:lpstr>
      <vt:lpstr>Three Problems of the [MMV’13] PoSW</vt:lpstr>
      <vt:lpstr>Three Problems of the [MMV’13] PoSW</vt:lpstr>
      <vt:lpstr>Construction and Proof Sketch</vt:lpstr>
      <vt:lpstr>Mining Bitcoin (Proofs of Work)</vt:lpstr>
      <vt:lpstr>PowerPoint Presentation</vt:lpstr>
      <vt:lpstr>Can we have a more “sustainable”  Blockchain?</vt:lpstr>
      <vt:lpstr>Zero-Knowledge Proof for all NP</vt:lpstr>
      <vt:lpstr>Zero-Knowledge Proof for all NP</vt:lpstr>
      <vt:lpstr>Zero-Knowledge Proof for all NP</vt:lpstr>
      <vt:lpstr>Zero-Knowledge Proof for all NP</vt:lpstr>
      <vt:lpstr>NIZK Security (Random Oracle Model)</vt:lpstr>
      <vt:lpstr>Σ-Protocols</vt:lpstr>
      <vt:lpstr>Σ-Protocols and Fiat-Shamir Transform</vt:lpstr>
      <vt:lpstr>Σ-Protocols and Fiat-Shamir Transform</vt:lpstr>
      <vt:lpstr>Σ-Protocols and Fiat-Shamir Transform</vt:lpstr>
      <vt:lpstr>Non-Interactive Proof of Sequential Work</vt:lpstr>
      <vt:lpstr>Verifiable Delay Functions</vt:lpstr>
      <vt:lpstr>What is a VDF?</vt:lpstr>
      <vt:lpstr>What is a VDF?</vt:lpstr>
      <vt:lpstr>Security Properties (Informal)</vt:lpstr>
      <vt:lpstr>Related Crypto Primitives</vt:lpstr>
      <vt:lpstr>VDF minus any property is “easy”</vt:lpstr>
      <vt:lpstr>RSW Timelock Puzzle (Repeated Squaring)</vt:lpstr>
      <vt:lpstr>RSW Timelock Puzzle (Repeated Squaring)</vt:lpstr>
      <vt:lpstr>RSW Timelock Puzzle(Repeated Squaring)</vt:lpstr>
      <vt:lpstr>RSW Timelock Puzzle (Repeated Squaring)</vt:lpstr>
      <vt:lpstr>RSW Timelock Puzzle (Repeated Squaring)</vt:lpstr>
      <vt:lpstr>Modular square roots [DN’92, LW’15]</vt:lpstr>
      <vt:lpstr>Modular square roots [DN’92, LW’15]</vt:lpstr>
      <vt:lpstr>Modular square roots</vt:lpstr>
      <vt:lpstr>Security Properties (Informal)</vt:lpstr>
      <vt:lpstr>VDF security more formally…</vt:lpstr>
      <vt:lpstr>Part I: Applications of VDFs</vt:lpstr>
      <vt:lpstr>Randomness beacon</vt:lpstr>
      <vt:lpstr>Many uses for random beacons</vt:lpstr>
      <vt:lpstr>Randomness beacon</vt:lpstr>
      <vt:lpstr>Public entropy source</vt:lpstr>
      <vt:lpstr>Stock price manipulation</vt:lpstr>
      <vt:lpstr>Stock price randomness beacon</vt:lpstr>
      <vt:lpstr>Solution: slow things down with a VDF</vt:lpstr>
      <vt:lpstr>Simple Bulletin Board</vt:lpstr>
      <vt:lpstr>Solution: slow things down with a VDF</vt:lpstr>
      <vt:lpstr>Part II: Constructions</vt:lpstr>
      <vt:lpstr>Hash Chain w/ Verifiable Computation</vt:lpstr>
      <vt:lpstr>Hash Chain w/ Verifiable Computation</vt:lpstr>
      <vt:lpstr>Incrementally Verifiable Computation</vt:lpstr>
      <vt:lpstr>IVC SNARK Optimizations</vt:lpstr>
      <vt:lpstr>IVC SNARK Optimizations</vt:lpstr>
      <vt:lpstr>IVC SNARK Optimizations</vt:lpstr>
      <vt:lpstr>Square-roots vs SHA256</vt:lpstr>
      <vt:lpstr>Better asymmetric permutations?</vt:lpstr>
      <vt:lpstr>Permutation polynomials</vt:lpstr>
      <vt:lpstr>Permutation Polynomials Holy Grail</vt:lpstr>
      <vt:lpstr>Permutation polynomials</vt:lpstr>
      <vt:lpstr>Permutation polynomials</vt:lpstr>
      <vt:lpstr>PowerPoint Presentation</vt:lpstr>
      <vt:lpstr>Newer VDFs [P’18, W’18]</vt:lpstr>
      <vt:lpstr>THE END</vt:lpstr>
      <vt:lpstr>RSW Timelock Puzzle (Repeated Squaring)</vt:lpstr>
      <vt:lpstr>RSW Timelock Puzzle (Repeated Squaring)</vt:lpstr>
      <vt:lpstr>RSW Timelock Puzzle(Repeated Squaring)</vt:lpstr>
      <vt:lpstr>RSW Timelock Puzzle (Repeated Squaring)</vt:lpstr>
      <vt:lpstr>RSW Timelock Puzzle (Repeated Squaring)</vt:lpstr>
      <vt:lpstr>Wesolowski’s VDF Construction</vt:lpstr>
      <vt:lpstr>Wesolowski’s VDF Construction</vt:lpstr>
      <vt:lpstr>Wesolowski’s VDF Construction</vt:lpstr>
      <vt:lpstr>Wesolowski’s VDF Construction  (Non-Interactive VDF)</vt:lpstr>
      <vt:lpstr>Wesolowski’s VDF Construction  (Non-Interactive VDF)</vt:lpstr>
      <vt:lpstr>Pietrzak’s Construction [ITCS19]</vt:lpstr>
      <vt:lpstr>Pietrzak’s Construction [ITCS19]</vt:lpstr>
      <vt:lpstr>Pietrzak’s Construction [ITCS19]</vt:lpstr>
      <vt:lpstr>Pietrzak’s Construction [ITCS19]</vt:lpstr>
      <vt:lpstr>Pietrzak’s Construction [ITCS19]</vt:lpstr>
      <vt:lpstr>Pietrzak’s Construction [ITCS19]</vt:lpstr>
      <vt:lpstr>Pietrzak’s Construction [ITCS19]</vt:lpstr>
      <vt:lpstr>Pietrzak’s Construction [ITCS19]</vt:lpstr>
      <vt:lpstr>Pietrzak’s Construction [ITCS19]</vt:lpstr>
      <vt:lpstr>Proof</vt:lpstr>
      <vt:lpstr>Proof of Theorem 1 (assuming Lemma 1)</vt:lpstr>
      <vt:lpstr>PowerPoint Presentation</vt:lpstr>
      <vt:lpstr>PowerPoint Presentation</vt:lpstr>
      <vt:lpstr>PowerPoint Presentation</vt:lpstr>
      <vt:lpstr>Comparison for VDFs</vt:lpstr>
      <vt:lpstr>Thanks for Listening</vt:lpstr>
    </vt:vector>
  </TitlesOfParts>
  <Company>SERVERS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Cryptography CS 555</dc:title>
  <dc:creator>Blocki, Jeremiah M</dc:creator>
  <cp:lastModifiedBy>Blocki, Jeremiah M</cp:lastModifiedBy>
  <cp:revision>409</cp:revision>
  <dcterms:created xsi:type="dcterms:W3CDTF">2016-12-31T20:38:01Z</dcterms:created>
  <dcterms:modified xsi:type="dcterms:W3CDTF">2023-03-09T22:36:39Z</dcterms:modified>
</cp:coreProperties>
</file>