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5"/>
  </p:notesMasterIdLst>
  <p:sldIdLst>
    <p:sldId id="256" r:id="rId3"/>
    <p:sldId id="484" r:id="rId4"/>
    <p:sldId id="485" r:id="rId5"/>
    <p:sldId id="486" r:id="rId6"/>
    <p:sldId id="522" r:id="rId7"/>
    <p:sldId id="523" r:id="rId8"/>
    <p:sldId id="524" r:id="rId9"/>
    <p:sldId id="521" r:id="rId10"/>
    <p:sldId id="639" r:id="rId11"/>
    <p:sldId id="640" r:id="rId12"/>
    <p:sldId id="525" r:id="rId13"/>
    <p:sldId id="529" r:id="rId14"/>
    <p:sldId id="530" r:id="rId15"/>
    <p:sldId id="531" r:id="rId16"/>
    <p:sldId id="532" r:id="rId17"/>
    <p:sldId id="534" r:id="rId18"/>
    <p:sldId id="535" r:id="rId19"/>
    <p:sldId id="536" r:id="rId20"/>
    <p:sldId id="537" r:id="rId21"/>
    <p:sldId id="538" r:id="rId22"/>
    <p:sldId id="533" r:id="rId23"/>
    <p:sldId id="539" r:id="rId24"/>
    <p:sldId id="540"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612" r:id="rId48"/>
    <p:sldId id="613" r:id="rId49"/>
    <p:sldId id="614" r:id="rId50"/>
    <p:sldId id="615" r:id="rId51"/>
    <p:sldId id="616" r:id="rId52"/>
    <p:sldId id="617" r:id="rId53"/>
    <p:sldId id="618" r:id="rId54"/>
    <p:sldId id="619" r:id="rId55"/>
    <p:sldId id="620" r:id="rId56"/>
    <p:sldId id="621" r:id="rId57"/>
    <p:sldId id="622" r:id="rId58"/>
    <p:sldId id="623" r:id="rId59"/>
    <p:sldId id="624" r:id="rId60"/>
    <p:sldId id="625" r:id="rId61"/>
    <p:sldId id="626" r:id="rId62"/>
    <p:sldId id="627" r:id="rId63"/>
    <p:sldId id="628" r:id="rId64"/>
    <p:sldId id="629" r:id="rId65"/>
    <p:sldId id="630" r:id="rId66"/>
    <p:sldId id="631" r:id="rId67"/>
    <p:sldId id="632" r:id="rId68"/>
    <p:sldId id="633" r:id="rId69"/>
    <p:sldId id="634" r:id="rId70"/>
    <p:sldId id="635" r:id="rId71"/>
    <p:sldId id="636" r:id="rId72"/>
    <p:sldId id="637" r:id="rId73"/>
    <p:sldId id="638" r:id="rId74"/>
    <p:sldId id="708" r:id="rId75"/>
    <p:sldId id="541" r:id="rId76"/>
    <p:sldId id="542" r:id="rId77"/>
    <p:sldId id="543" r:id="rId78"/>
    <p:sldId id="544" r:id="rId79"/>
    <p:sldId id="545" r:id="rId80"/>
    <p:sldId id="546" r:id="rId81"/>
    <p:sldId id="547" r:id="rId82"/>
    <p:sldId id="548" r:id="rId83"/>
    <p:sldId id="549" r:id="rId84"/>
    <p:sldId id="550" r:id="rId85"/>
    <p:sldId id="551" r:id="rId86"/>
    <p:sldId id="552" r:id="rId87"/>
    <p:sldId id="553" r:id="rId88"/>
    <p:sldId id="641" r:id="rId89"/>
    <p:sldId id="642" r:id="rId90"/>
    <p:sldId id="557" r:id="rId91"/>
    <p:sldId id="558" r:id="rId92"/>
    <p:sldId id="559" r:id="rId93"/>
    <p:sldId id="560" r:id="rId94"/>
    <p:sldId id="561" r:id="rId95"/>
    <p:sldId id="562" r:id="rId96"/>
    <p:sldId id="563" r:id="rId97"/>
    <p:sldId id="564" r:id="rId98"/>
    <p:sldId id="565" r:id="rId99"/>
    <p:sldId id="566" r:id="rId100"/>
    <p:sldId id="567" r:id="rId101"/>
    <p:sldId id="568" r:id="rId102"/>
    <p:sldId id="569" r:id="rId103"/>
    <p:sldId id="570" r:id="rId104"/>
    <p:sldId id="643" r:id="rId105"/>
    <p:sldId id="644" r:id="rId106"/>
    <p:sldId id="645" r:id="rId107"/>
    <p:sldId id="571" r:id="rId108"/>
    <p:sldId id="572" r:id="rId109"/>
    <p:sldId id="573" r:id="rId110"/>
    <p:sldId id="575" r:id="rId111"/>
    <p:sldId id="576" r:id="rId112"/>
    <p:sldId id="577" r:id="rId113"/>
    <p:sldId id="578" r:id="rId114"/>
    <p:sldId id="579" r:id="rId115"/>
    <p:sldId id="580" r:id="rId116"/>
    <p:sldId id="581" r:id="rId117"/>
    <p:sldId id="582" r:id="rId118"/>
    <p:sldId id="583" r:id="rId119"/>
    <p:sldId id="584" r:id="rId120"/>
    <p:sldId id="585" r:id="rId121"/>
    <p:sldId id="586" r:id="rId122"/>
    <p:sldId id="587" r:id="rId123"/>
    <p:sldId id="588" r:id="rId124"/>
    <p:sldId id="646" r:id="rId125"/>
    <p:sldId id="706" r:id="rId126"/>
    <p:sldId id="707" r:id="rId127"/>
    <p:sldId id="648" r:id="rId128"/>
    <p:sldId id="651" r:id="rId129"/>
    <p:sldId id="652" r:id="rId130"/>
    <p:sldId id="653" r:id="rId131"/>
    <p:sldId id="654" r:id="rId132"/>
    <p:sldId id="655" r:id="rId133"/>
    <p:sldId id="656" r:id="rId134"/>
    <p:sldId id="657" r:id="rId135"/>
    <p:sldId id="658" r:id="rId136"/>
    <p:sldId id="659" r:id="rId137"/>
    <p:sldId id="660" r:id="rId138"/>
    <p:sldId id="661" r:id="rId139"/>
    <p:sldId id="662" r:id="rId140"/>
    <p:sldId id="663" r:id="rId141"/>
    <p:sldId id="664" r:id="rId142"/>
    <p:sldId id="665" r:id="rId143"/>
    <p:sldId id="666" r:id="rId144"/>
    <p:sldId id="667" r:id="rId145"/>
    <p:sldId id="668" r:id="rId146"/>
    <p:sldId id="669" r:id="rId147"/>
    <p:sldId id="670" r:id="rId148"/>
    <p:sldId id="671" r:id="rId149"/>
    <p:sldId id="672" r:id="rId150"/>
    <p:sldId id="673" r:id="rId151"/>
    <p:sldId id="674" r:id="rId152"/>
    <p:sldId id="675" r:id="rId153"/>
    <p:sldId id="676" r:id="rId154"/>
    <p:sldId id="677" r:id="rId155"/>
    <p:sldId id="678" r:id="rId156"/>
    <p:sldId id="679" r:id="rId157"/>
    <p:sldId id="680" r:id="rId158"/>
    <p:sldId id="681" r:id="rId159"/>
    <p:sldId id="682" r:id="rId160"/>
    <p:sldId id="683" r:id="rId161"/>
    <p:sldId id="684" r:id="rId162"/>
    <p:sldId id="685" r:id="rId163"/>
    <p:sldId id="686" r:id="rId164"/>
    <p:sldId id="687" r:id="rId165"/>
    <p:sldId id="688" r:id="rId166"/>
    <p:sldId id="689" r:id="rId167"/>
    <p:sldId id="690" r:id="rId168"/>
    <p:sldId id="691" r:id="rId169"/>
    <p:sldId id="692" r:id="rId170"/>
    <p:sldId id="693" r:id="rId171"/>
    <p:sldId id="694" r:id="rId172"/>
    <p:sldId id="695" r:id="rId173"/>
    <p:sldId id="696" r:id="rId174"/>
    <p:sldId id="697" r:id="rId175"/>
    <p:sldId id="698" r:id="rId176"/>
    <p:sldId id="699" r:id="rId177"/>
    <p:sldId id="700" r:id="rId178"/>
    <p:sldId id="701" r:id="rId179"/>
    <p:sldId id="702" r:id="rId180"/>
    <p:sldId id="703" r:id="rId181"/>
    <p:sldId id="704" r:id="rId182"/>
    <p:sldId id="705" r:id="rId183"/>
    <p:sldId id="589" r:id="rId1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52436" autoAdjust="0"/>
  </p:normalViewPr>
  <p:slideViewPr>
    <p:cSldViewPr snapToGrid="0">
      <p:cViewPr varScale="1">
        <p:scale>
          <a:sx n="60" d="100"/>
          <a:sy n="60" d="100"/>
        </p:scale>
        <p:origin x="1986"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commentAuthors" Target="commentAuthor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1</a:t>
            </a:fld>
            <a:endParaRPr lang="en-US"/>
          </a:p>
        </p:txBody>
      </p:sp>
    </p:spTree>
    <p:extLst>
      <p:ext uri="{BB962C8B-B14F-4D97-AF65-F5344CB8AC3E}">
        <p14:creationId xmlns:p14="http://schemas.microsoft.com/office/powerpoint/2010/main" val="10923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35</a:t>
            </a:fld>
            <a:endParaRPr lang="en-US"/>
          </a:p>
        </p:txBody>
      </p:sp>
    </p:spTree>
    <p:extLst>
      <p:ext uri="{BB962C8B-B14F-4D97-AF65-F5344CB8AC3E}">
        <p14:creationId xmlns:p14="http://schemas.microsoft.com/office/powerpoint/2010/main" val="335152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36</a:t>
            </a:fld>
            <a:endParaRPr lang="en-US"/>
          </a:p>
        </p:txBody>
      </p:sp>
    </p:spTree>
    <p:extLst>
      <p:ext uri="{BB962C8B-B14F-4D97-AF65-F5344CB8AC3E}">
        <p14:creationId xmlns:p14="http://schemas.microsoft.com/office/powerpoint/2010/main" val="2407968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38</a:t>
            </a:fld>
            <a:endParaRPr lang="en-US"/>
          </a:p>
        </p:txBody>
      </p:sp>
    </p:spTree>
    <p:extLst>
      <p:ext uri="{BB962C8B-B14F-4D97-AF65-F5344CB8AC3E}">
        <p14:creationId xmlns:p14="http://schemas.microsoft.com/office/powerpoint/2010/main" val="106221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64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Suppose that I register for an account at playstation.com</a:t>
            </a:r>
            <a:endParaRPr/>
          </a:p>
        </p:txBody>
      </p:sp>
      <p:sp>
        <p:nvSpPr>
          <p:cNvPr id="176" name="Shape 17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75</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07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Unfortunately, such breaches are increasingly commonplace and have affected billions of user accounts. Shown</a:t>
            </a:r>
            <a:r>
              <a:rPr lang="en-US" sz="1200" b="0" i="0" u="none" strike="noStrike" cap="none" baseline="0" dirty="0" smtClean="0">
                <a:solidFill>
                  <a:schemeClr val="dk1"/>
                </a:solidFill>
                <a:latin typeface="Calibri"/>
                <a:ea typeface="Calibri"/>
                <a:cs typeface="Calibri"/>
                <a:sym typeface="Calibri"/>
              </a:rPr>
              <a:t> below is an incomplete list of major breaches and I apologize if I forgot to include your competitor. </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76</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4694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Unfortunately, offline dictionary attacks are quite common. Password breaches at major companies have affected millions of users.</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78</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4831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Bitcoin</a:t>
            </a:r>
          </a:p>
          <a:p>
            <a:r>
              <a:rPr lang="en-US" dirty="0" smtClean="0"/>
              <a:t>CPU</a:t>
            </a:r>
            <a:r>
              <a:rPr lang="en-US" baseline="0" dirty="0" smtClean="0"/>
              <a:t> = 0.1 MH / J</a:t>
            </a:r>
          </a:p>
          <a:p>
            <a:r>
              <a:rPr lang="en-US" baseline="0" dirty="0" smtClean="0"/>
              <a:t>ASIC = 4GH / J</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79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45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Scrypt</a:t>
            </a:r>
            <a:endParaRPr lang="en-US" dirty="0" smtClean="0"/>
          </a:p>
          <a:p>
            <a:endParaRPr lang="en-US" dirty="0" smtClean="0"/>
          </a:p>
          <a:p>
            <a:r>
              <a:rPr lang="en-US" dirty="0" smtClean="0"/>
              <a:t>CPU:</a:t>
            </a:r>
            <a:r>
              <a:rPr lang="en-US" baseline="0" dirty="0" smtClean="0"/>
              <a:t> 40 KH/s, @ 80W,  = 0.5 KH/J</a:t>
            </a:r>
          </a:p>
          <a:p>
            <a:r>
              <a:rPr lang="en-US" baseline="0" dirty="0" smtClean="0"/>
              <a:t>ASIC 110 MH/s @ 1100W,  = 100 KH/J</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80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41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077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06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82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83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latin typeface="Arial" panose="020B0604020202020204" pitchFamily="34" charset="0"/>
                <a:cs typeface="Arial" panose="020B0604020202020204" pitchFamily="34" charset="0"/>
              </a:rPr>
              <a:t>83</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898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latin typeface="Arial" panose="020B0604020202020204" pitchFamily="34" charset="0"/>
                <a:cs typeface="Arial" panose="020B0604020202020204" pitchFamily="34" charset="0"/>
              </a:rPr>
              <a:t>84</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115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85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15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a:t>
            </a:r>
            <a:r>
              <a:rPr lang="en-US" baseline="0" dirty="0"/>
              <a:t> describe our algorithms for evaluating an </a:t>
            </a:r>
            <a:r>
              <a:rPr lang="en-US" baseline="0" dirty="0" err="1"/>
              <a:t>iMHF</a:t>
            </a:r>
            <a:r>
              <a:rPr lang="en-US" baseline="0" dirty="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681E05A-F77A-4D73-8247-AAB3E0C8518D}" type="slidenum">
              <a:rPr kumimoji="0" lang="en-US" sz="1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88</a:t>
            </a:fld>
            <a:endPar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99522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89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441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90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905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91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012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92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182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774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25</a:t>
            </a:fld>
            <a:endParaRPr lang="en-US"/>
          </a:p>
        </p:txBody>
      </p:sp>
    </p:spTree>
    <p:extLst>
      <p:ext uri="{BB962C8B-B14F-4D97-AF65-F5344CB8AC3E}">
        <p14:creationId xmlns:p14="http://schemas.microsoft.com/office/powerpoint/2010/main" val="2848894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977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054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661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273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24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677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015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627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092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93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26</a:t>
            </a:fld>
            <a:endParaRPr lang="en-US"/>
          </a:p>
        </p:txBody>
      </p:sp>
    </p:spTree>
    <p:extLst>
      <p:ext uri="{BB962C8B-B14F-4D97-AF65-F5344CB8AC3E}">
        <p14:creationId xmlns:p14="http://schemas.microsoft.com/office/powerpoint/2010/main" val="339534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77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4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647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047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641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469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969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935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518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23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27</a:t>
            </a:fld>
            <a:endParaRPr lang="en-US"/>
          </a:p>
        </p:txBody>
      </p:sp>
    </p:spTree>
    <p:extLst>
      <p:ext uri="{BB962C8B-B14F-4D97-AF65-F5344CB8AC3E}">
        <p14:creationId xmlns:p14="http://schemas.microsoft.com/office/powerpoint/2010/main" val="1732722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790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71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467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623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695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5799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008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424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599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52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28</a:t>
            </a:fld>
            <a:endParaRPr lang="en-US"/>
          </a:p>
        </p:txBody>
      </p:sp>
    </p:spTree>
    <p:extLst>
      <p:ext uri="{BB962C8B-B14F-4D97-AF65-F5344CB8AC3E}">
        <p14:creationId xmlns:p14="http://schemas.microsoft.com/office/powerpoint/2010/main" val="3741272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740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1316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328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325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5866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965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592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603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0538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2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32</a:t>
            </a:fld>
            <a:endParaRPr lang="en-US"/>
          </a:p>
        </p:txBody>
      </p:sp>
    </p:spTree>
    <p:extLst>
      <p:ext uri="{BB962C8B-B14F-4D97-AF65-F5344CB8AC3E}">
        <p14:creationId xmlns:p14="http://schemas.microsoft.com/office/powerpoint/2010/main" val="41553282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320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503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610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5516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2116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9463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8172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0407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9793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97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33</a:t>
            </a:fld>
            <a:endParaRPr lang="en-US"/>
          </a:p>
        </p:txBody>
      </p:sp>
    </p:spTree>
    <p:extLst>
      <p:ext uri="{BB962C8B-B14F-4D97-AF65-F5344CB8AC3E}">
        <p14:creationId xmlns:p14="http://schemas.microsoft.com/office/powerpoint/2010/main" val="37373586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1508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1869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0540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8670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666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8866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F37516-47F0-4541-821C-B48924875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71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34</a:t>
            </a:fld>
            <a:endParaRPr lang="en-US"/>
          </a:p>
        </p:txBody>
      </p:sp>
    </p:spTree>
    <p:extLst>
      <p:ext uri="{BB962C8B-B14F-4D97-AF65-F5344CB8AC3E}">
        <p14:creationId xmlns:p14="http://schemas.microsoft.com/office/powerpoint/2010/main" val="267908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2" name="Shape 9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429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86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241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322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167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2" name="Shape 14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211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7091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43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889" y="1676400"/>
            <a:ext cx="10865911" cy="1524000"/>
          </a:xfrm>
        </p:spPr>
        <p:txBody>
          <a:bodyPr anchor="b"/>
          <a:lstStyle>
            <a:lvl1pPr algn="ctr">
              <a:defRPr sz="4400" b="1"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597" y="3276600"/>
            <a:ext cx="10865911" cy="609600"/>
          </a:xfrm>
        </p:spPr>
        <p:txBody>
          <a:bodyPr anchor="t"/>
          <a:lstStyle>
            <a:lvl1pPr marL="0" indent="0" algn="ctr">
              <a:spcBef>
                <a:spcPts val="0"/>
              </a:spcBef>
              <a:buNone/>
              <a:defRPr sz="28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dirty="0"/>
              <a:t>Click to edit Master text styles</a:t>
            </a:r>
          </a:p>
        </p:txBody>
      </p:sp>
    </p:spTree>
    <p:extLst>
      <p:ext uri="{BB962C8B-B14F-4D97-AF65-F5344CB8AC3E}">
        <p14:creationId xmlns:p14="http://schemas.microsoft.com/office/powerpoint/2010/main" val="26780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0" name="Shape 110"/>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4" name="Shape 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4954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69468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00.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image" Target="../media/image750.png"/><Relationship Id="rId1" Type="http://schemas.openxmlformats.org/officeDocument/2006/relationships/slideLayout" Target="../slideLayouts/slideLayout4.xml"/><Relationship Id="rId6" Type="http://schemas.openxmlformats.org/officeDocument/2006/relationships/image" Target="../media/image122.png"/><Relationship Id="rId5" Type="http://schemas.openxmlformats.org/officeDocument/2006/relationships/image" Target="../media/image121.jpeg"/><Relationship Id="rId4" Type="http://schemas.openxmlformats.org/officeDocument/2006/relationships/image" Target="../media/image119.png"/></Relationships>
</file>

<file path=ppt/slides/_rels/slide101.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image" Target="../media/image750.png"/><Relationship Id="rId1" Type="http://schemas.openxmlformats.org/officeDocument/2006/relationships/slideLayout" Target="../slideLayouts/slideLayout4.xml"/><Relationship Id="rId6" Type="http://schemas.openxmlformats.org/officeDocument/2006/relationships/image" Target="../media/image122.png"/><Relationship Id="rId5" Type="http://schemas.openxmlformats.org/officeDocument/2006/relationships/image" Target="../media/image121.jpeg"/><Relationship Id="rId4" Type="http://schemas.openxmlformats.org/officeDocument/2006/relationships/image" Target="../media/image119.png"/></Relationships>
</file>

<file path=ppt/slides/_rels/slide102.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50.png"/><Relationship Id="rId1" Type="http://schemas.openxmlformats.org/officeDocument/2006/relationships/slideLayout" Target="../slideLayouts/slideLayout4.xml"/><Relationship Id="rId6" Type="http://schemas.openxmlformats.org/officeDocument/2006/relationships/image" Target="../media/image122.png"/><Relationship Id="rId5" Type="http://schemas.openxmlformats.org/officeDocument/2006/relationships/image" Target="../media/image121.jpeg"/><Relationship Id="rId4" Type="http://schemas.openxmlformats.org/officeDocument/2006/relationships/image" Target="../media/image119.png"/></Relationships>
</file>

<file path=ppt/slides/_rels/slide10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8.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9.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290.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770.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8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8" Type="http://schemas.openxmlformats.org/officeDocument/2006/relationships/image" Target="../media/image940.png"/><Relationship Id="rId3" Type="http://schemas.openxmlformats.org/officeDocument/2006/relationships/image" Target="../media/image890.png"/><Relationship Id="rId7" Type="http://schemas.openxmlformats.org/officeDocument/2006/relationships/image" Target="../media/image930.png"/><Relationship Id="rId12" Type="http://schemas.openxmlformats.org/officeDocument/2006/relationships/image" Target="../media/image980.png"/><Relationship Id="rId2" Type="http://schemas.openxmlformats.org/officeDocument/2006/relationships/image" Target="../media/image880.png"/><Relationship Id="rId1" Type="http://schemas.openxmlformats.org/officeDocument/2006/relationships/slideLayout" Target="../slideLayouts/slideLayout4.xml"/><Relationship Id="rId6" Type="http://schemas.openxmlformats.org/officeDocument/2006/relationships/image" Target="../media/image920.png"/><Relationship Id="rId11" Type="http://schemas.openxmlformats.org/officeDocument/2006/relationships/image" Target="../media/image970.png"/><Relationship Id="rId5" Type="http://schemas.openxmlformats.org/officeDocument/2006/relationships/image" Target="../media/image910.png"/><Relationship Id="rId10" Type="http://schemas.openxmlformats.org/officeDocument/2006/relationships/image" Target="../media/image960.png"/><Relationship Id="rId4" Type="http://schemas.openxmlformats.org/officeDocument/2006/relationships/image" Target="../media/image900.png"/><Relationship Id="rId9" Type="http://schemas.openxmlformats.org/officeDocument/2006/relationships/image" Target="../media/image950.png"/></Relationships>
</file>

<file path=ppt/slides/_rels/slide113.xml.rels><?xml version="1.0" encoding="UTF-8" standalone="yes"?>
<Relationships xmlns="http://schemas.openxmlformats.org/package/2006/relationships"><Relationship Id="rId2" Type="http://schemas.openxmlformats.org/officeDocument/2006/relationships/image" Target="../media/image1330.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10.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1050.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107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80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image" Target="../media/image1070.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110.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80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1.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image" Target="../media/image780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5.png"/><Relationship Id="rId4" Type="http://schemas.openxmlformats.org/officeDocument/2006/relationships/image" Target="../media/image92.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9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11.png"/><Relationship Id="rId4" Type="http://schemas.openxmlformats.org/officeDocument/2006/relationships/image" Target="../media/image10.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12.png"/><Relationship Id="rId4" Type="http://schemas.openxmlformats.org/officeDocument/2006/relationships/image" Target="../media/image10.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14.png"/><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1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mailto:jblocki@purdu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1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30.pn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image" Target="../media/image27.png"/><Relationship Id="rId10" Type="http://schemas.openxmlformats.org/officeDocument/2006/relationships/image" Target="../media/image49.jpg"/><Relationship Id="rId4" Type="http://schemas.openxmlformats.org/officeDocument/2006/relationships/image" Target="../media/image29.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3.jp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3.jp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3.jp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76.xml.rels><?xml version="1.0" encoding="UTF-8" standalone="yes"?>
<Relationships xmlns="http://schemas.openxmlformats.org/package/2006/relationships"><Relationship Id="rId8" Type="http://schemas.openxmlformats.org/officeDocument/2006/relationships/image" Target="../media/image78.jpg"/><Relationship Id="rId13" Type="http://schemas.openxmlformats.org/officeDocument/2006/relationships/image" Target="../media/image84.png"/><Relationship Id="rId18" Type="http://schemas.openxmlformats.org/officeDocument/2006/relationships/image" Target="../media/image102.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80.jpg"/><Relationship Id="rId17" Type="http://schemas.openxmlformats.org/officeDocument/2006/relationships/image" Target="../media/image101.png"/><Relationship Id="rId2" Type="http://schemas.openxmlformats.org/officeDocument/2006/relationships/notesSlide" Target="../notesSlides/notesSlide15.xml"/><Relationship Id="rId16"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77.jp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90.png"/><Relationship Id="rId10" Type="http://schemas.openxmlformats.org/officeDocument/2006/relationships/image" Target="../media/image40.jpeg"/><Relationship Id="rId19" Type="http://schemas.openxmlformats.org/officeDocument/2006/relationships/image" Target="../media/image103.png"/><Relationship Id="rId4" Type="http://schemas.openxmlformats.org/officeDocument/2006/relationships/image" Target="../media/image34.jpeg"/><Relationship Id="rId9" Type="http://schemas.openxmlformats.org/officeDocument/2006/relationships/image" Target="../media/image79.png"/><Relationship Id="rId1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04.jpg"/><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8" Type="http://schemas.openxmlformats.org/officeDocument/2006/relationships/image" Target="../media/image78.jpg"/><Relationship Id="rId13" Type="http://schemas.openxmlformats.org/officeDocument/2006/relationships/image" Target="../media/image84.png"/><Relationship Id="rId18" Type="http://schemas.openxmlformats.org/officeDocument/2006/relationships/image" Target="../media/image102.png"/><Relationship Id="rId3" Type="http://schemas.openxmlformats.org/officeDocument/2006/relationships/image" Target="../media/image33.jpeg"/><Relationship Id="rId21" Type="http://schemas.openxmlformats.org/officeDocument/2006/relationships/image" Target="../media/image106.jpeg"/><Relationship Id="rId7" Type="http://schemas.openxmlformats.org/officeDocument/2006/relationships/image" Target="../media/image37.jpeg"/><Relationship Id="rId12" Type="http://schemas.openxmlformats.org/officeDocument/2006/relationships/image" Target="../media/image80.jpg"/><Relationship Id="rId17" Type="http://schemas.openxmlformats.org/officeDocument/2006/relationships/image" Target="../media/image101.png"/><Relationship Id="rId2" Type="http://schemas.openxmlformats.org/officeDocument/2006/relationships/notesSlide" Target="../notesSlides/notesSlide16.xml"/><Relationship Id="rId16" Type="http://schemas.openxmlformats.org/officeDocument/2006/relationships/image" Target="../media/image100.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77.jp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90.png"/><Relationship Id="rId10" Type="http://schemas.openxmlformats.org/officeDocument/2006/relationships/image" Target="../media/image40.jpeg"/><Relationship Id="rId19" Type="http://schemas.openxmlformats.org/officeDocument/2006/relationships/image" Target="../media/image103.png"/><Relationship Id="rId4" Type="http://schemas.openxmlformats.org/officeDocument/2006/relationships/image" Target="../media/image34.jpeg"/><Relationship Id="rId9" Type="http://schemas.openxmlformats.org/officeDocument/2006/relationships/image" Target="../media/image79.png"/><Relationship Id="rId14" Type="http://schemas.openxmlformats.org/officeDocument/2006/relationships/image" Target="../media/image85.png"/></Relationships>
</file>

<file path=ppt/slides/_rels/slide79.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png"/><Relationship Id="rId4" Type="http://schemas.openxmlformats.org/officeDocument/2006/relationships/image" Target="../media/image10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09.png"/><Relationship Id="rId7" Type="http://schemas.openxmlformats.org/officeDocument/2006/relationships/image" Target="../media/image1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56.jpeg"/><Relationship Id="rId4" Type="http://schemas.openxmlformats.org/officeDocument/2006/relationships/image" Target="../media/image55.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0.jpeg"/><Relationship Id="rId5" Type="http://schemas.openxmlformats.org/officeDocument/2006/relationships/image" Target="../media/image113.png"/><Relationship Id="rId10" Type="http://schemas.openxmlformats.org/officeDocument/2006/relationships/image" Target="../media/image116.jpeg"/><Relationship Id="rId4" Type="http://schemas.openxmlformats.org/officeDocument/2006/relationships/image" Target="../media/image112.png"/><Relationship Id="rId9" Type="http://schemas.openxmlformats.org/officeDocument/2006/relationships/image" Target="../media/image115.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540.png"/><Relationship Id="rId1" Type="http://schemas.openxmlformats.org/officeDocument/2006/relationships/slideLayout" Target="../slideLayouts/slideLayout12.xml"/><Relationship Id="rId5" Type="http://schemas.openxmlformats.org/officeDocument/2006/relationships/image" Target="../media/image122.png"/><Relationship Id="rId4" Type="http://schemas.openxmlformats.org/officeDocument/2006/relationships/image" Target="../media/image121.jpeg"/></Relationships>
</file>

<file path=ppt/slides/_rels/slide8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0.png"/></Relationships>
</file>

<file path=ppt/slides/_rels/slide8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90.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40.png"/><Relationship Id="rId4" Type="http://schemas.openxmlformats.org/officeDocument/2006/relationships/image" Target="../media/image631.png"/></Relationships>
</file>

<file path=ppt/slides/_rels/slide92.xml.rels><?xml version="1.0" encoding="UTF-8" standalone="yes"?>
<Relationships xmlns="http://schemas.openxmlformats.org/package/2006/relationships"><Relationship Id="rId3" Type="http://schemas.openxmlformats.org/officeDocument/2006/relationships/image" Target="../media/image6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700.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238443"/>
            <a:ext cx="9144000" cy="2387600"/>
          </a:xfrm>
        </p:spPr>
        <p:txBody>
          <a:bodyPr/>
          <a:lstStyle/>
          <a:p>
            <a:r>
              <a:rPr lang="en-US" dirty="0" smtClean="0"/>
              <a:t>Advanced Cryptography</a:t>
            </a:r>
            <a:br>
              <a:rPr lang="en-US" dirty="0" smtClean="0"/>
            </a:br>
            <a:r>
              <a:rPr lang="en-US" dirty="0" smtClean="0"/>
              <a:t>CS 655</a:t>
            </a:r>
            <a:endParaRPr lang="en-US" dirty="0"/>
          </a:p>
        </p:txBody>
      </p:sp>
      <p:sp>
        <p:nvSpPr>
          <p:cNvPr id="3" name="Subtitle 2"/>
          <p:cNvSpPr>
            <a:spLocks noGrp="1"/>
          </p:cNvSpPr>
          <p:nvPr>
            <p:ph type="subTitle" idx="1"/>
          </p:nvPr>
        </p:nvSpPr>
        <p:spPr>
          <a:xfrm>
            <a:off x="929640" y="3130193"/>
            <a:ext cx="10424160" cy="2754312"/>
          </a:xfrm>
        </p:spPr>
        <p:txBody>
          <a:bodyPr>
            <a:normAutofit/>
          </a:bodyPr>
          <a:lstStyle/>
          <a:p>
            <a:pPr algn="l"/>
            <a:r>
              <a:rPr lang="en-US" sz="2900" b="1" dirty="0" smtClean="0"/>
              <a:t>Week 7: </a:t>
            </a:r>
          </a:p>
          <a:p>
            <a:pPr marL="342900" indent="-342900" algn="l">
              <a:buFont typeface="Arial" panose="020B0604020202020204" pitchFamily="34" charset="0"/>
              <a:buChar char="•"/>
            </a:pPr>
            <a:r>
              <a:rPr lang="en-US" sz="2900" dirty="0" smtClean="0"/>
              <a:t>Constructing Depth-Robust Graphs</a:t>
            </a:r>
          </a:p>
          <a:p>
            <a:pPr marL="342900" indent="-342900" algn="l">
              <a:buFont typeface="Arial" panose="020B0604020202020204" pitchFamily="34" charset="0"/>
              <a:buChar char="•"/>
            </a:pPr>
            <a:r>
              <a:rPr lang="en-US" sz="2900" dirty="0" smtClean="0"/>
              <a:t>Sustained Space Complexity</a:t>
            </a:r>
          </a:p>
          <a:p>
            <a:pPr marL="342900" indent="-342900" algn="l">
              <a:buFont typeface="Arial" panose="020B0604020202020204" pitchFamily="34" charset="0"/>
              <a:buChar char="•"/>
            </a:pPr>
            <a:r>
              <a:rPr lang="en-US" sz="2900" dirty="0" smtClean="0"/>
              <a:t>Bandwidth Hard-Functions</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308371" cy="369332"/>
          </a:xfrm>
          <a:prstGeom prst="rect">
            <a:avLst/>
          </a:prstGeom>
          <a:noFill/>
        </p:spPr>
        <p:txBody>
          <a:bodyPr wrap="none" rtlCol="0">
            <a:spAutoFit/>
          </a:bodyPr>
          <a:lstStyle/>
          <a:p>
            <a:r>
              <a:rPr lang="en-US" b="1" dirty="0" smtClean="0"/>
              <a:t>Spring 2023</a:t>
            </a:r>
            <a:endParaRPr lang="en-US" b="1" dirty="0"/>
          </a:p>
        </p:txBody>
      </p:sp>
      <p:sp>
        <p:nvSpPr>
          <p:cNvPr id="7" name="TextBox 6"/>
          <p:cNvSpPr txBox="1"/>
          <p:nvPr/>
        </p:nvSpPr>
        <p:spPr>
          <a:xfrm>
            <a:off x="929640" y="238443"/>
            <a:ext cx="5350567" cy="646331"/>
          </a:xfrm>
          <a:prstGeom prst="rect">
            <a:avLst/>
          </a:prstGeom>
          <a:noFill/>
        </p:spPr>
        <p:txBody>
          <a:bodyPr wrap="none" rtlCol="0">
            <a:spAutoFit/>
          </a:bodyPr>
          <a:lstStyle/>
          <a:p>
            <a:r>
              <a:rPr lang="en-US" dirty="0" smtClean="0"/>
              <a:t>Homework 2 Due Thursday @ 11:59PM on </a:t>
            </a:r>
            <a:r>
              <a:rPr lang="en-US" dirty="0" err="1" smtClean="0"/>
              <a:t>Gradescope</a:t>
            </a:r>
            <a:endParaRPr lang="en-US" dirty="0" smtClean="0"/>
          </a:p>
          <a:p>
            <a:r>
              <a:rPr lang="en-US" dirty="0" smtClean="0"/>
              <a:t>Project Proposals due Tonight</a:t>
            </a:r>
            <a:endParaRPr lang="en-US" dirty="0"/>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DR-Sample: Meta-Graph</a:t>
            </a:r>
            <a:endParaRPr lang="en-US" dirty="0">
              <a:solidFill>
                <a:srgbClr val="FF0000"/>
              </a:solidFill>
            </a:endParaRPr>
          </a:p>
        </p:txBody>
      </p:sp>
      <p:sp>
        <p:nvSpPr>
          <p:cNvPr id="30" name="Oval 29"/>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32" name="Oval 31"/>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39" name="Straight Arrow Connector 38"/>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3" name="TextBox 4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44" name="Oval 43"/>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45" name="Straight Arrow Connector 44"/>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57" name="Oval 56"/>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58" name="Oval 57"/>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9" name="Straight Arrow Connector 58"/>
          <p:cNvCxnSpPr>
            <a:endCxn id="57"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085936" y="2372619"/>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62" name="Straight Arrow Connector 61"/>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Oval 62"/>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xmlns="">
          <p:sp>
            <p:nvSpPr>
              <p:cNvPr id="63" name="Oval 62"/>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4"/>
                <a:stretch>
                  <a:fillRect/>
                </a:stretch>
              </a:blipFill>
              <a:ln>
                <a:noFill/>
              </a:ln>
            </p:spPr>
            <p:txBody>
              <a:bodyPr/>
              <a:lstStyle/>
              <a:p>
                <a:r>
                  <a:rPr lang="en-US">
                    <a:noFill/>
                  </a:rPr>
                  <a:t> </a:t>
                </a:r>
              </a:p>
            </p:txBody>
          </p:sp>
        </mc:Fallback>
      </mc:AlternateContent>
      <p:sp>
        <p:nvSpPr>
          <p:cNvPr id="64" name="TextBox 63"/>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65" name="Oval 6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6" name="Straight Arrow Connector 6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8" name="Straight Arrow Connector 67"/>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87375" y="2063703"/>
            <a:ext cx="3317207"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3" name="Oval 72"/>
          <p:cNvSpPr/>
          <p:nvPr/>
        </p:nvSpPr>
        <p:spPr>
          <a:xfrm>
            <a:off x="3924565" y="2063703"/>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4" name="Oval 73"/>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5" name="Oval 74"/>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6" name="Oval 75"/>
          <p:cNvSpPr/>
          <p:nvPr/>
        </p:nvSpPr>
        <p:spPr>
          <a:xfrm>
            <a:off x="10455569" y="3900295"/>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77" name="Oval 76"/>
          <p:cNvSpPr/>
          <p:nvPr/>
        </p:nvSpPr>
        <p:spPr>
          <a:xfrm>
            <a:off x="8243284"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78" name="Straight Arrow Connector 77"/>
          <p:cNvCxnSpPr/>
          <p:nvPr/>
        </p:nvCxnSpPr>
        <p:spPr>
          <a:xfrm flipV="1">
            <a:off x="8887474" y="4104601"/>
            <a:ext cx="1679927" cy="376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256737" y="3861014"/>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0" name="Straight Arrow Connector 79"/>
          <p:cNvCxnSpPr>
            <a:endCxn id="77" idx="2"/>
          </p:cNvCxnSpPr>
          <p:nvPr/>
        </p:nvCxnSpPr>
        <p:spPr>
          <a:xfrm flipV="1">
            <a:off x="4741933" y="4108365"/>
            <a:ext cx="3501353" cy="44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732547"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2" name="Straight Arrow Connector 81"/>
          <p:cNvCxnSpPr/>
          <p:nvPr/>
        </p:nvCxnSpPr>
        <p:spPr>
          <a:xfrm flipV="1">
            <a:off x="2430190" y="4145542"/>
            <a:ext cx="1933788" cy="74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79" idx="7"/>
            <a:endCxn id="76" idx="1"/>
          </p:cNvCxnSpPr>
          <p:nvPr/>
        </p:nvCxnSpPr>
        <p:spPr>
          <a:xfrm rot="16200000" flipH="1">
            <a:off x="7685336" y="1109595"/>
            <a:ext cx="39281" cy="5705524"/>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Rectangle 85"/>
              <p:cNvSpPr/>
              <p:nvPr/>
            </p:nvSpPr>
            <p:spPr>
              <a:xfrm>
                <a:off x="363515" y="3845536"/>
                <a:ext cx="1050864"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4400" i="1">
                              <a:solidFill>
                                <a:srgbClr val="00B0F0"/>
                              </a:solidFill>
                              <a:latin typeface="Cambria Math" panose="02040503050406030204" pitchFamily="18" charset="0"/>
                            </a:rPr>
                          </m:ctrlPr>
                        </m:sSubPr>
                        <m:e>
                          <m:r>
                            <a:rPr lang="en-US" sz="4400" i="1">
                              <a:solidFill>
                                <a:srgbClr val="00B0F0"/>
                              </a:solidFill>
                              <a:latin typeface="Cambria Math"/>
                            </a:rPr>
                            <m:t>𝐺</m:t>
                          </m:r>
                        </m:e>
                        <m:sub>
                          <m:r>
                            <a:rPr lang="en-US" sz="4400" i="1">
                              <a:solidFill>
                                <a:srgbClr val="00B0F0"/>
                              </a:solidFill>
                              <a:latin typeface="Cambria Math"/>
                            </a:rPr>
                            <m:t>𝑚</m:t>
                          </m:r>
                        </m:sub>
                      </m:sSub>
                    </m:oMath>
                  </m:oMathPara>
                </a14:m>
                <a:endParaRPr lang="en-US" sz="4400" dirty="0"/>
              </a:p>
            </p:txBody>
          </p:sp>
        </mc:Choice>
        <mc:Fallback xmlns="">
          <p:sp>
            <p:nvSpPr>
              <p:cNvPr id="86" name="Rectangle 85"/>
              <p:cNvSpPr>
                <a:spLocks noRot="1" noChangeAspect="1" noMove="1" noResize="1" noEditPoints="1" noAdjustHandles="1" noChangeArrowheads="1" noChangeShapeType="1" noTextEdit="1"/>
              </p:cNvSpPr>
              <p:nvPr/>
            </p:nvSpPr>
            <p:spPr>
              <a:xfrm>
                <a:off x="363515" y="3845536"/>
                <a:ext cx="1050864"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xmlns="">
          <p:sp>
            <p:nvSpPr>
              <p:cNvPr id="87" name="Rectangle 86"/>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1067791" y="1469356"/>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xmlns="">
          <p:sp>
            <p:nvSpPr>
              <p:cNvPr id="88" name="Rectangle 87"/>
              <p:cNvSpPr>
                <a:spLocks noRot="1" noChangeAspect="1" noMove="1" noResize="1" noEditPoints="1" noAdjustHandles="1" noChangeArrowheads="1" noChangeShapeType="1" noTextEdit="1"/>
              </p:cNvSpPr>
              <p:nvPr/>
            </p:nvSpPr>
            <p:spPr>
              <a:xfrm>
                <a:off x="1067791" y="1469356"/>
                <a:ext cx="232929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53691" y="4662496"/>
                <a:ext cx="10102959" cy="2458173"/>
              </a:xfrm>
              <a:prstGeom prst="rect">
                <a:avLst/>
              </a:prstGeom>
              <a:noFill/>
            </p:spPr>
            <p:txBody>
              <a:bodyPr wrap="square" rtlCol="0">
                <a:spAutoFit/>
              </a:bodyPr>
              <a:lstStyle/>
              <a:p>
                <a:r>
                  <a:rPr lang="en-US" sz="2400" dirty="0" smtClean="0"/>
                  <a:t>Each meta-node u corresponds to m nodes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b="0" i="1" smtClean="0">
                            <a:latin typeface="Cambria Math" panose="02040503050406030204" pitchFamily="18" charset="0"/>
                          </a:rPr>
                          <m:t>𝑚</m:t>
                        </m:r>
                      </m:sub>
                    </m:sSub>
                  </m:oMath>
                </a14:m>
                <a:r>
                  <a:rPr lang="en-US" sz="2400" dirty="0" smtClean="0"/>
                  <a:t> . </a:t>
                </a:r>
              </a:p>
              <a:p>
                <a:r>
                  <a:rPr lang="en-US" sz="2400" dirty="0"/>
                  <a:t> </a:t>
                </a:r>
                <a:r>
                  <a:rPr lang="en-US" sz="2400" dirty="0" smtClean="0"/>
                  <a:t>  Let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𝑢</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𝑚</m:t>
                            </m:r>
                            <m:r>
                              <a:rPr lang="en-US" sz="2400" b="0" i="1" smtClean="0">
                                <a:latin typeface="Cambria Math" panose="02040503050406030204" pitchFamily="18" charset="0"/>
                              </a:rPr>
                              <m:t>/3</m:t>
                            </m:r>
                          </m:sub>
                        </m:sSub>
                      </m:e>
                    </m:d>
                    <m:r>
                      <a:rPr lang="en-US" sz="2400" b="0" i="1" smtClean="0">
                        <a:latin typeface="Cambria Math" panose="02040503050406030204" pitchFamily="18" charset="0"/>
                      </a:rPr>
                      <m:t> </m:t>
                    </m:r>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𝐿</m:t>
                        </m:r>
                      </m:e>
                      <m:sub>
                        <m:r>
                          <a:rPr lang="en-US" sz="2400" i="1">
                            <a:latin typeface="Cambria Math" panose="02040503050406030204" pitchFamily="18" charset="0"/>
                          </a:rPr>
                          <m:t>𝑢</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b="0" i="1" smtClean="0">
                                <a:latin typeface="Cambria Math" panose="02040503050406030204" pitchFamily="18" charset="0"/>
                              </a:rPr>
                              <m:t>𝑚</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𝑚</m:t>
                            </m:r>
                          </m:sub>
                        </m:sSub>
                      </m:e>
                    </m:d>
                  </m:oMath>
                </a14:m>
                <a:r>
                  <a:rPr lang="en-US" sz="2400" dirty="0" smtClean="0"/>
                  <a:t> denote the first (resp. last third) of these nodes</a:t>
                </a:r>
              </a:p>
              <a:p>
                <a:endParaRPr lang="en-US" sz="2400" dirty="0" smtClean="0"/>
              </a:p>
              <a:p>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smtClean="0"/>
                  <a:t> has edge (</a:t>
                </a:r>
                <a:r>
                  <a:rPr lang="en-US" sz="2400" dirty="0" err="1" smtClean="0"/>
                  <a:t>u,v</a:t>
                </a:r>
                <a:r>
                  <a:rPr lang="en-US" sz="2400" dirty="0" smtClean="0"/>
                  <a:t>) if and only if G has some edge (</a:t>
                </a:r>
                <a:r>
                  <a:rPr lang="en-US" sz="2400" dirty="0" err="1" smtClean="0"/>
                  <a:t>x,y</a:t>
                </a:r>
                <a:r>
                  <a:rPr lang="en-US" sz="2400" dirty="0" smtClean="0"/>
                  <a:t>) with </a:t>
                </a:r>
                <a14:m>
                  <m:oMath xmlns:m="http://schemas.openxmlformats.org/officeDocument/2006/math">
                    <m:r>
                      <m:rPr>
                        <m:sty m:val="p"/>
                      </m:rPr>
                      <a:rPr lang="en-US" sz="2400" b="0" i="0" smtClean="0">
                        <a:latin typeface="Cambria Math" panose="02040503050406030204" pitchFamily="18" charset="0"/>
                      </a:rPr>
                      <m:t>x</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𝑢</m:t>
                        </m:r>
                      </m:sub>
                    </m:sSub>
                  </m:oMath>
                </a14:m>
                <a:r>
                  <a:rPr lang="en-US" sz="2400" dirty="0" smtClean="0"/>
                  <a:t> and </a:t>
                </a:r>
                <a14:m>
                  <m:oMath xmlns:m="http://schemas.openxmlformats.org/officeDocument/2006/math">
                    <m:r>
                      <m:rPr>
                        <m:sty m:val="p"/>
                      </m:rPr>
                      <a:rPr lang="en-US" sz="2400" b="0" i="0" smtClean="0">
                        <a:latin typeface="Cambria Math" panose="02040503050406030204" pitchFamily="18" charset="0"/>
                      </a:rPr>
                      <m:t>y</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𝑢</m:t>
                        </m:r>
                      </m:sub>
                    </m:sSub>
                  </m:oMath>
                </a14:m>
                <a:endParaRPr lang="en-US" sz="2400" dirty="0"/>
              </a:p>
              <a:p>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853691" y="4662496"/>
                <a:ext cx="10102959" cy="2458173"/>
              </a:xfrm>
              <a:prstGeom prst="rect">
                <a:avLst/>
              </a:prstGeom>
              <a:blipFill>
                <a:blip r:embed="rId8"/>
                <a:stretch>
                  <a:fillRect l="-905" t="-1985"/>
                </a:stretch>
              </a:blipFill>
            </p:spPr>
            <p:txBody>
              <a:bodyPr/>
              <a:lstStyle/>
              <a:p>
                <a:r>
                  <a:rPr lang="en-US">
                    <a:noFill/>
                  </a:rPr>
                  <a:t> </a:t>
                </a:r>
              </a:p>
            </p:txBody>
          </p:sp>
        </mc:Fallback>
      </mc:AlternateContent>
    </p:spTree>
    <p:extLst>
      <p:ext uri="{BB962C8B-B14F-4D97-AF65-F5344CB8AC3E}">
        <p14:creationId xmlns:p14="http://schemas.microsoft.com/office/powerpoint/2010/main" val="1672880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16093" y="3804038"/>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164567" y="4376512"/>
            <a:ext cx="1524000" cy="0"/>
          </a:xfrm>
          <a:prstGeom prst="straightConnector1">
            <a:avLst/>
          </a:prstGeom>
          <a:ln w="762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100</a:t>
            </a:fld>
            <a:endParaRPr lang="en-US"/>
          </a:p>
        </p:txBody>
      </p:sp>
    </p:spTree>
    <p:extLst>
      <p:ext uri="{BB962C8B-B14F-4D97-AF65-F5344CB8AC3E}">
        <p14:creationId xmlns:p14="http://schemas.microsoft.com/office/powerpoint/2010/main" val="25337006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43299" y="3788274"/>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233346" y="4450345"/>
            <a:ext cx="2574947" cy="24612"/>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41709" y="4575475"/>
            <a:ext cx="217078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Easy Direction</a:t>
            </a: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101</a:t>
            </a:fld>
            <a:endParaRPr lang="en-US"/>
          </a:p>
        </p:txBody>
      </p:sp>
    </p:spTree>
    <p:extLst>
      <p:ext uri="{BB962C8B-B14F-4D97-AF65-F5344CB8AC3E}">
        <p14:creationId xmlns:p14="http://schemas.microsoft.com/office/powerpoint/2010/main" val="12269213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43299" y="3788274"/>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3124200" y="4351900"/>
            <a:ext cx="3581400" cy="0"/>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64321" y="4491867"/>
            <a:ext cx="2836033"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Extractor Argument</a:t>
            </a:r>
          </a:p>
          <a:p>
            <a:r>
              <a:rPr lang="en-US" sz="2400" dirty="0" smtClean="0">
                <a:latin typeface="Arial" panose="020B0604020202020204" pitchFamily="34" charset="0"/>
                <a:cs typeface="Arial" panose="020B0604020202020204" pitchFamily="34" charset="0"/>
              </a:rPr>
              <a:t>(can’t compress </a:t>
            </a:r>
          </a:p>
          <a:p>
            <a:r>
              <a:rPr lang="en-US" sz="2400" dirty="0" smtClean="0">
                <a:latin typeface="Arial" panose="020B0604020202020204" pitchFamily="34" charset="0"/>
                <a:cs typeface="Arial" panose="020B0604020202020204" pitchFamily="34" charset="0"/>
              </a:rPr>
              <a:t> labels from RO) </a:t>
            </a: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102</a:t>
            </a:fld>
            <a:endParaRPr lang="en-US"/>
          </a:p>
        </p:txBody>
      </p:sp>
    </p:spTree>
    <p:extLst>
      <p:ext uri="{BB962C8B-B14F-4D97-AF65-F5344CB8AC3E}">
        <p14:creationId xmlns:p14="http://schemas.microsoft.com/office/powerpoint/2010/main" val="10222487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p:sp>
        <p:nvSpPr>
          <p:cNvPr id="3" name="Text Placeholder 2"/>
          <p:cNvSpPr>
            <a:spLocks noGrp="1"/>
          </p:cNvSpPr>
          <p:nvPr>
            <p:ph type="body" idx="1"/>
          </p:nvPr>
        </p:nvSpPr>
        <p:spPr>
          <a:xfrm>
            <a:off x="838200" y="1825625"/>
            <a:ext cx="10515600" cy="4351338"/>
          </a:xfrm>
        </p:spPr>
        <p:txBody>
          <a:bodyPr>
            <a:normAutofit lnSpcReduction="10000"/>
          </a:bodyPr>
          <a:lstStyle/>
          <a:p>
            <a:r>
              <a:rPr lang="en-US" b="1" dirty="0" smtClean="0"/>
              <a:t>Prior</a:t>
            </a:r>
            <a:r>
              <a:rPr lang="en-US" dirty="0" smtClean="0"/>
              <a:t> pebbling reduction implie</a:t>
            </a:r>
            <a:r>
              <a:rPr lang="en-US" dirty="0" smtClean="0"/>
              <a:t>s that total number of pebbles on graph (</a:t>
            </a:r>
            <a:r>
              <a:rPr lang="en-US" dirty="0" smtClean="0">
                <a:solidFill>
                  <a:srgbClr val="FF0000"/>
                </a:solidFill>
              </a:rPr>
              <a:t>red</a:t>
            </a:r>
            <a:r>
              <a:rPr lang="en-US" dirty="0" smtClean="0"/>
              <a:t> or </a:t>
            </a:r>
            <a:r>
              <a:rPr lang="en-US" dirty="0" smtClean="0">
                <a:solidFill>
                  <a:srgbClr val="0070C0"/>
                </a:solidFill>
              </a:rPr>
              <a:t>blue</a:t>
            </a:r>
            <a:r>
              <a:rPr lang="en-US" dirty="0" smtClean="0"/>
              <a:t>) is proportional to overall state size (</a:t>
            </a:r>
            <a:r>
              <a:rPr lang="en-US" dirty="0" err="1" smtClean="0">
                <a:solidFill>
                  <a:srgbClr val="FF0000"/>
                </a:solidFill>
              </a:rPr>
              <a:t>cache</a:t>
            </a:r>
            <a:r>
              <a:rPr lang="en-US" dirty="0" err="1" smtClean="0"/>
              <a:t>+</a:t>
            </a:r>
            <a:r>
              <a:rPr lang="en-US" dirty="0" err="1" smtClean="0">
                <a:solidFill>
                  <a:schemeClr val="accent1"/>
                </a:solidFill>
              </a:rPr>
              <a:t>RAM</a:t>
            </a:r>
            <a:r>
              <a:rPr lang="en-US" dirty="0" smtClean="0"/>
              <a:t>)</a:t>
            </a:r>
          </a:p>
          <a:p>
            <a:endParaRPr lang="en-US" dirty="0" smtClean="0"/>
          </a:p>
          <a:p>
            <a:r>
              <a:rPr lang="en-US" b="1" dirty="0" smtClean="0"/>
              <a:t>Challenge: </a:t>
            </a:r>
            <a:r>
              <a:rPr lang="en-US" dirty="0" smtClean="0"/>
              <a:t>Ex-post facto pebbling only gives us black pebbling P</a:t>
            </a:r>
            <a:r>
              <a:rPr lang="en-US" baseline="-25000" dirty="0" smtClean="0"/>
              <a:t>1</a:t>
            </a:r>
            <a:r>
              <a:rPr lang="en-US" dirty="0" smtClean="0"/>
              <a:t>,…,P</a:t>
            </a:r>
            <a:r>
              <a:rPr lang="en-US" baseline="-25000" dirty="0" smtClean="0"/>
              <a:t>t</a:t>
            </a:r>
            <a:r>
              <a:rPr lang="en-US" dirty="0" smtClean="0"/>
              <a:t>. </a:t>
            </a:r>
          </a:p>
          <a:p>
            <a:pPr lvl="1"/>
            <a:r>
              <a:rPr lang="en-US" dirty="0" smtClean="0"/>
              <a:t>Which pebbles should we color blue/red in each round? </a:t>
            </a:r>
          </a:p>
          <a:p>
            <a:pPr lvl="1"/>
            <a:r>
              <a:rPr lang="en-US" dirty="0" smtClean="0"/>
              <a:t>We cannot directly see what labels are transferred to/from cache (the labels might be stored in encrypted form!)</a:t>
            </a:r>
          </a:p>
          <a:p>
            <a:pPr lvl="1"/>
            <a:endParaRPr lang="en-US" dirty="0"/>
          </a:p>
          <a:p>
            <a:r>
              <a:rPr lang="en-US" b="1" dirty="0" smtClean="0"/>
              <a:t>Recall:</a:t>
            </a:r>
            <a:r>
              <a:rPr lang="en-US" dirty="0" smtClean="0"/>
              <a:t> In ex-post facto pebbling P</a:t>
            </a:r>
            <a:r>
              <a:rPr lang="en-US" baseline="-25000" dirty="0" smtClean="0"/>
              <a:t>i </a:t>
            </a:r>
            <a:r>
              <a:rPr lang="en-US" dirty="0"/>
              <a:t>denotes </a:t>
            </a:r>
            <a:r>
              <a:rPr lang="en-US" dirty="0" smtClean="0"/>
              <a:t>labels that appear “out of the blue” in our simulation i.e., the next time these labels appear will be as the input to a random oracle query. </a:t>
            </a:r>
          </a:p>
          <a:p>
            <a:endParaRPr lang="en-US" b="1" dirty="0"/>
          </a:p>
          <a:p>
            <a:endParaRPr lang="en-US" b="1" dirty="0"/>
          </a:p>
          <a:p>
            <a:endParaRPr lang="en-US" dirty="0" smtClean="0"/>
          </a:p>
          <a:p>
            <a:endParaRPr lang="en-US" dirty="0" smtClean="0"/>
          </a:p>
          <a:p>
            <a:endParaRPr lang="en-US" dirty="0"/>
          </a:p>
          <a:p>
            <a:endParaRPr lang="en-US" dirty="0" smtClean="0"/>
          </a:p>
          <a:p>
            <a:pPr marL="50800" indent="0">
              <a:buNone/>
            </a:pPr>
            <a:endParaRPr lang="en-US" dirty="0"/>
          </a:p>
        </p:txBody>
      </p:sp>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13487400" y="753560"/>
                <a:ext cx="5181600" cy="4351338"/>
              </a:xfrm>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e>
                    </m:d>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13487400" y="753560"/>
                <a:ext cx="5181600" cy="4351338"/>
              </a:xfrm>
              <a:blipFill>
                <a:blip r:embed="rId2"/>
                <a:stretch>
                  <a:fillRect l="-2118" t="-2384"/>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103</a:t>
            </a:fld>
            <a:endParaRPr lang="en-US"/>
          </a:p>
        </p:txBody>
      </p:sp>
    </p:spTree>
    <p:extLst>
      <p:ext uri="{BB962C8B-B14F-4D97-AF65-F5344CB8AC3E}">
        <p14:creationId xmlns:p14="http://schemas.microsoft.com/office/powerpoint/2010/main" val="37764839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10515600" cy="4351338"/>
              </a:xfrm>
            </p:spPr>
            <p:txBody>
              <a:bodyPr>
                <a:normAutofit fontScale="92500" lnSpcReduction="10000"/>
              </a:bodyPr>
              <a:lstStyle/>
              <a:p>
                <a:r>
                  <a:rPr lang="en-US" b="1" dirty="0" smtClean="0"/>
                  <a:t>Prior</a:t>
                </a:r>
                <a:r>
                  <a:rPr lang="en-US" dirty="0" smtClean="0"/>
                  <a:t> pebbling reduction implie</a:t>
                </a:r>
                <a:r>
                  <a:rPr lang="en-US" dirty="0" smtClean="0"/>
                  <a:t>s that total number of pebbles on graph (</a:t>
                </a:r>
                <a:r>
                  <a:rPr lang="en-US" dirty="0" smtClean="0">
                    <a:solidFill>
                      <a:srgbClr val="FF0000"/>
                    </a:solidFill>
                  </a:rPr>
                  <a:t>red</a:t>
                </a:r>
                <a:r>
                  <a:rPr lang="en-US" dirty="0" smtClean="0"/>
                  <a:t> or </a:t>
                </a:r>
                <a:r>
                  <a:rPr lang="en-US" dirty="0" smtClean="0">
                    <a:solidFill>
                      <a:srgbClr val="0070C0"/>
                    </a:solidFill>
                  </a:rPr>
                  <a:t>blue</a:t>
                </a:r>
                <a:r>
                  <a:rPr lang="en-US" dirty="0" smtClean="0"/>
                  <a:t>) is proportional to overall state size (</a:t>
                </a:r>
                <a:r>
                  <a:rPr lang="en-US" dirty="0" err="1" smtClean="0">
                    <a:solidFill>
                      <a:srgbClr val="FF0000"/>
                    </a:solidFill>
                  </a:rPr>
                  <a:t>cache</a:t>
                </a:r>
                <a:r>
                  <a:rPr lang="en-US" dirty="0" err="1" smtClean="0"/>
                  <a:t>+</a:t>
                </a:r>
                <a:r>
                  <a:rPr lang="en-US" dirty="0" err="1" smtClean="0">
                    <a:solidFill>
                      <a:schemeClr val="accent1"/>
                    </a:solidFill>
                  </a:rPr>
                  <a:t>RAM</a:t>
                </a:r>
                <a:r>
                  <a:rPr lang="en-US" dirty="0" smtClean="0"/>
                  <a:t>)</a:t>
                </a:r>
              </a:p>
              <a:p>
                <a:endParaRPr lang="en-US" dirty="0" smtClean="0"/>
              </a:p>
              <a:p>
                <a:r>
                  <a:rPr lang="en-US" b="1" dirty="0" smtClean="0"/>
                  <a:t>Challenge: </a:t>
                </a:r>
                <a:r>
                  <a:rPr lang="en-US" dirty="0" smtClean="0"/>
                  <a:t>Ex-post facto pebbling only gives us black pebbling P</a:t>
                </a:r>
                <a:r>
                  <a:rPr lang="en-US" baseline="-25000" dirty="0" smtClean="0"/>
                  <a:t>1</a:t>
                </a:r>
                <a:r>
                  <a:rPr lang="en-US" dirty="0" smtClean="0"/>
                  <a:t>,…,P</a:t>
                </a:r>
                <a:r>
                  <a:rPr lang="en-US" baseline="-25000" dirty="0" smtClean="0"/>
                  <a:t>t</a:t>
                </a:r>
                <a:r>
                  <a:rPr lang="en-US" dirty="0" smtClean="0"/>
                  <a:t>. </a:t>
                </a:r>
              </a:p>
              <a:p>
                <a:pPr lvl="1"/>
                <a:endParaRPr lang="en-US" dirty="0"/>
              </a:p>
              <a:p>
                <a:r>
                  <a:rPr lang="en-US" b="1" dirty="0" smtClean="0"/>
                  <a:t>Recall:</a:t>
                </a:r>
                <a:r>
                  <a:rPr lang="en-US" dirty="0" smtClean="0"/>
                  <a:t> In ex-post facto pebbling P</a:t>
                </a:r>
                <a:r>
                  <a:rPr lang="en-US" baseline="-25000" dirty="0" smtClean="0"/>
                  <a:t>i </a:t>
                </a:r>
                <a:r>
                  <a:rPr lang="en-US" dirty="0"/>
                  <a:t>denotes </a:t>
                </a:r>
                <a:r>
                  <a:rPr lang="en-US" dirty="0" smtClean="0"/>
                  <a:t>labels that appear “out of the blue” in our simulation i.e., the next time these labels appear will be as the input to a random oracle query. </a:t>
                </a:r>
              </a:p>
              <a:p>
                <a:endParaRPr lang="en-US" dirty="0" smtClean="0"/>
              </a:p>
              <a:p>
                <a:r>
                  <a:rPr lang="en-US" b="1" dirty="0" smtClean="0"/>
                  <a:t>Intuition: </a:t>
                </a:r>
                <a:r>
                  <a:rPr lang="en-US" dirty="0" smtClean="0"/>
                  <a:t>We expect that at least |P</a:t>
                </a:r>
                <a:r>
                  <a:rPr lang="en-US" baseline="-25000" dirty="0" smtClean="0"/>
                  <a:t>i</a:t>
                </a:r>
                <a:r>
                  <a:rPr lang="en-US" dirty="0" smtClean="0"/>
                  <a:t>|-m of the labels in P</a:t>
                </a:r>
                <a:r>
                  <a:rPr lang="en-US" baseline="-25000" dirty="0" smtClean="0"/>
                  <a:t>i </a:t>
                </a:r>
                <a:r>
                  <a:rPr lang="en-US" dirty="0"/>
                  <a:t>will have to be transferred from </a:t>
                </a:r>
                <a:r>
                  <a:rPr lang="en-US" dirty="0" smtClean="0"/>
                  <a:t>cache in the future at cost (|</a:t>
                </a:r>
                <a:r>
                  <a:rPr lang="en-US" dirty="0"/>
                  <a:t>P</a:t>
                </a:r>
                <a:r>
                  <a:rPr lang="en-US" baseline="-25000" dirty="0"/>
                  <a:t>i</a:t>
                </a:r>
                <a:r>
                  <a:rPr lang="en-US" dirty="0"/>
                  <a:t>|-</a:t>
                </a:r>
                <a:r>
                  <a:rPr lang="en-US" dirty="0" smtClean="0"/>
                  <a:t>m)</a:t>
                </a:r>
                <a14:m>
                  <m:oMath xmlns:m="http://schemas.openxmlformats.org/officeDocument/2006/math">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oMath>
                </a14:m>
                <a:r>
                  <a:rPr lang="en-US" dirty="0" smtClean="0"/>
                  <a:t>.  </a:t>
                </a:r>
                <a:endParaRPr lang="en-US" b="1" dirty="0"/>
              </a:p>
              <a:p>
                <a:endParaRPr lang="en-US" b="1" dirty="0"/>
              </a:p>
              <a:p>
                <a:endParaRPr lang="en-US" dirty="0" smtClean="0"/>
              </a:p>
              <a:p>
                <a:endParaRPr lang="en-US" dirty="0" smtClean="0"/>
              </a:p>
              <a:p>
                <a:endParaRPr lang="en-US" dirty="0"/>
              </a:p>
              <a:p>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515600" cy="4351338"/>
              </a:xfrm>
              <a:blipFill>
                <a:blip r:embed="rId2"/>
                <a:stretch>
                  <a:fillRect l="-928" t="-2801" r="-986" b="-11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13487400" y="753560"/>
                <a:ext cx="5181600" cy="4351338"/>
              </a:xfrm>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e>
                    </m:d>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13487400" y="753560"/>
                <a:ext cx="5181600" cy="4351338"/>
              </a:xfrm>
              <a:blipFill>
                <a:blip r:embed="rId3"/>
                <a:stretch>
                  <a:fillRect l="-2118" t="-2384"/>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104</a:t>
            </a:fld>
            <a:endParaRPr lang="en-US"/>
          </a:p>
        </p:txBody>
      </p:sp>
    </p:spTree>
    <p:extLst>
      <p:ext uri="{BB962C8B-B14F-4D97-AF65-F5344CB8AC3E}">
        <p14:creationId xmlns:p14="http://schemas.microsoft.com/office/powerpoint/2010/main" val="40986237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10515600" cy="4351338"/>
              </a:xfrm>
            </p:spPr>
            <p:txBody>
              <a:bodyPr>
                <a:normAutofit fontScale="85000" lnSpcReduction="20000"/>
              </a:bodyPr>
              <a:lstStyle/>
              <a:p>
                <a:r>
                  <a:rPr lang="en-US" b="1" dirty="0" smtClean="0"/>
                  <a:t>Challenge: </a:t>
                </a:r>
                <a:r>
                  <a:rPr lang="en-US" dirty="0" smtClean="0"/>
                  <a:t>Ex-post facto pebbling only gives us black pebbling P</a:t>
                </a:r>
                <a:r>
                  <a:rPr lang="en-US" baseline="-25000" dirty="0" smtClean="0"/>
                  <a:t>1</a:t>
                </a:r>
                <a:r>
                  <a:rPr lang="en-US" dirty="0" smtClean="0"/>
                  <a:t>,…,P</a:t>
                </a:r>
                <a:r>
                  <a:rPr lang="en-US" baseline="-25000" dirty="0" smtClean="0"/>
                  <a:t>t</a:t>
                </a:r>
                <a:r>
                  <a:rPr lang="en-US" dirty="0" smtClean="0"/>
                  <a:t>. </a:t>
                </a:r>
              </a:p>
              <a:p>
                <a:pPr lvl="1"/>
                <a:endParaRPr lang="en-US" dirty="0"/>
              </a:p>
              <a:p>
                <a:r>
                  <a:rPr lang="en-US" b="1" dirty="0" smtClean="0"/>
                  <a:t>Recall:</a:t>
                </a:r>
                <a:r>
                  <a:rPr lang="en-US" dirty="0" smtClean="0"/>
                  <a:t> In ex-post facto pebbling P</a:t>
                </a:r>
                <a:r>
                  <a:rPr lang="en-US" baseline="-25000" dirty="0" smtClean="0"/>
                  <a:t>i </a:t>
                </a:r>
                <a:r>
                  <a:rPr lang="en-US" dirty="0"/>
                  <a:t>denotes </a:t>
                </a:r>
                <a:r>
                  <a:rPr lang="en-US" dirty="0" smtClean="0"/>
                  <a:t>labels that appear “out of the blue” in our simulation i.e., the next time these labels appear will be as the input to a random oracle query. </a:t>
                </a:r>
              </a:p>
              <a:p>
                <a:endParaRPr lang="en-US" dirty="0" smtClean="0"/>
              </a:p>
              <a:p>
                <a:r>
                  <a:rPr lang="en-US" b="1" dirty="0" smtClean="0"/>
                  <a:t>Intuition: </a:t>
                </a:r>
                <a:r>
                  <a:rPr lang="en-US" dirty="0" smtClean="0"/>
                  <a:t>We expect that at least |P</a:t>
                </a:r>
                <a:r>
                  <a:rPr lang="en-US" baseline="-25000" dirty="0" smtClean="0"/>
                  <a:t>i</a:t>
                </a:r>
                <a:r>
                  <a:rPr lang="en-US" dirty="0" smtClean="0"/>
                  <a:t>|-m of the labels in P</a:t>
                </a:r>
                <a:r>
                  <a:rPr lang="en-US" baseline="-25000" dirty="0" smtClean="0"/>
                  <a:t>i </a:t>
                </a:r>
                <a:r>
                  <a:rPr lang="en-US" dirty="0"/>
                  <a:t>will have to be transferred from </a:t>
                </a:r>
                <a:r>
                  <a:rPr lang="en-US" dirty="0" smtClean="0"/>
                  <a:t>cache in the future incurring cost (|</a:t>
                </a:r>
                <a:r>
                  <a:rPr lang="en-US" dirty="0"/>
                  <a:t>P</a:t>
                </a:r>
                <a:r>
                  <a:rPr lang="en-US" baseline="-25000" dirty="0"/>
                  <a:t>i</a:t>
                </a:r>
                <a:r>
                  <a:rPr lang="en-US" dirty="0"/>
                  <a:t>|-</a:t>
                </a:r>
                <a:r>
                  <a:rPr lang="en-US" dirty="0" smtClean="0"/>
                  <a:t>m)</a:t>
                </a:r>
                <a14:m>
                  <m:oMath xmlns:m="http://schemas.openxmlformats.org/officeDocument/2006/math">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oMath>
                </a14:m>
                <a:r>
                  <a:rPr lang="en-US" dirty="0" smtClean="0"/>
                  <a:t>.  </a:t>
                </a:r>
              </a:p>
              <a:p>
                <a:r>
                  <a:rPr lang="en-US" b="1" dirty="0" smtClean="0"/>
                  <a:t>Suppose Not: </a:t>
                </a:r>
                <a:r>
                  <a:rPr lang="en-US" dirty="0" smtClean="0"/>
                  <a:t>If fewer than </a:t>
                </a:r>
                <a:r>
                  <a:rPr lang="en-US" dirty="0"/>
                  <a:t>(|</a:t>
                </a:r>
                <a:r>
                  <a:rPr lang="en-US" dirty="0"/>
                  <a:t>P</a:t>
                </a:r>
                <a:r>
                  <a:rPr lang="en-US" baseline="-25000" dirty="0"/>
                  <a:t>i</a:t>
                </a:r>
                <a:r>
                  <a:rPr lang="en-US" dirty="0"/>
                  <a:t>|-</a:t>
                </a:r>
                <a:r>
                  <a:rPr lang="en-US" dirty="0"/>
                  <a:t>m)</a:t>
                </a:r>
                <a14:m>
                  <m:oMath xmlns:m="http://schemas.openxmlformats.org/officeDocument/2006/math">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b="0" i="1" smtClean="0">
                        <a:solidFill>
                          <a:srgbClr val="003DB8"/>
                        </a:solidFill>
                        <a:latin typeface="Cambria Math" panose="02040503050406030204" pitchFamily="18" charset="0"/>
                      </a:rPr>
                      <m:t>/2</m:t>
                    </m:r>
                  </m:oMath>
                </a14:m>
                <a:r>
                  <a:rPr lang="en-US" b="1" dirty="0" smtClean="0"/>
                  <a:t> bits are transferred to/from cache after round </a:t>
                </a:r>
                <a:r>
                  <a:rPr lang="en-US" b="1" dirty="0" err="1" smtClean="0"/>
                  <a:t>i</a:t>
                </a:r>
                <a:r>
                  <a:rPr lang="en-US" b="1" dirty="0" smtClean="0"/>
                  <a:t> then extractor hint would include</a:t>
                </a:r>
              </a:p>
              <a:p>
                <a:pPr lvl="1"/>
                <a:r>
                  <a:rPr lang="en-US" b="1" dirty="0" smtClean="0"/>
                  <a:t>Cache State at round </a:t>
                </a:r>
                <a:r>
                  <a:rPr lang="en-US" b="1" dirty="0" err="1" smtClean="0"/>
                  <a:t>i</a:t>
                </a:r>
                <a:r>
                  <a:rPr lang="en-US" b="1" dirty="0" smtClean="0"/>
                  <a:t>   (mw) bits</a:t>
                </a:r>
              </a:p>
              <a:p>
                <a:pPr lvl="1"/>
                <a:r>
                  <a:rPr lang="en-US" b="1" dirty="0" smtClean="0"/>
                  <a:t>Bits </a:t>
                </a:r>
                <a:r>
                  <a:rPr lang="en-US" b="1" dirty="0" err="1" smtClean="0"/>
                  <a:t>transferered</a:t>
                </a:r>
                <a:r>
                  <a:rPr lang="en-US" b="1" dirty="0" smtClean="0"/>
                  <a:t> between cache/memory  (</a:t>
                </a:r>
                <a:r>
                  <a:rPr lang="en-US" dirty="0"/>
                  <a:t>(|P</a:t>
                </a:r>
                <a:r>
                  <a:rPr lang="en-US" baseline="-25000" dirty="0"/>
                  <a:t>i</a:t>
                </a:r>
                <a:r>
                  <a:rPr lang="en-US" dirty="0"/>
                  <a:t>|-m)</a:t>
                </a:r>
                <a14:m>
                  <m:oMath xmlns:m="http://schemas.openxmlformats.org/officeDocument/2006/math">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b="0" i="1" smtClean="0">
                        <a:solidFill>
                          <a:srgbClr val="003DB8"/>
                        </a:solidFill>
                        <a:latin typeface="Cambria Math" panose="02040503050406030204" pitchFamily="18" charset="0"/>
                      </a:rPr>
                      <m:t>/2</m:t>
                    </m:r>
                  </m:oMath>
                </a14:m>
                <a:r>
                  <a:rPr lang="en-US" b="1" dirty="0" smtClean="0"/>
                  <a:t> bits)</a:t>
                </a:r>
              </a:p>
              <a:p>
                <a:pPr lvl="1"/>
                <a:r>
                  <a:rPr lang="en-US" b="1" dirty="0" smtClean="0"/>
                  <a:t>Additional information to extract labels </a:t>
                </a:r>
                <a:r>
                  <a:rPr lang="en-US" b="1" dirty="0"/>
                  <a:t>(</a:t>
                </a:r>
                <a14:m>
                  <m:oMath xmlns:m="http://schemas.openxmlformats.org/officeDocument/2006/math">
                    <m:r>
                      <a:rPr lang="en-US">
                        <a:solidFill>
                          <a:srgbClr val="003DB8"/>
                        </a:solidFill>
                        <a:latin typeface="Cambria Math" panose="02040503050406030204" pitchFamily="18" charset="0"/>
                      </a:rPr>
                      <m:t>≪</m:t>
                    </m:r>
                  </m:oMath>
                </a14:m>
                <a:r>
                  <a:rPr lang="en-US" dirty="0"/>
                  <a:t>(|P</a:t>
                </a:r>
                <a:r>
                  <a:rPr lang="en-US" baseline="-25000" dirty="0"/>
                  <a:t>i</a:t>
                </a:r>
                <a:r>
                  <a:rPr lang="en-US" dirty="0"/>
                  <a:t>|-m)</a:t>
                </a:r>
                <a14:m>
                  <m:oMath xmlns:m="http://schemas.openxmlformats.org/officeDocument/2006/math">
                    <m:r>
                      <a:rPr lang="en-US" b="0" i="1" smtClean="0">
                        <a:solidFill>
                          <a:srgbClr val="003DB8"/>
                        </a:solidFill>
                        <a:latin typeface="Cambria Math" panose="02040503050406030204" pitchFamily="18" charset="0"/>
                      </a:rPr>
                      <m:t> </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i="1">
                        <a:solidFill>
                          <a:srgbClr val="003DB8"/>
                        </a:solidFill>
                        <a:latin typeface="Cambria Math" panose="02040503050406030204" pitchFamily="18" charset="0"/>
                      </a:rPr>
                      <m:t>/2</m:t>
                    </m:r>
                  </m:oMath>
                </a14:m>
                <a:r>
                  <a:rPr lang="en-US" b="1" dirty="0" smtClean="0"/>
                  <a:t> bits)</a:t>
                </a:r>
              </a:p>
              <a:p>
                <a:pPr lvl="1"/>
                <a:r>
                  <a:rPr lang="en-US" b="1" dirty="0" smtClean="0">
                    <a:sym typeface="Wingdings" panose="05000000000000000000" pitchFamily="2" charset="2"/>
                  </a:rPr>
                  <a:t> Contradiction! We would extract a random </a:t>
                </a:r>
                <a:r>
                  <a:rPr lang="en-US" b="1" dirty="0" smtClean="0"/>
                  <a:t> </a:t>
                </a:r>
                <a:r>
                  <a:rPr lang="en-US" dirty="0" smtClean="0"/>
                  <a:t>|</a:t>
                </a:r>
                <a:r>
                  <a:rPr lang="en-US" dirty="0" err="1" smtClean="0"/>
                  <a:t>P</a:t>
                </a:r>
                <a:r>
                  <a:rPr lang="en-US" baseline="-25000" dirty="0" err="1" smtClean="0"/>
                  <a:t>i</a:t>
                </a:r>
                <a:r>
                  <a:rPr lang="en-US" dirty="0" err="1" smtClean="0"/>
                  <a:t>|w-bit</a:t>
                </a:r>
                <a:r>
                  <a:rPr lang="en-US" dirty="0" smtClean="0"/>
                  <a:t> string with a much shorter hint</a:t>
                </a:r>
                <a:endParaRPr lang="en-US" b="1" dirty="0"/>
              </a:p>
              <a:p>
                <a:endParaRPr lang="en-US" b="1" dirty="0"/>
              </a:p>
              <a:p>
                <a:endParaRPr lang="en-US" b="1" dirty="0"/>
              </a:p>
              <a:p>
                <a:endParaRPr lang="en-US" dirty="0" smtClean="0"/>
              </a:p>
              <a:p>
                <a:endParaRPr lang="en-US" dirty="0" smtClean="0"/>
              </a:p>
              <a:p>
                <a:endParaRPr lang="en-US" dirty="0"/>
              </a:p>
              <a:p>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515600" cy="4351338"/>
              </a:xfrm>
              <a:blipFill>
                <a:blip r:embed="rId2"/>
                <a:stretch>
                  <a:fillRect l="-812" t="-3221" r="-754" b="-14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13487400" y="753560"/>
                <a:ext cx="5181600" cy="4351338"/>
              </a:xfrm>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e>
                    </m:d>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13487400" y="753560"/>
                <a:ext cx="5181600" cy="4351338"/>
              </a:xfrm>
              <a:blipFill>
                <a:blip r:embed="rId3"/>
                <a:stretch>
                  <a:fillRect l="-2118" t="-2384"/>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105</a:t>
            </a:fld>
            <a:endParaRPr lang="en-US"/>
          </a:p>
        </p:txBody>
      </p:sp>
    </p:spTree>
    <p:extLst>
      <p:ext uri="{BB962C8B-B14F-4D97-AF65-F5344CB8AC3E}">
        <p14:creationId xmlns:p14="http://schemas.microsoft.com/office/powerpoint/2010/main" val="27794358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 Challenges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5334000" cy="4351338"/>
              </a:xfrm>
            </p:spPr>
            <p:txBody>
              <a:bodyPr>
                <a:normAutofit lnSpcReduction="10000"/>
              </a:bodyPr>
              <a:lstStyle/>
              <a:p>
                <a:r>
                  <a:rPr lang="en-US" b="1" dirty="0" smtClean="0"/>
                  <a:t>Extractor:</a:t>
                </a:r>
              </a:p>
              <a:p>
                <a:pPr lvl="1"/>
                <a:r>
                  <a:rPr lang="en-US" b="1" dirty="0" smtClean="0"/>
                  <a:t>Goal: </a:t>
                </a:r>
                <a:r>
                  <a:rPr lang="en-US" dirty="0" smtClean="0"/>
                  <a:t>output (</a:t>
                </a:r>
                <a:r>
                  <a:rPr lang="en-US" dirty="0" err="1" smtClean="0"/>
                  <a:t>x</a:t>
                </a:r>
                <a:r>
                  <a:rPr lang="en-US" baseline="-25000" dirty="0" err="1" smtClean="0"/>
                  <a:t>i</a:t>
                </a:r>
                <a:r>
                  <a:rPr lang="en-US" dirty="0" err="1" smtClean="0"/>
                  <a:t>,H</a:t>
                </a:r>
                <a:r>
                  <a:rPr lang="en-US" dirty="0" smtClean="0"/>
                  <a:t>(x</a:t>
                </a:r>
                <a:r>
                  <a:rPr lang="en-US" baseline="-25000" dirty="0" smtClean="0"/>
                  <a:t>i</a:t>
                </a:r>
                <a:r>
                  <a:rPr lang="en-US" dirty="0" smtClean="0"/>
                  <a:t>)) for as many points x</a:t>
                </a:r>
                <a:r>
                  <a:rPr lang="en-US" baseline="-25000" dirty="0" smtClean="0"/>
                  <a:t>i </a:t>
                </a:r>
                <a:r>
                  <a:rPr lang="en-US" dirty="0"/>
                  <a:t>as </a:t>
                </a:r>
                <a:r>
                  <a:rPr lang="en-US" dirty="0" smtClean="0"/>
                  <a:t>possible (without actually querying H(x</a:t>
                </a:r>
                <a:r>
                  <a:rPr lang="en-US" baseline="-25000" dirty="0" smtClean="0"/>
                  <a:t>i</a:t>
                </a:r>
                <a:r>
                  <a:rPr lang="en-US" dirty="0" smtClean="0"/>
                  <a:t>))</a:t>
                </a:r>
              </a:p>
              <a:p>
                <a:pPr lvl="1"/>
                <a:r>
                  <a:rPr lang="en-US" dirty="0"/>
                  <a:t>Given a hint </a:t>
                </a:r>
                <a:r>
                  <a:rPr lang="en-US" b="1" dirty="0"/>
                  <a:t>h, </a:t>
                </a:r>
                <a:r>
                  <a:rPr lang="en-US" dirty="0"/>
                  <a:t>initial state etc…</a:t>
                </a:r>
              </a:p>
              <a:p>
                <a:pPr lvl="1"/>
                <a:r>
                  <a:rPr lang="en-US" b="1" dirty="0" smtClean="0"/>
                  <a:t>Simulates PROM attacker A with initial state </a:t>
                </a:r>
                <a14:m>
                  <m:oMath xmlns:m="http://schemas.openxmlformats.org/officeDocument/2006/math">
                    <m:d>
                      <m:dPr>
                        <m:ctrlPr>
                          <a:rPr lang="en-US" b="1" i="1" smtClean="0">
                            <a:latin typeface="Cambria Math" panose="02040503050406030204" pitchFamily="18" charset="0"/>
                          </a:rPr>
                        </m:ctrlPr>
                      </m:dPr>
                      <m:e>
                        <m:sSub>
                          <m:sSubPr>
                            <m:ctrlPr>
                              <a:rPr lang="en-US" b="1" i="1" smtClean="0">
                                <a:solidFill>
                                  <a:srgbClr val="00339A"/>
                                </a:solidFill>
                                <a:latin typeface="Cambria Math" panose="02040503050406030204" pitchFamily="18" charset="0"/>
                              </a:rPr>
                            </m:ctrlPr>
                          </m:sSubPr>
                          <m:e>
                            <m:r>
                              <a:rPr lang="en-US" b="1" i="1" smtClean="0">
                                <a:solidFill>
                                  <a:srgbClr val="00339A"/>
                                </a:solidFill>
                                <a:latin typeface="Cambria Math" panose="02040503050406030204" pitchFamily="18" charset="0"/>
                                <a:ea typeface="Cambria Math" panose="02040503050406030204" pitchFamily="18" charset="0"/>
                              </a:rPr>
                              <m:t>𝝃</m:t>
                            </m:r>
                          </m:e>
                          <m:sub>
                            <m:r>
                              <a:rPr lang="en-US" b="1" i="1" smtClean="0">
                                <a:solidFill>
                                  <a:srgbClr val="00339A"/>
                                </a:solidFill>
                                <a:latin typeface="Cambria Math" panose="02040503050406030204" pitchFamily="18" charset="0"/>
                              </a:rPr>
                              <m:t>𝟎</m:t>
                            </m:r>
                          </m:sub>
                        </m:sSub>
                        <m:r>
                          <a:rPr lang="en-US" b="1" i="1" smtClean="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𝝈</m:t>
                            </m:r>
                          </m:e>
                          <m:sub>
                            <m:r>
                              <a:rPr lang="en-US" b="1" i="1" smtClean="0">
                                <a:solidFill>
                                  <a:srgbClr val="FF0000"/>
                                </a:solidFill>
                                <a:latin typeface="Cambria Math" panose="02040503050406030204" pitchFamily="18" charset="0"/>
                              </a:rPr>
                              <m:t>𝟎</m:t>
                            </m:r>
                          </m:sub>
                        </m:sSub>
                      </m:e>
                    </m:d>
                  </m:oMath>
                </a14:m>
                <a:r>
                  <a:rPr lang="en-US" b="1" dirty="0" smtClean="0"/>
                  <a:t> encoding contents of </a:t>
                </a:r>
                <a:r>
                  <a:rPr lang="en-US" b="1" dirty="0" smtClean="0">
                    <a:solidFill>
                      <a:srgbClr val="FF0000"/>
                    </a:solidFill>
                  </a:rPr>
                  <a:t>cache</a:t>
                </a:r>
                <a:r>
                  <a:rPr lang="en-US" b="1" dirty="0" smtClean="0"/>
                  <a:t> and </a:t>
                </a:r>
                <a:r>
                  <a:rPr lang="en-US" b="1" dirty="0" smtClean="0">
                    <a:solidFill>
                      <a:srgbClr val="003DB8"/>
                    </a:solidFill>
                  </a:rPr>
                  <a:t>memory</a:t>
                </a:r>
                <a:r>
                  <a:rPr lang="en-US" b="1" dirty="0" smtClean="0"/>
                  <a:t>.</a:t>
                </a:r>
              </a:p>
              <a:p>
                <a:pPr marL="50800" indent="0">
                  <a:buNone/>
                </a:pPr>
                <a:r>
                  <a:rPr lang="en-US" b="1" dirty="0" smtClean="0"/>
                  <a:t>Theorem[DKW11]: </a:t>
                </a:r>
                <a:r>
                  <a:rPr lang="en-US" dirty="0" smtClean="0"/>
                  <a:t>If probability extractor successfully output k points is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𝑦</m:t>
                        </m:r>
                      </m:sup>
                    </m:sSup>
                  </m:oMath>
                </a14:m>
                <a:r>
                  <a:rPr lang="en-US" b="1" dirty="0" smtClean="0"/>
                  <a:t> then </a:t>
                </a:r>
                <a:endParaRPr lang="en-US"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h</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kw</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m:t>
                      </m:r>
                    </m:oMath>
                  </m:oMathPara>
                </a14:m>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334000" cy="4351338"/>
              </a:xfrm>
              <a:blipFill>
                <a:blip r:embed="rId2"/>
                <a:stretch>
                  <a:fillRect l="-2057" t="-3081"/>
                </a:stretch>
              </a:blipFill>
            </p:spPr>
            <p:txBody>
              <a:bodyPr/>
              <a:lstStyle/>
              <a:p>
                <a:r>
                  <a:rPr lang="en-US">
                    <a:noFill/>
                  </a:rPr>
                  <a:t> </a:t>
                </a:r>
              </a:p>
            </p:txBody>
          </p:sp>
        </mc:Fallback>
      </mc:AlternateContent>
      <p:sp>
        <p:nvSpPr>
          <p:cNvPr id="4" name="Text Placeholder 3"/>
          <p:cNvSpPr>
            <a:spLocks noGrp="1"/>
          </p:cNvSpPr>
          <p:nvPr>
            <p:ph type="body" idx="2"/>
          </p:nvPr>
        </p:nvSpPr>
        <p:spPr>
          <a:xfrm>
            <a:off x="6172200" y="1825625"/>
            <a:ext cx="5562600" cy="4351338"/>
          </a:xfrm>
        </p:spPr>
        <p:txBody>
          <a:bodyPr/>
          <a:lstStyle/>
          <a:p>
            <a:r>
              <a:rPr lang="en-US" b="1" dirty="0" smtClean="0"/>
              <a:t>Challenge</a:t>
            </a:r>
            <a:r>
              <a:rPr lang="en-US" b="1" dirty="0"/>
              <a:t>: </a:t>
            </a:r>
            <a:r>
              <a:rPr lang="en-US" dirty="0"/>
              <a:t>A might stores labels in encrypted form</a:t>
            </a:r>
          </a:p>
          <a:p>
            <a:pPr lvl="1"/>
            <a:r>
              <a:rPr lang="en-US" dirty="0" smtClean="0"/>
              <a:t>Monitor </a:t>
            </a:r>
            <a:r>
              <a:rPr lang="en-US" dirty="0"/>
              <a:t>A’s queries to H(.)</a:t>
            </a:r>
          </a:p>
          <a:p>
            <a:pPr lvl="2"/>
            <a:r>
              <a:rPr lang="en-US" dirty="0"/>
              <a:t>Queries contain decrypted labels</a:t>
            </a:r>
          </a:p>
          <a:p>
            <a:pPr lvl="2"/>
            <a:r>
              <a:rPr lang="en-US" dirty="0"/>
              <a:t>[AS15] </a:t>
            </a:r>
            <a:r>
              <a:rPr lang="en-US" dirty="0" smtClean="0"/>
              <a:t>Can </a:t>
            </a:r>
            <a:r>
              <a:rPr lang="en-US" dirty="0"/>
              <a:t>infer what labels were </a:t>
            </a:r>
            <a:r>
              <a:rPr lang="en-US" dirty="0" smtClean="0"/>
              <a:t>stored </a:t>
            </a:r>
            <a:r>
              <a:rPr lang="en-US" dirty="0"/>
              <a:t>in memory </a:t>
            </a:r>
            <a:r>
              <a:rPr lang="en-US" dirty="0" smtClean="0"/>
              <a:t>somewhere and extract legal black pebbling</a:t>
            </a:r>
            <a:endParaRPr lang="en-US" dirty="0"/>
          </a:p>
          <a:p>
            <a:pPr lvl="1"/>
            <a:r>
              <a:rPr lang="en-US" dirty="0"/>
              <a:t>Monitor bits transferred to/from cache?</a:t>
            </a:r>
          </a:p>
          <a:p>
            <a:pPr lvl="2"/>
            <a:r>
              <a:rPr lang="en-US" dirty="0"/>
              <a:t>Might be encrypted </a:t>
            </a:r>
            <a:r>
              <a:rPr lang="en-US" dirty="0">
                <a:sym typeface="Wingdings" panose="05000000000000000000" pitchFamily="2" charset="2"/>
              </a:rPr>
              <a:t></a:t>
            </a:r>
            <a:endParaRPr lang="en-US" dirty="0"/>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106</a:t>
            </a:fld>
            <a:endParaRPr lang="en-US"/>
          </a:p>
        </p:txBody>
      </p:sp>
    </p:spTree>
    <p:extLst>
      <p:ext uri="{BB962C8B-B14F-4D97-AF65-F5344CB8AC3E}">
        <p14:creationId xmlns:p14="http://schemas.microsoft.com/office/powerpoint/2010/main" val="661469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5486400" cy="4351338"/>
              </a:xfrm>
            </p:spPr>
            <p:txBody>
              <a:bodyPr/>
              <a:lstStyle/>
              <a:p>
                <a:r>
                  <a:rPr lang="en-US" b="1" dirty="0" smtClean="0"/>
                  <a:t>Key Definition: </a:t>
                </a:r>
                <a:r>
                  <a:rPr lang="en-US" dirty="0" err="1" smtClean="0"/>
                  <a:t>QueryFirst</a:t>
                </a:r>
                <a:r>
                  <a:rPr lang="en-US" dirty="0" smtClean="0"/>
                  <a:t>(t</a:t>
                </a:r>
                <a:r>
                  <a:rPr lang="en-US" baseline="-25000" dirty="0" smtClean="0"/>
                  <a:t>1</a:t>
                </a:r>
                <a:r>
                  <a:rPr lang="en-US" dirty="0" smtClean="0"/>
                  <a:t>,t</a:t>
                </a:r>
                <a:r>
                  <a:rPr lang="en-US" baseline="-25000" dirty="0" smtClean="0"/>
                  <a:t>2</a:t>
                </a:r>
                <a:r>
                  <a:rPr lang="en-US" dirty="0" smtClean="0"/>
                  <a:t>)</a:t>
                </a:r>
              </a:p>
              <a:p>
                <a:pPr lvl="1"/>
                <a:r>
                  <a:rPr lang="en-US" dirty="0" smtClean="0"/>
                  <a:t>Data-labels </a:t>
                </a:r>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that appear “out of the </a:t>
                </a:r>
                <a:r>
                  <a:rPr lang="en-US" dirty="0" smtClean="0">
                    <a:solidFill>
                      <a:srgbClr val="003DB8"/>
                    </a:solidFill>
                  </a:rPr>
                  <a:t>blue</a:t>
                </a:r>
                <a:r>
                  <a:rPr lang="en-US" dirty="0" smtClean="0"/>
                  <a:t>” as input to RO query before output during rounds [t</a:t>
                </a:r>
                <a:r>
                  <a:rPr lang="en-US" baseline="-25000" dirty="0" smtClean="0"/>
                  <a:t>1</a:t>
                </a:r>
                <a:r>
                  <a:rPr lang="en-US" dirty="0" smtClean="0"/>
                  <a:t>,</a:t>
                </a:r>
                <a:r>
                  <a:rPr lang="en-US" dirty="0"/>
                  <a:t> t</a:t>
                </a:r>
                <a:r>
                  <a:rPr lang="en-US" baseline="-25000" dirty="0"/>
                  <a:t>2</a:t>
                </a:r>
                <a:r>
                  <a:rPr lang="en-US" dirty="0" smtClean="0"/>
                  <a:t>]</a:t>
                </a:r>
              </a:p>
              <a:p>
                <a:pPr lvl="1"/>
                <a:r>
                  <a:rPr lang="en-US" dirty="0" smtClean="0"/>
                  <a:t>Dependent on execution trace of attacker.</a:t>
                </a:r>
              </a:p>
              <a:p>
                <a:pPr marL="457200" lvl="1" indent="-406400">
                  <a:spcBef>
                    <a:spcPts val="1000"/>
                  </a:spcBef>
                  <a:buSzPts val="2800"/>
                </a:pPr>
                <a:r>
                  <a:rPr lang="en-US" b="1" dirty="0" smtClean="0"/>
                  <a:t>Partition time into intervals </a:t>
                </a:r>
                <a:r>
                  <a:rPr lang="en-US" dirty="0" smtClean="0"/>
                  <a:t>[t</a:t>
                </a:r>
                <a:r>
                  <a:rPr lang="en-US" baseline="-25000" dirty="0" smtClean="0"/>
                  <a:t>1</a:t>
                </a:r>
                <a:r>
                  <a:rPr lang="en-US" dirty="0"/>
                  <a:t>, t</a:t>
                </a:r>
                <a:r>
                  <a:rPr lang="en-US" baseline="-25000" dirty="0"/>
                  <a:t>2</a:t>
                </a:r>
                <a:r>
                  <a:rPr lang="en-US" dirty="0" smtClean="0"/>
                  <a:t>],</a:t>
                </a:r>
                <a:r>
                  <a:rPr lang="en-US" dirty="0"/>
                  <a:t> </a:t>
                </a:r>
                <a:r>
                  <a:rPr lang="en-US" dirty="0" smtClean="0"/>
                  <a:t>[1+t</a:t>
                </a:r>
                <a:r>
                  <a:rPr lang="en-US" baseline="-25000" dirty="0" smtClean="0"/>
                  <a:t>2</a:t>
                </a:r>
                <a:r>
                  <a:rPr lang="en-US" dirty="0" smtClean="0"/>
                  <a:t>, t</a:t>
                </a:r>
                <a:r>
                  <a:rPr lang="en-US" baseline="-25000" dirty="0" smtClean="0"/>
                  <a:t>3</a:t>
                </a:r>
                <a:r>
                  <a:rPr lang="en-US" dirty="0" smtClean="0"/>
                  <a:t>]… s.t </a:t>
                </a:r>
              </a:p>
              <a:p>
                <a:pPr marL="50800" lvl="1" indent="0" algn="ctr">
                  <a:spcBef>
                    <a:spcPts val="1000"/>
                  </a:spcBef>
                  <a:buSzPts val="2800"/>
                  <a:buNone/>
                </a:pPr>
                <a:r>
                  <a:rPr lang="en-US" dirty="0" smtClean="0"/>
                  <a:t> 4m &gt; |</a:t>
                </a:r>
                <a:r>
                  <a:rPr lang="en-US" dirty="0" err="1" smtClean="0"/>
                  <a:t>QueryFirst</a:t>
                </a:r>
                <a:r>
                  <a:rPr lang="en-US" dirty="0" smtClean="0"/>
                  <a:t>(t</a:t>
                </a:r>
                <a:r>
                  <a:rPr lang="en-US" baseline="-25000" dirty="0" smtClean="0"/>
                  <a:t>i</a:t>
                </a:r>
                <a:r>
                  <a:rPr lang="en-US" dirty="0" smtClean="0"/>
                  <a:t>,t</a:t>
                </a:r>
                <a:r>
                  <a:rPr lang="en-US" baseline="-25000" dirty="0" smtClean="0"/>
                  <a:t>i+1</a:t>
                </a:r>
                <a:r>
                  <a:rPr lang="en-US" dirty="0" smtClean="0"/>
                  <a:t>)| &gt; 3m</a:t>
                </a:r>
              </a:p>
              <a:p>
                <a:pPr marL="50800" lvl="1" indent="0" algn="ctr">
                  <a:spcBef>
                    <a:spcPts val="1000"/>
                  </a:spcBef>
                  <a:buSzPts val="2800"/>
                  <a:buNone/>
                </a:pPr>
                <a:endParaRPr lang="en-US" dirty="0"/>
              </a:p>
              <a:p>
                <a:endParaRPr lang="en-US" b="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486400" cy="4351338"/>
              </a:xfrm>
              <a:blipFill>
                <a:blip r:embed="rId2"/>
                <a:stretch>
                  <a:fillRect l="-1222" r="-1000"/>
                </a:stretch>
              </a:blipFill>
            </p:spPr>
            <p:txBody>
              <a:bodyPr/>
              <a:lstStyle/>
              <a:p>
                <a:r>
                  <a:rPr lang="en-US">
                    <a:noFill/>
                  </a:rPr>
                  <a:t> </a:t>
                </a:r>
              </a:p>
            </p:txBody>
          </p:sp>
        </mc:Fallback>
      </mc:AlternateContent>
      <p:sp>
        <p:nvSpPr>
          <p:cNvPr id="4" name="Text Placeholder 3"/>
          <p:cNvSpPr>
            <a:spLocks noGrp="1"/>
          </p:cNvSpPr>
          <p:nvPr>
            <p:ph type="body" idx="2"/>
          </p:nvPr>
        </p:nvSpPr>
        <p:spPr>
          <a:xfrm>
            <a:off x="6172200" y="1825625"/>
            <a:ext cx="5791200" cy="4351338"/>
          </a:xfrm>
        </p:spPr>
        <p:txBody>
          <a:bodyPr/>
          <a:lstStyle/>
          <a:p>
            <a:r>
              <a:rPr lang="en-US" b="1" dirty="0"/>
              <a:t>Claim 1: </a:t>
            </a:r>
            <a:r>
              <a:rPr lang="en-US" dirty="0"/>
              <a:t>Attacker must transfer at least mw bits to/from cache during each interval </a:t>
            </a:r>
            <a:r>
              <a:rPr lang="en-US" dirty="0" smtClean="0"/>
              <a:t>[1+t</a:t>
            </a:r>
            <a:r>
              <a:rPr lang="en-US" baseline="-25000" dirty="0" smtClean="0"/>
              <a:t>i</a:t>
            </a:r>
            <a:r>
              <a:rPr lang="en-US" dirty="0" smtClean="0"/>
              <a:t>,t</a:t>
            </a:r>
            <a:r>
              <a:rPr lang="en-US" baseline="-25000" dirty="0" smtClean="0"/>
              <a:t>i+1</a:t>
            </a:r>
            <a:r>
              <a:rPr lang="en-US" dirty="0" smtClean="0"/>
              <a:t>]</a:t>
            </a:r>
            <a:endParaRPr lang="en-US" dirty="0"/>
          </a:p>
          <a:p>
            <a:endParaRPr lang="en-US" b="1" dirty="0"/>
          </a:p>
          <a:p>
            <a:r>
              <a:rPr lang="en-US" b="1" dirty="0" smtClean="0"/>
              <a:t>Claim 2: </a:t>
            </a:r>
            <a:r>
              <a:rPr lang="en-US" dirty="0" smtClean="0"/>
              <a:t>Can find legal red-blue pebbling in which </a:t>
            </a:r>
          </a:p>
          <a:p>
            <a:pPr marL="990600" lvl="1" indent="-457200">
              <a:buFont typeface="+mj-lt"/>
              <a:buAutoNum type="arabicPeriod"/>
            </a:pPr>
            <a:r>
              <a:rPr lang="en-US" dirty="0" smtClean="0"/>
              <a:t>The number of </a:t>
            </a:r>
            <a:r>
              <a:rPr lang="en-US" dirty="0" smtClean="0">
                <a:solidFill>
                  <a:srgbClr val="00339A"/>
                </a:solidFill>
              </a:rPr>
              <a:t>blue</a:t>
            </a:r>
            <a:r>
              <a:rPr lang="en-US" dirty="0" smtClean="0"/>
              <a:t> moves during each interval </a:t>
            </a:r>
            <a:r>
              <a:rPr lang="en-US" dirty="0"/>
              <a:t>[1+t</a:t>
            </a:r>
            <a:r>
              <a:rPr lang="en-US" baseline="-25000" dirty="0"/>
              <a:t>i</a:t>
            </a:r>
            <a:r>
              <a:rPr lang="en-US" dirty="0"/>
              <a:t>,t</a:t>
            </a:r>
            <a:r>
              <a:rPr lang="en-US" baseline="-25000" dirty="0"/>
              <a:t>i+1</a:t>
            </a:r>
            <a:r>
              <a:rPr lang="en-US" dirty="0" smtClean="0"/>
              <a:t>] is at most 4m</a:t>
            </a:r>
          </a:p>
          <a:p>
            <a:pPr marL="990600" lvl="1" indent="-457200">
              <a:buFont typeface="+mj-lt"/>
              <a:buAutoNum type="arabicPeriod"/>
            </a:pPr>
            <a:r>
              <a:rPr lang="en-US" dirty="0" smtClean="0"/>
              <a:t>We never use more than 8m </a:t>
            </a:r>
            <a:r>
              <a:rPr lang="en-US" dirty="0" smtClean="0">
                <a:solidFill>
                  <a:srgbClr val="FF0000"/>
                </a:solidFill>
              </a:rPr>
              <a:t>red</a:t>
            </a:r>
            <a:r>
              <a:rPr lang="en-US" dirty="0" smtClean="0"/>
              <a:t> pebbles.</a:t>
            </a:r>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107</a:t>
            </a:fld>
            <a:endParaRPr lang="en-US"/>
          </a:p>
        </p:txBody>
      </p:sp>
    </p:spTree>
    <p:extLst>
      <p:ext uri="{BB962C8B-B14F-4D97-AF65-F5344CB8AC3E}">
        <p14:creationId xmlns:p14="http://schemas.microsoft.com/office/powerpoint/2010/main" val="10856302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5334000" cy="4351338"/>
              </a:xfrm>
            </p:spPr>
            <p:txBody>
              <a:bodyPr/>
              <a:lstStyle/>
              <a:p>
                <a:pPr marL="50800" indent="0">
                  <a:buNone/>
                </a:pPr>
                <a:r>
                  <a:rPr lang="en-US" b="1" dirty="0" smtClean="0"/>
                  <a:t>Claim 1: </a:t>
                </a:r>
                <a:r>
                  <a:rPr lang="en-US" dirty="0"/>
                  <a:t>Attacker must transfer at least mw bits to/from cache during each interval [1+t</a:t>
                </a:r>
                <a:r>
                  <a:rPr lang="en-US" baseline="-25000" dirty="0"/>
                  <a:t>i</a:t>
                </a:r>
                <a:r>
                  <a:rPr lang="en-US" dirty="0"/>
                  <a:t>,t</a:t>
                </a:r>
                <a:r>
                  <a:rPr lang="en-US" baseline="-25000" dirty="0"/>
                  <a:t>i+1</a:t>
                </a:r>
                <a:r>
                  <a:rPr lang="en-US" dirty="0"/>
                  <a:t>]</a:t>
                </a:r>
              </a:p>
              <a:p>
                <a:pPr marL="50800" indent="0">
                  <a:buNone/>
                </a:pPr>
                <a:r>
                  <a:rPr lang="en-US" b="1" dirty="0" smtClean="0"/>
                  <a:t>Proof Sketch: </a:t>
                </a:r>
                <a:r>
                  <a:rPr lang="en-US" dirty="0" smtClean="0"/>
                  <a:t>Suppose not then we could use an extractor to extract 3m labels with a hint of size </a:t>
                </a:r>
                <a:endParaRPr lang="en-US" b="0" i="0"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h</m:t>
                          </m:r>
                        </m:e>
                      </m:d>
                      <m:r>
                        <a:rPr lang="en-US" b="0" i="1" smtClean="0">
                          <a:latin typeface="Cambria Math" panose="02040503050406030204" pitchFamily="18" charset="0"/>
                        </a:rPr>
                        <m:t>−2</m:t>
                      </m:r>
                      <m:r>
                        <a:rPr lang="en-US" b="0" i="1" smtClean="0">
                          <a:latin typeface="Cambria Math" panose="02040503050406030204" pitchFamily="18" charset="0"/>
                        </a:rPr>
                        <m:t>𝑚𝑤</m:t>
                      </m:r>
                      <m:r>
                        <a:rPr lang="en-US" b="0" i="1" smtClean="0">
                          <a:latin typeface="Cambria Math" panose="02040503050406030204" pitchFamily="18" charset="0"/>
                        </a:rPr>
                        <m:t>)≪</m:t>
                      </m:r>
                      <m:r>
                        <a:rPr lang="en-US" b="0" i="0" smtClean="0">
                          <a:latin typeface="Cambria Math" panose="02040503050406030204" pitchFamily="18" charset="0"/>
                          <a:ea typeface="Cambria Math" panose="02040503050406030204" pitchFamily="18" charset="0"/>
                        </a:rPr>
                        <m:t>3</m:t>
                      </m:r>
                      <m:r>
                        <m:rPr>
                          <m:sty m:val="p"/>
                        </m:rPr>
                        <a:rPr lang="en-US" b="0" i="0" smtClean="0">
                          <a:latin typeface="Cambria Math" panose="02040503050406030204" pitchFamily="18" charset="0"/>
                          <a:ea typeface="Cambria Math" panose="02040503050406030204" pitchFamily="18" charset="0"/>
                        </a:rPr>
                        <m:t>mw</m:t>
                      </m:r>
                    </m:oMath>
                  </m:oMathPara>
                </a14:m>
                <a:endParaRPr lang="en-US" dirty="0"/>
              </a:p>
              <a:p>
                <a:pPr marL="50800" indent="0">
                  <a:buNone/>
                </a:pPr>
                <a:endParaRPr lang="en-US" dirty="0" smtClean="0"/>
              </a:p>
              <a:p>
                <a:pPr marL="50800" indent="0">
                  <a:buNone/>
                </a:pPr>
                <a:r>
                  <a:rPr lang="en-US" dirty="0" smtClean="0"/>
                  <a:t>The odds of this happening are negligible!</a:t>
                </a:r>
              </a:p>
              <a:p>
                <a:endParaRPr lang="en-US" b="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334000" cy="4351338"/>
              </a:xfrm>
              <a:blipFill>
                <a:blip r:embed="rId2"/>
                <a:stretch>
                  <a:fillRect l="-1486" r="-3657"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a:xfrm>
                <a:off x="6172200" y="1825625"/>
                <a:ext cx="5562600" cy="4351338"/>
              </a:xfrm>
            </p:spPr>
            <p:txBody>
              <a:bodyPr>
                <a:normAutofit lnSpcReduction="10000"/>
              </a:bodyPr>
              <a:lstStyle/>
              <a:p>
                <a:r>
                  <a:rPr lang="en-US" b="1" dirty="0" smtClean="0"/>
                  <a:t>Extractor Hint:</a:t>
                </a:r>
              </a:p>
              <a:p>
                <a:pPr lvl="1"/>
                <a:r>
                  <a:rPr lang="en-US" b="1" dirty="0" smtClean="0"/>
                  <a:t>State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b="1" dirty="0"/>
                  <a:t> of PROM attacker cache A at time </a:t>
                </a:r>
                <a:r>
                  <a:rPr lang="en-US" dirty="0" smtClean="0"/>
                  <a:t>1+t</a:t>
                </a:r>
                <a:r>
                  <a:rPr lang="en-US" baseline="-25000" dirty="0" smtClean="0"/>
                  <a:t>i</a:t>
                </a:r>
                <a:endParaRPr lang="en-US" b="1" dirty="0"/>
              </a:p>
              <a:p>
                <a:pPr lvl="2"/>
                <a:r>
                  <a:rPr lang="en-US" b="1" dirty="0"/>
                  <a:t>ignore </a:t>
                </a:r>
                <a:r>
                  <a:rPr lang="en-US" b="1" dirty="0">
                    <a:solidFill>
                      <a:srgbClr val="00339A"/>
                    </a:solidFill>
                  </a:rPr>
                  <a:t>memory</a:t>
                </a:r>
                <a:r>
                  <a:rPr lang="en-US" b="1" dirty="0"/>
                  <a:t> </a:t>
                </a:r>
                <a14:m>
                  <m:oMath xmlns:m="http://schemas.openxmlformats.org/officeDocument/2006/math">
                    <m:d>
                      <m:dPr>
                        <m:ctrlPr>
                          <a:rPr lang="en-US" b="1" i="1">
                            <a:latin typeface="Cambria Math" panose="02040503050406030204" pitchFamily="18" charset="0"/>
                          </a:rPr>
                        </m:ctrlPr>
                      </m:dPr>
                      <m:e>
                        <m:sSub>
                          <m:sSubPr>
                            <m:ctrlPr>
                              <a:rPr lang="en-US" b="1" i="1">
                                <a:solidFill>
                                  <a:srgbClr val="003DB8"/>
                                </a:solidFill>
                                <a:latin typeface="Cambria Math" panose="02040503050406030204" pitchFamily="18" charset="0"/>
                              </a:rPr>
                            </m:ctrlPr>
                          </m:sSubPr>
                          <m:e>
                            <m:r>
                              <a:rPr lang="en-US" b="1" i="1">
                                <a:solidFill>
                                  <a:srgbClr val="003DB8"/>
                                </a:solidFill>
                                <a:latin typeface="Cambria Math" panose="02040503050406030204" pitchFamily="18" charset="0"/>
                                <a:ea typeface="Cambria Math" panose="02040503050406030204" pitchFamily="18" charset="0"/>
                              </a:rPr>
                              <m:t>𝝃</m:t>
                            </m:r>
                          </m:e>
                          <m:sub>
                            <m:sSub>
                              <m:sSubPr>
                                <m:ctrlPr>
                                  <a:rPr lang="en-US" b="1" i="1">
                                    <a:solidFill>
                                      <a:srgbClr val="003DB8"/>
                                    </a:solidFill>
                                    <a:latin typeface="Cambria Math" panose="02040503050406030204" pitchFamily="18" charset="0"/>
                                    <a:ea typeface="Cambria Math" panose="02040503050406030204" pitchFamily="18" charset="0"/>
                                  </a:rPr>
                                </m:ctrlPr>
                              </m:sSubPr>
                              <m:e>
                                <m:r>
                                  <a:rPr lang="en-US" b="1" i="1">
                                    <a:solidFill>
                                      <a:srgbClr val="003DB8"/>
                                    </a:solidFill>
                                    <a:latin typeface="Cambria Math" panose="02040503050406030204" pitchFamily="18" charset="0"/>
                                    <a:ea typeface="Cambria Math" panose="02040503050406030204" pitchFamily="18" charset="0"/>
                                  </a:rPr>
                                  <m:t>𝟏</m:t>
                                </m:r>
                                <m:r>
                                  <a:rPr lang="en-US" b="1" i="1">
                                    <a:solidFill>
                                      <a:srgbClr val="003DB8"/>
                                    </a:solidFill>
                                    <a:latin typeface="Cambria Math" panose="02040503050406030204" pitchFamily="18" charset="0"/>
                                    <a:ea typeface="Cambria Math" panose="02040503050406030204" pitchFamily="18" charset="0"/>
                                  </a:rPr>
                                  <m:t>+</m:t>
                                </m:r>
                                <m:r>
                                  <a:rPr lang="en-US" b="1" i="1">
                                    <a:solidFill>
                                      <a:srgbClr val="003DB8"/>
                                    </a:solidFill>
                                    <a:latin typeface="Cambria Math" panose="02040503050406030204" pitchFamily="18" charset="0"/>
                                    <a:ea typeface="Cambria Math" panose="02040503050406030204" pitchFamily="18" charset="0"/>
                                  </a:rPr>
                                  <m:t>𝒕</m:t>
                                </m:r>
                              </m:e>
                              <m:sub>
                                <m:r>
                                  <a:rPr lang="en-US" b="1" i="1">
                                    <a:solidFill>
                                      <a:srgbClr val="003DB8"/>
                                    </a:solidFill>
                                    <a:latin typeface="Cambria Math" panose="02040503050406030204" pitchFamily="18" charset="0"/>
                                    <a:ea typeface="Cambria Math" panose="02040503050406030204" pitchFamily="18" charset="0"/>
                                  </a:rPr>
                                  <m:t>𝒊</m:t>
                                </m:r>
                              </m:sub>
                            </m:sSub>
                          </m:sub>
                        </m:sSub>
                        <m:r>
                          <a:rPr lang="en-US" b="1" i="1">
                            <a:solidFill>
                              <a:srgbClr val="003DB8"/>
                            </a:solidFill>
                            <a:latin typeface="Cambria Math" panose="02040503050406030204" pitchFamily="18" charset="0"/>
                          </a:rPr>
                          <m:t> </m:t>
                        </m:r>
                      </m:e>
                    </m:d>
                  </m:oMath>
                </a14:m>
                <a:endParaRPr lang="en-US" b="1" dirty="0" smtClean="0">
                  <a:solidFill>
                    <a:srgbClr val="003DB8"/>
                  </a:solidFill>
                </a:endParaRPr>
              </a:p>
              <a:p>
                <a:pPr lvl="2"/>
                <a:r>
                  <a:rPr lang="en-US" b="1" dirty="0"/>
                  <a:t>At most mw bits</a:t>
                </a:r>
                <a:endParaRPr lang="en-US" b="1" dirty="0">
                  <a:solidFill>
                    <a:srgbClr val="003DB8"/>
                  </a:solidFill>
                </a:endParaRPr>
              </a:p>
              <a:p>
                <a:pPr lvl="1"/>
                <a:r>
                  <a:rPr lang="en-US" b="1" dirty="0" smtClean="0"/>
                  <a:t>List of messages passed to/from cache during interval </a:t>
                </a:r>
                <a:r>
                  <a:rPr lang="en-US" dirty="0"/>
                  <a:t>[1+t</a:t>
                </a:r>
                <a:r>
                  <a:rPr lang="en-US" baseline="-25000" dirty="0"/>
                  <a:t>i</a:t>
                </a:r>
                <a:r>
                  <a:rPr lang="en-US" dirty="0"/>
                  <a:t>,t</a:t>
                </a:r>
                <a:r>
                  <a:rPr lang="en-US" baseline="-25000" dirty="0"/>
                  <a:t>i+1</a:t>
                </a:r>
                <a:r>
                  <a:rPr lang="en-US" dirty="0" smtClean="0"/>
                  <a:t>]</a:t>
                </a:r>
              </a:p>
              <a:p>
                <a:pPr lvl="2"/>
                <a:r>
                  <a:rPr lang="en-US" b="1" dirty="0"/>
                  <a:t>At most mw bits</a:t>
                </a:r>
                <a:endParaRPr lang="en-US" b="1" dirty="0">
                  <a:solidFill>
                    <a:srgbClr val="003DB8"/>
                  </a:solidFill>
                </a:endParaRPr>
              </a:p>
              <a:p>
                <a:pPr lvl="1"/>
                <a:r>
                  <a:rPr lang="en-US" i="1" dirty="0" smtClean="0"/>
                  <a:t>List </a:t>
                </a:r>
                <a:r>
                  <a:rPr lang="en-US" i="1" dirty="0"/>
                  <a:t>of labels in</a:t>
                </a:r>
                <a:r>
                  <a:rPr lang="en-US" b="1" dirty="0"/>
                  <a:t> </a:t>
                </a:r>
                <a:r>
                  <a:rPr lang="en-US" dirty="0" err="1"/>
                  <a:t>QueryFirst</a:t>
                </a:r>
                <a:r>
                  <a:rPr lang="en-US" dirty="0"/>
                  <a:t>(t</a:t>
                </a:r>
                <a:r>
                  <a:rPr lang="en-US" baseline="-25000" dirty="0"/>
                  <a:t>i</a:t>
                </a:r>
                <a:r>
                  <a:rPr lang="en-US" dirty="0"/>
                  <a:t>,t</a:t>
                </a:r>
                <a:r>
                  <a:rPr lang="en-US" baseline="-25000" dirty="0"/>
                  <a:t>i+1</a:t>
                </a:r>
                <a:r>
                  <a:rPr lang="en-US" dirty="0" smtClean="0"/>
                  <a:t>) to extract (plus information to  recognize relevant queries)</a:t>
                </a:r>
              </a:p>
              <a:p>
                <a:pPr lvl="2"/>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e>
                            </m:func>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𝑚𝑤</m:t>
                    </m:r>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xfrm>
                <a:off x="6172200" y="1825625"/>
                <a:ext cx="5562600" cy="4351338"/>
              </a:xfrm>
              <a:blipFill>
                <a:blip r:embed="rId3"/>
                <a:stretch>
                  <a:fillRect l="-1974" t="-308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108</a:t>
            </a:fld>
            <a:endParaRPr lang="en-US"/>
          </a:p>
        </p:txBody>
      </p:sp>
    </p:spTree>
    <p:extLst>
      <p:ext uri="{BB962C8B-B14F-4D97-AF65-F5344CB8AC3E}">
        <p14:creationId xmlns:p14="http://schemas.microsoft.com/office/powerpoint/2010/main" val="31565730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for 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Given state of cache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dirty="0" smtClean="0"/>
                  <a:t> and list of messages passed to/from memory we can simulate the attacker.</a:t>
                </a:r>
              </a:p>
              <a:p>
                <a:r>
                  <a:rPr lang="en-US" dirty="0" smtClean="0"/>
                  <a:t>When the attacker submits the </a:t>
                </a:r>
                <a:r>
                  <a:rPr lang="en-US" dirty="0" err="1" smtClean="0"/>
                  <a:t>i</a:t>
                </a:r>
                <a:r>
                  <a:rPr lang="en-US" baseline="30000" dirty="0" err="1" smtClean="0"/>
                  <a:t>th</a:t>
                </a:r>
                <a:r>
                  <a:rPr lang="en-US" dirty="0" smtClean="0"/>
                  <a:t> random oracle query</a:t>
                </a:r>
              </a:p>
              <a:p>
                <a:pPr lvl="1"/>
                <a:r>
                  <a:rPr lang="en-US" dirty="0" smtClean="0"/>
                  <a:t>Check hint to see the </a:t>
                </a:r>
                <a:r>
                  <a:rPr lang="en-US" dirty="0" err="1" smtClean="0"/>
                  <a:t>i</a:t>
                </a:r>
                <a:r>
                  <a:rPr lang="en-US" baseline="30000" dirty="0" err="1" smtClean="0"/>
                  <a:t>th</a:t>
                </a:r>
                <a:r>
                  <a:rPr lang="en-US" dirty="0" smtClean="0"/>
                  <a:t> query x is of interest</a:t>
                </a:r>
              </a:p>
              <a:p>
                <a:pPr lvl="1"/>
                <a:r>
                  <a:rPr lang="en-US" dirty="0" smtClean="0"/>
                  <a:t>Otherwise forward query to random oracle and forward the response to the attacker</a:t>
                </a:r>
              </a:p>
              <a:p>
                <a:pPr lvl="2"/>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r="-2824" b="-6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normAutofit lnSpcReduction="10000"/>
              </a:bodyPr>
              <a:lstStyle/>
              <a:p>
                <a:r>
                  <a:rPr lang="en-US" dirty="0" smtClean="0"/>
                  <a:t>Label appears “out of the </a:t>
                </a:r>
                <a:r>
                  <a:rPr lang="en-US" dirty="0" smtClean="0">
                    <a:solidFill>
                      <a:srgbClr val="00339A"/>
                    </a:solidFill>
                  </a:rPr>
                  <a:t>blue</a:t>
                </a:r>
                <a:r>
                  <a:rPr lang="en-US" dirty="0" smtClean="0"/>
                  <a:t>”</a:t>
                </a:r>
              </a:p>
              <a:p>
                <a:r>
                  <a:rPr lang="en-US" dirty="0" smtClean="0"/>
                  <a:t>Making the query “ruins” label </a:t>
                </a:r>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we want to extract</a:t>
                </a:r>
              </a:p>
              <a:p>
                <a:pPr lvl="1"/>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ub>
                    </m:sSub>
                    <m:r>
                      <a:rPr lang="en-US" i="1">
                        <a:latin typeface="Cambria Math" panose="02040503050406030204" pitchFamily="18" charset="0"/>
                      </a:rPr>
                      <m:t>)</m:t>
                    </m:r>
                  </m:oMath>
                </a14:m>
                <a:endParaRPr lang="en-US" dirty="0" smtClean="0"/>
              </a:p>
              <a:p>
                <a:pPr lvl="1"/>
                <a:r>
                  <a:rPr lang="en-US" dirty="0" smtClean="0"/>
                  <a:t>How to identify such a query?</a:t>
                </a:r>
              </a:p>
              <a:p>
                <a:pPr lvl="2"/>
                <a:r>
                  <a:rPr lang="en-US" dirty="0" smtClean="0"/>
                  <a:t>Rely on hint.</a:t>
                </a:r>
              </a:p>
              <a:p>
                <a:pPr lvl="1"/>
                <a:r>
                  <a:rPr lang="en-US" dirty="0" smtClean="0"/>
                  <a:t>How to continue simulation without making the RO query?</a:t>
                </a:r>
              </a:p>
              <a:p>
                <a:pPr lvl="2"/>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previously appeared out of the </a:t>
                </a:r>
                <a:r>
                  <a:rPr lang="en-US" dirty="0" smtClean="0">
                    <a:solidFill>
                      <a:srgbClr val="003DB8"/>
                    </a:solidFill>
                  </a:rPr>
                  <a:t>blue</a:t>
                </a:r>
                <a:r>
                  <a:rPr lang="en-US" dirty="0" smtClean="0"/>
                  <a:t>. </a:t>
                </a:r>
              </a:p>
              <a:p>
                <a:pPr lvl="2"/>
                <a:r>
                  <a:rPr lang="en-US" dirty="0" smtClean="0"/>
                  <a:t>Thus, extractor can simply send the response </a:t>
                </a:r>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a:t>
                </a:r>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2118" t="-308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109</a:t>
            </a:fld>
            <a:endParaRPr lang="en-US"/>
          </a:p>
        </p:txBody>
      </p:sp>
    </p:spTree>
    <p:extLst>
      <p:ext uri="{BB962C8B-B14F-4D97-AF65-F5344CB8AC3E}">
        <p14:creationId xmlns:p14="http://schemas.microsoft.com/office/powerpoint/2010/main" val="308147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t>
            </a:r>
            <a:r>
              <a:rPr lang="en-US" dirty="0" err="1" smtClean="0"/>
              <a:t>DRSample</a:t>
            </a:r>
            <a:r>
              <a:rPr lang="en-US" dirty="0" smtClean="0"/>
              <a:t>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9389" y="1825625"/>
                <a:ext cx="10824411" cy="4351338"/>
              </a:xfrm>
            </p:spPr>
            <p:txBody>
              <a:bodyPr>
                <a:normAutofit fontScale="85000" lnSpcReduction="20000"/>
              </a:bodyPr>
              <a:lstStyle/>
              <a:p>
                <a:r>
                  <a:rPr lang="en-US" dirty="0" smtClean="0"/>
                  <a:t>Let G be the </a:t>
                </a:r>
                <a:r>
                  <a:rPr lang="en-US" dirty="0" err="1" smtClean="0"/>
                  <a:t>DRSample</a:t>
                </a:r>
                <a:r>
                  <a:rPr lang="en-US" dirty="0" smtClean="0"/>
                  <a:t> graph. Define Meta-Graph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𝐺</m:t>
                        </m:r>
                      </m:e>
                      <m:sub>
                        <m:r>
                          <a:rPr lang="en-US" i="1">
                            <a:solidFill>
                              <a:srgbClr val="00B0F0"/>
                            </a:solidFill>
                            <a:latin typeface="Cambria Math"/>
                          </a:rPr>
                          <m:t>𝑚</m:t>
                        </m:r>
                      </m:sub>
                    </m:sSub>
                  </m:oMath>
                </a14:m>
                <a:r>
                  <a:rPr lang="en-US" dirty="0" smtClean="0"/>
                  <a:t> with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𝑁</m:t>
                            </m:r>
                          </m:e>
                        </m:func>
                      </m:e>
                    </m:d>
                  </m:oMath>
                </a14:m>
                <a:r>
                  <a:rPr lang="en-US" dirty="0" smtClean="0"/>
                  <a:t>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N</m:t>
                        </m:r>
                      </m:e>
                      <m:sup>
                        <m:r>
                          <a:rPr lang="en-US">
                            <a:latin typeface="Cambria Math" panose="02040503050406030204" pitchFamily="18" charset="0"/>
                            <a:ea typeface="Cambria Math" panose="02040503050406030204" pitchFamily="18" charset="0"/>
                          </a:rPr>
                          <m:t>′</m:t>
                        </m:r>
                      </m:sup>
                    </m:sSup>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endParaRPr lang="en-US" dirty="0" smtClean="0"/>
              </a:p>
              <a:p>
                <a:endParaRPr lang="en-US" dirty="0" smtClean="0"/>
              </a:p>
              <a:p>
                <a:pPr marL="0" indent="0">
                  <a:buNone/>
                </a:pPr>
                <a:r>
                  <a:rPr lang="en-US" b="1" dirty="0" smtClean="0"/>
                  <a:t>Last Class: </a:t>
                </a:r>
                <a:r>
                  <a:rPr lang="en-US" dirty="0" smtClean="0"/>
                  <a:t>We assumed that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𝐺</m:t>
                        </m:r>
                      </m:e>
                      <m:sub>
                        <m:r>
                          <a:rPr lang="en-US" i="1">
                            <a:solidFill>
                              <a:srgbClr val="00B0F0"/>
                            </a:solidFill>
                            <a:latin typeface="Cambria Math"/>
                          </a:rPr>
                          <m:t>𝑚</m:t>
                        </m:r>
                      </m:sub>
                    </m:sSub>
                  </m:oMath>
                </a14:m>
                <a:r>
                  <a:rPr lang="en-US" dirty="0" smtClean="0"/>
                  <a:t> was a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oMath>
                </a14:m>
                <a:r>
                  <a:rPr lang="en-US" dirty="0" smtClean="0"/>
                  <a:t>local expander and proved that any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oMath>
                </a14:m>
                <a:r>
                  <a:rPr lang="en-US" dirty="0"/>
                  <a:t>local </a:t>
                </a:r>
                <a:r>
                  <a:rPr lang="en-US" dirty="0" smtClean="0"/>
                  <a:t>expander with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N</m:t>
                        </m:r>
                      </m:e>
                      <m:sup>
                        <m:r>
                          <a:rPr lang="en-US" b="0" i="0" smtClean="0">
                            <a:latin typeface="Cambria Math" panose="02040503050406030204" pitchFamily="18" charset="0"/>
                            <a:ea typeface="Cambria Math" panose="02040503050406030204" pitchFamily="18" charset="0"/>
                          </a:rPr>
                          <m:t>′</m:t>
                        </m:r>
                      </m:sup>
                    </m:sSup>
                    <m:r>
                      <a:rPr lang="en-US" b="0" i="0"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smtClean="0"/>
                  <a:t> nodes is </a:t>
                </a:r>
                <a14:m>
                  <m:oMath xmlns:m="http://schemas.openxmlformats.org/officeDocument/2006/math">
                    <m:d>
                      <m:dPr>
                        <m:ctrlPr>
                          <a:rPr lang="en-US" i="1">
                            <a:latin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e>
                        </m:d>
                      </m:e>
                    </m:d>
                  </m:oMath>
                </a14:m>
                <a:r>
                  <a:rPr lang="en-US" dirty="0" smtClean="0"/>
                  <a:t> depth-robust </a:t>
                </a:r>
              </a:p>
              <a:p>
                <a:pPr marL="0" indent="0">
                  <a:buNone/>
                </a:pPr>
                <a:endParaRPr lang="en-US" dirty="0"/>
              </a:p>
              <a:p>
                <a:r>
                  <a:rPr lang="en-US" dirty="0"/>
                  <a:t>Meta-Graph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𝐺</m:t>
                        </m:r>
                      </m:e>
                      <m:sub>
                        <m:r>
                          <a:rPr lang="en-US" i="1">
                            <a:solidFill>
                              <a:srgbClr val="00B0F0"/>
                            </a:solidFill>
                            <a:latin typeface="Cambria Math"/>
                          </a:rPr>
                          <m:t>𝑚</m:t>
                        </m:r>
                      </m:sub>
                    </m:sSub>
                  </m:oMath>
                </a14:m>
                <a:r>
                  <a:rPr lang="en-US" dirty="0"/>
                  <a:t> is </a:t>
                </a:r>
                <a14:m>
                  <m:oMath xmlns:m="http://schemas.openxmlformats.org/officeDocument/2006/math">
                    <m:d>
                      <m:dPr>
                        <m:ctrlPr>
                          <a:rPr lang="en-US" i="1">
                            <a:latin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e>
                    </m:d>
                    <m:r>
                      <a:rPr lang="en-US" i="1">
                        <a:latin typeface="Cambria Math" panose="02040503050406030204" pitchFamily="18" charset="0"/>
                      </a:rPr>
                      <m:t>−</m:t>
                    </m:r>
                  </m:oMath>
                </a14:m>
                <a:r>
                  <a:rPr lang="en-US" dirty="0"/>
                  <a:t>depth-robust with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𝑁</m:t>
                            </m:r>
                          </m:e>
                        </m:func>
                      </m:e>
                    </m:d>
                  </m:oMath>
                </a14:m>
                <a:endParaRPr lang="en-US" dirty="0"/>
              </a:p>
              <a:p>
                <a:pPr>
                  <a:buFont typeface="Wingdings" panose="05000000000000000000" pitchFamily="2" charset="2"/>
                  <a:buChar char="è"/>
                </a:pPr>
                <a:r>
                  <a:rPr lang="en-US" dirty="0" err="1">
                    <a:sym typeface="Wingdings" panose="05000000000000000000" pitchFamily="2" charset="2"/>
                  </a:rPr>
                  <a:t>DRSample</a:t>
                </a:r>
                <a:r>
                  <a:rPr lang="en-US" dirty="0">
                    <a:sym typeface="Wingdings" panose="05000000000000000000" pitchFamily="2" charset="2"/>
                  </a:rPr>
                  <a:t> G is </a:t>
                </a:r>
                <a14:m>
                  <m:oMath xmlns:m="http://schemas.openxmlformats.org/officeDocument/2006/math">
                    <m:d>
                      <m:dPr>
                        <m:ctrlPr>
                          <a:rPr lang="en-US" i="1">
                            <a:latin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𝑁</m:t>
                            </m:r>
                          </m:e>
                        </m:d>
                      </m:e>
                    </m:d>
                    <m:r>
                      <a:rPr lang="en-US" i="1">
                        <a:latin typeface="Cambria Math" panose="02040503050406030204" pitchFamily="18" charset="0"/>
                      </a:rPr>
                      <m:t>−</m:t>
                    </m:r>
                  </m:oMath>
                </a14:m>
                <a:r>
                  <a:rPr lang="en-US" dirty="0"/>
                  <a:t>depth-robust </a:t>
                </a:r>
                <a:endParaRPr lang="en-US" dirty="0" smtClean="0"/>
              </a:p>
              <a:p>
                <a:pPr marL="0" indent="0">
                  <a:buNone/>
                </a:pPr>
                <a:endParaRPr lang="en-US" dirty="0"/>
              </a:p>
              <a:p>
                <a:pPr marL="0" indent="0">
                  <a:buNone/>
                </a:pPr>
                <a:r>
                  <a:rPr lang="en-US" b="1" dirty="0" smtClean="0"/>
                  <a:t>TODO: </a:t>
                </a:r>
                <a:r>
                  <a:rPr lang="en-US" dirty="0" smtClean="0"/>
                  <a:t>Prove that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𝐺</m:t>
                        </m:r>
                      </m:e>
                      <m:sub>
                        <m:r>
                          <a:rPr lang="en-US" i="1">
                            <a:solidFill>
                              <a:srgbClr val="00B0F0"/>
                            </a:solidFill>
                            <a:latin typeface="Cambria Math"/>
                          </a:rPr>
                          <m:t>𝑚</m:t>
                        </m:r>
                      </m:sub>
                    </m:sSub>
                  </m:oMath>
                </a14:m>
                <a:r>
                  <a:rPr lang="en-US" dirty="0" smtClean="0"/>
                  <a:t> is a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oMath>
                </a14:m>
                <a:r>
                  <a:rPr lang="en-US" dirty="0"/>
                  <a:t>local expander </a:t>
                </a:r>
                <a:r>
                  <a:rPr lang="en-US" dirty="0" smtClean="0"/>
                  <a:t>*  (*almost)</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9389" y="1825625"/>
                <a:ext cx="10824411" cy="4351338"/>
              </a:xfrm>
              <a:blipFill>
                <a:blip r:embed="rId2"/>
                <a:stretch>
                  <a:fillRect l="-901" t="-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415523881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825625"/>
                <a:ext cx="5791200" cy="4351338"/>
              </a:xfrm>
            </p:spPr>
            <p:txBody>
              <a:bodyPr/>
              <a:lstStyle/>
              <a:p>
                <a:r>
                  <a:rPr lang="en-US" b="1" dirty="0" smtClean="0"/>
                  <a:t>Key </a:t>
                </a:r>
                <a:r>
                  <a:rPr lang="en-US" b="1" dirty="0" smtClean="0"/>
                  <a:t>Pebbling Lemma:  </a:t>
                </a:r>
                <a:r>
                  <a:rPr lang="en-US" dirty="0" smtClean="0"/>
                  <a:t>Lower </a:t>
                </a:r>
                <a:r>
                  <a:rPr lang="en-US" dirty="0" smtClean="0"/>
                  <a:t>bounds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oMath>
                </a14:m>
                <a:r>
                  <a:rPr lang="en-US" dirty="0" smtClean="0"/>
                  <a:t> cost to pebble target nodes </a:t>
                </a:r>
                <a14:m>
                  <m:oMath xmlns:m="http://schemas.openxmlformats.org/officeDocument/2006/math">
                    <m:r>
                      <a:rPr lang="en-US" i="1">
                        <a:latin typeface="Cambria Math" panose="02040503050406030204" pitchFamily="18" charset="0"/>
                        <a:ea typeface="Cambria Math" panose="02040503050406030204" pitchFamily="18" charset="0"/>
                      </a:rPr>
                      <m:t>𝑇</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a:t> </a:t>
                </a:r>
                <a:r>
                  <a:rPr lang="en-US" dirty="0" smtClean="0"/>
                  <a:t>starting from configuration with</a:t>
                </a:r>
              </a:p>
              <a:p>
                <a:pPr lvl="1"/>
                <a:r>
                  <a:rPr lang="en-US" dirty="0" smtClean="0">
                    <a:solidFill>
                      <a:srgbClr val="00339A"/>
                    </a:solidFill>
                  </a:rPr>
                  <a:t>Blue Pebbles </a:t>
                </a:r>
                <a:r>
                  <a:rPr lang="en-US" dirty="0" smtClean="0"/>
                  <a:t>on </a:t>
                </a:r>
                <a14:m>
                  <m:oMath xmlns:m="http://schemas.openxmlformats.org/officeDocument/2006/math">
                    <m:r>
                      <a:rPr lang="en-US" i="1" smtClean="0">
                        <a:solidFill>
                          <a:srgbClr val="003DB8"/>
                        </a:solidFill>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endParaRPr lang="en-US" dirty="0" smtClean="0"/>
              </a:p>
              <a:p>
                <a:pPr lvl="1"/>
                <a:r>
                  <a:rPr lang="en-US" dirty="0" smtClean="0">
                    <a:solidFill>
                      <a:srgbClr val="FF0000"/>
                    </a:solidFill>
                  </a:rPr>
                  <a:t>Red Pebbles </a:t>
                </a:r>
                <a:r>
                  <a:rPr lang="en-US" dirty="0" smtClean="0"/>
                  <a:t>on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endParaRPr lang="en-US" dirty="0" smtClean="0"/>
              </a:p>
              <a:p>
                <a:r>
                  <a:rPr lang="en-US" dirty="0" smtClean="0"/>
                  <a:t>Let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m:t>
                    </m:r>
                    <m:r>
                      <a:rPr lang="en-US" i="1">
                        <a:solidFill>
                          <a:srgbClr val="003DB8"/>
                        </a:solidFill>
                        <a:latin typeface="Cambria Math" panose="02040503050406030204" pitchFamily="18" charset="0"/>
                        <a:ea typeface="Cambria Math" panose="02040503050406030204" pitchFamily="18" charset="0"/>
                      </a:rPr>
                      <m:t>𝐵</m:t>
                    </m:r>
                  </m:oMath>
                </a14:m>
                <a:r>
                  <a:rPr lang="en-US" dirty="0" smtClean="0"/>
                  <a:t> be </a:t>
                </a:r>
                <a:r>
                  <a:rPr lang="en-US" dirty="0" smtClean="0">
                    <a:solidFill>
                      <a:srgbClr val="00339A"/>
                    </a:solidFill>
                  </a:rPr>
                  <a:t>blue</a:t>
                </a:r>
                <a:r>
                  <a:rPr lang="en-US" dirty="0" smtClean="0"/>
                  <a:t> moves that are eventually converted to </a:t>
                </a:r>
                <a:r>
                  <a:rPr lang="en-US" dirty="0" smtClean="0">
                    <a:solidFill>
                      <a:srgbClr val="FF0000"/>
                    </a:solidFill>
                  </a:rPr>
                  <a:t>red pebbles</a:t>
                </a:r>
                <a:r>
                  <a:rPr lang="en-US" dirty="0" smtClean="0"/>
                  <a:t>.</a:t>
                </a:r>
              </a:p>
              <a:p>
                <a:endParaRPr lang="en-US" dirty="0" smtClean="0"/>
              </a:p>
              <a:p>
                <a:pPr marL="508000" lvl="2"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sz="2400" smtClean="0">
                          <a:solidFill>
                            <a:schemeClr val="tx1"/>
                          </a:solidFill>
                          <a:latin typeface="Cambria Math" panose="02040503050406030204" pitchFamily="18" charset="0"/>
                        </a:rPr>
                        <m:t>rbpeb</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𝐺</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𝑚</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𝑇</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𝐵</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𝑅</m:t>
                          </m:r>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b="0" i="1" smtClean="0">
                              <a:solidFill>
                                <a:srgbClr val="003DB8"/>
                              </a:solidFill>
                              <a:latin typeface="Cambria Math" panose="02040503050406030204" pitchFamily="18" charset="0"/>
                            </a:rPr>
                          </m:ctrlPr>
                        </m:sSubPr>
                        <m:e>
                          <m:r>
                            <a:rPr lang="en-US" sz="2400" b="0" i="1" smtClean="0">
                              <a:solidFill>
                                <a:srgbClr val="003DB8"/>
                              </a:solidFill>
                              <a:latin typeface="Cambria Math" panose="02040503050406030204" pitchFamily="18" charset="0"/>
                            </a:rPr>
                            <m:t>𝐶</m:t>
                          </m:r>
                        </m:e>
                        <m:sub>
                          <m:r>
                            <a:rPr lang="en-US" sz="2400" b="0" i="1" smtClean="0">
                              <a:solidFill>
                                <a:srgbClr val="003DB8"/>
                              </a:solidFill>
                              <a:latin typeface="Cambria Math" panose="02040503050406030204" pitchFamily="18" charset="0"/>
                            </a:rPr>
                            <m:t>𝑏</m:t>
                          </m:r>
                        </m:sub>
                      </m:sSub>
                      <m:d>
                        <m:dPr>
                          <m:begChr m:val="|"/>
                          <m:endChr m:val="|"/>
                          <m:ctrlPr>
                            <a:rPr lang="en-US" sz="2400" b="0" i="1" smtClean="0">
                              <a:solidFill>
                                <a:schemeClr val="tx1"/>
                              </a:solidFill>
                              <a:latin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𝐵</m:t>
                          </m:r>
                          <m:r>
                            <a:rPr lang="en-US" sz="2400" i="1">
                              <a:solidFill>
                                <a:srgbClr val="FF0000"/>
                              </a:solidFill>
                              <a:latin typeface="Cambria Math" panose="02040503050406030204" pitchFamily="18" charset="0"/>
                              <a:ea typeface="Cambria Math" panose="02040503050406030204" pitchFamily="18" charset="0"/>
                            </a:rPr>
                            <m:t>′</m:t>
                          </m:r>
                        </m:e>
                      </m:d>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825625"/>
                <a:ext cx="5791200" cy="4351338"/>
              </a:xfrm>
              <a:blipFill>
                <a:blip r:embed="rId2"/>
                <a:stretch>
                  <a:fillRect l="-1895" t="-2241" r="-3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6324599" y="1825625"/>
                <a:ext cx="5450305" cy="4351338"/>
              </a:xfrm>
            </p:spPr>
            <p:txBody>
              <a:bodyPr/>
              <a:lstStyle/>
              <a:p>
                <a:endParaRPr lang="en-US" dirty="0" smtClean="0">
                  <a:ea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e>
                      </m:d>
                      <m:r>
                        <a:rPr lang="en-US" i="1">
                          <a:solidFill>
                            <a:schemeClr val="tx1"/>
                          </a:solidFill>
                          <a:latin typeface="Cambria Math" panose="02040503050406030204" pitchFamily="18" charset="0"/>
                          <a:ea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𝑎𝑛𝑐𝑒𝑠𝑡𝑜𝑟𝑠</m:t>
                              </m:r>
                            </m:e>
                            <m:sub>
                              <m:r>
                                <a:rPr lang="en-US" b="0" i="1" smtClean="0">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𝑇</m:t>
                              </m:r>
                            </m:e>
                          </m:d>
                        </m:e>
                      </m:d>
                    </m:oMath>
                  </m:oMathPara>
                </a14:m>
                <a:endParaRPr lang="en-US" dirty="0">
                  <a:ea typeface="Cambria Math" panose="02040503050406030204" pitchFamily="18" charset="0"/>
                </a:endParaRPr>
              </a:p>
              <a:p>
                <a:endParaRPr lang="en-US" b="1" dirty="0" smtClean="0">
                  <a:ea typeface="Cambria Math" panose="02040503050406030204" pitchFamily="18" charset="0"/>
                </a:endParaRPr>
              </a:p>
              <a:p>
                <a:r>
                  <a:rPr lang="en-US" b="1" dirty="0" smtClean="0">
                    <a:ea typeface="Cambria Math" panose="02040503050406030204" pitchFamily="18" charset="0"/>
                  </a:rPr>
                  <a:t>Intuition</a:t>
                </a:r>
                <a:r>
                  <a:rPr lang="en-US" b="1" dirty="0" smtClean="0">
                    <a:ea typeface="Cambria Math" panose="02040503050406030204" pitchFamily="18" charset="0"/>
                  </a:rPr>
                  <a:t>: </a:t>
                </a:r>
                <a:r>
                  <a:rPr lang="en-US" dirty="0" smtClean="0">
                    <a:ea typeface="Cambria Math" panose="02040503050406030204" pitchFamily="18" charset="0"/>
                  </a:rPr>
                  <a:t>If there is a path from v to T which avoids the set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𝑅</m:t>
                    </m:r>
                    <m:r>
                      <a:rPr lang="en-US"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oMath>
                </a14:m>
                <a:r>
                  <a:rPr lang="en-US" dirty="0" smtClean="0"/>
                  <a:t> then </a:t>
                </a:r>
                <a:r>
                  <a:rPr lang="en-US" dirty="0" smtClean="0"/>
                  <a:t>node v </a:t>
                </a:r>
                <a:r>
                  <a:rPr lang="en-US" dirty="0" smtClean="0"/>
                  <a:t>must be pebbled at some </a:t>
                </a:r>
                <a:r>
                  <a:rPr lang="en-US" dirty="0" smtClean="0"/>
                  <a:t>point at cost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oMath>
                </a14:m>
                <a:r>
                  <a:rPr lang="en-US" dirty="0" smtClean="0"/>
                  <a:t>.</a:t>
                </a:r>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6324599" y="1825625"/>
                <a:ext cx="5450305" cy="4351338"/>
              </a:xfrm>
              <a:blipFill>
                <a:blip r:embed="rId3"/>
                <a:stretch>
                  <a:fillRect l="-1899"/>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110</a:t>
            </a:fld>
            <a:endParaRPr lang="en-US"/>
          </a:p>
        </p:txBody>
      </p:sp>
      <p:sp>
        <p:nvSpPr>
          <p:cNvPr id="6" name="Rectangle 5"/>
          <p:cNvSpPr/>
          <p:nvPr/>
        </p:nvSpPr>
        <p:spPr>
          <a:xfrm>
            <a:off x="6529137" y="2101516"/>
            <a:ext cx="4973052" cy="1155031"/>
          </a:xfrm>
          <a:prstGeom prst="rect">
            <a:avLst/>
          </a:prstGeom>
          <a:solidFill>
            <a:schemeClr val="accent1">
              <a:alpha val="0"/>
            </a:schemeClr>
          </a:solidFill>
          <a:ln w="476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5314366"/>
            <a:ext cx="4531894" cy="862597"/>
          </a:xfrm>
          <a:prstGeom prst="rect">
            <a:avLst/>
          </a:prstGeom>
          <a:solidFill>
            <a:schemeClr val="accent1">
              <a:alpha val="0"/>
            </a:schemeClr>
          </a:solidFill>
          <a:ln w="476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557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r>
                  <a:rPr lang="en-US" dirty="0" smtClean="0"/>
                  <a:t>Key Lemma (central to all proofs)</a:t>
                </a:r>
              </a:p>
              <a:p>
                <a:r>
                  <a:rPr lang="en-US" dirty="0" smtClean="0"/>
                  <a:t>Lower bounds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e>
                    </m:d>
                  </m:oMath>
                </a14:m>
                <a:r>
                  <a:rPr lang="en-US" dirty="0" smtClean="0"/>
                  <a:t> cost to pebble target nodes </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𝑇</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a:t> </a:t>
                </a:r>
                <a:r>
                  <a:rPr lang="en-US" dirty="0" smtClean="0"/>
                  <a:t>starting from configuration with</a:t>
                </a:r>
              </a:p>
              <a:p>
                <a:pPr lvl="1"/>
                <a:r>
                  <a:rPr lang="en-US" dirty="0" smtClean="0">
                    <a:solidFill>
                      <a:srgbClr val="00339A"/>
                    </a:solidFill>
                  </a:rPr>
                  <a:t>Blue Pebbles </a:t>
                </a:r>
                <a:r>
                  <a:rPr lang="en-US" dirty="0" smtClean="0"/>
                  <a:t>on </a:t>
                </a:r>
                <a14:m>
                  <m:oMath xmlns:m="http://schemas.openxmlformats.org/officeDocument/2006/math">
                    <m:r>
                      <a:rPr lang="en-US" i="1" smtClean="0">
                        <a:solidFill>
                          <a:srgbClr val="003DB8"/>
                        </a:solidFill>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r>
                      <m:rPr>
                        <m:nor/>
                      </m:rPr>
                      <a:rPr lang="en-US" dirty="0"/>
                      <m:t> </m:t>
                    </m:r>
                  </m:oMath>
                </a14:m>
                <a:endParaRPr lang="en-US" dirty="0"/>
              </a:p>
              <a:p>
                <a:pPr lvl="1"/>
                <a:r>
                  <a:rPr lang="en-US" dirty="0" smtClean="0">
                    <a:solidFill>
                      <a:srgbClr val="FF0000"/>
                    </a:solidFill>
                  </a:rPr>
                  <a:t>Red Pebbles </a:t>
                </a:r>
                <a:r>
                  <a:rPr lang="en-US" dirty="0" smtClean="0"/>
                  <a:t>on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r>
                      <m:rPr>
                        <m:nor/>
                      </m:rPr>
                      <a:rPr lang="en-US" dirty="0"/>
                      <m:t> </m:t>
                    </m:r>
                  </m:oMath>
                </a14:m>
                <a:endParaRPr lang="en-US" dirty="0"/>
              </a:p>
              <a:p>
                <a:pPr marL="457200" lvl="1" indent="-406400">
                  <a:spcBef>
                    <a:spcPts val="1000"/>
                  </a:spcBef>
                  <a:buSzPts val="2800"/>
                </a:pPr>
                <a:r>
                  <a:rPr lang="en-US" dirty="0" smtClean="0"/>
                  <a:t>Let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m:t>
                    </m:r>
                    <m:r>
                      <a:rPr lang="en-US" i="1">
                        <a:solidFill>
                          <a:srgbClr val="003DB8"/>
                        </a:solidFill>
                        <a:latin typeface="Cambria Math" panose="02040503050406030204" pitchFamily="18" charset="0"/>
                        <a:ea typeface="Cambria Math" panose="02040503050406030204" pitchFamily="18" charset="0"/>
                      </a:rPr>
                      <m:t>𝐵</m:t>
                    </m:r>
                  </m:oMath>
                </a14:m>
                <a:r>
                  <a:rPr lang="en-US" dirty="0" smtClean="0"/>
                  <a:t> be </a:t>
                </a:r>
                <a:r>
                  <a:rPr lang="en-US" dirty="0" smtClean="0">
                    <a:solidFill>
                      <a:srgbClr val="00339A"/>
                    </a:solidFill>
                  </a:rPr>
                  <a:t>blue</a:t>
                </a:r>
                <a:r>
                  <a:rPr lang="en-US" dirty="0" smtClean="0"/>
                  <a:t> moves that are eventually converted to </a:t>
                </a:r>
                <a:r>
                  <a:rPr lang="en-US" dirty="0" smtClean="0">
                    <a:solidFill>
                      <a:srgbClr val="FF0000"/>
                    </a:solidFill>
                  </a:rPr>
                  <a:t>red pebbles</a:t>
                </a:r>
                <a:r>
                  <a:rPr lang="en-US" dirty="0" smtClean="0"/>
                  <a:t>.</a:t>
                </a:r>
              </a:p>
              <a:p>
                <a:pPr marL="50800" lvl="1" indent="0">
                  <a:spcBef>
                    <a:spcPts val="1000"/>
                  </a:spcBef>
                  <a:buSzPts val="2800"/>
                  <a:buNone/>
                </a:pPr>
                <a:endParaRPr lang="en-US" dirty="0" smtClean="0"/>
              </a:p>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endParaRPr lang="en-US" dirty="0"/>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endParaRPr lang="en-US" dirty="0" smtClean="0"/>
              </a:p>
              <a:p>
                <a:pPr marL="50800" indent="0">
                  <a:buNone/>
                </a:pPr>
                <a:endParaRPr lang="en-US" dirty="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1000" t="-224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111</a:t>
            </a:fld>
            <a:endParaRPr lang="en-US"/>
          </a:p>
        </p:txBody>
      </p:sp>
      <p:sp>
        <p:nvSpPr>
          <p:cNvPr id="5" name="Rectangle 4"/>
          <p:cNvSpPr/>
          <p:nvPr/>
        </p:nvSpPr>
        <p:spPr>
          <a:xfrm>
            <a:off x="533399" y="4796590"/>
            <a:ext cx="10583779" cy="1155031"/>
          </a:xfrm>
          <a:prstGeom prst="rect">
            <a:avLst/>
          </a:prstGeom>
          <a:solidFill>
            <a:schemeClr val="accent1">
              <a:alpha val="0"/>
            </a:schemeClr>
          </a:solidFill>
          <a:ln w="476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6120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a:t>
                </a:r>
                <a:r>
                  <a:rPr lang="en-US" dirty="0" smtClean="0"/>
                  <a:t>.</a:t>
                </a: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panose="02040503050406030204" pitchFamily="18" charset="0"/>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cxnSp>
        <p:nvCxnSpPr>
          <p:cNvPr id="5" name="Straight Connector 4"/>
          <p:cNvCxnSpPr/>
          <p:nvPr/>
        </p:nvCxnSpPr>
        <p:spPr>
          <a:xfrm>
            <a:off x="1371600" y="5943600"/>
            <a:ext cx="8991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867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29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315200" y="5728856"/>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001000" y="5715000"/>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002861" y="5923774"/>
                <a:ext cx="4935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002861" y="5923774"/>
                <a:ext cx="493597" cy="400110"/>
              </a:xfrm>
              <a:prstGeom prst="rect">
                <a:avLst/>
              </a:prstGeom>
              <a:blipFill>
                <a:blip r:embed="rId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23420" y="5890552"/>
                <a:ext cx="4995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2</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723420" y="5890552"/>
                <a:ext cx="499560" cy="400110"/>
              </a:xfrm>
              <a:prstGeom prst="rect">
                <a:avLst/>
              </a:prstGeom>
              <a:blipFill>
                <a:blip r:embed="rId4"/>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09219" y="5908791"/>
                <a:ext cx="4995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3</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409219" y="5908791"/>
                <a:ext cx="499560" cy="40011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700587" y="6173340"/>
                <a:ext cx="449034"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𝑁</m:t>
                          </m:r>
                        </m:num>
                        <m:den>
                          <m:r>
                            <a:rPr lang="en-US" sz="2000" b="0" i="1" smtClean="0">
                              <a:latin typeface="Cambria Math" panose="02040503050406030204" pitchFamily="18" charset="0"/>
                            </a:rPr>
                            <m:t>2</m:t>
                          </m:r>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00587" y="6173340"/>
                <a:ext cx="449034" cy="6665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178117" y="6090607"/>
                <a:ext cx="4490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𝑁</m:t>
                      </m:r>
                    </m:oMath>
                  </m:oMathPara>
                </a14:m>
                <a:endParaRPr lang="en-US" sz="2000"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178117" y="6090607"/>
                <a:ext cx="449034"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59477" y="6069424"/>
                <a:ext cx="3978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259477" y="6069424"/>
                <a:ext cx="397865" cy="400110"/>
              </a:xfrm>
              <a:prstGeom prst="rect">
                <a:avLst/>
              </a:prstGeom>
              <a:blipFill>
                <a:blip r:embed="rId8"/>
                <a:stretch>
                  <a:fillRect/>
                </a:stretch>
              </a:blipFill>
            </p:spPr>
            <p:txBody>
              <a:bodyPr/>
              <a:lstStyle/>
              <a:p>
                <a:r>
                  <a:rPr lang="en-US">
                    <a:noFill/>
                  </a:rPr>
                  <a:t> </a:t>
                </a:r>
              </a:p>
            </p:txBody>
          </p:sp>
        </mc:Fallback>
      </mc:AlternateContent>
      <p:sp>
        <p:nvSpPr>
          <p:cNvPr id="18" name="Left Brace 17"/>
          <p:cNvSpPr/>
          <p:nvPr/>
        </p:nvSpPr>
        <p:spPr>
          <a:xfrm rot="16200000">
            <a:off x="8212137" y="6015901"/>
            <a:ext cx="308580" cy="685800"/>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635851" y="6413291"/>
                <a:ext cx="1560877" cy="400110"/>
              </a:xfrm>
              <a:prstGeom prst="rect">
                <a:avLst/>
              </a:prstGeom>
            </p:spPr>
            <p:txBody>
              <a:bodyPr wrap="none">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oMath>
                </a14:m>
                <a:r>
                  <a:rPr lang="en-US" sz="2000" dirty="0">
                    <a:latin typeface="Arial" panose="020B0604020202020204" pitchFamily="34" charset="0"/>
                    <a:cs typeface="Arial" panose="020B0604020202020204" pitchFamily="34" charset="0"/>
                  </a:rPr>
                  <a:t> nodes</a:t>
                </a:r>
              </a:p>
            </p:txBody>
          </p:sp>
        </mc:Choice>
        <mc:Fallback xmlns="">
          <p:sp>
            <p:nvSpPr>
              <p:cNvPr id="19" name="Rectangle 18"/>
              <p:cNvSpPr>
                <a:spLocks noRot="1" noChangeAspect="1" noMove="1" noResize="1" noEditPoints="1" noAdjustHandles="1" noChangeArrowheads="1" noChangeShapeType="1" noTextEdit="1"/>
              </p:cNvSpPr>
              <p:nvPr/>
            </p:nvSpPr>
            <p:spPr>
              <a:xfrm>
                <a:off x="7635851" y="6413291"/>
                <a:ext cx="1560877" cy="400110"/>
              </a:xfrm>
              <a:prstGeom prst="rect">
                <a:avLst/>
              </a:prstGeom>
              <a:blipFill>
                <a:blip r:embed="rId9"/>
                <a:stretch>
                  <a:fillRect t="-6061" r="-2344"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139171" y="5800710"/>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39171" y="5800710"/>
                <a:ext cx="447558" cy="400110"/>
              </a:xfrm>
              <a:prstGeom prst="rect">
                <a:avLst/>
              </a:prstGeom>
              <a:blipFill>
                <a:blip r:embed="rId10"/>
                <a:stretch>
                  <a:fillRect/>
                </a:stretch>
              </a:blipFill>
            </p:spPr>
            <p:txBody>
              <a:bodyPr/>
              <a:lstStyle/>
              <a:p>
                <a:r>
                  <a:rPr lang="en-US">
                    <a:noFill/>
                  </a:rPr>
                  <a:t> </a:t>
                </a:r>
              </a:p>
            </p:txBody>
          </p:sp>
        </mc:Fallback>
      </mc:AlternateContent>
      <p:cxnSp>
        <p:nvCxnSpPr>
          <p:cNvPr id="21" name="Straight Connector 20"/>
          <p:cNvCxnSpPr/>
          <p:nvPr/>
        </p:nvCxnSpPr>
        <p:spPr>
          <a:xfrm flipV="1">
            <a:off x="87249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14500" y="5934041"/>
            <a:ext cx="2362200" cy="12846"/>
          </a:xfrm>
          <a:prstGeom prst="line">
            <a:avLst/>
          </a:prstGeom>
          <a:ln w="5715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7112" y="5946887"/>
            <a:ext cx="627419" cy="33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4335681" y="5972145"/>
                <a:ext cx="114255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solidFill>
                                <a:srgbClr val="FF0000"/>
                              </a:solidFill>
                              <a:latin typeface="Cambria Math" panose="02040503050406030204" pitchFamily="18" charset="0"/>
                              <a:ea typeface="Cambria Math" panose="02040503050406030204" pitchFamily="18" charset="0"/>
                            </a:rPr>
                            <m:t>𝑅</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oMath>
                  </m:oMathPara>
                </a14:m>
                <a:endParaRPr lang="en-US" sz="2000" dirty="0">
                  <a:solidFill>
                    <a:srgbClr val="FF0000"/>
                  </a:solidFill>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335681" y="5972145"/>
                <a:ext cx="1142557" cy="400110"/>
              </a:xfrm>
              <a:prstGeom prst="rect">
                <a:avLst/>
              </a:prstGeom>
              <a:blipFill>
                <a:blip r:embed="rId11"/>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443405" y="6028915"/>
                <a:ext cx="35779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339A"/>
                          </a:solidFill>
                          <a:latin typeface="Cambria Math" panose="02040503050406030204" pitchFamily="18" charset="0"/>
                          <a:ea typeface="Cambria Math" panose="02040503050406030204" pitchFamily="18" charset="0"/>
                        </a:rPr>
                        <m:t>𝐵</m:t>
                      </m:r>
                    </m:oMath>
                  </m:oMathPara>
                </a14:m>
                <a:endParaRPr lang="en-US" dirty="0">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443405" y="6028915"/>
                <a:ext cx="357790" cy="307777"/>
              </a:xfrm>
              <a:prstGeom prst="rect">
                <a:avLst/>
              </a:prstGeom>
              <a:blipFill>
                <a:blip r:embed="rId12"/>
                <a:stretch>
                  <a:fillRect/>
                </a:stretch>
              </a:blipFill>
            </p:spPr>
            <p:txBody>
              <a:bodyPr/>
              <a:lstStyle/>
              <a:p>
                <a:r>
                  <a:rPr lang="en-US">
                    <a:noFill/>
                  </a:rPr>
                  <a:t> </a:t>
                </a:r>
              </a:p>
            </p:txBody>
          </p:sp>
        </mc:Fallback>
      </mc:AlternateContent>
      <p:sp>
        <p:nvSpPr>
          <p:cNvPr id="28" name="Slide Number Placeholder 27"/>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112</a:t>
            </a:fld>
            <a:endParaRPr lang="en-US"/>
          </a:p>
        </p:txBody>
      </p:sp>
    </p:spTree>
    <p:extLst>
      <p:ext uri="{BB962C8B-B14F-4D97-AF65-F5344CB8AC3E}">
        <p14:creationId xmlns:p14="http://schemas.microsoft.com/office/powerpoint/2010/main" val="160238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normAutofit fontScale="92500"/>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nodes.</a:t>
                </a: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panose="02040503050406030204" pitchFamily="18" charset="0"/>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556" t="-1681"/>
                </a:stretch>
              </a:blipFill>
            </p:spPr>
            <p:txBody>
              <a:bodyPr/>
              <a:lstStyle/>
              <a:p>
                <a:r>
                  <a:rPr lang="en-US">
                    <a:noFill/>
                  </a:rPr>
                  <a:t> </a:t>
                </a:r>
              </a:p>
            </p:txBody>
          </p:sp>
        </mc:Fallback>
      </mc:AlternateContent>
      <p:sp>
        <p:nvSpPr>
          <p:cNvPr id="4" name="Oval 3"/>
          <p:cNvSpPr/>
          <p:nvPr/>
        </p:nvSpPr>
        <p:spPr>
          <a:xfrm>
            <a:off x="1528034" y="4532032"/>
            <a:ext cx="9135932" cy="1828800"/>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Cloud Callout 4"/>
          <p:cNvSpPr/>
          <p:nvPr/>
        </p:nvSpPr>
        <p:spPr>
          <a:xfrm>
            <a:off x="4572000" y="1875351"/>
            <a:ext cx="5638800" cy="2480469"/>
          </a:xfrm>
          <a:prstGeom prst="cloudCallout">
            <a:avLst>
              <a:gd name="adj1" fmla="val -30181"/>
              <a:gd name="adj2" fmla="val 96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rPr>
              <a:t>We lower bound this quantity for three </a:t>
            </a:r>
            <a:r>
              <a:rPr lang="en-US" sz="2000" dirty="0" err="1" smtClean="0">
                <a:latin typeface="Arial" panose="020B0604020202020204" pitchFamily="34" charset="0"/>
              </a:rPr>
              <a:t>iMHF</a:t>
            </a:r>
            <a:r>
              <a:rPr lang="en-US" sz="2000" dirty="0" smtClean="0">
                <a:latin typeface="Arial" panose="020B0604020202020204" pitchFamily="34" charset="0"/>
              </a:rPr>
              <a:t> candidates Argon2i, </a:t>
            </a:r>
            <a:r>
              <a:rPr lang="en-US" sz="2000" dirty="0" err="1" smtClean="0">
                <a:latin typeface="Arial" panose="020B0604020202020204" pitchFamily="34" charset="0"/>
              </a:rPr>
              <a:t>DRSample</a:t>
            </a:r>
            <a:r>
              <a:rPr lang="en-US" sz="2000" dirty="0" smtClean="0">
                <a:latin typeface="Arial" panose="020B0604020202020204" pitchFamily="34" charset="0"/>
              </a:rPr>
              <a:t> and </a:t>
            </a:r>
            <a:r>
              <a:rPr lang="en-US" sz="2000" dirty="0" err="1" smtClean="0">
                <a:latin typeface="Arial" panose="020B0604020202020204" pitchFamily="34" charset="0"/>
              </a:rPr>
              <a:t>aATSample</a:t>
            </a:r>
            <a:endParaRPr lang="en-US" sz="2000" dirty="0">
              <a:latin typeface="Arial" panose="020B0604020202020204" pitchFamily="34" charset="0"/>
            </a:endParaRP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113</a:t>
            </a:fld>
            <a:endParaRPr lang="en-US"/>
          </a:p>
        </p:txBody>
      </p:sp>
    </p:spTree>
    <p:extLst>
      <p:ext uri="{BB962C8B-B14F-4D97-AF65-F5344CB8AC3E}">
        <p14:creationId xmlns:p14="http://schemas.microsoft.com/office/powerpoint/2010/main" val="33441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then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 </a:t>
                </a:r>
                <a:r>
                  <a:rPr lang="en-US" dirty="0" smtClean="0"/>
                  <a:t>we have</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114</a:t>
            </a:fld>
            <a:endParaRPr lang="en-US"/>
          </a:p>
        </p:txBody>
      </p:sp>
    </p:spTree>
    <p:extLst>
      <p:ext uri="{BB962C8B-B14F-4D97-AF65-F5344CB8AC3E}">
        <p14:creationId xmlns:p14="http://schemas.microsoft.com/office/powerpoint/2010/main" val="32762125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then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 </a:t>
                </a:r>
                <a:r>
                  <a:rPr lang="en-US" dirty="0" smtClean="0"/>
                  <a:t>we have</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4" name="Oval 3"/>
          <p:cNvSpPr/>
          <p:nvPr/>
        </p:nvSpPr>
        <p:spPr>
          <a:xfrm>
            <a:off x="10786334" y="4808538"/>
            <a:ext cx="1134932" cy="1371600"/>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572000" y="1875351"/>
                <a:ext cx="5638800" cy="2480469"/>
              </a:xfrm>
              <a:prstGeom prst="cloudCallout">
                <a:avLst>
                  <a:gd name="adj1" fmla="val 62728"/>
                  <a:gd name="adj2" fmla="val 71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oMath>
                </a14:m>
                <a:r>
                  <a:rPr lang="en-US" sz="2000" dirty="0" smtClean="0">
                    <a:latin typeface="Arial" panose="020B0604020202020204" pitchFamily="34" charset="0"/>
                  </a:rPr>
                  <a:t> blue moves per node in interval (best possible)</a:t>
                </a:r>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572000" y="1875351"/>
                <a:ext cx="5638800" cy="2480469"/>
              </a:xfrm>
              <a:prstGeom prst="cloudCallout">
                <a:avLst>
                  <a:gd name="adj1" fmla="val 62728"/>
                  <a:gd name="adj2" fmla="val 71608"/>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115</a:t>
            </a:fld>
            <a:endParaRPr lang="en-US"/>
          </a:p>
        </p:txBody>
      </p:sp>
    </p:spTree>
    <p:extLst>
      <p:ext uri="{BB962C8B-B14F-4D97-AF65-F5344CB8AC3E}">
        <p14:creationId xmlns:p14="http://schemas.microsoft.com/office/powerpoint/2010/main" val="149612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then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 </a:t>
                </a:r>
                <a:r>
                  <a:rPr lang="en-US" dirty="0" smtClean="0"/>
                  <a:t>we have</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4" name="Oval 3"/>
          <p:cNvSpPr/>
          <p:nvPr/>
        </p:nvSpPr>
        <p:spPr>
          <a:xfrm>
            <a:off x="9906000" y="5015427"/>
            <a:ext cx="8382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800600" y="1981200"/>
                <a:ext cx="5638800" cy="2480469"/>
              </a:xfrm>
              <a:prstGeom prst="cloudCallout">
                <a:avLst>
                  <a:gd name="adj1" fmla="val 50709"/>
                  <a:gd name="adj2" fmla="val 74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sSup>
                          <m:sSupPr>
                            <m:ctrlPr>
                              <a:rPr lang="el-GR"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𝑁</m:t>
                            </m:r>
                          </m:e>
                          <m:sup>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3</m:t>
                                </m:r>
                              </m:den>
                            </m:f>
                          </m:sup>
                        </m:sSup>
                      </m:e>
                    </m:d>
                  </m:oMath>
                </a14:m>
                <a:r>
                  <a:rPr lang="en-US" sz="2000" dirty="0" smtClean="0">
                    <a:latin typeface="Arial" panose="020B0604020202020204" pitchFamily="34" charset="0"/>
                  </a:rPr>
                  <a:t> red moves per node in interval (expensive even if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𝑟</m:t>
                        </m:r>
                      </m:sub>
                    </m:sSub>
                    <m:r>
                      <a:rPr lang="en-US" sz="2000" b="0" i="0" smtClean="0">
                        <a:solidFill>
                          <a:srgbClr val="003DB8"/>
                        </a:solidFill>
                        <a:latin typeface="Cambria Math" panose="02040503050406030204" pitchFamily="18" charset="0"/>
                      </a:rPr>
                      <m:t>≪ </m:t>
                    </m:r>
                    <m:sSub>
                      <m:sSubPr>
                        <m:ctrlPr>
                          <a:rPr lang="en-US" sz="2000" i="1">
                            <a:solidFill>
                              <a:srgbClr val="003DB8"/>
                            </a:solidFill>
                            <a:latin typeface="Cambria Math" panose="02040503050406030204" pitchFamily="18" charset="0"/>
                          </a:rPr>
                        </m:ctrlPr>
                      </m:sSubPr>
                      <m:e>
                        <m:r>
                          <a:rPr lang="en-US" sz="2000" i="1">
                            <a:solidFill>
                              <a:srgbClr val="003DB8"/>
                            </a:solidFill>
                            <a:latin typeface="Cambria Math" panose="02040503050406030204" pitchFamily="18" charset="0"/>
                          </a:rPr>
                          <m:t>𝐶</m:t>
                        </m:r>
                      </m:e>
                      <m:sub>
                        <m:r>
                          <a:rPr lang="en-US" sz="2000" i="1">
                            <a:solidFill>
                              <a:srgbClr val="003DB8"/>
                            </a:solidFill>
                            <a:latin typeface="Cambria Math" panose="02040503050406030204" pitchFamily="18" charset="0"/>
                          </a:rPr>
                          <m:t>𝑏</m:t>
                        </m:r>
                      </m:sub>
                    </m:sSub>
                  </m:oMath>
                </a14:m>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800600" y="1981200"/>
                <a:ext cx="5638800" cy="2480469"/>
              </a:xfrm>
              <a:prstGeom prst="cloudCallout">
                <a:avLst>
                  <a:gd name="adj1" fmla="val 50709"/>
                  <a:gd name="adj2" fmla="val 74644"/>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116</a:t>
            </a:fld>
            <a:endParaRPr lang="en-US"/>
          </a:p>
        </p:txBody>
      </p:sp>
    </p:spTree>
    <p:extLst>
      <p:ext uri="{BB962C8B-B14F-4D97-AF65-F5344CB8AC3E}">
        <p14:creationId xmlns:p14="http://schemas.microsoft.com/office/powerpoint/2010/main" val="347504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2400" y="1828800"/>
                <a:ext cx="11887200" cy="4351338"/>
              </a:xfrm>
            </p:spPr>
            <p:txBody>
              <a:bodyPr/>
              <a:lstStyle/>
              <a:p>
                <a:pPr marL="50800" indent="0">
                  <a:buNone/>
                </a:pPr>
                <a:r>
                  <a:rPr lang="en-US" b="1" dirty="0" smtClean="0"/>
                  <a:t>Argon2i</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smtClean="0">
                  <a:solidFill>
                    <a:schemeClr val="tx1"/>
                  </a:solidFill>
                  <a:latin typeface="Cambria Math" panose="02040503050406030204" pitchFamily="18" charset="0"/>
                </a:endParaRPr>
              </a:p>
              <a:p>
                <a:pPr marL="50800" indent="0">
                  <a:buNone/>
                </a:pPr>
                <a:r>
                  <a:rPr lang="en-US" dirty="0" smtClean="0"/>
                  <a:t>We must pay this cost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times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oMath>
                </a14:m>
                <a:endParaRPr lang="en-US"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r>
                                    <a:rPr lang="en-US" i="1">
                                      <a:latin typeface="Cambria Math" panose="02040503050406030204" pitchFamily="18" charset="0"/>
                                      <a:ea typeface="Cambria Math" panose="02040503050406030204" pitchFamily="18" charset="0"/>
                                    </a:rPr>
                                    <m:t>𝑁</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2400" y="1828800"/>
                <a:ext cx="11887200" cy="4351338"/>
              </a:xfrm>
              <a:blipFill>
                <a:blip r:embed="rId2"/>
                <a:stretch>
                  <a:fillRect l="-66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117</a:t>
            </a:fld>
            <a:endParaRPr lang="en-US"/>
          </a:p>
        </p:txBody>
      </p:sp>
    </p:spTree>
    <p:extLst>
      <p:ext uri="{BB962C8B-B14F-4D97-AF65-F5344CB8AC3E}">
        <p14:creationId xmlns:p14="http://schemas.microsoft.com/office/powerpoint/2010/main" val="30921512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118</a:t>
            </a:fld>
            <a:endParaRPr lang="en-US"/>
          </a:p>
        </p:txBody>
      </p:sp>
    </p:spTree>
    <p:extLst>
      <p:ext uri="{BB962C8B-B14F-4D97-AF65-F5344CB8AC3E}">
        <p14:creationId xmlns:p14="http://schemas.microsoft.com/office/powerpoint/2010/main" val="150982371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Oval 3"/>
          <p:cNvSpPr/>
          <p:nvPr/>
        </p:nvSpPr>
        <p:spPr>
          <a:xfrm>
            <a:off x="3810000" y="4343400"/>
            <a:ext cx="8382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229100" y="1371600"/>
                <a:ext cx="5638800" cy="2480469"/>
              </a:xfrm>
              <a:prstGeom prst="cloudCallout">
                <a:avLst>
                  <a:gd name="adj1" fmla="val -47542"/>
                  <a:gd name="adj2" fmla="val 68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𝜌</m:t>
                    </m:r>
                    <m:r>
                      <a:rPr lang="en-US" sz="2000" b="0" i="1" smtClean="0">
                        <a:solidFill>
                          <a:schemeClr val="tx1"/>
                        </a:solidFill>
                        <a:latin typeface="Cambria Math" panose="02040503050406030204" pitchFamily="18" charset="0"/>
                        <a:ea typeface="Cambria Math" panose="02040503050406030204" pitchFamily="18" charset="0"/>
                      </a:rPr>
                      <m:t>=0.8)</m:t>
                    </m:r>
                  </m:oMath>
                </a14:m>
                <a:r>
                  <a:rPr lang="en-US" sz="2000" dirty="0" smtClean="0">
                    <a:latin typeface="Arial" panose="020B0604020202020204" pitchFamily="34" charset="0"/>
                    <a:ea typeface="Cambria Math" panose="02040503050406030204" pitchFamily="18" charset="0"/>
                  </a:rPr>
                  <a:t>: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sSup>
                          <m:sSupPr>
                            <m:ctrlPr>
                              <a:rPr lang="el-GR"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𝑁</m:t>
                            </m:r>
                          </m:e>
                          <m:sup>
                            <m:r>
                              <a:rPr lang="en-US" sz="2000" b="0" i="1" smtClean="0">
                                <a:latin typeface="Cambria Math" panose="02040503050406030204" pitchFamily="18" charset="0"/>
                                <a:ea typeface="Cambria Math" panose="02040503050406030204" pitchFamily="18" charset="0"/>
                              </a:rPr>
                              <m:t>0.1</m:t>
                            </m:r>
                          </m:sup>
                        </m:sSup>
                      </m:e>
                    </m:d>
                  </m:oMath>
                </a14:m>
                <a:r>
                  <a:rPr lang="en-US" sz="2000" dirty="0" smtClean="0">
                    <a:latin typeface="Arial" panose="020B0604020202020204" pitchFamily="34" charset="0"/>
                  </a:rPr>
                  <a:t> red moves per node in interval (expensive even if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𝑟</m:t>
                        </m:r>
                      </m:sub>
                    </m:sSub>
                    <m:r>
                      <a:rPr lang="en-US" sz="2000" b="0" i="0" smtClean="0">
                        <a:solidFill>
                          <a:srgbClr val="003DB8"/>
                        </a:solidFill>
                        <a:latin typeface="Cambria Math" panose="02040503050406030204" pitchFamily="18" charset="0"/>
                      </a:rPr>
                      <m:t>≪ </m:t>
                    </m:r>
                    <m:sSub>
                      <m:sSubPr>
                        <m:ctrlPr>
                          <a:rPr lang="en-US" sz="2000" i="1">
                            <a:solidFill>
                              <a:srgbClr val="003DB8"/>
                            </a:solidFill>
                            <a:latin typeface="Cambria Math" panose="02040503050406030204" pitchFamily="18" charset="0"/>
                          </a:rPr>
                        </m:ctrlPr>
                      </m:sSubPr>
                      <m:e>
                        <m:r>
                          <a:rPr lang="en-US" sz="2000" i="1">
                            <a:solidFill>
                              <a:srgbClr val="003DB8"/>
                            </a:solidFill>
                            <a:latin typeface="Cambria Math" panose="02040503050406030204" pitchFamily="18" charset="0"/>
                          </a:rPr>
                          <m:t>𝐶</m:t>
                        </m:r>
                      </m:e>
                      <m:sub>
                        <m:r>
                          <a:rPr lang="en-US" sz="2000" i="1">
                            <a:solidFill>
                              <a:srgbClr val="003DB8"/>
                            </a:solidFill>
                            <a:latin typeface="Cambria Math" panose="02040503050406030204" pitchFamily="18" charset="0"/>
                          </a:rPr>
                          <m:t>𝑏</m:t>
                        </m:r>
                      </m:sub>
                    </m:sSub>
                  </m:oMath>
                </a14:m>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229100" y="1371600"/>
                <a:ext cx="5638800" cy="2480469"/>
              </a:xfrm>
              <a:prstGeom prst="cloudCallout">
                <a:avLst>
                  <a:gd name="adj1" fmla="val -47542"/>
                  <a:gd name="adj2" fmla="val 68572"/>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119</a:t>
            </a:fld>
            <a:endParaRPr lang="en-US"/>
          </a:p>
        </p:txBody>
      </p:sp>
    </p:spTree>
    <p:extLst>
      <p:ext uri="{BB962C8B-B14F-4D97-AF65-F5344CB8AC3E}">
        <p14:creationId xmlns:p14="http://schemas.microsoft.com/office/powerpoint/2010/main" val="3110357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expander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6336519" y="2636943"/>
                <a:ext cx="5662988"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i="1" dirty="0">
                          <a:latin typeface="Cambria Math" panose="02040503050406030204" pitchFamily="18" charset="0"/>
                        </a:rPr>
                        <m:t>𝑛</m:t>
                      </m:r>
                    </m:oMath>
                  </m:oMathPara>
                </a14:m>
                <a:endParaRPr lang="en-US" sz="4267" dirty="0"/>
              </a:p>
              <a:p>
                <a:pPr marL="0" indent="0">
                  <a:buNone/>
                </a:pPr>
                <a:endParaRPr lang="en-US" sz="4267" dirty="0"/>
              </a:p>
              <a:p>
                <a:pPr marL="0" indent="0">
                  <a:buNone/>
                </a:pPr>
                <a:endParaRPr lang="en-US" sz="4267" dirty="0"/>
              </a:p>
              <a:p>
                <a:pPr marL="0" indent="0">
                  <a:buNone/>
                </a:pPr>
                <a:r>
                  <a:rPr lang="en-US" sz="4267" dirty="0"/>
                  <a:t>        </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336519" y="2636943"/>
                <a:ext cx="5662988" cy="43513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13953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Oval 3"/>
          <p:cNvSpPr/>
          <p:nvPr/>
        </p:nvSpPr>
        <p:spPr>
          <a:xfrm>
            <a:off x="4876800" y="4572000"/>
            <a:ext cx="10668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229100" y="1371600"/>
                <a:ext cx="5638800" cy="2480469"/>
              </a:xfrm>
              <a:prstGeom prst="cloudCallout">
                <a:avLst>
                  <a:gd name="adj1" fmla="val -30563"/>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e>
                    </m:d>
                  </m:oMath>
                </a14:m>
                <a:r>
                  <a:rPr lang="en-US" sz="2000" dirty="0">
                    <a:latin typeface="Arial" panose="020B0604020202020204" pitchFamily="34" charset="0"/>
                  </a:rPr>
                  <a:t> blue moves per node in interval (best possible)</a:t>
                </a:r>
              </a:p>
              <a:p>
                <a:pPr algn="ctr"/>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229100" y="1371600"/>
                <a:ext cx="5638800" cy="2480469"/>
              </a:xfrm>
              <a:prstGeom prst="cloudCallout">
                <a:avLst>
                  <a:gd name="adj1" fmla="val -30563"/>
                  <a:gd name="adj2" fmla="val 78981"/>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120</a:t>
            </a:fld>
            <a:endParaRPr lang="en-US"/>
          </a:p>
        </p:txBody>
      </p:sp>
    </p:spTree>
    <p:extLst>
      <p:ext uri="{BB962C8B-B14F-4D97-AF65-F5344CB8AC3E}">
        <p14:creationId xmlns:p14="http://schemas.microsoft.com/office/powerpoint/2010/main" val="32561905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81000" y="1828800"/>
                <a:ext cx="11811000" cy="4351338"/>
              </a:xfrm>
            </p:spPr>
            <p:txBody>
              <a:bodyPr/>
              <a:lstStyle/>
              <a:p>
                <a:pPr marL="50800" indent="0">
                  <a:buNone/>
                </a:pPr>
                <a:r>
                  <a:rPr lang="en-US" b="1" dirty="0" smtClean="0"/>
                  <a:t>DRSample: </a:t>
                </a:r>
                <a:r>
                  <a:rPr lang="en-US" dirty="0"/>
                  <a:t>For any constant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𝜌</m:t>
                    </m:r>
                    <m:r>
                      <a:rPr lang="en-US" i="1">
                        <a:solidFill>
                          <a:schemeClr val="tx1"/>
                        </a:solidFill>
                        <a:latin typeface="Cambria Math" panose="02040503050406030204" pitchFamily="18" charset="0"/>
                        <a:ea typeface="Cambria Math" panose="02040503050406030204" pitchFamily="18" charset="0"/>
                      </a:rPr>
                      <m:t>&lt;1</m:t>
                    </m:r>
                  </m:oMath>
                </a14:m>
                <a:r>
                  <a:rPr lang="en-US" dirty="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rgbClr val="FF0000"/>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smtClean="0"/>
              </a:p>
              <a:p>
                <a:pPr marL="50800" indent="0">
                  <a:buNone/>
                </a:pPr>
                <a:r>
                  <a:rPr lang="en-US" dirty="0" smtClean="0"/>
                  <a:t>If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r>
                  <a:rPr lang="en-US" dirty="0" smtClean="0"/>
                  <a:t> must pay this cost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𝑁</m:t>
                            </m:r>
                          </m:num>
                          <m:den>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den>
                        </m:f>
                      </m:e>
                    </m:d>
                  </m:oMath>
                </a14:m>
                <a:r>
                  <a:rPr lang="en-US" dirty="0" smtClean="0"/>
                  <a:t> times</a:t>
                </a:r>
              </a:p>
              <a:p>
                <a:pPr marL="50800" indent="0">
                  <a:buNone/>
                </a:pPr>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3</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r>
                                    <a:rPr lang="en-US" i="1">
                                      <a:latin typeface="Cambria Math" panose="02040503050406030204" pitchFamily="18" charset="0"/>
                                      <a:ea typeface="Cambria Math" panose="02040503050406030204" pitchFamily="18" charset="0"/>
                                    </a:rPr>
                                    <m:t>𝑁</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81000" y="1828800"/>
                <a:ext cx="11811000" cy="4351338"/>
              </a:xfrm>
              <a:blipFill>
                <a:blip r:embed="rId2"/>
                <a:stretch>
                  <a:fillRect l="-671" b="-98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121</a:t>
            </a:fld>
            <a:endParaRPr lang="en-US"/>
          </a:p>
        </p:txBody>
      </p:sp>
    </p:spTree>
    <p:extLst>
      <p:ext uri="{BB962C8B-B14F-4D97-AF65-F5344CB8AC3E}">
        <p14:creationId xmlns:p14="http://schemas.microsoft.com/office/powerpoint/2010/main" val="4082227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Argon2i and </a:t>
            </a:r>
            <a:r>
              <a:rPr lang="en-US" dirty="0" err="1" smtClean="0"/>
              <a:t>DRSample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Argon2i</a:t>
                </a:r>
                <a:r>
                  <a:rPr lang="en-US" dirty="0" smtClean="0"/>
                  <a:t> is maximally bandwidth hard if attacker’s cache size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𝑜</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2/3</m:t>
                            </m:r>
                          </m:sup>
                        </m:sSup>
                      </m:e>
                    </m:d>
                  </m:oMath>
                </a14:m>
                <a:r>
                  <a:rPr lang="en-US" dirty="0" smtClean="0"/>
                  <a:t>  </a:t>
                </a:r>
                <a:r>
                  <a:rPr lang="en-US" dirty="0" smtClean="0">
                    <a:sym typeface="Wingdings" panose="05000000000000000000" pitchFamily="2" charset="2"/>
                  </a:rPr>
                  <a:t></a:t>
                </a:r>
                <a:endParaRPr lang="en-US" dirty="0" smtClean="0"/>
              </a:p>
              <a:p>
                <a:pPr lvl="1"/>
                <a:r>
                  <a:rPr lang="en-US" dirty="0" smtClean="0"/>
                  <a:t>Arguably a reasonable assumption in practice </a:t>
                </a:r>
              </a:p>
              <a:p>
                <a:r>
                  <a:rPr lang="en-US" dirty="0" smtClean="0"/>
                  <a:t>Argon2i is not maximally memory hard </a:t>
                </a:r>
                <a:r>
                  <a:rPr lang="en-US" dirty="0" smtClean="0">
                    <a:sym typeface="Wingdings" panose="05000000000000000000" pitchFamily="2" charset="2"/>
                  </a:rPr>
                  <a:t></a:t>
                </a:r>
                <a:endParaRPr lang="en-US" dirty="0" smtClean="0"/>
              </a:p>
              <a:p>
                <a:pPr lvl="1"/>
                <a:r>
                  <a:rPr lang="en-US" dirty="0" smtClean="0"/>
                  <a:t>But it does beat out other entrants in the Password Hashing Competition </a:t>
                </a:r>
                <a:r>
                  <a:rPr lang="en-US" dirty="0" smtClean="0">
                    <a:sym typeface="Wingdings" panose="05000000000000000000" pitchFamily="2" charset="2"/>
                  </a:rPr>
                  <a:t></a:t>
                </a:r>
                <a:endParaRPr lang="en-US" dirty="0"/>
              </a:p>
              <a:p>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pPr marL="457200" lvl="1" indent="-406400">
                  <a:spcBef>
                    <a:spcPts val="1000"/>
                  </a:spcBef>
                  <a:buSzPts val="2800"/>
                </a:pPr>
                <a:r>
                  <a:rPr lang="en-US" b="1" dirty="0" smtClean="0"/>
                  <a:t>DRSample</a:t>
                </a:r>
                <a:r>
                  <a:rPr lang="en-US" dirty="0" smtClean="0"/>
                  <a:t> is both maximally memory hard and maximally bandwidth hard </a:t>
                </a:r>
                <a:r>
                  <a:rPr lang="en-US" dirty="0">
                    <a:sym typeface="Wingdings" panose="05000000000000000000" pitchFamily="2" charset="2"/>
                  </a:rPr>
                  <a:t></a:t>
                </a:r>
                <a:endParaRPr lang="en-US" dirty="0"/>
              </a:p>
              <a:p>
                <a:pPr lvl="1"/>
                <a:r>
                  <a:rPr lang="en-US" dirty="0" smtClean="0"/>
                  <a:t>Even if attackers cache size 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𝑁</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𝜀</m:t>
                            </m:r>
                          </m:sup>
                        </m:sSup>
                      </m:e>
                    </m:d>
                  </m:oMath>
                </a14:m>
                <a:endParaRPr lang="en-US" dirty="0" smtClean="0"/>
              </a:p>
              <a:p>
                <a:endParaRPr lang="en-US" dirty="0"/>
              </a:p>
              <a:p>
                <a:pPr marL="457200" lvl="1" indent="-406400">
                  <a:spcBef>
                    <a:spcPts val="1000"/>
                  </a:spcBef>
                  <a:buSzPts val="2800"/>
                </a:pPr>
                <a:r>
                  <a:rPr lang="en-US" b="1" dirty="0" err="1" smtClean="0"/>
                  <a:t>aATSample</a:t>
                </a:r>
                <a:r>
                  <a:rPr lang="en-US" dirty="0" smtClean="0"/>
                  <a:t> is also </a:t>
                </a:r>
                <a:r>
                  <a:rPr lang="en-US" dirty="0"/>
                  <a:t>maximally memory hard and maximally bandwidth </a:t>
                </a:r>
                <a:r>
                  <a:rPr lang="en-US" dirty="0" smtClean="0"/>
                  <a:t>hard </a:t>
                </a:r>
                <a:r>
                  <a:rPr lang="en-US" dirty="0">
                    <a:sym typeface="Wingdings" panose="05000000000000000000" pitchFamily="2" charset="2"/>
                  </a:rPr>
                  <a:t></a:t>
                </a:r>
                <a:endParaRPr lang="en-US" dirty="0"/>
              </a:p>
              <a:p>
                <a:pPr lvl="1"/>
                <a:r>
                  <a:rPr lang="en-US" dirty="0" smtClean="0"/>
                  <a:t>Even </a:t>
                </a:r>
                <a:r>
                  <a:rPr lang="en-US" dirty="0"/>
                  <a:t>if attackers cache size 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den>
                        </m:f>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b="-322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122</a:t>
            </a:fld>
            <a:endParaRPr lang="en-US"/>
          </a:p>
        </p:txBody>
      </p:sp>
    </p:spTree>
    <p:extLst>
      <p:ext uri="{BB962C8B-B14F-4D97-AF65-F5344CB8AC3E}">
        <p14:creationId xmlns:p14="http://schemas.microsoft.com/office/powerpoint/2010/main" val="808414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8960" y="1150920"/>
            <a:ext cx="837184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Tx/>
            </a:pPr>
            <a:r>
              <a:rPr lang="en-US" dirty="0" err="1">
                <a:solidFill>
                  <a:prstClr val="black"/>
                </a:solidFill>
                <a:latin typeface="Calibri"/>
              </a:rPr>
              <a:t>Scrypt</a:t>
            </a:r>
            <a:r>
              <a:rPr lang="en-US" dirty="0">
                <a:solidFill>
                  <a:prstClr val="black"/>
                </a:solidFill>
                <a:latin typeface="Calibri"/>
              </a:rPr>
              <a:t> is maximally</a:t>
            </a:r>
            <a:br>
              <a:rPr lang="en-US" dirty="0">
                <a:solidFill>
                  <a:prstClr val="black"/>
                </a:solidFill>
                <a:latin typeface="Calibri"/>
              </a:rPr>
            </a:br>
            <a:r>
              <a:rPr lang="en-US" dirty="0">
                <a:solidFill>
                  <a:prstClr val="black"/>
                </a:solidFill>
                <a:latin typeface="Calibri"/>
              </a:rPr>
              <a:t>memory-hard</a:t>
            </a:r>
          </a:p>
        </p:txBody>
      </p:sp>
      <p:sp>
        <p:nvSpPr>
          <p:cNvPr id="6" name="Text Box 14"/>
          <p:cNvSpPr txBox="1">
            <a:spLocks noChangeArrowheads="1"/>
          </p:cNvSpPr>
          <p:nvPr/>
        </p:nvSpPr>
        <p:spPr>
          <a:xfrm>
            <a:off x="1776328" y="4094869"/>
            <a:ext cx="1707920" cy="600555"/>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1800" dirty="0">
                <a:solidFill>
                  <a:srgbClr val="000000"/>
                </a:solidFill>
                <a:latin typeface="Calibri"/>
              </a:rPr>
              <a:t>IST Austria</a:t>
            </a:r>
          </a:p>
        </p:txBody>
      </p:sp>
      <p:sp>
        <p:nvSpPr>
          <p:cNvPr id="5" name="Text Box 14"/>
          <p:cNvSpPr txBox="1">
            <a:spLocks noChangeArrowheads="1"/>
          </p:cNvSpPr>
          <p:nvPr/>
        </p:nvSpPr>
        <p:spPr>
          <a:xfrm>
            <a:off x="1485450" y="3123452"/>
            <a:ext cx="2285999"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2800" dirty="0" err="1">
                <a:solidFill>
                  <a:srgbClr val="000000"/>
                </a:solidFill>
                <a:latin typeface="Calibri"/>
              </a:rPr>
              <a:t>Joël</a:t>
            </a:r>
            <a:r>
              <a:rPr lang="en-US" altLang="en-US" sz="2800" dirty="0">
                <a:solidFill>
                  <a:srgbClr val="000000"/>
                </a:solidFill>
                <a:latin typeface="Calibri"/>
              </a:rPr>
              <a:t> </a:t>
            </a:r>
            <a:br>
              <a:rPr lang="en-US" altLang="en-US" sz="2800" dirty="0">
                <a:solidFill>
                  <a:srgbClr val="000000"/>
                </a:solidFill>
                <a:latin typeface="Calibri"/>
              </a:rPr>
            </a:br>
            <a:r>
              <a:rPr lang="en-US" altLang="en-US" sz="2800" dirty="0">
                <a:solidFill>
                  <a:srgbClr val="000000"/>
                </a:solidFill>
                <a:latin typeface="Calibri"/>
              </a:rPr>
              <a:t>Alwen</a:t>
            </a:r>
          </a:p>
        </p:txBody>
      </p:sp>
      <p:sp>
        <p:nvSpPr>
          <p:cNvPr id="8" name="Text Box 14"/>
          <p:cNvSpPr txBox="1">
            <a:spLocks noChangeArrowheads="1"/>
          </p:cNvSpPr>
          <p:nvPr/>
        </p:nvSpPr>
        <p:spPr>
          <a:xfrm>
            <a:off x="2909163" y="4094868"/>
            <a:ext cx="2400240" cy="401096"/>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1800" dirty="0">
                <a:solidFill>
                  <a:srgbClr val="000000"/>
                </a:solidFill>
                <a:latin typeface="Calibri"/>
              </a:rPr>
              <a:t>UCSB</a:t>
            </a:r>
          </a:p>
        </p:txBody>
      </p:sp>
      <p:sp>
        <p:nvSpPr>
          <p:cNvPr id="10" name="Text Box 14"/>
          <p:cNvSpPr txBox="1">
            <a:spLocks noChangeArrowheads="1"/>
          </p:cNvSpPr>
          <p:nvPr/>
        </p:nvSpPr>
        <p:spPr>
          <a:xfrm>
            <a:off x="6303794" y="4094869"/>
            <a:ext cx="3028720" cy="616911"/>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1800" dirty="0">
                <a:solidFill>
                  <a:srgbClr val="000000"/>
                </a:solidFill>
                <a:latin typeface="Calibri"/>
              </a:rPr>
              <a:t>Boston U. </a:t>
            </a:r>
          </a:p>
        </p:txBody>
      </p:sp>
      <p:sp>
        <p:nvSpPr>
          <p:cNvPr id="12" name="Text Box 14"/>
          <p:cNvSpPr txBox="1">
            <a:spLocks noChangeArrowheads="1"/>
          </p:cNvSpPr>
          <p:nvPr/>
        </p:nvSpPr>
        <p:spPr>
          <a:xfrm>
            <a:off x="3220643" y="3123452"/>
            <a:ext cx="1850514"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2800" dirty="0" err="1">
                <a:solidFill>
                  <a:srgbClr val="000000"/>
                </a:solidFill>
                <a:latin typeface="Calibri"/>
              </a:rPr>
              <a:t>Binyi</a:t>
            </a:r>
            <a:r>
              <a:rPr lang="en-US" altLang="en-US" sz="2800" dirty="0">
                <a:solidFill>
                  <a:srgbClr val="000000"/>
                </a:solidFill>
                <a:latin typeface="Calibri"/>
              </a:rPr>
              <a:t> </a:t>
            </a:r>
            <a:br>
              <a:rPr lang="en-US" altLang="en-US" sz="2800" dirty="0">
                <a:solidFill>
                  <a:srgbClr val="000000"/>
                </a:solidFill>
                <a:latin typeface="Calibri"/>
              </a:rPr>
            </a:br>
            <a:r>
              <a:rPr lang="en-US" altLang="en-US" sz="2800" dirty="0">
                <a:solidFill>
                  <a:srgbClr val="000000"/>
                </a:solidFill>
                <a:latin typeface="Calibri"/>
              </a:rPr>
              <a:t>Chen</a:t>
            </a:r>
          </a:p>
        </p:txBody>
      </p:sp>
      <p:sp>
        <p:nvSpPr>
          <p:cNvPr id="13" name="Text Box 14"/>
          <p:cNvSpPr txBox="1">
            <a:spLocks noChangeArrowheads="1"/>
          </p:cNvSpPr>
          <p:nvPr/>
        </p:nvSpPr>
        <p:spPr>
          <a:xfrm>
            <a:off x="5057165" y="3123452"/>
            <a:ext cx="1873554"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2800" dirty="0">
                <a:solidFill>
                  <a:srgbClr val="000000"/>
                </a:solidFill>
                <a:latin typeface="Calibri"/>
              </a:rPr>
              <a:t>Krzysztof</a:t>
            </a:r>
            <a:br>
              <a:rPr lang="en-US" altLang="en-US" sz="2800" dirty="0">
                <a:solidFill>
                  <a:srgbClr val="000000"/>
                </a:solidFill>
                <a:latin typeface="Calibri"/>
              </a:rPr>
            </a:br>
            <a:r>
              <a:rPr lang="en-US" altLang="en-US" sz="2800" dirty="0" err="1">
                <a:solidFill>
                  <a:srgbClr val="000000"/>
                </a:solidFill>
                <a:latin typeface="Calibri"/>
              </a:rPr>
              <a:t>Pietrzak</a:t>
            </a:r>
            <a:endParaRPr lang="en-US" altLang="en-US" sz="2800" dirty="0">
              <a:solidFill>
                <a:srgbClr val="000000"/>
              </a:solidFill>
              <a:latin typeface="Calibri"/>
            </a:endParaRPr>
          </a:p>
        </p:txBody>
      </p:sp>
      <p:sp>
        <p:nvSpPr>
          <p:cNvPr id="14" name="Text Box 14"/>
          <p:cNvSpPr txBox="1">
            <a:spLocks noChangeArrowheads="1"/>
          </p:cNvSpPr>
          <p:nvPr/>
        </p:nvSpPr>
        <p:spPr>
          <a:xfrm>
            <a:off x="6995285" y="3123452"/>
            <a:ext cx="1730910"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2800" dirty="0">
                <a:solidFill>
                  <a:srgbClr val="000000"/>
                </a:solidFill>
                <a:latin typeface="Calibri"/>
              </a:rPr>
              <a:t>Leonid</a:t>
            </a:r>
            <a:br>
              <a:rPr lang="en-US" altLang="en-US" sz="2800" dirty="0">
                <a:solidFill>
                  <a:srgbClr val="000000"/>
                </a:solidFill>
                <a:latin typeface="Calibri"/>
              </a:rPr>
            </a:br>
            <a:r>
              <a:rPr lang="en-US" altLang="en-US" sz="2800" dirty="0">
                <a:solidFill>
                  <a:srgbClr val="000000"/>
                </a:solidFill>
                <a:latin typeface="Calibri"/>
              </a:rPr>
              <a:t>Reyzin</a:t>
            </a:r>
          </a:p>
        </p:txBody>
      </p:sp>
      <p:sp>
        <p:nvSpPr>
          <p:cNvPr id="15" name="Text Box 14"/>
          <p:cNvSpPr txBox="1">
            <a:spLocks noChangeArrowheads="1"/>
          </p:cNvSpPr>
          <p:nvPr/>
        </p:nvSpPr>
        <p:spPr>
          <a:xfrm>
            <a:off x="5084250" y="4094869"/>
            <a:ext cx="1707920" cy="600555"/>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1800" dirty="0">
                <a:solidFill>
                  <a:srgbClr val="000000"/>
                </a:solidFill>
                <a:latin typeface="Calibri"/>
              </a:rPr>
              <a:t>IST Austria</a:t>
            </a:r>
          </a:p>
        </p:txBody>
      </p:sp>
      <p:sp>
        <p:nvSpPr>
          <p:cNvPr id="16" name="Text Box 14"/>
          <p:cNvSpPr txBox="1">
            <a:spLocks noChangeArrowheads="1"/>
          </p:cNvSpPr>
          <p:nvPr/>
        </p:nvSpPr>
        <p:spPr>
          <a:xfrm>
            <a:off x="7122869" y="4395146"/>
            <a:ext cx="1707920" cy="600555"/>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1800" dirty="0">
                <a:solidFill>
                  <a:srgbClr val="000000"/>
                </a:solidFill>
                <a:latin typeface="Calibri"/>
              </a:rPr>
              <a:t>(work done at</a:t>
            </a:r>
            <a:br>
              <a:rPr lang="en-US" altLang="en-US" sz="1800" dirty="0">
                <a:solidFill>
                  <a:srgbClr val="000000"/>
                </a:solidFill>
                <a:latin typeface="Calibri"/>
              </a:rPr>
            </a:br>
            <a:r>
              <a:rPr lang="en-US" altLang="en-US" sz="1800" dirty="0">
                <a:solidFill>
                  <a:srgbClr val="000000"/>
                </a:solidFill>
                <a:latin typeface="Calibri"/>
              </a:rPr>
              <a:t>IST Austria)</a:t>
            </a:r>
          </a:p>
        </p:txBody>
      </p:sp>
      <p:sp>
        <p:nvSpPr>
          <p:cNvPr id="17" name="Text Box 14"/>
          <p:cNvSpPr txBox="1">
            <a:spLocks noChangeArrowheads="1"/>
          </p:cNvSpPr>
          <p:nvPr/>
        </p:nvSpPr>
        <p:spPr>
          <a:xfrm>
            <a:off x="8659831" y="3123452"/>
            <a:ext cx="1954875"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2800" dirty="0">
                <a:solidFill>
                  <a:srgbClr val="000000"/>
                </a:solidFill>
                <a:latin typeface="Calibri"/>
              </a:rPr>
              <a:t>Stefano</a:t>
            </a:r>
            <a:br>
              <a:rPr lang="en-US" altLang="en-US" sz="2800" dirty="0">
                <a:solidFill>
                  <a:srgbClr val="000000"/>
                </a:solidFill>
                <a:latin typeface="Calibri"/>
              </a:rPr>
            </a:br>
            <a:r>
              <a:rPr lang="en-US" altLang="en-US" sz="2800" dirty="0" err="1">
                <a:solidFill>
                  <a:srgbClr val="000000"/>
                </a:solidFill>
                <a:latin typeface="Calibri"/>
              </a:rPr>
              <a:t>Tessaro</a:t>
            </a:r>
            <a:endParaRPr lang="en-US" altLang="en-US" sz="2800" dirty="0">
              <a:solidFill>
                <a:srgbClr val="000000"/>
              </a:solidFill>
              <a:latin typeface="Calibri"/>
            </a:endParaRPr>
          </a:p>
        </p:txBody>
      </p:sp>
      <p:sp>
        <p:nvSpPr>
          <p:cNvPr id="18" name="Text Box 14"/>
          <p:cNvSpPr txBox="1">
            <a:spLocks noChangeArrowheads="1"/>
          </p:cNvSpPr>
          <p:nvPr/>
        </p:nvSpPr>
        <p:spPr>
          <a:xfrm>
            <a:off x="8803849" y="4094868"/>
            <a:ext cx="1655722" cy="401096"/>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r>
              <a:rPr lang="en-US" altLang="en-US" sz="1800" dirty="0">
                <a:solidFill>
                  <a:srgbClr val="000000"/>
                </a:solidFill>
                <a:latin typeface="Calibri"/>
              </a:rPr>
              <a:t>UCSB</a:t>
            </a:r>
          </a:p>
        </p:txBody>
      </p:sp>
    </p:spTree>
    <p:extLst>
      <p:ext uri="{BB962C8B-B14F-4D97-AF65-F5344CB8AC3E}">
        <p14:creationId xmlns:p14="http://schemas.microsoft.com/office/powerpoint/2010/main" val="1462650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[Percival 2009]: </a:t>
            </a:r>
            <a:r>
              <a:rPr lang="en-US" dirty="0" err="1">
                <a:latin typeface="+mn-lt"/>
              </a:rPr>
              <a:t>scrypt</a:t>
            </a:r>
            <a:endParaRPr lang="en-US" dirty="0">
              <a:latin typeface="+mn-lt"/>
            </a:endParaRPr>
          </a:p>
        </p:txBody>
      </p:sp>
      <p:sp>
        <p:nvSpPr>
          <p:cNvPr id="26" name="Oval 25"/>
          <p:cNvSpPr>
            <a:spLocks noChangeAspect="1"/>
          </p:cNvSpPr>
          <p:nvPr/>
        </p:nvSpPr>
        <p:spPr>
          <a:xfrm>
            <a:off x="2267590"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040671"/>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780321"/>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3" name="Content Placeholder 1"/>
          <p:cNvSpPr txBox="1">
            <a:spLocks/>
          </p:cNvSpPr>
          <p:nvPr/>
        </p:nvSpPr>
        <p:spPr>
          <a:xfrm>
            <a:off x="2244216" y="3849105"/>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Repeat n times: x</a:t>
            </a:r>
            <a:r>
              <a:rPr lang="en-US" sz="2800" baseline="-25000" dirty="0">
                <a:solidFill>
                  <a:prstClr val="black"/>
                </a:solidFill>
                <a:latin typeface="Calibri"/>
              </a:rPr>
              <a:t>i</a:t>
            </a:r>
            <a:r>
              <a:rPr lang="en-US" sz="2800" dirty="0">
                <a:solidFill>
                  <a:prstClr val="black"/>
                </a:solidFill>
                <a:latin typeface="Calibri"/>
              </a:rPr>
              <a:t>=H(x</a:t>
            </a:r>
            <a:r>
              <a:rPr lang="en-US" sz="2800" baseline="-25000" dirty="0">
                <a:solidFill>
                  <a:prstClr val="black"/>
                </a:solidFill>
                <a:latin typeface="Calibri"/>
              </a:rPr>
              <a:t>i-1</a:t>
            </a:r>
            <a:r>
              <a:rPr lang="en-US" sz="2800" dirty="0">
                <a:solidFill>
                  <a:prstClr val="black"/>
                </a:solidFill>
                <a:latin typeface="Calibri"/>
              </a:rPr>
              <a:t>)</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2244215" y="3291495"/>
            <a:ext cx="250259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Input: x</a:t>
            </a:r>
            <a:r>
              <a:rPr lang="en-US" sz="2800" baseline="-25000" dirty="0">
                <a:solidFill>
                  <a:prstClr val="black"/>
                </a:solidFill>
                <a:latin typeface="Calibri"/>
              </a:rPr>
              <a:t>0</a:t>
            </a:r>
            <a:endParaRPr lang="en-US" baseline="-25000" dirty="0">
              <a:solidFill>
                <a:prstClr val="black"/>
              </a:solidFill>
              <a:latin typeface="Calibri"/>
              <a:cs typeface="Times New Roman" charset="0"/>
            </a:endParaRPr>
          </a:p>
        </p:txBody>
      </p:sp>
      <p:sp>
        <p:nvSpPr>
          <p:cNvPr id="46" name="Oval 45"/>
          <p:cNvSpPr>
            <a:spLocks noChangeAspect="1"/>
          </p:cNvSpPr>
          <p:nvPr/>
        </p:nvSpPr>
        <p:spPr>
          <a:xfrm>
            <a:off x="3189674"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cxnSp>
        <p:nvCxnSpPr>
          <p:cNvPr id="47" name="Straight Arrow Connector 46"/>
          <p:cNvCxnSpPr>
            <a:stCxn id="46" idx="6"/>
            <a:endCxn id="48" idx="2"/>
          </p:cNvCxnSpPr>
          <p:nvPr/>
        </p:nvCxnSpPr>
        <p:spPr>
          <a:xfrm>
            <a:off x="3710374"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Oval 47"/>
          <p:cNvSpPr>
            <a:spLocks noChangeAspect="1"/>
          </p:cNvSpPr>
          <p:nvPr/>
        </p:nvSpPr>
        <p:spPr>
          <a:xfrm>
            <a:off x="4048486"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cxnSp>
        <p:nvCxnSpPr>
          <p:cNvPr id="49" name="Straight Arrow Connector 48"/>
          <p:cNvCxnSpPr>
            <a:stCxn id="48" idx="6"/>
            <a:endCxn id="50" idx="2"/>
          </p:cNvCxnSpPr>
          <p:nvPr/>
        </p:nvCxnSpPr>
        <p:spPr>
          <a:xfrm>
            <a:off x="4569186"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a:off x="4907298"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cxnSp>
        <p:nvCxnSpPr>
          <p:cNvPr id="51" name="Straight Arrow Connector 50"/>
          <p:cNvCxnSpPr>
            <a:stCxn id="50" idx="6"/>
          </p:cNvCxnSpPr>
          <p:nvPr/>
        </p:nvCxnSpPr>
        <p:spPr>
          <a:xfrm>
            <a:off x="5427999" y="2006291"/>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5766110"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cxnSp>
        <p:nvCxnSpPr>
          <p:cNvPr id="53" name="Straight Arrow Connector 52"/>
          <p:cNvCxnSpPr>
            <a:stCxn id="52" idx="6"/>
            <a:endCxn id="54" idx="2"/>
          </p:cNvCxnSpPr>
          <p:nvPr/>
        </p:nvCxnSpPr>
        <p:spPr>
          <a:xfrm>
            <a:off x="6286810"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Oval 53"/>
          <p:cNvSpPr>
            <a:spLocks noChangeAspect="1"/>
          </p:cNvSpPr>
          <p:nvPr/>
        </p:nvSpPr>
        <p:spPr>
          <a:xfrm>
            <a:off x="6624922"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cxnSp>
        <p:nvCxnSpPr>
          <p:cNvPr id="55" name="Straight Arrow Connector 54"/>
          <p:cNvCxnSpPr>
            <a:stCxn id="54" idx="6"/>
            <a:endCxn id="58" idx="2"/>
          </p:cNvCxnSpPr>
          <p:nvPr/>
        </p:nvCxnSpPr>
        <p:spPr>
          <a:xfrm>
            <a:off x="7145622"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Oval 57"/>
          <p:cNvSpPr>
            <a:spLocks noChangeAspect="1"/>
          </p:cNvSpPr>
          <p:nvPr/>
        </p:nvSpPr>
        <p:spPr>
          <a:xfrm>
            <a:off x="7483734"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cxnSp>
        <p:nvCxnSpPr>
          <p:cNvPr id="59" name="Straight Arrow Connector 58"/>
          <p:cNvCxnSpPr>
            <a:stCxn id="58" idx="6"/>
            <a:endCxn id="61" idx="2"/>
          </p:cNvCxnSpPr>
          <p:nvPr/>
        </p:nvCxnSpPr>
        <p:spPr>
          <a:xfrm>
            <a:off x="8004434"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8342546" y="1745941"/>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63" name="Straight Arrow Connector 62"/>
          <p:cNvCxnSpPr>
            <a:stCxn id="61" idx="6"/>
            <a:endCxn id="64" idx="2"/>
          </p:cNvCxnSpPr>
          <p:nvPr/>
        </p:nvCxnSpPr>
        <p:spPr>
          <a:xfrm>
            <a:off x="8863246"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9201358"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301021"/>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301021"/>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301021"/>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301021"/>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301021"/>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301021"/>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301021"/>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Content Placeholder 1"/>
          <p:cNvSpPr txBox="1">
            <a:spLocks/>
          </p:cNvSpPr>
          <p:nvPr/>
        </p:nvSpPr>
        <p:spPr>
          <a:xfrm>
            <a:off x="2244215" y="4801035"/>
            <a:ext cx="711199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Repeat n times: </a:t>
            </a:r>
            <a:r>
              <a:rPr lang="en-US" sz="2800" dirty="0" err="1">
                <a:solidFill>
                  <a:prstClr val="black"/>
                </a:solidFill>
                <a:latin typeface="Calibri"/>
              </a:rPr>
              <a:t>s</a:t>
            </a:r>
            <a:r>
              <a:rPr lang="en-US" sz="2800" baseline="-25000" dirty="0" err="1">
                <a:solidFill>
                  <a:prstClr val="black"/>
                </a:solidFill>
                <a:latin typeface="Calibri"/>
              </a:rPr>
              <a:t>i</a:t>
            </a:r>
            <a:r>
              <a:rPr lang="en-US" sz="2800" dirty="0">
                <a:solidFill>
                  <a:prstClr val="black"/>
                </a:solidFill>
                <a:latin typeface="Calibri"/>
              </a:rPr>
              <a:t>=H(s</a:t>
            </a:r>
            <a:r>
              <a:rPr lang="en-US" sz="2800" baseline="-25000" dirty="0">
                <a:solidFill>
                  <a:prstClr val="black"/>
                </a:solidFill>
                <a:latin typeface="Calibri"/>
              </a:rPr>
              <a:t>i-1</a:t>
            </a:r>
            <a:r>
              <a:rPr lang="en-US" sz="2800" dirty="0">
                <a:solidFill>
                  <a:prstClr val="black"/>
                </a:solidFill>
                <a:latin typeface="Calibri"/>
                <a:sym typeface="Symbol"/>
              </a:rPr>
              <a:t></a:t>
            </a:r>
            <a:r>
              <a:rPr lang="en-US" sz="2800" dirty="0">
                <a:solidFill>
                  <a:prstClr val="black"/>
                </a:solidFill>
                <a:latin typeface="Calibri"/>
              </a:rPr>
              <a:t>x</a:t>
            </a:r>
            <a:r>
              <a:rPr lang="en-US" sz="2800" baseline="-25000" dirty="0">
                <a:solidFill>
                  <a:prstClr val="black"/>
                </a:solidFill>
                <a:latin typeface="Calibri"/>
              </a:rPr>
              <a:t>j</a:t>
            </a:r>
            <a:r>
              <a:rPr lang="en-US" sz="2800" dirty="0">
                <a:solidFill>
                  <a:prstClr val="black"/>
                </a:solidFill>
                <a:latin typeface="Calibri"/>
              </a:rPr>
              <a:t>) for </a:t>
            </a:r>
            <a:r>
              <a:rPr lang="en-US" sz="2800" b="1" dirty="0">
                <a:solidFill>
                  <a:prstClr val="black"/>
                </a:solidFill>
                <a:latin typeface="Calibri"/>
              </a:rPr>
              <a:t>j = s</a:t>
            </a:r>
            <a:r>
              <a:rPr lang="en-US" sz="2800" b="1" baseline="-25000" dirty="0">
                <a:solidFill>
                  <a:prstClr val="black"/>
                </a:solidFill>
                <a:latin typeface="Calibri"/>
              </a:rPr>
              <a:t>i-1</a:t>
            </a:r>
            <a:r>
              <a:rPr lang="en-US" sz="2800" b="1" dirty="0">
                <a:solidFill>
                  <a:prstClr val="black"/>
                </a:solidFill>
                <a:latin typeface="Calibri"/>
              </a:rPr>
              <a:t> mod n</a:t>
            </a:r>
            <a:endParaRPr lang="en-US" b="1" baseline="-25000" dirty="0">
              <a:solidFill>
                <a:prstClr val="black"/>
              </a:solidFill>
              <a:latin typeface="Calibri"/>
              <a:cs typeface="Times New Roman" charset="0"/>
            </a:endParaRPr>
          </a:p>
        </p:txBody>
      </p:sp>
      <p:sp>
        <p:nvSpPr>
          <p:cNvPr id="92" name="Content Placeholder 1"/>
          <p:cNvSpPr txBox="1">
            <a:spLocks/>
          </p:cNvSpPr>
          <p:nvPr/>
        </p:nvSpPr>
        <p:spPr>
          <a:xfrm>
            <a:off x="2244215" y="4306900"/>
            <a:ext cx="266404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a:t>
            </a:r>
            <a:r>
              <a:rPr lang="en-US" sz="2800" baseline="-25000" dirty="0">
                <a:solidFill>
                  <a:prstClr val="black"/>
                </a:solidFill>
                <a:latin typeface="Calibri"/>
              </a:rPr>
              <a:t>0</a:t>
            </a:r>
            <a:r>
              <a:rPr lang="en-US" sz="2800" dirty="0">
                <a:solidFill>
                  <a:prstClr val="black"/>
                </a:solidFill>
                <a:latin typeface="Calibri"/>
              </a:rPr>
              <a:t>=</a:t>
            </a:r>
            <a:r>
              <a:rPr lang="en-US" sz="2800" dirty="0" err="1">
                <a:solidFill>
                  <a:prstClr val="black"/>
                </a:solidFill>
                <a:latin typeface="Calibri"/>
              </a:rPr>
              <a:t>x</a:t>
            </a:r>
            <a:r>
              <a:rPr lang="en-US" sz="2800" baseline="-25000" dirty="0" err="1">
                <a:solidFill>
                  <a:prstClr val="black"/>
                </a:solidFill>
                <a:latin typeface="Calibri"/>
              </a:rPr>
              <a:t>n</a:t>
            </a:r>
            <a:endParaRPr lang="en-US" baseline="-25000" dirty="0">
              <a:solidFill>
                <a:prstClr val="black"/>
              </a:solidFill>
              <a:latin typeface="Calibri"/>
              <a:cs typeface="Times New Roman" charset="0"/>
            </a:endParaRPr>
          </a:p>
        </p:txBody>
      </p:sp>
      <p:sp>
        <p:nvSpPr>
          <p:cNvPr id="93" name="Content Placeholder 1"/>
          <p:cNvSpPr txBox="1">
            <a:spLocks/>
          </p:cNvSpPr>
          <p:nvPr/>
        </p:nvSpPr>
        <p:spPr>
          <a:xfrm>
            <a:off x="2244215" y="5297090"/>
            <a:ext cx="250259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Output: </a:t>
            </a:r>
            <a:r>
              <a:rPr lang="en-US" sz="2800" dirty="0" err="1">
                <a:solidFill>
                  <a:prstClr val="black"/>
                </a:solidFill>
                <a:latin typeface="Calibri"/>
              </a:rPr>
              <a:t>s</a:t>
            </a:r>
            <a:r>
              <a:rPr lang="en-US" sz="2800" baseline="-25000" dirty="0" err="1">
                <a:solidFill>
                  <a:prstClr val="black"/>
                </a:solidFill>
                <a:latin typeface="Calibri"/>
              </a:rPr>
              <a:t>n</a:t>
            </a:r>
            <a:endParaRPr lang="en-US" baseline="-25000" dirty="0">
              <a:solidFill>
                <a:prstClr val="black"/>
              </a:solidFill>
              <a:latin typeface="Calibri"/>
              <a:cs typeface="Times New Roman" charset="0"/>
            </a:endParaRPr>
          </a:p>
        </p:txBody>
      </p:sp>
      <p:cxnSp>
        <p:nvCxnSpPr>
          <p:cNvPr id="3" name="Elbow Connector 2"/>
          <p:cNvCxnSpPr>
            <a:stCxn id="42" idx="6"/>
            <a:endCxn id="46" idx="2"/>
          </p:cNvCxnSpPr>
          <p:nvPr/>
        </p:nvCxnSpPr>
        <p:spPr>
          <a:xfrm flipH="1">
            <a:off x="3189674" y="1040671"/>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14836" y="2684612"/>
            <a:ext cx="6108700"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sp>
        <p:nvSpPr>
          <p:cNvPr id="57" name="Content Placeholder 1"/>
          <p:cNvSpPr txBox="1">
            <a:spLocks/>
          </p:cNvSpPr>
          <p:nvPr/>
        </p:nvSpPr>
        <p:spPr>
          <a:xfrm>
            <a:off x="9569014" y="509511"/>
            <a:ext cx="520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a:t>
            </a:r>
            <a:r>
              <a:rPr lang="en-US" sz="2800" baseline="-25000" dirty="0">
                <a:solidFill>
                  <a:prstClr val="black"/>
                </a:solidFill>
                <a:latin typeface="Calibri"/>
              </a:rPr>
              <a:t>0</a:t>
            </a:r>
            <a:endParaRPr lang="en-US" baseline="-25000" dirty="0">
              <a:solidFill>
                <a:prstClr val="black"/>
              </a:solidFill>
              <a:latin typeface="Calibri"/>
              <a:cs typeface="Times New Roman" charset="0"/>
            </a:endParaRPr>
          </a:p>
        </p:txBody>
      </p:sp>
      <p:cxnSp>
        <p:nvCxnSpPr>
          <p:cNvPr id="4" name="Straight Arrow Connector 3"/>
          <p:cNvCxnSpPr>
            <a:stCxn id="43" idx="3"/>
          </p:cNvCxnSpPr>
          <p:nvPr/>
        </p:nvCxnSpPr>
        <p:spPr>
          <a:xfrm flipH="1">
            <a:off x="8004434" y="4178710"/>
            <a:ext cx="615431" cy="505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91479" y="3457105"/>
            <a:ext cx="3275769" cy="646331"/>
          </a:xfrm>
          <a:prstGeom prst="rect">
            <a:avLst/>
          </a:prstGeom>
          <a:noFill/>
        </p:spPr>
        <p:txBody>
          <a:bodyPr wrap="none" rtlCol="0">
            <a:spAutoFit/>
          </a:bodyPr>
          <a:lstStyle/>
          <a:p>
            <a:r>
              <a:rPr lang="en-US" dirty="0" smtClean="0"/>
              <a:t>Data-Dependent Memory Access</a:t>
            </a:r>
          </a:p>
          <a:p>
            <a:r>
              <a:rPr lang="en-US" dirty="0"/>
              <a:t> </a:t>
            </a:r>
            <a:r>
              <a:rPr lang="en-US" dirty="0" smtClean="0">
                <a:sym typeface="Wingdings" panose="05000000000000000000" pitchFamily="2" charset="2"/>
              </a:rPr>
              <a:t> Pebbling Attacks Don’t apply</a:t>
            </a:r>
            <a:endParaRPr lang="en-US" dirty="0"/>
          </a:p>
        </p:txBody>
      </p:sp>
    </p:spTree>
    <p:extLst>
      <p:ext uri="{BB962C8B-B14F-4D97-AF65-F5344CB8AC3E}">
        <p14:creationId xmlns:p14="http://schemas.microsoft.com/office/powerpoint/2010/main" val="20297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4" grpId="0" animBg="1"/>
      <p:bldP spid="36" grpId="0" animBg="1"/>
      <p:bldP spid="38" grpId="0" animBg="1"/>
      <p:bldP spid="40" grpId="0"/>
      <p:bldP spid="42" grpId="0" animBg="1"/>
      <p:bldP spid="43" grpId="0"/>
      <p:bldP spid="44" grpId="0"/>
      <p:bldP spid="46" grpId="0" animBg="1"/>
      <p:bldP spid="48" grpId="0" animBg="1"/>
      <p:bldP spid="50" grpId="0" animBg="1"/>
      <p:bldP spid="52" grpId="0" animBg="1"/>
      <p:bldP spid="54" grpId="0" animBg="1"/>
      <p:bldP spid="58" grpId="0" animBg="1"/>
      <p:bldP spid="61" grpId="0"/>
      <p:bldP spid="64" grpId="0" animBg="1"/>
      <p:bldP spid="91" grpId="0"/>
      <p:bldP spid="92" grpId="0"/>
      <p:bldP spid="93" grpId="0"/>
      <p:bldP spid="5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err="1">
                <a:latin typeface="+mn-lt"/>
              </a:rPr>
              <a:t>scrypt</a:t>
            </a:r>
            <a:r>
              <a:rPr lang="en-US" dirty="0">
                <a:latin typeface="+mn-lt"/>
              </a:rPr>
              <a:t> in the wild</a:t>
            </a:r>
          </a:p>
        </p:txBody>
      </p:sp>
      <p:sp>
        <p:nvSpPr>
          <p:cNvPr id="2" name="Content Placeholder 1"/>
          <p:cNvSpPr>
            <a:spLocks noGrp="1"/>
          </p:cNvSpPr>
          <p:nvPr>
            <p:ph idx="1"/>
          </p:nvPr>
        </p:nvSpPr>
        <p:spPr>
          <a:xfrm>
            <a:off x="1739280" y="1600201"/>
            <a:ext cx="9718757" cy="4525963"/>
          </a:xfrm>
        </p:spPr>
        <p:txBody>
          <a:bodyPr>
            <a:normAutofit/>
          </a:bodyPr>
          <a:lstStyle/>
          <a:p>
            <a:r>
              <a:rPr lang="en-US" sz="2800" dirty="0"/>
              <a:t>Used in several </a:t>
            </a:r>
            <a:r>
              <a:rPr lang="en-US" sz="2800" dirty="0" err="1"/>
              <a:t>cryptocurrencies</a:t>
            </a:r>
            <a:r>
              <a:rPr lang="en-US" sz="2800" dirty="0"/>
              <a:t>, most notably</a:t>
            </a:r>
            <a:br>
              <a:rPr lang="en-US" sz="2800" dirty="0"/>
            </a:br>
            <a:r>
              <a:rPr lang="en-US" sz="2800" dirty="0" err="1"/>
              <a:t>Litecoin</a:t>
            </a:r>
            <a:r>
              <a:rPr lang="en-US" sz="2800" dirty="0"/>
              <a:t> (a top-4 </a:t>
            </a:r>
            <a:r>
              <a:rPr lang="en-US" sz="2800" dirty="0" err="1"/>
              <a:t>cryptocurrency</a:t>
            </a:r>
            <a:r>
              <a:rPr lang="en-US" sz="2800" dirty="0"/>
              <a:t> by market cap)</a:t>
            </a:r>
          </a:p>
          <a:p>
            <a:endParaRPr lang="en-US" sz="2800" dirty="0"/>
          </a:p>
          <a:p>
            <a:r>
              <a:rPr lang="en-US" sz="2800" dirty="0"/>
              <a:t>Idea behind password-hashing winner Argon2d</a:t>
            </a:r>
          </a:p>
          <a:p>
            <a:endParaRPr lang="en-US" sz="2800" dirty="0"/>
          </a:p>
          <a:p>
            <a:r>
              <a:rPr lang="en-US" sz="2800" dirty="0"/>
              <a:t>Attempts to standardize within IETF (RFC 7914)</a:t>
            </a:r>
          </a:p>
        </p:txBody>
      </p:sp>
    </p:spTree>
    <p:extLst>
      <p:ext uri="{BB962C8B-B14F-4D97-AF65-F5344CB8AC3E}">
        <p14:creationId xmlns:p14="http://schemas.microsoft.com/office/powerpoint/2010/main" val="7462397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Memory-Hard Functions</a:t>
            </a:r>
          </a:p>
        </p:txBody>
      </p:sp>
      <p:sp>
        <p:nvSpPr>
          <p:cNvPr id="70" name="TextBox 69"/>
          <p:cNvSpPr txBox="1"/>
          <p:nvPr/>
        </p:nvSpPr>
        <p:spPr>
          <a:xfrm>
            <a:off x="1600633" y="810364"/>
            <a:ext cx="9296401" cy="830997"/>
          </a:xfrm>
          <a:prstGeom prst="rect">
            <a:avLst/>
          </a:prstGeom>
          <a:noFill/>
        </p:spPr>
        <p:txBody>
          <a:bodyPr wrap="square" rtlCol="0">
            <a:spAutoFit/>
          </a:bodyPr>
          <a:lstStyle/>
          <a:p>
            <a:pPr defTabSz="457200">
              <a:buClrTx/>
            </a:pPr>
            <a:r>
              <a:rPr lang="en-US" sz="2400" u="sng" kern="1200" dirty="0">
                <a:solidFill>
                  <a:prstClr val="black"/>
                </a:solidFill>
                <a:latin typeface="Calibri"/>
                <a:ea typeface="+mn-ea"/>
                <a:cs typeface="+mn-cs"/>
              </a:rPr>
              <a:t>Goal</a:t>
            </a:r>
            <a:r>
              <a:rPr lang="en-US" sz="2400" kern="1200" dirty="0">
                <a:solidFill>
                  <a:prstClr val="black"/>
                </a:solidFill>
                <a:latin typeface="Calibri"/>
                <a:ea typeface="+mn-ea"/>
                <a:cs typeface="+mn-cs"/>
              </a:rPr>
              <a:t>: Find moderately hard F for which </a:t>
            </a:r>
            <a:br>
              <a:rPr lang="en-US" sz="2400" kern="1200" dirty="0">
                <a:solidFill>
                  <a:prstClr val="black"/>
                </a:solidFill>
                <a:latin typeface="Calibri"/>
                <a:ea typeface="+mn-ea"/>
                <a:cs typeface="+mn-cs"/>
              </a:rPr>
            </a:br>
            <a:r>
              <a:rPr lang="en-US" sz="2400" kern="1200" dirty="0">
                <a:solidFill>
                  <a:prstClr val="black"/>
                </a:solidFill>
                <a:latin typeface="Calibri"/>
                <a:ea typeface="+mn-ea"/>
                <a:cs typeface="+mn-cs"/>
              </a:rPr>
              <a:t>special-purpose hardware, parallelism, and amortization do not help.</a:t>
            </a:r>
            <a:endParaRPr lang="en-US" sz="2400" u="sng" kern="1200" dirty="0">
              <a:solidFill>
                <a:prstClr val="black"/>
              </a:solidFill>
              <a:latin typeface="Calibri"/>
              <a:ea typeface="+mn-ea"/>
              <a:cs typeface="+mn-cs"/>
            </a:endParaRPr>
          </a:p>
        </p:txBody>
      </p:sp>
      <p:sp>
        <p:nvSpPr>
          <p:cNvPr id="25" name="TextBox 24"/>
          <p:cNvSpPr txBox="1"/>
          <p:nvPr/>
        </p:nvSpPr>
        <p:spPr>
          <a:xfrm>
            <a:off x="1562533" y="1877164"/>
            <a:ext cx="9296401" cy="461665"/>
          </a:xfrm>
          <a:prstGeom prst="rect">
            <a:avLst/>
          </a:prstGeom>
          <a:noFill/>
        </p:spPr>
        <p:txBody>
          <a:bodyPr wrap="square" rtlCol="0">
            <a:spAutoFit/>
          </a:bodyPr>
          <a:lstStyle/>
          <a:p>
            <a:pPr defTabSz="457200">
              <a:buClrTx/>
            </a:pPr>
            <a:r>
              <a:rPr lang="en-US" sz="2400" u="sng" kern="1200" dirty="0">
                <a:solidFill>
                  <a:prstClr val="black"/>
                </a:solidFill>
                <a:latin typeface="Calibri"/>
                <a:ea typeface="+mn-ea"/>
                <a:cs typeface="+mn-cs"/>
              </a:rPr>
              <a:t>Proposal</a:t>
            </a:r>
            <a:r>
              <a:rPr lang="en-US" sz="2400" kern="1200" dirty="0">
                <a:solidFill>
                  <a:prstClr val="black"/>
                </a:solidFill>
                <a:latin typeface="Calibri"/>
                <a:ea typeface="+mn-ea"/>
                <a:cs typeface="+mn-cs"/>
              </a:rPr>
              <a:t> [Percival 2009]: make a function that needs a lot of memory</a:t>
            </a:r>
            <a:endParaRPr lang="en-US" sz="2400" u="sng" kern="1200" dirty="0">
              <a:solidFill>
                <a:prstClr val="black"/>
              </a:solidFill>
              <a:latin typeface="Calibri"/>
              <a:ea typeface="+mn-ea"/>
              <a:cs typeface="+mn-cs"/>
            </a:endParaRPr>
          </a:p>
        </p:txBody>
      </p:sp>
      <p:sp>
        <p:nvSpPr>
          <p:cNvPr id="94" name="TextBox 93"/>
          <p:cNvSpPr txBox="1"/>
          <p:nvPr/>
        </p:nvSpPr>
        <p:spPr>
          <a:xfrm>
            <a:off x="4597833" y="2366257"/>
            <a:ext cx="6184900"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(memory is always general, unlike computation)</a:t>
            </a:r>
          </a:p>
        </p:txBody>
      </p:sp>
      <p:sp>
        <p:nvSpPr>
          <p:cNvPr id="95" name="TextBox 94"/>
          <p:cNvSpPr txBox="1"/>
          <p:nvPr/>
        </p:nvSpPr>
        <p:spPr>
          <a:xfrm>
            <a:off x="4674033" y="3306057"/>
            <a:ext cx="6184900"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Make sure parallelism cannot help</a:t>
            </a:r>
          </a:p>
        </p:txBody>
      </p:sp>
      <p:sp>
        <p:nvSpPr>
          <p:cNvPr id="96" name="TextBox 95"/>
          <p:cNvSpPr txBox="1"/>
          <p:nvPr/>
        </p:nvSpPr>
        <p:spPr>
          <a:xfrm>
            <a:off x="4674033" y="3695578"/>
            <a:ext cx="6184900"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(force evaluation to cost the same)</a:t>
            </a:r>
          </a:p>
        </p:txBody>
      </p:sp>
      <p:sp>
        <p:nvSpPr>
          <p:cNvPr id="97" name="TextBox 96"/>
          <p:cNvSpPr txBox="1"/>
          <p:nvPr/>
        </p:nvSpPr>
        <p:spPr>
          <a:xfrm>
            <a:off x="4712133" y="4381092"/>
            <a:ext cx="6184900"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Complexity measure: memory </a:t>
            </a:r>
            <a:r>
              <a:rPr lang="en-US" sz="2400" kern="1200" dirty="0">
                <a:solidFill>
                  <a:prstClr val="black"/>
                </a:solidFill>
                <a:latin typeface="Calibri"/>
                <a:ea typeface="+mn-ea"/>
                <a:cs typeface="+mn-cs"/>
                <a:sym typeface="Symbol"/>
              </a:rPr>
              <a:t></a:t>
            </a:r>
            <a:r>
              <a:rPr lang="en-US" sz="2400" kern="1200" dirty="0">
                <a:solidFill>
                  <a:prstClr val="black"/>
                </a:solidFill>
                <a:latin typeface="Calibri"/>
                <a:ea typeface="+mn-ea"/>
                <a:cs typeface="+mn-cs"/>
              </a:rPr>
              <a:t> time</a:t>
            </a:r>
          </a:p>
        </p:txBody>
      </p:sp>
    </p:spTree>
    <p:extLst>
      <p:ext uri="{BB962C8B-B14F-4D97-AF65-F5344CB8AC3E}">
        <p14:creationId xmlns:p14="http://schemas.microsoft.com/office/powerpoint/2010/main" val="21680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4" grpId="0"/>
      <p:bldP spid="95" grpId="0"/>
      <p:bldP spid="96" grpId="0"/>
      <p:bldP spid="97" grpId="0"/>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How do we analyze hardness?</a:t>
            </a:r>
          </a:p>
        </p:txBody>
      </p:sp>
      <p:sp>
        <p:nvSpPr>
          <p:cNvPr id="43" name="Content Placeholder 1"/>
          <p:cNvSpPr txBox="1">
            <a:spLocks/>
          </p:cNvSpPr>
          <p:nvPr/>
        </p:nvSpPr>
        <p:spPr>
          <a:xfrm>
            <a:off x="1967352" y="1410749"/>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each step </a:t>
            </a:r>
            <a:r>
              <a:rPr lang="en-US" sz="2800" dirty="0" err="1">
                <a:solidFill>
                  <a:prstClr val="black"/>
                </a:solidFill>
                <a:latin typeface="Calibri"/>
              </a:rPr>
              <a:t>i</a:t>
            </a:r>
            <a:r>
              <a:rPr lang="en-US" sz="2800" dirty="0">
                <a:solidFill>
                  <a:prstClr val="black"/>
                </a:solidFill>
                <a:latin typeface="Calibri"/>
              </a:rPr>
              <a:t>, adversary A:</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1598652" y="853139"/>
            <a:ext cx="382934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Model of computation:</a:t>
            </a:r>
            <a:endParaRPr lang="en-US" baseline="-25000" dirty="0">
              <a:solidFill>
                <a:prstClr val="black"/>
              </a:solidFill>
              <a:latin typeface="Calibri"/>
              <a:cs typeface="Times New Roman" charset="0"/>
            </a:endParaRPr>
          </a:p>
        </p:txBody>
      </p:sp>
      <p:sp>
        <p:nvSpPr>
          <p:cNvPr id="92" name="Content Placeholder 1"/>
          <p:cNvSpPr txBox="1">
            <a:spLocks/>
          </p:cNvSpPr>
          <p:nvPr/>
        </p:nvSpPr>
        <p:spPr>
          <a:xfrm>
            <a:off x="2311546" y="1908648"/>
            <a:ext cx="649590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Performs arbitrary computation</a:t>
            </a:r>
            <a:endParaRPr lang="en-US" baseline="-25000" dirty="0">
              <a:solidFill>
                <a:prstClr val="black"/>
              </a:solidFill>
              <a:latin typeface="Calibri"/>
              <a:cs typeface="Times New Roman" charset="0"/>
            </a:endParaRPr>
          </a:p>
        </p:txBody>
      </p:sp>
      <p:sp>
        <p:nvSpPr>
          <p:cNvPr id="60" name="Content Placeholder 1"/>
          <p:cNvSpPr txBox="1">
            <a:spLocks/>
          </p:cNvSpPr>
          <p:nvPr/>
        </p:nvSpPr>
        <p:spPr>
          <a:xfrm>
            <a:off x="2311545" y="2392804"/>
            <a:ext cx="86580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Produces some number of queries to random oracle H</a:t>
            </a:r>
            <a:endParaRPr lang="en-US" baseline="-25000" dirty="0">
              <a:solidFill>
                <a:prstClr val="black"/>
              </a:solidFill>
              <a:latin typeface="Calibri"/>
              <a:cs typeface="Times New Roman" charset="0"/>
            </a:endParaRPr>
          </a:p>
        </p:txBody>
      </p:sp>
      <p:sp>
        <p:nvSpPr>
          <p:cNvPr id="62" name="Content Placeholder 1"/>
          <p:cNvSpPr txBox="1">
            <a:spLocks/>
          </p:cNvSpPr>
          <p:nvPr/>
        </p:nvSpPr>
        <p:spPr>
          <a:xfrm>
            <a:off x="2336560" y="2896054"/>
            <a:ext cx="803900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Receives responses (all computed in parallel)</a:t>
            </a:r>
            <a:endParaRPr lang="en-US" baseline="-25000" dirty="0">
              <a:solidFill>
                <a:prstClr val="black"/>
              </a:solidFill>
              <a:latin typeface="Calibri"/>
              <a:cs typeface="Times New Roman" charset="0"/>
            </a:endParaRPr>
          </a:p>
        </p:txBody>
      </p:sp>
      <p:sp>
        <p:nvSpPr>
          <p:cNvPr id="21" name="Content Placeholder 1"/>
          <p:cNvSpPr txBox="1">
            <a:spLocks/>
          </p:cNvSpPr>
          <p:nvPr/>
        </p:nvSpPr>
        <p:spPr>
          <a:xfrm>
            <a:off x="4222833" y="344200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a:t>
            </a:r>
            <a:endParaRPr lang="en-US" sz="2800" baseline="-25000" dirty="0">
              <a:solidFill>
                <a:prstClr val="black"/>
              </a:solidFill>
              <a:latin typeface="Calibri"/>
            </a:endParaRPr>
          </a:p>
        </p:txBody>
      </p:sp>
      <p:sp>
        <p:nvSpPr>
          <p:cNvPr id="22" name="Content Placeholder 1"/>
          <p:cNvSpPr txBox="1">
            <a:spLocks/>
          </p:cNvSpPr>
          <p:nvPr/>
        </p:nvSpPr>
        <p:spPr>
          <a:xfrm>
            <a:off x="5369096" y="34600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b</a:t>
            </a:r>
            <a:endParaRPr lang="en-US" sz="2800" baseline="-25000" dirty="0">
              <a:solidFill>
                <a:prstClr val="black"/>
              </a:solidFill>
              <a:latin typeface="Calibri"/>
            </a:endParaRPr>
          </a:p>
        </p:txBody>
      </p:sp>
      <p:sp>
        <p:nvSpPr>
          <p:cNvPr id="23" name="Content Placeholder 1"/>
          <p:cNvSpPr txBox="1">
            <a:spLocks/>
          </p:cNvSpPr>
          <p:nvPr/>
        </p:nvSpPr>
        <p:spPr>
          <a:xfrm>
            <a:off x="4418297" y="47264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24" name="Content Placeholder 1"/>
          <p:cNvSpPr txBox="1">
            <a:spLocks/>
          </p:cNvSpPr>
          <p:nvPr/>
        </p:nvSpPr>
        <p:spPr>
          <a:xfrm>
            <a:off x="4259118" y="404925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a:t>
            </a:r>
            <a:endParaRPr lang="en-US" sz="2800" baseline="-25000" dirty="0">
              <a:solidFill>
                <a:prstClr val="black"/>
              </a:solidFill>
              <a:latin typeface="Calibri"/>
            </a:endParaRPr>
          </a:p>
        </p:txBody>
      </p:sp>
      <p:sp>
        <p:nvSpPr>
          <p:cNvPr id="25" name="Content Placeholder 1"/>
          <p:cNvSpPr txBox="1">
            <a:spLocks/>
          </p:cNvSpPr>
          <p:nvPr/>
        </p:nvSpPr>
        <p:spPr>
          <a:xfrm>
            <a:off x="5405381" y="40672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d</a:t>
            </a:r>
            <a:endParaRPr lang="en-US" sz="2800" baseline="-25000" dirty="0">
              <a:solidFill>
                <a:prstClr val="black"/>
              </a:solidFill>
              <a:latin typeface="Calibri"/>
            </a:endParaRPr>
          </a:p>
        </p:txBody>
      </p:sp>
      <p:sp>
        <p:nvSpPr>
          <p:cNvPr id="26" name="Content Placeholder 1"/>
          <p:cNvSpPr txBox="1">
            <a:spLocks/>
          </p:cNvSpPr>
          <p:nvPr/>
        </p:nvSpPr>
        <p:spPr>
          <a:xfrm>
            <a:off x="4272360" y="455965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d</a:t>
            </a:r>
            <a:endParaRPr lang="en-US" sz="2800" baseline="-25000" dirty="0">
              <a:solidFill>
                <a:prstClr val="black"/>
              </a:solidFill>
              <a:latin typeface="Calibri"/>
            </a:endParaRPr>
          </a:p>
        </p:txBody>
      </p:sp>
      <p:sp>
        <p:nvSpPr>
          <p:cNvPr id="27" name="Content Placeholder 1"/>
          <p:cNvSpPr txBox="1">
            <a:spLocks/>
          </p:cNvSpPr>
          <p:nvPr/>
        </p:nvSpPr>
        <p:spPr>
          <a:xfrm>
            <a:off x="4767748" y="45776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endParaRPr lang="en-US" sz="2800" baseline="-25000" dirty="0">
              <a:solidFill>
                <a:prstClr val="black"/>
              </a:solidFill>
              <a:latin typeface="Calibri"/>
            </a:endParaRPr>
          </a:p>
        </p:txBody>
      </p:sp>
      <p:sp>
        <p:nvSpPr>
          <p:cNvPr id="28" name="Content Placeholder 1"/>
          <p:cNvSpPr txBox="1">
            <a:spLocks/>
          </p:cNvSpPr>
          <p:nvPr/>
        </p:nvSpPr>
        <p:spPr>
          <a:xfrm>
            <a:off x="4308645" y="516690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e</a:t>
            </a:r>
            <a:endParaRPr lang="en-US" sz="2800" baseline="-25000" dirty="0">
              <a:solidFill>
                <a:prstClr val="black"/>
              </a:solidFill>
              <a:latin typeface="Calibri"/>
            </a:endParaRPr>
          </a:p>
        </p:txBody>
      </p:sp>
      <p:sp>
        <p:nvSpPr>
          <p:cNvPr id="29" name="Content Placeholder 1"/>
          <p:cNvSpPr txBox="1">
            <a:spLocks/>
          </p:cNvSpPr>
          <p:nvPr/>
        </p:nvSpPr>
        <p:spPr>
          <a:xfrm>
            <a:off x="4804033" y="51849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a:t>
            </a:r>
            <a:endParaRPr lang="en-US" sz="2800" baseline="-25000" dirty="0">
              <a:solidFill>
                <a:prstClr val="black"/>
              </a:solidFill>
              <a:latin typeface="Calibri"/>
            </a:endParaRPr>
          </a:p>
        </p:txBody>
      </p:sp>
      <p:cxnSp>
        <p:nvCxnSpPr>
          <p:cNvPr id="30" name="Straight Arrow Connector 29"/>
          <p:cNvCxnSpPr/>
          <p:nvPr/>
        </p:nvCxnSpPr>
        <p:spPr>
          <a:xfrm>
            <a:off x="4416906" y="3929742"/>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570254" y="3929742"/>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455863" y="5031887"/>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958336" y="5031887"/>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Content Placeholder 1"/>
          <p:cNvSpPr txBox="1">
            <a:spLocks/>
          </p:cNvSpPr>
          <p:nvPr/>
        </p:nvSpPr>
        <p:spPr>
          <a:xfrm>
            <a:off x="4545710" y="569307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u</a:t>
            </a:r>
            <a:endParaRPr lang="en-US" sz="2800" baseline="-25000" dirty="0">
              <a:solidFill>
                <a:prstClr val="black"/>
              </a:solidFill>
              <a:latin typeface="Calibri"/>
            </a:endParaRPr>
          </a:p>
        </p:txBody>
      </p:sp>
      <p:sp>
        <p:nvSpPr>
          <p:cNvPr id="35" name="Content Placeholder 1"/>
          <p:cNvSpPr txBox="1">
            <a:spLocks/>
          </p:cNvSpPr>
          <p:nvPr/>
        </p:nvSpPr>
        <p:spPr>
          <a:xfrm>
            <a:off x="4581995" y="636381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v</a:t>
            </a:r>
            <a:endParaRPr lang="en-US" sz="2800" baseline="-25000" dirty="0">
              <a:solidFill>
                <a:prstClr val="black"/>
              </a:solidFill>
              <a:latin typeface="Calibri"/>
            </a:endParaRPr>
          </a:p>
        </p:txBody>
      </p:sp>
      <p:cxnSp>
        <p:nvCxnSpPr>
          <p:cNvPr id="36" name="Straight Arrow Connector 35"/>
          <p:cNvCxnSpPr/>
          <p:nvPr/>
        </p:nvCxnSpPr>
        <p:spPr>
          <a:xfrm>
            <a:off x="4729213" y="6175960"/>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Content Placeholder 1"/>
          <p:cNvSpPr txBox="1">
            <a:spLocks/>
          </p:cNvSpPr>
          <p:nvPr/>
        </p:nvSpPr>
        <p:spPr>
          <a:xfrm>
            <a:off x="5474668" y="473740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41" name="Content Placeholder 1"/>
          <p:cNvSpPr txBox="1">
            <a:spLocks/>
          </p:cNvSpPr>
          <p:nvPr/>
        </p:nvSpPr>
        <p:spPr>
          <a:xfrm>
            <a:off x="5328731" y="457057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z</a:t>
            </a:r>
            <a:endParaRPr lang="en-US" sz="2800" baseline="-25000" dirty="0">
              <a:solidFill>
                <a:prstClr val="black"/>
              </a:solidFill>
              <a:latin typeface="Calibri"/>
            </a:endParaRPr>
          </a:p>
        </p:txBody>
      </p:sp>
      <p:sp>
        <p:nvSpPr>
          <p:cNvPr id="42" name="Content Placeholder 1"/>
          <p:cNvSpPr txBox="1">
            <a:spLocks/>
          </p:cNvSpPr>
          <p:nvPr/>
        </p:nvSpPr>
        <p:spPr>
          <a:xfrm>
            <a:off x="5824119" y="458857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a:t>
            </a:r>
            <a:endParaRPr lang="en-US" sz="2800" baseline="-25000" dirty="0">
              <a:solidFill>
                <a:prstClr val="black"/>
              </a:solidFill>
              <a:latin typeface="Calibri"/>
            </a:endParaRPr>
          </a:p>
        </p:txBody>
      </p:sp>
      <p:sp>
        <p:nvSpPr>
          <p:cNvPr id="45" name="Content Placeholder 1"/>
          <p:cNvSpPr txBox="1">
            <a:spLocks/>
          </p:cNvSpPr>
          <p:nvPr/>
        </p:nvSpPr>
        <p:spPr>
          <a:xfrm>
            <a:off x="5365016" y="517781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a:t>
            </a:r>
            <a:endParaRPr lang="en-US" sz="2800" baseline="-25000" dirty="0">
              <a:solidFill>
                <a:prstClr val="black"/>
              </a:solidFill>
              <a:latin typeface="Calibri"/>
            </a:endParaRPr>
          </a:p>
        </p:txBody>
      </p:sp>
      <p:sp>
        <p:nvSpPr>
          <p:cNvPr id="46" name="Content Placeholder 1"/>
          <p:cNvSpPr txBox="1">
            <a:spLocks/>
          </p:cNvSpPr>
          <p:nvPr/>
        </p:nvSpPr>
        <p:spPr>
          <a:xfrm>
            <a:off x="5860404" y="519582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u</a:t>
            </a:r>
            <a:endParaRPr lang="en-US" sz="2800" baseline="-25000" dirty="0">
              <a:solidFill>
                <a:prstClr val="black"/>
              </a:solidFill>
              <a:latin typeface="Calibri"/>
            </a:endParaRPr>
          </a:p>
        </p:txBody>
      </p:sp>
      <p:cxnSp>
        <p:nvCxnSpPr>
          <p:cNvPr id="47" name="Straight Arrow Connector 46"/>
          <p:cNvCxnSpPr/>
          <p:nvPr/>
        </p:nvCxnSpPr>
        <p:spPr>
          <a:xfrm>
            <a:off x="5512234" y="5031887"/>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014707" y="5031887"/>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Content Placeholder 1"/>
          <p:cNvSpPr txBox="1">
            <a:spLocks/>
          </p:cNvSpPr>
          <p:nvPr/>
        </p:nvSpPr>
        <p:spPr>
          <a:xfrm>
            <a:off x="4042089" y="3729569"/>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
        <p:nvSpPr>
          <p:cNvPr id="50" name="Content Placeholder 1"/>
          <p:cNvSpPr txBox="1">
            <a:spLocks/>
          </p:cNvSpPr>
          <p:nvPr/>
        </p:nvSpPr>
        <p:spPr>
          <a:xfrm>
            <a:off x="5153040" y="3739863"/>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
        <p:nvSpPr>
          <p:cNvPr id="51" name="Content Placeholder 1"/>
          <p:cNvSpPr txBox="1">
            <a:spLocks/>
          </p:cNvSpPr>
          <p:nvPr/>
        </p:nvSpPr>
        <p:spPr>
          <a:xfrm>
            <a:off x="2311546" y="3805494"/>
            <a:ext cx="14825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Step 1.</a:t>
            </a:r>
            <a:endParaRPr lang="en-US" sz="2800" baseline="-25000" dirty="0">
              <a:solidFill>
                <a:prstClr val="black"/>
              </a:solidFill>
              <a:latin typeface="Calibri"/>
            </a:endParaRPr>
          </a:p>
        </p:txBody>
      </p:sp>
      <p:sp>
        <p:nvSpPr>
          <p:cNvPr id="52" name="Content Placeholder 1"/>
          <p:cNvSpPr txBox="1">
            <a:spLocks/>
          </p:cNvSpPr>
          <p:nvPr/>
        </p:nvSpPr>
        <p:spPr>
          <a:xfrm>
            <a:off x="2311546" y="4872235"/>
            <a:ext cx="14825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Step 2.</a:t>
            </a:r>
            <a:endParaRPr lang="en-US" sz="2800" baseline="-25000" dirty="0">
              <a:solidFill>
                <a:prstClr val="black"/>
              </a:solidFill>
              <a:latin typeface="Calibri"/>
            </a:endParaRPr>
          </a:p>
        </p:txBody>
      </p:sp>
      <p:sp>
        <p:nvSpPr>
          <p:cNvPr id="53" name="Content Placeholder 1"/>
          <p:cNvSpPr txBox="1">
            <a:spLocks/>
          </p:cNvSpPr>
          <p:nvPr/>
        </p:nvSpPr>
        <p:spPr>
          <a:xfrm>
            <a:off x="2311546" y="6022676"/>
            <a:ext cx="14825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Step 3.</a:t>
            </a:r>
            <a:endParaRPr lang="en-US" sz="2800" baseline="-25000" dirty="0">
              <a:solidFill>
                <a:prstClr val="black"/>
              </a:solidFill>
              <a:latin typeface="Calibri"/>
            </a:endParaRPr>
          </a:p>
        </p:txBody>
      </p:sp>
      <p:sp>
        <p:nvSpPr>
          <p:cNvPr id="54" name="Content Placeholder 1"/>
          <p:cNvSpPr txBox="1">
            <a:spLocks/>
          </p:cNvSpPr>
          <p:nvPr/>
        </p:nvSpPr>
        <p:spPr>
          <a:xfrm>
            <a:off x="4096364" y="4860946"/>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
        <p:nvSpPr>
          <p:cNvPr id="55" name="Content Placeholder 1"/>
          <p:cNvSpPr txBox="1">
            <a:spLocks/>
          </p:cNvSpPr>
          <p:nvPr/>
        </p:nvSpPr>
        <p:spPr>
          <a:xfrm>
            <a:off x="4588835" y="4870213"/>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
        <p:nvSpPr>
          <p:cNvPr id="58" name="Content Placeholder 1"/>
          <p:cNvSpPr txBox="1">
            <a:spLocks/>
          </p:cNvSpPr>
          <p:nvPr/>
        </p:nvSpPr>
        <p:spPr>
          <a:xfrm>
            <a:off x="5149865" y="4873409"/>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
        <p:nvSpPr>
          <p:cNvPr id="59" name="Content Placeholder 1"/>
          <p:cNvSpPr txBox="1">
            <a:spLocks/>
          </p:cNvSpPr>
          <p:nvPr/>
        </p:nvSpPr>
        <p:spPr>
          <a:xfrm>
            <a:off x="5651481" y="4855307"/>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
        <p:nvSpPr>
          <p:cNvPr id="61" name="Content Placeholder 1"/>
          <p:cNvSpPr txBox="1">
            <a:spLocks/>
          </p:cNvSpPr>
          <p:nvPr/>
        </p:nvSpPr>
        <p:spPr>
          <a:xfrm>
            <a:off x="4360588" y="5972907"/>
            <a:ext cx="4094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H</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164143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29" grpId="0"/>
      <p:bldP spid="34" grpId="0"/>
      <p:bldP spid="35" grpId="0"/>
      <p:bldP spid="41" grpId="0"/>
      <p:bldP spid="42" grpId="0"/>
      <p:bldP spid="45" grpId="0"/>
      <p:bldP spid="46" grpId="0"/>
      <p:bldP spid="49" grpId="0"/>
      <p:bldP spid="50" grpId="0"/>
      <p:bldP spid="51" grpId="0"/>
      <p:bldP spid="52" grpId="0"/>
      <p:bldP spid="53" grpId="0"/>
      <p:bldP spid="54" grpId="0"/>
      <p:bldP spid="55" grpId="0"/>
      <p:bldP spid="58" grpId="0"/>
      <p:bldP spid="59" grpId="0"/>
      <p:bldP spid="61" grpId="0"/>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How do we analyze hardness?</a:t>
            </a:r>
          </a:p>
        </p:txBody>
      </p:sp>
      <p:sp>
        <p:nvSpPr>
          <p:cNvPr id="43" name="Content Placeholder 1"/>
          <p:cNvSpPr txBox="1">
            <a:spLocks/>
          </p:cNvSpPr>
          <p:nvPr/>
        </p:nvSpPr>
        <p:spPr>
          <a:xfrm>
            <a:off x="1967352" y="1410749"/>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each step </a:t>
            </a:r>
            <a:r>
              <a:rPr lang="en-US" sz="2800" dirty="0" err="1">
                <a:solidFill>
                  <a:prstClr val="black"/>
                </a:solidFill>
                <a:latin typeface="Calibri"/>
              </a:rPr>
              <a:t>i</a:t>
            </a:r>
            <a:r>
              <a:rPr lang="en-US" sz="2800" dirty="0">
                <a:solidFill>
                  <a:prstClr val="black"/>
                </a:solidFill>
                <a:latin typeface="Calibri"/>
              </a:rPr>
              <a:t>, adversary A:</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1598652" y="853139"/>
            <a:ext cx="382934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Model of computation:</a:t>
            </a:r>
            <a:endParaRPr lang="en-US" baseline="-25000" dirty="0">
              <a:solidFill>
                <a:prstClr val="black"/>
              </a:solidFill>
              <a:latin typeface="Calibri"/>
              <a:cs typeface="Times New Roman" charset="0"/>
            </a:endParaRPr>
          </a:p>
        </p:txBody>
      </p:sp>
      <p:sp>
        <p:nvSpPr>
          <p:cNvPr id="92" name="Content Placeholder 1"/>
          <p:cNvSpPr txBox="1">
            <a:spLocks/>
          </p:cNvSpPr>
          <p:nvPr/>
        </p:nvSpPr>
        <p:spPr>
          <a:xfrm>
            <a:off x="2311546" y="1908648"/>
            <a:ext cx="649590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Performs arbitrary computation</a:t>
            </a:r>
            <a:endParaRPr lang="en-US" baseline="-25000" dirty="0">
              <a:solidFill>
                <a:prstClr val="black"/>
              </a:solidFill>
              <a:latin typeface="Calibri"/>
              <a:cs typeface="Times New Roman" charset="0"/>
            </a:endParaRPr>
          </a:p>
        </p:txBody>
      </p:sp>
      <p:sp>
        <p:nvSpPr>
          <p:cNvPr id="60" name="Content Placeholder 1"/>
          <p:cNvSpPr txBox="1">
            <a:spLocks/>
          </p:cNvSpPr>
          <p:nvPr/>
        </p:nvSpPr>
        <p:spPr>
          <a:xfrm>
            <a:off x="2311545" y="2392804"/>
            <a:ext cx="86580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Produces some number of queries to random oracle H</a:t>
            </a:r>
            <a:endParaRPr lang="en-US" baseline="-25000" dirty="0">
              <a:solidFill>
                <a:prstClr val="black"/>
              </a:solidFill>
              <a:latin typeface="Calibri"/>
              <a:cs typeface="Times New Roman" charset="0"/>
            </a:endParaRPr>
          </a:p>
        </p:txBody>
      </p:sp>
      <p:sp>
        <p:nvSpPr>
          <p:cNvPr id="62" name="Content Placeholder 1"/>
          <p:cNvSpPr txBox="1">
            <a:spLocks/>
          </p:cNvSpPr>
          <p:nvPr/>
        </p:nvSpPr>
        <p:spPr>
          <a:xfrm>
            <a:off x="2336560" y="2896054"/>
            <a:ext cx="803900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Receives responses (all computed in parallel)</a:t>
            </a:r>
            <a:endParaRPr lang="en-US" baseline="-25000" dirty="0">
              <a:solidFill>
                <a:prstClr val="black"/>
              </a:solidFill>
              <a:latin typeface="Calibri"/>
              <a:cs typeface="Times New Roman" charset="0"/>
            </a:endParaRPr>
          </a:p>
        </p:txBody>
      </p:sp>
      <p:sp>
        <p:nvSpPr>
          <p:cNvPr id="67" name="Content Placeholder 1"/>
          <p:cNvSpPr txBox="1">
            <a:spLocks/>
          </p:cNvSpPr>
          <p:nvPr/>
        </p:nvSpPr>
        <p:spPr>
          <a:xfrm>
            <a:off x="1618102" y="3589041"/>
            <a:ext cx="751998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Time = number of steps until output is produced</a:t>
            </a:r>
            <a:endParaRPr lang="en-US" baseline="-25000" dirty="0">
              <a:solidFill>
                <a:prstClr val="black"/>
              </a:solidFill>
              <a:latin typeface="Calibri"/>
              <a:cs typeface="Times New Roman" charset="0"/>
            </a:endParaRPr>
          </a:p>
        </p:txBody>
      </p:sp>
      <p:sp>
        <p:nvSpPr>
          <p:cNvPr id="56" name="Content Placeholder 1"/>
          <p:cNvSpPr txBox="1">
            <a:spLocks/>
          </p:cNvSpPr>
          <p:nvPr/>
        </p:nvSpPr>
        <p:spPr>
          <a:xfrm>
            <a:off x="1618102" y="4124302"/>
            <a:ext cx="751998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Cost = memory </a:t>
            </a:r>
            <a:r>
              <a:rPr lang="en-US" sz="2800" dirty="0">
                <a:solidFill>
                  <a:prstClr val="black"/>
                </a:solidFill>
                <a:latin typeface="Calibri"/>
                <a:sym typeface="Symbol"/>
              </a:rPr>
              <a:t></a:t>
            </a:r>
            <a:r>
              <a:rPr lang="en-US" sz="2800" dirty="0">
                <a:solidFill>
                  <a:prstClr val="black"/>
                </a:solidFill>
                <a:latin typeface="Calibri"/>
              </a:rPr>
              <a:t> time</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23" name="TextBox 22"/>
          <p:cNvSpPr txBox="1"/>
          <p:nvPr/>
        </p:nvSpPr>
        <p:spPr>
          <a:xfrm>
            <a:off x="5829740" y="5234639"/>
            <a:ext cx="4371975"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 special-purpose hardware</a:t>
            </a:r>
          </a:p>
        </p:txBody>
      </p:sp>
      <p:sp>
        <p:nvSpPr>
          <p:cNvPr id="24" name="TextBox 23"/>
          <p:cNvSpPr txBox="1"/>
          <p:nvPr/>
        </p:nvSpPr>
        <p:spPr>
          <a:xfrm>
            <a:off x="1980484" y="5234639"/>
            <a:ext cx="4371975"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 general-purpose hardware</a:t>
            </a:r>
          </a:p>
        </p:txBody>
      </p:sp>
      <p:sp>
        <p:nvSpPr>
          <p:cNvPr id="25" name="TextBox 24"/>
          <p:cNvSpPr txBox="1"/>
          <p:nvPr/>
        </p:nvSpPr>
        <p:spPr>
          <a:xfrm>
            <a:off x="1980483" y="5765659"/>
            <a:ext cx="2262188"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 sequential</a:t>
            </a:r>
          </a:p>
        </p:txBody>
      </p:sp>
      <p:sp>
        <p:nvSpPr>
          <p:cNvPr id="26" name="TextBox 25"/>
          <p:cNvSpPr txBox="1"/>
          <p:nvPr/>
        </p:nvSpPr>
        <p:spPr>
          <a:xfrm>
            <a:off x="5829739" y="5765659"/>
            <a:ext cx="2262188"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 parallel</a:t>
            </a:r>
          </a:p>
        </p:txBody>
      </p:sp>
      <p:sp>
        <p:nvSpPr>
          <p:cNvPr id="27" name="TextBox 26"/>
          <p:cNvSpPr txBox="1"/>
          <p:nvPr/>
        </p:nvSpPr>
        <p:spPr>
          <a:xfrm>
            <a:off x="5829739" y="6296679"/>
            <a:ext cx="4329112"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 amortize over many </a:t>
            </a:r>
            <a:r>
              <a:rPr lang="en-US" sz="2400" kern="1200" dirty="0" err="1">
                <a:solidFill>
                  <a:prstClr val="black"/>
                </a:solidFill>
                <a:latin typeface="Calibri"/>
                <a:ea typeface="+mn-ea"/>
                <a:cs typeface="+mn-cs"/>
              </a:rPr>
              <a:t>evals</a:t>
            </a:r>
            <a:endParaRPr lang="en-US" sz="2400" kern="1200" dirty="0">
              <a:solidFill>
                <a:prstClr val="black"/>
              </a:solidFill>
              <a:latin typeface="Calibri"/>
              <a:ea typeface="+mn-ea"/>
              <a:cs typeface="+mn-cs"/>
            </a:endParaRPr>
          </a:p>
        </p:txBody>
      </p:sp>
      <p:sp>
        <p:nvSpPr>
          <p:cNvPr id="28" name="TextBox 27"/>
          <p:cNvSpPr txBox="1"/>
          <p:nvPr/>
        </p:nvSpPr>
        <p:spPr>
          <a:xfrm>
            <a:off x="1980484" y="6296679"/>
            <a:ext cx="4018519" cy="461665"/>
          </a:xfrm>
          <a:prstGeom prst="rect">
            <a:avLst/>
          </a:prstGeom>
          <a:noFill/>
        </p:spPr>
        <p:txBody>
          <a:bodyPr wrap="square" rtlCol="0">
            <a:spAutoFit/>
          </a:bodyPr>
          <a:lstStyle/>
          <a:p>
            <a:pPr defTabSz="457200">
              <a:buClrTx/>
            </a:pPr>
            <a:r>
              <a:rPr lang="en-US" sz="2400" kern="1200" dirty="0">
                <a:solidFill>
                  <a:prstClr val="black"/>
                </a:solidFill>
                <a:latin typeface="Calibri"/>
                <a:ea typeface="+mn-ea"/>
                <a:cs typeface="+mn-cs"/>
              </a:rPr>
              <a:t>- infrequent </a:t>
            </a:r>
            <a:r>
              <a:rPr lang="en-US" sz="2400" kern="1200" dirty="0" err="1">
                <a:solidFill>
                  <a:prstClr val="black"/>
                </a:solidFill>
                <a:latin typeface="Calibri"/>
                <a:ea typeface="+mn-ea"/>
                <a:cs typeface="+mn-cs"/>
              </a:rPr>
              <a:t>evals</a:t>
            </a:r>
            <a:endParaRPr lang="en-US" sz="2400" kern="1200" dirty="0">
              <a:solidFill>
                <a:prstClr val="black"/>
              </a:solidFill>
              <a:latin typeface="Calibri"/>
              <a:ea typeface="+mn-ea"/>
              <a:cs typeface="+mn-cs"/>
            </a:endParaRPr>
          </a:p>
        </p:txBody>
      </p:sp>
      <p:sp>
        <p:nvSpPr>
          <p:cNvPr id="29" name="TextBox 28"/>
          <p:cNvSpPr txBox="1"/>
          <p:nvPr/>
        </p:nvSpPr>
        <p:spPr>
          <a:xfrm>
            <a:off x="1967352" y="4739432"/>
            <a:ext cx="2666999" cy="461665"/>
          </a:xfrm>
          <a:prstGeom prst="rect">
            <a:avLst/>
          </a:prstGeom>
          <a:noFill/>
        </p:spPr>
        <p:txBody>
          <a:bodyPr wrap="square" rtlCol="0">
            <a:spAutoFit/>
          </a:bodyPr>
          <a:lstStyle/>
          <a:p>
            <a:pPr defTabSz="457200">
              <a:buClrTx/>
            </a:pPr>
            <a:r>
              <a:rPr lang="en-US" sz="2400" u="sng" kern="1200" dirty="0">
                <a:solidFill>
                  <a:prstClr val="black"/>
                </a:solidFill>
                <a:latin typeface="Calibri"/>
                <a:ea typeface="+mn-ea"/>
                <a:cs typeface="+mn-cs"/>
              </a:rPr>
              <a:t>Honest evaluator</a:t>
            </a:r>
          </a:p>
        </p:txBody>
      </p:sp>
      <p:sp>
        <p:nvSpPr>
          <p:cNvPr id="30" name="TextBox 29"/>
          <p:cNvSpPr txBox="1"/>
          <p:nvPr/>
        </p:nvSpPr>
        <p:spPr>
          <a:xfrm>
            <a:off x="5777351" y="4733992"/>
            <a:ext cx="2527300" cy="461665"/>
          </a:xfrm>
          <a:prstGeom prst="rect">
            <a:avLst/>
          </a:prstGeom>
          <a:noFill/>
        </p:spPr>
        <p:txBody>
          <a:bodyPr wrap="square" rtlCol="0">
            <a:spAutoFit/>
          </a:bodyPr>
          <a:lstStyle/>
          <a:p>
            <a:pPr defTabSz="457200">
              <a:buClrTx/>
            </a:pPr>
            <a:r>
              <a:rPr lang="en-US" sz="2400" u="sng" kern="1200" dirty="0">
                <a:solidFill>
                  <a:prstClr val="black"/>
                </a:solidFill>
                <a:latin typeface="Calibri"/>
                <a:ea typeface="+mn-ea"/>
                <a:cs typeface="+mn-cs"/>
              </a:rPr>
              <a:t>Attacker</a:t>
            </a:r>
          </a:p>
        </p:txBody>
      </p:sp>
      <p:sp>
        <p:nvSpPr>
          <p:cNvPr id="31" name="Left Brace 30"/>
          <p:cNvSpPr/>
          <p:nvPr/>
        </p:nvSpPr>
        <p:spPr>
          <a:xfrm rot="10800000">
            <a:off x="9490633" y="5247869"/>
            <a:ext cx="78316" cy="82461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pic>
        <p:nvPicPr>
          <p:cNvPr id="32" name="Picture 31"/>
          <p:cNvPicPr>
            <a:picLocks noChangeAspect="1"/>
          </p:cNvPicPr>
          <p:nvPr/>
        </p:nvPicPr>
        <p:blipFill>
          <a:blip r:embed="rId3"/>
          <a:stretch>
            <a:fillRect/>
          </a:stretch>
        </p:blipFill>
        <p:spPr>
          <a:xfrm>
            <a:off x="9703316" y="5241071"/>
            <a:ext cx="505219" cy="505219"/>
          </a:xfrm>
          <a:prstGeom prst="rect">
            <a:avLst/>
          </a:prstGeom>
        </p:spPr>
      </p:pic>
      <p:pic>
        <p:nvPicPr>
          <p:cNvPr id="2" name="Picture 1"/>
          <p:cNvPicPr>
            <a:picLocks noChangeAspect="1"/>
          </p:cNvPicPr>
          <p:nvPr/>
        </p:nvPicPr>
        <p:blipFill rotWithShape="1">
          <a:blip r:embed="rId4"/>
          <a:srcRect l="50000"/>
          <a:stretch/>
        </p:blipFill>
        <p:spPr>
          <a:xfrm>
            <a:off x="9612823" y="6296678"/>
            <a:ext cx="546029" cy="492336"/>
          </a:xfrm>
          <a:prstGeom prst="rect">
            <a:avLst/>
          </a:prstGeom>
        </p:spPr>
      </p:pic>
    </p:spTree>
    <p:extLst>
      <p:ext uri="{BB962C8B-B14F-4D97-AF65-F5344CB8AC3E}">
        <p14:creationId xmlns:p14="http://schemas.microsoft.com/office/powerpoint/2010/main" val="176489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6" grpId="0"/>
      <p:bldP spid="23" grpId="0"/>
      <p:bldP spid="24" grpId="0"/>
      <p:bldP spid="25" grpId="0"/>
      <p:bldP spid="26" grpId="0"/>
      <p:bldP spid="27" grpId="0"/>
      <p:bldP spid="28" grpId="0"/>
      <p:bldP spid="29" grpId="0"/>
      <p:bldP spid="30" grpId="0"/>
      <p:bldP spid="31"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How do we analyze hardness?</a:t>
            </a:r>
          </a:p>
        </p:txBody>
      </p:sp>
      <p:sp>
        <p:nvSpPr>
          <p:cNvPr id="43" name="Content Placeholder 1"/>
          <p:cNvSpPr txBox="1">
            <a:spLocks/>
          </p:cNvSpPr>
          <p:nvPr/>
        </p:nvSpPr>
        <p:spPr>
          <a:xfrm>
            <a:off x="1967352" y="1410749"/>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each step </a:t>
            </a:r>
            <a:r>
              <a:rPr lang="en-US" sz="2800" dirty="0" err="1">
                <a:solidFill>
                  <a:prstClr val="black"/>
                </a:solidFill>
                <a:latin typeface="Calibri"/>
              </a:rPr>
              <a:t>i</a:t>
            </a:r>
            <a:r>
              <a:rPr lang="en-US" sz="2800" dirty="0">
                <a:solidFill>
                  <a:prstClr val="black"/>
                </a:solidFill>
                <a:latin typeface="Calibri"/>
              </a:rPr>
              <a:t>, adversary A:</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1598652" y="853139"/>
            <a:ext cx="382934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Model of computation:</a:t>
            </a:r>
            <a:endParaRPr lang="en-US" baseline="-25000" dirty="0">
              <a:solidFill>
                <a:prstClr val="black"/>
              </a:solidFill>
              <a:latin typeface="Calibri"/>
              <a:cs typeface="Times New Roman" charset="0"/>
            </a:endParaRPr>
          </a:p>
        </p:txBody>
      </p:sp>
      <p:sp>
        <p:nvSpPr>
          <p:cNvPr id="92" name="Content Placeholder 1"/>
          <p:cNvSpPr txBox="1">
            <a:spLocks/>
          </p:cNvSpPr>
          <p:nvPr/>
        </p:nvSpPr>
        <p:spPr>
          <a:xfrm>
            <a:off x="2311546" y="1908648"/>
            <a:ext cx="649590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Performs arbitrary computation</a:t>
            </a:r>
            <a:endParaRPr lang="en-US" baseline="-25000" dirty="0">
              <a:solidFill>
                <a:prstClr val="black"/>
              </a:solidFill>
              <a:latin typeface="Calibri"/>
              <a:cs typeface="Times New Roman" charset="0"/>
            </a:endParaRPr>
          </a:p>
        </p:txBody>
      </p:sp>
      <p:sp>
        <p:nvSpPr>
          <p:cNvPr id="60" name="Content Placeholder 1"/>
          <p:cNvSpPr txBox="1">
            <a:spLocks/>
          </p:cNvSpPr>
          <p:nvPr/>
        </p:nvSpPr>
        <p:spPr>
          <a:xfrm>
            <a:off x="2311545" y="2392804"/>
            <a:ext cx="86580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Produces some number of queries to random oracle H</a:t>
            </a:r>
            <a:endParaRPr lang="en-US" baseline="-25000" dirty="0">
              <a:solidFill>
                <a:prstClr val="black"/>
              </a:solidFill>
              <a:latin typeface="Calibri"/>
              <a:cs typeface="Times New Roman" charset="0"/>
            </a:endParaRPr>
          </a:p>
        </p:txBody>
      </p:sp>
      <p:sp>
        <p:nvSpPr>
          <p:cNvPr id="62" name="Content Placeholder 1"/>
          <p:cNvSpPr txBox="1">
            <a:spLocks/>
          </p:cNvSpPr>
          <p:nvPr/>
        </p:nvSpPr>
        <p:spPr>
          <a:xfrm>
            <a:off x="2336560" y="2896054"/>
            <a:ext cx="803900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Receives responses (all computed in parallel)</a:t>
            </a:r>
            <a:endParaRPr lang="en-US" baseline="-25000" dirty="0">
              <a:solidFill>
                <a:prstClr val="black"/>
              </a:solidFill>
              <a:latin typeface="Calibri"/>
              <a:cs typeface="Times New Roman" charset="0"/>
            </a:endParaRPr>
          </a:p>
        </p:txBody>
      </p:sp>
      <p:sp>
        <p:nvSpPr>
          <p:cNvPr id="67" name="Content Placeholder 1"/>
          <p:cNvSpPr txBox="1">
            <a:spLocks/>
          </p:cNvSpPr>
          <p:nvPr/>
        </p:nvSpPr>
        <p:spPr>
          <a:xfrm>
            <a:off x="1618102" y="3589041"/>
            <a:ext cx="751998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Time = number of steps until output is produced</a:t>
            </a:r>
            <a:endParaRPr lang="en-US" baseline="-25000" dirty="0">
              <a:solidFill>
                <a:prstClr val="black"/>
              </a:solidFill>
              <a:latin typeface="Calibri"/>
              <a:cs typeface="Times New Roman" charset="0"/>
            </a:endParaRPr>
          </a:p>
        </p:txBody>
      </p:sp>
      <p:sp>
        <p:nvSpPr>
          <p:cNvPr id="56" name="Content Placeholder 1"/>
          <p:cNvSpPr txBox="1">
            <a:spLocks/>
          </p:cNvSpPr>
          <p:nvPr/>
        </p:nvSpPr>
        <p:spPr>
          <a:xfrm>
            <a:off x="1618102" y="4124302"/>
            <a:ext cx="751998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Cost = memory </a:t>
            </a:r>
            <a:r>
              <a:rPr lang="en-US" sz="2800" dirty="0">
                <a:solidFill>
                  <a:prstClr val="black"/>
                </a:solidFill>
                <a:latin typeface="Calibri"/>
                <a:sym typeface="Symbol"/>
              </a:rPr>
              <a:t></a:t>
            </a:r>
            <a:r>
              <a:rPr lang="en-US" sz="2800" dirty="0">
                <a:solidFill>
                  <a:prstClr val="black"/>
                </a:solidFill>
                <a:latin typeface="Calibri"/>
              </a:rPr>
              <a:t> time</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57" name="TextBox 56"/>
          <p:cNvSpPr txBox="1"/>
          <p:nvPr/>
        </p:nvSpPr>
        <p:spPr>
          <a:xfrm>
            <a:off x="9158792" y="6378649"/>
            <a:ext cx="755135"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time</a:t>
            </a:r>
            <a:endParaRPr lang="en-GB" sz="2400" kern="1200" dirty="0">
              <a:solidFill>
                <a:prstClr val="black"/>
              </a:solidFill>
              <a:latin typeface="Calibri"/>
              <a:ea typeface="+mn-ea"/>
              <a:cs typeface="+mn-cs"/>
            </a:endParaRPr>
          </a:p>
        </p:txBody>
      </p:sp>
      <p:sp>
        <p:nvSpPr>
          <p:cNvPr id="65" name="TextBox 64"/>
          <p:cNvSpPr txBox="1"/>
          <p:nvPr/>
        </p:nvSpPr>
        <p:spPr>
          <a:xfrm rot="16200000">
            <a:off x="1178745" y="5460635"/>
            <a:ext cx="1238440"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memory</a:t>
            </a:r>
            <a:endParaRPr lang="en-GB" sz="2400" kern="1200" dirty="0">
              <a:solidFill>
                <a:prstClr val="black"/>
              </a:solidFill>
              <a:latin typeface="Calibri"/>
              <a:ea typeface="+mn-ea"/>
              <a:cs typeface="+mn-cs"/>
            </a:endParaRPr>
          </a:p>
        </p:txBody>
      </p:sp>
      <p:cxnSp>
        <p:nvCxnSpPr>
          <p:cNvPr id="66" name="Straight Connector 65"/>
          <p:cNvCxnSpPr/>
          <p:nvPr/>
        </p:nvCxnSpPr>
        <p:spPr>
          <a:xfrm>
            <a:off x="2112979" y="64015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a:off x="3478521" y="5395522"/>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69" name="Rectangle 68"/>
          <p:cNvSpPr/>
          <p:nvPr/>
        </p:nvSpPr>
        <p:spPr>
          <a:xfrm>
            <a:off x="2133858" y="6293780"/>
            <a:ext cx="7120519" cy="1077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70" name="Isosceles Triangle 69"/>
          <p:cNvSpPr/>
          <p:nvPr/>
        </p:nvSpPr>
        <p:spPr>
          <a:xfrm>
            <a:off x="4446542" y="6351033"/>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72" name="Straight Arrow Connector 71"/>
          <p:cNvCxnSpPr/>
          <p:nvPr/>
        </p:nvCxnSpPr>
        <p:spPr>
          <a:xfrm>
            <a:off x="2112979" y="6401515"/>
            <a:ext cx="75894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flipH="1" flipV="1">
            <a:off x="2098173" y="4868870"/>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Connector 73"/>
          <p:cNvCxnSpPr>
            <a:stCxn id="69" idx="3"/>
          </p:cNvCxnSpPr>
          <p:nvPr/>
        </p:nvCxnSpPr>
        <p:spPr>
          <a:xfrm flipV="1">
            <a:off x="9254376" y="5387178"/>
            <a:ext cx="16480" cy="960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112979" y="5387178"/>
            <a:ext cx="7151678" cy="8345"/>
          </a:xfrm>
          <a:prstGeom prst="line">
            <a:avLst/>
          </a:prstGeom>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a:xfrm>
            <a:off x="6463464" y="5409176"/>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Tree>
    <p:extLst>
      <p:ext uri="{BB962C8B-B14F-4D97-AF65-F5344CB8AC3E}">
        <p14:creationId xmlns:p14="http://schemas.microsoft.com/office/powerpoint/2010/main" val="271680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5" grpId="0"/>
      <p:bldP spid="68" grpId="0" animBg="1"/>
      <p:bldP spid="69" grpId="0" animBg="1"/>
      <p:bldP spid="70"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expander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a:latin typeface="Cambria Math" panose="02040503050406030204" pitchFamily="18" charset="0"/>
                          <a:ea typeface="Cambria Math" panose="02040503050406030204" pitchFamily="18" charset="0"/>
                        </a:rPr>
                        <m:t>≥</m:t>
                      </m:r>
                      <m:r>
                        <a:rPr lang="en-US" sz="4267" i="1" dirty="0">
                          <a:latin typeface="Cambria Math" panose="02040503050406030204" pitchFamily="18" charset="0"/>
                          <a:ea typeface="Cambria Math" panose="02040503050406030204" pitchFamily="18" charset="0"/>
                        </a:rPr>
                        <m:t>𝛿</m:t>
                      </m:r>
                      <m:r>
                        <a:rPr lang="en-US" sz="4267" i="1" dirty="0">
                          <a:latin typeface="Cambria Math" panose="02040503050406030204" pitchFamily="18" charset="0"/>
                          <a:ea typeface="Cambria Math" panose="02040503050406030204" pitchFamily="18" charset="0"/>
                        </a:rPr>
                        <m:t>𝑛</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2"/>
              <p:cNvSpPr txBox="1">
                <a:spLocks/>
              </p:cNvSpPr>
              <p:nvPr/>
            </p:nvSpPr>
            <p:spPr>
              <a:xfrm>
                <a:off x="6336519" y="2636943"/>
                <a:ext cx="5662988"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i="1" dirty="0">
                          <a:latin typeface="Cambria Math" panose="02040503050406030204" pitchFamily="18" charset="0"/>
                        </a:rPr>
                        <m:t>𝑛</m:t>
                      </m:r>
                    </m:oMath>
                  </m:oMathPara>
                </a14:m>
                <a:endParaRPr lang="en-US" sz="4267" dirty="0"/>
              </a:p>
              <a:p>
                <a:pPr marL="0" indent="0">
                  <a:buNone/>
                </a:pPr>
                <a:endParaRPr lang="en-US" sz="4267" dirty="0"/>
              </a:p>
              <a:p>
                <a:pPr marL="0" indent="0">
                  <a:buNone/>
                </a:pPr>
                <a:endParaRPr lang="en-US" sz="4267" dirty="0"/>
              </a:p>
              <a:p>
                <a:pPr marL="0" indent="0">
                  <a:buNone/>
                </a:pPr>
                <a:r>
                  <a:rPr lang="en-US" sz="4267" dirty="0"/>
                  <a:t>        </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336519" y="2636943"/>
                <a:ext cx="5662988" cy="43513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7202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Problem with cost measure</a:t>
            </a:r>
          </a:p>
        </p:txBody>
      </p:sp>
      <p:sp>
        <p:nvSpPr>
          <p:cNvPr id="56" name="Content Placeholder 1"/>
          <p:cNvSpPr txBox="1">
            <a:spLocks/>
          </p:cNvSpPr>
          <p:nvPr/>
        </p:nvSpPr>
        <p:spPr>
          <a:xfrm>
            <a:off x="1715176" y="869770"/>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To compute two instances, a smart adversary won’t do this!</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103" name="TextBox 102"/>
          <p:cNvSpPr txBox="1"/>
          <p:nvPr/>
        </p:nvSpPr>
        <p:spPr>
          <a:xfrm rot="16200000">
            <a:off x="1178745" y="5460635"/>
            <a:ext cx="1238440"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memory</a:t>
            </a:r>
            <a:endParaRPr lang="en-GB" sz="2400" kern="1200" dirty="0">
              <a:solidFill>
                <a:prstClr val="black"/>
              </a:solidFill>
              <a:latin typeface="Calibri"/>
              <a:ea typeface="+mn-ea"/>
              <a:cs typeface="+mn-cs"/>
            </a:endParaRPr>
          </a:p>
        </p:txBody>
      </p:sp>
      <p:cxnSp>
        <p:nvCxnSpPr>
          <p:cNvPr id="104" name="Straight Connector 103"/>
          <p:cNvCxnSpPr/>
          <p:nvPr/>
        </p:nvCxnSpPr>
        <p:spPr>
          <a:xfrm>
            <a:off x="2112979" y="64015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a:off x="3478521" y="5395522"/>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6" name="Rectangle 105"/>
          <p:cNvSpPr/>
          <p:nvPr/>
        </p:nvSpPr>
        <p:spPr>
          <a:xfrm>
            <a:off x="2133858" y="6293780"/>
            <a:ext cx="7120519" cy="1077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7" name="Isosceles Triangle 106"/>
          <p:cNvSpPr/>
          <p:nvPr/>
        </p:nvSpPr>
        <p:spPr>
          <a:xfrm>
            <a:off x="4446542" y="6351033"/>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108" name="Straight Arrow Connector 107"/>
          <p:cNvCxnSpPr/>
          <p:nvPr/>
        </p:nvCxnSpPr>
        <p:spPr>
          <a:xfrm>
            <a:off x="2112979" y="6401515"/>
            <a:ext cx="75894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a:xfrm flipH="1" flipV="1">
            <a:off x="2098173" y="4868870"/>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Connector 109"/>
          <p:cNvCxnSpPr>
            <a:stCxn id="106" idx="3"/>
          </p:cNvCxnSpPr>
          <p:nvPr/>
        </p:nvCxnSpPr>
        <p:spPr>
          <a:xfrm flipV="1">
            <a:off x="9254376" y="5387178"/>
            <a:ext cx="16480" cy="960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112979" y="5387178"/>
            <a:ext cx="7151678" cy="834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a:xfrm>
            <a:off x="6463464" y="5409176"/>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3" name="TextBox 112"/>
          <p:cNvSpPr txBox="1"/>
          <p:nvPr/>
        </p:nvSpPr>
        <p:spPr>
          <a:xfrm>
            <a:off x="9158792" y="6378649"/>
            <a:ext cx="755135"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time</a:t>
            </a:r>
            <a:endParaRPr lang="en-GB" sz="2400" kern="1200" dirty="0">
              <a:solidFill>
                <a:prstClr val="black"/>
              </a:solidFill>
              <a:latin typeface="Calibri"/>
              <a:ea typeface="+mn-ea"/>
              <a:cs typeface="+mn-cs"/>
            </a:endParaRPr>
          </a:p>
        </p:txBody>
      </p:sp>
      <p:sp>
        <p:nvSpPr>
          <p:cNvPr id="114" name="Isosceles Triangle 113"/>
          <p:cNvSpPr/>
          <p:nvPr/>
        </p:nvSpPr>
        <p:spPr>
          <a:xfrm>
            <a:off x="3486982" y="4362542"/>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5" name="Rectangle 114"/>
          <p:cNvSpPr/>
          <p:nvPr/>
        </p:nvSpPr>
        <p:spPr>
          <a:xfrm>
            <a:off x="2142319" y="5260800"/>
            <a:ext cx="7120519" cy="107737"/>
          </a:xfrm>
          <a:prstGeom prst="rect">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6" name="Isosceles Triangle 115"/>
          <p:cNvSpPr/>
          <p:nvPr/>
        </p:nvSpPr>
        <p:spPr>
          <a:xfrm>
            <a:off x="6471925" y="4376196"/>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Tree>
    <p:extLst>
      <p:ext uri="{BB962C8B-B14F-4D97-AF65-F5344CB8AC3E}">
        <p14:creationId xmlns:p14="http://schemas.microsoft.com/office/powerpoint/2010/main" val="300329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Problem with cost measure</a:t>
            </a:r>
          </a:p>
        </p:txBody>
      </p:sp>
      <p:sp>
        <p:nvSpPr>
          <p:cNvPr id="103" name="TextBox 102"/>
          <p:cNvSpPr txBox="1"/>
          <p:nvPr/>
        </p:nvSpPr>
        <p:spPr>
          <a:xfrm rot="16200000">
            <a:off x="1178745" y="5460635"/>
            <a:ext cx="1238440"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memory</a:t>
            </a:r>
            <a:endParaRPr lang="en-GB" sz="2400" kern="1200" dirty="0">
              <a:solidFill>
                <a:prstClr val="black"/>
              </a:solidFill>
              <a:latin typeface="Calibri"/>
              <a:ea typeface="+mn-ea"/>
              <a:cs typeface="+mn-cs"/>
            </a:endParaRPr>
          </a:p>
        </p:txBody>
      </p:sp>
      <p:cxnSp>
        <p:nvCxnSpPr>
          <p:cNvPr id="104" name="Straight Connector 103"/>
          <p:cNvCxnSpPr/>
          <p:nvPr/>
        </p:nvCxnSpPr>
        <p:spPr>
          <a:xfrm>
            <a:off x="2112979" y="64015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a:off x="3478521" y="5395522"/>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6" name="Rectangle 105"/>
          <p:cNvSpPr/>
          <p:nvPr/>
        </p:nvSpPr>
        <p:spPr>
          <a:xfrm>
            <a:off x="2133858" y="6293780"/>
            <a:ext cx="7120519" cy="1077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7" name="Isosceles Triangle 106"/>
          <p:cNvSpPr/>
          <p:nvPr/>
        </p:nvSpPr>
        <p:spPr>
          <a:xfrm>
            <a:off x="4446542" y="6351033"/>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108" name="Straight Arrow Connector 107"/>
          <p:cNvCxnSpPr/>
          <p:nvPr/>
        </p:nvCxnSpPr>
        <p:spPr>
          <a:xfrm>
            <a:off x="2112979" y="6401515"/>
            <a:ext cx="75894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a:xfrm flipH="1" flipV="1">
            <a:off x="2098173" y="4868870"/>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Connector 109"/>
          <p:cNvCxnSpPr>
            <a:stCxn id="106" idx="3"/>
          </p:cNvCxnSpPr>
          <p:nvPr/>
        </p:nvCxnSpPr>
        <p:spPr>
          <a:xfrm flipV="1">
            <a:off x="9254376" y="5387178"/>
            <a:ext cx="16480" cy="960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112979" y="5387178"/>
            <a:ext cx="7151678" cy="834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a:xfrm>
            <a:off x="6463464" y="5409176"/>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3" name="TextBox 112"/>
          <p:cNvSpPr txBox="1"/>
          <p:nvPr/>
        </p:nvSpPr>
        <p:spPr>
          <a:xfrm>
            <a:off x="9158792" y="6378649"/>
            <a:ext cx="755135"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time</a:t>
            </a:r>
            <a:endParaRPr lang="en-GB" sz="2400" kern="1200" dirty="0">
              <a:solidFill>
                <a:prstClr val="black"/>
              </a:solidFill>
              <a:latin typeface="Calibri"/>
              <a:ea typeface="+mn-ea"/>
              <a:cs typeface="+mn-cs"/>
            </a:endParaRPr>
          </a:p>
        </p:txBody>
      </p:sp>
      <p:sp>
        <p:nvSpPr>
          <p:cNvPr id="114" name="Isosceles Triangle 113"/>
          <p:cNvSpPr/>
          <p:nvPr/>
        </p:nvSpPr>
        <p:spPr>
          <a:xfrm>
            <a:off x="3711862" y="5278309"/>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5" name="Rectangle 114"/>
          <p:cNvSpPr/>
          <p:nvPr/>
        </p:nvSpPr>
        <p:spPr>
          <a:xfrm>
            <a:off x="2367199" y="6176567"/>
            <a:ext cx="7120519" cy="107737"/>
          </a:xfrm>
          <a:prstGeom prst="rect">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6" name="Isosceles Triangle 115"/>
          <p:cNvSpPr/>
          <p:nvPr/>
        </p:nvSpPr>
        <p:spPr>
          <a:xfrm>
            <a:off x="6696805" y="5291963"/>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8" name="Content Placeholder 1"/>
          <p:cNvSpPr txBox="1">
            <a:spLocks/>
          </p:cNvSpPr>
          <p:nvPr/>
        </p:nvSpPr>
        <p:spPr>
          <a:xfrm>
            <a:off x="1715176" y="823728"/>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Offset multiple computations by a little to keep cost low!</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202089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Problem with cost measure</a:t>
            </a:r>
          </a:p>
        </p:txBody>
      </p:sp>
      <p:sp>
        <p:nvSpPr>
          <p:cNvPr id="103" name="TextBox 102"/>
          <p:cNvSpPr txBox="1"/>
          <p:nvPr/>
        </p:nvSpPr>
        <p:spPr>
          <a:xfrm rot="16200000">
            <a:off x="1178745" y="5460635"/>
            <a:ext cx="1238440"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memory</a:t>
            </a:r>
            <a:endParaRPr lang="en-GB" sz="2400" kern="1200" dirty="0">
              <a:solidFill>
                <a:prstClr val="black"/>
              </a:solidFill>
              <a:latin typeface="Calibri"/>
              <a:ea typeface="+mn-ea"/>
              <a:cs typeface="+mn-cs"/>
            </a:endParaRPr>
          </a:p>
        </p:txBody>
      </p:sp>
      <p:cxnSp>
        <p:nvCxnSpPr>
          <p:cNvPr id="104" name="Straight Connector 103"/>
          <p:cNvCxnSpPr/>
          <p:nvPr/>
        </p:nvCxnSpPr>
        <p:spPr>
          <a:xfrm>
            <a:off x="2112979" y="64015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a:off x="3478521" y="5395522"/>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6" name="Rectangle 105"/>
          <p:cNvSpPr/>
          <p:nvPr/>
        </p:nvSpPr>
        <p:spPr>
          <a:xfrm>
            <a:off x="2133858" y="6293780"/>
            <a:ext cx="7120519" cy="1077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7" name="Isosceles Triangle 106"/>
          <p:cNvSpPr/>
          <p:nvPr/>
        </p:nvSpPr>
        <p:spPr>
          <a:xfrm>
            <a:off x="4446542" y="6351033"/>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108" name="Straight Arrow Connector 107"/>
          <p:cNvCxnSpPr/>
          <p:nvPr/>
        </p:nvCxnSpPr>
        <p:spPr>
          <a:xfrm>
            <a:off x="2112979" y="6401515"/>
            <a:ext cx="830037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a:xfrm flipV="1">
            <a:off x="2112979" y="4603972"/>
            <a:ext cx="0" cy="1804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Connector 109"/>
          <p:cNvCxnSpPr>
            <a:stCxn id="106" idx="3"/>
          </p:cNvCxnSpPr>
          <p:nvPr/>
        </p:nvCxnSpPr>
        <p:spPr>
          <a:xfrm flipV="1">
            <a:off x="9254376" y="5387178"/>
            <a:ext cx="16480" cy="960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112979" y="5387178"/>
            <a:ext cx="7151678" cy="834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a:xfrm>
            <a:off x="6463464" y="5409176"/>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3" name="TextBox 112"/>
          <p:cNvSpPr txBox="1"/>
          <p:nvPr/>
        </p:nvSpPr>
        <p:spPr>
          <a:xfrm>
            <a:off x="9158792" y="6378649"/>
            <a:ext cx="755135"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time</a:t>
            </a:r>
            <a:endParaRPr lang="en-GB" sz="2400" kern="1200" dirty="0">
              <a:solidFill>
                <a:prstClr val="black"/>
              </a:solidFill>
              <a:latin typeface="Calibri"/>
              <a:ea typeface="+mn-ea"/>
              <a:cs typeface="+mn-cs"/>
            </a:endParaRPr>
          </a:p>
        </p:txBody>
      </p:sp>
      <p:sp>
        <p:nvSpPr>
          <p:cNvPr id="114" name="Isosceles Triangle 113"/>
          <p:cNvSpPr/>
          <p:nvPr/>
        </p:nvSpPr>
        <p:spPr>
          <a:xfrm>
            <a:off x="3711862" y="5278309"/>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5" name="Rectangle 114"/>
          <p:cNvSpPr/>
          <p:nvPr/>
        </p:nvSpPr>
        <p:spPr>
          <a:xfrm>
            <a:off x="2367199" y="6176567"/>
            <a:ext cx="7120519" cy="107737"/>
          </a:xfrm>
          <a:prstGeom prst="rect">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6" name="Isosceles Triangle 115"/>
          <p:cNvSpPr/>
          <p:nvPr/>
        </p:nvSpPr>
        <p:spPr>
          <a:xfrm>
            <a:off x="6696805" y="5291963"/>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9" name="Isosceles Triangle 18"/>
          <p:cNvSpPr/>
          <p:nvPr/>
        </p:nvSpPr>
        <p:spPr>
          <a:xfrm>
            <a:off x="3943630" y="5152879"/>
            <a:ext cx="184521" cy="96012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0" name="Rectangle 19"/>
          <p:cNvSpPr/>
          <p:nvPr/>
        </p:nvSpPr>
        <p:spPr>
          <a:xfrm>
            <a:off x="2598967" y="6051137"/>
            <a:ext cx="7120519" cy="1077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1" name="Isosceles Triangle 20"/>
          <p:cNvSpPr/>
          <p:nvPr/>
        </p:nvSpPr>
        <p:spPr>
          <a:xfrm>
            <a:off x="6928573" y="5166533"/>
            <a:ext cx="184521" cy="96012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2" name="Isosceles Triangle 21"/>
          <p:cNvSpPr/>
          <p:nvPr/>
        </p:nvSpPr>
        <p:spPr>
          <a:xfrm>
            <a:off x="4228310" y="5027449"/>
            <a:ext cx="184521" cy="960120"/>
          </a:xfrm>
          <a:prstGeom prst="triangle">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3" name="Rectangle 22"/>
          <p:cNvSpPr/>
          <p:nvPr/>
        </p:nvSpPr>
        <p:spPr>
          <a:xfrm>
            <a:off x="2883647" y="5925707"/>
            <a:ext cx="7120519" cy="107737"/>
          </a:xfrm>
          <a:prstGeom prst="rect">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4" name="Isosceles Triangle 23"/>
          <p:cNvSpPr/>
          <p:nvPr/>
        </p:nvSpPr>
        <p:spPr>
          <a:xfrm>
            <a:off x="7213253" y="5041103"/>
            <a:ext cx="184521" cy="960120"/>
          </a:xfrm>
          <a:prstGeom prst="triangle">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5" name="Isosceles Triangle 24"/>
          <p:cNvSpPr/>
          <p:nvPr/>
        </p:nvSpPr>
        <p:spPr>
          <a:xfrm>
            <a:off x="4432388" y="4895016"/>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6" name="Rectangle 25"/>
          <p:cNvSpPr/>
          <p:nvPr/>
        </p:nvSpPr>
        <p:spPr>
          <a:xfrm>
            <a:off x="3087725" y="5793274"/>
            <a:ext cx="7120519" cy="1077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7" name="Isosceles Triangle 26"/>
          <p:cNvSpPr/>
          <p:nvPr/>
        </p:nvSpPr>
        <p:spPr>
          <a:xfrm>
            <a:off x="7417331" y="4908670"/>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31" name="Straight Connector 30"/>
          <p:cNvCxnSpPr/>
          <p:nvPr/>
        </p:nvCxnSpPr>
        <p:spPr>
          <a:xfrm flipV="1">
            <a:off x="10218016" y="4904539"/>
            <a:ext cx="25377" cy="1478982"/>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98173" y="4899652"/>
            <a:ext cx="813902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sp>
        <p:nvSpPr>
          <p:cNvPr id="43" name="Content Placeholder 1"/>
          <p:cNvSpPr txBox="1">
            <a:spLocks/>
          </p:cNvSpPr>
          <p:nvPr/>
        </p:nvSpPr>
        <p:spPr>
          <a:xfrm>
            <a:off x="1675492" y="1541642"/>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[Alwen-</a:t>
            </a:r>
            <a:r>
              <a:rPr lang="en-US" sz="2800" dirty="0" err="1">
                <a:solidFill>
                  <a:prstClr val="black"/>
                </a:solidFill>
                <a:latin typeface="Calibri"/>
              </a:rPr>
              <a:t>Serbinenko</a:t>
            </a:r>
            <a:r>
              <a:rPr lang="en-US" sz="2800" dirty="0">
                <a:solidFill>
                  <a:prstClr val="black"/>
                </a:solidFill>
                <a:latin typeface="Calibri"/>
              </a:rPr>
              <a:t> 2015]: there exists a function </a:t>
            </a:r>
            <a:br>
              <a:rPr lang="en-US" sz="2800" dirty="0">
                <a:solidFill>
                  <a:prstClr val="black"/>
                </a:solidFill>
                <a:latin typeface="Calibri"/>
              </a:rPr>
            </a:br>
            <a:r>
              <a:rPr lang="en-US" sz="2800" dirty="0">
                <a:solidFill>
                  <a:prstClr val="black"/>
                </a:solidFill>
                <a:latin typeface="Calibri"/>
              </a:rPr>
              <a:t>(consisting of n RO calls) for which you do can this </a:t>
            </a:r>
            <a:r>
              <a:rPr lang="en-US" sz="2800" dirty="0">
                <a:solidFill>
                  <a:prstClr val="black"/>
                </a:solidFill>
                <a:latin typeface="Calibri"/>
                <a:sym typeface="Symbol"/>
              </a:rPr>
              <a:t></a:t>
            </a:r>
            <a:r>
              <a:rPr lang="en-US" sz="2800" dirty="0">
                <a:solidFill>
                  <a:prstClr val="black"/>
                </a:solidFill>
                <a:latin typeface="Calibri"/>
              </a:rPr>
              <a:t>n times without changing (memory </a:t>
            </a:r>
            <a:r>
              <a:rPr lang="en-US" sz="2800" dirty="0">
                <a:solidFill>
                  <a:prstClr val="black"/>
                </a:solidFill>
                <a:latin typeface="Calibri"/>
                <a:sym typeface="Symbol"/>
              </a:rPr>
              <a:t></a:t>
            </a:r>
            <a:r>
              <a:rPr lang="en-US" sz="2800" dirty="0">
                <a:solidFill>
                  <a:prstClr val="black"/>
                </a:solidFill>
                <a:latin typeface="Calibri"/>
              </a:rPr>
              <a:t> time) by much</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46" name="Content Placeholder 1"/>
          <p:cNvSpPr txBox="1">
            <a:spLocks/>
          </p:cNvSpPr>
          <p:nvPr/>
        </p:nvSpPr>
        <p:spPr>
          <a:xfrm>
            <a:off x="1715176" y="823728"/>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Offset multiple computations by a little to keep cost low!</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47" name="Content Placeholder 1"/>
          <p:cNvSpPr txBox="1">
            <a:spLocks/>
          </p:cNvSpPr>
          <p:nvPr/>
        </p:nvSpPr>
        <p:spPr>
          <a:xfrm>
            <a:off x="1708737" y="3333398"/>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Better measure: sum of memory used over time</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97359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Problem with cost measure</a:t>
            </a:r>
          </a:p>
        </p:txBody>
      </p:sp>
      <p:sp>
        <p:nvSpPr>
          <p:cNvPr id="103" name="TextBox 102"/>
          <p:cNvSpPr txBox="1"/>
          <p:nvPr/>
        </p:nvSpPr>
        <p:spPr>
          <a:xfrm rot="16200000">
            <a:off x="1178745" y="5460635"/>
            <a:ext cx="1238440"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memory</a:t>
            </a:r>
            <a:endParaRPr lang="en-GB" sz="2400" kern="1200" dirty="0">
              <a:solidFill>
                <a:prstClr val="black"/>
              </a:solidFill>
              <a:latin typeface="Calibri"/>
              <a:ea typeface="+mn-ea"/>
              <a:cs typeface="+mn-cs"/>
            </a:endParaRPr>
          </a:p>
        </p:txBody>
      </p:sp>
      <p:cxnSp>
        <p:nvCxnSpPr>
          <p:cNvPr id="104" name="Straight Connector 103"/>
          <p:cNvCxnSpPr/>
          <p:nvPr/>
        </p:nvCxnSpPr>
        <p:spPr>
          <a:xfrm>
            <a:off x="2112979" y="64015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a:off x="3478521" y="5395522"/>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6" name="Rectangle 105"/>
          <p:cNvSpPr/>
          <p:nvPr/>
        </p:nvSpPr>
        <p:spPr>
          <a:xfrm>
            <a:off x="2133858" y="6293780"/>
            <a:ext cx="7120519" cy="1077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07" name="Isosceles Triangle 106"/>
          <p:cNvSpPr/>
          <p:nvPr/>
        </p:nvSpPr>
        <p:spPr>
          <a:xfrm>
            <a:off x="4446542" y="6351033"/>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108" name="Straight Arrow Connector 107"/>
          <p:cNvCxnSpPr/>
          <p:nvPr/>
        </p:nvCxnSpPr>
        <p:spPr>
          <a:xfrm>
            <a:off x="2112979" y="6401515"/>
            <a:ext cx="830037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a:xfrm flipV="1">
            <a:off x="2112979" y="4603972"/>
            <a:ext cx="0" cy="1804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Connector 109"/>
          <p:cNvCxnSpPr>
            <a:stCxn id="106" idx="3"/>
          </p:cNvCxnSpPr>
          <p:nvPr/>
        </p:nvCxnSpPr>
        <p:spPr>
          <a:xfrm flipV="1">
            <a:off x="9254376" y="5387178"/>
            <a:ext cx="16480" cy="960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112979" y="5387178"/>
            <a:ext cx="7151678" cy="834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a:xfrm>
            <a:off x="6463464" y="5409176"/>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3" name="TextBox 112"/>
          <p:cNvSpPr txBox="1"/>
          <p:nvPr/>
        </p:nvSpPr>
        <p:spPr>
          <a:xfrm>
            <a:off x="9158792" y="6378649"/>
            <a:ext cx="755135"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time</a:t>
            </a:r>
            <a:endParaRPr lang="en-GB" sz="2400" kern="1200" dirty="0">
              <a:solidFill>
                <a:prstClr val="black"/>
              </a:solidFill>
              <a:latin typeface="Calibri"/>
              <a:ea typeface="+mn-ea"/>
              <a:cs typeface="+mn-cs"/>
            </a:endParaRPr>
          </a:p>
        </p:txBody>
      </p:sp>
      <p:sp>
        <p:nvSpPr>
          <p:cNvPr id="114" name="Isosceles Triangle 113"/>
          <p:cNvSpPr/>
          <p:nvPr/>
        </p:nvSpPr>
        <p:spPr>
          <a:xfrm>
            <a:off x="3711862" y="5278309"/>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5" name="Rectangle 114"/>
          <p:cNvSpPr/>
          <p:nvPr/>
        </p:nvSpPr>
        <p:spPr>
          <a:xfrm>
            <a:off x="2367199" y="6176567"/>
            <a:ext cx="7120519" cy="107737"/>
          </a:xfrm>
          <a:prstGeom prst="rect">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16" name="Isosceles Triangle 115"/>
          <p:cNvSpPr/>
          <p:nvPr/>
        </p:nvSpPr>
        <p:spPr>
          <a:xfrm>
            <a:off x="6696805" y="5291963"/>
            <a:ext cx="184521" cy="960120"/>
          </a:xfrm>
          <a:prstGeom prst="triangle">
            <a:avLst/>
          </a:prstGeom>
          <a:solidFill>
            <a:srgbClr val="DE0055"/>
          </a:solidFill>
          <a:ln>
            <a:solidFill>
              <a:srgbClr val="DE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19" name="Isosceles Triangle 18"/>
          <p:cNvSpPr/>
          <p:nvPr/>
        </p:nvSpPr>
        <p:spPr>
          <a:xfrm>
            <a:off x="3943630" y="5152879"/>
            <a:ext cx="184521" cy="96012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0" name="Rectangle 19"/>
          <p:cNvSpPr/>
          <p:nvPr/>
        </p:nvSpPr>
        <p:spPr>
          <a:xfrm>
            <a:off x="2598967" y="6051137"/>
            <a:ext cx="7120519" cy="1077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1" name="Isosceles Triangle 20"/>
          <p:cNvSpPr/>
          <p:nvPr/>
        </p:nvSpPr>
        <p:spPr>
          <a:xfrm>
            <a:off x="6928573" y="5166533"/>
            <a:ext cx="184521" cy="96012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2" name="Isosceles Triangle 21"/>
          <p:cNvSpPr/>
          <p:nvPr/>
        </p:nvSpPr>
        <p:spPr>
          <a:xfrm>
            <a:off x="4228310" y="5027449"/>
            <a:ext cx="184521" cy="960120"/>
          </a:xfrm>
          <a:prstGeom prst="triangle">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3" name="Rectangle 22"/>
          <p:cNvSpPr/>
          <p:nvPr/>
        </p:nvSpPr>
        <p:spPr>
          <a:xfrm>
            <a:off x="2883647" y="5925707"/>
            <a:ext cx="7120519" cy="107737"/>
          </a:xfrm>
          <a:prstGeom prst="rect">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4" name="Isosceles Triangle 23"/>
          <p:cNvSpPr/>
          <p:nvPr/>
        </p:nvSpPr>
        <p:spPr>
          <a:xfrm>
            <a:off x="7213253" y="5041103"/>
            <a:ext cx="184521" cy="960120"/>
          </a:xfrm>
          <a:prstGeom prst="triangle">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5" name="Isosceles Triangle 24"/>
          <p:cNvSpPr/>
          <p:nvPr/>
        </p:nvSpPr>
        <p:spPr>
          <a:xfrm>
            <a:off x="4432388" y="4895016"/>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6" name="Rectangle 25"/>
          <p:cNvSpPr/>
          <p:nvPr/>
        </p:nvSpPr>
        <p:spPr>
          <a:xfrm>
            <a:off x="3087725" y="5793274"/>
            <a:ext cx="7120519" cy="1077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7" name="Isosceles Triangle 26"/>
          <p:cNvSpPr/>
          <p:nvPr/>
        </p:nvSpPr>
        <p:spPr>
          <a:xfrm>
            <a:off x="7417331" y="4908670"/>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31" name="Straight Connector 30"/>
          <p:cNvCxnSpPr/>
          <p:nvPr/>
        </p:nvCxnSpPr>
        <p:spPr>
          <a:xfrm flipV="1">
            <a:off x="10218016" y="4904539"/>
            <a:ext cx="25377" cy="1478982"/>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98173" y="4899652"/>
            <a:ext cx="8139020" cy="0"/>
          </a:xfrm>
          <a:prstGeom prst="line">
            <a:avLst/>
          </a:prstGeom>
          <a:ln>
            <a:solidFill>
              <a:srgbClr val="F79646"/>
            </a:solidFill>
          </a:ln>
        </p:spPr>
        <p:style>
          <a:lnRef idx="1">
            <a:schemeClr val="accent1"/>
          </a:lnRef>
          <a:fillRef idx="0">
            <a:schemeClr val="accent1"/>
          </a:fillRef>
          <a:effectRef idx="0">
            <a:schemeClr val="accent1"/>
          </a:effectRef>
          <a:fontRef idx="minor">
            <a:schemeClr val="tx1"/>
          </a:fontRef>
        </p:style>
      </p:cxnSp>
      <p:sp>
        <p:nvSpPr>
          <p:cNvPr id="46" name="Content Placeholder 1"/>
          <p:cNvSpPr txBox="1">
            <a:spLocks/>
          </p:cNvSpPr>
          <p:nvPr/>
        </p:nvSpPr>
        <p:spPr>
          <a:xfrm>
            <a:off x="1715176" y="823728"/>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Offset multiple computations by a little to keep cost low!</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47" name="Content Placeholder 1"/>
          <p:cNvSpPr txBox="1">
            <a:spLocks/>
          </p:cNvSpPr>
          <p:nvPr/>
        </p:nvSpPr>
        <p:spPr>
          <a:xfrm>
            <a:off x="1708737" y="3333398"/>
            <a:ext cx="89528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Better measure: sum of memory used over time</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391934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Better Cost Measure</a:t>
            </a:r>
          </a:p>
        </p:txBody>
      </p:sp>
      <p:sp>
        <p:nvSpPr>
          <p:cNvPr id="43" name="Content Placeholder 1"/>
          <p:cNvSpPr txBox="1">
            <a:spLocks/>
          </p:cNvSpPr>
          <p:nvPr/>
        </p:nvSpPr>
        <p:spPr>
          <a:xfrm>
            <a:off x="1967352" y="1410749"/>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each step </a:t>
            </a:r>
            <a:r>
              <a:rPr lang="en-US" sz="2800" dirty="0" err="1">
                <a:solidFill>
                  <a:prstClr val="black"/>
                </a:solidFill>
                <a:latin typeface="Calibri"/>
              </a:rPr>
              <a:t>i</a:t>
            </a:r>
            <a:r>
              <a:rPr lang="en-US" sz="2800" dirty="0">
                <a:solidFill>
                  <a:prstClr val="black"/>
                </a:solidFill>
                <a:latin typeface="Calibri"/>
              </a:rPr>
              <a:t>, adversary A:</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1598652" y="853139"/>
            <a:ext cx="382934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Model of computation:</a:t>
            </a:r>
            <a:endParaRPr lang="en-US" baseline="-25000" dirty="0">
              <a:solidFill>
                <a:prstClr val="black"/>
              </a:solidFill>
              <a:latin typeface="Calibri"/>
              <a:cs typeface="Times New Roman" charset="0"/>
            </a:endParaRPr>
          </a:p>
        </p:txBody>
      </p:sp>
      <p:sp>
        <p:nvSpPr>
          <p:cNvPr id="92" name="Content Placeholder 1"/>
          <p:cNvSpPr txBox="1">
            <a:spLocks/>
          </p:cNvSpPr>
          <p:nvPr/>
        </p:nvSpPr>
        <p:spPr>
          <a:xfrm>
            <a:off x="2311546" y="1908648"/>
            <a:ext cx="649590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Performs arbitrary computation</a:t>
            </a:r>
            <a:endParaRPr lang="en-US" baseline="-25000" dirty="0">
              <a:solidFill>
                <a:prstClr val="black"/>
              </a:solidFill>
              <a:latin typeface="Calibri"/>
              <a:cs typeface="Times New Roman" charset="0"/>
            </a:endParaRPr>
          </a:p>
        </p:txBody>
      </p:sp>
      <p:sp>
        <p:nvSpPr>
          <p:cNvPr id="60" name="Content Placeholder 1"/>
          <p:cNvSpPr txBox="1">
            <a:spLocks/>
          </p:cNvSpPr>
          <p:nvPr/>
        </p:nvSpPr>
        <p:spPr>
          <a:xfrm>
            <a:off x="2311545" y="2392804"/>
            <a:ext cx="86580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Produces some number of queries to random oracle H</a:t>
            </a:r>
            <a:endParaRPr lang="en-US" baseline="-25000" dirty="0">
              <a:solidFill>
                <a:prstClr val="black"/>
              </a:solidFill>
              <a:latin typeface="Calibri"/>
              <a:cs typeface="Times New Roman" charset="0"/>
            </a:endParaRPr>
          </a:p>
        </p:txBody>
      </p:sp>
      <p:sp>
        <p:nvSpPr>
          <p:cNvPr id="62" name="Content Placeholder 1"/>
          <p:cNvSpPr txBox="1">
            <a:spLocks/>
          </p:cNvSpPr>
          <p:nvPr/>
        </p:nvSpPr>
        <p:spPr>
          <a:xfrm>
            <a:off x="2336560" y="2896054"/>
            <a:ext cx="803900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Receives responses (all computed in parallel)</a:t>
            </a:r>
            <a:endParaRPr lang="en-US" baseline="-25000" dirty="0">
              <a:solidFill>
                <a:prstClr val="black"/>
              </a:solidFill>
              <a:latin typeface="Calibri"/>
              <a:cs typeface="Times New Roman" charset="0"/>
            </a:endParaRPr>
          </a:p>
        </p:txBody>
      </p:sp>
      <p:sp>
        <p:nvSpPr>
          <p:cNvPr id="67" name="Content Placeholder 1"/>
          <p:cNvSpPr txBox="1">
            <a:spLocks/>
          </p:cNvSpPr>
          <p:nvPr/>
        </p:nvSpPr>
        <p:spPr>
          <a:xfrm>
            <a:off x="1618102" y="3324441"/>
            <a:ext cx="751998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Time = number of steps until output is produced</a:t>
            </a:r>
            <a:endParaRPr lang="en-US" baseline="-25000" dirty="0">
              <a:solidFill>
                <a:prstClr val="black"/>
              </a:solidFill>
              <a:latin typeface="Calibri"/>
              <a:cs typeface="Times New Roman" charset="0"/>
            </a:endParaRPr>
          </a:p>
        </p:txBody>
      </p:sp>
      <p:sp>
        <p:nvSpPr>
          <p:cNvPr id="57" name="TextBox 56"/>
          <p:cNvSpPr txBox="1"/>
          <p:nvPr/>
        </p:nvSpPr>
        <p:spPr>
          <a:xfrm>
            <a:off x="9158792" y="6378649"/>
            <a:ext cx="755135"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time</a:t>
            </a:r>
            <a:endParaRPr lang="en-GB" sz="2400" kern="1200" dirty="0">
              <a:solidFill>
                <a:prstClr val="black"/>
              </a:solidFill>
              <a:latin typeface="Calibri"/>
              <a:ea typeface="+mn-ea"/>
              <a:cs typeface="+mn-cs"/>
            </a:endParaRPr>
          </a:p>
        </p:txBody>
      </p:sp>
      <p:sp>
        <p:nvSpPr>
          <p:cNvPr id="65" name="TextBox 64"/>
          <p:cNvSpPr txBox="1"/>
          <p:nvPr/>
        </p:nvSpPr>
        <p:spPr>
          <a:xfrm rot="16200000">
            <a:off x="1178745" y="5460635"/>
            <a:ext cx="1238440" cy="461665"/>
          </a:xfrm>
          <a:prstGeom prst="rect">
            <a:avLst/>
          </a:prstGeom>
          <a:noFill/>
        </p:spPr>
        <p:txBody>
          <a:bodyPr wrap="none" rtlCol="0">
            <a:spAutoFit/>
          </a:bodyPr>
          <a:lstStyle/>
          <a:p>
            <a:pPr defTabSz="457200">
              <a:buClrTx/>
            </a:pPr>
            <a:r>
              <a:rPr lang="en-US" sz="2400" kern="1200" dirty="0">
                <a:solidFill>
                  <a:prstClr val="black"/>
                </a:solidFill>
                <a:latin typeface="Calibri"/>
                <a:ea typeface="+mn-ea"/>
                <a:cs typeface="+mn-cs"/>
              </a:rPr>
              <a:t>memory</a:t>
            </a:r>
            <a:endParaRPr lang="en-GB" sz="2400" kern="1200" dirty="0">
              <a:solidFill>
                <a:prstClr val="black"/>
              </a:solidFill>
              <a:latin typeface="Calibri"/>
              <a:ea typeface="+mn-ea"/>
              <a:cs typeface="+mn-cs"/>
            </a:endParaRPr>
          </a:p>
        </p:txBody>
      </p:sp>
      <p:cxnSp>
        <p:nvCxnSpPr>
          <p:cNvPr id="66" name="Straight Connector 65"/>
          <p:cNvCxnSpPr/>
          <p:nvPr/>
        </p:nvCxnSpPr>
        <p:spPr>
          <a:xfrm>
            <a:off x="2112979" y="64015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a:off x="3478521" y="5395522"/>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69" name="Rectangle 68"/>
          <p:cNvSpPr/>
          <p:nvPr/>
        </p:nvSpPr>
        <p:spPr>
          <a:xfrm>
            <a:off x="2133858" y="6293780"/>
            <a:ext cx="7120519" cy="1077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70" name="Isosceles Triangle 69"/>
          <p:cNvSpPr/>
          <p:nvPr/>
        </p:nvSpPr>
        <p:spPr>
          <a:xfrm>
            <a:off x="4446542" y="6351033"/>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cxnSp>
        <p:nvCxnSpPr>
          <p:cNvPr id="72" name="Straight Arrow Connector 71"/>
          <p:cNvCxnSpPr/>
          <p:nvPr/>
        </p:nvCxnSpPr>
        <p:spPr>
          <a:xfrm>
            <a:off x="2112979" y="6401515"/>
            <a:ext cx="75894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flipH="1" flipV="1">
            <a:off x="2098173" y="4868870"/>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Connector 73"/>
          <p:cNvCxnSpPr>
            <a:stCxn id="69" idx="3"/>
          </p:cNvCxnSpPr>
          <p:nvPr/>
        </p:nvCxnSpPr>
        <p:spPr>
          <a:xfrm flipV="1">
            <a:off x="9254376" y="5387178"/>
            <a:ext cx="16480" cy="960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112979" y="5387178"/>
            <a:ext cx="7151678" cy="8345"/>
          </a:xfrm>
          <a:prstGeom prst="line">
            <a:avLst/>
          </a:prstGeom>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a:xfrm>
            <a:off x="6463464" y="5409176"/>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GB" sz="1800" kern="1200">
              <a:solidFill>
                <a:prstClr val="white"/>
              </a:solidFill>
              <a:latin typeface="Calibri"/>
            </a:endParaRPr>
          </a:p>
        </p:txBody>
      </p:sp>
      <p:sp>
        <p:nvSpPr>
          <p:cNvPr id="21" name="Content Placeholder 1"/>
          <p:cNvSpPr txBox="1">
            <a:spLocks/>
          </p:cNvSpPr>
          <p:nvPr/>
        </p:nvSpPr>
        <p:spPr>
          <a:xfrm>
            <a:off x="1618102" y="3820012"/>
            <a:ext cx="502988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Cost = </a:t>
            </a:r>
            <a:r>
              <a:rPr lang="en-US" sz="2800" dirty="0">
                <a:solidFill>
                  <a:srgbClr val="0000FF"/>
                </a:solidFill>
                <a:latin typeface="Calibri"/>
                <a:sym typeface="Symbol"/>
              </a:rPr>
              <a:t></a:t>
            </a:r>
            <a:r>
              <a:rPr lang="en-US" sz="2800" baseline="-25000" dirty="0" err="1">
                <a:solidFill>
                  <a:srgbClr val="0000FF"/>
                </a:solidFill>
                <a:latin typeface="Calibri"/>
                <a:sym typeface="Symbol"/>
              </a:rPr>
              <a:t>i</a:t>
            </a:r>
            <a:r>
              <a:rPr lang="en-US" sz="2800" dirty="0">
                <a:solidFill>
                  <a:srgbClr val="0000FF"/>
                </a:solidFill>
                <a:latin typeface="Calibri"/>
              </a:rPr>
              <a:t> (memory used at step </a:t>
            </a:r>
            <a:r>
              <a:rPr lang="en-US" sz="2800" dirty="0" err="1">
                <a:solidFill>
                  <a:srgbClr val="0000FF"/>
                </a:solidFill>
                <a:latin typeface="Calibri"/>
              </a:rPr>
              <a:t>i</a:t>
            </a:r>
            <a:r>
              <a:rPr lang="en-US" sz="2800" dirty="0">
                <a:solidFill>
                  <a:srgbClr val="0000FF"/>
                </a:solidFill>
                <a:latin typeface="Calibri"/>
              </a:rPr>
              <a:t>)</a:t>
            </a:r>
          </a:p>
          <a:p>
            <a:pPr marL="0" indent="0">
              <a:buClrTx/>
              <a:buNone/>
            </a:pPr>
            <a:r>
              <a:rPr lang="en-US" sz="2800" dirty="0">
                <a:solidFill>
                  <a:srgbClr val="0000FF"/>
                </a:solidFill>
                <a:latin typeface="Calibri"/>
              </a:rPr>
              <a:t> </a:t>
            </a:r>
            <a:endParaRPr lang="en-US" baseline="-25000" dirty="0">
              <a:solidFill>
                <a:srgbClr val="0000FF"/>
              </a:solidFill>
              <a:latin typeface="Calibri"/>
              <a:cs typeface="Times New Roman" charset="0"/>
            </a:endParaRPr>
          </a:p>
        </p:txBody>
      </p:sp>
      <p:sp>
        <p:nvSpPr>
          <p:cNvPr id="22" name="Content Placeholder 1"/>
          <p:cNvSpPr txBox="1">
            <a:spLocks/>
          </p:cNvSpPr>
          <p:nvPr/>
        </p:nvSpPr>
        <p:spPr>
          <a:xfrm>
            <a:off x="6617624" y="3833242"/>
            <a:ext cx="392337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a:t>
            </a:r>
            <a:r>
              <a:rPr lang="en-US" sz="2800" u="sng" dirty="0">
                <a:solidFill>
                  <a:srgbClr val="0000FF"/>
                </a:solidFill>
                <a:latin typeface="Calibri"/>
              </a:rPr>
              <a:t>c</a:t>
            </a:r>
            <a:r>
              <a:rPr lang="en-US" sz="2800" dirty="0">
                <a:solidFill>
                  <a:srgbClr val="0000FF"/>
                </a:solidFill>
                <a:latin typeface="Calibri"/>
              </a:rPr>
              <a:t>umulative </a:t>
            </a:r>
            <a:r>
              <a:rPr lang="en-US" sz="2800" u="sng" dirty="0">
                <a:solidFill>
                  <a:srgbClr val="0000FF"/>
                </a:solidFill>
                <a:latin typeface="Calibri"/>
              </a:rPr>
              <a:t>c</a:t>
            </a:r>
            <a:r>
              <a:rPr lang="en-US" sz="2800" dirty="0">
                <a:solidFill>
                  <a:srgbClr val="0000FF"/>
                </a:solidFill>
                <a:latin typeface="Calibri"/>
              </a:rPr>
              <a:t>omplexity”</a:t>
            </a:r>
          </a:p>
          <a:p>
            <a:pPr marL="0" indent="0">
              <a:buClrTx/>
              <a:buNone/>
            </a:pPr>
            <a:r>
              <a:rPr lang="en-US" sz="2800" dirty="0">
                <a:solidFill>
                  <a:srgbClr val="0000FF"/>
                </a:solidFill>
                <a:latin typeface="Calibri"/>
              </a:rPr>
              <a:t> </a:t>
            </a:r>
            <a:endParaRPr lang="en-US" baseline="-25000" dirty="0">
              <a:solidFill>
                <a:srgbClr val="0000FF"/>
              </a:solidFill>
              <a:latin typeface="Calibri"/>
              <a:cs typeface="Times New Roman" charset="0"/>
            </a:endParaRPr>
          </a:p>
        </p:txBody>
      </p:sp>
      <p:sp>
        <p:nvSpPr>
          <p:cNvPr id="23" name="Content Placeholder 1"/>
          <p:cNvSpPr txBox="1">
            <a:spLocks/>
          </p:cNvSpPr>
          <p:nvPr/>
        </p:nvSpPr>
        <p:spPr>
          <a:xfrm>
            <a:off x="3018457" y="4421087"/>
            <a:ext cx="6683951"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cc(F) = cc(best algorithm that computes F)</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61266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Better Cost Measure</a:t>
            </a:r>
          </a:p>
        </p:txBody>
      </p:sp>
      <p:sp>
        <p:nvSpPr>
          <p:cNvPr id="43" name="Content Placeholder 1"/>
          <p:cNvSpPr txBox="1">
            <a:spLocks/>
          </p:cNvSpPr>
          <p:nvPr/>
        </p:nvSpPr>
        <p:spPr>
          <a:xfrm>
            <a:off x="1967352" y="1410749"/>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each step </a:t>
            </a:r>
            <a:r>
              <a:rPr lang="en-US" sz="2800" dirty="0" err="1">
                <a:solidFill>
                  <a:prstClr val="black"/>
                </a:solidFill>
                <a:latin typeface="Calibri"/>
              </a:rPr>
              <a:t>i</a:t>
            </a:r>
            <a:r>
              <a:rPr lang="en-US" sz="2800" dirty="0">
                <a:solidFill>
                  <a:prstClr val="black"/>
                </a:solidFill>
                <a:latin typeface="Calibri"/>
              </a:rPr>
              <a:t>, adversary A:</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1598652" y="853139"/>
            <a:ext cx="382934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Model of computation:</a:t>
            </a:r>
            <a:endParaRPr lang="en-US" baseline="-25000" dirty="0">
              <a:solidFill>
                <a:prstClr val="black"/>
              </a:solidFill>
              <a:latin typeface="Calibri"/>
              <a:cs typeface="Times New Roman" charset="0"/>
            </a:endParaRPr>
          </a:p>
        </p:txBody>
      </p:sp>
      <p:sp>
        <p:nvSpPr>
          <p:cNvPr id="92" name="Content Placeholder 1"/>
          <p:cNvSpPr txBox="1">
            <a:spLocks/>
          </p:cNvSpPr>
          <p:nvPr/>
        </p:nvSpPr>
        <p:spPr>
          <a:xfrm>
            <a:off x="2311546" y="1908648"/>
            <a:ext cx="649590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Performs arbitrary computation</a:t>
            </a:r>
            <a:endParaRPr lang="en-US" baseline="-25000" dirty="0">
              <a:solidFill>
                <a:prstClr val="black"/>
              </a:solidFill>
              <a:latin typeface="Calibri"/>
              <a:cs typeface="Times New Roman" charset="0"/>
            </a:endParaRPr>
          </a:p>
        </p:txBody>
      </p:sp>
      <p:sp>
        <p:nvSpPr>
          <p:cNvPr id="60" name="Content Placeholder 1"/>
          <p:cNvSpPr txBox="1">
            <a:spLocks/>
          </p:cNvSpPr>
          <p:nvPr/>
        </p:nvSpPr>
        <p:spPr>
          <a:xfrm>
            <a:off x="2311545" y="2392804"/>
            <a:ext cx="865808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Produces some number of queries to random oracle H</a:t>
            </a:r>
            <a:endParaRPr lang="en-US" baseline="-25000" dirty="0">
              <a:solidFill>
                <a:prstClr val="black"/>
              </a:solidFill>
              <a:latin typeface="Calibri"/>
              <a:cs typeface="Times New Roman" charset="0"/>
            </a:endParaRPr>
          </a:p>
        </p:txBody>
      </p:sp>
      <p:sp>
        <p:nvSpPr>
          <p:cNvPr id="62" name="Content Placeholder 1"/>
          <p:cNvSpPr txBox="1">
            <a:spLocks/>
          </p:cNvSpPr>
          <p:nvPr/>
        </p:nvSpPr>
        <p:spPr>
          <a:xfrm>
            <a:off x="2336560" y="2896054"/>
            <a:ext cx="803900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 Receives responses (all computed in parallel)</a:t>
            </a:r>
            <a:endParaRPr lang="en-US" baseline="-25000" dirty="0">
              <a:solidFill>
                <a:prstClr val="black"/>
              </a:solidFill>
              <a:latin typeface="Calibri"/>
              <a:cs typeface="Times New Roman" charset="0"/>
            </a:endParaRPr>
          </a:p>
        </p:txBody>
      </p:sp>
      <p:sp>
        <p:nvSpPr>
          <p:cNvPr id="67" name="Content Placeholder 1"/>
          <p:cNvSpPr txBox="1">
            <a:spLocks/>
          </p:cNvSpPr>
          <p:nvPr/>
        </p:nvSpPr>
        <p:spPr>
          <a:xfrm>
            <a:off x="1618102" y="3324441"/>
            <a:ext cx="751998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Time = number of steps until output is produced</a:t>
            </a:r>
            <a:endParaRPr lang="en-US" baseline="-25000" dirty="0">
              <a:solidFill>
                <a:prstClr val="black"/>
              </a:solidFill>
              <a:latin typeface="Calibri"/>
              <a:cs typeface="Times New Roman" charset="0"/>
            </a:endParaRPr>
          </a:p>
        </p:txBody>
      </p:sp>
      <p:sp>
        <p:nvSpPr>
          <p:cNvPr id="21" name="Content Placeholder 1"/>
          <p:cNvSpPr txBox="1">
            <a:spLocks/>
          </p:cNvSpPr>
          <p:nvPr/>
        </p:nvSpPr>
        <p:spPr>
          <a:xfrm>
            <a:off x="1618102" y="3820012"/>
            <a:ext cx="502988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Cost = </a:t>
            </a:r>
            <a:r>
              <a:rPr lang="en-US" sz="2800" dirty="0">
                <a:solidFill>
                  <a:srgbClr val="0000FF"/>
                </a:solidFill>
                <a:latin typeface="Calibri"/>
                <a:sym typeface="Symbol"/>
              </a:rPr>
              <a:t></a:t>
            </a:r>
            <a:r>
              <a:rPr lang="en-US" sz="2800" baseline="-25000" dirty="0" err="1">
                <a:solidFill>
                  <a:srgbClr val="0000FF"/>
                </a:solidFill>
                <a:latin typeface="Calibri"/>
                <a:sym typeface="Symbol"/>
              </a:rPr>
              <a:t>i</a:t>
            </a:r>
            <a:r>
              <a:rPr lang="en-US" sz="2800" dirty="0">
                <a:solidFill>
                  <a:srgbClr val="0000FF"/>
                </a:solidFill>
                <a:latin typeface="Calibri"/>
              </a:rPr>
              <a:t> (memory used at step </a:t>
            </a:r>
            <a:r>
              <a:rPr lang="en-US" sz="2800" dirty="0" err="1">
                <a:solidFill>
                  <a:srgbClr val="0000FF"/>
                </a:solidFill>
                <a:latin typeface="Calibri"/>
              </a:rPr>
              <a:t>i</a:t>
            </a:r>
            <a:r>
              <a:rPr lang="en-US" sz="2800" dirty="0">
                <a:solidFill>
                  <a:srgbClr val="0000FF"/>
                </a:solidFill>
                <a:latin typeface="Calibri"/>
              </a:rPr>
              <a:t>)</a:t>
            </a:r>
          </a:p>
          <a:p>
            <a:pPr marL="0" indent="0">
              <a:buClrTx/>
              <a:buNone/>
            </a:pPr>
            <a:r>
              <a:rPr lang="en-US" sz="2800" dirty="0">
                <a:solidFill>
                  <a:srgbClr val="0000FF"/>
                </a:solidFill>
                <a:latin typeface="Calibri"/>
              </a:rPr>
              <a:t> </a:t>
            </a:r>
            <a:endParaRPr lang="en-US" baseline="-25000" dirty="0">
              <a:solidFill>
                <a:srgbClr val="0000FF"/>
              </a:solidFill>
              <a:latin typeface="Calibri"/>
              <a:cs typeface="Times New Roman" charset="0"/>
            </a:endParaRPr>
          </a:p>
        </p:txBody>
      </p:sp>
      <p:sp>
        <p:nvSpPr>
          <p:cNvPr id="22" name="Content Placeholder 1"/>
          <p:cNvSpPr txBox="1">
            <a:spLocks/>
          </p:cNvSpPr>
          <p:nvPr/>
        </p:nvSpPr>
        <p:spPr>
          <a:xfrm>
            <a:off x="6617624" y="3833242"/>
            <a:ext cx="392337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a:t>
            </a:r>
            <a:r>
              <a:rPr lang="en-US" sz="2800" u="sng" dirty="0">
                <a:solidFill>
                  <a:srgbClr val="0000FF"/>
                </a:solidFill>
                <a:latin typeface="Calibri"/>
              </a:rPr>
              <a:t>c</a:t>
            </a:r>
            <a:r>
              <a:rPr lang="en-US" sz="2800" dirty="0">
                <a:solidFill>
                  <a:srgbClr val="0000FF"/>
                </a:solidFill>
                <a:latin typeface="Calibri"/>
              </a:rPr>
              <a:t>umulative </a:t>
            </a:r>
            <a:r>
              <a:rPr lang="en-US" sz="2800" u="sng" dirty="0">
                <a:solidFill>
                  <a:srgbClr val="0000FF"/>
                </a:solidFill>
                <a:latin typeface="Calibri"/>
              </a:rPr>
              <a:t>c</a:t>
            </a:r>
            <a:r>
              <a:rPr lang="en-US" sz="2800" dirty="0">
                <a:solidFill>
                  <a:srgbClr val="0000FF"/>
                </a:solidFill>
                <a:latin typeface="Calibri"/>
              </a:rPr>
              <a:t>omplexity”</a:t>
            </a:r>
          </a:p>
          <a:p>
            <a:pPr marL="0" indent="0">
              <a:buClrTx/>
              <a:buNone/>
            </a:pPr>
            <a:r>
              <a:rPr lang="en-US" sz="2800" dirty="0">
                <a:solidFill>
                  <a:srgbClr val="0000FF"/>
                </a:solidFill>
                <a:latin typeface="Calibri"/>
              </a:rPr>
              <a:t> </a:t>
            </a:r>
            <a:endParaRPr lang="en-US" baseline="-25000" dirty="0">
              <a:solidFill>
                <a:srgbClr val="0000FF"/>
              </a:solidFill>
              <a:latin typeface="Calibri"/>
              <a:cs typeface="Times New Roman" charset="0"/>
            </a:endParaRPr>
          </a:p>
        </p:txBody>
      </p:sp>
      <p:sp>
        <p:nvSpPr>
          <p:cNvPr id="23" name="Content Placeholder 1"/>
          <p:cNvSpPr txBox="1">
            <a:spLocks/>
          </p:cNvSpPr>
          <p:nvPr/>
        </p:nvSpPr>
        <p:spPr>
          <a:xfrm>
            <a:off x="3018457" y="4421087"/>
            <a:ext cx="6683951"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cc(F) = cc(best algorithm that computes F)</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24" name="Content Placeholder 1"/>
          <p:cNvSpPr txBox="1">
            <a:spLocks/>
          </p:cNvSpPr>
          <p:nvPr/>
        </p:nvSpPr>
        <p:spPr>
          <a:xfrm>
            <a:off x="1516005" y="4946015"/>
            <a:ext cx="920737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Note: RO model means H is chosen after A and input are fixed.</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25" name="Content Placeholder 1"/>
          <p:cNvSpPr txBox="1">
            <a:spLocks/>
          </p:cNvSpPr>
          <p:nvPr/>
        </p:nvSpPr>
        <p:spPr>
          <a:xfrm>
            <a:off x="2389012" y="5340740"/>
            <a:ext cx="6683951"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(we measure cc in expectation over H.)</a:t>
            </a:r>
          </a:p>
          <a:p>
            <a:pPr marL="0" indent="0">
              <a:buClrTx/>
              <a:buNone/>
            </a:pP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
        <p:nvSpPr>
          <p:cNvPr id="14" name="Content Placeholder 1"/>
          <p:cNvSpPr txBox="1">
            <a:spLocks/>
          </p:cNvSpPr>
          <p:nvPr/>
        </p:nvSpPr>
        <p:spPr>
          <a:xfrm>
            <a:off x="1533528" y="5970870"/>
            <a:ext cx="969414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u="sng" dirty="0">
                <a:solidFill>
                  <a:prstClr val="black"/>
                </a:solidFill>
                <a:latin typeface="Calibri"/>
              </a:rPr>
              <a:t>Goal</a:t>
            </a:r>
            <a:r>
              <a:rPr lang="en-US" sz="2800" dirty="0">
                <a:solidFill>
                  <a:prstClr val="black"/>
                </a:solidFill>
                <a:latin typeface="Calibri"/>
              </a:rPr>
              <a:t>: find F of high cc given that sequential time is n</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289172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What’s the best we can hope for?</a:t>
            </a: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6" name="Oval 45"/>
          <p:cNvSpPr>
            <a:spLocks noChangeAspect="1"/>
          </p:cNvSpPr>
          <p:nvPr/>
        </p:nvSpPr>
        <p:spPr>
          <a:xfrm>
            <a:off x="318967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cxnSp>
        <p:nvCxnSpPr>
          <p:cNvPr id="47" name="Straight Arrow Connector 46"/>
          <p:cNvCxnSpPr>
            <a:stCxn id="46" idx="6"/>
            <a:endCxn id="48" idx="2"/>
          </p:cNvCxnSpPr>
          <p:nvPr/>
        </p:nvCxnSpPr>
        <p:spPr>
          <a:xfrm>
            <a:off x="3710374"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Oval 47"/>
          <p:cNvSpPr>
            <a:spLocks noChangeAspect="1"/>
          </p:cNvSpPr>
          <p:nvPr/>
        </p:nvSpPr>
        <p:spPr>
          <a:xfrm>
            <a:off x="4048486"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cxnSp>
        <p:nvCxnSpPr>
          <p:cNvPr id="49" name="Straight Arrow Connector 48"/>
          <p:cNvCxnSpPr>
            <a:stCxn id="48" idx="6"/>
            <a:endCxn id="50" idx="2"/>
          </p:cNvCxnSpPr>
          <p:nvPr/>
        </p:nvCxnSpPr>
        <p:spPr>
          <a:xfrm>
            <a:off x="4569186"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a:off x="490729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cxnSp>
        <p:nvCxnSpPr>
          <p:cNvPr id="51" name="Straight Arrow Connector 50"/>
          <p:cNvCxnSpPr>
            <a:stCxn id="50" idx="6"/>
          </p:cNvCxnSpPr>
          <p:nvPr/>
        </p:nvCxnSpPr>
        <p:spPr>
          <a:xfrm>
            <a:off x="5427999" y="264807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5766110"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cxnSp>
        <p:nvCxnSpPr>
          <p:cNvPr id="53" name="Straight Arrow Connector 52"/>
          <p:cNvCxnSpPr>
            <a:stCxn id="52" idx="6"/>
            <a:endCxn id="54" idx="2"/>
          </p:cNvCxnSpPr>
          <p:nvPr/>
        </p:nvCxnSpPr>
        <p:spPr>
          <a:xfrm>
            <a:off x="6286810"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Oval 53"/>
          <p:cNvSpPr>
            <a:spLocks noChangeAspect="1"/>
          </p:cNvSpPr>
          <p:nvPr/>
        </p:nvSpPr>
        <p:spPr>
          <a:xfrm>
            <a:off x="6624922"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cxnSp>
        <p:nvCxnSpPr>
          <p:cNvPr id="55" name="Straight Arrow Connector 54"/>
          <p:cNvCxnSpPr>
            <a:stCxn id="54" idx="6"/>
            <a:endCxn id="58" idx="2"/>
          </p:cNvCxnSpPr>
          <p:nvPr/>
        </p:nvCxnSpPr>
        <p:spPr>
          <a:xfrm>
            <a:off x="7145622"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Oval 57"/>
          <p:cNvSpPr>
            <a:spLocks noChangeAspect="1"/>
          </p:cNvSpPr>
          <p:nvPr/>
        </p:nvSpPr>
        <p:spPr>
          <a:xfrm>
            <a:off x="748373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cxnSp>
        <p:nvCxnSpPr>
          <p:cNvPr id="59" name="Straight Arrow Connector 58"/>
          <p:cNvCxnSpPr>
            <a:stCxn id="58" idx="6"/>
            <a:endCxn id="61" idx="2"/>
          </p:cNvCxnSpPr>
          <p:nvPr/>
        </p:nvCxnSpPr>
        <p:spPr>
          <a:xfrm>
            <a:off x="8004434"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8342546" y="238772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63" name="Straight Arrow Connector 62"/>
          <p:cNvCxnSpPr>
            <a:stCxn id="61" idx="6"/>
            <a:endCxn id="64" idx="2"/>
          </p:cNvCxnSpPr>
          <p:nvPr/>
        </p:nvCxnSpPr>
        <p:spPr>
          <a:xfrm>
            <a:off x="8863246"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920135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942806"/>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24000" y="713818"/>
            <a:ext cx="9964173"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cxnSp>
        <p:nvCxnSpPr>
          <p:cNvPr id="3" name="Elbow Connector 2"/>
          <p:cNvCxnSpPr>
            <a:stCxn id="42" idx="6"/>
            <a:endCxn id="46" idx="2"/>
          </p:cNvCxnSpPr>
          <p:nvPr/>
        </p:nvCxnSpPr>
        <p:spPr>
          <a:xfrm flipH="1">
            <a:off x="3189674" y="1682456"/>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Content Placeholder 1"/>
          <p:cNvSpPr txBox="1">
            <a:spLocks/>
          </p:cNvSpPr>
          <p:nvPr/>
        </p:nvSpPr>
        <p:spPr>
          <a:xfrm>
            <a:off x="2204738" y="3472731"/>
            <a:ext cx="782632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The naïve algorithm stores every x</a:t>
            </a:r>
            <a:r>
              <a:rPr lang="en-US" sz="2800" baseline="-25000" dirty="0">
                <a:solidFill>
                  <a:prstClr val="black"/>
                </a:solidFill>
                <a:latin typeface="Calibri"/>
              </a:rPr>
              <a:t>i</a:t>
            </a:r>
            <a:r>
              <a:rPr lang="en-US" sz="2800" dirty="0">
                <a:solidFill>
                  <a:prstClr val="black"/>
                </a:solidFill>
                <a:latin typeface="Calibri"/>
              </a:rPr>
              <a:t> value.</a:t>
            </a:r>
            <a:endParaRPr lang="en-US" dirty="0">
              <a:solidFill>
                <a:prstClr val="black"/>
              </a:solidFill>
              <a:latin typeface="Calibri"/>
              <a:cs typeface="Times New Roman" charset="0"/>
            </a:endParaRPr>
          </a:p>
        </p:txBody>
      </p:sp>
      <p:sp>
        <p:nvSpPr>
          <p:cNvPr id="62" name="Content Placeholder 1"/>
          <p:cNvSpPr txBox="1">
            <a:spLocks/>
          </p:cNvSpPr>
          <p:nvPr/>
        </p:nvSpPr>
        <p:spPr>
          <a:xfrm>
            <a:off x="2221494" y="3980507"/>
            <a:ext cx="831950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Time: 2n. Memory: </a:t>
            </a:r>
            <a:r>
              <a:rPr lang="en-US" sz="2800" dirty="0">
                <a:solidFill>
                  <a:prstClr val="black"/>
                </a:solidFill>
                <a:latin typeface="Calibri"/>
                <a:sym typeface="Symbol"/>
              </a:rPr>
              <a:t></a:t>
            </a:r>
            <a:r>
              <a:rPr lang="en-US" sz="2800" dirty="0">
                <a:solidFill>
                  <a:prstClr val="black"/>
                </a:solidFill>
                <a:latin typeface="Calibri"/>
              </a:rPr>
              <a:t>n. Total: </a:t>
            </a:r>
            <a:r>
              <a:rPr lang="en-US" sz="2800" dirty="0">
                <a:solidFill>
                  <a:prstClr val="black"/>
                </a:solidFill>
                <a:latin typeface="Calibri"/>
                <a:sym typeface="Symbol"/>
              </a:rPr>
              <a:t></a:t>
            </a:r>
            <a:r>
              <a:rPr lang="en-US" sz="2800" dirty="0">
                <a:solidFill>
                  <a:prstClr val="black"/>
                </a:solidFill>
                <a:latin typeface="Calibri"/>
              </a:rPr>
              <a:t>2n</a:t>
            </a:r>
            <a:r>
              <a:rPr lang="en-US" sz="2800" baseline="30000" dirty="0">
                <a:solidFill>
                  <a:prstClr val="black"/>
                </a:solidFill>
                <a:latin typeface="Calibri"/>
              </a:rPr>
              <a:t>2 </a:t>
            </a:r>
            <a:r>
              <a:rPr lang="en-US" sz="2800" dirty="0">
                <a:solidFill>
                  <a:prstClr val="black"/>
                </a:solidFill>
                <a:latin typeface="Calibri"/>
              </a:rPr>
              <a:t>(in w-bit units).</a:t>
            </a:r>
            <a:endParaRPr lang="en-US" dirty="0">
              <a:solidFill>
                <a:prstClr val="black"/>
              </a:solidFill>
              <a:latin typeface="Calibri"/>
              <a:cs typeface="Times New Roman" charset="0"/>
            </a:endParaRPr>
          </a:p>
        </p:txBody>
      </p:sp>
      <p:sp>
        <p:nvSpPr>
          <p:cNvPr id="2" name="Rectangle 1"/>
          <p:cNvSpPr/>
          <p:nvPr/>
        </p:nvSpPr>
        <p:spPr>
          <a:xfrm>
            <a:off x="1524000" y="2958259"/>
            <a:ext cx="425642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Upper bound on cc(</a:t>
            </a:r>
            <a:r>
              <a:rPr lang="en-US" sz="2800" kern="1200" dirty="0" err="1">
                <a:solidFill>
                  <a:prstClr val="black"/>
                </a:solidFill>
                <a:latin typeface="Calibri"/>
                <a:ea typeface="+mn-ea"/>
                <a:cs typeface="+mn-cs"/>
              </a:rPr>
              <a:t>scrypt</a:t>
            </a:r>
            <a:r>
              <a:rPr lang="en-US" sz="2800" kern="1200" dirty="0">
                <a:solidFill>
                  <a:prstClr val="black"/>
                </a:solidFill>
                <a:latin typeface="Calibri"/>
                <a:ea typeface="+mn-ea"/>
                <a:cs typeface="+mn-cs"/>
              </a:rPr>
              <a:t>): </a:t>
            </a:r>
            <a:endParaRPr lang="en-US" sz="1800" kern="1200" dirty="0">
              <a:solidFill>
                <a:prstClr val="black"/>
              </a:solidFill>
              <a:latin typeface="Calibri"/>
              <a:ea typeface="+mn-ea"/>
              <a:cs typeface="+mn-cs"/>
            </a:endParaRPr>
          </a:p>
        </p:txBody>
      </p:sp>
      <p:sp>
        <p:nvSpPr>
          <p:cNvPr id="67" name="Rectangle 66"/>
          <p:cNvSpPr/>
          <p:nvPr/>
        </p:nvSpPr>
        <p:spPr>
          <a:xfrm>
            <a:off x="1523999" y="4440583"/>
            <a:ext cx="9624056" cy="954107"/>
          </a:xfrm>
          <a:prstGeom prst="rect">
            <a:avLst/>
          </a:prstGeom>
        </p:spPr>
        <p:txBody>
          <a:bodyPr wrap="square">
            <a:spAutoFit/>
          </a:bodyPr>
          <a:lstStyle/>
          <a:p>
            <a:pPr defTabSz="457200">
              <a:buClrTx/>
              <a:tabLst>
                <a:tab pos="963613" algn="l"/>
              </a:tabLst>
            </a:pPr>
            <a:r>
              <a:rPr lang="en-US" sz="2800" kern="1200" dirty="0">
                <a:solidFill>
                  <a:prstClr val="black"/>
                </a:solidFill>
                <a:latin typeface="Calibri"/>
                <a:ea typeface="+mn-ea"/>
                <a:cs typeface="+mn-cs"/>
              </a:rPr>
              <a:t>Note:	any function that has an n-step sequential algorithm </a:t>
            </a:r>
            <a:br>
              <a:rPr lang="en-US" sz="2800" kern="1200" dirty="0">
                <a:solidFill>
                  <a:prstClr val="black"/>
                </a:solidFill>
                <a:latin typeface="Calibri"/>
                <a:ea typeface="+mn-ea"/>
                <a:cs typeface="+mn-cs"/>
              </a:rPr>
            </a:br>
            <a:r>
              <a:rPr lang="en-US" sz="2800" kern="1200" dirty="0">
                <a:solidFill>
                  <a:prstClr val="black"/>
                </a:solidFill>
                <a:latin typeface="Calibri"/>
                <a:ea typeface="+mn-ea"/>
                <a:cs typeface="+mn-cs"/>
              </a:rPr>
              <a:t>	has cc </a:t>
            </a: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n</a:t>
            </a:r>
            <a:r>
              <a:rPr lang="en-US" sz="2800" kern="1200" baseline="30000" dirty="0">
                <a:solidFill>
                  <a:prstClr val="black"/>
                </a:solidFill>
                <a:latin typeface="Calibri"/>
                <a:ea typeface="+mn-ea"/>
                <a:cs typeface="+mn-cs"/>
              </a:rPr>
              <a:t>2</a:t>
            </a:r>
            <a:r>
              <a:rPr lang="en-US" sz="2800" kern="1200" dirty="0">
                <a:solidFill>
                  <a:prstClr val="black"/>
                </a:solidFill>
                <a:latin typeface="Calibri"/>
                <a:ea typeface="+mn-ea"/>
                <a:cs typeface="+mn-cs"/>
              </a:rPr>
              <a:t>/2</a:t>
            </a:r>
            <a:r>
              <a:rPr lang="en-US" sz="2800" kern="1200" baseline="30000" dirty="0">
                <a:solidFill>
                  <a:prstClr val="black"/>
                </a:solidFill>
                <a:latin typeface="Calibri"/>
                <a:ea typeface="+mn-ea"/>
                <a:cs typeface="+mn-cs"/>
              </a:rPr>
              <a:t> </a:t>
            </a:r>
            <a:r>
              <a:rPr lang="en-US" sz="2800" kern="1200" dirty="0">
                <a:solidFill>
                  <a:prstClr val="black"/>
                </a:solidFill>
                <a:latin typeface="Calibri"/>
                <a:ea typeface="+mn-ea"/>
                <a:cs typeface="+mn-cs"/>
              </a:rPr>
              <a:t>(because memory </a:t>
            </a:r>
            <a:r>
              <a:rPr lang="en-US" sz="2800" kern="1200" dirty="0">
                <a:solidFill>
                  <a:prstClr val="black"/>
                </a:solidFill>
                <a:latin typeface="Calibri"/>
                <a:ea typeface="+mn-ea"/>
                <a:cs typeface="+mn-cs"/>
                <a:sym typeface="Symbol"/>
              </a:rPr>
              <a:t>  time)</a:t>
            </a:r>
            <a:endParaRPr lang="en-US" sz="2800" kern="1200" dirty="0">
              <a:solidFill>
                <a:prstClr val="black"/>
              </a:solidFill>
              <a:latin typeface="Calibri"/>
              <a:ea typeface="+mn-ea"/>
              <a:cs typeface="+mn-cs"/>
            </a:endParaRPr>
          </a:p>
        </p:txBody>
      </p:sp>
      <p:sp>
        <p:nvSpPr>
          <p:cNvPr id="72" name="Rectangle 71"/>
          <p:cNvSpPr/>
          <p:nvPr/>
        </p:nvSpPr>
        <p:spPr>
          <a:xfrm>
            <a:off x="1558257" y="5366259"/>
            <a:ext cx="7704854"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No function so far has been proven to have cc of n</a:t>
            </a:r>
            <a:r>
              <a:rPr lang="en-US" sz="2800" kern="1200" baseline="30000" dirty="0">
                <a:solidFill>
                  <a:prstClr val="black"/>
                </a:solidFill>
                <a:latin typeface="Calibri"/>
                <a:ea typeface="+mn-ea"/>
                <a:cs typeface="+mn-cs"/>
              </a:rPr>
              <a:t>2</a:t>
            </a:r>
            <a:endParaRPr lang="en-US" sz="1800" kern="1200" dirty="0">
              <a:solidFill>
                <a:prstClr val="black"/>
              </a:solidFill>
              <a:latin typeface="Calibri"/>
              <a:ea typeface="+mn-ea"/>
              <a:cs typeface="+mn-cs"/>
            </a:endParaRPr>
          </a:p>
        </p:txBody>
      </p:sp>
      <p:sp>
        <p:nvSpPr>
          <p:cNvPr id="73" name="Rectangle 72"/>
          <p:cNvSpPr/>
          <p:nvPr/>
        </p:nvSpPr>
        <p:spPr>
          <a:xfrm>
            <a:off x="1626532" y="5814876"/>
            <a:ext cx="8390638" cy="830997"/>
          </a:xfrm>
          <a:prstGeom prst="rect">
            <a:avLst/>
          </a:prstGeom>
        </p:spPr>
        <p:txBody>
          <a:bodyPr wrap="none">
            <a:spAutoFit/>
          </a:bodyPr>
          <a:lstStyle/>
          <a:p>
            <a:pPr defTabSz="457200">
              <a:buClrTx/>
            </a:pPr>
            <a:r>
              <a:rPr lang="en-US" sz="2400" kern="1200" dirty="0">
                <a:solidFill>
                  <a:prstClr val="black"/>
                </a:solidFill>
                <a:latin typeface="Calibri"/>
                <a:ea typeface="+mn-ea"/>
                <a:cs typeface="+mn-cs"/>
              </a:rPr>
              <a:t>(several candidates were proposed during </a:t>
            </a:r>
            <a:br>
              <a:rPr lang="en-US" sz="2400" kern="1200" dirty="0">
                <a:solidFill>
                  <a:prstClr val="black"/>
                </a:solidFill>
                <a:latin typeface="Calibri"/>
                <a:ea typeface="+mn-ea"/>
                <a:cs typeface="+mn-cs"/>
              </a:rPr>
            </a:br>
            <a:r>
              <a:rPr lang="en-US" sz="2400" kern="1200" dirty="0">
                <a:solidFill>
                  <a:prstClr val="black"/>
                </a:solidFill>
                <a:latin typeface="Calibri"/>
                <a:ea typeface="+mn-ea"/>
                <a:cs typeface="+mn-cs"/>
              </a:rPr>
              <a:t>password-hashing competition 2013-15; some have been broken)</a:t>
            </a:r>
          </a:p>
        </p:txBody>
      </p:sp>
    </p:spTree>
    <p:extLst>
      <p:ext uri="{BB962C8B-B14F-4D97-AF65-F5344CB8AC3E}">
        <p14:creationId xmlns:p14="http://schemas.microsoft.com/office/powerpoint/2010/main" val="9631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2" grpId="0"/>
      <p:bldP spid="67" grpId="0"/>
      <p:bldP spid="72" grpId="0"/>
      <p:bldP spid="7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Data-Independent Memory Hard Functions</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499244"/>
            <a:ext cx="880323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Observation:	any function whose memory access pattern </a:t>
            </a:r>
            <a:br>
              <a:rPr lang="en-US" sz="2800" dirty="0">
                <a:solidFill>
                  <a:prstClr val="black"/>
                </a:solidFill>
                <a:latin typeface="Calibri"/>
              </a:rPr>
            </a:br>
            <a:r>
              <a:rPr lang="en-US" sz="2800" dirty="0">
                <a:solidFill>
                  <a:prstClr val="black"/>
                </a:solidFill>
                <a:latin typeface="Calibri"/>
              </a:rPr>
              <a:t>	is independent of the input </a:t>
            </a:r>
            <a:br>
              <a:rPr lang="en-US" sz="2800" dirty="0">
                <a:solidFill>
                  <a:prstClr val="black"/>
                </a:solidFill>
                <a:latin typeface="Calibri"/>
              </a:rPr>
            </a:br>
            <a:r>
              <a:rPr lang="en-US" sz="2800" dirty="0">
                <a:solidFill>
                  <a:prstClr val="black"/>
                </a:solidFill>
                <a:latin typeface="Calibri"/>
              </a:rPr>
              <a:t>	can be represented as a fixed graph</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98655" y="4956847"/>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[Alwen-Blocki 16]: for any </a:t>
            </a:r>
            <a:r>
              <a:rPr lang="en-US" sz="2800" dirty="0" err="1">
                <a:solidFill>
                  <a:prstClr val="black"/>
                </a:solidFill>
                <a:latin typeface="Calibri"/>
              </a:rPr>
              <a:t>iMHF</a:t>
            </a:r>
            <a:r>
              <a:rPr lang="en-US" sz="2800" dirty="0">
                <a:solidFill>
                  <a:prstClr val="black"/>
                </a:solidFill>
                <a:latin typeface="Calibri"/>
              </a:rPr>
              <a:t>, cc </a:t>
            </a:r>
            <a:r>
              <a:rPr lang="en-US" sz="2800" dirty="0">
                <a:solidFill>
                  <a:prstClr val="black"/>
                </a:solidFill>
                <a:latin typeface="Calibri"/>
                <a:sym typeface="Symbol"/>
              </a:rPr>
              <a:t></a:t>
            </a:r>
            <a:r>
              <a:rPr lang="en-US" sz="2800" dirty="0">
                <a:solidFill>
                  <a:prstClr val="black"/>
                </a:solidFill>
                <a:latin typeface="Calibri"/>
              </a:rPr>
              <a:t> n</a:t>
            </a:r>
            <a:r>
              <a:rPr lang="en-US" sz="2800" baseline="30000" dirty="0">
                <a:solidFill>
                  <a:prstClr val="black"/>
                </a:solidFill>
                <a:latin typeface="Calibri"/>
              </a:rPr>
              <a:t>2</a:t>
            </a:r>
            <a:r>
              <a:rPr lang="en-US" sz="2800" dirty="0">
                <a:solidFill>
                  <a:prstClr val="black"/>
                </a:solidFill>
                <a:latin typeface="Calibri"/>
              </a:rPr>
              <a:t> </a:t>
            </a:r>
            <a:r>
              <a:rPr lang="en-US" sz="2800" dirty="0" smtClean="0">
                <a:solidFill>
                  <a:prstClr val="black"/>
                </a:solidFill>
                <a:latin typeface="Calibri"/>
              </a:rPr>
              <a:t>log </a:t>
            </a:r>
            <a:r>
              <a:rPr lang="en-US" sz="2800" dirty="0" err="1" smtClean="0">
                <a:solidFill>
                  <a:prstClr val="black"/>
                </a:solidFill>
                <a:latin typeface="Calibri"/>
              </a:rPr>
              <a:t>log</a:t>
            </a:r>
            <a:r>
              <a:rPr lang="en-US" sz="2800" dirty="0" smtClean="0">
                <a:solidFill>
                  <a:prstClr val="black"/>
                </a:solidFill>
                <a:latin typeface="Calibri"/>
              </a:rPr>
              <a:t> n/ </a:t>
            </a:r>
            <a:r>
              <a:rPr lang="en-US" sz="2800" dirty="0">
                <a:solidFill>
                  <a:prstClr val="black"/>
                </a:solidFill>
                <a:latin typeface="Calibri"/>
              </a:rPr>
              <a:t>log n </a:t>
            </a:r>
            <a:endParaRPr lang="en-US" baseline="-25000" dirty="0">
              <a:solidFill>
                <a:prstClr val="black"/>
              </a:solidFill>
              <a:latin typeface="Calibri"/>
              <a:cs typeface="Times New Roman" charset="0"/>
            </a:endParaRPr>
          </a:p>
        </p:txBody>
      </p:sp>
      <p:cxnSp>
        <p:nvCxnSpPr>
          <p:cNvPr id="71" name="Straight Arrow Connector 70"/>
          <p:cNvCxnSpPr>
            <a:stCxn id="94" idx="4"/>
            <a:endCxn id="114" idx="0"/>
          </p:cNvCxnSpPr>
          <p:nvPr/>
        </p:nvCxnSpPr>
        <p:spPr>
          <a:xfrm flipH="1">
            <a:off x="5096192" y="1206401"/>
            <a:ext cx="2008706" cy="6957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Oval 81"/>
          <p:cNvSpPr>
            <a:spLocks noChangeAspect="1"/>
          </p:cNvSpPr>
          <p:nvPr/>
        </p:nvSpPr>
        <p:spPr>
          <a:xfrm>
            <a:off x="6357936" y="5570160"/>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5" name="Content Placeholder 1"/>
          <p:cNvSpPr txBox="1">
            <a:spLocks/>
          </p:cNvSpPr>
          <p:nvPr/>
        </p:nvSpPr>
        <p:spPr>
          <a:xfrm>
            <a:off x="1717963" y="4383935"/>
            <a:ext cx="1082244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Term: </a:t>
            </a:r>
            <a:r>
              <a:rPr lang="en-US" sz="2800" dirty="0" err="1">
                <a:solidFill>
                  <a:prstClr val="black"/>
                </a:solidFill>
                <a:latin typeface="Calibri"/>
              </a:rPr>
              <a:t>iMHF</a:t>
            </a:r>
            <a:r>
              <a:rPr lang="en-US" sz="2800" dirty="0">
                <a:solidFill>
                  <a:prstClr val="black"/>
                </a:solidFill>
                <a:latin typeface="Calibri"/>
              </a:rPr>
              <a:t> (Data-</a:t>
            </a:r>
            <a:r>
              <a:rPr lang="en-US" sz="2800" u="sng" dirty="0">
                <a:solidFill>
                  <a:prstClr val="black"/>
                </a:solidFill>
                <a:latin typeface="Calibri"/>
              </a:rPr>
              <a:t>i</a:t>
            </a:r>
            <a:r>
              <a:rPr lang="en-US" sz="2800" dirty="0">
                <a:solidFill>
                  <a:prstClr val="black"/>
                </a:solidFill>
                <a:latin typeface="Calibri"/>
              </a:rPr>
              <a:t>ndependent </a:t>
            </a:r>
            <a:r>
              <a:rPr lang="en-US" sz="2800" u="sng" dirty="0">
                <a:solidFill>
                  <a:prstClr val="black"/>
                </a:solidFill>
                <a:latin typeface="Calibri"/>
              </a:rPr>
              <a:t>M</a:t>
            </a:r>
            <a:r>
              <a:rPr lang="en-US" sz="2800" dirty="0">
                <a:solidFill>
                  <a:prstClr val="black"/>
                </a:solidFill>
                <a:latin typeface="Calibri"/>
              </a:rPr>
              <a:t>emory </a:t>
            </a:r>
            <a:r>
              <a:rPr lang="en-US" sz="2800" u="sng" dirty="0">
                <a:solidFill>
                  <a:prstClr val="black"/>
                </a:solidFill>
                <a:latin typeface="Calibri"/>
              </a:rPr>
              <a:t>H</a:t>
            </a:r>
            <a:r>
              <a:rPr lang="en-US" sz="2800" dirty="0">
                <a:solidFill>
                  <a:prstClr val="black"/>
                </a:solidFill>
                <a:latin typeface="Calibri"/>
              </a:rPr>
              <a:t>ard </a:t>
            </a:r>
            <a:r>
              <a:rPr lang="en-US" sz="2800" u="sng" dirty="0">
                <a:solidFill>
                  <a:prstClr val="black"/>
                </a:solidFill>
                <a:latin typeface="Calibri"/>
              </a:rPr>
              <a:t>F</a:t>
            </a:r>
            <a:r>
              <a:rPr lang="en-US" sz="2800" dirty="0">
                <a:solidFill>
                  <a:prstClr val="black"/>
                </a:solidFill>
                <a:latin typeface="Calibri"/>
              </a:rPr>
              <a:t>unction)</a:t>
            </a:r>
            <a:endParaRPr lang="en-US" sz="2800" baseline="-25000" dirty="0">
              <a:solidFill>
                <a:prstClr val="black"/>
              </a:solidFill>
              <a:latin typeface="Calibri"/>
              <a:cs typeface="Times New Roman" charset="0"/>
            </a:endParaRPr>
          </a:p>
          <a:p>
            <a:pPr marL="0" indent="0">
              <a:buClrTx/>
              <a:buNone/>
              <a:tabLst>
                <a:tab pos="1944688" algn="l"/>
              </a:tabLst>
            </a:pPr>
            <a:endParaRPr lang="en-US" sz="2800" baseline="-25000" dirty="0">
              <a:solidFill>
                <a:prstClr val="black"/>
              </a:solidFill>
              <a:latin typeface="Calibri"/>
              <a:cs typeface="Times New Roman" charset="0"/>
            </a:endParaRPr>
          </a:p>
        </p:txBody>
      </p:sp>
      <p:sp>
        <p:nvSpPr>
          <p:cNvPr id="73" name="Content Placeholder 1"/>
          <p:cNvSpPr txBox="1">
            <a:spLocks/>
          </p:cNvSpPr>
          <p:nvPr/>
        </p:nvSpPr>
        <p:spPr>
          <a:xfrm>
            <a:off x="1711461" y="3860310"/>
            <a:ext cx="880323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Sequential algorithm of time n </a:t>
            </a:r>
            <a:r>
              <a:rPr lang="en-US" sz="2800" dirty="0">
                <a:solidFill>
                  <a:prstClr val="black"/>
                </a:solidFill>
                <a:latin typeface="Calibri"/>
                <a:sym typeface="Symbol"/>
              </a:rPr>
              <a:t></a:t>
            </a:r>
            <a:r>
              <a:rPr lang="en-US" sz="2800" dirty="0">
                <a:solidFill>
                  <a:prstClr val="black"/>
                </a:solidFill>
                <a:latin typeface="Calibri"/>
              </a:rPr>
              <a:t> n nodes</a:t>
            </a:r>
            <a:endParaRPr lang="en-US" sz="2800" baseline="-25000" dirty="0">
              <a:solidFill>
                <a:prstClr val="black"/>
              </a:solidFill>
              <a:latin typeface="Calibri"/>
              <a:cs typeface="Times New Roman" charset="0"/>
            </a:endParaRPr>
          </a:p>
        </p:txBody>
      </p:sp>
      <p:sp>
        <p:nvSpPr>
          <p:cNvPr id="84" name="Content Placeholder 1"/>
          <p:cNvSpPr txBox="1">
            <a:spLocks/>
          </p:cNvSpPr>
          <p:nvPr/>
        </p:nvSpPr>
        <p:spPr>
          <a:xfrm>
            <a:off x="1701117" y="5654332"/>
            <a:ext cx="1082244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err="1">
                <a:solidFill>
                  <a:prstClr val="black"/>
                </a:solidFill>
                <a:latin typeface="Calibri"/>
              </a:rPr>
              <a:t>scrypt</a:t>
            </a:r>
            <a:r>
              <a:rPr lang="en-US" sz="2800" dirty="0">
                <a:solidFill>
                  <a:prstClr val="black"/>
                </a:solidFill>
                <a:latin typeface="Calibri"/>
              </a:rPr>
              <a:t> is a very simple </a:t>
            </a:r>
            <a:r>
              <a:rPr lang="en-US" sz="2800" dirty="0" err="1">
                <a:solidFill>
                  <a:prstClr val="black"/>
                </a:solidFill>
                <a:latin typeface="Calibri"/>
              </a:rPr>
              <a:t>dMHF</a:t>
            </a:r>
            <a:endParaRPr lang="en-US" sz="2800" baseline="-25000" dirty="0">
              <a:solidFill>
                <a:prstClr val="black"/>
              </a:solidFill>
              <a:latin typeface="Calibri"/>
              <a:cs typeface="Times New Roman" charset="0"/>
            </a:endParaRPr>
          </a:p>
        </p:txBody>
      </p:sp>
      <p:sp>
        <p:nvSpPr>
          <p:cNvPr id="86" name="Content Placeholder 1"/>
          <p:cNvSpPr txBox="1">
            <a:spLocks/>
          </p:cNvSpPr>
          <p:nvPr/>
        </p:nvSpPr>
        <p:spPr>
          <a:xfrm>
            <a:off x="1735414" y="6200619"/>
            <a:ext cx="633023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Q: can </a:t>
            </a:r>
            <a:r>
              <a:rPr lang="en-US" sz="2800" dirty="0" err="1">
                <a:solidFill>
                  <a:prstClr val="black"/>
                </a:solidFill>
                <a:latin typeface="Calibri"/>
              </a:rPr>
              <a:t>scrypt</a:t>
            </a:r>
            <a:r>
              <a:rPr lang="en-US" sz="2800" dirty="0">
                <a:solidFill>
                  <a:prstClr val="black"/>
                </a:solidFill>
                <a:latin typeface="Calibri"/>
              </a:rPr>
              <a:t> beat this </a:t>
            </a:r>
            <a:r>
              <a:rPr lang="en-US" sz="2800" dirty="0" err="1">
                <a:solidFill>
                  <a:prstClr val="black"/>
                </a:solidFill>
                <a:latin typeface="Calibri"/>
              </a:rPr>
              <a:t>iMHF</a:t>
            </a:r>
            <a:r>
              <a:rPr lang="en-US" sz="2800" dirty="0">
                <a:solidFill>
                  <a:prstClr val="black"/>
                </a:solidFill>
                <a:latin typeface="Calibri"/>
              </a:rPr>
              <a:t> bound?</a:t>
            </a:r>
            <a:endParaRPr lang="en-US" sz="2800" baseline="-25000" dirty="0">
              <a:solidFill>
                <a:prstClr val="black"/>
              </a:solidFill>
              <a:latin typeface="Calibri"/>
              <a:cs typeface="Times New Roman" charset="0"/>
            </a:endParaRPr>
          </a:p>
          <a:p>
            <a:pPr marL="0" indent="0">
              <a:buClrTx/>
              <a:buNone/>
              <a:tabLst>
                <a:tab pos="1944688" algn="l"/>
              </a:tabLst>
            </a:pPr>
            <a:endParaRPr lang="en-US" sz="2800" baseline="-25000" dirty="0">
              <a:solidFill>
                <a:prstClr val="black"/>
              </a:solidFill>
              <a:latin typeface="Calibri"/>
              <a:cs typeface="Times New Roman" charset="0"/>
            </a:endParaRPr>
          </a:p>
        </p:txBody>
      </p:sp>
    </p:spTree>
    <p:extLst>
      <p:ext uri="{BB962C8B-B14F-4D97-AF65-F5344CB8AC3E}">
        <p14:creationId xmlns:p14="http://schemas.microsoft.com/office/powerpoint/2010/main" val="113841283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Our Result</a:t>
            </a: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6" name="Oval 45"/>
          <p:cNvSpPr>
            <a:spLocks noChangeAspect="1"/>
          </p:cNvSpPr>
          <p:nvPr/>
        </p:nvSpPr>
        <p:spPr>
          <a:xfrm>
            <a:off x="318967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cxnSp>
        <p:nvCxnSpPr>
          <p:cNvPr id="47" name="Straight Arrow Connector 46"/>
          <p:cNvCxnSpPr>
            <a:stCxn id="46" idx="6"/>
            <a:endCxn id="48" idx="2"/>
          </p:cNvCxnSpPr>
          <p:nvPr/>
        </p:nvCxnSpPr>
        <p:spPr>
          <a:xfrm>
            <a:off x="3710374"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Oval 47"/>
          <p:cNvSpPr>
            <a:spLocks noChangeAspect="1"/>
          </p:cNvSpPr>
          <p:nvPr/>
        </p:nvSpPr>
        <p:spPr>
          <a:xfrm>
            <a:off x="4048486"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cxnSp>
        <p:nvCxnSpPr>
          <p:cNvPr id="49" name="Straight Arrow Connector 48"/>
          <p:cNvCxnSpPr>
            <a:stCxn id="48" idx="6"/>
            <a:endCxn id="50" idx="2"/>
          </p:cNvCxnSpPr>
          <p:nvPr/>
        </p:nvCxnSpPr>
        <p:spPr>
          <a:xfrm>
            <a:off x="4569186"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a:off x="490729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cxnSp>
        <p:nvCxnSpPr>
          <p:cNvPr id="51" name="Straight Arrow Connector 50"/>
          <p:cNvCxnSpPr>
            <a:stCxn id="50" idx="6"/>
          </p:cNvCxnSpPr>
          <p:nvPr/>
        </p:nvCxnSpPr>
        <p:spPr>
          <a:xfrm>
            <a:off x="5427999" y="264807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5766110"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cxnSp>
        <p:nvCxnSpPr>
          <p:cNvPr id="53" name="Straight Arrow Connector 52"/>
          <p:cNvCxnSpPr>
            <a:stCxn id="52" idx="6"/>
            <a:endCxn id="54" idx="2"/>
          </p:cNvCxnSpPr>
          <p:nvPr/>
        </p:nvCxnSpPr>
        <p:spPr>
          <a:xfrm>
            <a:off x="6286810"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Oval 53"/>
          <p:cNvSpPr>
            <a:spLocks noChangeAspect="1"/>
          </p:cNvSpPr>
          <p:nvPr/>
        </p:nvSpPr>
        <p:spPr>
          <a:xfrm>
            <a:off x="6624922"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cxnSp>
        <p:nvCxnSpPr>
          <p:cNvPr id="55" name="Straight Arrow Connector 54"/>
          <p:cNvCxnSpPr>
            <a:stCxn id="54" idx="6"/>
            <a:endCxn id="58" idx="2"/>
          </p:cNvCxnSpPr>
          <p:nvPr/>
        </p:nvCxnSpPr>
        <p:spPr>
          <a:xfrm>
            <a:off x="7145622"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Oval 57"/>
          <p:cNvSpPr>
            <a:spLocks noChangeAspect="1"/>
          </p:cNvSpPr>
          <p:nvPr/>
        </p:nvSpPr>
        <p:spPr>
          <a:xfrm>
            <a:off x="748373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cxnSp>
        <p:nvCxnSpPr>
          <p:cNvPr id="59" name="Straight Arrow Connector 58"/>
          <p:cNvCxnSpPr>
            <a:stCxn id="58" idx="6"/>
            <a:endCxn id="61" idx="2"/>
          </p:cNvCxnSpPr>
          <p:nvPr/>
        </p:nvCxnSpPr>
        <p:spPr>
          <a:xfrm>
            <a:off x="8004434"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8342546" y="238772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63" name="Straight Arrow Connector 62"/>
          <p:cNvCxnSpPr>
            <a:stCxn id="61" idx="6"/>
            <a:endCxn id="64" idx="2"/>
          </p:cNvCxnSpPr>
          <p:nvPr/>
        </p:nvCxnSpPr>
        <p:spPr>
          <a:xfrm>
            <a:off x="8863246" y="264807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920135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942806"/>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24000" y="713818"/>
            <a:ext cx="6108700"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cxnSp>
        <p:nvCxnSpPr>
          <p:cNvPr id="3" name="Elbow Connector 2"/>
          <p:cNvCxnSpPr>
            <a:stCxn id="42" idx="6"/>
            <a:endCxn id="46" idx="2"/>
          </p:cNvCxnSpPr>
          <p:nvPr/>
        </p:nvCxnSpPr>
        <p:spPr>
          <a:xfrm flipH="1">
            <a:off x="3189674" y="1682456"/>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1693582" y="3249803"/>
            <a:ext cx="8077602" cy="523220"/>
          </a:xfrm>
          <a:prstGeom prst="rect">
            <a:avLst/>
          </a:prstGeom>
        </p:spPr>
        <p:txBody>
          <a:bodyPr wrap="none">
            <a:spAutoFit/>
          </a:bodyPr>
          <a:lstStyle/>
          <a:p>
            <a:pPr defTabSz="457200">
              <a:buClrTx/>
            </a:pPr>
            <a:r>
              <a:rPr lang="en-US" sz="2800" u="sng" kern="1200" dirty="0">
                <a:solidFill>
                  <a:srgbClr val="0000FF"/>
                </a:solidFill>
                <a:latin typeface="Calibri"/>
                <a:ea typeface="+mn-ea"/>
                <a:cs typeface="+mn-cs"/>
              </a:rPr>
              <a:t>Theorem</a:t>
            </a:r>
            <a:r>
              <a:rPr lang="en-US" sz="2800" kern="1200" dirty="0">
                <a:solidFill>
                  <a:srgbClr val="0000FF"/>
                </a:solidFill>
                <a:latin typeface="Calibri"/>
                <a:ea typeface="+mn-ea"/>
                <a:cs typeface="+mn-cs"/>
              </a:rPr>
              <a:t>: in the parallel RO model, cc(</a:t>
            </a:r>
            <a:r>
              <a:rPr lang="en-US" sz="2800" kern="1200" dirty="0" err="1">
                <a:solidFill>
                  <a:srgbClr val="0000FF"/>
                </a:solidFill>
                <a:latin typeface="Calibri"/>
                <a:ea typeface="+mn-ea"/>
                <a:cs typeface="+mn-cs"/>
              </a:rPr>
              <a:t>scrypt</a:t>
            </a:r>
            <a:r>
              <a:rPr lang="en-US" sz="2800" kern="1200" dirty="0">
                <a:solidFill>
                  <a:srgbClr val="0000FF"/>
                </a:solidFill>
                <a:latin typeface="Calibri"/>
                <a:ea typeface="+mn-ea"/>
                <a:cs typeface="+mn-cs"/>
              </a:rPr>
              <a:t>) = </a:t>
            </a:r>
            <a:r>
              <a:rPr lang="en-US" sz="2800" kern="1200" dirty="0">
                <a:solidFill>
                  <a:srgbClr val="0000FF"/>
                </a:solidFill>
                <a:latin typeface="Calibri"/>
                <a:ea typeface="+mn-ea"/>
                <a:cs typeface="+mn-cs"/>
                <a:sym typeface="Symbol"/>
              </a:rPr>
              <a:t></a:t>
            </a:r>
            <a:r>
              <a:rPr lang="en-US" sz="2800" kern="1200" dirty="0">
                <a:solidFill>
                  <a:srgbClr val="0000FF"/>
                </a:solidFill>
                <a:latin typeface="Calibri"/>
                <a:ea typeface="+mn-ea"/>
                <a:cs typeface="+mn-cs"/>
              </a:rPr>
              <a:t> (n</a:t>
            </a:r>
            <a:r>
              <a:rPr lang="en-US" sz="2800" kern="1200" baseline="30000" dirty="0">
                <a:solidFill>
                  <a:srgbClr val="0000FF"/>
                </a:solidFill>
                <a:latin typeface="Calibri"/>
                <a:ea typeface="+mn-ea"/>
                <a:cs typeface="+mn-cs"/>
              </a:rPr>
              <a:t>2</a:t>
            </a:r>
            <a:r>
              <a:rPr lang="en-US" sz="2800" kern="1200" dirty="0">
                <a:solidFill>
                  <a:srgbClr val="0000FF"/>
                </a:solidFill>
                <a:latin typeface="Calibri"/>
                <a:ea typeface="+mn-ea"/>
                <a:cs typeface="+mn-cs"/>
              </a:rPr>
              <a:t>) </a:t>
            </a:r>
            <a:endParaRPr lang="en-US" sz="1800" kern="1200" dirty="0">
              <a:solidFill>
                <a:srgbClr val="0000FF"/>
              </a:solidFill>
              <a:latin typeface="Calibri"/>
              <a:ea typeface="+mn-ea"/>
              <a:cs typeface="+mn-cs"/>
            </a:endParaRPr>
          </a:p>
        </p:txBody>
      </p:sp>
      <p:sp>
        <p:nvSpPr>
          <p:cNvPr id="57" name="Rectangle 56"/>
          <p:cNvSpPr/>
          <p:nvPr/>
        </p:nvSpPr>
        <p:spPr>
          <a:xfrm>
            <a:off x="2022602" y="4000827"/>
            <a:ext cx="5098421"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The first ever construction works!</a:t>
            </a:r>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val="200367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5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Talk Outline</a:t>
            </a:r>
          </a:p>
        </p:txBody>
      </p:sp>
      <p:sp>
        <p:nvSpPr>
          <p:cNvPr id="2" name="Content Placeholder 1"/>
          <p:cNvSpPr>
            <a:spLocks noGrp="1"/>
          </p:cNvSpPr>
          <p:nvPr>
            <p:ph idx="1"/>
          </p:nvPr>
        </p:nvSpPr>
        <p:spPr>
          <a:xfrm>
            <a:off x="1981200" y="835764"/>
            <a:ext cx="8229600" cy="761820"/>
          </a:xfrm>
        </p:spPr>
        <p:txBody>
          <a:bodyPr/>
          <a:lstStyle/>
          <a:p>
            <a:pPr marL="0" indent="0">
              <a:buNone/>
            </a:pPr>
            <a:r>
              <a:rPr lang="en-US" dirty="0"/>
              <a:t>Memory-hard functions for password hashing</a:t>
            </a:r>
          </a:p>
        </p:txBody>
      </p:sp>
      <p:sp>
        <p:nvSpPr>
          <p:cNvPr id="3" name="Rectangle 2"/>
          <p:cNvSpPr/>
          <p:nvPr/>
        </p:nvSpPr>
        <p:spPr>
          <a:xfrm>
            <a:off x="1981200" y="1702982"/>
            <a:ext cx="4572000" cy="584776"/>
          </a:xfrm>
          <a:prstGeom prst="rect">
            <a:avLst/>
          </a:prstGeom>
        </p:spPr>
        <p:txBody>
          <a:bodyPr>
            <a:spAutoFit/>
          </a:bodyPr>
          <a:lstStyle/>
          <a:p>
            <a:pPr defTabSz="457200">
              <a:spcBef>
                <a:spcPct val="20000"/>
              </a:spcBef>
              <a:buClrTx/>
            </a:pPr>
            <a:r>
              <a:rPr lang="en-US" sz="3200" kern="1200" dirty="0">
                <a:solidFill>
                  <a:prstClr val="black"/>
                </a:solidFill>
                <a:latin typeface="Calibri"/>
                <a:ea typeface="+mn-ea"/>
                <a:cs typeface="+mn-cs"/>
              </a:rPr>
              <a:t>Design of </a:t>
            </a:r>
            <a:r>
              <a:rPr lang="en-US" sz="3200" kern="1200" dirty="0" err="1">
                <a:solidFill>
                  <a:prstClr val="black"/>
                </a:solidFill>
                <a:latin typeface="Calibri"/>
                <a:ea typeface="+mn-ea"/>
                <a:cs typeface="+mn-cs"/>
              </a:rPr>
              <a:t>scrypt</a:t>
            </a:r>
            <a:endParaRPr lang="en-US" sz="3200" kern="1200" dirty="0">
              <a:solidFill>
                <a:prstClr val="black"/>
              </a:solidFill>
              <a:latin typeface="Calibri"/>
              <a:ea typeface="+mn-ea"/>
              <a:cs typeface="+mn-cs"/>
            </a:endParaRPr>
          </a:p>
        </p:txBody>
      </p:sp>
      <p:sp>
        <p:nvSpPr>
          <p:cNvPr id="4" name="Rectangle 3"/>
          <p:cNvSpPr/>
          <p:nvPr/>
        </p:nvSpPr>
        <p:spPr>
          <a:xfrm>
            <a:off x="1981200" y="2485766"/>
            <a:ext cx="9388346" cy="584776"/>
          </a:xfrm>
          <a:prstGeom prst="rect">
            <a:avLst/>
          </a:prstGeom>
        </p:spPr>
        <p:txBody>
          <a:bodyPr wrap="square">
            <a:spAutoFit/>
          </a:bodyPr>
          <a:lstStyle/>
          <a:p>
            <a:pPr defTabSz="457200">
              <a:spcBef>
                <a:spcPct val="20000"/>
              </a:spcBef>
              <a:buClrTx/>
            </a:pPr>
            <a:r>
              <a:rPr lang="en-US" sz="3200" kern="1200" dirty="0">
                <a:solidFill>
                  <a:prstClr val="black"/>
                </a:solidFill>
                <a:latin typeface="Calibri"/>
                <a:ea typeface="+mn-ea"/>
                <a:cs typeface="+mn-cs"/>
              </a:rPr>
              <a:t>How to measure cost: cumulative complexity (cc)</a:t>
            </a:r>
          </a:p>
        </p:txBody>
      </p:sp>
      <p:sp>
        <p:nvSpPr>
          <p:cNvPr id="5" name="Rectangle 4"/>
          <p:cNvSpPr/>
          <p:nvPr/>
        </p:nvSpPr>
        <p:spPr>
          <a:xfrm>
            <a:off x="1981201" y="3242091"/>
            <a:ext cx="9143573" cy="1077218"/>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Main Result:	cc(</a:t>
            </a:r>
            <a:r>
              <a:rPr lang="en-US" sz="3200" kern="1200" dirty="0" err="1">
                <a:solidFill>
                  <a:prstClr val="black"/>
                </a:solidFill>
                <a:latin typeface="Calibri"/>
                <a:ea typeface="+mn-ea"/>
                <a:cs typeface="+mn-cs"/>
              </a:rPr>
              <a:t>scrypt</a:t>
            </a:r>
            <a:r>
              <a:rPr lang="en-US" sz="3200" kern="1200" dirty="0">
                <a:solidFill>
                  <a:prstClr val="black"/>
                </a:solidFill>
                <a:latin typeface="Calibri"/>
                <a:ea typeface="+mn-ea"/>
                <a:cs typeface="+mn-cs"/>
              </a:rPr>
              <a:t>) is highest possible n</a:t>
            </a:r>
            <a:r>
              <a:rPr lang="en-US" sz="3200" kern="1200" baseline="30000" dirty="0">
                <a:solidFill>
                  <a:prstClr val="black"/>
                </a:solidFill>
                <a:latin typeface="Calibri"/>
                <a:ea typeface="+mn-ea"/>
                <a:cs typeface="+mn-cs"/>
              </a:rPr>
              <a:t>2</a:t>
            </a:r>
            <a:r>
              <a:rPr lang="en-US" sz="3200" kern="1200" dirty="0">
                <a:solidFill>
                  <a:prstClr val="black"/>
                </a:solidFill>
                <a:latin typeface="Calibri"/>
                <a:ea typeface="+mn-ea"/>
                <a:cs typeface="+mn-cs"/>
              </a:rPr>
              <a:t/>
            </a:r>
            <a:br>
              <a:rPr lang="en-US" sz="3200" kern="1200" dirty="0">
                <a:solidFill>
                  <a:prstClr val="black"/>
                </a:solidFill>
                <a:latin typeface="Calibri"/>
                <a:ea typeface="+mn-ea"/>
                <a:cs typeface="+mn-cs"/>
              </a:rPr>
            </a:br>
            <a:r>
              <a:rPr lang="en-US" sz="3200" kern="1200" dirty="0">
                <a:solidFill>
                  <a:prstClr val="black"/>
                </a:solidFill>
                <a:latin typeface="Calibri"/>
                <a:ea typeface="+mn-ea"/>
                <a:cs typeface="+mn-cs"/>
              </a:rPr>
              <a:t>	in parallel RO model </a:t>
            </a:r>
          </a:p>
        </p:txBody>
      </p:sp>
      <p:sp>
        <p:nvSpPr>
          <p:cNvPr id="8" name="Rectangle 7"/>
          <p:cNvSpPr/>
          <p:nvPr/>
        </p:nvSpPr>
        <p:spPr>
          <a:xfrm>
            <a:off x="2184400" y="4747227"/>
            <a:ext cx="8356600" cy="584776"/>
          </a:xfrm>
          <a:prstGeom prst="rect">
            <a:avLst/>
          </a:prstGeom>
        </p:spPr>
        <p:txBody>
          <a:bodyPr wrap="square">
            <a:spAutoFit/>
          </a:bodyPr>
          <a:lstStyle/>
          <a:p>
            <a:pPr defTabSz="457200">
              <a:spcBef>
                <a:spcPct val="20000"/>
              </a:spcBef>
              <a:buClrTx/>
            </a:pPr>
            <a:r>
              <a:rPr lang="en-US" sz="3200" kern="1200" dirty="0">
                <a:solidFill>
                  <a:prstClr val="black"/>
                </a:solidFill>
                <a:latin typeface="Calibri"/>
                <a:ea typeface="+mn-ea"/>
                <a:cs typeface="+mn-cs"/>
              </a:rPr>
              <a:t>Before proving: can we simplify </a:t>
            </a:r>
            <a:r>
              <a:rPr lang="en-US" sz="3200" kern="1200" dirty="0" err="1">
                <a:solidFill>
                  <a:prstClr val="black"/>
                </a:solidFill>
                <a:latin typeface="Calibri"/>
                <a:ea typeface="+mn-ea"/>
                <a:cs typeface="+mn-cs"/>
              </a:rPr>
              <a:t>scrypt</a:t>
            </a:r>
            <a:r>
              <a:rPr lang="en-US" sz="3200" kern="1200" dirty="0">
                <a:solidFill>
                  <a:prstClr val="black"/>
                </a:solidFill>
                <a:latin typeface="Calibri"/>
                <a:ea typeface="+mn-ea"/>
                <a:cs typeface="+mn-cs"/>
              </a:rPr>
              <a:t>?</a:t>
            </a:r>
          </a:p>
        </p:txBody>
      </p:sp>
      <p:pic>
        <p:nvPicPr>
          <p:cNvPr id="10" name="Picture 9"/>
          <p:cNvPicPr>
            <a:picLocks noChangeAspect="1"/>
          </p:cNvPicPr>
          <p:nvPr/>
        </p:nvPicPr>
        <p:blipFill>
          <a:blip r:embed="rId3"/>
          <a:stretch>
            <a:fillRect/>
          </a:stretch>
        </p:blipFill>
        <p:spPr>
          <a:xfrm>
            <a:off x="1590406" y="917695"/>
            <a:ext cx="505219" cy="505219"/>
          </a:xfrm>
          <a:prstGeom prst="rect">
            <a:avLst/>
          </a:prstGeom>
        </p:spPr>
      </p:pic>
      <p:pic>
        <p:nvPicPr>
          <p:cNvPr id="12" name="Picture 11"/>
          <p:cNvPicPr>
            <a:picLocks noChangeAspect="1"/>
          </p:cNvPicPr>
          <p:nvPr/>
        </p:nvPicPr>
        <p:blipFill>
          <a:blip r:embed="rId3"/>
          <a:stretch>
            <a:fillRect/>
          </a:stretch>
        </p:blipFill>
        <p:spPr>
          <a:xfrm>
            <a:off x="1590406" y="1814886"/>
            <a:ext cx="505219" cy="505219"/>
          </a:xfrm>
          <a:prstGeom prst="rect">
            <a:avLst/>
          </a:prstGeom>
        </p:spPr>
      </p:pic>
      <p:pic>
        <p:nvPicPr>
          <p:cNvPr id="13" name="Picture 12"/>
          <p:cNvPicPr>
            <a:picLocks noChangeAspect="1"/>
          </p:cNvPicPr>
          <p:nvPr/>
        </p:nvPicPr>
        <p:blipFill>
          <a:blip r:embed="rId3"/>
          <a:stretch>
            <a:fillRect/>
          </a:stretch>
        </p:blipFill>
        <p:spPr>
          <a:xfrm>
            <a:off x="1590406" y="2552094"/>
            <a:ext cx="505219" cy="505219"/>
          </a:xfrm>
          <a:prstGeom prst="rect">
            <a:avLst/>
          </a:prstGeom>
        </p:spPr>
      </p:pic>
      <p:pic>
        <p:nvPicPr>
          <p:cNvPr id="14" name="Picture 13"/>
          <p:cNvPicPr>
            <a:picLocks noChangeAspect="1"/>
          </p:cNvPicPr>
          <p:nvPr/>
        </p:nvPicPr>
        <p:blipFill>
          <a:blip r:embed="rId3"/>
          <a:stretch>
            <a:fillRect/>
          </a:stretch>
        </p:blipFill>
        <p:spPr>
          <a:xfrm>
            <a:off x="1590406" y="3317431"/>
            <a:ext cx="505219" cy="505219"/>
          </a:xfrm>
          <a:prstGeom prst="rect">
            <a:avLst/>
          </a:prstGeom>
        </p:spPr>
      </p:pic>
    </p:spTree>
    <p:extLst>
      <p:ext uri="{BB962C8B-B14F-4D97-AF65-F5344CB8AC3E}">
        <p14:creationId xmlns:p14="http://schemas.microsoft.com/office/powerpoint/2010/main" val="27096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expander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a:stCxn id="8" idx="1"/>
          </p:cNvCxnSpPr>
          <p:nvPr/>
        </p:nvCxnSpPr>
        <p:spPr>
          <a:xfrm flipV="1">
            <a:off x="3018926" y="3271391"/>
            <a:ext cx="1209" cy="119330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p:cNvSpPr/>
              <p:nvPr/>
            </p:nvSpPr>
            <p:spPr>
              <a:xfrm>
                <a:off x="1550691" y="2558112"/>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ea typeface="Cambria Math" panose="02040503050406030204" pitchFamily="18" charset="0"/>
                        </a:rPr>
                        <m:t>&lt;</m:t>
                      </m:r>
                      <m:r>
                        <a:rPr lang="en-US" sz="3200" i="1" dirty="0">
                          <a:latin typeface="Cambria Math" panose="02040503050406030204" pitchFamily="18" charset="0"/>
                          <a:ea typeface="Cambria Math" panose="02040503050406030204" pitchFamily="18" charset="0"/>
                        </a:rPr>
                        <m:t>𝛿</m:t>
                      </m:r>
                      <m:r>
                        <a:rPr lang="en-US" sz="3200" i="1" dirty="0">
                          <a:latin typeface="Cambria Math" panose="02040503050406030204" pitchFamily="18" charset="0"/>
                          <a:ea typeface="Cambria Math" panose="02040503050406030204" pitchFamily="18" charset="0"/>
                        </a:rPr>
                        <m:t>𝑛</m:t>
                      </m:r>
                    </m:oMath>
                  </m:oMathPara>
                </a14:m>
                <a:endParaRPr lang="en-US" sz="3200" dirty="0"/>
              </a:p>
            </p:txBody>
          </p:sp>
        </mc:Choice>
        <mc:Fallback xmlns="">
          <p:sp>
            <p:nvSpPr>
              <p:cNvPr id="14" name="Oval 13"/>
              <p:cNvSpPr>
                <a:spLocks noRot="1" noChangeAspect="1" noMove="1" noResize="1" noEditPoints="1" noAdjustHandles="1" noChangeArrowheads="1" noChangeShapeType="1" noTextEdit="1"/>
              </p:cNvSpPr>
              <p:nvPr/>
            </p:nvSpPr>
            <p:spPr>
              <a:xfrm>
                <a:off x="1550691" y="2558112"/>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V="1">
            <a:off x="3528735" y="3255258"/>
            <a:ext cx="142735" cy="11031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p:cxnSp>
        <p:nvCxnSpPr>
          <p:cNvPr id="19" name="Straight Arrow Connector 18"/>
          <p:cNvCxnSpPr/>
          <p:nvPr/>
        </p:nvCxnSpPr>
        <p:spPr>
          <a:xfrm flipV="1">
            <a:off x="3819496" y="3158942"/>
            <a:ext cx="1114017" cy="12606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a:latin typeface="Cambria Math" panose="02040503050406030204" pitchFamily="18" charset="0"/>
                          <a:ea typeface="Cambria Math" panose="02040503050406030204" pitchFamily="18" charset="0"/>
                        </a:rPr>
                        <m:t>≥</m:t>
                      </m:r>
                      <m:r>
                        <a:rPr lang="en-US" sz="4267" i="1" dirty="0">
                          <a:latin typeface="Cambria Math" panose="02040503050406030204" pitchFamily="18" charset="0"/>
                          <a:ea typeface="Cambria Math" panose="02040503050406030204" pitchFamily="18" charset="0"/>
                        </a:rPr>
                        <m:t>𝛿</m:t>
                      </m:r>
                      <m:r>
                        <a:rPr lang="en-US" sz="4267" i="1" dirty="0">
                          <a:latin typeface="Cambria Math" panose="02040503050406030204" pitchFamily="18" charset="0"/>
                          <a:ea typeface="Cambria Math" panose="02040503050406030204" pitchFamily="18" charset="0"/>
                        </a:rPr>
                        <m:t>𝑛</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p:nvPr/>
        </p:nvCxnSpPr>
        <p:spPr>
          <a:xfrm flipV="1">
            <a:off x="3671469" y="3237868"/>
            <a:ext cx="484440" cy="110907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ontent Placeholder 2"/>
              <p:cNvSpPr txBox="1">
                <a:spLocks/>
              </p:cNvSpPr>
              <p:nvPr/>
            </p:nvSpPr>
            <p:spPr>
              <a:xfrm>
                <a:off x="6336519" y="2636943"/>
                <a:ext cx="5662988"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i="1" dirty="0">
                          <a:latin typeface="Cambria Math" panose="02040503050406030204" pitchFamily="18" charset="0"/>
                        </a:rPr>
                        <m:t>𝑛</m:t>
                      </m:r>
                    </m:oMath>
                  </m:oMathPara>
                </a14:m>
                <a:endParaRPr lang="en-US" sz="4267" dirty="0"/>
              </a:p>
              <a:p>
                <a:pPr marL="0" indent="0">
                  <a:buNone/>
                </a:pPr>
                <a:endParaRPr lang="en-US" sz="4267" dirty="0"/>
              </a:p>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a:p>
                <a:pPr marL="0" indent="0" algn="ctr">
                  <a:buNone/>
                </a:pPr>
                <a:r>
                  <a:rPr lang="en-US" sz="4267" dirty="0"/>
                  <a:t>(</a:t>
                </a:r>
                <a:r>
                  <a:rPr lang="en-US" sz="4267" dirty="0">
                    <a:solidFill>
                      <a:srgbClr val="FF0000"/>
                    </a:solidFill>
                  </a:rPr>
                  <a:t>unreachable from </a:t>
                </a:r>
                <a14:m>
                  <m:oMath xmlns:m="http://schemas.openxmlformats.org/officeDocument/2006/math">
                    <m:r>
                      <m:rPr>
                        <m:nor/>
                      </m:rPr>
                      <a:rPr lang="en-US" sz="4267" dirty="0">
                        <a:solidFill>
                          <a:srgbClr val="0070C0"/>
                        </a:solidFill>
                      </a:rPr>
                      <m:t>X</m:t>
                    </m:r>
                  </m:oMath>
                </a14:m>
                <a:r>
                  <a:rPr lang="en-US" sz="4267" dirty="0"/>
                  <a:t>)</a:t>
                </a:r>
              </a:p>
              <a:p>
                <a:pPr marL="0" indent="0">
                  <a:buNone/>
                </a:pPr>
                <a:endParaRPr lang="en-US" sz="4267" dirty="0"/>
              </a:p>
              <a:p>
                <a:pPr marL="0" indent="0">
                  <a:buNone/>
                </a:pPr>
                <a:r>
                  <a:rPr lang="en-US" sz="4267" dirty="0"/>
                  <a:t>        </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336519" y="2636943"/>
                <a:ext cx="5662988" cy="43513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a:xfrm>
                <a:off x="-2376" y="1871575"/>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2376" y="1871575"/>
                <a:ext cx="3821871" cy="82042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88379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An input-independent graph</a:t>
            </a:r>
          </a:p>
        </p:txBody>
      </p:sp>
      <p:sp>
        <p:nvSpPr>
          <p:cNvPr id="26" name="Oval 25"/>
          <p:cNvSpPr>
            <a:spLocks noChangeAspect="1"/>
          </p:cNvSpPr>
          <p:nvPr/>
        </p:nvSpPr>
        <p:spPr>
          <a:xfrm>
            <a:off x="2267590"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040671"/>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780321"/>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04067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78032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3" name="Content Placeholder 1"/>
          <p:cNvSpPr txBox="1">
            <a:spLocks/>
          </p:cNvSpPr>
          <p:nvPr/>
        </p:nvSpPr>
        <p:spPr>
          <a:xfrm>
            <a:off x="2244216" y="3849105"/>
            <a:ext cx="637564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Repeat n times: x</a:t>
            </a:r>
            <a:r>
              <a:rPr lang="en-US" sz="2800" baseline="-25000" dirty="0">
                <a:solidFill>
                  <a:prstClr val="black"/>
                </a:solidFill>
                <a:latin typeface="Calibri"/>
              </a:rPr>
              <a:t>i</a:t>
            </a:r>
            <a:r>
              <a:rPr lang="en-US" sz="2800" dirty="0">
                <a:solidFill>
                  <a:prstClr val="black"/>
                </a:solidFill>
                <a:latin typeface="Calibri"/>
              </a:rPr>
              <a:t>=H(x</a:t>
            </a:r>
            <a:r>
              <a:rPr lang="en-US" sz="2800" baseline="-25000" dirty="0">
                <a:solidFill>
                  <a:prstClr val="black"/>
                </a:solidFill>
                <a:latin typeface="Calibri"/>
              </a:rPr>
              <a:t>i-1</a:t>
            </a:r>
            <a:r>
              <a:rPr lang="en-US" sz="2800" dirty="0">
                <a:solidFill>
                  <a:prstClr val="black"/>
                </a:solidFill>
                <a:latin typeface="Calibri"/>
              </a:rPr>
              <a:t>)</a:t>
            </a:r>
            <a:endParaRPr lang="en-US" baseline="-25000" dirty="0">
              <a:solidFill>
                <a:prstClr val="black"/>
              </a:solidFill>
              <a:latin typeface="Calibri"/>
              <a:cs typeface="Times New Roman" charset="0"/>
            </a:endParaRPr>
          </a:p>
        </p:txBody>
      </p:sp>
      <p:sp>
        <p:nvSpPr>
          <p:cNvPr id="44" name="Content Placeholder 1"/>
          <p:cNvSpPr txBox="1">
            <a:spLocks/>
          </p:cNvSpPr>
          <p:nvPr/>
        </p:nvSpPr>
        <p:spPr>
          <a:xfrm>
            <a:off x="2244215" y="3291495"/>
            <a:ext cx="250259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Input: x</a:t>
            </a:r>
            <a:r>
              <a:rPr lang="en-US" sz="2800" baseline="-25000" dirty="0">
                <a:solidFill>
                  <a:prstClr val="black"/>
                </a:solidFill>
                <a:latin typeface="Calibri"/>
              </a:rPr>
              <a:t>0</a:t>
            </a:r>
            <a:endParaRPr lang="en-US" baseline="-25000" dirty="0">
              <a:solidFill>
                <a:prstClr val="black"/>
              </a:solidFill>
              <a:latin typeface="Calibri"/>
              <a:cs typeface="Times New Roman" charset="0"/>
            </a:endParaRPr>
          </a:p>
        </p:txBody>
      </p:sp>
      <p:sp>
        <p:nvSpPr>
          <p:cNvPr id="46" name="Oval 45"/>
          <p:cNvSpPr>
            <a:spLocks noChangeAspect="1"/>
          </p:cNvSpPr>
          <p:nvPr/>
        </p:nvSpPr>
        <p:spPr>
          <a:xfrm>
            <a:off x="3189674"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cxnSp>
        <p:nvCxnSpPr>
          <p:cNvPr id="47" name="Straight Arrow Connector 46"/>
          <p:cNvCxnSpPr>
            <a:stCxn id="46" idx="6"/>
            <a:endCxn id="48" idx="2"/>
          </p:cNvCxnSpPr>
          <p:nvPr/>
        </p:nvCxnSpPr>
        <p:spPr>
          <a:xfrm>
            <a:off x="3710374"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Oval 47"/>
          <p:cNvSpPr>
            <a:spLocks noChangeAspect="1"/>
          </p:cNvSpPr>
          <p:nvPr/>
        </p:nvSpPr>
        <p:spPr>
          <a:xfrm>
            <a:off x="4048486"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cxnSp>
        <p:nvCxnSpPr>
          <p:cNvPr id="49" name="Straight Arrow Connector 48"/>
          <p:cNvCxnSpPr>
            <a:stCxn id="48" idx="6"/>
            <a:endCxn id="50" idx="2"/>
          </p:cNvCxnSpPr>
          <p:nvPr/>
        </p:nvCxnSpPr>
        <p:spPr>
          <a:xfrm>
            <a:off x="4569186"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a:off x="4907298"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cxnSp>
        <p:nvCxnSpPr>
          <p:cNvPr id="51" name="Straight Arrow Connector 50"/>
          <p:cNvCxnSpPr>
            <a:stCxn id="50" idx="6"/>
          </p:cNvCxnSpPr>
          <p:nvPr/>
        </p:nvCxnSpPr>
        <p:spPr>
          <a:xfrm>
            <a:off x="5427999" y="2006291"/>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5766110"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cxnSp>
        <p:nvCxnSpPr>
          <p:cNvPr id="53" name="Straight Arrow Connector 52"/>
          <p:cNvCxnSpPr>
            <a:stCxn id="52" idx="6"/>
            <a:endCxn id="54" idx="2"/>
          </p:cNvCxnSpPr>
          <p:nvPr/>
        </p:nvCxnSpPr>
        <p:spPr>
          <a:xfrm>
            <a:off x="6286810"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Oval 53"/>
          <p:cNvSpPr>
            <a:spLocks noChangeAspect="1"/>
          </p:cNvSpPr>
          <p:nvPr/>
        </p:nvSpPr>
        <p:spPr>
          <a:xfrm>
            <a:off x="6624922"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cxnSp>
        <p:nvCxnSpPr>
          <p:cNvPr id="55" name="Straight Arrow Connector 54"/>
          <p:cNvCxnSpPr>
            <a:stCxn id="54" idx="6"/>
            <a:endCxn id="58" idx="2"/>
          </p:cNvCxnSpPr>
          <p:nvPr/>
        </p:nvCxnSpPr>
        <p:spPr>
          <a:xfrm>
            <a:off x="7145622"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Oval 57"/>
          <p:cNvSpPr>
            <a:spLocks noChangeAspect="1"/>
          </p:cNvSpPr>
          <p:nvPr/>
        </p:nvSpPr>
        <p:spPr>
          <a:xfrm>
            <a:off x="7483734"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cxnSp>
        <p:nvCxnSpPr>
          <p:cNvPr id="59" name="Straight Arrow Connector 58"/>
          <p:cNvCxnSpPr>
            <a:stCxn id="58" idx="6"/>
            <a:endCxn id="61" idx="2"/>
          </p:cNvCxnSpPr>
          <p:nvPr/>
        </p:nvCxnSpPr>
        <p:spPr>
          <a:xfrm>
            <a:off x="8004434"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8342546" y="1745941"/>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63" name="Straight Arrow Connector 62"/>
          <p:cNvCxnSpPr>
            <a:stCxn id="61" idx="6"/>
            <a:endCxn id="64" idx="2"/>
          </p:cNvCxnSpPr>
          <p:nvPr/>
        </p:nvCxnSpPr>
        <p:spPr>
          <a:xfrm>
            <a:off x="8863246" y="2006291"/>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9201358" y="1745941"/>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301021"/>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301021"/>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301021"/>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301021"/>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301021"/>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301021"/>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301021"/>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Content Placeholder 1"/>
          <p:cNvSpPr txBox="1">
            <a:spLocks/>
          </p:cNvSpPr>
          <p:nvPr/>
        </p:nvSpPr>
        <p:spPr>
          <a:xfrm>
            <a:off x="2244215" y="4801035"/>
            <a:ext cx="711199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Repeat n times: </a:t>
            </a:r>
            <a:r>
              <a:rPr lang="en-US" sz="2800" dirty="0" err="1">
                <a:solidFill>
                  <a:prstClr val="black"/>
                </a:solidFill>
                <a:latin typeface="Calibri"/>
              </a:rPr>
              <a:t>s</a:t>
            </a:r>
            <a:r>
              <a:rPr lang="en-US" sz="2800" baseline="-25000" dirty="0" err="1">
                <a:solidFill>
                  <a:prstClr val="black"/>
                </a:solidFill>
                <a:latin typeface="Calibri"/>
              </a:rPr>
              <a:t>i</a:t>
            </a:r>
            <a:r>
              <a:rPr lang="en-US" sz="2800" dirty="0">
                <a:solidFill>
                  <a:prstClr val="black"/>
                </a:solidFill>
                <a:latin typeface="Calibri"/>
              </a:rPr>
              <a:t>=H(s</a:t>
            </a:r>
            <a:r>
              <a:rPr lang="en-US" sz="2800" baseline="-25000" dirty="0">
                <a:solidFill>
                  <a:prstClr val="black"/>
                </a:solidFill>
                <a:latin typeface="Calibri"/>
              </a:rPr>
              <a:t>i-1</a:t>
            </a:r>
            <a:r>
              <a:rPr lang="en-US" sz="2800" dirty="0">
                <a:solidFill>
                  <a:prstClr val="black"/>
                </a:solidFill>
                <a:latin typeface="Calibri"/>
                <a:sym typeface="Symbol"/>
              </a:rPr>
              <a:t></a:t>
            </a:r>
            <a:r>
              <a:rPr lang="en-US" sz="2800" dirty="0">
                <a:solidFill>
                  <a:prstClr val="black"/>
                </a:solidFill>
                <a:latin typeface="Calibri"/>
              </a:rPr>
              <a:t>x</a:t>
            </a:r>
            <a:r>
              <a:rPr lang="en-US" sz="2800" baseline="-25000" dirty="0">
                <a:solidFill>
                  <a:prstClr val="black"/>
                </a:solidFill>
                <a:latin typeface="Calibri"/>
              </a:rPr>
              <a:t>j</a:t>
            </a:r>
            <a:r>
              <a:rPr lang="en-US" sz="2800" dirty="0">
                <a:solidFill>
                  <a:prstClr val="black"/>
                </a:solidFill>
                <a:latin typeface="Calibri"/>
              </a:rPr>
              <a:t>) for j = s</a:t>
            </a:r>
            <a:r>
              <a:rPr lang="en-US" sz="2800" baseline="-25000" dirty="0">
                <a:solidFill>
                  <a:prstClr val="black"/>
                </a:solidFill>
                <a:latin typeface="Calibri"/>
              </a:rPr>
              <a:t>i-1</a:t>
            </a:r>
            <a:r>
              <a:rPr lang="en-US" sz="2800" dirty="0">
                <a:solidFill>
                  <a:prstClr val="black"/>
                </a:solidFill>
                <a:latin typeface="Calibri"/>
              </a:rPr>
              <a:t> mod n</a:t>
            </a:r>
            <a:endParaRPr lang="en-US" baseline="-25000" dirty="0">
              <a:solidFill>
                <a:prstClr val="black"/>
              </a:solidFill>
              <a:latin typeface="Calibri"/>
              <a:cs typeface="Times New Roman" charset="0"/>
            </a:endParaRPr>
          </a:p>
        </p:txBody>
      </p:sp>
      <p:sp>
        <p:nvSpPr>
          <p:cNvPr id="92" name="Content Placeholder 1"/>
          <p:cNvSpPr txBox="1">
            <a:spLocks/>
          </p:cNvSpPr>
          <p:nvPr/>
        </p:nvSpPr>
        <p:spPr>
          <a:xfrm>
            <a:off x="2244215" y="4306900"/>
            <a:ext cx="266404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a:t>
            </a:r>
            <a:r>
              <a:rPr lang="en-US" sz="2800" baseline="-25000" dirty="0">
                <a:solidFill>
                  <a:prstClr val="black"/>
                </a:solidFill>
                <a:latin typeface="Calibri"/>
              </a:rPr>
              <a:t>0</a:t>
            </a:r>
            <a:r>
              <a:rPr lang="en-US" sz="2800" dirty="0">
                <a:solidFill>
                  <a:prstClr val="black"/>
                </a:solidFill>
                <a:latin typeface="Calibri"/>
              </a:rPr>
              <a:t>=</a:t>
            </a:r>
            <a:r>
              <a:rPr lang="en-US" sz="2800" dirty="0" err="1">
                <a:solidFill>
                  <a:prstClr val="black"/>
                </a:solidFill>
                <a:latin typeface="Calibri"/>
              </a:rPr>
              <a:t>x</a:t>
            </a:r>
            <a:r>
              <a:rPr lang="en-US" sz="2800" baseline="-25000" dirty="0" err="1">
                <a:solidFill>
                  <a:prstClr val="black"/>
                </a:solidFill>
                <a:latin typeface="Calibri"/>
              </a:rPr>
              <a:t>n</a:t>
            </a:r>
            <a:endParaRPr lang="en-US" baseline="-25000" dirty="0">
              <a:solidFill>
                <a:prstClr val="black"/>
              </a:solidFill>
              <a:latin typeface="Calibri"/>
              <a:cs typeface="Times New Roman" charset="0"/>
            </a:endParaRPr>
          </a:p>
        </p:txBody>
      </p:sp>
      <p:sp>
        <p:nvSpPr>
          <p:cNvPr id="93" name="Content Placeholder 1"/>
          <p:cNvSpPr txBox="1">
            <a:spLocks/>
          </p:cNvSpPr>
          <p:nvPr/>
        </p:nvSpPr>
        <p:spPr>
          <a:xfrm>
            <a:off x="2244215" y="5297090"/>
            <a:ext cx="250259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Output: </a:t>
            </a:r>
            <a:r>
              <a:rPr lang="en-US" sz="2800" dirty="0" err="1">
                <a:solidFill>
                  <a:prstClr val="black"/>
                </a:solidFill>
                <a:latin typeface="Calibri"/>
              </a:rPr>
              <a:t>s</a:t>
            </a:r>
            <a:r>
              <a:rPr lang="en-US" sz="2800" baseline="-25000" dirty="0" err="1">
                <a:solidFill>
                  <a:prstClr val="black"/>
                </a:solidFill>
                <a:latin typeface="Calibri"/>
              </a:rPr>
              <a:t>n</a:t>
            </a:r>
            <a:endParaRPr lang="en-US" baseline="-25000" dirty="0">
              <a:solidFill>
                <a:prstClr val="black"/>
              </a:solidFill>
              <a:latin typeface="Calibri"/>
              <a:cs typeface="Times New Roman" charset="0"/>
            </a:endParaRPr>
          </a:p>
        </p:txBody>
      </p:sp>
      <p:cxnSp>
        <p:nvCxnSpPr>
          <p:cNvPr id="3" name="Elbow Connector 2"/>
          <p:cNvCxnSpPr>
            <a:stCxn id="42" idx="6"/>
            <a:endCxn id="46" idx="2"/>
          </p:cNvCxnSpPr>
          <p:nvPr/>
        </p:nvCxnSpPr>
        <p:spPr>
          <a:xfrm flipH="1">
            <a:off x="3189674" y="1040671"/>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Content Placeholder 1"/>
          <p:cNvSpPr txBox="1">
            <a:spLocks/>
          </p:cNvSpPr>
          <p:nvPr/>
        </p:nvSpPr>
        <p:spPr>
          <a:xfrm>
            <a:off x="1598652" y="2784685"/>
            <a:ext cx="985541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Choose any sequence j</a:t>
            </a:r>
            <a:r>
              <a:rPr lang="en-US" sz="2800" baseline="-25000" dirty="0">
                <a:solidFill>
                  <a:srgbClr val="0000FF"/>
                </a:solidFill>
                <a:latin typeface="Calibri"/>
              </a:rPr>
              <a:t>1</a:t>
            </a:r>
            <a:r>
              <a:rPr lang="is-IS" sz="2800" dirty="0">
                <a:solidFill>
                  <a:srgbClr val="0000FF"/>
                </a:solidFill>
                <a:latin typeface="Calibri"/>
              </a:rPr>
              <a:t>…j</a:t>
            </a:r>
            <a:r>
              <a:rPr lang="is-IS" sz="2800" baseline="-25000" dirty="0">
                <a:solidFill>
                  <a:srgbClr val="0000FF"/>
                </a:solidFill>
                <a:latin typeface="Calibri"/>
              </a:rPr>
              <a:t>n</a:t>
            </a:r>
            <a:r>
              <a:rPr lang="en-US" sz="2800" dirty="0">
                <a:solidFill>
                  <a:srgbClr val="0000FF"/>
                </a:solidFill>
                <a:latin typeface="Calibri"/>
              </a:rPr>
              <a:t> to build the graph ahead of time</a:t>
            </a:r>
            <a:endParaRPr lang="en-US" baseline="-25000" dirty="0">
              <a:solidFill>
                <a:srgbClr val="0000FF"/>
              </a:solidFill>
              <a:latin typeface="Calibri"/>
              <a:cs typeface="Times New Roman" charset="0"/>
            </a:endParaRPr>
          </a:p>
        </p:txBody>
      </p:sp>
      <p:sp>
        <p:nvSpPr>
          <p:cNvPr id="8" name="Rectangle 7"/>
          <p:cNvSpPr/>
          <p:nvPr/>
        </p:nvSpPr>
        <p:spPr>
          <a:xfrm>
            <a:off x="8844843" y="4796421"/>
            <a:ext cx="755335"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j = </a:t>
            </a:r>
            <a:r>
              <a:rPr lang="en-US" sz="2800" kern="1200" dirty="0" err="1">
                <a:solidFill>
                  <a:srgbClr val="0000FF"/>
                </a:solidFill>
                <a:latin typeface="Calibri"/>
                <a:ea typeface="+mn-ea"/>
                <a:cs typeface="+mn-cs"/>
              </a:rPr>
              <a:t>j</a:t>
            </a:r>
            <a:r>
              <a:rPr lang="en-US" sz="2800" kern="1200" baseline="-25000" dirty="0" err="1">
                <a:solidFill>
                  <a:srgbClr val="0000FF"/>
                </a:solidFill>
                <a:latin typeface="Calibri"/>
                <a:ea typeface="+mn-ea"/>
                <a:cs typeface="+mn-cs"/>
              </a:rPr>
              <a:t>i</a:t>
            </a:r>
            <a:endParaRPr lang="en-US" sz="1800" kern="1200" baseline="-25000" dirty="0">
              <a:solidFill>
                <a:srgbClr val="0000FF"/>
              </a:solidFill>
              <a:latin typeface="Calibri"/>
              <a:ea typeface="+mn-ea"/>
              <a:cs typeface="Times New Roman" charset="0"/>
            </a:endParaRPr>
          </a:p>
        </p:txBody>
      </p:sp>
      <p:sp>
        <p:nvSpPr>
          <p:cNvPr id="62" name="Line 21"/>
          <p:cNvSpPr>
            <a:spLocks noChangeShapeType="1"/>
          </p:cNvSpPr>
          <p:nvPr/>
        </p:nvSpPr>
        <p:spPr bwMode="auto">
          <a:xfrm>
            <a:off x="6885663" y="5129688"/>
            <a:ext cx="1848687" cy="0"/>
          </a:xfrm>
          <a:prstGeom prst="line">
            <a:avLst/>
          </a:prstGeom>
          <a:noFill/>
          <a:ln w="38100" cmpd="sng">
            <a:solidFill>
              <a:srgbClr val="0000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defTabSz="457200">
              <a:buClrTx/>
            </a:pPr>
            <a:endParaRPr lang="en-US" sz="1800" kern="1200">
              <a:solidFill>
                <a:prstClr val="black"/>
              </a:solidFill>
              <a:latin typeface="Calibri"/>
              <a:ea typeface="+mn-ea"/>
              <a:cs typeface="+mn-cs"/>
            </a:endParaRPr>
          </a:p>
        </p:txBody>
      </p:sp>
      <p:sp>
        <p:nvSpPr>
          <p:cNvPr id="65" name="Content Placeholder 1"/>
          <p:cNvSpPr txBox="1">
            <a:spLocks/>
          </p:cNvSpPr>
          <p:nvPr/>
        </p:nvSpPr>
        <p:spPr>
          <a:xfrm>
            <a:off x="1605248" y="5779095"/>
            <a:ext cx="640098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Claim [Alwen-Serbinenko’15]: cc </a:t>
            </a:r>
            <a:r>
              <a:rPr lang="en-US" sz="2800" dirty="0">
                <a:solidFill>
                  <a:prstClr val="black"/>
                </a:solidFill>
                <a:latin typeface="Calibri"/>
                <a:sym typeface="Symbol"/>
              </a:rPr>
              <a:t></a:t>
            </a:r>
            <a:r>
              <a:rPr lang="en-US" sz="2800" dirty="0">
                <a:solidFill>
                  <a:prstClr val="black"/>
                </a:solidFill>
                <a:latin typeface="Calibri"/>
              </a:rPr>
              <a:t> n</a:t>
            </a:r>
            <a:r>
              <a:rPr lang="en-US" sz="2800" baseline="30000" dirty="0">
                <a:solidFill>
                  <a:prstClr val="black"/>
                </a:solidFill>
                <a:latin typeface="Calibri"/>
              </a:rPr>
              <a:t>1.5</a:t>
            </a:r>
            <a:r>
              <a:rPr lang="en-US" sz="2800" dirty="0">
                <a:solidFill>
                  <a:prstClr val="black"/>
                </a:solidFill>
                <a:latin typeface="Calibri"/>
              </a:rPr>
              <a:t>  </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178166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 grpId="0"/>
      <p:bldP spid="62" grpId="0" animBg="1"/>
      <p:bldP spid="65" grpId="0"/>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249238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8" grpId="0"/>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
        <p:nvSpPr>
          <p:cNvPr id="139" name="Content Placeholder 1"/>
          <p:cNvSpPr txBox="1">
            <a:spLocks/>
          </p:cNvSpPr>
          <p:nvPr/>
        </p:nvSpPr>
        <p:spPr>
          <a:xfrm>
            <a:off x="1603369" y="432611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bottom line: start preparing for a given node, so as</a:t>
            </a:r>
            <a:br>
              <a:rPr lang="en-US" sz="2800" dirty="0">
                <a:solidFill>
                  <a:prstClr val="black"/>
                </a:solidFill>
                <a:latin typeface="Calibri"/>
              </a:rPr>
            </a:br>
            <a:r>
              <a:rPr lang="en-US" sz="2800" dirty="0">
                <a:solidFill>
                  <a:prstClr val="black"/>
                </a:solidFill>
                <a:latin typeface="Calibri"/>
              </a:rPr>
              <a:t>to be ready for it just-in-time (start </a:t>
            </a:r>
            <a:r>
              <a:rPr lang="en-US" sz="2800" dirty="0">
                <a:solidFill>
                  <a:prstClr val="black"/>
                </a:solidFill>
                <a:latin typeface="Calibri"/>
                <a:sym typeface="Symbol"/>
              </a:rPr>
              <a:t></a:t>
            </a:r>
            <a:r>
              <a:rPr lang="en-US" sz="2800" dirty="0">
                <a:solidFill>
                  <a:prstClr val="black"/>
                </a:solidFill>
                <a:latin typeface="Calibri"/>
              </a:rPr>
              <a:t> k steps beforehand)</a:t>
            </a:r>
            <a:endParaRPr lang="en-US" baseline="-25000" dirty="0">
              <a:solidFill>
                <a:prstClr val="black"/>
              </a:solidFill>
              <a:latin typeface="Calibri"/>
              <a:cs typeface="Times New Roman" charset="0"/>
            </a:endParaRPr>
          </a:p>
        </p:txBody>
      </p:sp>
      <p:cxnSp>
        <p:nvCxnSpPr>
          <p:cNvPr id="71" name="Elbow Connector 70"/>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57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
        <p:nvSpPr>
          <p:cNvPr id="139" name="Content Placeholder 1"/>
          <p:cNvSpPr txBox="1">
            <a:spLocks/>
          </p:cNvSpPr>
          <p:nvPr/>
        </p:nvSpPr>
        <p:spPr>
          <a:xfrm>
            <a:off x="1603369" y="432611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bottom line: start preparing for a given node, so as</a:t>
            </a:r>
            <a:br>
              <a:rPr lang="en-US" sz="2800" dirty="0">
                <a:solidFill>
                  <a:prstClr val="black"/>
                </a:solidFill>
                <a:latin typeface="Calibri"/>
              </a:rPr>
            </a:br>
            <a:r>
              <a:rPr lang="en-US" sz="2800" dirty="0">
                <a:solidFill>
                  <a:prstClr val="black"/>
                </a:solidFill>
                <a:latin typeface="Calibri"/>
              </a:rPr>
              <a:t>to be ready for it just-in-time (start </a:t>
            </a:r>
            <a:r>
              <a:rPr lang="en-US" sz="2800" dirty="0">
                <a:solidFill>
                  <a:prstClr val="black"/>
                </a:solidFill>
                <a:latin typeface="Calibri"/>
                <a:sym typeface="Symbol"/>
              </a:rPr>
              <a:t></a:t>
            </a:r>
            <a:r>
              <a:rPr lang="en-US" sz="2800" dirty="0">
                <a:solidFill>
                  <a:prstClr val="black"/>
                </a:solidFill>
                <a:latin typeface="Calibri"/>
              </a:rPr>
              <a:t> k steps beforehand)</a:t>
            </a:r>
            <a:endParaRPr lang="en-US" sz="2800" baseline="-25000" dirty="0">
              <a:solidFill>
                <a:prstClr val="black"/>
              </a:solidFill>
              <a:latin typeface="Calibri"/>
              <a:cs typeface="Times New Roman" charset="0"/>
            </a:endParaRPr>
          </a:p>
        </p:txBody>
      </p:sp>
      <p:cxnSp>
        <p:nvCxnSpPr>
          <p:cNvPr id="71" name="Straight Arrow Connector 70"/>
          <p:cNvCxnSpPr>
            <a:stCxn id="94" idx="5"/>
            <a:endCxn id="114" idx="0"/>
          </p:cNvCxnSpPr>
          <p:nvPr/>
        </p:nvCxnSpPr>
        <p:spPr>
          <a:xfrm flipH="1">
            <a:off x="5096193" y="1168369"/>
            <a:ext cx="2100523" cy="73381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Content Placeholder 1"/>
          <p:cNvSpPr txBox="1">
            <a:spLocks/>
          </p:cNvSpPr>
          <p:nvPr/>
        </p:nvSpPr>
        <p:spPr>
          <a:xfrm>
            <a:off x="2545010" y="2284080"/>
            <a:ext cx="8191521"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imagine we are preparing for this example node</a:t>
            </a:r>
            <a:endParaRPr lang="en-US" baseline="-25000" dirty="0">
              <a:solidFill>
                <a:prstClr val="black"/>
              </a:solidFill>
              <a:latin typeface="Calibri"/>
              <a:cs typeface="Times New Roman" charset="0"/>
            </a:endParaRPr>
          </a:p>
        </p:txBody>
      </p:sp>
      <p:cxnSp>
        <p:nvCxnSpPr>
          <p:cNvPr id="82" name="Straight Arrow Connector 81"/>
          <p:cNvCxnSpPr/>
          <p:nvPr/>
        </p:nvCxnSpPr>
        <p:spPr>
          <a:xfrm flipV="1">
            <a:off x="5096192" y="2294180"/>
            <a:ext cx="0" cy="37824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22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
        <p:nvSpPr>
          <p:cNvPr id="139" name="Content Placeholder 1"/>
          <p:cNvSpPr txBox="1">
            <a:spLocks/>
          </p:cNvSpPr>
          <p:nvPr/>
        </p:nvSpPr>
        <p:spPr>
          <a:xfrm>
            <a:off x="1603369" y="432611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bottom line: start preparing for a given node, so as</a:t>
            </a:r>
            <a:br>
              <a:rPr lang="en-US" sz="2800" dirty="0">
                <a:solidFill>
                  <a:prstClr val="black"/>
                </a:solidFill>
                <a:latin typeface="Calibri"/>
              </a:rPr>
            </a:br>
            <a:r>
              <a:rPr lang="en-US" sz="2800" dirty="0">
                <a:solidFill>
                  <a:prstClr val="black"/>
                </a:solidFill>
                <a:latin typeface="Calibri"/>
              </a:rPr>
              <a:t>to be ready for it just-in-time (start </a:t>
            </a:r>
            <a:r>
              <a:rPr lang="en-US" sz="2800" dirty="0">
                <a:solidFill>
                  <a:prstClr val="black"/>
                </a:solidFill>
                <a:latin typeface="Calibri"/>
                <a:sym typeface="Symbol"/>
              </a:rPr>
              <a:t></a:t>
            </a:r>
            <a:r>
              <a:rPr lang="en-US" sz="2800" dirty="0">
                <a:solidFill>
                  <a:prstClr val="black"/>
                </a:solidFill>
                <a:latin typeface="Calibri"/>
              </a:rPr>
              <a:t> k steps beforehand)</a:t>
            </a:r>
            <a:endParaRPr lang="en-US" sz="2800" baseline="-25000" dirty="0">
              <a:solidFill>
                <a:prstClr val="black"/>
              </a:solidFill>
              <a:latin typeface="Calibri"/>
              <a:cs typeface="Times New Roman" charset="0"/>
            </a:endParaRPr>
          </a:p>
        </p:txBody>
      </p:sp>
      <p:cxnSp>
        <p:nvCxnSpPr>
          <p:cNvPr id="71" name="Straight Arrow Connector 70"/>
          <p:cNvCxnSpPr>
            <a:stCxn id="94" idx="4"/>
            <a:endCxn id="114" idx="0"/>
          </p:cNvCxnSpPr>
          <p:nvPr/>
        </p:nvCxnSpPr>
        <p:spPr>
          <a:xfrm flipH="1">
            <a:off x="5096192" y="1206401"/>
            <a:ext cx="2008706" cy="6957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19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
        <p:nvSpPr>
          <p:cNvPr id="139" name="Content Placeholder 1"/>
          <p:cNvSpPr txBox="1">
            <a:spLocks/>
          </p:cNvSpPr>
          <p:nvPr/>
        </p:nvSpPr>
        <p:spPr>
          <a:xfrm>
            <a:off x="1603369" y="432611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bottom line: start preparing for a given node, so as</a:t>
            </a:r>
            <a:br>
              <a:rPr lang="en-US" sz="2800" dirty="0">
                <a:solidFill>
                  <a:prstClr val="black"/>
                </a:solidFill>
                <a:latin typeface="Calibri"/>
              </a:rPr>
            </a:br>
            <a:r>
              <a:rPr lang="en-US" sz="2800" dirty="0">
                <a:solidFill>
                  <a:prstClr val="black"/>
                </a:solidFill>
                <a:latin typeface="Calibri"/>
              </a:rPr>
              <a:t>to be ready for it just-in-time (start </a:t>
            </a:r>
            <a:r>
              <a:rPr lang="en-US" sz="2800" dirty="0">
                <a:solidFill>
                  <a:prstClr val="black"/>
                </a:solidFill>
                <a:latin typeface="Calibri"/>
                <a:sym typeface="Symbol"/>
              </a:rPr>
              <a:t></a:t>
            </a:r>
            <a:r>
              <a:rPr lang="en-US" sz="2800" dirty="0">
                <a:solidFill>
                  <a:prstClr val="black"/>
                </a:solidFill>
                <a:latin typeface="Calibri"/>
              </a:rPr>
              <a:t> k steps beforehand)</a:t>
            </a:r>
            <a:endParaRPr lang="en-US" sz="2800" baseline="-25000" dirty="0">
              <a:solidFill>
                <a:prstClr val="black"/>
              </a:solidFill>
              <a:latin typeface="Calibri"/>
              <a:cs typeface="Times New Roman" charset="0"/>
            </a:endParaRPr>
          </a:p>
        </p:txBody>
      </p:sp>
      <p:cxnSp>
        <p:nvCxnSpPr>
          <p:cNvPr id="71" name="Straight Arrow Connector 70"/>
          <p:cNvCxnSpPr>
            <a:stCxn id="94" idx="4"/>
            <a:endCxn id="114" idx="0"/>
          </p:cNvCxnSpPr>
          <p:nvPr/>
        </p:nvCxnSpPr>
        <p:spPr>
          <a:xfrm flipH="1">
            <a:off x="5096192" y="1206401"/>
            <a:ext cx="2008706" cy="6957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62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
        <p:nvSpPr>
          <p:cNvPr id="139" name="Content Placeholder 1"/>
          <p:cNvSpPr txBox="1">
            <a:spLocks/>
          </p:cNvSpPr>
          <p:nvPr/>
        </p:nvSpPr>
        <p:spPr>
          <a:xfrm>
            <a:off x="1603369" y="432611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bottom line: start preparing for a given node, so as</a:t>
            </a:r>
            <a:br>
              <a:rPr lang="en-US" sz="2800" dirty="0">
                <a:solidFill>
                  <a:prstClr val="black"/>
                </a:solidFill>
                <a:latin typeface="Calibri"/>
              </a:rPr>
            </a:br>
            <a:r>
              <a:rPr lang="en-US" sz="2800" dirty="0">
                <a:solidFill>
                  <a:prstClr val="black"/>
                </a:solidFill>
                <a:latin typeface="Calibri"/>
              </a:rPr>
              <a:t>to be ready for it just-in-time (start </a:t>
            </a:r>
            <a:r>
              <a:rPr lang="en-US" sz="2800" dirty="0">
                <a:solidFill>
                  <a:prstClr val="black"/>
                </a:solidFill>
                <a:latin typeface="Calibri"/>
                <a:sym typeface="Symbol"/>
              </a:rPr>
              <a:t></a:t>
            </a:r>
            <a:r>
              <a:rPr lang="en-US" sz="2800" dirty="0">
                <a:solidFill>
                  <a:prstClr val="black"/>
                </a:solidFill>
                <a:latin typeface="Calibri"/>
              </a:rPr>
              <a:t> k steps beforehand)</a:t>
            </a:r>
            <a:endParaRPr lang="en-US" sz="2800" baseline="-25000" dirty="0">
              <a:solidFill>
                <a:prstClr val="black"/>
              </a:solidFill>
              <a:latin typeface="Calibri"/>
              <a:cs typeface="Times New Roman" charset="0"/>
            </a:endParaRPr>
          </a:p>
        </p:txBody>
      </p:sp>
      <p:cxnSp>
        <p:nvCxnSpPr>
          <p:cNvPr id="71" name="Straight Arrow Connector 70"/>
          <p:cNvCxnSpPr>
            <a:stCxn id="94" idx="4"/>
            <a:endCxn id="114" idx="0"/>
          </p:cNvCxnSpPr>
          <p:nvPr/>
        </p:nvCxnSpPr>
        <p:spPr>
          <a:xfrm flipH="1">
            <a:off x="5096192" y="1206401"/>
            <a:ext cx="2008706" cy="6957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06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n</a:t>
            </a:r>
            <a:r>
              <a:rPr lang="en-US" sz="3600" baseline="30000" dirty="0">
                <a:latin typeface="+mn-lt"/>
              </a:rPr>
              <a:t>1.5</a:t>
            </a:r>
            <a:r>
              <a:rPr lang="en-US" sz="3600" dirty="0">
                <a:latin typeface="+mn-lt"/>
              </a:rPr>
              <a:t> pebbling of the input-independent version</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828849"/>
            <a:ext cx="699442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Algorithm: make forward progress every step</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07295" y="3488059"/>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top line: keep every k-</a:t>
            </a:r>
            <a:r>
              <a:rPr lang="en-US" sz="2800" dirty="0" err="1">
                <a:solidFill>
                  <a:prstClr val="black"/>
                </a:solidFill>
                <a:latin typeface="Calibri"/>
              </a:rPr>
              <a:t>th</a:t>
            </a:r>
            <a:r>
              <a:rPr lang="en-US" sz="2800" dirty="0">
                <a:solidFill>
                  <a:prstClr val="black"/>
                </a:solidFill>
                <a:latin typeface="Calibri"/>
              </a:rPr>
              <a:t> node, forget all others</a:t>
            </a:r>
            <a:endParaRPr lang="en-US" baseline="-25000" dirty="0">
              <a:solidFill>
                <a:prstClr val="black"/>
              </a:solidFill>
              <a:latin typeface="Calibri"/>
              <a:cs typeface="Times New Roman" charset="0"/>
            </a:endParaRPr>
          </a:p>
        </p:txBody>
      </p:sp>
      <p:sp>
        <p:nvSpPr>
          <p:cNvPr id="139" name="Content Placeholder 1"/>
          <p:cNvSpPr txBox="1">
            <a:spLocks/>
          </p:cNvSpPr>
          <p:nvPr/>
        </p:nvSpPr>
        <p:spPr>
          <a:xfrm>
            <a:off x="1603369" y="432611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On the bottom line: start preparing for a given node, so as</a:t>
            </a:r>
            <a:br>
              <a:rPr lang="en-US" sz="2800" dirty="0">
                <a:solidFill>
                  <a:prstClr val="black"/>
                </a:solidFill>
                <a:latin typeface="Calibri"/>
              </a:rPr>
            </a:br>
            <a:r>
              <a:rPr lang="en-US" sz="2800" dirty="0">
                <a:solidFill>
                  <a:prstClr val="black"/>
                </a:solidFill>
                <a:latin typeface="Calibri"/>
              </a:rPr>
              <a:t>to be ready for it just-in-time (start </a:t>
            </a:r>
            <a:r>
              <a:rPr lang="en-US" sz="2800" dirty="0">
                <a:solidFill>
                  <a:prstClr val="black"/>
                </a:solidFill>
                <a:latin typeface="Calibri"/>
                <a:sym typeface="Symbol"/>
              </a:rPr>
              <a:t></a:t>
            </a:r>
            <a:r>
              <a:rPr lang="en-US" sz="2800" dirty="0">
                <a:solidFill>
                  <a:prstClr val="black"/>
                </a:solidFill>
                <a:latin typeface="Calibri"/>
              </a:rPr>
              <a:t> k steps beforehand)</a:t>
            </a:r>
            <a:endParaRPr lang="en-US" sz="2800" baseline="-25000" dirty="0">
              <a:solidFill>
                <a:prstClr val="black"/>
              </a:solidFill>
              <a:latin typeface="Calibri"/>
              <a:cs typeface="Times New Roman" charset="0"/>
            </a:endParaRPr>
          </a:p>
        </p:txBody>
      </p:sp>
      <p:cxnSp>
        <p:nvCxnSpPr>
          <p:cNvPr id="71" name="Straight Arrow Connector 70"/>
          <p:cNvCxnSpPr>
            <a:stCxn id="94" idx="4"/>
            <a:endCxn id="114" idx="0"/>
          </p:cNvCxnSpPr>
          <p:nvPr/>
        </p:nvCxnSpPr>
        <p:spPr>
          <a:xfrm flipH="1">
            <a:off x="5096192" y="1206401"/>
            <a:ext cx="2008706" cy="6957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Content Placeholder 1"/>
          <p:cNvSpPr txBox="1">
            <a:spLocks/>
          </p:cNvSpPr>
          <p:nvPr/>
        </p:nvSpPr>
        <p:spPr>
          <a:xfrm>
            <a:off x="1623489" y="5417841"/>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Total cost: 2n time </a:t>
            </a:r>
            <a:r>
              <a:rPr lang="en-US" sz="2800" dirty="0">
                <a:solidFill>
                  <a:prstClr val="black"/>
                </a:solidFill>
                <a:latin typeface="Calibri"/>
                <a:sym typeface="Symbol"/>
              </a:rPr>
              <a:t></a:t>
            </a:r>
            <a:r>
              <a:rPr lang="en-US" sz="2800" dirty="0">
                <a:solidFill>
                  <a:prstClr val="black"/>
                </a:solidFill>
                <a:latin typeface="Calibri"/>
              </a:rPr>
              <a:t> (n/k      + k     ). Set k = n</a:t>
            </a:r>
            <a:r>
              <a:rPr lang="en-US" sz="2800" baseline="30000" dirty="0">
                <a:solidFill>
                  <a:prstClr val="black"/>
                </a:solidFill>
                <a:latin typeface="Calibri"/>
              </a:rPr>
              <a:t>0.5</a:t>
            </a:r>
            <a:r>
              <a:rPr lang="en-US" sz="2800" dirty="0">
                <a:solidFill>
                  <a:prstClr val="black"/>
                </a:solidFill>
                <a:latin typeface="Calibri"/>
              </a:rPr>
              <a:t>.</a:t>
            </a:r>
            <a:endParaRPr lang="en-US" dirty="0">
              <a:solidFill>
                <a:prstClr val="black"/>
              </a:solidFill>
              <a:latin typeface="Calibri"/>
              <a:cs typeface="Times New Roman" charset="0"/>
            </a:endParaRPr>
          </a:p>
        </p:txBody>
      </p:sp>
      <p:sp>
        <p:nvSpPr>
          <p:cNvPr id="82" name="Oval 81"/>
          <p:cNvSpPr>
            <a:spLocks noChangeAspect="1"/>
          </p:cNvSpPr>
          <p:nvPr/>
        </p:nvSpPr>
        <p:spPr>
          <a:xfrm>
            <a:off x="6357936" y="5570160"/>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3" name="Oval 82"/>
          <p:cNvSpPr>
            <a:spLocks noChangeAspect="1"/>
          </p:cNvSpPr>
          <p:nvPr/>
        </p:nvSpPr>
        <p:spPr>
          <a:xfrm>
            <a:off x="6336157" y="5570776"/>
            <a:ext cx="259698" cy="259698"/>
          </a:xfrm>
          <a:prstGeom prst="ellipse">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4" name="Oval 83"/>
          <p:cNvSpPr>
            <a:spLocks noChangeAspect="1"/>
          </p:cNvSpPr>
          <p:nvPr/>
        </p:nvSpPr>
        <p:spPr>
          <a:xfrm>
            <a:off x="5435258" y="557077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Tree>
    <p:extLst>
      <p:ext uri="{BB962C8B-B14F-4D97-AF65-F5344CB8AC3E}">
        <p14:creationId xmlns:p14="http://schemas.microsoft.com/office/powerpoint/2010/main" val="203616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367210" y="-307237"/>
            <a:ext cx="9474200" cy="1143000"/>
          </a:xfrm>
        </p:spPr>
        <p:txBody>
          <a:bodyPr>
            <a:normAutofit/>
          </a:bodyPr>
          <a:lstStyle/>
          <a:p>
            <a:r>
              <a:rPr lang="en-US" sz="3600" dirty="0">
                <a:latin typeface="+mn-lt"/>
              </a:rPr>
              <a:t>Generalization</a:t>
            </a:r>
          </a:p>
        </p:txBody>
      </p:sp>
      <p:cxnSp>
        <p:nvCxnSpPr>
          <p:cNvPr id="3" name="Elbow Connector 2"/>
          <p:cNvCxnSpPr/>
          <p:nvPr/>
        </p:nvCxnSpPr>
        <p:spPr>
          <a:xfrm flipH="1">
            <a:off x="3382795" y="1067026"/>
            <a:ext cx="6469112" cy="965620"/>
          </a:xfrm>
          <a:prstGeom prst="bentConnector5">
            <a:avLst>
              <a:gd name="adj1" fmla="val -3534"/>
              <a:gd name="adj2" fmla="val 50000"/>
              <a:gd name="adj3" fmla="val 110160"/>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1605247" y="2499244"/>
            <a:ext cx="880323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Observation:	any function whose memory access pattern </a:t>
            </a:r>
            <a:br>
              <a:rPr lang="en-US" sz="2800" dirty="0">
                <a:solidFill>
                  <a:prstClr val="black"/>
                </a:solidFill>
                <a:latin typeface="Calibri"/>
              </a:rPr>
            </a:br>
            <a:r>
              <a:rPr lang="en-US" sz="2800" dirty="0">
                <a:solidFill>
                  <a:prstClr val="black"/>
                </a:solidFill>
                <a:latin typeface="Calibri"/>
              </a:rPr>
              <a:t>	is independent of the input </a:t>
            </a:r>
            <a:br>
              <a:rPr lang="en-US" sz="2800" dirty="0">
                <a:solidFill>
                  <a:prstClr val="black"/>
                </a:solidFill>
                <a:latin typeface="Calibri"/>
              </a:rPr>
            </a:br>
            <a:r>
              <a:rPr lang="en-US" sz="2800" dirty="0">
                <a:solidFill>
                  <a:prstClr val="black"/>
                </a:solidFill>
                <a:latin typeface="Calibri"/>
              </a:rPr>
              <a:t>	can be represented as a fixed graph</a:t>
            </a:r>
            <a:endParaRPr lang="en-US" baseline="-25000" dirty="0">
              <a:solidFill>
                <a:prstClr val="black"/>
              </a:solidFill>
              <a:latin typeface="Calibri"/>
              <a:cs typeface="Times New Roman" charset="0"/>
            </a:endParaRPr>
          </a:p>
        </p:txBody>
      </p:sp>
      <p:sp>
        <p:nvSpPr>
          <p:cNvPr id="56" name="Oval 55"/>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6" name="Straight Arrow Connector 65"/>
          <p:cNvCxnSpPr>
            <a:stCxn id="56" idx="6"/>
            <a:endCxn id="57"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8"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9" name="Oval 68"/>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0" name="Straight Arrow Connector 69"/>
          <p:cNvCxnSpPr>
            <a:stCxn id="68" idx="6"/>
            <a:endCxn id="69"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9" idx="6"/>
            <a:endCxn id="74"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5" name="Oval 74"/>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0" idx="6"/>
            <a:endCxn id="90"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Oval 87"/>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0" name="Oval 89"/>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4" name="Oval 93"/>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5" name="Straight Arrow Connector 94"/>
          <p:cNvCxnSpPr>
            <a:stCxn id="90" idx="6"/>
            <a:endCxn id="94"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4" idx="6"/>
            <a:endCxn id="97"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Oval 96"/>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8" name="Oval 97"/>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9" name="Straight Arrow Connector 98"/>
          <p:cNvCxnSpPr>
            <a:stCxn id="97" idx="6"/>
            <a:endCxn id="98"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6"/>
            <a:endCxn id="101"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Oval 100"/>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02" name="Oval 101"/>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3" name="Straight Arrow Connector 102"/>
          <p:cNvCxnSpPr>
            <a:stCxn id="102" idx="6"/>
            <a:endCxn id="104"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Oval 103"/>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05" name="Oval 104"/>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6" name="Straight Arrow Connector 105"/>
          <p:cNvCxnSpPr>
            <a:stCxn id="104" idx="6"/>
            <a:endCxn id="105"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337591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9" name="Straight Arrow Connector 108"/>
          <p:cNvCxnSpPr>
            <a:stCxn id="108" idx="6"/>
            <a:endCxn id="110" idx="2"/>
          </p:cNvCxnSpPr>
          <p:nvPr/>
        </p:nvCxnSpPr>
        <p:spPr>
          <a:xfrm>
            <a:off x="3635611"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Oval 109"/>
          <p:cNvSpPr>
            <a:spLocks noChangeAspect="1"/>
          </p:cNvSpPr>
          <p:nvPr/>
        </p:nvSpPr>
        <p:spPr>
          <a:xfrm>
            <a:off x="3909937"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1" name="Oval 110"/>
          <p:cNvSpPr>
            <a:spLocks noChangeAspect="1"/>
          </p:cNvSpPr>
          <p:nvPr/>
        </p:nvSpPr>
        <p:spPr>
          <a:xfrm>
            <a:off x="4443962" y="1902181"/>
            <a:ext cx="259698" cy="259698"/>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2" name="Straight Arrow Connector 111"/>
          <p:cNvCxnSpPr>
            <a:stCxn id="110" idx="6"/>
            <a:endCxn id="111" idx="2"/>
          </p:cNvCxnSpPr>
          <p:nvPr/>
        </p:nvCxnSpPr>
        <p:spPr>
          <a:xfrm>
            <a:off x="4169636"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11" idx="6"/>
            <a:endCxn id="114" idx="2"/>
          </p:cNvCxnSpPr>
          <p:nvPr/>
        </p:nvCxnSpPr>
        <p:spPr>
          <a:xfrm>
            <a:off x="4703661" y="2032030"/>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Oval 113"/>
          <p:cNvSpPr>
            <a:spLocks noChangeAspect="1"/>
          </p:cNvSpPr>
          <p:nvPr/>
        </p:nvSpPr>
        <p:spPr>
          <a:xfrm>
            <a:off x="4966343"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15" name="Oval 114"/>
          <p:cNvSpPr>
            <a:spLocks noChangeAspect="1"/>
          </p:cNvSpPr>
          <p:nvPr/>
        </p:nvSpPr>
        <p:spPr>
          <a:xfrm>
            <a:off x="4950266" y="1902181"/>
            <a:ext cx="259698" cy="259698"/>
          </a:xfrm>
          <a:prstGeom prst="ellipse">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16" name="Oval 115"/>
          <p:cNvSpPr>
            <a:spLocks noChangeAspect="1"/>
          </p:cNvSpPr>
          <p:nvPr/>
        </p:nvSpPr>
        <p:spPr>
          <a:xfrm>
            <a:off x="545783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17" name="Straight Arrow Connector 116"/>
          <p:cNvCxnSpPr>
            <a:stCxn id="115" idx="6"/>
            <a:endCxn id="116" idx="2"/>
          </p:cNvCxnSpPr>
          <p:nvPr/>
        </p:nvCxnSpPr>
        <p:spPr>
          <a:xfrm>
            <a:off x="5209965" y="2032030"/>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16" idx="6"/>
            <a:endCxn id="119" idx="2"/>
          </p:cNvCxnSpPr>
          <p:nvPr/>
        </p:nvCxnSpPr>
        <p:spPr>
          <a:xfrm>
            <a:off x="5717534"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Oval 118"/>
          <p:cNvSpPr>
            <a:spLocks noChangeAspect="1"/>
          </p:cNvSpPr>
          <p:nvPr/>
        </p:nvSpPr>
        <p:spPr>
          <a:xfrm>
            <a:off x="5991860"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0" name="Oval 119"/>
          <p:cNvSpPr>
            <a:spLocks noChangeAspect="1"/>
          </p:cNvSpPr>
          <p:nvPr/>
        </p:nvSpPr>
        <p:spPr>
          <a:xfrm>
            <a:off x="6525885" y="190218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1" name="Straight Arrow Connector 120"/>
          <p:cNvCxnSpPr>
            <a:stCxn id="119" idx="6"/>
            <a:endCxn id="120" idx="2"/>
          </p:cNvCxnSpPr>
          <p:nvPr/>
        </p:nvCxnSpPr>
        <p:spPr>
          <a:xfrm>
            <a:off x="6251559" y="203203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6"/>
            <a:endCxn id="124" idx="2"/>
          </p:cNvCxnSpPr>
          <p:nvPr/>
        </p:nvCxnSpPr>
        <p:spPr>
          <a:xfrm>
            <a:off x="6785584" y="2032030"/>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Oval 122"/>
          <p:cNvSpPr>
            <a:spLocks noChangeAspect="1"/>
          </p:cNvSpPr>
          <p:nvPr/>
        </p:nvSpPr>
        <p:spPr>
          <a:xfrm>
            <a:off x="7021810" y="190218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24" name="Oval 123"/>
          <p:cNvSpPr>
            <a:spLocks noChangeAspect="1"/>
          </p:cNvSpPr>
          <p:nvPr/>
        </p:nvSpPr>
        <p:spPr>
          <a:xfrm>
            <a:off x="699760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5" name="Oval 124"/>
          <p:cNvSpPr>
            <a:spLocks noChangeAspect="1"/>
          </p:cNvSpPr>
          <p:nvPr/>
        </p:nvSpPr>
        <p:spPr>
          <a:xfrm>
            <a:off x="753162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26" name="Straight Arrow Connector 125"/>
          <p:cNvCxnSpPr>
            <a:stCxn id="124" idx="6"/>
            <a:endCxn id="125" idx="2"/>
          </p:cNvCxnSpPr>
          <p:nvPr/>
        </p:nvCxnSpPr>
        <p:spPr>
          <a:xfrm>
            <a:off x="725729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5" idx="6"/>
            <a:endCxn id="128" idx="2"/>
          </p:cNvCxnSpPr>
          <p:nvPr/>
        </p:nvCxnSpPr>
        <p:spPr>
          <a:xfrm>
            <a:off x="7791324"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Oval 127"/>
          <p:cNvSpPr>
            <a:spLocks noChangeAspect="1"/>
          </p:cNvSpPr>
          <p:nvPr/>
        </p:nvSpPr>
        <p:spPr>
          <a:xfrm>
            <a:off x="8065650"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29" name="Oval 128"/>
          <p:cNvSpPr>
            <a:spLocks noChangeAspect="1"/>
          </p:cNvSpPr>
          <p:nvPr/>
        </p:nvSpPr>
        <p:spPr>
          <a:xfrm>
            <a:off x="8599675" y="19027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0" name="Straight Arrow Connector 129"/>
          <p:cNvCxnSpPr>
            <a:stCxn id="128" idx="6"/>
            <a:endCxn id="129" idx="2"/>
          </p:cNvCxnSpPr>
          <p:nvPr/>
        </p:nvCxnSpPr>
        <p:spPr>
          <a:xfrm>
            <a:off x="8325349" y="20326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9" idx="6"/>
            <a:endCxn id="132" idx="2"/>
          </p:cNvCxnSpPr>
          <p:nvPr/>
        </p:nvCxnSpPr>
        <p:spPr>
          <a:xfrm flipV="1">
            <a:off x="8859374" y="2023122"/>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Oval 131"/>
          <p:cNvSpPr>
            <a:spLocks noChangeAspect="1"/>
          </p:cNvSpPr>
          <p:nvPr/>
        </p:nvSpPr>
        <p:spPr>
          <a:xfrm>
            <a:off x="9095600" y="189327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33" name="Oval 132"/>
          <p:cNvSpPr>
            <a:spLocks noChangeAspect="1"/>
          </p:cNvSpPr>
          <p:nvPr/>
        </p:nvSpPr>
        <p:spPr>
          <a:xfrm>
            <a:off x="908073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4" name="Straight Arrow Connector 133"/>
          <p:cNvCxnSpPr>
            <a:stCxn id="133" idx="6"/>
            <a:endCxn id="135" idx="2"/>
          </p:cNvCxnSpPr>
          <p:nvPr/>
        </p:nvCxnSpPr>
        <p:spPr>
          <a:xfrm>
            <a:off x="9340434"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5" name="Oval 134"/>
          <p:cNvSpPr>
            <a:spLocks noChangeAspect="1"/>
          </p:cNvSpPr>
          <p:nvPr/>
        </p:nvSpPr>
        <p:spPr>
          <a:xfrm>
            <a:off x="9614760"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6" name="Oval 135"/>
          <p:cNvSpPr>
            <a:spLocks noChangeAspect="1"/>
          </p:cNvSpPr>
          <p:nvPr/>
        </p:nvSpPr>
        <p:spPr>
          <a:xfrm>
            <a:off x="10148785" y="189549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37" name="Straight Arrow Connector 136"/>
          <p:cNvCxnSpPr>
            <a:stCxn id="135" idx="6"/>
            <a:endCxn id="136" idx="2"/>
          </p:cNvCxnSpPr>
          <p:nvPr/>
        </p:nvCxnSpPr>
        <p:spPr>
          <a:xfrm>
            <a:off x="9874459" y="202534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8" name="Content Placeholder 1"/>
          <p:cNvSpPr txBox="1">
            <a:spLocks/>
          </p:cNvSpPr>
          <p:nvPr/>
        </p:nvSpPr>
        <p:spPr>
          <a:xfrm>
            <a:off x="1698655" y="4956847"/>
            <a:ext cx="9060705"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[Alwen-</a:t>
            </a:r>
            <a:r>
              <a:rPr lang="en-US" sz="2800" dirty="0" err="1">
                <a:solidFill>
                  <a:prstClr val="black"/>
                </a:solidFill>
                <a:latin typeface="Calibri"/>
              </a:rPr>
              <a:t>Blocki</a:t>
            </a:r>
            <a:r>
              <a:rPr lang="en-US" sz="2800" dirty="0">
                <a:solidFill>
                  <a:prstClr val="black"/>
                </a:solidFill>
                <a:latin typeface="Calibri"/>
              </a:rPr>
              <a:t> 16]: for any </a:t>
            </a:r>
            <a:r>
              <a:rPr lang="en-US" sz="2800" dirty="0" err="1">
                <a:solidFill>
                  <a:prstClr val="black"/>
                </a:solidFill>
                <a:latin typeface="Calibri"/>
              </a:rPr>
              <a:t>iMHF</a:t>
            </a:r>
            <a:r>
              <a:rPr lang="en-US" sz="2800" dirty="0">
                <a:solidFill>
                  <a:prstClr val="black"/>
                </a:solidFill>
                <a:latin typeface="Calibri"/>
              </a:rPr>
              <a:t>, cc </a:t>
            </a:r>
            <a:r>
              <a:rPr lang="en-US" sz="2800" dirty="0">
                <a:solidFill>
                  <a:prstClr val="black"/>
                </a:solidFill>
                <a:latin typeface="Calibri"/>
                <a:sym typeface="Symbol"/>
              </a:rPr>
              <a:t></a:t>
            </a:r>
            <a:r>
              <a:rPr lang="en-US" sz="2800" dirty="0">
                <a:solidFill>
                  <a:prstClr val="black"/>
                </a:solidFill>
                <a:latin typeface="Calibri"/>
              </a:rPr>
              <a:t> n</a:t>
            </a:r>
            <a:r>
              <a:rPr lang="en-US" sz="2800" baseline="30000" dirty="0">
                <a:solidFill>
                  <a:prstClr val="black"/>
                </a:solidFill>
                <a:latin typeface="Calibri"/>
              </a:rPr>
              <a:t>2</a:t>
            </a:r>
            <a:r>
              <a:rPr lang="en-US" sz="2800" dirty="0">
                <a:solidFill>
                  <a:prstClr val="black"/>
                </a:solidFill>
                <a:latin typeface="Calibri"/>
              </a:rPr>
              <a:t> / log n </a:t>
            </a:r>
            <a:endParaRPr lang="en-US" baseline="-25000" dirty="0">
              <a:solidFill>
                <a:prstClr val="black"/>
              </a:solidFill>
              <a:latin typeface="Calibri"/>
              <a:cs typeface="Times New Roman" charset="0"/>
            </a:endParaRPr>
          </a:p>
        </p:txBody>
      </p:sp>
      <p:cxnSp>
        <p:nvCxnSpPr>
          <p:cNvPr id="71" name="Straight Arrow Connector 70"/>
          <p:cNvCxnSpPr>
            <a:stCxn id="94" idx="4"/>
            <a:endCxn id="114" idx="0"/>
          </p:cNvCxnSpPr>
          <p:nvPr/>
        </p:nvCxnSpPr>
        <p:spPr>
          <a:xfrm flipH="1">
            <a:off x="5096192" y="1206401"/>
            <a:ext cx="2008706" cy="6957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Oval 81"/>
          <p:cNvSpPr>
            <a:spLocks noChangeAspect="1"/>
          </p:cNvSpPr>
          <p:nvPr/>
        </p:nvSpPr>
        <p:spPr>
          <a:xfrm>
            <a:off x="6357936" y="5570160"/>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5" name="Content Placeholder 1"/>
          <p:cNvSpPr txBox="1">
            <a:spLocks/>
          </p:cNvSpPr>
          <p:nvPr/>
        </p:nvSpPr>
        <p:spPr>
          <a:xfrm>
            <a:off x="1717963" y="4383935"/>
            <a:ext cx="1082244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Term: </a:t>
            </a:r>
            <a:r>
              <a:rPr lang="en-US" sz="2800" dirty="0" err="1">
                <a:solidFill>
                  <a:prstClr val="black"/>
                </a:solidFill>
                <a:latin typeface="Calibri"/>
              </a:rPr>
              <a:t>iMHF</a:t>
            </a:r>
            <a:r>
              <a:rPr lang="en-US" sz="2800" dirty="0">
                <a:solidFill>
                  <a:prstClr val="black"/>
                </a:solidFill>
                <a:latin typeface="Calibri"/>
              </a:rPr>
              <a:t> (Data-</a:t>
            </a:r>
            <a:r>
              <a:rPr lang="en-US" sz="2800" u="sng" dirty="0">
                <a:solidFill>
                  <a:prstClr val="black"/>
                </a:solidFill>
                <a:latin typeface="Calibri"/>
              </a:rPr>
              <a:t>i</a:t>
            </a:r>
            <a:r>
              <a:rPr lang="en-US" sz="2800" dirty="0">
                <a:solidFill>
                  <a:prstClr val="black"/>
                </a:solidFill>
                <a:latin typeface="Calibri"/>
              </a:rPr>
              <a:t>ndependent </a:t>
            </a:r>
            <a:r>
              <a:rPr lang="en-US" sz="2800" u="sng" dirty="0">
                <a:solidFill>
                  <a:prstClr val="black"/>
                </a:solidFill>
                <a:latin typeface="Calibri"/>
              </a:rPr>
              <a:t>M</a:t>
            </a:r>
            <a:r>
              <a:rPr lang="en-US" sz="2800" dirty="0">
                <a:solidFill>
                  <a:prstClr val="black"/>
                </a:solidFill>
                <a:latin typeface="Calibri"/>
              </a:rPr>
              <a:t>emory </a:t>
            </a:r>
            <a:r>
              <a:rPr lang="en-US" sz="2800" u="sng" dirty="0">
                <a:solidFill>
                  <a:prstClr val="black"/>
                </a:solidFill>
                <a:latin typeface="Calibri"/>
              </a:rPr>
              <a:t>H</a:t>
            </a:r>
            <a:r>
              <a:rPr lang="en-US" sz="2800" dirty="0">
                <a:solidFill>
                  <a:prstClr val="black"/>
                </a:solidFill>
                <a:latin typeface="Calibri"/>
              </a:rPr>
              <a:t>ard </a:t>
            </a:r>
            <a:r>
              <a:rPr lang="en-US" sz="2800" u="sng" dirty="0">
                <a:solidFill>
                  <a:prstClr val="black"/>
                </a:solidFill>
                <a:latin typeface="Calibri"/>
              </a:rPr>
              <a:t>F</a:t>
            </a:r>
            <a:r>
              <a:rPr lang="en-US" sz="2800" dirty="0">
                <a:solidFill>
                  <a:prstClr val="black"/>
                </a:solidFill>
                <a:latin typeface="Calibri"/>
              </a:rPr>
              <a:t>unction)</a:t>
            </a:r>
            <a:endParaRPr lang="en-US" sz="2800" baseline="-25000" dirty="0">
              <a:solidFill>
                <a:prstClr val="black"/>
              </a:solidFill>
              <a:latin typeface="Calibri"/>
              <a:cs typeface="Times New Roman" charset="0"/>
            </a:endParaRPr>
          </a:p>
          <a:p>
            <a:pPr marL="0" indent="0">
              <a:buClrTx/>
              <a:buNone/>
              <a:tabLst>
                <a:tab pos="1944688" algn="l"/>
              </a:tabLst>
            </a:pPr>
            <a:endParaRPr lang="en-US" sz="2800" baseline="-25000" dirty="0">
              <a:solidFill>
                <a:prstClr val="black"/>
              </a:solidFill>
              <a:latin typeface="Calibri"/>
              <a:cs typeface="Times New Roman" charset="0"/>
            </a:endParaRPr>
          </a:p>
        </p:txBody>
      </p:sp>
      <p:sp>
        <p:nvSpPr>
          <p:cNvPr id="73" name="Content Placeholder 1"/>
          <p:cNvSpPr txBox="1">
            <a:spLocks/>
          </p:cNvSpPr>
          <p:nvPr/>
        </p:nvSpPr>
        <p:spPr>
          <a:xfrm>
            <a:off x="1711461" y="3860310"/>
            <a:ext cx="880323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Sequential algorithm of time n </a:t>
            </a:r>
            <a:r>
              <a:rPr lang="en-US" sz="2800" dirty="0">
                <a:solidFill>
                  <a:prstClr val="black"/>
                </a:solidFill>
                <a:latin typeface="Calibri"/>
                <a:sym typeface="Symbol"/>
              </a:rPr>
              <a:t></a:t>
            </a:r>
            <a:r>
              <a:rPr lang="en-US" sz="2800" dirty="0">
                <a:solidFill>
                  <a:prstClr val="black"/>
                </a:solidFill>
                <a:latin typeface="Calibri"/>
              </a:rPr>
              <a:t> n nodes</a:t>
            </a:r>
            <a:endParaRPr lang="en-US" sz="2800" baseline="-25000" dirty="0">
              <a:solidFill>
                <a:prstClr val="black"/>
              </a:solidFill>
              <a:latin typeface="Calibri"/>
              <a:cs typeface="Times New Roman" charset="0"/>
            </a:endParaRPr>
          </a:p>
        </p:txBody>
      </p:sp>
      <p:sp>
        <p:nvSpPr>
          <p:cNvPr id="84" name="Content Placeholder 1"/>
          <p:cNvSpPr txBox="1">
            <a:spLocks/>
          </p:cNvSpPr>
          <p:nvPr/>
        </p:nvSpPr>
        <p:spPr>
          <a:xfrm>
            <a:off x="1701117" y="5654332"/>
            <a:ext cx="1082244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err="1">
                <a:solidFill>
                  <a:prstClr val="black"/>
                </a:solidFill>
                <a:latin typeface="Calibri"/>
              </a:rPr>
              <a:t>scrypt</a:t>
            </a:r>
            <a:r>
              <a:rPr lang="en-US" sz="2800" dirty="0">
                <a:solidFill>
                  <a:prstClr val="black"/>
                </a:solidFill>
                <a:latin typeface="Calibri"/>
              </a:rPr>
              <a:t> is a very simple </a:t>
            </a:r>
            <a:r>
              <a:rPr lang="en-US" sz="2800" dirty="0" err="1">
                <a:solidFill>
                  <a:prstClr val="black"/>
                </a:solidFill>
                <a:latin typeface="Calibri"/>
              </a:rPr>
              <a:t>dMHF</a:t>
            </a:r>
            <a:endParaRPr lang="en-US" sz="2800" baseline="-25000" dirty="0">
              <a:solidFill>
                <a:prstClr val="black"/>
              </a:solidFill>
              <a:latin typeface="Calibri"/>
              <a:cs typeface="Times New Roman" charset="0"/>
            </a:endParaRPr>
          </a:p>
        </p:txBody>
      </p:sp>
      <p:sp>
        <p:nvSpPr>
          <p:cNvPr id="86" name="Content Placeholder 1"/>
          <p:cNvSpPr txBox="1">
            <a:spLocks/>
          </p:cNvSpPr>
          <p:nvPr/>
        </p:nvSpPr>
        <p:spPr>
          <a:xfrm>
            <a:off x="4533990" y="6075731"/>
            <a:ext cx="6394411"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944688" algn="l"/>
              </a:tabLst>
            </a:pPr>
            <a:r>
              <a:rPr lang="en-US" sz="2800" dirty="0">
                <a:solidFill>
                  <a:prstClr val="black"/>
                </a:solidFill>
                <a:latin typeface="Calibri"/>
              </a:rPr>
              <a:t>(Data-</a:t>
            </a:r>
            <a:r>
              <a:rPr lang="en-US" sz="2800" u="sng" dirty="0">
                <a:solidFill>
                  <a:prstClr val="black"/>
                </a:solidFill>
                <a:latin typeface="Calibri"/>
              </a:rPr>
              <a:t>d</a:t>
            </a:r>
            <a:r>
              <a:rPr lang="en-US" sz="2800" dirty="0">
                <a:solidFill>
                  <a:prstClr val="black"/>
                </a:solidFill>
                <a:latin typeface="Calibri"/>
              </a:rPr>
              <a:t>ependent </a:t>
            </a:r>
            <a:r>
              <a:rPr lang="en-US" sz="2800" u="sng" dirty="0">
                <a:solidFill>
                  <a:prstClr val="black"/>
                </a:solidFill>
                <a:latin typeface="Calibri"/>
              </a:rPr>
              <a:t>M</a:t>
            </a:r>
            <a:r>
              <a:rPr lang="en-US" sz="2800" dirty="0">
                <a:solidFill>
                  <a:prstClr val="black"/>
                </a:solidFill>
                <a:latin typeface="Calibri"/>
              </a:rPr>
              <a:t>emory </a:t>
            </a:r>
            <a:r>
              <a:rPr lang="en-US" sz="2800" u="sng" dirty="0">
                <a:solidFill>
                  <a:prstClr val="black"/>
                </a:solidFill>
                <a:latin typeface="Calibri"/>
              </a:rPr>
              <a:t>H</a:t>
            </a:r>
            <a:r>
              <a:rPr lang="en-US" sz="2800" dirty="0">
                <a:solidFill>
                  <a:prstClr val="black"/>
                </a:solidFill>
                <a:latin typeface="Calibri"/>
              </a:rPr>
              <a:t>ard </a:t>
            </a:r>
            <a:r>
              <a:rPr lang="en-US" sz="2800" u="sng" dirty="0">
                <a:solidFill>
                  <a:prstClr val="black"/>
                </a:solidFill>
                <a:latin typeface="Calibri"/>
              </a:rPr>
              <a:t>F</a:t>
            </a:r>
            <a:r>
              <a:rPr lang="en-US" sz="2800" dirty="0">
                <a:solidFill>
                  <a:prstClr val="black"/>
                </a:solidFill>
                <a:latin typeface="Calibri"/>
              </a:rPr>
              <a:t>unction)</a:t>
            </a:r>
            <a:endParaRPr lang="en-US" sz="2800" baseline="-25000" dirty="0">
              <a:solidFill>
                <a:prstClr val="black"/>
              </a:solidFill>
              <a:latin typeface="Calibri"/>
              <a:cs typeface="Times New Roman" charset="0"/>
            </a:endParaRPr>
          </a:p>
          <a:p>
            <a:pPr marL="0" indent="0">
              <a:buClrTx/>
              <a:buNone/>
              <a:tabLst>
                <a:tab pos="1944688" algn="l"/>
              </a:tabLst>
            </a:pPr>
            <a:endParaRPr lang="en-US" sz="2800" baseline="-25000" dirty="0">
              <a:solidFill>
                <a:prstClr val="black"/>
              </a:solidFill>
              <a:latin typeface="Calibri"/>
              <a:cs typeface="Times New Roman" charset="0"/>
            </a:endParaRPr>
          </a:p>
        </p:txBody>
      </p:sp>
    </p:spTree>
    <p:extLst>
      <p:ext uri="{BB962C8B-B14F-4D97-AF65-F5344CB8AC3E}">
        <p14:creationId xmlns:p14="http://schemas.microsoft.com/office/powerpoint/2010/main" val="253421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8" grpId="0"/>
      <p:bldP spid="85" grpId="0"/>
      <p:bldP spid="73" grpId="0"/>
      <p:bldP spid="84" grpId="0"/>
      <p:bldP spid="86" grpId="0"/>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Talk Outline</a:t>
            </a:r>
          </a:p>
        </p:txBody>
      </p:sp>
      <p:sp>
        <p:nvSpPr>
          <p:cNvPr id="2" name="Content Placeholder 1"/>
          <p:cNvSpPr>
            <a:spLocks noGrp="1"/>
          </p:cNvSpPr>
          <p:nvPr>
            <p:ph idx="1"/>
          </p:nvPr>
        </p:nvSpPr>
        <p:spPr>
          <a:xfrm>
            <a:off x="1981200" y="835764"/>
            <a:ext cx="8229600" cy="761820"/>
          </a:xfrm>
        </p:spPr>
        <p:txBody>
          <a:bodyPr/>
          <a:lstStyle/>
          <a:p>
            <a:pPr marL="0" indent="0">
              <a:buNone/>
            </a:pPr>
            <a:r>
              <a:rPr lang="en-US" dirty="0"/>
              <a:t>Memory-hard functions for password hashing</a:t>
            </a:r>
          </a:p>
        </p:txBody>
      </p:sp>
      <p:sp>
        <p:nvSpPr>
          <p:cNvPr id="3" name="Rectangle 2"/>
          <p:cNvSpPr/>
          <p:nvPr/>
        </p:nvSpPr>
        <p:spPr>
          <a:xfrm>
            <a:off x="1981200" y="1598774"/>
            <a:ext cx="4572000" cy="584776"/>
          </a:xfrm>
          <a:prstGeom prst="rect">
            <a:avLst/>
          </a:prstGeom>
        </p:spPr>
        <p:txBody>
          <a:bodyPr>
            <a:spAutoFit/>
          </a:bodyPr>
          <a:lstStyle/>
          <a:p>
            <a:pPr defTabSz="457200">
              <a:spcBef>
                <a:spcPct val="20000"/>
              </a:spcBef>
              <a:buClrTx/>
            </a:pPr>
            <a:r>
              <a:rPr lang="en-US" sz="3200" kern="1200" dirty="0">
                <a:solidFill>
                  <a:prstClr val="black"/>
                </a:solidFill>
                <a:latin typeface="Calibri"/>
                <a:ea typeface="+mn-ea"/>
                <a:cs typeface="+mn-cs"/>
              </a:rPr>
              <a:t>Design of </a:t>
            </a:r>
            <a:r>
              <a:rPr lang="en-US" sz="3200" kern="1200" dirty="0" err="1">
                <a:solidFill>
                  <a:prstClr val="black"/>
                </a:solidFill>
                <a:latin typeface="Calibri"/>
                <a:ea typeface="+mn-ea"/>
                <a:cs typeface="+mn-cs"/>
              </a:rPr>
              <a:t>scrypt</a:t>
            </a:r>
            <a:endParaRPr lang="en-US" sz="3200" kern="1200" dirty="0">
              <a:solidFill>
                <a:prstClr val="black"/>
              </a:solidFill>
              <a:latin typeface="Calibri"/>
              <a:ea typeface="+mn-ea"/>
              <a:cs typeface="+mn-cs"/>
            </a:endParaRPr>
          </a:p>
        </p:txBody>
      </p:sp>
      <p:sp>
        <p:nvSpPr>
          <p:cNvPr id="4" name="Rectangle 3"/>
          <p:cNvSpPr/>
          <p:nvPr/>
        </p:nvSpPr>
        <p:spPr>
          <a:xfrm>
            <a:off x="1981200" y="2368328"/>
            <a:ext cx="9388346" cy="584776"/>
          </a:xfrm>
          <a:prstGeom prst="rect">
            <a:avLst/>
          </a:prstGeom>
        </p:spPr>
        <p:txBody>
          <a:bodyPr wrap="square">
            <a:spAutoFit/>
          </a:bodyPr>
          <a:lstStyle/>
          <a:p>
            <a:pPr defTabSz="457200">
              <a:spcBef>
                <a:spcPct val="20000"/>
              </a:spcBef>
              <a:buClrTx/>
            </a:pPr>
            <a:r>
              <a:rPr lang="en-US" sz="3200" kern="1200" dirty="0">
                <a:solidFill>
                  <a:prstClr val="black"/>
                </a:solidFill>
                <a:latin typeface="Calibri"/>
                <a:ea typeface="+mn-ea"/>
                <a:cs typeface="+mn-cs"/>
              </a:rPr>
              <a:t>How to measure cost: cumulative complexity (cc)</a:t>
            </a:r>
          </a:p>
        </p:txBody>
      </p:sp>
      <p:sp>
        <p:nvSpPr>
          <p:cNvPr id="5" name="Rectangle 4"/>
          <p:cNvSpPr/>
          <p:nvPr/>
        </p:nvSpPr>
        <p:spPr>
          <a:xfrm>
            <a:off x="1981201" y="4017849"/>
            <a:ext cx="9143573" cy="1077218"/>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Main Result:	cc(</a:t>
            </a:r>
            <a:r>
              <a:rPr lang="en-US" sz="3200" kern="1200" dirty="0" err="1">
                <a:solidFill>
                  <a:prstClr val="black"/>
                </a:solidFill>
                <a:latin typeface="Calibri"/>
                <a:ea typeface="+mn-ea"/>
                <a:cs typeface="+mn-cs"/>
              </a:rPr>
              <a:t>scrypt</a:t>
            </a:r>
            <a:r>
              <a:rPr lang="en-US" sz="3200" kern="1200" dirty="0">
                <a:solidFill>
                  <a:prstClr val="black"/>
                </a:solidFill>
                <a:latin typeface="Calibri"/>
                <a:ea typeface="+mn-ea"/>
                <a:cs typeface="+mn-cs"/>
              </a:rPr>
              <a:t>) is the highest possible: n</a:t>
            </a:r>
            <a:r>
              <a:rPr lang="en-US" sz="3200" kern="1200" baseline="30000" dirty="0">
                <a:solidFill>
                  <a:prstClr val="black"/>
                </a:solidFill>
                <a:latin typeface="Calibri"/>
                <a:ea typeface="+mn-ea"/>
                <a:cs typeface="+mn-cs"/>
              </a:rPr>
              <a:t>2</a:t>
            </a:r>
            <a:r>
              <a:rPr lang="en-US" sz="3200" kern="1200" dirty="0">
                <a:solidFill>
                  <a:prstClr val="black"/>
                </a:solidFill>
                <a:latin typeface="Calibri"/>
                <a:ea typeface="+mn-ea"/>
                <a:cs typeface="+mn-cs"/>
              </a:rPr>
              <a:t/>
            </a:r>
            <a:br>
              <a:rPr lang="en-US" sz="3200" kern="1200" dirty="0">
                <a:solidFill>
                  <a:prstClr val="black"/>
                </a:solidFill>
                <a:latin typeface="Calibri"/>
                <a:ea typeface="+mn-ea"/>
                <a:cs typeface="+mn-cs"/>
              </a:rPr>
            </a:br>
            <a:r>
              <a:rPr lang="en-US" sz="3200" kern="1200" dirty="0">
                <a:solidFill>
                  <a:prstClr val="black"/>
                </a:solidFill>
                <a:latin typeface="Calibri"/>
                <a:ea typeface="+mn-ea"/>
                <a:cs typeface="+mn-cs"/>
              </a:rPr>
              <a:t>	in parallel RO model </a:t>
            </a:r>
          </a:p>
        </p:txBody>
      </p:sp>
      <p:sp>
        <p:nvSpPr>
          <p:cNvPr id="8" name="Rectangle 7"/>
          <p:cNvSpPr/>
          <p:nvPr/>
        </p:nvSpPr>
        <p:spPr>
          <a:xfrm>
            <a:off x="2095624" y="3065788"/>
            <a:ext cx="8356600" cy="584776"/>
          </a:xfrm>
          <a:prstGeom prst="rect">
            <a:avLst/>
          </a:prstGeom>
        </p:spPr>
        <p:txBody>
          <a:bodyPr wrap="square">
            <a:spAutoFit/>
          </a:bodyPr>
          <a:lstStyle/>
          <a:p>
            <a:pPr defTabSz="457200">
              <a:buClrTx/>
            </a:pPr>
            <a:r>
              <a:rPr lang="en-US" sz="3200" kern="1200" dirty="0" err="1">
                <a:solidFill>
                  <a:prstClr val="black"/>
                </a:solidFill>
                <a:latin typeface="Calibri"/>
                <a:ea typeface="+mn-ea"/>
                <a:cs typeface="+mn-cs"/>
              </a:rPr>
              <a:t>scrypt</a:t>
            </a:r>
            <a:r>
              <a:rPr lang="en-US" sz="3200" kern="1200" dirty="0">
                <a:solidFill>
                  <a:prstClr val="black"/>
                </a:solidFill>
                <a:latin typeface="Calibri"/>
                <a:ea typeface="+mn-ea"/>
                <a:cs typeface="+mn-cs"/>
              </a:rPr>
              <a:t>: very simple </a:t>
            </a:r>
            <a:r>
              <a:rPr lang="en-US" sz="3200" kern="1200" dirty="0" err="1">
                <a:solidFill>
                  <a:prstClr val="black"/>
                </a:solidFill>
                <a:latin typeface="Calibri"/>
                <a:ea typeface="+mn-ea"/>
                <a:cs typeface="+mn-cs"/>
              </a:rPr>
              <a:t>dMHF</a:t>
            </a:r>
            <a:r>
              <a:rPr lang="en-US" sz="3200" kern="1200" dirty="0">
                <a:solidFill>
                  <a:prstClr val="black"/>
                </a:solidFill>
                <a:latin typeface="Calibri"/>
                <a:ea typeface="+mn-ea"/>
                <a:cs typeface="+mn-cs"/>
              </a:rPr>
              <a:t> (and </a:t>
            </a:r>
            <a:r>
              <a:rPr lang="en-US" sz="3200" kern="1200" dirty="0" err="1">
                <a:solidFill>
                  <a:prstClr val="black"/>
                </a:solidFill>
                <a:latin typeface="Calibri"/>
                <a:ea typeface="+mn-ea"/>
                <a:cs typeface="+mn-cs"/>
              </a:rPr>
              <a:t>iMHF</a:t>
            </a:r>
            <a:r>
              <a:rPr lang="en-US" sz="3200" kern="1200" dirty="0">
                <a:solidFill>
                  <a:prstClr val="black"/>
                </a:solidFill>
                <a:latin typeface="Calibri"/>
                <a:ea typeface="+mn-ea"/>
                <a:cs typeface="+mn-cs"/>
              </a:rPr>
              <a:t> won’t work)</a:t>
            </a:r>
          </a:p>
        </p:txBody>
      </p:sp>
      <p:pic>
        <p:nvPicPr>
          <p:cNvPr id="10" name="Picture 9"/>
          <p:cNvPicPr>
            <a:picLocks noChangeAspect="1"/>
          </p:cNvPicPr>
          <p:nvPr/>
        </p:nvPicPr>
        <p:blipFill>
          <a:blip r:embed="rId3"/>
          <a:stretch>
            <a:fillRect/>
          </a:stretch>
        </p:blipFill>
        <p:spPr>
          <a:xfrm>
            <a:off x="1590406" y="917695"/>
            <a:ext cx="505219" cy="505219"/>
          </a:xfrm>
          <a:prstGeom prst="rect">
            <a:avLst/>
          </a:prstGeom>
        </p:spPr>
      </p:pic>
      <p:pic>
        <p:nvPicPr>
          <p:cNvPr id="12" name="Picture 11"/>
          <p:cNvPicPr>
            <a:picLocks noChangeAspect="1"/>
          </p:cNvPicPr>
          <p:nvPr/>
        </p:nvPicPr>
        <p:blipFill>
          <a:blip r:embed="rId3"/>
          <a:stretch>
            <a:fillRect/>
          </a:stretch>
        </p:blipFill>
        <p:spPr>
          <a:xfrm>
            <a:off x="1590406" y="1710678"/>
            <a:ext cx="505219" cy="505219"/>
          </a:xfrm>
          <a:prstGeom prst="rect">
            <a:avLst/>
          </a:prstGeom>
        </p:spPr>
      </p:pic>
      <p:pic>
        <p:nvPicPr>
          <p:cNvPr id="13" name="Picture 12"/>
          <p:cNvPicPr>
            <a:picLocks noChangeAspect="1"/>
          </p:cNvPicPr>
          <p:nvPr/>
        </p:nvPicPr>
        <p:blipFill>
          <a:blip r:embed="rId3"/>
          <a:stretch>
            <a:fillRect/>
          </a:stretch>
        </p:blipFill>
        <p:spPr>
          <a:xfrm>
            <a:off x="1590406" y="2447886"/>
            <a:ext cx="505219" cy="505219"/>
          </a:xfrm>
          <a:prstGeom prst="rect">
            <a:avLst/>
          </a:prstGeom>
        </p:spPr>
      </p:pic>
      <p:pic>
        <p:nvPicPr>
          <p:cNvPr id="15" name="Picture 14"/>
          <p:cNvPicPr>
            <a:picLocks noChangeAspect="1"/>
          </p:cNvPicPr>
          <p:nvPr/>
        </p:nvPicPr>
        <p:blipFill>
          <a:blip r:embed="rId3"/>
          <a:stretch>
            <a:fillRect/>
          </a:stretch>
        </p:blipFill>
        <p:spPr>
          <a:xfrm>
            <a:off x="1590406" y="3145346"/>
            <a:ext cx="505219" cy="505219"/>
          </a:xfrm>
          <a:prstGeom prst="rect">
            <a:avLst/>
          </a:prstGeom>
        </p:spPr>
      </p:pic>
      <p:sp>
        <p:nvSpPr>
          <p:cNvPr id="16" name="Rectangle 15"/>
          <p:cNvSpPr/>
          <p:nvPr/>
        </p:nvSpPr>
        <p:spPr>
          <a:xfrm>
            <a:off x="1576735" y="5069952"/>
            <a:ext cx="5627913"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Next: proof in two parts </a:t>
            </a:r>
          </a:p>
        </p:txBody>
      </p:sp>
      <p:sp>
        <p:nvSpPr>
          <p:cNvPr id="17" name="Rectangle 16"/>
          <p:cNvSpPr/>
          <p:nvPr/>
        </p:nvSpPr>
        <p:spPr>
          <a:xfrm>
            <a:off x="1852030" y="5559143"/>
            <a:ext cx="9380966"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1. memory vs. time to answer one random challenge </a:t>
            </a:r>
          </a:p>
        </p:txBody>
      </p:sp>
      <p:sp>
        <p:nvSpPr>
          <p:cNvPr id="18" name="Rectangle 17"/>
          <p:cNvSpPr/>
          <p:nvPr/>
        </p:nvSpPr>
        <p:spPr>
          <a:xfrm>
            <a:off x="1867880" y="6011953"/>
            <a:ext cx="9380966"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2. cumulative complexity of n challenges </a:t>
            </a:r>
          </a:p>
        </p:txBody>
      </p:sp>
    </p:spTree>
    <p:extLst>
      <p:ext uri="{BB962C8B-B14F-4D97-AF65-F5344CB8AC3E}">
        <p14:creationId xmlns:p14="http://schemas.microsoft.com/office/powerpoint/2010/main" val="259057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d>
                      <m:dPr>
                        <m:ctrlPr>
                          <a:rPr lang="en-US" sz="4800" i="1">
                            <a:latin typeface="Cambria Math" panose="02040503050406030204" pitchFamily="18" charset="0"/>
                          </a:rPr>
                        </m:ctrlPr>
                      </m:dPr>
                      <m:e>
                        <m:r>
                          <a:rPr lang="en-US" sz="4800" i="1">
                            <a:latin typeface="Cambria Math" panose="02040503050406030204" pitchFamily="18" charset="0"/>
                            <a:ea typeface="Cambria Math" panose="02040503050406030204" pitchFamily="18" charset="0"/>
                          </a:rPr>
                          <m:t>𝛿</m:t>
                        </m:r>
                        <m:r>
                          <a:rPr lang="en-US" sz="4800" i="1" smtClean="0">
                            <a:latin typeface="Cambria Math" panose="02040503050406030204" pitchFamily="18" charset="0"/>
                          </a:rPr>
                          <m:t> </m:t>
                        </m:r>
                      </m:e>
                    </m:d>
                  </m:oMath>
                </a14:m>
                <a:r>
                  <a:rPr lang="en-US" sz="4800" dirty="0"/>
                  <a:t>-local </a:t>
                </a:r>
                <a:r>
                  <a:rPr lang="en-US" sz="4800" dirty="0" smtClean="0"/>
                  <a:t>expander around v</a:t>
                </a:r>
                <a:endParaRPr lang="en-US" dirty="0">
                  <a:solidFill>
                    <a:srgbClr val="7030A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3226"/>
                </a:stretch>
              </a:blipFill>
            </p:spPr>
            <p:txBody>
              <a:bodyPr/>
              <a:lstStyle/>
              <a:p>
                <a:r>
                  <a:rPr lang="en-US">
                    <a:noFill/>
                  </a:rPr>
                  <a:t> </a:t>
                </a:r>
              </a:p>
            </p:txBody>
          </p:sp>
        </mc:Fallback>
      </mc:AlternateContent>
      <p:sp>
        <p:nvSpPr>
          <p:cNvPr id="24" name="Oval 23"/>
          <p:cNvSpPr/>
          <p:nvPr/>
        </p:nvSpPr>
        <p:spPr>
          <a:xfrm>
            <a:off x="1595334"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5" name="Oval 24"/>
          <p:cNvSpPr/>
          <p:nvPr/>
        </p:nvSpPr>
        <p:spPr>
          <a:xfrm>
            <a:off x="2536875"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27" name="Straight Arrow Connector 26"/>
          <p:cNvCxnSpPr/>
          <p:nvPr/>
        </p:nvCxnSpPr>
        <p:spPr>
          <a:xfrm>
            <a:off x="2147309" y="27100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356808" y="2431098"/>
            <a:ext cx="132542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v-2r+1</a:t>
            </a:r>
            <a:endParaRPr lang="en-US" sz="2267" dirty="0"/>
          </a:p>
        </p:txBody>
      </p:sp>
      <p:sp>
        <p:nvSpPr>
          <p:cNvPr id="31" name="Oval 30"/>
          <p:cNvSpPr/>
          <p:nvPr/>
        </p:nvSpPr>
        <p:spPr>
          <a:xfrm>
            <a:off x="8249806" y="2421659"/>
            <a:ext cx="581135" cy="55789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32" name="Straight Arrow Connector 31"/>
          <p:cNvCxnSpPr/>
          <p:nvPr/>
        </p:nvCxnSpPr>
        <p:spPr>
          <a:xfrm>
            <a:off x="4684509" y="2734751"/>
            <a:ext cx="1841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17743" y="2162266"/>
            <a:ext cx="679994" cy="954107"/>
          </a:xfrm>
          <a:prstGeom prst="rect">
            <a:avLst/>
          </a:prstGeom>
          <a:noFill/>
        </p:spPr>
        <p:txBody>
          <a:bodyPr wrap="none" lIns="91440" tIns="45720" rIns="91440" bIns="45720" rtlCol="0">
            <a:spAutoFit/>
          </a:bodyPr>
          <a:lstStyle/>
          <a:p>
            <a:r>
              <a:rPr lang="en-US" sz="5600" dirty="0"/>
              <a:t>…</a:t>
            </a:r>
          </a:p>
        </p:txBody>
      </p:sp>
      <p:cxnSp>
        <p:nvCxnSpPr>
          <p:cNvPr id="34" name="Straight Arrow Connector 33"/>
          <p:cNvCxnSpPr/>
          <p:nvPr/>
        </p:nvCxnSpPr>
        <p:spPr>
          <a:xfrm>
            <a:off x="8065692" y="2700607"/>
            <a:ext cx="18411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35962" y="238792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36" name="Straight Arrow Connector 35"/>
          <p:cNvCxnSpPr/>
          <p:nvPr/>
        </p:nvCxnSpPr>
        <p:spPr>
          <a:xfrm>
            <a:off x="10167737" y="270060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30941" y="270534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394562" y="2456952"/>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a:t>
            </a:r>
          </a:p>
        </p:txBody>
      </p:sp>
      <p:sp>
        <p:nvSpPr>
          <p:cNvPr id="40" name="TextBox 39"/>
          <p:cNvSpPr txBox="1"/>
          <p:nvPr/>
        </p:nvSpPr>
        <p:spPr>
          <a:xfrm>
            <a:off x="7451647" y="2046764"/>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6449673" y="2147804"/>
            <a:ext cx="298441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2" name="Oval 41"/>
          <p:cNvSpPr/>
          <p:nvPr/>
        </p:nvSpPr>
        <p:spPr>
          <a:xfrm>
            <a:off x="3218692" y="1998025"/>
            <a:ext cx="3153883" cy="1319216"/>
          </a:xfrm>
          <a:prstGeom prst="ellipse">
            <a:avLst/>
          </a:prstGeom>
          <a:solidFill>
            <a:srgbClr val="7030A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5" name="TextBox 44"/>
          <p:cNvSpPr txBox="1"/>
          <p:nvPr/>
        </p:nvSpPr>
        <p:spPr>
          <a:xfrm>
            <a:off x="4818395" y="2092367"/>
            <a:ext cx="679994" cy="954107"/>
          </a:xfrm>
          <a:prstGeom prst="rect">
            <a:avLst/>
          </a:prstGeom>
          <a:noFill/>
        </p:spPr>
        <p:txBody>
          <a:bodyPr wrap="none" lIns="91440" tIns="45720" rIns="91440" bIns="45720" rtlCol="0">
            <a:spAutoFit/>
          </a:bodyPr>
          <a:lstStyle/>
          <a:p>
            <a:r>
              <a:rPr lang="en-US" sz="5600" dirty="0"/>
              <a:t>…</a:t>
            </a:r>
          </a:p>
        </p:txBody>
      </p:sp>
      <p:sp>
        <p:nvSpPr>
          <p:cNvPr id="46" name="TextBox 45"/>
          <p:cNvSpPr txBox="1"/>
          <p:nvPr/>
        </p:nvSpPr>
        <p:spPr>
          <a:xfrm>
            <a:off x="9369469" y="2046764"/>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6499102" y="2431098"/>
            <a:ext cx="119836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48" name="Straight Arrow Connector 47"/>
          <p:cNvCxnSpPr/>
          <p:nvPr/>
        </p:nvCxnSpPr>
        <p:spPr>
          <a:xfrm flipV="1">
            <a:off x="6350165" y="2692587"/>
            <a:ext cx="184112" cy="50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rot="5400000" flipH="1">
            <a:off x="6018224" y="1077691"/>
            <a:ext cx="671448" cy="4953981"/>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xmlns:a14="http://schemas.microsoft.com/office/drawing/2010/main">
        <mc:Choice Requires="a14">
          <p:sp>
            <p:nvSpPr>
              <p:cNvPr id="70" name="TextBox 69"/>
              <p:cNvSpPr txBox="1"/>
              <p:nvPr/>
            </p:nvSpPr>
            <p:spPr>
              <a:xfrm>
                <a:off x="3620147" y="3899053"/>
                <a:ext cx="2463872" cy="523220"/>
              </a:xfrm>
              <a:prstGeom prst="rect">
                <a:avLst/>
              </a:prstGeom>
              <a:noFill/>
            </p:spPr>
            <p:txBody>
              <a:bodyPr wrap="squar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a:rPr>
                        <m:t>𝐶𝑜𝑛𝑡𝑎𝑖𝑛𝑠</m:t>
                      </m:r>
                      <m:r>
                        <a:rPr lang="en-US" sz="2800" i="1">
                          <a:solidFill>
                            <a:srgbClr val="FF0000"/>
                          </a:solidFill>
                          <a:latin typeface="Cambria Math"/>
                        </a:rPr>
                        <m:t> </m:t>
                      </m:r>
                      <m:r>
                        <a:rPr lang="en-US" sz="2800" i="1">
                          <a:solidFill>
                            <a:srgbClr val="FF0000"/>
                          </a:solidFill>
                          <a:latin typeface="Cambria Math"/>
                        </a:rPr>
                        <m:t>𝐵𝑖𝑝𝑎𝑟𝑡𝑖𝑡𝑒</m:t>
                      </m:r>
                      <m:r>
                        <a:rPr lang="en-US" sz="2800" i="1">
                          <a:solidFill>
                            <a:srgbClr val="FF0000"/>
                          </a:solidFill>
                          <a:latin typeface="Cambria Math"/>
                        </a:rPr>
                        <m:t> </m:t>
                      </m:r>
                      <m:r>
                        <a:rPr lang="en-US" sz="2800" i="1">
                          <a:solidFill>
                            <a:srgbClr val="FF0000"/>
                          </a:solidFill>
                          <a:latin typeface="Cambria Math"/>
                        </a:rPr>
                        <m:t>𝐸𝑥𝑝𝑎𝑛𝑑𝑒𝑟</m:t>
                      </m:r>
                      <m:r>
                        <a:rPr lang="en-US" sz="2800" i="1">
                          <a:solidFill>
                            <a:srgbClr val="FF0000"/>
                          </a:solidFill>
                          <a:latin typeface="Cambria Math"/>
                        </a:rPr>
                        <m:t> </m:t>
                      </m:r>
                      <m:r>
                        <a:rPr lang="en-US" sz="2800" i="1">
                          <a:solidFill>
                            <a:srgbClr val="FF0000"/>
                          </a:solidFill>
                          <a:latin typeface="Cambria Math"/>
                        </a:rPr>
                        <m:t>𝐺𝑟𝑎𝑝h</m:t>
                      </m:r>
                    </m:oMath>
                  </m:oMathPara>
                </a14:m>
                <a:endParaRPr lang="en-US" sz="28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3620147" y="3899053"/>
                <a:ext cx="2463872" cy="523220"/>
              </a:xfrm>
              <a:prstGeom prst="rect">
                <a:avLst/>
              </a:prstGeom>
              <a:blipFill>
                <a:blip r:embed="rId3"/>
                <a:stretch>
                  <a:fillRect r="-135644"/>
                </a:stretch>
              </a:blipFill>
            </p:spPr>
            <p:txBody>
              <a:bodyPr/>
              <a:lstStyle/>
              <a:p>
                <a:r>
                  <a:rPr lang="en-US">
                    <a:noFill/>
                  </a:rPr>
                  <a:t> </a:t>
                </a:r>
              </a:p>
            </p:txBody>
          </p:sp>
        </mc:Fallback>
      </mc:AlternateContent>
      <p:sp>
        <p:nvSpPr>
          <p:cNvPr id="90" name="Oval 89"/>
          <p:cNvSpPr/>
          <p:nvPr/>
        </p:nvSpPr>
        <p:spPr>
          <a:xfrm>
            <a:off x="1431642" y="520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91" name="Oval 90"/>
          <p:cNvSpPr/>
          <p:nvPr/>
        </p:nvSpPr>
        <p:spPr>
          <a:xfrm>
            <a:off x="2373183" y="520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92" name="Straight Arrow Connector 91"/>
          <p:cNvCxnSpPr/>
          <p:nvPr/>
        </p:nvCxnSpPr>
        <p:spPr>
          <a:xfrm>
            <a:off x="1983617" y="548149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086113" y="5217191"/>
            <a:ext cx="135835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v+2r-1</a:t>
            </a:r>
          </a:p>
        </p:txBody>
      </p:sp>
      <p:sp>
        <p:nvSpPr>
          <p:cNvPr id="94" name="Oval 93"/>
          <p:cNvSpPr/>
          <p:nvPr/>
        </p:nvSpPr>
        <p:spPr>
          <a:xfrm>
            <a:off x="3844698" y="5227251"/>
            <a:ext cx="581135" cy="55789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95" name="Straight Arrow Connector 94"/>
          <p:cNvCxnSpPr/>
          <p:nvPr/>
        </p:nvCxnSpPr>
        <p:spPr>
          <a:xfrm>
            <a:off x="4472691" y="5506199"/>
            <a:ext cx="1841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854051" y="4933714"/>
            <a:ext cx="679994" cy="954107"/>
          </a:xfrm>
          <a:prstGeom prst="rect">
            <a:avLst/>
          </a:prstGeom>
          <a:noFill/>
        </p:spPr>
        <p:txBody>
          <a:bodyPr wrap="none" lIns="91440" tIns="45720" rIns="91440" bIns="45720" rtlCol="0">
            <a:spAutoFit/>
          </a:bodyPr>
          <a:lstStyle/>
          <a:p>
            <a:r>
              <a:rPr lang="en-US" sz="5600" dirty="0"/>
              <a:t>…</a:t>
            </a:r>
          </a:p>
        </p:txBody>
      </p:sp>
      <p:cxnSp>
        <p:nvCxnSpPr>
          <p:cNvPr id="97" name="Straight Arrow Connector 96"/>
          <p:cNvCxnSpPr/>
          <p:nvPr/>
        </p:nvCxnSpPr>
        <p:spPr>
          <a:xfrm>
            <a:off x="7902001" y="5472055"/>
            <a:ext cx="18411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0372270" y="515937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99" name="Straight Arrow Connector 98"/>
          <p:cNvCxnSpPr/>
          <p:nvPr/>
        </p:nvCxnSpPr>
        <p:spPr>
          <a:xfrm>
            <a:off x="10004045" y="547205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9342845" y="547647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494833" y="5195807"/>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p:sp>
        <p:nvSpPr>
          <p:cNvPr id="102" name="TextBox 101"/>
          <p:cNvSpPr txBox="1"/>
          <p:nvPr/>
        </p:nvSpPr>
        <p:spPr>
          <a:xfrm>
            <a:off x="7287955" y="4818212"/>
            <a:ext cx="679994" cy="954107"/>
          </a:xfrm>
          <a:prstGeom prst="rect">
            <a:avLst/>
          </a:prstGeom>
          <a:noFill/>
        </p:spPr>
        <p:txBody>
          <a:bodyPr wrap="none" lIns="91440" tIns="45720" rIns="91440" bIns="45720" rtlCol="0">
            <a:spAutoFit/>
          </a:bodyPr>
          <a:lstStyle/>
          <a:p>
            <a:r>
              <a:rPr lang="en-US" sz="5600" dirty="0"/>
              <a:t>…</a:t>
            </a:r>
          </a:p>
        </p:txBody>
      </p:sp>
      <p:sp>
        <p:nvSpPr>
          <p:cNvPr id="105" name="TextBox 104"/>
          <p:cNvSpPr txBox="1"/>
          <p:nvPr/>
        </p:nvSpPr>
        <p:spPr>
          <a:xfrm>
            <a:off x="4654701" y="4863815"/>
            <a:ext cx="679994" cy="954107"/>
          </a:xfrm>
          <a:prstGeom prst="rect">
            <a:avLst/>
          </a:prstGeom>
          <a:noFill/>
        </p:spPr>
        <p:txBody>
          <a:bodyPr wrap="none" lIns="91440" tIns="45720" rIns="91440" bIns="45720" rtlCol="0">
            <a:spAutoFit/>
          </a:bodyPr>
          <a:lstStyle/>
          <a:p>
            <a:r>
              <a:rPr lang="en-US" sz="5600" dirty="0"/>
              <a:t>…</a:t>
            </a:r>
          </a:p>
        </p:txBody>
      </p:sp>
      <p:sp>
        <p:nvSpPr>
          <p:cNvPr id="106" name="TextBox 105"/>
          <p:cNvSpPr txBox="1"/>
          <p:nvPr/>
        </p:nvSpPr>
        <p:spPr>
          <a:xfrm>
            <a:off x="9571267" y="4807882"/>
            <a:ext cx="679994" cy="954107"/>
          </a:xfrm>
          <a:prstGeom prst="rect">
            <a:avLst/>
          </a:prstGeom>
          <a:noFill/>
        </p:spPr>
        <p:txBody>
          <a:bodyPr wrap="none" lIns="91440" tIns="45720" rIns="91440" bIns="45720" rtlCol="0">
            <a:spAutoFit/>
          </a:bodyPr>
          <a:lstStyle/>
          <a:p>
            <a:r>
              <a:rPr lang="en-US" sz="5600" dirty="0"/>
              <a:t>…</a:t>
            </a:r>
          </a:p>
        </p:txBody>
      </p:sp>
      <p:sp>
        <p:nvSpPr>
          <p:cNvPr id="107" name="Oval 106"/>
          <p:cNvSpPr/>
          <p:nvPr/>
        </p:nvSpPr>
        <p:spPr>
          <a:xfrm>
            <a:off x="5159995" y="5218273"/>
            <a:ext cx="121258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108" name="Straight Arrow Connector 107"/>
          <p:cNvCxnSpPr/>
          <p:nvPr/>
        </p:nvCxnSpPr>
        <p:spPr>
          <a:xfrm flipV="1">
            <a:off x="6363580" y="5497221"/>
            <a:ext cx="184112" cy="50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3700941" y="4885519"/>
            <a:ext cx="267163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110" name="Oval 109"/>
          <p:cNvSpPr/>
          <p:nvPr/>
        </p:nvSpPr>
        <p:spPr>
          <a:xfrm>
            <a:off x="6494833" y="4923673"/>
            <a:ext cx="3032124"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xmlns:a14="http://schemas.microsoft.com/office/drawing/2010/main">
        <mc:Choice Requires="a14">
          <p:sp>
            <p:nvSpPr>
              <p:cNvPr id="111" name="TextBox 110"/>
              <p:cNvSpPr txBox="1"/>
              <p:nvPr/>
            </p:nvSpPr>
            <p:spPr>
              <a:xfrm>
                <a:off x="271531" y="1493172"/>
                <a:ext cx="8113440" cy="584775"/>
              </a:xfrm>
              <a:prstGeom prst="rect">
                <a:avLst/>
              </a:prstGeom>
              <a:noFill/>
            </p:spPr>
            <p:txBody>
              <a:bodyPr wrap="none" lIns="91440" tIns="45720" rIns="91440" bIns="45720" rtlCol="0">
                <a:spAutoFit/>
              </a:bodyPr>
              <a:lstStyle/>
              <a:p>
                <a:r>
                  <a:rPr lang="en-US" sz="3200" dirty="0" smtClean="0"/>
                  <a:t>We have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𝛿</m:t>
                        </m:r>
                      </m:e>
                    </m:d>
                    <m:r>
                      <a:rPr lang="en-US" sz="3200" b="0" i="1" smtClean="0">
                        <a:latin typeface="Cambria Math" panose="02040503050406030204" pitchFamily="18" charset="0"/>
                      </a:rPr>
                      <m:t>−</m:t>
                    </m:r>
                    <m:r>
                      <a:rPr lang="en-US" sz="3200" b="0" i="1" smtClean="0">
                        <a:latin typeface="Cambria Math" panose="02040503050406030204" pitchFamily="18" charset="0"/>
                      </a:rPr>
                      <m:t>𝑙𝑜𝑐𝑎𝑙</m:t>
                    </m:r>
                    <m:r>
                      <a:rPr lang="en-US" sz="3200" b="0" i="1" smtClean="0">
                        <a:latin typeface="Cambria Math" panose="02040503050406030204" pitchFamily="18" charset="0"/>
                      </a:rPr>
                      <m:t> </m:t>
                    </m:r>
                    <m:r>
                      <a:rPr lang="en-US" sz="3200" b="0" i="1" smtClean="0">
                        <a:latin typeface="Cambria Math" panose="02040503050406030204" pitchFamily="18" charset="0"/>
                      </a:rPr>
                      <m:t>𝑒𝑥𝑎𝑝𝑛𝑠𝑖𝑜𝑛</m:t>
                    </m:r>
                  </m:oMath>
                </a14:m>
                <a:r>
                  <a:rPr lang="en-US" sz="3200" i="1" dirty="0" smtClean="0"/>
                  <a:t> if for every</a:t>
                </a:r>
                <a:r>
                  <a:rPr lang="en-US" sz="3200" dirty="0" smtClean="0"/>
                  <a:t> </a:t>
                </a:r>
                <a14:m>
                  <m:oMath xmlns:m="http://schemas.openxmlformats.org/officeDocument/2006/math">
                    <m:r>
                      <m:rPr>
                        <m:sty m:val="p"/>
                      </m:rPr>
                      <a:rPr lang="en-US" sz="3200">
                        <a:latin typeface="Cambria Math"/>
                        <a:ea typeface="Cambria Math"/>
                      </a:rPr>
                      <m:t>r</m:t>
                    </m:r>
                  </m:oMath>
                </a14:m>
                <a:endParaRPr lang="en-US" sz="3200" dirty="0"/>
              </a:p>
            </p:txBody>
          </p:sp>
        </mc:Choice>
        <mc:Fallback xmlns="">
          <p:sp>
            <p:nvSpPr>
              <p:cNvPr id="111" name="TextBox 110"/>
              <p:cNvSpPr txBox="1">
                <a:spLocks noRot="1" noChangeAspect="1" noMove="1" noResize="1" noEditPoints="1" noAdjustHandles="1" noChangeArrowheads="1" noChangeShapeType="1" noTextEdit="1"/>
              </p:cNvSpPr>
              <p:nvPr/>
            </p:nvSpPr>
            <p:spPr>
              <a:xfrm>
                <a:off x="271531" y="1493172"/>
                <a:ext cx="8113440" cy="584775"/>
              </a:xfrm>
              <a:prstGeom prst="rect">
                <a:avLst/>
              </a:prstGeom>
              <a:blipFill>
                <a:blip r:embed="rId4"/>
                <a:stretch>
                  <a:fillRect l="-1955" t="-12500" b="-34375"/>
                </a:stretch>
              </a:blipFill>
            </p:spPr>
            <p:txBody>
              <a:bodyPr/>
              <a:lstStyle/>
              <a:p>
                <a:r>
                  <a:rPr lang="en-US">
                    <a:noFill/>
                  </a:rPr>
                  <a:t> </a:t>
                </a:r>
              </a:p>
            </p:txBody>
          </p:sp>
        </mc:Fallback>
      </mc:AlternateContent>
      <p:sp>
        <p:nvSpPr>
          <p:cNvPr id="112" name="Left Brace 111"/>
          <p:cNvSpPr/>
          <p:nvPr/>
        </p:nvSpPr>
        <p:spPr>
          <a:xfrm rot="5400000">
            <a:off x="6195867" y="1930418"/>
            <a:ext cx="508373" cy="549822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p:spTree>
    <p:extLst>
      <p:ext uri="{BB962C8B-B14F-4D97-AF65-F5344CB8AC3E}">
        <p14:creationId xmlns:p14="http://schemas.microsoft.com/office/powerpoint/2010/main" val="41962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25"/>
                                        </p:tgtEl>
                                        <p:attrNameLst>
                                          <p:attrName>style.opacity</p:attrName>
                                        </p:attrNameLst>
                                      </p:cBhvr>
                                      <p:to>
                                        <p:strVal val="0.5"/>
                                      </p:to>
                                    </p:set>
                                    <p:animEffect filter="image" prLst="opacity: 0.5">
                                      <p:cBhvr rctx="IE">
                                        <p:cTn id="13" dur="indefinite"/>
                                        <p:tgtEl>
                                          <p:spTgt spid="25"/>
                                        </p:tgtEl>
                                      </p:cBhvr>
                                    </p:animEffect>
                                  </p:childTnLst>
                                </p:cTn>
                              </p:par>
                              <p:par>
                                <p:cTn id="14" presetID="9" presetClass="emph" presetSubtype="0" nodeType="withEffect">
                                  <p:stCondLst>
                                    <p:cond delay="0"/>
                                  </p:stCondLst>
                                  <p:childTnLst>
                                    <p:set>
                                      <p:cBhvr rctx="PPT">
                                        <p:cTn id="15" dur="indefinite"/>
                                        <p:tgtEl>
                                          <p:spTgt spid="27"/>
                                        </p:tgtEl>
                                        <p:attrNameLst>
                                          <p:attrName>style.opacity</p:attrName>
                                        </p:attrNameLst>
                                      </p:cBhvr>
                                      <p:to>
                                        <p:strVal val="0.5"/>
                                      </p:to>
                                    </p:set>
                                    <p:animEffect filter="image" prLst="opacity: 0.5">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24"/>
                                        </p:tgtEl>
                                        <p:attrNameLst>
                                          <p:attrName>style.opacity</p:attrName>
                                        </p:attrNameLst>
                                      </p:cBhvr>
                                      <p:to>
                                        <p:strVal val="0.5"/>
                                      </p:to>
                                    </p:set>
                                    <p:animEffect filter="image" prLst="opacity: 0.5">
                                      <p:cBhvr rctx="IE">
                                        <p:cTn id="19" dur="indefinite"/>
                                        <p:tgtEl>
                                          <p:spTgt spid="24"/>
                                        </p:tgtEl>
                                      </p:cBhvr>
                                    </p:animEffect>
                                  </p:childTnLst>
                                </p:cTn>
                              </p:par>
                              <p:par>
                                <p:cTn id="20" presetID="9" presetClass="emph" presetSubtype="0" grpId="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nodeType="withEffect">
                                  <p:stCondLst>
                                    <p:cond delay="0"/>
                                  </p:stCondLst>
                                  <p:childTnLst>
                                    <p:set>
                                      <p:cBhvr rctx="PPT">
                                        <p:cTn id="24" dur="indefinite"/>
                                        <p:tgtEl>
                                          <p:spTgt spid="37"/>
                                        </p:tgtEl>
                                        <p:attrNameLst>
                                          <p:attrName>style.opacity</p:attrName>
                                        </p:attrNameLst>
                                      </p:cBhvr>
                                      <p:to>
                                        <p:strVal val="0.5"/>
                                      </p:to>
                                    </p:set>
                                    <p:animEffect filter="image" prLst="opacity: 0.5">
                                      <p:cBhvr rctx="IE">
                                        <p:cTn id="25" dur="indefinite"/>
                                        <p:tgtEl>
                                          <p:spTgt spid="37"/>
                                        </p:tgtEl>
                                      </p:cBhvr>
                                    </p:animEffect>
                                  </p:childTnLst>
                                </p:cTn>
                              </p:par>
                              <p:par>
                                <p:cTn id="26" presetID="9" presetClass="emph" presetSubtype="0" grpId="0" nodeType="withEffect">
                                  <p:stCondLst>
                                    <p:cond delay="0"/>
                                  </p:stCondLst>
                                  <p:childTnLst>
                                    <p:set>
                                      <p:cBhvr rctx="PPT">
                                        <p:cTn id="27" dur="indefinite"/>
                                        <p:tgtEl>
                                          <p:spTgt spid="46"/>
                                        </p:tgtEl>
                                        <p:attrNameLst>
                                          <p:attrName>style.opacity</p:attrName>
                                        </p:attrNameLst>
                                      </p:cBhvr>
                                      <p:to>
                                        <p:strVal val="0.5"/>
                                      </p:to>
                                    </p:set>
                                    <p:animEffect filter="image" prLst="opacity: 0.5">
                                      <p:cBhvr rctx="IE">
                                        <p:cTn id="28" dur="indefinite"/>
                                        <p:tgtEl>
                                          <p:spTgt spid="46"/>
                                        </p:tgtEl>
                                      </p:cBhvr>
                                    </p:animEffect>
                                  </p:childTnLst>
                                </p:cTn>
                              </p:par>
                              <p:par>
                                <p:cTn id="29" presetID="9" presetClass="emph" presetSubtype="0" nodeType="withEffect">
                                  <p:stCondLst>
                                    <p:cond delay="0"/>
                                  </p:stCondLst>
                                  <p:childTnLst>
                                    <p:set>
                                      <p:cBhvr rctx="PPT">
                                        <p:cTn id="30" dur="indefinite"/>
                                        <p:tgtEl>
                                          <p:spTgt spid="36"/>
                                        </p:tgtEl>
                                        <p:attrNameLst>
                                          <p:attrName>style.opacity</p:attrName>
                                        </p:attrNameLst>
                                      </p:cBhvr>
                                      <p:to>
                                        <p:strVal val="0.5"/>
                                      </p:to>
                                    </p:set>
                                    <p:animEffect filter="image" prLst="opacity: 0.5">
                                      <p:cBhvr rctx="IE">
                                        <p:cTn id="31" dur="indefinite"/>
                                        <p:tgtEl>
                                          <p:spTgt spid="36"/>
                                        </p:tgtEl>
                                      </p:cBhvr>
                                    </p:animEffect>
                                  </p:childTnLst>
                                </p:cTn>
                              </p:par>
                              <p:par>
                                <p:cTn id="32" presetID="9" presetClass="emph" presetSubtype="0" grpId="0" nodeType="withEffect">
                                  <p:stCondLst>
                                    <p:cond delay="0"/>
                                  </p:stCondLst>
                                  <p:childTnLst>
                                    <p:set>
                                      <p:cBhvr rctx="PPT">
                                        <p:cTn id="33" dur="indefinite"/>
                                        <p:tgtEl>
                                          <p:spTgt spid="35"/>
                                        </p:tgtEl>
                                        <p:attrNameLst>
                                          <p:attrName>style.opacity</p:attrName>
                                        </p:attrNameLst>
                                      </p:cBhvr>
                                      <p:to>
                                        <p:strVal val="0.5"/>
                                      </p:to>
                                    </p:set>
                                    <p:animEffect filter="image" prLst="opacity: 0.5">
                                      <p:cBhvr rctx="IE">
                                        <p:cTn id="34" dur="indefinite"/>
                                        <p:tgtEl>
                                          <p:spTgt spid="3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p:bldP spid="35" grpId="0" animBg="1"/>
      <p:bldP spid="41" grpId="0" animBg="1"/>
      <p:bldP spid="42" grpId="0" animBg="1"/>
      <p:bldP spid="46" grpId="0"/>
      <p:bldP spid="69" grpId="0" animBg="1"/>
      <p:bldP spid="70" grpId="0"/>
      <p:bldP spid="90" grpId="0" animBg="1"/>
      <p:bldP spid="91" grpId="0" animBg="1"/>
      <p:bldP spid="93" grpId="0" animBg="1"/>
      <p:bldP spid="94" grpId="0" animBg="1"/>
      <p:bldP spid="96" grpId="0"/>
      <p:bldP spid="98" grpId="0" animBg="1"/>
      <p:bldP spid="101" grpId="0" animBg="1"/>
      <p:bldP spid="102" grpId="0"/>
      <p:bldP spid="105" grpId="0"/>
      <p:bldP spid="106" grpId="0"/>
      <p:bldP spid="107" grpId="0" animBg="1"/>
      <p:bldP spid="109" grpId="0" animBg="1"/>
      <p:bldP spid="110" grpId="0" animBg="1"/>
      <p:bldP spid="11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269137"/>
            <a:ext cx="8686800" cy="1143000"/>
          </a:xfrm>
        </p:spPr>
        <p:txBody>
          <a:bodyPr>
            <a:normAutofit/>
          </a:bodyPr>
          <a:lstStyle/>
          <a:p>
            <a:r>
              <a:rPr lang="en-US" dirty="0">
                <a:latin typeface="+mn-lt"/>
              </a:rPr>
              <a:t>How quickly can you play this game?</a:t>
            </a:r>
          </a:p>
        </p:txBody>
      </p:sp>
      <p:sp>
        <p:nvSpPr>
          <p:cNvPr id="47" name="Content Placeholder 1"/>
          <p:cNvSpPr txBox="1">
            <a:spLocks/>
          </p:cNvSpPr>
          <p:nvPr/>
        </p:nvSpPr>
        <p:spPr>
          <a:xfrm>
            <a:off x="2469342" y="2061842"/>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n</a:t>
            </a:r>
          </a:p>
        </p:txBody>
      </p:sp>
      <p:sp>
        <p:nvSpPr>
          <p:cNvPr id="48" name="Content Placeholder 1"/>
          <p:cNvSpPr txBox="1">
            <a:spLocks/>
          </p:cNvSpPr>
          <p:nvPr/>
        </p:nvSpPr>
        <p:spPr>
          <a:xfrm>
            <a:off x="2469342" y="2651499"/>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49" name="Content Placeholder 1"/>
          <p:cNvSpPr txBox="1">
            <a:spLocks/>
          </p:cNvSpPr>
          <p:nvPr/>
        </p:nvSpPr>
        <p:spPr>
          <a:xfrm>
            <a:off x="2469342" y="1472184"/>
            <a:ext cx="749007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and whatever storage you want</a:t>
            </a:r>
            <a:endParaRPr lang="en-US" dirty="0">
              <a:solidFill>
                <a:prstClr val="black"/>
              </a:solidFill>
              <a:latin typeface="Calibri"/>
              <a:cs typeface="Times New Roman" charset="0"/>
            </a:endParaRPr>
          </a:p>
        </p:txBody>
      </p:sp>
      <p:sp>
        <p:nvSpPr>
          <p:cNvPr id="50" name="Content Placeholder 1"/>
          <p:cNvSpPr txBox="1">
            <a:spLocks/>
          </p:cNvSpPr>
          <p:nvPr/>
        </p:nvSpPr>
        <p:spPr>
          <a:xfrm>
            <a:off x="1601278" y="3698865"/>
            <a:ext cx="881521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you store nothing but x</a:t>
            </a:r>
            <a:r>
              <a:rPr lang="en-US" sz="2800" baseline="-25000" dirty="0">
                <a:solidFill>
                  <a:prstClr val="black"/>
                </a:solidFill>
                <a:latin typeface="Calibri"/>
              </a:rPr>
              <a:t>0</a:t>
            </a:r>
            <a:r>
              <a:rPr lang="en-US" sz="2800" dirty="0">
                <a:solidFill>
                  <a:prstClr val="black"/>
                </a:solidFill>
                <a:latin typeface="Calibri"/>
              </a:rPr>
              <a:t>: n/2 H-queries per challenge</a:t>
            </a:r>
            <a:endParaRPr lang="en-US" baseline="-25000" dirty="0">
              <a:solidFill>
                <a:prstClr val="black"/>
              </a:solidFill>
              <a:latin typeface="Calibri"/>
              <a:cs typeface="Times New Roman" charset="0"/>
            </a:endParaRPr>
          </a:p>
        </p:txBody>
      </p:sp>
      <p:sp>
        <p:nvSpPr>
          <p:cNvPr id="39" name="Oval 38"/>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40" name="Oval 39"/>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1" name="Straight Arrow Connector 40"/>
          <p:cNvCxnSpPr>
            <a:stCxn id="39" idx="6"/>
            <a:endCxn id="40"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6"/>
            <a:endCxn id="43"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Oval 42"/>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4" name="Oval 43"/>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2" name="Straight Arrow Connector 51"/>
          <p:cNvCxnSpPr>
            <a:stCxn id="43" idx="6"/>
            <a:endCxn id="44"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4" idx="6"/>
            <a:endCxn id="55"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56" name="Oval 55"/>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8" name="Straight Arrow Connector 57"/>
          <p:cNvCxnSpPr>
            <a:stCxn id="56" idx="6"/>
            <a:endCxn id="57"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7" idx="6"/>
            <a:endCxn id="60"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1" name="Oval 60"/>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2" name="Straight Arrow Connector 61"/>
          <p:cNvCxnSpPr>
            <a:stCxn id="60" idx="6"/>
            <a:endCxn id="61"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1" idx="6"/>
            <a:endCxn id="65"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5" name="Oval 64"/>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6" name="Oval 65"/>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7" name="Straight Arrow Connector 66"/>
          <p:cNvCxnSpPr>
            <a:stCxn id="65" idx="6"/>
            <a:endCxn id="66"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6" idx="6"/>
            <a:endCxn id="69"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Oval 68"/>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0" name="Oval 69"/>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1" name="Straight Arrow Connector 70"/>
          <p:cNvCxnSpPr>
            <a:stCxn id="69" idx="6"/>
            <a:endCxn id="70"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0" idx="6"/>
            <a:endCxn id="73"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Oval 72"/>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5" name="Straight Arrow Connector 74"/>
          <p:cNvCxnSpPr>
            <a:stCxn id="74" idx="6"/>
            <a:endCxn id="76"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 name="Oval 75"/>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7" name="Oval 76"/>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78" name="Straight Arrow Connector 77"/>
          <p:cNvCxnSpPr>
            <a:stCxn id="76" idx="6"/>
            <a:endCxn id="77"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80" name="Oval 79"/>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Tree>
    <p:extLst>
      <p:ext uri="{BB962C8B-B14F-4D97-AF65-F5344CB8AC3E}">
        <p14:creationId xmlns:p14="http://schemas.microsoft.com/office/powerpoint/2010/main" val="174767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269137"/>
            <a:ext cx="8686800" cy="1143000"/>
          </a:xfrm>
        </p:spPr>
        <p:txBody>
          <a:bodyPr>
            <a:normAutofit/>
          </a:bodyPr>
          <a:lstStyle/>
          <a:p>
            <a:r>
              <a:rPr lang="en-US" dirty="0">
                <a:latin typeface="+mn-lt"/>
              </a:rPr>
              <a:t>How quickly can you play this game?</a:t>
            </a:r>
          </a:p>
        </p:txBody>
      </p:sp>
      <p:sp>
        <p:nvSpPr>
          <p:cNvPr id="50" name="Content Placeholder 1"/>
          <p:cNvSpPr txBox="1">
            <a:spLocks/>
          </p:cNvSpPr>
          <p:nvPr/>
        </p:nvSpPr>
        <p:spPr>
          <a:xfrm>
            <a:off x="1601278" y="3698865"/>
            <a:ext cx="881521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you store nothing but x</a:t>
            </a:r>
            <a:r>
              <a:rPr lang="en-US" sz="2800" baseline="-25000" dirty="0">
                <a:solidFill>
                  <a:prstClr val="black"/>
                </a:solidFill>
                <a:latin typeface="Calibri"/>
              </a:rPr>
              <a:t>0</a:t>
            </a:r>
            <a:r>
              <a:rPr lang="en-US" sz="2800" dirty="0">
                <a:solidFill>
                  <a:prstClr val="black"/>
                </a:solidFill>
                <a:latin typeface="Calibri"/>
              </a:rPr>
              <a:t>: n/2 H-queries per challenge</a:t>
            </a:r>
            <a:endParaRPr lang="en-US" baseline="-25000" dirty="0">
              <a:solidFill>
                <a:prstClr val="black"/>
              </a:solidFill>
              <a:latin typeface="Calibri"/>
              <a:cs typeface="Times New Roman" charset="0"/>
            </a:endParaRPr>
          </a:p>
        </p:txBody>
      </p:sp>
      <p:sp>
        <p:nvSpPr>
          <p:cNvPr id="51" name="Content Placeholder 1"/>
          <p:cNvSpPr txBox="1">
            <a:spLocks/>
          </p:cNvSpPr>
          <p:nvPr/>
        </p:nvSpPr>
        <p:spPr>
          <a:xfrm>
            <a:off x="1596288" y="4410016"/>
            <a:ext cx="881521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you store p hash values: n/(2p) H-queries per challenge</a:t>
            </a:r>
            <a:endParaRPr lang="en-US" baseline="-25000" dirty="0">
              <a:solidFill>
                <a:prstClr val="black"/>
              </a:solidFill>
              <a:latin typeface="Calibri"/>
              <a:cs typeface="Times New Roman" charset="0"/>
            </a:endParaRPr>
          </a:p>
        </p:txBody>
      </p:sp>
      <p:sp>
        <p:nvSpPr>
          <p:cNvPr id="53" name="Content Placeholder 1"/>
          <p:cNvSpPr txBox="1">
            <a:spLocks/>
          </p:cNvSpPr>
          <p:nvPr/>
        </p:nvSpPr>
        <p:spPr>
          <a:xfrm>
            <a:off x="1596288" y="5078508"/>
            <a:ext cx="8815216"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you store something other than hash values?</a:t>
            </a:r>
            <a:endParaRPr lang="en-US" baseline="-25000" dirty="0">
              <a:solidFill>
                <a:prstClr val="black"/>
              </a:solidFill>
              <a:latin typeface="Calibri"/>
              <a:cs typeface="Times New Roman" charset="0"/>
            </a:endParaRPr>
          </a:p>
        </p:txBody>
      </p:sp>
      <p:sp>
        <p:nvSpPr>
          <p:cNvPr id="39" name="Oval 38"/>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40" name="Oval 39"/>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1" name="Straight Arrow Connector 40"/>
          <p:cNvCxnSpPr>
            <a:stCxn id="39" idx="6"/>
            <a:endCxn id="40"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6"/>
            <a:endCxn id="43"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Oval 42"/>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4" name="Oval 43"/>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2" name="Straight Arrow Connector 51"/>
          <p:cNvCxnSpPr>
            <a:stCxn id="43" idx="6"/>
            <a:endCxn id="44"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4" idx="6"/>
            <a:endCxn id="55"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56" name="Oval 55"/>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7" name="Oval 56"/>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8" name="Straight Arrow Connector 57"/>
          <p:cNvCxnSpPr>
            <a:stCxn id="56" idx="6"/>
            <a:endCxn id="57"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7" idx="6"/>
            <a:endCxn id="60"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1" name="Oval 60"/>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2" name="Straight Arrow Connector 61"/>
          <p:cNvCxnSpPr>
            <a:stCxn id="60" idx="6"/>
            <a:endCxn id="61"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1" idx="6"/>
            <a:endCxn id="65"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5" name="Oval 64"/>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6" name="Oval 65"/>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7" name="Straight Arrow Connector 66"/>
          <p:cNvCxnSpPr>
            <a:stCxn id="65" idx="6"/>
            <a:endCxn id="66"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6" idx="6"/>
            <a:endCxn id="69"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Oval 68"/>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0" name="Oval 69"/>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1" name="Straight Arrow Connector 70"/>
          <p:cNvCxnSpPr>
            <a:stCxn id="69" idx="6"/>
            <a:endCxn id="70"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0" idx="6"/>
            <a:endCxn id="73"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Oval 72"/>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5" name="Straight Arrow Connector 74"/>
          <p:cNvCxnSpPr>
            <a:stCxn id="74" idx="6"/>
            <a:endCxn id="76"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6" name="Oval 75"/>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7" name="Oval 76"/>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78" name="Straight Arrow Connector 77"/>
          <p:cNvCxnSpPr>
            <a:stCxn id="76" idx="6"/>
            <a:endCxn id="77"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80" name="Oval 79"/>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5" name="Content Placeholder 1"/>
          <p:cNvSpPr txBox="1">
            <a:spLocks/>
          </p:cNvSpPr>
          <p:nvPr/>
        </p:nvSpPr>
        <p:spPr>
          <a:xfrm>
            <a:off x="2469342" y="2061842"/>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n</a:t>
            </a:r>
          </a:p>
        </p:txBody>
      </p:sp>
      <p:sp>
        <p:nvSpPr>
          <p:cNvPr id="81" name="Content Placeholder 1"/>
          <p:cNvSpPr txBox="1">
            <a:spLocks/>
          </p:cNvSpPr>
          <p:nvPr/>
        </p:nvSpPr>
        <p:spPr>
          <a:xfrm>
            <a:off x="2469342" y="2651499"/>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82" name="Content Placeholder 1"/>
          <p:cNvSpPr txBox="1">
            <a:spLocks/>
          </p:cNvSpPr>
          <p:nvPr/>
        </p:nvSpPr>
        <p:spPr>
          <a:xfrm>
            <a:off x="2469342" y="1472184"/>
            <a:ext cx="749007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and whatever storage you want</a:t>
            </a:r>
            <a:endParaRPr lang="en-US" dirty="0">
              <a:solidFill>
                <a:prstClr val="black"/>
              </a:solidFill>
              <a:latin typeface="Calibri"/>
              <a:cs typeface="Times New Roman" charset="0"/>
            </a:endParaRPr>
          </a:p>
        </p:txBody>
      </p:sp>
    </p:spTree>
    <p:extLst>
      <p:ext uri="{BB962C8B-B14F-4D97-AF65-F5344CB8AC3E}">
        <p14:creationId xmlns:p14="http://schemas.microsoft.com/office/powerpoint/2010/main" val="102092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Tree>
    <p:extLst>
      <p:ext uri="{BB962C8B-B14F-4D97-AF65-F5344CB8AC3E}">
        <p14:creationId xmlns:p14="http://schemas.microsoft.com/office/powerpoint/2010/main" val="332189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6" name="Oval 135"/>
          <p:cNvSpPr>
            <a:spLocks noChangeAspect="1"/>
          </p:cNvSpPr>
          <p:nvPr/>
        </p:nvSpPr>
        <p:spPr>
          <a:xfrm>
            <a:off x="6070707" y="874158"/>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Tree>
    <p:extLst>
      <p:ext uri="{BB962C8B-B14F-4D97-AF65-F5344CB8AC3E}">
        <p14:creationId xmlns:p14="http://schemas.microsoft.com/office/powerpoint/2010/main" val="259425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animBg="1"/>
      <p:bldP spid="84" grpId="0" animBg="1"/>
      <p:bldP spid="96" grpId="0" animBg="1"/>
      <p:bldP spid="136" grpId="0" animBg="1"/>
      <p:bldP spid="137"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3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Oval 147"/>
          <p:cNvSpPr>
            <a:spLocks noChangeAspect="1"/>
          </p:cNvSpPr>
          <p:nvPr/>
        </p:nvSpPr>
        <p:spPr>
          <a:xfrm>
            <a:off x="7277207" y="2773745"/>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152" name="Straight Arrow Connector 151"/>
          <p:cNvCxnSpPr>
            <a:stCxn id="60" idx="0"/>
            <a:endCxn id="148" idx="1"/>
          </p:cNvCxnSpPr>
          <p:nvPr/>
        </p:nvCxnSpPr>
        <p:spPr>
          <a:xfrm>
            <a:off x="5526060" y="2529926"/>
            <a:ext cx="1827402" cy="32007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36" idx="5"/>
            <a:endCxn id="148" idx="0"/>
          </p:cNvCxnSpPr>
          <p:nvPr/>
        </p:nvCxnSpPr>
        <p:spPr>
          <a:xfrm>
            <a:off x="6515153" y="1318603"/>
            <a:ext cx="1022405" cy="14551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72" idx="4"/>
            <a:endCxn id="148" idx="3"/>
          </p:cNvCxnSpPr>
          <p:nvPr/>
        </p:nvCxnSpPr>
        <p:spPr>
          <a:xfrm flipV="1">
            <a:off x="5526060" y="3218190"/>
            <a:ext cx="1827402" cy="3488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79" name="Content Placeholder 1"/>
          <p:cNvSpPr txBox="1">
            <a:spLocks/>
          </p:cNvSpPr>
          <p:nvPr/>
        </p:nvSpPr>
        <p:spPr>
          <a:xfrm>
            <a:off x="1874005" y="5633615"/>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 then for bottom row sequential cost is 2n</a:t>
            </a: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Oval 187"/>
          <p:cNvSpPr>
            <a:spLocks noChangeAspect="1"/>
          </p:cNvSpPr>
          <p:nvPr/>
        </p:nvSpPr>
        <p:spPr>
          <a:xfrm>
            <a:off x="8126831" y="278299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189" name="Straight Arrow Connector 188"/>
          <p:cNvCxnSpPr>
            <a:stCxn id="136" idx="5"/>
            <a:endCxn id="188" idx="7"/>
          </p:cNvCxnSpPr>
          <p:nvPr/>
        </p:nvCxnSpPr>
        <p:spPr>
          <a:xfrm>
            <a:off x="6515152" y="1318604"/>
            <a:ext cx="2056124" cy="15406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60" idx="0"/>
            <a:endCxn id="188" idx="0"/>
          </p:cNvCxnSpPr>
          <p:nvPr/>
        </p:nvCxnSpPr>
        <p:spPr>
          <a:xfrm>
            <a:off x="5526061" y="2529925"/>
            <a:ext cx="2861121" cy="25307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72" idx="4"/>
            <a:endCxn id="188" idx="4"/>
          </p:cNvCxnSpPr>
          <p:nvPr/>
        </p:nvCxnSpPr>
        <p:spPr>
          <a:xfrm flipV="1">
            <a:off x="5526061" y="3303700"/>
            <a:ext cx="2861121" cy="2633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48" idx="6"/>
            <a:endCxn id="188" idx="2"/>
          </p:cNvCxnSpPr>
          <p:nvPr/>
        </p:nvCxnSpPr>
        <p:spPr>
          <a:xfrm>
            <a:off x="7797907" y="3034095"/>
            <a:ext cx="328924" cy="925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2422211" y="4127513"/>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4</a:t>
            </a:r>
          </a:p>
        </p:txBody>
      </p:sp>
      <p:sp>
        <p:nvSpPr>
          <p:cNvPr id="100" name="Content Placeholder 1"/>
          <p:cNvSpPr txBox="1">
            <a:spLocks/>
          </p:cNvSpPr>
          <p:nvPr/>
        </p:nvSpPr>
        <p:spPr>
          <a:xfrm>
            <a:off x="2422211" y="4648895"/>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102" name="Content Placeholder 1"/>
          <p:cNvSpPr txBox="1">
            <a:spLocks/>
          </p:cNvSpPr>
          <p:nvPr/>
        </p:nvSpPr>
        <p:spPr>
          <a:xfrm>
            <a:off x="2422211" y="3606130"/>
            <a:ext cx="837380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plus w bits (“one label”) of arbitrary storage</a:t>
            </a:r>
            <a:endParaRPr lang="en-US" dirty="0">
              <a:solidFill>
                <a:prstClr val="black"/>
              </a:solidFill>
              <a:latin typeface="Calibri"/>
              <a:cs typeface="Times New Roman" charset="0"/>
            </a:endParaRPr>
          </a:p>
        </p:txBody>
      </p:sp>
      <p:sp>
        <p:nvSpPr>
          <p:cNvPr id="103" name="Content Placeholder 1"/>
          <p:cNvSpPr txBox="1">
            <a:spLocks/>
          </p:cNvSpPr>
          <p:nvPr/>
        </p:nvSpPr>
        <p:spPr>
          <a:xfrm>
            <a:off x="1847963" y="5150600"/>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What should you store?</a:t>
            </a:r>
          </a:p>
        </p:txBody>
      </p:sp>
    </p:spTree>
    <p:extLst>
      <p:ext uri="{BB962C8B-B14F-4D97-AF65-F5344CB8AC3E}">
        <p14:creationId xmlns:p14="http://schemas.microsoft.com/office/powerpoint/2010/main" val="392537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8" grpId="0" animBg="1"/>
      <p:bldP spid="99" grpId="0"/>
      <p:bldP spid="100" grpId="0"/>
      <p:bldP spid="102" grpId="0"/>
      <p:bldP spid="103" grpId="0"/>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Oval 147"/>
          <p:cNvSpPr>
            <a:spLocks noChangeAspect="1"/>
          </p:cNvSpPr>
          <p:nvPr/>
        </p:nvSpPr>
        <p:spPr>
          <a:xfrm>
            <a:off x="7277207" y="2773745"/>
            <a:ext cx="520700" cy="5207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152" name="Straight Arrow Connector 151"/>
          <p:cNvCxnSpPr>
            <a:stCxn id="60" idx="0"/>
            <a:endCxn id="148" idx="1"/>
          </p:cNvCxnSpPr>
          <p:nvPr/>
        </p:nvCxnSpPr>
        <p:spPr>
          <a:xfrm>
            <a:off x="5526060" y="2529926"/>
            <a:ext cx="1827402" cy="32007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36" idx="5"/>
            <a:endCxn id="148" idx="0"/>
          </p:cNvCxnSpPr>
          <p:nvPr/>
        </p:nvCxnSpPr>
        <p:spPr>
          <a:xfrm>
            <a:off x="6515153" y="1318603"/>
            <a:ext cx="1022405" cy="14551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72" idx="4"/>
            <a:endCxn id="148" idx="3"/>
          </p:cNvCxnSpPr>
          <p:nvPr/>
        </p:nvCxnSpPr>
        <p:spPr>
          <a:xfrm flipV="1">
            <a:off x="5526060" y="3218190"/>
            <a:ext cx="1827402" cy="3488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79" name="Content Placeholder 1"/>
          <p:cNvSpPr txBox="1">
            <a:spLocks/>
          </p:cNvSpPr>
          <p:nvPr/>
        </p:nvSpPr>
        <p:spPr>
          <a:xfrm>
            <a:off x="1874005" y="5633615"/>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 then for bottom row sequential cost is 2n</a:t>
            </a: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Oval 187"/>
          <p:cNvSpPr>
            <a:spLocks noChangeAspect="1"/>
          </p:cNvSpPr>
          <p:nvPr/>
        </p:nvSpPr>
        <p:spPr>
          <a:xfrm>
            <a:off x="8126831" y="278299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189" name="Straight Arrow Connector 188"/>
          <p:cNvCxnSpPr>
            <a:stCxn id="136" idx="5"/>
            <a:endCxn id="188" idx="7"/>
          </p:cNvCxnSpPr>
          <p:nvPr/>
        </p:nvCxnSpPr>
        <p:spPr>
          <a:xfrm>
            <a:off x="6515152" y="1318604"/>
            <a:ext cx="2056124" cy="15406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60" idx="0"/>
            <a:endCxn id="188" idx="0"/>
          </p:cNvCxnSpPr>
          <p:nvPr/>
        </p:nvCxnSpPr>
        <p:spPr>
          <a:xfrm>
            <a:off x="5526061" y="2529925"/>
            <a:ext cx="2861121" cy="25307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72" idx="4"/>
            <a:endCxn id="188" idx="4"/>
          </p:cNvCxnSpPr>
          <p:nvPr/>
        </p:nvCxnSpPr>
        <p:spPr>
          <a:xfrm flipV="1">
            <a:off x="5526061" y="3303700"/>
            <a:ext cx="2861121" cy="2633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48" idx="6"/>
            <a:endCxn id="188" idx="2"/>
          </p:cNvCxnSpPr>
          <p:nvPr/>
        </p:nvCxnSpPr>
        <p:spPr>
          <a:xfrm>
            <a:off x="7797907" y="3034095"/>
            <a:ext cx="328924" cy="925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2422211" y="4127513"/>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4</a:t>
            </a:r>
          </a:p>
        </p:txBody>
      </p:sp>
      <p:sp>
        <p:nvSpPr>
          <p:cNvPr id="100" name="Content Placeholder 1"/>
          <p:cNvSpPr txBox="1">
            <a:spLocks/>
          </p:cNvSpPr>
          <p:nvPr/>
        </p:nvSpPr>
        <p:spPr>
          <a:xfrm>
            <a:off x="2422211" y="4648895"/>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102" name="Content Placeholder 1"/>
          <p:cNvSpPr txBox="1">
            <a:spLocks/>
          </p:cNvSpPr>
          <p:nvPr/>
        </p:nvSpPr>
        <p:spPr>
          <a:xfrm>
            <a:off x="2422211" y="3606130"/>
            <a:ext cx="837380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plus w bits (“one label”) of arbitrary storage</a:t>
            </a:r>
            <a:endParaRPr lang="en-US" dirty="0">
              <a:solidFill>
                <a:prstClr val="black"/>
              </a:solidFill>
              <a:latin typeface="Calibri"/>
              <a:cs typeface="Times New Roman" charset="0"/>
            </a:endParaRPr>
          </a:p>
        </p:txBody>
      </p:sp>
      <p:sp>
        <p:nvSpPr>
          <p:cNvPr id="103" name="Content Placeholder 1"/>
          <p:cNvSpPr txBox="1">
            <a:spLocks/>
          </p:cNvSpPr>
          <p:nvPr/>
        </p:nvSpPr>
        <p:spPr>
          <a:xfrm>
            <a:off x="1847963" y="5150600"/>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What should you store?</a:t>
            </a:r>
          </a:p>
        </p:txBody>
      </p:sp>
    </p:spTree>
    <p:extLst>
      <p:ext uri="{BB962C8B-B14F-4D97-AF65-F5344CB8AC3E}">
        <p14:creationId xmlns:p14="http://schemas.microsoft.com/office/powerpoint/2010/main" val="14728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Oval 147"/>
          <p:cNvSpPr>
            <a:spLocks noChangeAspect="1"/>
          </p:cNvSpPr>
          <p:nvPr/>
        </p:nvSpPr>
        <p:spPr>
          <a:xfrm>
            <a:off x="7277207" y="2773745"/>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152" name="Straight Arrow Connector 151"/>
          <p:cNvCxnSpPr>
            <a:stCxn id="60" idx="0"/>
            <a:endCxn id="148" idx="1"/>
          </p:cNvCxnSpPr>
          <p:nvPr/>
        </p:nvCxnSpPr>
        <p:spPr>
          <a:xfrm>
            <a:off x="5526060" y="2529926"/>
            <a:ext cx="1827402" cy="32007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36" idx="5"/>
            <a:endCxn id="148" idx="0"/>
          </p:cNvCxnSpPr>
          <p:nvPr/>
        </p:nvCxnSpPr>
        <p:spPr>
          <a:xfrm>
            <a:off x="6515153" y="1318603"/>
            <a:ext cx="1022405" cy="14551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72" idx="4"/>
            <a:endCxn id="148" idx="3"/>
          </p:cNvCxnSpPr>
          <p:nvPr/>
        </p:nvCxnSpPr>
        <p:spPr>
          <a:xfrm flipV="1">
            <a:off x="5526060" y="3218190"/>
            <a:ext cx="1827402" cy="3488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79" name="Content Placeholder 1"/>
          <p:cNvSpPr txBox="1">
            <a:spLocks/>
          </p:cNvSpPr>
          <p:nvPr/>
        </p:nvSpPr>
        <p:spPr>
          <a:xfrm>
            <a:off x="1874005" y="5633615"/>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 then for bottom row sequential cost is 2n, top row 4n</a:t>
            </a: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Oval 187"/>
          <p:cNvSpPr>
            <a:spLocks noChangeAspect="1"/>
          </p:cNvSpPr>
          <p:nvPr/>
        </p:nvSpPr>
        <p:spPr>
          <a:xfrm>
            <a:off x="8126831" y="278299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189" name="Straight Arrow Connector 188"/>
          <p:cNvCxnSpPr>
            <a:stCxn id="136" idx="5"/>
            <a:endCxn id="188" idx="7"/>
          </p:cNvCxnSpPr>
          <p:nvPr/>
        </p:nvCxnSpPr>
        <p:spPr>
          <a:xfrm>
            <a:off x="6515152" y="1318604"/>
            <a:ext cx="2056124" cy="15406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60" idx="0"/>
            <a:endCxn id="188" idx="0"/>
          </p:cNvCxnSpPr>
          <p:nvPr/>
        </p:nvCxnSpPr>
        <p:spPr>
          <a:xfrm>
            <a:off x="5526061" y="2529925"/>
            <a:ext cx="2861121" cy="25307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72" idx="4"/>
            <a:endCxn id="188" idx="4"/>
          </p:cNvCxnSpPr>
          <p:nvPr/>
        </p:nvCxnSpPr>
        <p:spPr>
          <a:xfrm flipV="1">
            <a:off x="5526061" y="3303700"/>
            <a:ext cx="2861121" cy="2633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48" idx="6"/>
            <a:endCxn id="188" idx="2"/>
          </p:cNvCxnSpPr>
          <p:nvPr/>
        </p:nvCxnSpPr>
        <p:spPr>
          <a:xfrm>
            <a:off x="7797907" y="3034095"/>
            <a:ext cx="328924" cy="925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2422211" y="4127513"/>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4</a:t>
            </a:r>
          </a:p>
        </p:txBody>
      </p:sp>
      <p:sp>
        <p:nvSpPr>
          <p:cNvPr id="100" name="Content Placeholder 1"/>
          <p:cNvSpPr txBox="1">
            <a:spLocks/>
          </p:cNvSpPr>
          <p:nvPr/>
        </p:nvSpPr>
        <p:spPr>
          <a:xfrm>
            <a:off x="2422211" y="4648895"/>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102" name="Content Placeholder 1"/>
          <p:cNvSpPr txBox="1">
            <a:spLocks/>
          </p:cNvSpPr>
          <p:nvPr/>
        </p:nvSpPr>
        <p:spPr>
          <a:xfrm>
            <a:off x="2422211" y="3606130"/>
            <a:ext cx="837380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plus w bits (“one label”) of arbitrary storage</a:t>
            </a:r>
            <a:endParaRPr lang="en-US" dirty="0">
              <a:solidFill>
                <a:prstClr val="black"/>
              </a:solidFill>
              <a:latin typeface="Calibri"/>
              <a:cs typeface="Times New Roman" charset="0"/>
            </a:endParaRPr>
          </a:p>
        </p:txBody>
      </p:sp>
      <p:sp>
        <p:nvSpPr>
          <p:cNvPr id="103" name="Content Placeholder 1"/>
          <p:cNvSpPr txBox="1">
            <a:spLocks/>
          </p:cNvSpPr>
          <p:nvPr/>
        </p:nvSpPr>
        <p:spPr>
          <a:xfrm>
            <a:off x="1847963" y="5150600"/>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What should you store?</a:t>
            </a:r>
          </a:p>
        </p:txBody>
      </p:sp>
    </p:spTree>
    <p:extLst>
      <p:ext uri="{BB962C8B-B14F-4D97-AF65-F5344CB8AC3E}">
        <p14:creationId xmlns:p14="http://schemas.microsoft.com/office/powerpoint/2010/main" val="281878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Oval 147"/>
          <p:cNvSpPr>
            <a:spLocks noChangeAspect="1"/>
          </p:cNvSpPr>
          <p:nvPr/>
        </p:nvSpPr>
        <p:spPr>
          <a:xfrm>
            <a:off x="7277207" y="2773745"/>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152" name="Straight Arrow Connector 151"/>
          <p:cNvCxnSpPr>
            <a:stCxn id="60" idx="0"/>
            <a:endCxn id="148" idx="1"/>
          </p:cNvCxnSpPr>
          <p:nvPr/>
        </p:nvCxnSpPr>
        <p:spPr>
          <a:xfrm>
            <a:off x="5526060" y="2529926"/>
            <a:ext cx="1827402" cy="32007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36" idx="5"/>
            <a:endCxn id="148" idx="0"/>
          </p:cNvCxnSpPr>
          <p:nvPr/>
        </p:nvCxnSpPr>
        <p:spPr>
          <a:xfrm>
            <a:off x="6515153" y="1318603"/>
            <a:ext cx="1022405" cy="14551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72" idx="4"/>
            <a:endCxn id="148" idx="3"/>
          </p:cNvCxnSpPr>
          <p:nvPr/>
        </p:nvCxnSpPr>
        <p:spPr>
          <a:xfrm flipV="1">
            <a:off x="5526060" y="3218190"/>
            <a:ext cx="1827402" cy="3488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79" name="Content Placeholder 1"/>
          <p:cNvSpPr txBox="1">
            <a:spLocks/>
          </p:cNvSpPr>
          <p:nvPr/>
        </p:nvSpPr>
        <p:spPr>
          <a:xfrm>
            <a:off x="1874005" y="5633615"/>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 then for bottom row sequential cost is 2n, top row 4n</a:t>
            </a: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Oval 187"/>
          <p:cNvSpPr>
            <a:spLocks noChangeAspect="1"/>
          </p:cNvSpPr>
          <p:nvPr/>
        </p:nvSpPr>
        <p:spPr>
          <a:xfrm>
            <a:off x="8126831" y="278299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189" name="Straight Arrow Connector 188"/>
          <p:cNvCxnSpPr>
            <a:stCxn id="136" idx="5"/>
            <a:endCxn id="188" idx="7"/>
          </p:cNvCxnSpPr>
          <p:nvPr/>
        </p:nvCxnSpPr>
        <p:spPr>
          <a:xfrm>
            <a:off x="6515152" y="1318604"/>
            <a:ext cx="2056124" cy="15406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60" idx="0"/>
            <a:endCxn id="188" idx="0"/>
          </p:cNvCxnSpPr>
          <p:nvPr/>
        </p:nvCxnSpPr>
        <p:spPr>
          <a:xfrm>
            <a:off x="5526061" y="2529925"/>
            <a:ext cx="2861121" cy="25307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72" idx="4"/>
            <a:endCxn id="188" idx="4"/>
          </p:cNvCxnSpPr>
          <p:nvPr/>
        </p:nvCxnSpPr>
        <p:spPr>
          <a:xfrm flipV="1">
            <a:off x="5526061" y="3303700"/>
            <a:ext cx="2861121" cy="2633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48" idx="6"/>
            <a:endCxn id="188" idx="2"/>
          </p:cNvCxnSpPr>
          <p:nvPr/>
        </p:nvCxnSpPr>
        <p:spPr>
          <a:xfrm>
            <a:off x="7797907" y="3034095"/>
            <a:ext cx="328924" cy="925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2422211" y="4127513"/>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4</a:t>
            </a:r>
          </a:p>
        </p:txBody>
      </p:sp>
      <p:sp>
        <p:nvSpPr>
          <p:cNvPr id="100" name="Content Placeholder 1"/>
          <p:cNvSpPr txBox="1">
            <a:spLocks/>
          </p:cNvSpPr>
          <p:nvPr/>
        </p:nvSpPr>
        <p:spPr>
          <a:xfrm>
            <a:off x="2422211" y="4648895"/>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102" name="Content Placeholder 1"/>
          <p:cNvSpPr txBox="1">
            <a:spLocks/>
          </p:cNvSpPr>
          <p:nvPr/>
        </p:nvSpPr>
        <p:spPr>
          <a:xfrm>
            <a:off x="2422211" y="3606130"/>
            <a:ext cx="837380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plus w bits (“one label”) of arbitrary storage</a:t>
            </a:r>
            <a:endParaRPr lang="en-US" dirty="0">
              <a:solidFill>
                <a:prstClr val="black"/>
              </a:solidFill>
              <a:latin typeface="Calibri"/>
              <a:cs typeface="Times New Roman" charset="0"/>
            </a:endParaRPr>
          </a:p>
        </p:txBody>
      </p:sp>
      <p:sp>
        <p:nvSpPr>
          <p:cNvPr id="103" name="Content Placeholder 1"/>
          <p:cNvSpPr txBox="1">
            <a:spLocks/>
          </p:cNvSpPr>
          <p:nvPr/>
        </p:nvSpPr>
        <p:spPr>
          <a:xfrm>
            <a:off x="1847963" y="5150600"/>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What should you store?</a:t>
            </a:r>
          </a:p>
        </p:txBody>
      </p:sp>
    </p:spTree>
    <p:extLst>
      <p:ext uri="{BB962C8B-B14F-4D97-AF65-F5344CB8AC3E}">
        <p14:creationId xmlns:p14="http://schemas.microsoft.com/office/powerpoint/2010/main" val="277369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Oval 147"/>
          <p:cNvSpPr>
            <a:spLocks noChangeAspect="1"/>
          </p:cNvSpPr>
          <p:nvPr/>
        </p:nvSpPr>
        <p:spPr>
          <a:xfrm>
            <a:off x="7277207" y="2773745"/>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152" name="Straight Arrow Connector 151"/>
          <p:cNvCxnSpPr>
            <a:stCxn id="60" idx="0"/>
            <a:endCxn id="148" idx="1"/>
          </p:cNvCxnSpPr>
          <p:nvPr/>
        </p:nvCxnSpPr>
        <p:spPr>
          <a:xfrm>
            <a:off x="5526060" y="2529926"/>
            <a:ext cx="1827402" cy="32007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36" idx="5"/>
            <a:endCxn id="148" idx="0"/>
          </p:cNvCxnSpPr>
          <p:nvPr/>
        </p:nvCxnSpPr>
        <p:spPr>
          <a:xfrm>
            <a:off x="6515153" y="1318603"/>
            <a:ext cx="1022405" cy="14551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72" idx="4"/>
            <a:endCxn id="148" idx="3"/>
          </p:cNvCxnSpPr>
          <p:nvPr/>
        </p:nvCxnSpPr>
        <p:spPr>
          <a:xfrm flipV="1">
            <a:off x="5526060" y="3218190"/>
            <a:ext cx="1827402" cy="3488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79" name="Content Placeholder 1"/>
          <p:cNvSpPr txBox="1">
            <a:spLocks/>
          </p:cNvSpPr>
          <p:nvPr/>
        </p:nvSpPr>
        <p:spPr>
          <a:xfrm>
            <a:off x="1874005" y="5633615"/>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a:t>
            </a:r>
            <a:r>
              <a:rPr lang="en-US" sz="2800" dirty="0">
                <a:solidFill>
                  <a:prstClr val="white"/>
                </a:solidFill>
                <a:latin typeface="Calibri"/>
              </a:rPr>
              <a:t> or B</a:t>
            </a:r>
            <a:r>
              <a:rPr lang="en-US" sz="2800" dirty="0">
                <a:solidFill>
                  <a:srgbClr val="FFFFFF"/>
                </a:solidFill>
                <a:latin typeface="Calibri"/>
              </a:rPr>
              <a:t>,</a:t>
            </a:r>
            <a:r>
              <a:rPr lang="en-US" sz="2800" dirty="0">
                <a:solidFill>
                  <a:prstClr val="black"/>
                </a:solidFill>
                <a:latin typeface="Calibri"/>
              </a:rPr>
              <a:t> then average sequential cost is 3n</a:t>
            </a: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Oval 187"/>
          <p:cNvSpPr>
            <a:spLocks noChangeAspect="1"/>
          </p:cNvSpPr>
          <p:nvPr/>
        </p:nvSpPr>
        <p:spPr>
          <a:xfrm>
            <a:off x="8126831" y="278299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189" name="Straight Arrow Connector 188"/>
          <p:cNvCxnSpPr>
            <a:stCxn id="136" idx="5"/>
            <a:endCxn id="188" idx="7"/>
          </p:cNvCxnSpPr>
          <p:nvPr/>
        </p:nvCxnSpPr>
        <p:spPr>
          <a:xfrm>
            <a:off x="6515152" y="1318604"/>
            <a:ext cx="2056124" cy="15406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60" idx="0"/>
            <a:endCxn id="188" idx="0"/>
          </p:cNvCxnSpPr>
          <p:nvPr/>
        </p:nvCxnSpPr>
        <p:spPr>
          <a:xfrm>
            <a:off x="5526061" y="2529925"/>
            <a:ext cx="2861121" cy="25307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72" idx="4"/>
            <a:endCxn id="188" idx="4"/>
          </p:cNvCxnSpPr>
          <p:nvPr/>
        </p:nvCxnSpPr>
        <p:spPr>
          <a:xfrm flipV="1">
            <a:off x="5526061" y="3303700"/>
            <a:ext cx="2861121" cy="2633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48" idx="6"/>
            <a:endCxn id="188" idx="2"/>
          </p:cNvCxnSpPr>
          <p:nvPr/>
        </p:nvCxnSpPr>
        <p:spPr>
          <a:xfrm>
            <a:off x="7797907" y="3034095"/>
            <a:ext cx="328924" cy="925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2422211" y="4127513"/>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4</a:t>
            </a:r>
          </a:p>
        </p:txBody>
      </p:sp>
      <p:sp>
        <p:nvSpPr>
          <p:cNvPr id="100" name="Content Placeholder 1"/>
          <p:cNvSpPr txBox="1">
            <a:spLocks/>
          </p:cNvSpPr>
          <p:nvPr/>
        </p:nvSpPr>
        <p:spPr>
          <a:xfrm>
            <a:off x="2422211" y="4648895"/>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102" name="Content Placeholder 1"/>
          <p:cNvSpPr txBox="1">
            <a:spLocks/>
          </p:cNvSpPr>
          <p:nvPr/>
        </p:nvSpPr>
        <p:spPr>
          <a:xfrm>
            <a:off x="2422211" y="3606130"/>
            <a:ext cx="837380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plus w bits (“one label”) of arbitrary storage</a:t>
            </a:r>
            <a:endParaRPr lang="en-US" dirty="0">
              <a:solidFill>
                <a:prstClr val="black"/>
              </a:solidFill>
              <a:latin typeface="Calibri"/>
              <a:cs typeface="Times New Roman" charset="0"/>
            </a:endParaRPr>
          </a:p>
        </p:txBody>
      </p:sp>
      <p:sp>
        <p:nvSpPr>
          <p:cNvPr id="103" name="Content Placeholder 1"/>
          <p:cNvSpPr txBox="1">
            <a:spLocks/>
          </p:cNvSpPr>
          <p:nvPr/>
        </p:nvSpPr>
        <p:spPr>
          <a:xfrm>
            <a:off x="1847963" y="5150600"/>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What should you store?</a:t>
            </a:r>
          </a:p>
        </p:txBody>
      </p:sp>
    </p:spTree>
    <p:extLst>
      <p:ext uri="{BB962C8B-B14F-4D97-AF65-F5344CB8AC3E}">
        <p14:creationId xmlns:p14="http://schemas.microsoft.com/office/powerpoint/2010/main" val="160020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267" dirty="0" smtClean="0">
                    <a:ea typeface="Cambria Math" panose="02040503050406030204" pitchFamily="18" charset="0"/>
                  </a:rPr>
                  <a:t>Not </a:t>
                </a:r>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a:t>
                </a:r>
                <a:r>
                  <a:rPr lang="en-US" sz="4267" dirty="0" smtClean="0"/>
                  <a:t>expander?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61"/>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p:nvPr/>
        </p:nvCxnSpPr>
        <p:spPr>
          <a:xfrm>
            <a:off x="1812758" y="3237868"/>
            <a:ext cx="657726" cy="15266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p:cNvSpPr/>
              <p:nvPr/>
            </p:nvSpPr>
            <p:spPr>
              <a:xfrm>
                <a:off x="1550691" y="2558112"/>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ea typeface="Cambria Math" panose="02040503050406030204" pitchFamily="18" charset="0"/>
                        </a:rPr>
                        <m:t>𝛿</m:t>
                      </m:r>
                      <m:r>
                        <a:rPr lang="en-US" sz="3200" b="0" i="1" dirty="0" smtClean="0">
                          <a:latin typeface="Cambria Math" panose="02040503050406030204" pitchFamily="18" charset="0"/>
                          <a:ea typeface="Cambria Math" panose="02040503050406030204" pitchFamily="18" charset="0"/>
                        </a:rPr>
                        <m:t>𝑟</m:t>
                      </m:r>
                    </m:oMath>
                  </m:oMathPara>
                </a14:m>
                <a:endParaRPr lang="en-US" sz="3200" dirty="0"/>
              </a:p>
            </p:txBody>
          </p:sp>
        </mc:Choice>
        <mc:Fallback xmlns="">
          <p:sp>
            <p:nvSpPr>
              <p:cNvPr id="14" name="Oval 13"/>
              <p:cNvSpPr>
                <a:spLocks noRot="1" noChangeAspect="1" noMove="1" noResize="1" noEditPoints="1" noAdjustHandles="1" noChangeArrowheads="1" noChangeShapeType="1" noTextEdit="1"/>
              </p:cNvSpPr>
              <p:nvPr/>
            </p:nvSpPr>
            <p:spPr>
              <a:xfrm>
                <a:off x="1550691" y="2558112"/>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H="1">
            <a:off x="2069432" y="3451534"/>
            <a:ext cx="401052" cy="13129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p:cxnSp>
        <p:nvCxnSpPr>
          <p:cNvPr id="19" name="Straight Arrow Connector 18"/>
          <p:cNvCxnSpPr/>
          <p:nvPr/>
        </p:nvCxnSpPr>
        <p:spPr>
          <a:xfrm>
            <a:off x="2827998" y="3237869"/>
            <a:ext cx="2449855" cy="138225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smtClean="0">
                          <a:latin typeface="Cambria Math" panose="02040503050406030204" pitchFamily="18" charset="0"/>
                          <a:ea typeface="Cambria Math" panose="02040503050406030204" pitchFamily="18" charset="0"/>
                        </a:rPr>
                        <m:t>𝛿</m:t>
                      </m:r>
                      <m:r>
                        <a:rPr lang="en-US" sz="4267" b="0" i="1" dirty="0" smtClean="0">
                          <a:latin typeface="Cambria Math" panose="02040503050406030204" pitchFamily="18" charset="0"/>
                          <a:ea typeface="Cambria Math" panose="02040503050406030204" pitchFamily="18" charset="0"/>
                        </a:rPr>
                        <m:t>𝑟</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a:stCxn id="14" idx="5"/>
          </p:cNvCxnSpPr>
          <p:nvPr/>
        </p:nvCxnSpPr>
        <p:spPr>
          <a:xfrm>
            <a:off x="2663498" y="3320695"/>
            <a:ext cx="2270015" cy="14438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ontent Placeholder 2"/>
              <p:cNvSpPr txBox="1">
                <a:spLocks/>
              </p:cNvSpPr>
              <p:nvPr/>
            </p:nvSpPr>
            <p:spPr>
              <a:xfrm>
                <a:off x="6494524" y="1932349"/>
                <a:ext cx="5662988" cy="4351339"/>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smtClean="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b="0" i="1" dirty="0" smtClean="0">
                          <a:latin typeface="Cambria Math" panose="02040503050406030204" pitchFamily="18" charset="0"/>
                        </a:rPr>
                        <m:t>𝑟</m:t>
                      </m:r>
                    </m:oMath>
                  </m:oMathPara>
                </a14:m>
                <a:endParaRPr lang="en-US" sz="4267" dirty="0" smtClean="0"/>
              </a:p>
              <a:p>
                <a:pPr marL="0" indent="0">
                  <a:buNone/>
                </a:pPr>
                <a:r>
                  <a:rPr lang="en-US" sz="4267" dirty="0" smtClean="0"/>
                  <a:t>Let A,B be a set of 2r consecutive nodes in meta-graph. </a:t>
                </a:r>
              </a:p>
              <a:p>
                <a:pPr marL="0" indent="0">
                  <a:buNone/>
                </a:pPr>
                <a:endParaRPr lang="en-US" sz="4267" dirty="0"/>
              </a:p>
              <a:p>
                <a:pPr marL="0" indent="0">
                  <a:buNone/>
                </a:pPr>
                <a:r>
                  <a:rPr lang="en-US" sz="4267" dirty="0" smtClean="0"/>
                  <a:t>If not </a:t>
                </a:r>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a:t>
                </a:r>
                <a:r>
                  <a:rPr lang="en-US" sz="4267" dirty="0" smtClean="0"/>
                  <a:t>then there exists </a:t>
                </a:r>
                <a14:m>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a14:m>
                <a:r>
                  <a:rPr lang="en-US" sz="4267" dirty="0" smtClean="0">
                    <a:solidFill>
                      <a:srgbClr val="0070C0"/>
                    </a:solidFill>
                  </a:rPr>
                  <a:t> and </a:t>
                </a:r>
                <a14:m>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smtClean="0">
                        <a:latin typeface="Cambria Math" panose="02040503050406030204" pitchFamily="18" charset="0"/>
                        <a:ea typeface="Cambria Math" panose="02040503050406030204" pitchFamily="18" charset="0"/>
                      </a:rPr>
                      <m:t>𝐴</m:t>
                    </m:r>
                    <m:r>
                      <a:rPr lang="en-US" sz="4267" b="0" i="0" smtClean="0">
                        <a:latin typeface="Cambria Math" panose="02040503050406030204" pitchFamily="18" charset="0"/>
                        <a:ea typeface="Cambria Math" panose="02040503050406030204" pitchFamily="18" charset="0"/>
                      </a:rPr>
                      <m:t>  </m:t>
                    </m:r>
                  </m:oMath>
                </a14:m>
                <a:endParaRPr lang="en-US" sz="4267" b="0" i="0"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r>
                      <m:rPr>
                        <m:sty m:val="p"/>
                      </m:rPr>
                      <a:rPr lang="en-US" sz="4267" b="0" i="0" smtClean="0">
                        <a:latin typeface="Cambria Math" panose="02040503050406030204" pitchFamily="18" charset="0"/>
                        <a:ea typeface="Cambria Math" panose="02040503050406030204" pitchFamily="18" charset="0"/>
                      </a:rPr>
                      <m:t>with</m:t>
                    </m:r>
                    <m:r>
                      <a:rPr lang="en-US" sz="4267" b="0" i="0" smtClean="0">
                        <a:latin typeface="Cambria Math" panose="02040503050406030204" pitchFamily="18" charset="0"/>
                        <a:ea typeface="Cambria Math" panose="02040503050406030204" pitchFamily="18" charset="0"/>
                      </a:rPr>
                      <m:t> </m:t>
                    </m:r>
                    <m:r>
                      <m:rPr>
                        <m:sty m:val="p"/>
                      </m:rPr>
                      <a:rPr lang="en-US" sz="4267" b="0" i="0" smtClean="0">
                        <a:latin typeface="Cambria Math" panose="02040503050406030204" pitchFamily="18" charset="0"/>
                        <a:ea typeface="Cambria Math" panose="02040503050406030204" pitchFamily="18" charset="0"/>
                      </a:rPr>
                      <m:t>size</m:t>
                    </m:r>
                    <m:r>
                      <a:rPr lang="en-US" sz="4800" dirty="0">
                        <a:solidFill>
                          <a:srgbClr val="FF0000"/>
                        </a:solidFill>
                        <a:latin typeface="Cambria Math" panose="02040503050406030204" pitchFamily="18" charset="0"/>
                      </a:rPr>
                      <m:t>|</m:t>
                    </m:r>
                    <m:r>
                      <m:rPr>
                        <m:nor/>
                      </m:rPr>
                      <a:rPr lang="en-US" sz="4800" dirty="0">
                        <a:solidFill>
                          <a:srgbClr val="FF0000"/>
                        </a:solidFill>
                      </a:rPr>
                      <m:t>Y</m:t>
                    </m:r>
                    <m:r>
                      <m:rPr>
                        <m:nor/>
                      </m:rPr>
                      <a:rPr lang="en-US" sz="4800" dirty="0">
                        <a:solidFill>
                          <a:srgbClr val="FF0000"/>
                        </a:solidFill>
                      </a:rPr>
                      <m:t>|</m:t>
                    </m:r>
                    <m:r>
                      <m:rPr>
                        <m:nor/>
                      </m:rPr>
                      <a:rPr lang="en-US" sz="4400" dirty="0">
                        <a:solidFill>
                          <a:srgbClr val="0070C0"/>
                        </a:solidFill>
                      </a:rPr>
                      <m:t>=</m:t>
                    </m:r>
                    <m:r>
                      <a:rPr lang="en-US" sz="4400" i="1" dirty="0">
                        <a:latin typeface="Cambria Math" panose="02040503050406030204" pitchFamily="18" charset="0"/>
                        <a:ea typeface="Cambria Math" panose="02040503050406030204" pitchFamily="18" charset="0"/>
                      </a:rPr>
                      <m:t>𝛿</m:t>
                    </m:r>
                    <m:r>
                      <a:rPr lang="en-US" sz="4400" i="1" dirty="0">
                        <a:latin typeface="Cambria Math" panose="02040503050406030204" pitchFamily="18" charset="0"/>
                        <a:ea typeface="Cambria Math" panose="02040503050406030204" pitchFamily="18" charset="0"/>
                      </a:rPr>
                      <m:t>𝑟</m:t>
                    </m:r>
                    <m:r>
                      <m:rPr>
                        <m:nor/>
                      </m:rPr>
                      <a:rPr lang="en-US" sz="4400" dirty="0"/>
                      <m:t> </m:t>
                    </m:r>
                    <m:r>
                      <m:rPr>
                        <m:nor/>
                      </m:rPr>
                      <a:rPr lang="en-US" sz="4400" dirty="0"/>
                      <m:t>and</m:t>
                    </m:r>
                    <m:r>
                      <m:rPr>
                        <m:nor/>
                      </m:rPr>
                      <a:rPr lang="en-US" sz="4800" dirty="0">
                        <a:solidFill>
                          <a:srgbClr val="0070C0"/>
                        </a:solidFill>
                      </a:rPr>
                      <m:t> </m:t>
                    </m:r>
                    <m:r>
                      <a:rPr lang="en-US" sz="4800" dirty="0">
                        <a:solidFill>
                          <a:srgbClr val="0070C0"/>
                        </a:solidFill>
                        <a:latin typeface="Cambria Math" panose="02040503050406030204" pitchFamily="18" charset="0"/>
                      </a:rPr>
                      <m:t>|</m:t>
                    </m:r>
                    <m:r>
                      <m:rPr>
                        <m:nor/>
                      </m:rPr>
                      <a:rPr lang="en-US" sz="4800" dirty="0">
                        <a:solidFill>
                          <a:srgbClr val="0070C0"/>
                        </a:solidFill>
                      </a:rPr>
                      <m:t>X</m:t>
                    </m:r>
                    <m:r>
                      <m:rPr>
                        <m:nor/>
                      </m:rPr>
                      <a:rPr lang="en-US" sz="4800" dirty="0">
                        <a:solidFill>
                          <a:srgbClr val="0070C0"/>
                        </a:solidFill>
                      </a:rPr>
                      <m:t>|=</m:t>
                    </m:r>
                    <m:r>
                      <a:rPr lang="en-US" sz="4800" i="1" dirty="0">
                        <a:latin typeface="Cambria Math" panose="02040503050406030204" pitchFamily="18" charset="0"/>
                        <a:ea typeface="Cambria Math" panose="02040503050406030204" pitchFamily="18" charset="0"/>
                      </a:rPr>
                      <m:t>𝛿</m:t>
                    </m:r>
                    <m:r>
                      <a:rPr lang="en-US" sz="4800" i="1" dirty="0">
                        <a:latin typeface="Cambria Math" panose="02040503050406030204" pitchFamily="18" charset="0"/>
                        <a:ea typeface="Cambria Math" panose="02040503050406030204" pitchFamily="18" charset="0"/>
                      </a:rPr>
                      <m:t>𝑟</m:t>
                    </m:r>
                  </m:oMath>
                </a14:m>
                <a:r>
                  <a:rPr lang="en-US" sz="4267" dirty="0" smtClean="0"/>
                  <a:t> such that none of the edges from any meta-node in Y hit any node in X</a:t>
                </a:r>
                <a:endParaRPr lang="en-US" sz="4267" dirty="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494524" y="1932349"/>
                <a:ext cx="5662988" cy="4351339"/>
              </a:xfrm>
              <a:prstGeom prst="rect">
                <a:avLst/>
              </a:prstGeom>
              <a:blipFill>
                <a:blip r:embed="rId5"/>
                <a:stretch>
                  <a:fillRect l="-2476" r="-2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a:xfrm>
                <a:off x="-2376" y="1871575"/>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2376" y="1871575"/>
                <a:ext cx="3821871" cy="82042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998127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fontScale="90000"/>
          </a:bodyPr>
          <a:lstStyle/>
          <a:p>
            <a:r>
              <a:rPr lang="en-US" dirty="0">
                <a:latin typeface="+mn-lt"/>
              </a:rPr>
              <a:t>How can it help to store something else?</a:t>
            </a:r>
          </a:p>
        </p:txBody>
      </p:sp>
      <p:sp>
        <p:nvSpPr>
          <p:cNvPr id="39" name="Oval 38"/>
          <p:cNvSpPr>
            <a:spLocks noChangeAspect="1"/>
          </p:cNvSpPr>
          <p:nvPr/>
        </p:nvSpPr>
        <p:spPr>
          <a:xfrm>
            <a:off x="1621791" y="17800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sp>
        <p:nvSpPr>
          <p:cNvPr id="41" name="Oval 40"/>
          <p:cNvSpPr>
            <a:spLocks noChangeAspect="1"/>
          </p:cNvSpPr>
          <p:nvPr/>
        </p:nvSpPr>
        <p:spPr>
          <a:xfrm>
            <a:off x="249558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42" name="Oval 41"/>
          <p:cNvSpPr>
            <a:spLocks noChangeAspect="1"/>
          </p:cNvSpPr>
          <p:nvPr/>
        </p:nvSpPr>
        <p:spPr>
          <a:xfrm>
            <a:off x="302961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43" name="Straight Arrow Connector 42"/>
          <p:cNvCxnSpPr>
            <a:stCxn id="41" idx="6"/>
            <a:endCxn id="42" idx="2"/>
          </p:cNvCxnSpPr>
          <p:nvPr/>
        </p:nvCxnSpPr>
        <p:spPr>
          <a:xfrm>
            <a:off x="275528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6"/>
            <a:endCxn id="52" idx="2"/>
          </p:cNvCxnSpPr>
          <p:nvPr/>
        </p:nvCxnSpPr>
        <p:spPr>
          <a:xfrm>
            <a:off x="328931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3563638"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54" name="Oval 53"/>
          <p:cNvSpPr>
            <a:spLocks noChangeAspect="1"/>
          </p:cNvSpPr>
          <p:nvPr/>
        </p:nvSpPr>
        <p:spPr>
          <a:xfrm>
            <a:off x="4097663" y="2657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55" name="Straight Arrow Connector 54"/>
          <p:cNvCxnSpPr>
            <a:stCxn id="52" idx="6"/>
            <a:endCxn id="54" idx="2"/>
          </p:cNvCxnSpPr>
          <p:nvPr/>
        </p:nvCxnSpPr>
        <p:spPr>
          <a:xfrm>
            <a:off x="3823337"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4" idx="6"/>
            <a:endCxn id="61" idx="2"/>
          </p:cNvCxnSpPr>
          <p:nvPr/>
        </p:nvCxnSpPr>
        <p:spPr>
          <a:xfrm>
            <a:off x="4357362" y="2787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1" idx="6"/>
            <a:endCxn id="60" idx="2"/>
          </p:cNvCxnSpPr>
          <p:nvPr/>
        </p:nvCxnSpPr>
        <p:spPr>
          <a:xfrm>
            <a:off x="4891386" y="2787681"/>
            <a:ext cx="374070" cy="284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5265456" y="2529925"/>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B1</a:t>
            </a:r>
          </a:p>
        </p:txBody>
      </p:sp>
      <p:sp>
        <p:nvSpPr>
          <p:cNvPr id="61" name="Oval 60"/>
          <p:cNvSpPr>
            <a:spLocks noChangeAspect="1"/>
          </p:cNvSpPr>
          <p:nvPr/>
        </p:nvSpPr>
        <p:spPr>
          <a:xfrm>
            <a:off x="4631688" y="2657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62" name="Oval 61"/>
          <p:cNvSpPr>
            <a:spLocks noChangeAspect="1"/>
          </p:cNvSpPr>
          <p:nvPr/>
        </p:nvSpPr>
        <p:spPr>
          <a:xfrm>
            <a:off x="4644388" y="2505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63" name="Oval 62"/>
          <p:cNvSpPr>
            <a:spLocks noChangeAspect="1"/>
          </p:cNvSpPr>
          <p:nvPr/>
        </p:nvSpPr>
        <p:spPr>
          <a:xfrm>
            <a:off x="249558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4" name="Oval 63"/>
          <p:cNvSpPr>
            <a:spLocks noChangeAspect="1"/>
          </p:cNvSpPr>
          <p:nvPr/>
        </p:nvSpPr>
        <p:spPr>
          <a:xfrm>
            <a:off x="302961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5" name="Straight Arrow Connector 64"/>
          <p:cNvCxnSpPr>
            <a:stCxn id="63" idx="6"/>
            <a:endCxn id="64" idx="2"/>
          </p:cNvCxnSpPr>
          <p:nvPr/>
        </p:nvCxnSpPr>
        <p:spPr>
          <a:xfrm>
            <a:off x="275528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6"/>
            <a:endCxn id="67" idx="2"/>
          </p:cNvCxnSpPr>
          <p:nvPr/>
        </p:nvCxnSpPr>
        <p:spPr>
          <a:xfrm>
            <a:off x="328931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3563638"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68" name="Oval 67"/>
          <p:cNvSpPr>
            <a:spLocks noChangeAspect="1"/>
          </p:cNvSpPr>
          <p:nvPr/>
        </p:nvSpPr>
        <p:spPr>
          <a:xfrm>
            <a:off x="4097663" y="3165831"/>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69" name="Straight Arrow Connector 68"/>
          <p:cNvCxnSpPr>
            <a:stCxn id="67" idx="6"/>
            <a:endCxn id="68" idx="2"/>
          </p:cNvCxnSpPr>
          <p:nvPr/>
        </p:nvCxnSpPr>
        <p:spPr>
          <a:xfrm>
            <a:off x="3823337"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6"/>
            <a:endCxn id="73" idx="2"/>
          </p:cNvCxnSpPr>
          <p:nvPr/>
        </p:nvCxnSpPr>
        <p:spPr>
          <a:xfrm>
            <a:off x="4357362" y="3295680"/>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3" idx="6"/>
            <a:endCxn id="72" idx="2"/>
          </p:cNvCxnSpPr>
          <p:nvPr/>
        </p:nvCxnSpPr>
        <p:spPr>
          <a:xfrm>
            <a:off x="4891386" y="3295680"/>
            <a:ext cx="374070" cy="1076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Oval 71"/>
          <p:cNvSpPr>
            <a:spLocks noChangeAspect="1"/>
          </p:cNvSpPr>
          <p:nvPr/>
        </p:nvSpPr>
        <p:spPr>
          <a:xfrm>
            <a:off x="5265456" y="3045842"/>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B2</a:t>
            </a:r>
          </a:p>
        </p:txBody>
      </p:sp>
      <p:sp>
        <p:nvSpPr>
          <p:cNvPr id="73" name="Oval 72"/>
          <p:cNvSpPr>
            <a:spLocks noChangeAspect="1"/>
          </p:cNvSpPr>
          <p:nvPr/>
        </p:nvSpPr>
        <p:spPr>
          <a:xfrm>
            <a:off x="4631688" y="31658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74" name="Oval 73"/>
          <p:cNvSpPr>
            <a:spLocks noChangeAspect="1"/>
          </p:cNvSpPr>
          <p:nvPr/>
        </p:nvSpPr>
        <p:spPr>
          <a:xfrm>
            <a:off x="4644388" y="3013431"/>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75" name="Oval 74"/>
          <p:cNvSpPr>
            <a:spLocks noChangeAspect="1"/>
          </p:cNvSpPr>
          <p:nvPr/>
        </p:nvSpPr>
        <p:spPr>
          <a:xfrm>
            <a:off x="250603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76" name="Oval 75"/>
          <p:cNvSpPr>
            <a:spLocks noChangeAspect="1"/>
          </p:cNvSpPr>
          <p:nvPr/>
        </p:nvSpPr>
        <p:spPr>
          <a:xfrm>
            <a:off x="304006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77" name="Straight Arrow Connector 76"/>
          <p:cNvCxnSpPr>
            <a:stCxn id="75" idx="6"/>
            <a:endCxn id="76" idx="2"/>
          </p:cNvCxnSpPr>
          <p:nvPr/>
        </p:nvCxnSpPr>
        <p:spPr>
          <a:xfrm>
            <a:off x="276573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6" idx="6"/>
            <a:endCxn id="79" idx="2"/>
          </p:cNvCxnSpPr>
          <p:nvPr/>
        </p:nvCxnSpPr>
        <p:spPr>
          <a:xfrm>
            <a:off x="3299761"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3574087"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0" name="Oval 79"/>
          <p:cNvSpPr>
            <a:spLocks noChangeAspect="1"/>
          </p:cNvSpPr>
          <p:nvPr/>
        </p:nvSpPr>
        <p:spPr>
          <a:xfrm>
            <a:off x="4108112" y="735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1" name="Straight Arrow Connector 80"/>
          <p:cNvCxnSpPr>
            <a:stCxn id="79" idx="6"/>
            <a:endCxn id="80" idx="2"/>
          </p:cNvCxnSpPr>
          <p:nvPr/>
        </p:nvCxnSpPr>
        <p:spPr>
          <a:xfrm>
            <a:off x="3833786" y="865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6"/>
            <a:endCxn id="85" idx="2"/>
          </p:cNvCxnSpPr>
          <p:nvPr/>
        </p:nvCxnSpPr>
        <p:spPr>
          <a:xfrm>
            <a:off x="4367811" y="865677"/>
            <a:ext cx="2362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876800" y="863601"/>
            <a:ext cx="375170" cy="18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4" name="Oval 83"/>
          <p:cNvSpPr>
            <a:spLocks noChangeAspect="1"/>
          </p:cNvSpPr>
          <p:nvPr/>
        </p:nvSpPr>
        <p:spPr>
          <a:xfrm>
            <a:off x="5265456" y="60488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A1</a:t>
            </a:r>
          </a:p>
        </p:txBody>
      </p:sp>
      <p:sp>
        <p:nvSpPr>
          <p:cNvPr id="85" name="Oval 84"/>
          <p:cNvSpPr>
            <a:spLocks noChangeAspect="1"/>
          </p:cNvSpPr>
          <p:nvPr/>
        </p:nvSpPr>
        <p:spPr>
          <a:xfrm>
            <a:off x="4604037" y="735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86" name="Oval 85"/>
          <p:cNvSpPr>
            <a:spLocks noChangeAspect="1"/>
          </p:cNvSpPr>
          <p:nvPr/>
        </p:nvSpPr>
        <p:spPr>
          <a:xfrm>
            <a:off x="4591337" y="583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sp>
        <p:nvSpPr>
          <p:cNvPr id="87" name="Oval 86"/>
          <p:cNvSpPr>
            <a:spLocks noChangeAspect="1"/>
          </p:cNvSpPr>
          <p:nvPr/>
        </p:nvSpPr>
        <p:spPr>
          <a:xfrm>
            <a:off x="250603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88" name="Oval 87"/>
          <p:cNvSpPr>
            <a:spLocks noChangeAspect="1"/>
          </p:cNvSpPr>
          <p:nvPr/>
        </p:nvSpPr>
        <p:spPr>
          <a:xfrm>
            <a:off x="304006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89" name="Straight Arrow Connector 88"/>
          <p:cNvCxnSpPr>
            <a:stCxn id="87" idx="6"/>
            <a:endCxn id="88" idx="2"/>
          </p:cNvCxnSpPr>
          <p:nvPr/>
        </p:nvCxnSpPr>
        <p:spPr>
          <a:xfrm>
            <a:off x="276573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6"/>
            <a:endCxn id="91" idx="2"/>
          </p:cNvCxnSpPr>
          <p:nvPr/>
        </p:nvCxnSpPr>
        <p:spPr>
          <a:xfrm>
            <a:off x="329976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3574087"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92" name="Oval 91"/>
          <p:cNvSpPr>
            <a:spLocks noChangeAspect="1"/>
          </p:cNvSpPr>
          <p:nvPr/>
        </p:nvSpPr>
        <p:spPr>
          <a:xfrm>
            <a:off x="4108112" y="1243828"/>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93" name="Straight Arrow Connector 92"/>
          <p:cNvCxnSpPr>
            <a:stCxn id="91" idx="6"/>
            <a:endCxn id="92" idx="2"/>
          </p:cNvCxnSpPr>
          <p:nvPr/>
        </p:nvCxnSpPr>
        <p:spPr>
          <a:xfrm>
            <a:off x="3833786"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6"/>
            <a:endCxn id="97" idx="2"/>
          </p:cNvCxnSpPr>
          <p:nvPr/>
        </p:nvCxnSpPr>
        <p:spPr>
          <a:xfrm>
            <a:off x="4367811" y="1373677"/>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97" idx="6"/>
            <a:endCxn id="96" idx="2"/>
          </p:cNvCxnSpPr>
          <p:nvPr/>
        </p:nvCxnSpPr>
        <p:spPr>
          <a:xfrm>
            <a:off x="4901836" y="1373678"/>
            <a:ext cx="363621" cy="1448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Oval 95"/>
          <p:cNvSpPr>
            <a:spLocks noChangeAspect="1"/>
          </p:cNvSpPr>
          <p:nvPr/>
        </p:nvSpPr>
        <p:spPr>
          <a:xfrm>
            <a:off x="5265456" y="1127558"/>
            <a:ext cx="521208" cy="5212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A2</a:t>
            </a:r>
          </a:p>
        </p:txBody>
      </p:sp>
      <p:sp>
        <p:nvSpPr>
          <p:cNvPr id="97" name="Oval 96"/>
          <p:cNvSpPr>
            <a:spLocks noChangeAspect="1"/>
          </p:cNvSpPr>
          <p:nvPr/>
        </p:nvSpPr>
        <p:spPr>
          <a:xfrm>
            <a:off x="4642137" y="12438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98" name="Oval 97"/>
          <p:cNvSpPr>
            <a:spLocks noChangeAspect="1"/>
          </p:cNvSpPr>
          <p:nvPr/>
        </p:nvSpPr>
        <p:spPr>
          <a:xfrm>
            <a:off x="4616737" y="1091428"/>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a:t>
            </a:r>
            <a:endParaRPr lang="en-US" sz="2800" kern="1200" baseline="-25000" dirty="0">
              <a:solidFill>
                <a:prstClr val="black"/>
              </a:solidFill>
              <a:latin typeface="Calibri"/>
            </a:endParaRPr>
          </a:p>
        </p:txBody>
      </p:sp>
      <p:cxnSp>
        <p:nvCxnSpPr>
          <p:cNvPr id="101" name="Straight Arrow Connector 100"/>
          <p:cNvCxnSpPr>
            <a:stCxn id="84" idx="6"/>
            <a:endCxn id="136" idx="1"/>
          </p:cNvCxnSpPr>
          <p:nvPr/>
        </p:nvCxnSpPr>
        <p:spPr>
          <a:xfrm>
            <a:off x="5786664" y="865493"/>
            <a:ext cx="360298" cy="849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60" idx="6"/>
            <a:endCxn id="137" idx="1"/>
          </p:cNvCxnSpPr>
          <p:nvPr/>
        </p:nvCxnSpPr>
        <p:spPr>
          <a:xfrm>
            <a:off x="5786664" y="2790530"/>
            <a:ext cx="347598" cy="381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72" idx="6"/>
            <a:endCxn id="137" idx="3"/>
          </p:cNvCxnSpPr>
          <p:nvPr/>
        </p:nvCxnSpPr>
        <p:spPr>
          <a:xfrm flipV="1">
            <a:off x="5786664" y="3196874"/>
            <a:ext cx="347598" cy="1095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6" idx="6"/>
            <a:endCxn id="136" idx="3"/>
          </p:cNvCxnSpPr>
          <p:nvPr/>
        </p:nvCxnSpPr>
        <p:spPr>
          <a:xfrm flipV="1">
            <a:off x="5786664" y="1318604"/>
            <a:ext cx="360298" cy="695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39" idx="4"/>
            <a:endCxn id="63" idx="2"/>
          </p:cNvCxnSpPr>
          <p:nvPr/>
        </p:nvCxnSpPr>
        <p:spPr>
          <a:xfrm>
            <a:off x="1882142" y="2300778"/>
            <a:ext cx="613447" cy="99490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39" idx="5"/>
            <a:endCxn id="41" idx="2"/>
          </p:cNvCxnSpPr>
          <p:nvPr/>
        </p:nvCxnSpPr>
        <p:spPr>
          <a:xfrm>
            <a:off x="2066236" y="2224522"/>
            <a:ext cx="429352" cy="5631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39" idx="0"/>
            <a:endCxn id="75" idx="3"/>
          </p:cNvCxnSpPr>
          <p:nvPr/>
        </p:nvCxnSpPr>
        <p:spPr>
          <a:xfrm flipV="1">
            <a:off x="1882141" y="957495"/>
            <a:ext cx="661928" cy="82258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9" idx="7"/>
            <a:endCxn id="87" idx="2"/>
          </p:cNvCxnSpPr>
          <p:nvPr/>
        </p:nvCxnSpPr>
        <p:spPr>
          <a:xfrm flipV="1">
            <a:off x="2066237" y="1373678"/>
            <a:ext cx="439801" cy="48265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Oval 128"/>
          <p:cNvSpPr>
            <a:spLocks noChangeAspect="1"/>
          </p:cNvSpPr>
          <p:nvPr/>
        </p:nvSpPr>
        <p:spPr>
          <a:xfrm>
            <a:off x="7305041" y="8431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sp>
        <p:nvSpPr>
          <p:cNvPr id="136" name="Oval 135"/>
          <p:cNvSpPr>
            <a:spLocks noChangeAspect="1"/>
          </p:cNvSpPr>
          <p:nvPr/>
        </p:nvSpPr>
        <p:spPr>
          <a:xfrm>
            <a:off x="6070707" y="874158"/>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A</a:t>
            </a:r>
            <a:endParaRPr lang="en-US" sz="2400" kern="1200" baseline="-25000" dirty="0">
              <a:solidFill>
                <a:prstClr val="black"/>
              </a:solidFill>
              <a:latin typeface="Calibri"/>
            </a:endParaRPr>
          </a:p>
        </p:txBody>
      </p:sp>
      <p:sp>
        <p:nvSpPr>
          <p:cNvPr id="137" name="Oval 136"/>
          <p:cNvSpPr>
            <a:spLocks noChangeAspect="1"/>
          </p:cNvSpPr>
          <p:nvPr/>
        </p:nvSpPr>
        <p:spPr>
          <a:xfrm>
            <a:off x="6058007" y="275242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B</a:t>
            </a:r>
            <a:endParaRPr lang="en-US" sz="2400" kern="1200" baseline="-25000" dirty="0">
              <a:solidFill>
                <a:prstClr val="black"/>
              </a:solidFill>
              <a:latin typeface="Calibri"/>
            </a:endParaRPr>
          </a:p>
        </p:txBody>
      </p:sp>
      <p:cxnSp>
        <p:nvCxnSpPr>
          <p:cNvPr id="138" name="Straight Arrow Connector 137"/>
          <p:cNvCxnSpPr>
            <a:stCxn id="84" idx="0"/>
            <a:endCxn id="129" idx="1"/>
          </p:cNvCxnSpPr>
          <p:nvPr/>
        </p:nvCxnSpPr>
        <p:spPr>
          <a:xfrm>
            <a:off x="5526060" y="604889"/>
            <a:ext cx="1855236" cy="3144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96" idx="4"/>
            <a:endCxn id="129" idx="3"/>
          </p:cNvCxnSpPr>
          <p:nvPr/>
        </p:nvCxnSpPr>
        <p:spPr>
          <a:xfrm flipV="1">
            <a:off x="5526060" y="1287572"/>
            <a:ext cx="1855236" cy="36119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7"/>
            <a:endCxn id="129" idx="4"/>
          </p:cNvCxnSpPr>
          <p:nvPr/>
        </p:nvCxnSpPr>
        <p:spPr>
          <a:xfrm flipV="1">
            <a:off x="6502453" y="1363826"/>
            <a:ext cx="1062939" cy="146485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8" name="Oval 147"/>
          <p:cNvSpPr>
            <a:spLocks noChangeAspect="1"/>
          </p:cNvSpPr>
          <p:nvPr/>
        </p:nvSpPr>
        <p:spPr>
          <a:xfrm>
            <a:off x="7277207" y="2773745"/>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152" name="Straight Arrow Connector 151"/>
          <p:cNvCxnSpPr>
            <a:stCxn id="60" idx="0"/>
            <a:endCxn id="148" idx="1"/>
          </p:cNvCxnSpPr>
          <p:nvPr/>
        </p:nvCxnSpPr>
        <p:spPr>
          <a:xfrm>
            <a:off x="5526060" y="2529926"/>
            <a:ext cx="1827402" cy="32007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36" idx="5"/>
            <a:endCxn id="148" idx="0"/>
          </p:cNvCxnSpPr>
          <p:nvPr/>
        </p:nvCxnSpPr>
        <p:spPr>
          <a:xfrm>
            <a:off x="6515153" y="1318603"/>
            <a:ext cx="1022405" cy="14551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72" idx="4"/>
            <a:endCxn id="148" idx="3"/>
          </p:cNvCxnSpPr>
          <p:nvPr/>
        </p:nvCxnSpPr>
        <p:spPr>
          <a:xfrm flipV="1">
            <a:off x="5526060" y="3218190"/>
            <a:ext cx="1827402" cy="3488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20" name="Left Brace 8219"/>
          <p:cNvSpPr/>
          <p:nvPr/>
        </p:nvSpPr>
        <p:spPr>
          <a:xfrm rot="16200000">
            <a:off x="3935896" y="288214"/>
            <a:ext cx="259698" cy="3181336"/>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178" name="Oval 177"/>
          <p:cNvSpPr>
            <a:spLocks noChangeAspect="1"/>
          </p:cNvSpPr>
          <p:nvPr/>
        </p:nvSpPr>
        <p:spPr>
          <a:xfrm>
            <a:off x="3945337" y="1932312"/>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800" kern="1200" baseline="-25000" dirty="0">
                <a:solidFill>
                  <a:prstClr val="black"/>
                </a:solidFill>
                <a:latin typeface="Calibri"/>
              </a:rPr>
              <a:t>n</a:t>
            </a:r>
            <a:endParaRPr lang="en-US" sz="2800" kern="1200" baseline="-25000" dirty="0">
              <a:solidFill>
                <a:prstClr val="black"/>
              </a:solidFill>
              <a:latin typeface="Calibri"/>
            </a:endParaRPr>
          </a:p>
        </p:txBody>
      </p:sp>
      <p:sp>
        <p:nvSpPr>
          <p:cNvPr id="179" name="Content Placeholder 1"/>
          <p:cNvSpPr txBox="1">
            <a:spLocks/>
          </p:cNvSpPr>
          <p:nvPr/>
        </p:nvSpPr>
        <p:spPr>
          <a:xfrm>
            <a:off x="1874005" y="5633615"/>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 or B, then average sequential cost is 3n</a:t>
            </a:r>
          </a:p>
        </p:txBody>
      </p:sp>
      <p:sp>
        <p:nvSpPr>
          <p:cNvPr id="180" name="Content Placeholder 1"/>
          <p:cNvSpPr txBox="1">
            <a:spLocks/>
          </p:cNvSpPr>
          <p:nvPr/>
        </p:nvSpPr>
        <p:spPr>
          <a:xfrm>
            <a:off x="1881572" y="6097935"/>
            <a:ext cx="81720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a:t>
            </a:r>
            <a:r>
              <a:rPr lang="en-US" sz="2800" dirty="0">
                <a:solidFill>
                  <a:prstClr val="black"/>
                </a:solidFill>
                <a:latin typeface="Calibri"/>
                <a:sym typeface="Symbol"/>
              </a:rPr>
              <a:t></a:t>
            </a:r>
            <a:r>
              <a:rPr lang="en-US" sz="2800" dirty="0">
                <a:solidFill>
                  <a:prstClr val="black"/>
                </a:solidFill>
                <a:latin typeface="Calibri"/>
              </a:rPr>
              <a:t>B, then sequential cost is 2n</a:t>
            </a:r>
          </a:p>
        </p:txBody>
      </p:sp>
      <p:sp>
        <p:nvSpPr>
          <p:cNvPr id="181" name="Oval 180"/>
          <p:cNvSpPr>
            <a:spLocks noChangeAspect="1"/>
          </p:cNvSpPr>
          <p:nvPr/>
        </p:nvSpPr>
        <p:spPr>
          <a:xfrm>
            <a:off x="8126831" y="852977"/>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182" name="Straight Arrow Connector 181"/>
          <p:cNvCxnSpPr>
            <a:stCxn id="84" idx="0"/>
            <a:endCxn id="181" idx="0"/>
          </p:cNvCxnSpPr>
          <p:nvPr/>
        </p:nvCxnSpPr>
        <p:spPr>
          <a:xfrm>
            <a:off x="5526061" y="604889"/>
            <a:ext cx="2861121" cy="248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96" idx="4"/>
            <a:endCxn id="181" idx="4"/>
          </p:cNvCxnSpPr>
          <p:nvPr/>
        </p:nvCxnSpPr>
        <p:spPr>
          <a:xfrm flipV="1">
            <a:off x="5526061" y="1373678"/>
            <a:ext cx="2861121" cy="27508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37" idx="7"/>
            <a:endCxn id="181" idx="5"/>
          </p:cNvCxnSpPr>
          <p:nvPr/>
        </p:nvCxnSpPr>
        <p:spPr>
          <a:xfrm flipV="1">
            <a:off x="6502452" y="1297422"/>
            <a:ext cx="2068824" cy="153126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Oval 187"/>
          <p:cNvSpPr>
            <a:spLocks noChangeAspect="1"/>
          </p:cNvSpPr>
          <p:nvPr/>
        </p:nvSpPr>
        <p:spPr>
          <a:xfrm>
            <a:off x="8126831" y="2782999"/>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189" name="Straight Arrow Connector 188"/>
          <p:cNvCxnSpPr>
            <a:stCxn id="136" idx="5"/>
            <a:endCxn id="188" idx="7"/>
          </p:cNvCxnSpPr>
          <p:nvPr/>
        </p:nvCxnSpPr>
        <p:spPr>
          <a:xfrm>
            <a:off x="6515152" y="1318604"/>
            <a:ext cx="2056124" cy="15406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60" idx="0"/>
            <a:endCxn id="188" idx="0"/>
          </p:cNvCxnSpPr>
          <p:nvPr/>
        </p:nvCxnSpPr>
        <p:spPr>
          <a:xfrm>
            <a:off x="5526061" y="2529925"/>
            <a:ext cx="2861121" cy="25307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72" idx="4"/>
            <a:endCxn id="188" idx="4"/>
          </p:cNvCxnSpPr>
          <p:nvPr/>
        </p:nvCxnSpPr>
        <p:spPr>
          <a:xfrm flipV="1">
            <a:off x="5526061" y="3303700"/>
            <a:ext cx="2861121" cy="2633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48" idx="6"/>
            <a:endCxn id="188" idx="2"/>
          </p:cNvCxnSpPr>
          <p:nvPr/>
        </p:nvCxnSpPr>
        <p:spPr>
          <a:xfrm>
            <a:off x="7797907" y="3034095"/>
            <a:ext cx="328924" cy="925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29" idx="6"/>
            <a:endCxn id="181" idx="2"/>
          </p:cNvCxnSpPr>
          <p:nvPr/>
        </p:nvCxnSpPr>
        <p:spPr>
          <a:xfrm>
            <a:off x="7825741" y="1103477"/>
            <a:ext cx="301090" cy="985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2422211" y="4127513"/>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c from 1 to 4</a:t>
            </a:r>
          </a:p>
        </p:txBody>
      </p:sp>
      <p:sp>
        <p:nvSpPr>
          <p:cNvPr id="100" name="Content Placeholder 1"/>
          <p:cNvSpPr txBox="1">
            <a:spLocks/>
          </p:cNvSpPr>
          <p:nvPr/>
        </p:nvSpPr>
        <p:spPr>
          <a:xfrm>
            <a:off x="2422211" y="4648895"/>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c</a:t>
            </a:r>
          </a:p>
        </p:txBody>
      </p:sp>
      <p:sp>
        <p:nvSpPr>
          <p:cNvPr id="102" name="Content Placeholder 1"/>
          <p:cNvSpPr txBox="1">
            <a:spLocks/>
          </p:cNvSpPr>
          <p:nvPr/>
        </p:nvSpPr>
        <p:spPr>
          <a:xfrm>
            <a:off x="2422211" y="3606130"/>
            <a:ext cx="837380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plus w bits (“one label”) of arbitrary storage</a:t>
            </a:r>
            <a:endParaRPr lang="en-US" dirty="0">
              <a:solidFill>
                <a:prstClr val="black"/>
              </a:solidFill>
              <a:latin typeface="Calibri"/>
              <a:cs typeface="Times New Roman" charset="0"/>
            </a:endParaRPr>
          </a:p>
        </p:txBody>
      </p:sp>
      <p:sp>
        <p:nvSpPr>
          <p:cNvPr id="103" name="Content Placeholder 1"/>
          <p:cNvSpPr txBox="1">
            <a:spLocks/>
          </p:cNvSpPr>
          <p:nvPr/>
        </p:nvSpPr>
        <p:spPr>
          <a:xfrm>
            <a:off x="1847963" y="5150600"/>
            <a:ext cx="916107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What should you store?</a:t>
            </a:r>
          </a:p>
        </p:txBody>
      </p:sp>
      <p:sp>
        <p:nvSpPr>
          <p:cNvPr id="2" name="Rectangle 1"/>
          <p:cNvSpPr/>
          <p:nvPr/>
        </p:nvSpPr>
        <p:spPr>
          <a:xfrm>
            <a:off x="6146963" y="4786724"/>
            <a:ext cx="6986019" cy="830997"/>
          </a:xfrm>
          <a:prstGeom prst="rect">
            <a:avLst/>
          </a:prstGeom>
        </p:spPr>
        <p:txBody>
          <a:bodyPr wrap="square">
            <a:spAutoFit/>
          </a:bodyPr>
          <a:lstStyle/>
          <a:p>
            <a:pPr defTabSz="457200">
              <a:buClrTx/>
            </a:pPr>
            <a:r>
              <a:rPr lang="en-US" sz="2400" kern="1200" dirty="0">
                <a:solidFill>
                  <a:prstClr val="black"/>
                </a:solidFill>
                <a:latin typeface="Calibri"/>
                <a:ea typeface="+mn-ea"/>
                <a:cs typeface="+mn-cs"/>
              </a:rPr>
              <a:t>[Alwen Chen </a:t>
            </a:r>
            <a:r>
              <a:rPr lang="en-US" sz="2400" kern="1200" dirty="0" err="1">
                <a:solidFill>
                  <a:prstClr val="black"/>
                </a:solidFill>
                <a:latin typeface="Calibri"/>
                <a:ea typeface="+mn-ea"/>
                <a:cs typeface="+mn-cs"/>
              </a:rPr>
              <a:t>Kamath</a:t>
            </a:r>
            <a:r>
              <a:rPr lang="en-US" sz="2400" kern="1200" dirty="0">
                <a:solidFill>
                  <a:prstClr val="black"/>
                </a:solidFill>
                <a:latin typeface="Calibri"/>
                <a:ea typeface="+mn-ea"/>
                <a:cs typeface="+mn-cs"/>
              </a:rPr>
              <a:t> Kolmogorov</a:t>
            </a:r>
            <a:br>
              <a:rPr lang="en-US" sz="2400" kern="1200" dirty="0">
                <a:solidFill>
                  <a:prstClr val="black"/>
                </a:solidFill>
                <a:latin typeface="Calibri"/>
                <a:ea typeface="+mn-ea"/>
                <a:cs typeface="+mn-cs"/>
              </a:rPr>
            </a:b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Pietrzak</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Tessaro</a:t>
            </a:r>
            <a:r>
              <a:rPr lang="en-US" sz="2400" kern="1200" dirty="0">
                <a:solidFill>
                  <a:prstClr val="black"/>
                </a:solidFill>
                <a:latin typeface="Calibri"/>
                <a:ea typeface="+mn-ea"/>
                <a:cs typeface="+mn-cs"/>
              </a:rPr>
              <a:t> ‘16]</a:t>
            </a:r>
          </a:p>
        </p:txBody>
      </p:sp>
    </p:spTree>
    <p:extLst>
      <p:ext uri="{BB962C8B-B14F-4D97-AF65-F5344CB8AC3E}">
        <p14:creationId xmlns:p14="http://schemas.microsoft.com/office/powerpoint/2010/main" val="191631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There are even crazier examples!</a:t>
            </a:r>
          </a:p>
        </p:txBody>
      </p:sp>
      <p:sp>
        <p:nvSpPr>
          <p:cNvPr id="99" name="Content Placeholder 1"/>
          <p:cNvSpPr txBox="1">
            <a:spLocks/>
          </p:cNvSpPr>
          <p:nvPr/>
        </p:nvSpPr>
        <p:spPr>
          <a:xfrm>
            <a:off x="1679974" y="926710"/>
            <a:ext cx="877913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Possible to design graph with 5 special nodes </a:t>
            </a:r>
            <a:br>
              <a:rPr lang="en-US" sz="2800" dirty="0">
                <a:solidFill>
                  <a:prstClr val="black"/>
                </a:solidFill>
                <a:latin typeface="Calibri"/>
              </a:rPr>
            </a:br>
            <a:r>
              <a:rPr lang="en-US" sz="2800" dirty="0">
                <a:solidFill>
                  <a:prstClr val="black"/>
                </a:solidFill>
                <a:latin typeface="Calibri"/>
              </a:rPr>
              <a:t>A, B, C, D, E, such that its pays to store XORs of their </a:t>
            </a:r>
            <a:r>
              <a:rPr lang="en-US" sz="2800" u="sng" dirty="0">
                <a:solidFill>
                  <a:prstClr val="black"/>
                </a:solidFill>
                <a:latin typeface="Calibri"/>
              </a:rPr>
              <a:t>halves</a:t>
            </a:r>
            <a:endParaRPr lang="en-US" u="sng" baseline="-25000" dirty="0">
              <a:solidFill>
                <a:prstClr val="black"/>
              </a:solidFill>
              <a:latin typeface="Calibri"/>
              <a:cs typeface="Times New Roman" charset="0"/>
            </a:endParaRPr>
          </a:p>
        </p:txBody>
      </p:sp>
      <p:sp>
        <p:nvSpPr>
          <p:cNvPr id="102" name="Content Placeholder 1"/>
          <p:cNvSpPr txBox="1">
            <a:spLocks/>
          </p:cNvSpPr>
          <p:nvPr/>
        </p:nvSpPr>
        <p:spPr>
          <a:xfrm>
            <a:off x="1891622" y="2103981"/>
            <a:ext cx="819103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Tx/>
              <a:buNone/>
            </a:pPr>
            <a:r>
              <a:rPr lang="en-US" sz="2800" dirty="0">
                <a:solidFill>
                  <a:prstClr val="black"/>
                </a:solidFill>
                <a:latin typeface="Calibri"/>
              </a:rPr>
              <a:t>A = A</a:t>
            </a:r>
            <a:r>
              <a:rPr lang="en-US" sz="2800" baseline="-25000" dirty="0">
                <a:solidFill>
                  <a:prstClr val="black"/>
                </a:solidFill>
                <a:latin typeface="Calibri"/>
              </a:rPr>
              <a:t>L</a:t>
            </a:r>
            <a:r>
              <a:rPr lang="en-US" sz="2800" dirty="0">
                <a:solidFill>
                  <a:prstClr val="black"/>
                </a:solidFill>
                <a:latin typeface="Calibri"/>
              </a:rPr>
              <a:t>A</a:t>
            </a:r>
            <a:r>
              <a:rPr lang="en-US" sz="2800" baseline="-25000" dirty="0">
                <a:solidFill>
                  <a:prstClr val="black"/>
                </a:solidFill>
                <a:latin typeface="Calibri"/>
              </a:rPr>
              <a:t>R         </a:t>
            </a:r>
            <a:r>
              <a:rPr lang="en-US" sz="2800" dirty="0">
                <a:solidFill>
                  <a:prstClr val="black"/>
                </a:solidFill>
                <a:latin typeface="Calibri"/>
              </a:rPr>
              <a:t>B = B</a:t>
            </a:r>
            <a:r>
              <a:rPr lang="en-US" sz="2800" baseline="-25000" dirty="0">
                <a:solidFill>
                  <a:prstClr val="black"/>
                </a:solidFill>
                <a:latin typeface="Calibri"/>
              </a:rPr>
              <a:t>L</a:t>
            </a:r>
            <a:r>
              <a:rPr lang="en-US" sz="2800" dirty="0">
                <a:solidFill>
                  <a:prstClr val="black"/>
                </a:solidFill>
                <a:latin typeface="Calibri"/>
              </a:rPr>
              <a:t>B</a:t>
            </a:r>
            <a:r>
              <a:rPr lang="en-US" sz="2800" baseline="-25000" dirty="0">
                <a:solidFill>
                  <a:prstClr val="black"/>
                </a:solidFill>
                <a:latin typeface="Calibri"/>
              </a:rPr>
              <a:t>R       </a:t>
            </a:r>
            <a:r>
              <a:rPr lang="en-US" sz="2800" dirty="0">
                <a:solidFill>
                  <a:prstClr val="black"/>
                </a:solidFill>
                <a:latin typeface="Calibri"/>
              </a:rPr>
              <a:t>C = C</a:t>
            </a:r>
            <a:r>
              <a:rPr lang="en-US" sz="2800" baseline="-25000" dirty="0">
                <a:solidFill>
                  <a:prstClr val="black"/>
                </a:solidFill>
                <a:latin typeface="Calibri"/>
              </a:rPr>
              <a:t>L</a:t>
            </a:r>
            <a:r>
              <a:rPr lang="en-US" sz="2800" dirty="0">
                <a:solidFill>
                  <a:prstClr val="black"/>
                </a:solidFill>
                <a:latin typeface="Calibri"/>
              </a:rPr>
              <a:t>C</a:t>
            </a:r>
            <a:r>
              <a:rPr lang="en-US" sz="2800" baseline="-25000" dirty="0">
                <a:solidFill>
                  <a:prstClr val="black"/>
                </a:solidFill>
                <a:latin typeface="Calibri"/>
              </a:rPr>
              <a:t>R        </a:t>
            </a:r>
            <a:r>
              <a:rPr lang="en-US" sz="2800" dirty="0">
                <a:solidFill>
                  <a:prstClr val="black"/>
                </a:solidFill>
                <a:latin typeface="Calibri"/>
              </a:rPr>
              <a:t>D = D</a:t>
            </a:r>
            <a:r>
              <a:rPr lang="en-US" sz="2800" baseline="-25000" dirty="0">
                <a:solidFill>
                  <a:prstClr val="black"/>
                </a:solidFill>
                <a:latin typeface="Calibri"/>
              </a:rPr>
              <a:t>L</a:t>
            </a:r>
            <a:r>
              <a:rPr lang="en-US" sz="2800" dirty="0">
                <a:solidFill>
                  <a:prstClr val="black"/>
                </a:solidFill>
                <a:latin typeface="Calibri"/>
              </a:rPr>
              <a:t>D</a:t>
            </a:r>
            <a:r>
              <a:rPr lang="en-US" sz="2800" baseline="-25000" dirty="0">
                <a:solidFill>
                  <a:prstClr val="black"/>
                </a:solidFill>
                <a:latin typeface="Calibri"/>
              </a:rPr>
              <a:t>R        </a:t>
            </a:r>
            <a:r>
              <a:rPr lang="en-US" sz="2800" dirty="0">
                <a:solidFill>
                  <a:prstClr val="black"/>
                </a:solidFill>
                <a:latin typeface="Calibri"/>
              </a:rPr>
              <a:t>E = E</a:t>
            </a:r>
            <a:r>
              <a:rPr lang="en-US" sz="2800" baseline="-25000" dirty="0">
                <a:solidFill>
                  <a:prstClr val="black"/>
                </a:solidFill>
                <a:latin typeface="Calibri"/>
              </a:rPr>
              <a:t>L</a:t>
            </a:r>
            <a:r>
              <a:rPr lang="en-US" sz="2800" dirty="0">
                <a:solidFill>
                  <a:prstClr val="black"/>
                </a:solidFill>
                <a:latin typeface="Calibri"/>
              </a:rPr>
              <a:t>E</a:t>
            </a:r>
            <a:r>
              <a:rPr lang="en-US" sz="2800" baseline="-25000" dirty="0">
                <a:solidFill>
                  <a:prstClr val="black"/>
                </a:solidFill>
                <a:latin typeface="Calibri"/>
              </a:rPr>
              <a:t>R</a:t>
            </a: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buClrTx/>
              <a:buNone/>
            </a:pPr>
            <a:endParaRPr lang="en-US" baseline="-25000" dirty="0">
              <a:solidFill>
                <a:prstClr val="black"/>
              </a:solidFill>
              <a:latin typeface="Calibri"/>
              <a:cs typeface="Times New Roman" charset="0"/>
            </a:endParaRPr>
          </a:p>
        </p:txBody>
      </p:sp>
      <p:sp>
        <p:nvSpPr>
          <p:cNvPr id="5" name="Content Placeholder 1"/>
          <p:cNvSpPr txBox="1">
            <a:spLocks/>
          </p:cNvSpPr>
          <p:nvPr/>
        </p:nvSpPr>
        <p:spPr>
          <a:xfrm>
            <a:off x="1655287" y="5822228"/>
            <a:ext cx="938565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Tx/>
              <a:buNone/>
            </a:pPr>
            <a:r>
              <a:rPr lang="en-US" sz="2800" dirty="0">
                <a:solidFill>
                  <a:prstClr val="black"/>
                </a:solidFill>
                <a:latin typeface="Calibri"/>
              </a:rPr>
              <a:t>Store 2.5 values:   A</a:t>
            </a:r>
            <a:r>
              <a:rPr lang="en-US" sz="2800" baseline="-25000" dirty="0">
                <a:solidFill>
                  <a:prstClr val="black"/>
                </a:solidFill>
                <a:latin typeface="Calibri"/>
              </a:rPr>
              <a:t>R</a:t>
            </a:r>
            <a:r>
              <a:rPr lang="en-US" sz="2800" dirty="0">
                <a:solidFill>
                  <a:prstClr val="black"/>
                </a:solidFill>
                <a:latin typeface="Calibri"/>
                <a:sym typeface="Symbol"/>
              </a:rPr>
              <a:t></a:t>
            </a:r>
            <a:r>
              <a:rPr lang="en-US" sz="2800" dirty="0">
                <a:solidFill>
                  <a:prstClr val="black"/>
                </a:solidFill>
                <a:latin typeface="Calibri"/>
              </a:rPr>
              <a:t>B</a:t>
            </a:r>
            <a:r>
              <a:rPr lang="en-US" sz="2800" baseline="-25000" dirty="0">
                <a:solidFill>
                  <a:prstClr val="black"/>
                </a:solidFill>
                <a:latin typeface="Calibri"/>
              </a:rPr>
              <a:t>L       </a:t>
            </a:r>
            <a:r>
              <a:rPr lang="en-US" sz="2800" dirty="0">
                <a:solidFill>
                  <a:prstClr val="black"/>
                </a:solidFill>
                <a:latin typeface="Calibri"/>
              </a:rPr>
              <a:t>B</a:t>
            </a:r>
            <a:r>
              <a:rPr lang="en-US" sz="2800" baseline="-25000" dirty="0">
                <a:solidFill>
                  <a:prstClr val="black"/>
                </a:solidFill>
                <a:latin typeface="Calibri"/>
              </a:rPr>
              <a:t>R</a:t>
            </a:r>
            <a:r>
              <a:rPr lang="en-US" sz="2800" dirty="0">
                <a:solidFill>
                  <a:prstClr val="black"/>
                </a:solidFill>
                <a:latin typeface="Calibri"/>
                <a:sym typeface="Symbol"/>
              </a:rPr>
              <a:t></a:t>
            </a:r>
            <a:r>
              <a:rPr lang="en-US" sz="2800" dirty="0">
                <a:solidFill>
                  <a:prstClr val="black"/>
                </a:solidFill>
                <a:latin typeface="Calibri"/>
              </a:rPr>
              <a:t>C</a:t>
            </a:r>
            <a:r>
              <a:rPr lang="en-US" sz="2800" baseline="-25000" dirty="0">
                <a:solidFill>
                  <a:prstClr val="black"/>
                </a:solidFill>
                <a:latin typeface="Calibri"/>
              </a:rPr>
              <a:t>L         </a:t>
            </a:r>
            <a:r>
              <a:rPr lang="en-US" sz="2800" dirty="0">
                <a:solidFill>
                  <a:prstClr val="black"/>
                </a:solidFill>
                <a:latin typeface="Calibri"/>
              </a:rPr>
              <a:t>C</a:t>
            </a:r>
            <a:r>
              <a:rPr lang="en-US" sz="2800" baseline="-25000" dirty="0">
                <a:solidFill>
                  <a:prstClr val="black"/>
                </a:solidFill>
                <a:latin typeface="Calibri"/>
              </a:rPr>
              <a:t>R</a:t>
            </a:r>
            <a:r>
              <a:rPr lang="en-US" sz="2800" dirty="0">
                <a:solidFill>
                  <a:prstClr val="black"/>
                </a:solidFill>
                <a:latin typeface="Calibri"/>
                <a:sym typeface="Symbol"/>
              </a:rPr>
              <a:t></a:t>
            </a:r>
            <a:r>
              <a:rPr lang="en-US" sz="2800" dirty="0">
                <a:solidFill>
                  <a:prstClr val="black"/>
                </a:solidFill>
                <a:latin typeface="Calibri"/>
              </a:rPr>
              <a:t>D</a:t>
            </a:r>
            <a:r>
              <a:rPr lang="en-US" sz="2800" baseline="-25000" dirty="0">
                <a:solidFill>
                  <a:prstClr val="black"/>
                </a:solidFill>
                <a:latin typeface="Calibri"/>
              </a:rPr>
              <a:t>L       </a:t>
            </a:r>
            <a:r>
              <a:rPr lang="en-US" sz="2800" dirty="0">
                <a:solidFill>
                  <a:prstClr val="black"/>
                </a:solidFill>
                <a:latin typeface="Calibri"/>
              </a:rPr>
              <a:t>D</a:t>
            </a:r>
            <a:r>
              <a:rPr lang="en-US" sz="2800" baseline="-25000" dirty="0">
                <a:solidFill>
                  <a:prstClr val="black"/>
                </a:solidFill>
                <a:latin typeface="Calibri"/>
              </a:rPr>
              <a:t>R</a:t>
            </a:r>
            <a:r>
              <a:rPr lang="en-US" sz="2800" dirty="0">
                <a:solidFill>
                  <a:prstClr val="black"/>
                </a:solidFill>
                <a:latin typeface="Calibri"/>
                <a:sym typeface="Symbol"/>
              </a:rPr>
              <a:t></a:t>
            </a:r>
            <a:r>
              <a:rPr lang="en-US" sz="2800" dirty="0">
                <a:solidFill>
                  <a:prstClr val="black"/>
                </a:solidFill>
                <a:latin typeface="Calibri"/>
              </a:rPr>
              <a:t>E</a:t>
            </a:r>
            <a:r>
              <a:rPr lang="en-US" sz="2800" baseline="-25000" dirty="0">
                <a:solidFill>
                  <a:prstClr val="black"/>
                </a:solidFill>
                <a:latin typeface="Calibri"/>
              </a:rPr>
              <a:t>L       </a:t>
            </a:r>
            <a:r>
              <a:rPr lang="en-US" sz="2800" dirty="0">
                <a:solidFill>
                  <a:prstClr val="black"/>
                </a:solidFill>
                <a:latin typeface="Calibri"/>
              </a:rPr>
              <a:t>E</a:t>
            </a:r>
            <a:r>
              <a:rPr lang="en-US" sz="2800" baseline="-25000" dirty="0">
                <a:solidFill>
                  <a:prstClr val="black"/>
                </a:solidFill>
                <a:latin typeface="Calibri"/>
              </a:rPr>
              <a:t>R</a:t>
            </a:r>
            <a:r>
              <a:rPr lang="en-US" sz="2800" dirty="0">
                <a:solidFill>
                  <a:prstClr val="black"/>
                </a:solidFill>
                <a:latin typeface="Calibri"/>
                <a:sym typeface="Symbol"/>
              </a:rPr>
              <a:t></a:t>
            </a:r>
            <a:r>
              <a:rPr lang="en-US" sz="2800" dirty="0">
                <a:solidFill>
                  <a:prstClr val="black"/>
                </a:solidFill>
                <a:latin typeface="Calibri"/>
              </a:rPr>
              <a:t>A</a:t>
            </a:r>
            <a:r>
              <a:rPr lang="en-US" sz="2800" baseline="-25000" dirty="0">
                <a:solidFill>
                  <a:prstClr val="black"/>
                </a:solidFill>
                <a:latin typeface="Calibri"/>
              </a:rPr>
              <a:t>L</a:t>
            </a: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buClrTx/>
              <a:buNone/>
            </a:pPr>
            <a:endParaRPr lang="en-US" baseline="-25000" dirty="0">
              <a:solidFill>
                <a:prstClr val="black"/>
              </a:solidFill>
              <a:latin typeface="Calibri"/>
              <a:cs typeface="Times New Roman" charset="0"/>
            </a:endParaRPr>
          </a:p>
        </p:txBody>
      </p:sp>
      <p:sp>
        <p:nvSpPr>
          <p:cNvPr id="7" name="Arc 6"/>
          <p:cNvSpPr/>
          <p:nvPr/>
        </p:nvSpPr>
        <p:spPr>
          <a:xfrm>
            <a:off x="4033830" y="3314324"/>
            <a:ext cx="2143228" cy="2143228"/>
          </a:xfrm>
          <a:prstGeom prst="arc">
            <a:avLst>
              <a:gd name="adj1" fmla="val 19888958"/>
              <a:gd name="adj2" fmla="val 7879928"/>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srgbClr val="0000FF"/>
              </a:solidFill>
              <a:latin typeface="Calibri"/>
            </a:endParaRPr>
          </a:p>
        </p:txBody>
      </p:sp>
      <p:sp>
        <p:nvSpPr>
          <p:cNvPr id="8" name="Arc 7"/>
          <p:cNvSpPr/>
          <p:nvPr/>
        </p:nvSpPr>
        <p:spPr>
          <a:xfrm>
            <a:off x="4225784" y="3208484"/>
            <a:ext cx="2143228" cy="2143228"/>
          </a:xfrm>
          <a:prstGeom prst="arc">
            <a:avLst>
              <a:gd name="adj1" fmla="val 16200000"/>
              <a:gd name="adj2" fmla="val 3340925"/>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srgbClr val="0000FF"/>
              </a:solidFill>
              <a:latin typeface="Calibri"/>
            </a:endParaRPr>
          </a:p>
        </p:txBody>
      </p:sp>
      <p:sp>
        <p:nvSpPr>
          <p:cNvPr id="9" name="Arc 8"/>
          <p:cNvSpPr/>
          <p:nvPr/>
        </p:nvSpPr>
        <p:spPr>
          <a:xfrm>
            <a:off x="4033830" y="3186551"/>
            <a:ext cx="2143228" cy="2143228"/>
          </a:xfrm>
          <a:prstGeom prst="arc">
            <a:avLst>
              <a:gd name="adj1" fmla="val 2571980"/>
              <a:gd name="adj2" fmla="val 12470579"/>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srgbClr val="0000FF"/>
              </a:solidFill>
              <a:latin typeface="Calibri"/>
            </a:endParaRPr>
          </a:p>
        </p:txBody>
      </p:sp>
      <p:sp>
        <p:nvSpPr>
          <p:cNvPr id="10" name="Arc 9"/>
          <p:cNvSpPr/>
          <p:nvPr/>
        </p:nvSpPr>
        <p:spPr>
          <a:xfrm>
            <a:off x="4146546" y="3074351"/>
            <a:ext cx="2143228" cy="2143228"/>
          </a:xfrm>
          <a:prstGeom prst="arc">
            <a:avLst>
              <a:gd name="adj1" fmla="val 8060560"/>
              <a:gd name="adj2" fmla="val 16645805"/>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srgbClr val="0000FF"/>
              </a:solidFill>
              <a:latin typeface="Calibri"/>
            </a:endParaRPr>
          </a:p>
        </p:txBody>
      </p:sp>
      <p:sp>
        <p:nvSpPr>
          <p:cNvPr id="11" name="Arc 10"/>
          <p:cNvSpPr/>
          <p:nvPr/>
        </p:nvSpPr>
        <p:spPr>
          <a:xfrm>
            <a:off x="4298946" y="3147371"/>
            <a:ext cx="2143228" cy="2143228"/>
          </a:xfrm>
          <a:prstGeom prst="arc">
            <a:avLst>
              <a:gd name="adj1" fmla="val 11830932"/>
              <a:gd name="adj2" fmla="val 19591673"/>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srgbClr val="0000FF"/>
              </a:solidFill>
              <a:latin typeface="Calibri"/>
            </a:endParaRPr>
          </a:p>
        </p:txBody>
      </p:sp>
      <p:sp>
        <p:nvSpPr>
          <p:cNvPr id="3" name="Rectangle 2"/>
          <p:cNvSpPr/>
          <p:nvPr/>
        </p:nvSpPr>
        <p:spPr>
          <a:xfrm>
            <a:off x="4597621" y="3286543"/>
            <a:ext cx="493068"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A</a:t>
            </a:r>
            <a:r>
              <a:rPr lang="en-US" sz="2800" kern="1200" baseline="-25000" dirty="0">
                <a:solidFill>
                  <a:srgbClr val="0000FF"/>
                </a:solidFill>
                <a:latin typeface="Calibri"/>
                <a:ea typeface="+mn-ea"/>
                <a:cs typeface="+mn-cs"/>
              </a:rPr>
              <a:t>L</a:t>
            </a:r>
            <a:endParaRPr lang="en-US" sz="1800" kern="1200" dirty="0">
              <a:solidFill>
                <a:srgbClr val="0000FF"/>
              </a:solidFill>
              <a:latin typeface="Calibri"/>
              <a:ea typeface="+mn-ea"/>
              <a:cs typeface="+mn-cs"/>
            </a:endParaRPr>
          </a:p>
        </p:txBody>
      </p:sp>
      <p:sp>
        <p:nvSpPr>
          <p:cNvPr id="13" name="Rectangle 12"/>
          <p:cNvSpPr/>
          <p:nvPr/>
        </p:nvSpPr>
        <p:spPr>
          <a:xfrm>
            <a:off x="5437888" y="3179898"/>
            <a:ext cx="493068"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B</a:t>
            </a:r>
            <a:r>
              <a:rPr lang="en-US" sz="2800" kern="1200" baseline="-25000" dirty="0">
                <a:solidFill>
                  <a:srgbClr val="0000FF"/>
                </a:solidFill>
                <a:latin typeface="Calibri"/>
                <a:ea typeface="+mn-ea"/>
                <a:cs typeface="+mn-cs"/>
              </a:rPr>
              <a:t>L</a:t>
            </a:r>
            <a:endParaRPr lang="en-US" sz="1800" kern="1200" dirty="0">
              <a:solidFill>
                <a:srgbClr val="0000FF"/>
              </a:solidFill>
              <a:latin typeface="Calibri"/>
              <a:ea typeface="+mn-ea"/>
              <a:cs typeface="+mn-cs"/>
            </a:endParaRPr>
          </a:p>
        </p:txBody>
      </p:sp>
      <p:sp>
        <p:nvSpPr>
          <p:cNvPr id="14" name="Rectangle 13"/>
          <p:cNvSpPr/>
          <p:nvPr/>
        </p:nvSpPr>
        <p:spPr>
          <a:xfrm>
            <a:off x="5709732" y="4059937"/>
            <a:ext cx="493068"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C</a:t>
            </a:r>
            <a:r>
              <a:rPr lang="en-US" sz="2800" kern="1200" baseline="-25000" dirty="0">
                <a:solidFill>
                  <a:srgbClr val="0000FF"/>
                </a:solidFill>
                <a:latin typeface="Calibri"/>
                <a:ea typeface="+mn-ea"/>
                <a:cs typeface="+mn-cs"/>
              </a:rPr>
              <a:t>L</a:t>
            </a:r>
            <a:endParaRPr lang="en-US" sz="1800" kern="1200" dirty="0">
              <a:solidFill>
                <a:srgbClr val="0000FF"/>
              </a:solidFill>
              <a:latin typeface="Calibri"/>
              <a:ea typeface="+mn-ea"/>
              <a:cs typeface="+mn-cs"/>
            </a:endParaRPr>
          </a:p>
        </p:txBody>
      </p:sp>
      <p:sp>
        <p:nvSpPr>
          <p:cNvPr id="15" name="Rectangle 14"/>
          <p:cNvSpPr/>
          <p:nvPr/>
        </p:nvSpPr>
        <p:spPr>
          <a:xfrm>
            <a:off x="4985447" y="4701128"/>
            <a:ext cx="506218"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D</a:t>
            </a:r>
            <a:r>
              <a:rPr lang="en-US" sz="2800" kern="1200" baseline="-25000" dirty="0">
                <a:solidFill>
                  <a:srgbClr val="0000FF"/>
                </a:solidFill>
                <a:latin typeface="Calibri"/>
                <a:ea typeface="+mn-ea"/>
                <a:cs typeface="+mn-cs"/>
              </a:rPr>
              <a:t>L</a:t>
            </a:r>
            <a:endParaRPr lang="en-US" sz="1800" kern="1200" dirty="0">
              <a:solidFill>
                <a:srgbClr val="0000FF"/>
              </a:solidFill>
              <a:latin typeface="Calibri"/>
              <a:ea typeface="+mn-ea"/>
              <a:cs typeface="+mn-cs"/>
            </a:endParaRPr>
          </a:p>
        </p:txBody>
      </p:sp>
      <p:sp>
        <p:nvSpPr>
          <p:cNvPr id="16" name="Rectangle 15"/>
          <p:cNvSpPr/>
          <p:nvPr/>
        </p:nvSpPr>
        <p:spPr>
          <a:xfrm>
            <a:off x="4255787" y="4084587"/>
            <a:ext cx="466794"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E</a:t>
            </a:r>
            <a:r>
              <a:rPr lang="en-US" sz="2800" kern="1200" baseline="-25000" dirty="0">
                <a:solidFill>
                  <a:srgbClr val="0000FF"/>
                </a:solidFill>
                <a:latin typeface="Calibri"/>
                <a:ea typeface="+mn-ea"/>
                <a:cs typeface="+mn-cs"/>
              </a:rPr>
              <a:t>L</a:t>
            </a:r>
            <a:endParaRPr lang="en-US" sz="1800" kern="1200" dirty="0">
              <a:solidFill>
                <a:srgbClr val="0000FF"/>
              </a:solidFill>
              <a:latin typeface="Calibri"/>
              <a:ea typeface="+mn-ea"/>
              <a:cs typeface="+mn-cs"/>
            </a:endParaRPr>
          </a:p>
        </p:txBody>
      </p:sp>
      <p:sp>
        <p:nvSpPr>
          <p:cNvPr id="17" name="Rectangle 16"/>
          <p:cNvSpPr/>
          <p:nvPr/>
        </p:nvSpPr>
        <p:spPr>
          <a:xfrm>
            <a:off x="5709733" y="2776421"/>
            <a:ext cx="522407"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A</a:t>
            </a:r>
            <a:r>
              <a:rPr lang="en-US" sz="2800" kern="1200" baseline="-25000" dirty="0">
                <a:solidFill>
                  <a:srgbClr val="0000FF"/>
                </a:solidFill>
                <a:latin typeface="Calibri"/>
                <a:ea typeface="+mn-ea"/>
                <a:cs typeface="+mn-cs"/>
              </a:rPr>
              <a:t>R</a:t>
            </a:r>
            <a:endParaRPr lang="en-US" sz="1800" kern="1200" dirty="0">
              <a:solidFill>
                <a:srgbClr val="0000FF"/>
              </a:solidFill>
              <a:latin typeface="Calibri"/>
              <a:ea typeface="+mn-ea"/>
              <a:cs typeface="+mn-cs"/>
            </a:endParaRPr>
          </a:p>
        </p:txBody>
      </p:sp>
      <p:sp>
        <p:nvSpPr>
          <p:cNvPr id="18" name="Rectangle 17"/>
          <p:cNvSpPr/>
          <p:nvPr/>
        </p:nvSpPr>
        <p:spPr>
          <a:xfrm>
            <a:off x="6369013" y="3922657"/>
            <a:ext cx="509959"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B</a:t>
            </a:r>
            <a:r>
              <a:rPr lang="en-US" sz="2800" kern="1200" baseline="-25000" dirty="0">
                <a:solidFill>
                  <a:srgbClr val="0000FF"/>
                </a:solidFill>
                <a:latin typeface="Calibri"/>
                <a:ea typeface="+mn-ea"/>
                <a:cs typeface="+mn-cs"/>
              </a:rPr>
              <a:t>R</a:t>
            </a:r>
            <a:endParaRPr lang="en-US" sz="1800" kern="1200" dirty="0">
              <a:solidFill>
                <a:srgbClr val="0000FF"/>
              </a:solidFill>
              <a:latin typeface="Calibri"/>
              <a:ea typeface="+mn-ea"/>
              <a:cs typeface="+mn-cs"/>
            </a:endParaRPr>
          </a:p>
        </p:txBody>
      </p:sp>
      <p:sp>
        <p:nvSpPr>
          <p:cNvPr id="19" name="Rectangle 18"/>
          <p:cNvSpPr/>
          <p:nvPr/>
        </p:nvSpPr>
        <p:spPr>
          <a:xfrm>
            <a:off x="5079879" y="5340097"/>
            <a:ext cx="506101"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C</a:t>
            </a:r>
            <a:r>
              <a:rPr lang="en-US" sz="2800" kern="1200" baseline="-25000" dirty="0">
                <a:solidFill>
                  <a:srgbClr val="0000FF"/>
                </a:solidFill>
                <a:latin typeface="Calibri"/>
                <a:ea typeface="+mn-ea"/>
                <a:cs typeface="+mn-cs"/>
              </a:rPr>
              <a:t>R</a:t>
            </a:r>
            <a:endParaRPr lang="en-US" sz="1800" kern="1200" dirty="0">
              <a:solidFill>
                <a:srgbClr val="0000FF"/>
              </a:solidFill>
              <a:latin typeface="Calibri"/>
              <a:ea typeface="+mn-ea"/>
              <a:cs typeface="+mn-cs"/>
            </a:endParaRPr>
          </a:p>
        </p:txBody>
      </p:sp>
      <p:sp>
        <p:nvSpPr>
          <p:cNvPr id="20" name="Rectangle 19"/>
          <p:cNvSpPr/>
          <p:nvPr/>
        </p:nvSpPr>
        <p:spPr>
          <a:xfrm>
            <a:off x="3590870" y="4444778"/>
            <a:ext cx="535556"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D</a:t>
            </a:r>
            <a:r>
              <a:rPr lang="en-US" sz="2800" kern="1200" baseline="-25000" dirty="0">
                <a:solidFill>
                  <a:srgbClr val="0000FF"/>
                </a:solidFill>
                <a:latin typeface="Calibri"/>
                <a:ea typeface="+mn-ea"/>
                <a:cs typeface="+mn-cs"/>
              </a:rPr>
              <a:t>R</a:t>
            </a:r>
            <a:endParaRPr lang="en-US" sz="1800" kern="1200" dirty="0">
              <a:solidFill>
                <a:srgbClr val="0000FF"/>
              </a:solidFill>
              <a:latin typeface="Calibri"/>
              <a:ea typeface="+mn-ea"/>
              <a:cs typeface="+mn-cs"/>
            </a:endParaRPr>
          </a:p>
        </p:txBody>
      </p:sp>
      <p:sp>
        <p:nvSpPr>
          <p:cNvPr id="21" name="Rectangle 20"/>
          <p:cNvSpPr/>
          <p:nvPr/>
        </p:nvSpPr>
        <p:spPr>
          <a:xfrm>
            <a:off x="4106863" y="2839713"/>
            <a:ext cx="492443" cy="523220"/>
          </a:xfrm>
          <a:prstGeom prst="rect">
            <a:avLst/>
          </a:prstGeom>
        </p:spPr>
        <p:txBody>
          <a:bodyPr wrap="none">
            <a:spAutoFit/>
          </a:bodyPr>
          <a:lstStyle/>
          <a:p>
            <a:pPr defTabSz="457200">
              <a:buClrTx/>
            </a:pPr>
            <a:r>
              <a:rPr lang="en-US" sz="2800" kern="1200" dirty="0">
                <a:solidFill>
                  <a:srgbClr val="0000FF"/>
                </a:solidFill>
                <a:latin typeface="Calibri"/>
                <a:ea typeface="+mn-ea"/>
                <a:cs typeface="+mn-cs"/>
              </a:rPr>
              <a:t>E</a:t>
            </a:r>
            <a:r>
              <a:rPr lang="en-US" sz="2800" kern="1200" baseline="-25000" dirty="0">
                <a:solidFill>
                  <a:srgbClr val="0000FF"/>
                </a:solidFill>
                <a:latin typeface="Calibri"/>
                <a:ea typeface="+mn-ea"/>
                <a:cs typeface="+mn-cs"/>
              </a:rPr>
              <a:t>R</a:t>
            </a:r>
            <a:endParaRPr lang="en-US" sz="1800" kern="1200" dirty="0">
              <a:solidFill>
                <a:srgbClr val="0000FF"/>
              </a:solidFill>
              <a:latin typeface="Calibri"/>
              <a:ea typeface="+mn-ea"/>
              <a:cs typeface="+mn-cs"/>
            </a:endParaRPr>
          </a:p>
        </p:txBody>
      </p:sp>
      <p:sp>
        <p:nvSpPr>
          <p:cNvPr id="22" name="Content Placeholder 1"/>
          <p:cNvSpPr txBox="1">
            <a:spLocks/>
          </p:cNvSpPr>
          <p:nvPr/>
        </p:nvSpPr>
        <p:spPr>
          <a:xfrm>
            <a:off x="7123782" y="3100624"/>
            <a:ext cx="35442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Tx/>
              <a:buNone/>
            </a:pPr>
            <a:r>
              <a:rPr lang="en-US" sz="2800" dirty="0">
                <a:solidFill>
                  <a:prstClr val="black"/>
                </a:solidFill>
                <a:latin typeface="Calibri"/>
              </a:rPr>
              <a:t>Can get B from A and C</a:t>
            </a: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spcBef>
                <a:spcPts val="0"/>
              </a:spcBef>
              <a:buClrTx/>
              <a:buNone/>
            </a:pPr>
            <a:endParaRPr lang="en-US" sz="1800" baseline="-25000" dirty="0">
              <a:solidFill>
                <a:prstClr val="black"/>
              </a:solidFill>
              <a:latin typeface="Calibri"/>
              <a:cs typeface="Times New Roman" charset="0"/>
            </a:endParaRPr>
          </a:p>
          <a:p>
            <a:pPr marL="0" indent="0">
              <a:buClrTx/>
              <a:buNone/>
            </a:pPr>
            <a:endParaRPr lang="en-US" baseline="-25000" dirty="0">
              <a:solidFill>
                <a:prstClr val="black"/>
              </a:solidFill>
              <a:latin typeface="Calibri"/>
              <a:cs typeface="Times New Roman" charset="0"/>
            </a:endParaRPr>
          </a:p>
        </p:txBody>
      </p:sp>
      <p:sp>
        <p:nvSpPr>
          <p:cNvPr id="23" name="Content Placeholder 1"/>
          <p:cNvSpPr txBox="1">
            <a:spLocks/>
          </p:cNvSpPr>
          <p:nvPr/>
        </p:nvSpPr>
        <p:spPr>
          <a:xfrm>
            <a:off x="7123782" y="3942828"/>
            <a:ext cx="3544219" cy="10251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Tx/>
              <a:buNone/>
            </a:pPr>
            <a:r>
              <a:rPr lang="en-US" sz="2800" dirty="0">
                <a:solidFill>
                  <a:prstClr val="black"/>
                </a:solidFill>
                <a:latin typeface="Calibri"/>
              </a:rPr>
              <a:t>Can get any label</a:t>
            </a:r>
            <a:br>
              <a:rPr lang="en-US" sz="2800" dirty="0">
                <a:solidFill>
                  <a:prstClr val="black"/>
                </a:solidFill>
                <a:latin typeface="Calibri"/>
              </a:rPr>
            </a:br>
            <a:r>
              <a:rPr lang="en-US" sz="2800" dirty="0">
                <a:solidFill>
                  <a:prstClr val="black"/>
                </a:solidFill>
                <a:latin typeface="Calibri"/>
              </a:rPr>
              <a:t>from its neighbors</a:t>
            </a:r>
            <a:endParaRPr lang="en-US" sz="1800" baseline="-25000" dirty="0">
              <a:solidFill>
                <a:prstClr val="black"/>
              </a:solidFill>
              <a:latin typeface="Calibri"/>
              <a:cs typeface="Times New Roman" charset="0"/>
            </a:endParaRPr>
          </a:p>
          <a:p>
            <a:pPr marL="0" indent="0">
              <a:buClrTx/>
              <a:buNone/>
            </a:pPr>
            <a:endParaRPr lang="en-US" baseline="-25000" dirty="0">
              <a:solidFill>
                <a:prstClr val="black"/>
              </a:solidFill>
              <a:latin typeface="Calibri"/>
              <a:cs typeface="Times New Roman" charset="0"/>
            </a:endParaRPr>
          </a:p>
        </p:txBody>
      </p:sp>
    </p:spTree>
    <p:extLst>
      <p:ext uri="{BB962C8B-B14F-4D97-AF65-F5344CB8AC3E}">
        <p14:creationId xmlns:p14="http://schemas.microsoft.com/office/powerpoint/2010/main" val="294679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7" grpId="0" animBg="1"/>
      <p:bldP spid="8" grpId="0" animBg="1"/>
      <p:bldP spid="9" grpId="0" animBg="1"/>
      <p:bldP spid="10" grpId="0" animBg="1"/>
      <p:bldP spid="11" grpId="0" animBg="1"/>
      <p:bldP spid="3" grpId="0"/>
      <p:bldP spid="13" grpId="0"/>
      <p:bldP spid="14" grpId="0"/>
      <p:bldP spid="15" grpId="0"/>
      <p:bldP spid="16" grpId="0"/>
      <p:bldP spid="17" grpId="0"/>
      <p:bldP spid="18" grpId="0"/>
      <p:bldP spid="19" grpId="0"/>
      <p:bldP spid="20" grpId="0"/>
      <p:bldP spid="21" grpId="0"/>
      <p:bldP spid="22" grpId="0"/>
      <p:bldP spid="2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Result for the </a:t>
            </a:r>
            <a:r>
              <a:rPr lang="en-US" dirty="0" err="1">
                <a:latin typeface="+mn-lt"/>
              </a:rPr>
              <a:t>scrypt</a:t>
            </a:r>
            <a:r>
              <a:rPr lang="en-US" dirty="0">
                <a:latin typeface="+mn-lt"/>
              </a:rPr>
              <a:t> one-shot game  </a:t>
            </a: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26" name="Oval 25"/>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a:endCxn id="34"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35" name="Oval 34"/>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2" name="Content Placeholder 1"/>
          <p:cNvSpPr txBox="1">
            <a:spLocks/>
          </p:cNvSpPr>
          <p:nvPr/>
        </p:nvSpPr>
        <p:spPr>
          <a:xfrm>
            <a:off x="1562101" y="3298156"/>
            <a:ext cx="1001533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Prior result 1: if you store p </a:t>
            </a:r>
            <a:r>
              <a:rPr lang="en-US" sz="2800" u="sng" dirty="0">
                <a:solidFill>
                  <a:prstClr val="black"/>
                </a:solidFill>
                <a:latin typeface="Calibri"/>
              </a:rPr>
              <a:t>labels</a:t>
            </a:r>
            <a:r>
              <a:rPr lang="en-US" sz="2800" dirty="0">
                <a:solidFill>
                  <a:prstClr val="black"/>
                </a:solidFill>
                <a:latin typeface="Calibri"/>
              </a:rPr>
              <a:t>, expected time </a:t>
            </a:r>
            <a:r>
              <a:rPr lang="en-US" sz="2800" dirty="0">
                <a:solidFill>
                  <a:prstClr val="black"/>
                </a:solidFill>
                <a:latin typeface="Calibri"/>
                <a:sym typeface="Symbol"/>
              </a:rPr>
              <a:t></a:t>
            </a:r>
            <a:r>
              <a:rPr lang="en-US" sz="2800" dirty="0">
                <a:solidFill>
                  <a:prstClr val="black"/>
                </a:solidFill>
                <a:latin typeface="Calibri"/>
              </a:rPr>
              <a:t>n/(2p)  </a:t>
            </a:r>
            <a:endParaRPr lang="en-US" baseline="-25000" dirty="0">
              <a:solidFill>
                <a:prstClr val="black"/>
              </a:solidFill>
              <a:latin typeface="Calibri"/>
              <a:cs typeface="Times New Roman" charset="0"/>
            </a:endParaRPr>
          </a:p>
        </p:txBody>
      </p:sp>
      <p:sp>
        <p:nvSpPr>
          <p:cNvPr id="43" name="Content Placeholder 1"/>
          <p:cNvSpPr txBox="1">
            <a:spLocks/>
          </p:cNvSpPr>
          <p:nvPr/>
        </p:nvSpPr>
        <p:spPr>
          <a:xfrm>
            <a:off x="2469342" y="2061842"/>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 give you uniform challenge </a:t>
            </a:r>
            <a:r>
              <a:rPr lang="en-US" sz="2800" dirty="0" err="1">
                <a:solidFill>
                  <a:prstClr val="black"/>
                </a:solidFill>
                <a:latin typeface="Calibri"/>
              </a:rPr>
              <a:t>i</a:t>
            </a:r>
            <a:r>
              <a:rPr lang="en-US" sz="2800" dirty="0">
                <a:solidFill>
                  <a:prstClr val="black"/>
                </a:solidFill>
                <a:latin typeface="Calibri"/>
              </a:rPr>
              <a:t> from 1 to n</a:t>
            </a:r>
          </a:p>
        </p:txBody>
      </p:sp>
      <p:sp>
        <p:nvSpPr>
          <p:cNvPr id="44" name="Content Placeholder 1"/>
          <p:cNvSpPr txBox="1">
            <a:spLocks/>
          </p:cNvSpPr>
          <p:nvPr/>
        </p:nvSpPr>
        <p:spPr>
          <a:xfrm>
            <a:off x="2469342" y="2651499"/>
            <a:ext cx="646645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return x</a:t>
            </a:r>
            <a:r>
              <a:rPr lang="en-US" sz="2800" baseline="-25000" dirty="0">
                <a:solidFill>
                  <a:prstClr val="black"/>
                </a:solidFill>
                <a:latin typeface="Calibri"/>
              </a:rPr>
              <a:t>i</a:t>
            </a:r>
          </a:p>
        </p:txBody>
      </p:sp>
      <p:sp>
        <p:nvSpPr>
          <p:cNvPr id="45" name="Content Placeholder 1"/>
          <p:cNvSpPr txBox="1">
            <a:spLocks/>
          </p:cNvSpPr>
          <p:nvPr/>
        </p:nvSpPr>
        <p:spPr>
          <a:xfrm>
            <a:off x="2469342" y="1472184"/>
            <a:ext cx="749007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You have x</a:t>
            </a:r>
            <a:r>
              <a:rPr lang="en-US" sz="2800" baseline="-25000" dirty="0">
                <a:solidFill>
                  <a:prstClr val="black"/>
                </a:solidFill>
                <a:latin typeface="Calibri"/>
              </a:rPr>
              <a:t>0</a:t>
            </a:r>
            <a:r>
              <a:rPr lang="en-US" sz="2800" dirty="0">
                <a:solidFill>
                  <a:prstClr val="black"/>
                </a:solidFill>
                <a:latin typeface="Calibri"/>
              </a:rPr>
              <a:t> and whatever storage you want</a:t>
            </a:r>
            <a:endParaRPr lang="en-US" dirty="0">
              <a:solidFill>
                <a:prstClr val="black"/>
              </a:solidFill>
              <a:latin typeface="Calibri"/>
              <a:cs typeface="Times New Roman" charset="0"/>
            </a:endParaRPr>
          </a:p>
        </p:txBody>
      </p:sp>
      <p:sp>
        <p:nvSpPr>
          <p:cNvPr id="46" name="Content Placeholder 1"/>
          <p:cNvSpPr txBox="1">
            <a:spLocks/>
          </p:cNvSpPr>
          <p:nvPr/>
        </p:nvSpPr>
        <p:spPr>
          <a:xfrm>
            <a:off x="1570158" y="3925675"/>
            <a:ext cx="1001533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Prior result 2 </a:t>
            </a:r>
            <a:r>
              <a:rPr lang="en-US" sz="2400" dirty="0">
                <a:solidFill>
                  <a:prstClr val="black"/>
                </a:solidFill>
                <a:latin typeface="Calibri"/>
              </a:rPr>
              <a:t>[Alwen Chen </a:t>
            </a:r>
            <a:r>
              <a:rPr lang="en-US" sz="2400" dirty="0" err="1">
                <a:solidFill>
                  <a:prstClr val="black"/>
                </a:solidFill>
                <a:latin typeface="Calibri"/>
              </a:rPr>
              <a:t>Kamath</a:t>
            </a:r>
            <a:r>
              <a:rPr lang="en-US" sz="2400" dirty="0">
                <a:solidFill>
                  <a:prstClr val="black"/>
                </a:solidFill>
                <a:latin typeface="Calibri"/>
              </a:rPr>
              <a:t> Kolmogorov </a:t>
            </a:r>
            <a:r>
              <a:rPr lang="en-US" sz="2400" dirty="0" err="1">
                <a:solidFill>
                  <a:prstClr val="black"/>
                </a:solidFill>
                <a:latin typeface="Calibri"/>
              </a:rPr>
              <a:t>Pietrzak</a:t>
            </a:r>
            <a:r>
              <a:rPr lang="en-US" sz="2400" dirty="0">
                <a:solidFill>
                  <a:prstClr val="black"/>
                </a:solidFill>
                <a:latin typeface="Calibri"/>
              </a:rPr>
              <a:t> </a:t>
            </a:r>
            <a:r>
              <a:rPr lang="en-US" sz="2400" dirty="0" err="1">
                <a:solidFill>
                  <a:prstClr val="black"/>
                </a:solidFill>
                <a:latin typeface="Calibri"/>
              </a:rPr>
              <a:t>Tessaro</a:t>
            </a:r>
            <a:r>
              <a:rPr lang="en-US" sz="2400" dirty="0">
                <a:solidFill>
                  <a:prstClr val="black"/>
                </a:solidFill>
                <a:latin typeface="Calibri"/>
              </a:rPr>
              <a:t> ‘16]</a:t>
            </a:r>
            <a:r>
              <a:rPr lang="en-US" sz="2800" dirty="0">
                <a:solidFill>
                  <a:prstClr val="black"/>
                </a:solidFill>
                <a:latin typeface="Calibri"/>
              </a:rPr>
              <a:t>: </a:t>
            </a:r>
            <a:br>
              <a:rPr lang="en-US" sz="2800" dirty="0">
                <a:solidFill>
                  <a:prstClr val="black"/>
                </a:solidFill>
                <a:latin typeface="Calibri"/>
              </a:rPr>
            </a:br>
            <a:r>
              <a:rPr lang="en-US" sz="2800" dirty="0">
                <a:solidFill>
                  <a:prstClr val="black"/>
                </a:solidFill>
                <a:latin typeface="Calibri"/>
              </a:rPr>
              <a:t>same if you store </a:t>
            </a:r>
            <a:r>
              <a:rPr lang="en-US" sz="2800" u="sng" dirty="0">
                <a:solidFill>
                  <a:prstClr val="black"/>
                </a:solidFill>
                <a:latin typeface="Calibri"/>
              </a:rPr>
              <a:t>“entangled” labels</a:t>
            </a:r>
            <a:r>
              <a:rPr lang="en-US" sz="2800" dirty="0">
                <a:solidFill>
                  <a:prstClr val="black"/>
                </a:solidFill>
                <a:latin typeface="Calibri"/>
              </a:rPr>
              <a:t/>
            </a:r>
            <a:br>
              <a:rPr lang="en-US" sz="2800" dirty="0">
                <a:solidFill>
                  <a:prstClr val="black"/>
                </a:solidFill>
                <a:latin typeface="Calibri"/>
              </a:rPr>
            </a:br>
            <a:r>
              <a:rPr lang="en-US" sz="2800" dirty="0">
                <a:solidFill>
                  <a:prstClr val="black"/>
                </a:solidFill>
                <a:latin typeface="Calibri"/>
              </a:rPr>
              <a:t>(such as XOR or more general linear functions) </a:t>
            </a:r>
            <a:br>
              <a:rPr lang="en-US" sz="2800" dirty="0">
                <a:solidFill>
                  <a:prstClr val="black"/>
                </a:solidFill>
                <a:latin typeface="Calibri"/>
              </a:rPr>
            </a:br>
            <a:endParaRPr lang="en-US" baseline="-25000" dirty="0">
              <a:solidFill>
                <a:prstClr val="black"/>
              </a:solidFill>
              <a:latin typeface="Calibri"/>
              <a:cs typeface="Times New Roman" charset="0"/>
            </a:endParaRPr>
          </a:p>
        </p:txBody>
      </p:sp>
      <p:sp>
        <p:nvSpPr>
          <p:cNvPr id="47" name="Content Placeholder 1"/>
          <p:cNvSpPr txBox="1">
            <a:spLocks/>
          </p:cNvSpPr>
          <p:nvPr/>
        </p:nvSpPr>
        <p:spPr>
          <a:xfrm>
            <a:off x="1570158" y="5395499"/>
            <a:ext cx="1001533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baseline="-25000" dirty="0">
              <a:solidFill>
                <a:prstClr val="black"/>
              </a:solidFill>
              <a:latin typeface="Calibri"/>
              <a:cs typeface="Times New Roman" charset="0"/>
            </a:endParaRPr>
          </a:p>
        </p:txBody>
      </p:sp>
      <p:sp>
        <p:nvSpPr>
          <p:cNvPr id="48" name="Content Placeholder 1"/>
          <p:cNvSpPr txBox="1">
            <a:spLocks/>
          </p:cNvSpPr>
          <p:nvPr/>
        </p:nvSpPr>
        <p:spPr>
          <a:xfrm>
            <a:off x="1583597" y="5963367"/>
            <a:ext cx="762128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Our result: same for arbitrary storage of pw bits! </a:t>
            </a:r>
            <a:br>
              <a:rPr lang="en-US" sz="2800" dirty="0">
                <a:solidFill>
                  <a:srgbClr val="0000FF"/>
                </a:solidFill>
                <a:latin typeface="Calibri"/>
              </a:rPr>
            </a:br>
            <a:r>
              <a:rPr lang="en-US" sz="2800" dirty="0">
                <a:solidFill>
                  <a:srgbClr val="0000FF"/>
                </a:solidFill>
                <a:latin typeface="Calibri"/>
              </a:rPr>
              <a:t>(where w is label length = output length of H)</a:t>
            </a:r>
            <a:endParaRPr lang="en-US" baseline="-25000" dirty="0">
              <a:solidFill>
                <a:srgbClr val="0000FF"/>
              </a:solidFill>
              <a:latin typeface="Calibri"/>
              <a:cs typeface="Times New Roman" charset="0"/>
            </a:endParaRPr>
          </a:p>
        </p:txBody>
      </p:sp>
      <p:sp>
        <p:nvSpPr>
          <p:cNvPr id="2" name="Rectangle 1"/>
          <p:cNvSpPr/>
          <p:nvPr/>
        </p:nvSpPr>
        <p:spPr>
          <a:xfrm>
            <a:off x="1590860" y="5302492"/>
            <a:ext cx="8481480" cy="523220"/>
          </a:xfrm>
          <a:prstGeom prst="rect">
            <a:avLst/>
          </a:prstGeom>
        </p:spPr>
        <p:txBody>
          <a:bodyPr wrap="square">
            <a:spAutoFit/>
          </a:bodyPr>
          <a:lstStyle/>
          <a:p>
            <a:pPr defTabSz="457200">
              <a:buClrTx/>
            </a:pPr>
            <a:r>
              <a:rPr lang="en-US" sz="2800" kern="1200" dirty="0">
                <a:solidFill>
                  <a:prstClr val="black"/>
                </a:solidFill>
                <a:latin typeface="Calibri"/>
                <a:ea typeface="+mn-ea"/>
                <a:cs typeface="+mn-cs"/>
              </a:rPr>
              <a:t>but not portions of labels, XORs of portions, etc.</a:t>
            </a:r>
            <a:endParaRPr lang="en-US" sz="1800" kern="1200" baseline="-25000" dirty="0">
              <a:solidFill>
                <a:prstClr val="black"/>
              </a:solidFill>
              <a:latin typeface="Calibri"/>
              <a:ea typeface="+mn-ea"/>
              <a:cs typeface="Times New Roman" charset="0"/>
            </a:endParaRPr>
          </a:p>
        </p:txBody>
      </p:sp>
    </p:spTree>
    <p:extLst>
      <p:ext uri="{BB962C8B-B14F-4D97-AF65-F5344CB8AC3E}">
        <p14:creationId xmlns:p14="http://schemas.microsoft.com/office/powerpoint/2010/main" val="34727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solidFill>
                  <a:srgbClr val="0000FF"/>
                </a:solidFill>
                <a:latin typeface="+mn-lt"/>
              </a:rPr>
              <a:t>Claim</a:t>
            </a:r>
            <a:r>
              <a:rPr lang="en-US" dirty="0">
                <a:latin typeface="+mn-lt"/>
              </a:rPr>
              <a:t>: time </a:t>
            </a:r>
            <a:r>
              <a:rPr lang="en-US" dirty="0">
                <a:sym typeface="Symbol"/>
              </a:rPr>
              <a:t></a:t>
            </a:r>
            <a:r>
              <a:rPr lang="en-US" dirty="0"/>
              <a:t>n/(2p) if storage pw </a:t>
            </a:r>
            <a:endParaRPr lang="en-US" dirty="0">
              <a:latin typeface="+mn-lt"/>
            </a:endParaRP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26" name="Oval 25"/>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a:endCxn id="34"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35" name="Oval 34"/>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2" name="Content Placeholder 1"/>
          <p:cNvSpPr txBox="1">
            <a:spLocks/>
          </p:cNvSpPr>
          <p:nvPr/>
        </p:nvSpPr>
        <p:spPr>
          <a:xfrm>
            <a:off x="1562102" y="1550373"/>
            <a:ext cx="897889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Basic idea of the argument (inspired by [Alwen-</a:t>
            </a:r>
            <a:r>
              <a:rPr lang="en-US" sz="2800" dirty="0" err="1">
                <a:solidFill>
                  <a:prstClr val="black"/>
                </a:solidFill>
                <a:latin typeface="Calibri"/>
              </a:rPr>
              <a:t>Serbinenko</a:t>
            </a:r>
            <a:r>
              <a:rPr lang="en-US" sz="2800" dirty="0">
                <a:solidFill>
                  <a:prstClr val="black"/>
                </a:solidFill>
                <a:latin typeface="Calibri"/>
              </a:rPr>
              <a:t>]): </a:t>
            </a:r>
            <a:br>
              <a:rPr lang="en-US" sz="2800" dirty="0">
                <a:solidFill>
                  <a:prstClr val="black"/>
                </a:solidFill>
                <a:latin typeface="Calibri"/>
              </a:rPr>
            </a:br>
            <a:endParaRPr lang="en-US" sz="2800" dirty="0">
              <a:solidFill>
                <a:prstClr val="black"/>
              </a:solidFill>
              <a:latin typeface="Calibri"/>
            </a:endParaRPr>
          </a:p>
        </p:txBody>
      </p:sp>
      <p:sp>
        <p:nvSpPr>
          <p:cNvPr id="47" name="Content Placeholder 1"/>
          <p:cNvSpPr txBox="1">
            <a:spLocks/>
          </p:cNvSpPr>
          <p:nvPr/>
        </p:nvSpPr>
        <p:spPr>
          <a:xfrm>
            <a:off x="1570158" y="5395499"/>
            <a:ext cx="10015338"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baseline="-25000" dirty="0">
              <a:solidFill>
                <a:prstClr val="black"/>
              </a:solidFill>
              <a:latin typeface="Calibri"/>
              <a:cs typeface="Times New Roman" charset="0"/>
            </a:endParaRPr>
          </a:p>
        </p:txBody>
      </p:sp>
      <p:sp>
        <p:nvSpPr>
          <p:cNvPr id="49" name="Content Placeholder 1"/>
          <p:cNvSpPr txBox="1">
            <a:spLocks/>
          </p:cNvSpPr>
          <p:nvPr/>
        </p:nvSpPr>
        <p:spPr>
          <a:xfrm>
            <a:off x="1714502" y="2082642"/>
            <a:ext cx="897889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if A is too fast, then</a:t>
            </a:r>
            <a:br>
              <a:rPr lang="en-US" sz="2800" dirty="0">
                <a:solidFill>
                  <a:prstClr val="black"/>
                </a:solidFill>
                <a:latin typeface="Calibri"/>
              </a:rPr>
            </a:br>
            <a:r>
              <a:rPr lang="en-US" sz="2800" dirty="0">
                <a:solidFill>
                  <a:prstClr val="black"/>
                </a:solidFill>
                <a:latin typeface="Calibri"/>
              </a:rPr>
              <a:t>we can extract many labels from A’s storage w/o querying H</a:t>
            </a:r>
          </a:p>
        </p:txBody>
      </p:sp>
      <p:sp>
        <p:nvSpPr>
          <p:cNvPr id="50" name="Content Placeholder 1"/>
          <p:cNvSpPr txBox="1">
            <a:spLocks/>
          </p:cNvSpPr>
          <p:nvPr/>
        </p:nvSpPr>
        <p:spPr>
          <a:xfrm>
            <a:off x="1714501" y="3122588"/>
            <a:ext cx="927269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but can’t extract more than p labels b/c RO not compressible</a:t>
            </a:r>
          </a:p>
        </p:txBody>
      </p:sp>
    </p:spTree>
    <p:extLst>
      <p:ext uri="{BB962C8B-B14F-4D97-AF65-F5344CB8AC3E}">
        <p14:creationId xmlns:p14="http://schemas.microsoft.com/office/powerpoint/2010/main" val="15530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P spid="5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26" name="Oval 25"/>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a:endCxn id="34"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35" name="Oval 34"/>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Imagine: run A on every possible challenge and record queries</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Content Placeholder 1"/>
          <p:cNvSpPr txBox="1">
            <a:spLocks/>
          </p:cNvSpPr>
          <p:nvPr/>
        </p:nvSpPr>
        <p:spPr>
          <a:xfrm>
            <a:off x="2672003" y="448782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62" name="Content Placeholder 1"/>
          <p:cNvSpPr txBox="1">
            <a:spLocks/>
          </p:cNvSpPr>
          <p:nvPr/>
        </p:nvSpPr>
        <p:spPr>
          <a:xfrm>
            <a:off x="2708288" y="509507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cxnSp>
        <p:nvCxnSpPr>
          <p:cNvPr id="63" name="Straight Arrow Connector 62"/>
          <p:cNvCxnSpPr/>
          <p:nvPr/>
        </p:nvCxnSpPr>
        <p:spPr>
          <a:xfrm>
            <a:off x="2855506" y="4970716"/>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Content Placeholder 1"/>
          <p:cNvSpPr txBox="1">
            <a:spLocks/>
          </p:cNvSpPr>
          <p:nvPr/>
        </p:nvSpPr>
        <p:spPr>
          <a:xfrm>
            <a:off x="4808068" y="449017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80" name="Content Placeholder 1"/>
          <p:cNvSpPr txBox="1">
            <a:spLocks/>
          </p:cNvSpPr>
          <p:nvPr/>
        </p:nvSpPr>
        <p:spPr>
          <a:xfrm>
            <a:off x="4844353" y="5097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cxnSp>
        <p:nvCxnSpPr>
          <p:cNvPr id="81" name="Straight Arrow Connector 80"/>
          <p:cNvCxnSpPr/>
          <p:nvPr/>
        </p:nvCxnSpPr>
        <p:spPr>
          <a:xfrm>
            <a:off x="4991571" y="4973061"/>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Content Placeholder 1"/>
          <p:cNvSpPr txBox="1">
            <a:spLocks/>
          </p:cNvSpPr>
          <p:nvPr/>
        </p:nvSpPr>
        <p:spPr>
          <a:xfrm>
            <a:off x="4841421" y="558045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sp>
        <p:nvSpPr>
          <p:cNvPr id="83" name="Content Placeholder 1"/>
          <p:cNvSpPr txBox="1">
            <a:spLocks/>
          </p:cNvSpPr>
          <p:nvPr/>
        </p:nvSpPr>
        <p:spPr>
          <a:xfrm>
            <a:off x="4872236" y="622398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24</a:t>
            </a:r>
          </a:p>
        </p:txBody>
      </p:sp>
      <p:cxnSp>
        <p:nvCxnSpPr>
          <p:cNvPr id="84" name="Straight Arrow Connector 83"/>
          <p:cNvCxnSpPr/>
          <p:nvPr/>
        </p:nvCxnSpPr>
        <p:spPr>
          <a:xfrm>
            <a:off x="5061209" y="6099626"/>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6771788" y="450920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100" name="Content Placeholder 1"/>
          <p:cNvSpPr txBox="1">
            <a:spLocks/>
          </p:cNvSpPr>
          <p:nvPr/>
        </p:nvSpPr>
        <p:spPr>
          <a:xfrm>
            <a:off x="6808073" y="511645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8</a:t>
            </a:r>
          </a:p>
        </p:txBody>
      </p:sp>
      <p:cxnSp>
        <p:nvCxnSpPr>
          <p:cNvPr id="101" name="Straight Arrow Connector 100"/>
          <p:cNvCxnSpPr/>
          <p:nvPr/>
        </p:nvCxnSpPr>
        <p:spPr>
          <a:xfrm>
            <a:off x="6955291" y="4992091"/>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5" name="Content Placeholder 1"/>
          <p:cNvSpPr txBox="1">
            <a:spLocks/>
          </p:cNvSpPr>
          <p:nvPr/>
        </p:nvSpPr>
        <p:spPr>
          <a:xfrm>
            <a:off x="6843210" y="562572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24</a:t>
            </a:r>
          </a:p>
        </p:txBody>
      </p:sp>
      <p:sp>
        <p:nvSpPr>
          <p:cNvPr id="126" name="Content Placeholder 1"/>
          <p:cNvSpPr txBox="1">
            <a:spLocks/>
          </p:cNvSpPr>
          <p:nvPr/>
        </p:nvSpPr>
        <p:spPr>
          <a:xfrm>
            <a:off x="6813368" y="622580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25</a:t>
            </a:r>
          </a:p>
        </p:txBody>
      </p:sp>
      <p:cxnSp>
        <p:nvCxnSpPr>
          <p:cNvPr id="127" name="Straight Arrow Connector 126"/>
          <p:cNvCxnSpPr/>
          <p:nvPr/>
        </p:nvCxnSpPr>
        <p:spPr>
          <a:xfrm>
            <a:off x="7002341" y="6101449"/>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168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nodePh="1">
                                  <p:stCondLst>
                                    <p:cond delay="0"/>
                                  </p:stCondLst>
                                  <p:endCondLst>
                                    <p:cond evt="begin" delay="0">
                                      <p:tn val="63"/>
                                    </p:cond>
                                  </p:end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2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9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2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0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51" grpId="0"/>
      <p:bldP spid="52" grpId="0"/>
      <p:bldP spid="53" grpId="0"/>
      <p:bldP spid="54" grpId="0"/>
      <p:bldP spid="55" grpId="0"/>
      <p:bldP spid="56" grpId="0"/>
      <p:bldP spid="61" grpId="0"/>
      <p:bldP spid="62" grpId="0"/>
      <p:bldP spid="65" grpId="0"/>
      <p:bldP spid="66" grpId="0"/>
      <p:bldP spid="67" grpId="0"/>
      <p:bldP spid="68" grpId="0"/>
      <p:bldP spid="69" grpId="0"/>
      <p:bldP spid="70" grpId="0"/>
      <p:bldP spid="71" grpId="0"/>
      <p:bldP spid="72" grpId="0"/>
      <p:bldP spid="73" grpId="0"/>
      <p:bldP spid="74" grpId="0"/>
      <p:bldP spid="79" grpId="0"/>
      <p:bldP spid="80" grpId="0"/>
      <p:bldP spid="82" grpId="0"/>
      <p:bldP spid="83" grpId="0"/>
      <p:bldP spid="85" grpId="0"/>
      <p:bldP spid="86" grpId="0"/>
      <p:bldP spid="87" grpId="0"/>
      <p:bldP spid="89" grpId="0"/>
      <p:bldP spid="90" grpId="0"/>
      <p:bldP spid="92" grpId="0"/>
      <p:bldP spid="94" grpId="0"/>
      <p:bldP spid="99" grpId="0"/>
      <p:bldP spid="100" grpId="0"/>
      <p:bldP spid="102" grpId="0"/>
      <p:bldP spid="103" grpId="0"/>
      <p:bldP spid="104" grpId="0"/>
      <p:bldP spid="106" grpId="0"/>
      <p:bldP spid="107" grpId="0"/>
      <p:bldP spid="109" grpId="0"/>
      <p:bldP spid="123" grpId="0"/>
      <p:bldP spid="124" grpId="0"/>
      <p:bldP spid="125" grpId="0"/>
      <p:bldP spid="12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p:cNvSpPr>
            <a:spLocks noChangeAspect="1"/>
          </p:cNvSpPr>
          <p:nvPr/>
        </p:nvSpPr>
        <p:spPr>
          <a:xfrm>
            <a:off x="6465234"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26" name="Oval 25"/>
          <p:cNvSpPr>
            <a:spLocks noChangeAspect="1"/>
          </p:cNvSpPr>
          <p:nvPr/>
        </p:nvSpPr>
        <p:spPr>
          <a:xfrm>
            <a:off x="644102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a:endCxn id="34" idx="2"/>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8539024" y="937177"/>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35" name="Oval 34"/>
          <p:cNvSpPr>
            <a:spLocks noChangeAspect="1"/>
          </p:cNvSpPr>
          <p:nvPr/>
        </p:nvSpPr>
        <p:spPr>
          <a:xfrm>
            <a:off x="852415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Content Placeholder 1"/>
          <p:cNvSpPr txBox="1">
            <a:spLocks/>
          </p:cNvSpPr>
          <p:nvPr/>
        </p:nvSpPr>
        <p:spPr>
          <a:xfrm>
            <a:off x="2672003" y="448782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62" name="Content Placeholder 1"/>
          <p:cNvSpPr txBox="1">
            <a:spLocks/>
          </p:cNvSpPr>
          <p:nvPr/>
        </p:nvSpPr>
        <p:spPr>
          <a:xfrm>
            <a:off x="2708288" y="509507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cxnSp>
        <p:nvCxnSpPr>
          <p:cNvPr id="63" name="Straight Arrow Connector 62"/>
          <p:cNvCxnSpPr/>
          <p:nvPr/>
        </p:nvCxnSpPr>
        <p:spPr>
          <a:xfrm>
            <a:off x="2855506" y="4970716"/>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Content Placeholder 1"/>
          <p:cNvSpPr txBox="1">
            <a:spLocks/>
          </p:cNvSpPr>
          <p:nvPr/>
        </p:nvSpPr>
        <p:spPr>
          <a:xfrm>
            <a:off x="4808068" y="449017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80" name="Content Placeholder 1"/>
          <p:cNvSpPr txBox="1">
            <a:spLocks/>
          </p:cNvSpPr>
          <p:nvPr/>
        </p:nvSpPr>
        <p:spPr>
          <a:xfrm>
            <a:off x="4844353" y="5097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cxnSp>
        <p:nvCxnSpPr>
          <p:cNvPr id="81" name="Straight Arrow Connector 80"/>
          <p:cNvCxnSpPr/>
          <p:nvPr/>
        </p:nvCxnSpPr>
        <p:spPr>
          <a:xfrm>
            <a:off x="4991571" y="4973061"/>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Content Placeholder 1"/>
          <p:cNvSpPr txBox="1">
            <a:spLocks/>
          </p:cNvSpPr>
          <p:nvPr/>
        </p:nvSpPr>
        <p:spPr>
          <a:xfrm>
            <a:off x="4841421" y="558045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sp>
        <p:nvSpPr>
          <p:cNvPr id="83" name="Content Placeholder 1"/>
          <p:cNvSpPr txBox="1">
            <a:spLocks/>
          </p:cNvSpPr>
          <p:nvPr/>
        </p:nvSpPr>
        <p:spPr>
          <a:xfrm>
            <a:off x="4872236" y="622398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24</a:t>
            </a:r>
          </a:p>
        </p:txBody>
      </p:sp>
      <p:cxnSp>
        <p:nvCxnSpPr>
          <p:cNvPr id="84" name="Straight Arrow Connector 83"/>
          <p:cNvCxnSpPr/>
          <p:nvPr/>
        </p:nvCxnSpPr>
        <p:spPr>
          <a:xfrm>
            <a:off x="5061209" y="6099626"/>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6771788" y="450920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100" name="Content Placeholder 1"/>
          <p:cNvSpPr txBox="1">
            <a:spLocks/>
          </p:cNvSpPr>
          <p:nvPr/>
        </p:nvSpPr>
        <p:spPr>
          <a:xfrm>
            <a:off x="6808073" y="511645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8</a:t>
            </a:r>
          </a:p>
        </p:txBody>
      </p:sp>
      <p:cxnSp>
        <p:nvCxnSpPr>
          <p:cNvPr id="101" name="Straight Arrow Connector 100"/>
          <p:cNvCxnSpPr/>
          <p:nvPr/>
        </p:nvCxnSpPr>
        <p:spPr>
          <a:xfrm>
            <a:off x="6955291" y="4992091"/>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2" name="Content Placeholder 1"/>
          <p:cNvSpPr txBox="1">
            <a:spLocks/>
          </p:cNvSpPr>
          <p:nvPr/>
        </p:nvSpPr>
        <p:spPr>
          <a:xfrm>
            <a:off x="6843210" y="562572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24</a:t>
            </a:r>
          </a:p>
        </p:txBody>
      </p: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05" name="Content Placeholder 1"/>
          <p:cNvSpPr txBox="1">
            <a:spLocks/>
          </p:cNvSpPr>
          <p:nvPr/>
        </p:nvSpPr>
        <p:spPr>
          <a:xfrm>
            <a:off x="6813368" y="622580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25</a:t>
            </a:r>
          </a:p>
        </p:txBody>
      </p:sp>
      <p:cxnSp>
        <p:nvCxnSpPr>
          <p:cNvPr id="108" name="Straight Arrow Connector 107"/>
          <p:cNvCxnSpPr/>
          <p:nvPr/>
        </p:nvCxnSpPr>
        <p:spPr>
          <a:xfrm>
            <a:off x="7002341" y="6101449"/>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7513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Content Placeholder 1"/>
          <p:cNvSpPr txBox="1">
            <a:spLocks/>
          </p:cNvSpPr>
          <p:nvPr/>
        </p:nvSpPr>
        <p:spPr>
          <a:xfrm>
            <a:off x="2672003" y="448782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62" name="Content Placeholder 1"/>
          <p:cNvSpPr txBox="1">
            <a:spLocks/>
          </p:cNvSpPr>
          <p:nvPr/>
        </p:nvSpPr>
        <p:spPr>
          <a:xfrm>
            <a:off x="2708288" y="509507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cxnSp>
        <p:nvCxnSpPr>
          <p:cNvPr id="63" name="Straight Arrow Connector 62"/>
          <p:cNvCxnSpPr/>
          <p:nvPr/>
        </p:nvCxnSpPr>
        <p:spPr>
          <a:xfrm>
            <a:off x="2855506" y="4970716"/>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Content Placeholder 1"/>
          <p:cNvSpPr txBox="1">
            <a:spLocks/>
          </p:cNvSpPr>
          <p:nvPr/>
        </p:nvSpPr>
        <p:spPr>
          <a:xfrm>
            <a:off x="4808068" y="449017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80" name="Content Placeholder 1"/>
          <p:cNvSpPr txBox="1">
            <a:spLocks/>
          </p:cNvSpPr>
          <p:nvPr/>
        </p:nvSpPr>
        <p:spPr>
          <a:xfrm>
            <a:off x="4844353" y="5097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cxnSp>
        <p:nvCxnSpPr>
          <p:cNvPr id="81" name="Straight Arrow Connector 80"/>
          <p:cNvCxnSpPr/>
          <p:nvPr/>
        </p:nvCxnSpPr>
        <p:spPr>
          <a:xfrm>
            <a:off x="4991571" y="4973061"/>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Content Placeholder 1"/>
          <p:cNvSpPr txBox="1">
            <a:spLocks/>
          </p:cNvSpPr>
          <p:nvPr/>
        </p:nvSpPr>
        <p:spPr>
          <a:xfrm>
            <a:off x="4841421" y="558045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23</a:t>
            </a:r>
          </a:p>
        </p:txBody>
      </p:sp>
      <p:sp>
        <p:nvSpPr>
          <p:cNvPr id="83" name="Content Placeholder 1"/>
          <p:cNvSpPr txBox="1">
            <a:spLocks/>
          </p:cNvSpPr>
          <p:nvPr/>
        </p:nvSpPr>
        <p:spPr>
          <a:xfrm>
            <a:off x="4872236" y="622398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24</a:t>
            </a:r>
          </a:p>
        </p:txBody>
      </p:sp>
      <p:cxnSp>
        <p:nvCxnSpPr>
          <p:cNvPr id="84" name="Straight Arrow Connector 83"/>
          <p:cNvCxnSpPr/>
          <p:nvPr/>
        </p:nvCxnSpPr>
        <p:spPr>
          <a:xfrm>
            <a:off x="5061209" y="6099626"/>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Content Placeholder 1"/>
          <p:cNvSpPr txBox="1">
            <a:spLocks/>
          </p:cNvSpPr>
          <p:nvPr/>
        </p:nvSpPr>
        <p:spPr>
          <a:xfrm>
            <a:off x="6771788" y="450920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100" name="Content Placeholder 1"/>
          <p:cNvSpPr txBox="1">
            <a:spLocks/>
          </p:cNvSpPr>
          <p:nvPr/>
        </p:nvSpPr>
        <p:spPr>
          <a:xfrm>
            <a:off x="6808073" y="511645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8</a:t>
            </a:r>
          </a:p>
        </p:txBody>
      </p:sp>
      <p:cxnSp>
        <p:nvCxnSpPr>
          <p:cNvPr id="101" name="Straight Arrow Connector 100"/>
          <p:cNvCxnSpPr/>
          <p:nvPr/>
        </p:nvCxnSpPr>
        <p:spPr>
          <a:xfrm>
            <a:off x="6955291" y="4992091"/>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2" name="Content Placeholder 1"/>
          <p:cNvSpPr txBox="1">
            <a:spLocks/>
          </p:cNvSpPr>
          <p:nvPr/>
        </p:nvSpPr>
        <p:spPr>
          <a:xfrm>
            <a:off x="6843210" y="562572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24</a:t>
            </a:r>
          </a:p>
        </p:txBody>
      </p: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05" name="Content Placeholder 1"/>
          <p:cNvSpPr txBox="1">
            <a:spLocks/>
          </p:cNvSpPr>
          <p:nvPr/>
        </p:nvSpPr>
        <p:spPr>
          <a:xfrm>
            <a:off x="6813368" y="622580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25</a:t>
            </a:r>
          </a:p>
        </p:txBody>
      </p:sp>
      <p:cxnSp>
        <p:nvCxnSpPr>
          <p:cNvPr id="108" name="Straight Arrow Connector 107"/>
          <p:cNvCxnSpPr/>
          <p:nvPr/>
        </p:nvCxnSpPr>
        <p:spPr>
          <a:xfrm>
            <a:off x="7002341" y="6101449"/>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746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10" name="Content Placeholder 1"/>
          <p:cNvSpPr txBox="1">
            <a:spLocks/>
          </p:cNvSpPr>
          <p:nvPr/>
        </p:nvSpPr>
        <p:spPr>
          <a:xfrm>
            <a:off x="1456614" y="4542321"/>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1: all </a:t>
            </a:r>
            <a:r>
              <a:rPr lang="en-US" sz="2800" dirty="0">
                <a:solidFill>
                  <a:srgbClr val="0000FF"/>
                </a:solidFill>
                <a:latin typeface="Calibri"/>
              </a:rPr>
              <a:t>blue</a:t>
            </a:r>
            <a:r>
              <a:rPr lang="en-US" sz="2800" dirty="0">
                <a:solidFill>
                  <a:prstClr val="black"/>
                </a:solidFill>
                <a:latin typeface="Calibri"/>
              </a:rPr>
              <a:t> labels can be extracted from memory of A</a:t>
            </a:r>
            <a:br>
              <a:rPr lang="en-US" sz="2800" dirty="0">
                <a:solidFill>
                  <a:prstClr val="black"/>
                </a:solidFill>
                <a:latin typeface="Calibri"/>
              </a:rPr>
            </a:br>
            <a:r>
              <a:rPr lang="en-US" sz="2800" dirty="0">
                <a:solidFill>
                  <a:prstClr val="black"/>
                </a:solidFill>
                <a:latin typeface="Calibri"/>
              </a:rPr>
              <a:t>	without querying H</a:t>
            </a:r>
          </a:p>
        </p:txBody>
      </p:sp>
      <p:sp>
        <p:nvSpPr>
          <p:cNvPr id="111" name="Content Placeholder 1"/>
          <p:cNvSpPr txBox="1">
            <a:spLocks/>
          </p:cNvSpPr>
          <p:nvPr/>
        </p:nvSpPr>
        <p:spPr>
          <a:xfrm>
            <a:off x="1592998" y="5501699"/>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963613" algn="l"/>
                <a:tab pos="1489075" algn="l"/>
              </a:tabLst>
            </a:pPr>
            <a:r>
              <a:rPr lang="en-US" sz="2800" dirty="0">
                <a:solidFill>
                  <a:prstClr val="black"/>
                </a:solidFill>
                <a:latin typeface="Calibri"/>
              </a:rPr>
              <a:t>Proof: Make a predictor for H that runs A in </a:t>
            </a:r>
            <a:r>
              <a:rPr lang="en-US" sz="2800" u="sng" dirty="0">
                <a:solidFill>
                  <a:prstClr val="black"/>
                </a:solidFill>
                <a:latin typeface="Calibri"/>
              </a:rPr>
              <a:t>parallel</a:t>
            </a:r>
            <a:br>
              <a:rPr lang="en-US" sz="2800" u="sng" dirty="0">
                <a:solidFill>
                  <a:prstClr val="black"/>
                </a:solidFill>
                <a:latin typeface="Calibri"/>
              </a:rPr>
            </a:br>
            <a:r>
              <a:rPr lang="en-US" sz="2800" dirty="0">
                <a:solidFill>
                  <a:prstClr val="black"/>
                </a:solidFill>
                <a:latin typeface="Calibri"/>
              </a:rPr>
              <a:t> 	on all challenges, one step at a time,</a:t>
            </a:r>
            <a:br>
              <a:rPr lang="en-US" sz="2800" dirty="0">
                <a:solidFill>
                  <a:prstClr val="black"/>
                </a:solidFill>
                <a:latin typeface="Calibri"/>
              </a:rPr>
            </a:br>
            <a:r>
              <a:rPr lang="en-US" sz="2800" dirty="0">
                <a:solidFill>
                  <a:prstClr val="black"/>
                </a:solidFill>
                <a:latin typeface="Calibri"/>
              </a:rPr>
              <a:t>	predicting </a:t>
            </a:r>
            <a:r>
              <a:rPr lang="en-US" sz="2800" dirty="0">
                <a:solidFill>
                  <a:srgbClr val="0000FF"/>
                </a:solidFill>
                <a:latin typeface="Calibri"/>
              </a:rPr>
              <a:t>blue</a:t>
            </a:r>
            <a:r>
              <a:rPr lang="en-US" sz="2800" dirty="0">
                <a:solidFill>
                  <a:prstClr val="black"/>
                </a:solidFill>
                <a:latin typeface="Calibri"/>
              </a:rPr>
              <a:t> values by querying H only when needed</a:t>
            </a:r>
            <a:endParaRPr lang="en-US" sz="2800" dirty="0">
              <a:solidFill>
                <a:srgbClr val="0000FF"/>
              </a:solidFill>
              <a:latin typeface="Calibri"/>
            </a:endParaRPr>
          </a:p>
        </p:txBody>
      </p:sp>
      <p:sp>
        <p:nvSpPr>
          <p:cNvPr id="93"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
        <p:nvSpPr>
          <p:cNvPr id="88" name="Trapezoid 87"/>
          <p:cNvSpPr/>
          <p:nvPr/>
        </p:nvSpPr>
        <p:spPr bwMode="auto">
          <a:xfrm rot="5400000">
            <a:off x="5783783" y="2345058"/>
            <a:ext cx="417824" cy="584775"/>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ClrTx/>
            </a:pPr>
            <a:endParaRPr lang="en-US" sz="3200" kern="1200">
              <a:solidFill>
                <a:prstClr val="black"/>
              </a:solidFill>
              <a:latin typeface="Arial Narrow" charset="0"/>
              <a:ea typeface="ＭＳ Ｐゴシック" charset="0"/>
              <a:cs typeface="+mn-cs"/>
            </a:endParaRPr>
          </a:p>
        </p:txBody>
      </p:sp>
      <p:sp>
        <p:nvSpPr>
          <p:cNvPr id="91" name="Trapezoid 90"/>
          <p:cNvSpPr/>
          <p:nvPr/>
        </p:nvSpPr>
        <p:spPr bwMode="auto">
          <a:xfrm rot="5400000">
            <a:off x="5783783" y="2895232"/>
            <a:ext cx="417824" cy="584775"/>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ClrTx/>
            </a:pPr>
            <a:endParaRPr lang="en-US" sz="3200" kern="1200">
              <a:solidFill>
                <a:prstClr val="black"/>
              </a:solidFill>
              <a:latin typeface="Arial Narrow" charset="0"/>
              <a:ea typeface="ＭＳ Ｐゴシック" charset="0"/>
              <a:cs typeface="+mn-cs"/>
            </a:endParaRPr>
          </a:p>
        </p:txBody>
      </p:sp>
      <p:sp>
        <p:nvSpPr>
          <p:cNvPr id="97" name="Trapezoid 96"/>
          <p:cNvSpPr/>
          <p:nvPr/>
        </p:nvSpPr>
        <p:spPr bwMode="auto">
          <a:xfrm rot="5400000">
            <a:off x="5783783" y="3460705"/>
            <a:ext cx="417824" cy="584775"/>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ClrTx/>
            </a:pPr>
            <a:endParaRPr lang="en-US" sz="3200" kern="1200">
              <a:solidFill>
                <a:prstClr val="black"/>
              </a:solidFill>
              <a:latin typeface="Arial Narrow" charset="0"/>
              <a:ea typeface="ＭＳ Ｐゴシック" charset="0"/>
              <a:cs typeface="+mn-cs"/>
            </a:endParaRPr>
          </a:p>
        </p:txBody>
      </p:sp>
      <p:sp>
        <p:nvSpPr>
          <p:cNvPr id="99" name="Trapezoid 98"/>
          <p:cNvSpPr/>
          <p:nvPr/>
        </p:nvSpPr>
        <p:spPr bwMode="auto">
          <a:xfrm rot="5400000">
            <a:off x="5783783" y="4026178"/>
            <a:ext cx="417824" cy="584775"/>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ClrTx/>
            </a:pPr>
            <a:endParaRPr lang="en-US" sz="3200" kern="1200">
              <a:solidFill>
                <a:prstClr val="black"/>
              </a:solidFill>
              <a:latin typeface="Arial Narrow" charset="0"/>
              <a:ea typeface="ＭＳ Ｐゴシック" charset="0"/>
              <a:cs typeface="+mn-cs"/>
            </a:endParaRPr>
          </a:p>
        </p:txBody>
      </p:sp>
    </p:spTree>
    <p:extLst>
      <p:ext uri="{BB962C8B-B14F-4D97-AF65-F5344CB8AC3E}">
        <p14:creationId xmlns:p14="http://schemas.microsoft.com/office/powerpoint/2010/main" val="843407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88" grpId="0" animBg="1"/>
      <p:bldP spid="88" grpId="1" animBg="1"/>
      <p:bldP spid="91" grpId="0" animBg="1"/>
      <p:bldP spid="91" grpId="1" animBg="1"/>
      <p:bldP spid="97" grpId="0" animBg="1"/>
      <p:bldP spid="97" grpId="1" animBg="1"/>
      <p:bldP spid="99" grpId="0" animBg="1"/>
      <p:bldP spid="99" grpId="1"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10" name="Content Placeholder 1"/>
          <p:cNvSpPr txBox="1">
            <a:spLocks/>
          </p:cNvSpPr>
          <p:nvPr/>
        </p:nvSpPr>
        <p:spPr>
          <a:xfrm>
            <a:off x="1456614" y="4542321"/>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1: all </a:t>
            </a:r>
            <a:r>
              <a:rPr lang="en-US" sz="2800" dirty="0">
                <a:solidFill>
                  <a:srgbClr val="0000FF"/>
                </a:solidFill>
                <a:latin typeface="Calibri"/>
              </a:rPr>
              <a:t>blue</a:t>
            </a:r>
            <a:r>
              <a:rPr lang="en-US" sz="2800" dirty="0">
                <a:solidFill>
                  <a:prstClr val="black"/>
                </a:solidFill>
                <a:latin typeface="Calibri"/>
              </a:rPr>
              <a:t> labels can be extracted from memory of A</a:t>
            </a:r>
            <a:br>
              <a:rPr lang="en-US" sz="2800" dirty="0">
                <a:solidFill>
                  <a:prstClr val="black"/>
                </a:solidFill>
                <a:latin typeface="Calibri"/>
              </a:rPr>
            </a:br>
            <a:r>
              <a:rPr lang="en-US" sz="2800" dirty="0">
                <a:solidFill>
                  <a:prstClr val="black"/>
                </a:solidFill>
                <a:latin typeface="Calibri"/>
              </a:rPr>
              <a:t>	without querying H (so |</a:t>
            </a:r>
            <a:r>
              <a:rPr lang="en-US" sz="2800" dirty="0">
                <a:solidFill>
                  <a:srgbClr val="0000FF"/>
                </a:solidFill>
                <a:latin typeface="Calibri"/>
              </a:rPr>
              <a:t>blue set</a:t>
            </a:r>
            <a:r>
              <a:rPr lang="en-US" sz="2800" dirty="0">
                <a:solidFill>
                  <a:prstClr val="black"/>
                </a:solidFill>
                <a:latin typeface="Calibri"/>
              </a:rPr>
              <a:t>| </a:t>
            </a:r>
            <a:r>
              <a:rPr lang="en-US" sz="2800" dirty="0">
                <a:solidFill>
                  <a:prstClr val="black"/>
                </a:solidFill>
                <a:latin typeface="Calibri"/>
                <a:sym typeface="Symbol"/>
              </a:rPr>
              <a:t></a:t>
            </a:r>
            <a:r>
              <a:rPr lang="en-US" sz="2800" dirty="0">
                <a:solidFill>
                  <a:prstClr val="black"/>
                </a:solidFill>
                <a:latin typeface="Calibri"/>
              </a:rPr>
              <a:t> |memory|/w)</a:t>
            </a:r>
          </a:p>
        </p:txBody>
      </p:sp>
      <p:sp>
        <p:nvSpPr>
          <p:cNvPr id="93"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Tree>
    <p:extLst>
      <p:ext uri="{BB962C8B-B14F-4D97-AF65-F5344CB8AC3E}">
        <p14:creationId xmlns:p14="http://schemas.microsoft.com/office/powerpoint/2010/main" val="1218564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10" name="Content Placeholder 1"/>
          <p:cNvSpPr txBox="1">
            <a:spLocks/>
          </p:cNvSpPr>
          <p:nvPr/>
        </p:nvSpPr>
        <p:spPr>
          <a:xfrm>
            <a:off x="1456614" y="4542321"/>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1: all </a:t>
            </a:r>
            <a:r>
              <a:rPr lang="en-US" sz="2800" dirty="0">
                <a:solidFill>
                  <a:srgbClr val="0000FF"/>
                </a:solidFill>
                <a:latin typeface="Calibri"/>
              </a:rPr>
              <a:t>blue</a:t>
            </a:r>
            <a:r>
              <a:rPr lang="en-US" sz="2800" dirty="0">
                <a:solidFill>
                  <a:prstClr val="black"/>
                </a:solidFill>
                <a:latin typeface="Calibri"/>
              </a:rPr>
              <a:t> labels can be extracted from memory of A</a:t>
            </a:r>
            <a:br>
              <a:rPr lang="en-US" sz="2800" dirty="0">
                <a:solidFill>
                  <a:prstClr val="black"/>
                </a:solidFill>
                <a:latin typeface="Calibri"/>
              </a:rPr>
            </a:br>
            <a:r>
              <a:rPr lang="en-US" sz="2800" dirty="0">
                <a:solidFill>
                  <a:prstClr val="black"/>
                </a:solidFill>
                <a:latin typeface="Calibri"/>
              </a:rPr>
              <a:t>	without querying H (so |</a:t>
            </a:r>
            <a:r>
              <a:rPr lang="en-US" sz="2800" dirty="0">
                <a:solidFill>
                  <a:srgbClr val="0000FF"/>
                </a:solidFill>
                <a:latin typeface="Calibri"/>
              </a:rPr>
              <a:t>blue set</a:t>
            </a:r>
            <a:r>
              <a:rPr lang="en-US" sz="2800" dirty="0">
                <a:solidFill>
                  <a:prstClr val="black"/>
                </a:solidFill>
                <a:latin typeface="Calibri"/>
              </a:rPr>
              <a:t>| </a:t>
            </a:r>
            <a:r>
              <a:rPr lang="en-US" sz="2800" dirty="0">
                <a:solidFill>
                  <a:prstClr val="black"/>
                </a:solidFill>
                <a:latin typeface="Calibri"/>
                <a:sym typeface="Symbol"/>
              </a:rPr>
              <a:t></a:t>
            </a:r>
            <a:r>
              <a:rPr lang="en-US" sz="2800" dirty="0">
                <a:solidFill>
                  <a:prstClr val="black"/>
                </a:solidFill>
                <a:latin typeface="Calibri"/>
              </a:rPr>
              <a:t> pw/w)</a:t>
            </a:r>
          </a:p>
        </p:txBody>
      </p:sp>
      <p:sp>
        <p:nvSpPr>
          <p:cNvPr id="93"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Tree>
    <p:extLst>
      <p:ext uri="{BB962C8B-B14F-4D97-AF65-F5344CB8AC3E}">
        <p14:creationId xmlns:p14="http://schemas.microsoft.com/office/powerpoint/2010/main" val="15872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267" dirty="0" smtClean="0">
                    <a:ea typeface="Cambria Math" panose="02040503050406030204" pitchFamily="18" charset="0"/>
                  </a:rPr>
                  <a:t>Not </a:t>
                </a:r>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a:t>
                </a:r>
                <a:r>
                  <a:rPr lang="en-US" sz="4267" dirty="0" smtClean="0"/>
                  <a:t>expander?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61"/>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p:nvPr/>
        </p:nvCxnSpPr>
        <p:spPr>
          <a:xfrm>
            <a:off x="1812758" y="3237868"/>
            <a:ext cx="657726" cy="15266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p:cNvSpPr/>
              <p:nvPr/>
            </p:nvSpPr>
            <p:spPr>
              <a:xfrm>
                <a:off x="1550691" y="2558112"/>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ea typeface="Cambria Math" panose="02040503050406030204" pitchFamily="18" charset="0"/>
                        </a:rPr>
                        <m:t>𝛿</m:t>
                      </m:r>
                      <m:r>
                        <a:rPr lang="en-US" sz="3200" b="0" i="1" dirty="0" smtClean="0">
                          <a:latin typeface="Cambria Math" panose="02040503050406030204" pitchFamily="18" charset="0"/>
                          <a:ea typeface="Cambria Math" panose="02040503050406030204" pitchFamily="18" charset="0"/>
                        </a:rPr>
                        <m:t>𝑟</m:t>
                      </m:r>
                    </m:oMath>
                  </m:oMathPara>
                </a14:m>
                <a:endParaRPr lang="en-US" sz="3200" dirty="0"/>
              </a:p>
            </p:txBody>
          </p:sp>
        </mc:Choice>
        <mc:Fallback xmlns="">
          <p:sp>
            <p:nvSpPr>
              <p:cNvPr id="14" name="Oval 13"/>
              <p:cNvSpPr>
                <a:spLocks noRot="1" noChangeAspect="1" noMove="1" noResize="1" noEditPoints="1" noAdjustHandles="1" noChangeArrowheads="1" noChangeShapeType="1" noTextEdit="1"/>
              </p:cNvSpPr>
              <p:nvPr/>
            </p:nvSpPr>
            <p:spPr>
              <a:xfrm>
                <a:off x="1550691" y="2558112"/>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H="1">
            <a:off x="2069432" y="3451534"/>
            <a:ext cx="401052" cy="13129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p:cxnSp>
        <p:nvCxnSpPr>
          <p:cNvPr id="19" name="Straight Arrow Connector 18"/>
          <p:cNvCxnSpPr/>
          <p:nvPr/>
        </p:nvCxnSpPr>
        <p:spPr>
          <a:xfrm>
            <a:off x="2827998" y="3237869"/>
            <a:ext cx="2449855" cy="138225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smtClean="0">
                          <a:latin typeface="Cambria Math" panose="02040503050406030204" pitchFamily="18" charset="0"/>
                          <a:ea typeface="Cambria Math" panose="02040503050406030204" pitchFamily="18" charset="0"/>
                        </a:rPr>
                        <m:t>𝛿</m:t>
                      </m:r>
                      <m:r>
                        <a:rPr lang="en-US" sz="4267" b="0" i="1" dirty="0" smtClean="0">
                          <a:latin typeface="Cambria Math" panose="02040503050406030204" pitchFamily="18" charset="0"/>
                          <a:ea typeface="Cambria Math" panose="02040503050406030204" pitchFamily="18" charset="0"/>
                        </a:rPr>
                        <m:t>𝑟</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a:stCxn id="14" idx="5"/>
          </p:cNvCxnSpPr>
          <p:nvPr/>
        </p:nvCxnSpPr>
        <p:spPr>
          <a:xfrm>
            <a:off x="2663498" y="3320695"/>
            <a:ext cx="2270015" cy="14438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ontent Placeholder 2"/>
              <p:cNvSpPr txBox="1">
                <a:spLocks/>
              </p:cNvSpPr>
              <p:nvPr/>
            </p:nvSpPr>
            <p:spPr>
              <a:xfrm>
                <a:off x="6494524" y="1932349"/>
                <a:ext cx="5662988" cy="4351339"/>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smtClean="0"/>
                  <a:t>Fix some subsets </a:t>
                </a:r>
                <a14:m>
                  <m:oMath xmlns:m="http://schemas.openxmlformats.org/officeDocument/2006/math">
                    <m:r>
                      <a:rPr lang="en-US" sz="4267" b="0" i="0" dirty="0" smtClean="0">
                        <a:solidFill>
                          <a:srgbClr val="FF0000"/>
                        </a:solidFill>
                        <a:latin typeface="Cambria Math" panose="02040503050406030204" pitchFamily="18" charset="0"/>
                      </a:rPr>
                      <m:t>|</m:t>
                    </m:r>
                    <m:r>
                      <m:rPr>
                        <m:nor/>
                      </m:rPr>
                      <a:rPr lang="en-US" sz="4267" dirty="0">
                        <a:solidFill>
                          <a:srgbClr val="FF0000"/>
                        </a:solidFill>
                      </a:rPr>
                      <m:t>Y</m:t>
                    </m:r>
                    <m:r>
                      <m:rPr>
                        <m:nor/>
                      </m:rPr>
                      <a:rPr lang="en-US" sz="4267" b="0" i="0" dirty="0" smtClean="0">
                        <a:solidFill>
                          <a:srgbClr val="FF0000"/>
                        </a:solidFill>
                      </a:rPr>
                      <m:t>|</m:t>
                    </m:r>
                    <m:r>
                      <m:rPr>
                        <m:nor/>
                      </m:rPr>
                      <a:rPr lang="en-US" sz="4000" dirty="0">
                        <a:solidFill>
                          <a:srgbClr val="0070C0"/>
                        </a:solidFill>
                      </a:rPr>
                      <m:t>=</m:t>
                    </m:r>
                    <m:r>
                      <a:rPr lang="en-US" sz="4000" i="1" dirty="0">
                        <a:latin typeface="Cambria Math" panose="02040503050406030204" pitchFamily="18" charset="0"/>
                        <a:ea typeface="Cambria Math" panose="02040503050406030204" pitchFamily="18" charset="0"/>
                      </a:rPr>
                      <m:t>𝛿</m:t>
                    </m:r>
                    <m:r>
                      <a:rPr lang="en-US" sz="4000" i="1" dirty="0">
                        <a:latin typeface="Cambria Math" panose="02040503050406030204" pitchFamily="18" charset="0"/>
                        <a:ea typeface="Cambria Math" panose="02040503050406030204" pitchFamily="18" charset="0"/>
                      </a:rPr>
                      <m:t>𝑟</m:t>
                    </m:r>
                  </m:oMath>
                </a14:m>
                <a:r>
                  <a:rPr lang="en-US" sz="4000" dirty="0" smtClean="0"/>
                  <a:t> and</a:t>
                </a:r>
                <a:r>
                  <a:rPr lang="en-US" sz="4267" dirty="0" smtClean="0">
                    <a:solidFill>
                      <a:srgbClr val="0070C0"/>
                    </a:solidFill>
                  </a:rPr>
                  <a:t> </a:t>
                </a:r>
                <a14:m>
                  <m:oMath xmlns:m="http://schemas.openxmlformats.org/officeDocument/2006/math">
                    <m:r>
                      <a:rPr lang="en-US" sz="4267" b="0" i="0" dirty="0" smtClean="0">
                        <a:solidFill>
                          <a:srgbClr val="0070C0"/>
                        </a:solidFill>
                        <a:latin typeface="Cambria Math" panose="02040503050406030204" pitchFamily="18" charset="0"/>
                      </a:rPr>
                      <m:t>|</m:t>
                    </m:r>
                    <m:r>
                      <m:rPr>
                        <m:nor/>
                      </m:rPr>
                      <a:rPr lang="en-US" sz="4267" dirty="0">
                        <a:solidFill>
                          <a:srgbClr val="0070C0"/>
                        </a:solidFill>
                      </a:rPr>
                      <m:t>X</m:t>
                    </m:r>
                    <m:r>
                      <m:rPr>
                        <m:nor/>
                      </m:rPr>
                      <a:rPr lang="en-US" sz="4267" b="0" i="0" dirty="0" smtClean="0">
                        <a:solidFill>
                          <a:srgbClr val="0070C0"/>
                        </a:solidFill>
                      </a:rPr>
                      <m:t>|=</m:t>
                    </m:r>
                    <m:r>
                      <a:rPr lang="en-US" sz="4400" i="1" dirty="0">
                        <a:latin typeface="Cambria Math" panose="02040503050406030204" pitchFamily="18" charset="0"/>
                        <a:ea typeface="Cambria Math" panose="02040503050406030204" pitchFamily="18" charset="0"/>
                      </a:rPr>
                      <m:t>𝛿</m:t>
                    </m:r>
                    <m:r>
                      <a:rPr lang="en-US" sz="4400" i="1" dirty="0">
                        <a:latin typeface="Cambria Math" panose="02040503050406030204" pitchFamily="18" charset="0"/>
                        <a:ea typeface="Cambria Math" panose="02040503050406030204" pitchFamily="18" charset="0"/>
                      </a:rPr>
                      <m:t>𝑟</m:t>
                    </m:r>
                  </m:oMath>
                </a14:m>
                <a:endParaRPr lang="en-US" sz="4400" dirty="0"/>
              </a:p>
              <a:p>
                <a:pPr marL="0" indent="0">
                  <a:buNone/>
                </a:pPr>
                <a:endParaRPr lang="en-US" sz="4000" dirty="0" smtClean="0"/>
              </a:p>
              <a:p>
                <a:pPr marL="0" indent="0">
                  <a:buNone/>
                </a:pPr>
                <a:r>
                  <a:rPr lang="en-US" sz="4000" dirty="0" smtClean="0"/>
                  <a:t>Each </a:t>
                </a:r>
                <a:r>
                  <a:rPr lang="en-US" sz="4000" dirty="0"/>
                  <a:t>individual </a:t>
                </a:r>
                <a:r>
                  <a:rPr lang="en-US" sz="4000" dirty="0" smtClean="0"/>
                  <a:t>edge from </a:t>
                </a:r>
                <a14:m>
                  <m:oMath xmlns:m="http://schemas.openxmlformats.org/officeDocument/2006/math">
                    <m:r>
                      <m:rPr>
                        <m:nor/>
                      </m:rPr>
                      <a:rPr lang="en-US" sz="4000" dirty="0">
                        <a:solidFill>
                          <a:srgbClr val="FF0000"/>
                        </a:solidFill>
                      </a:rPr>
                      <m:t>Y</m:t>
                    </m:r>
                  </m:oMath>
                </a14:m>
                <a:r>
                  <a:rPr lang="en-US" sz="4000" dirty="0" smtClean="0"/>
                  <a:t> </a:t>
                </a:r>
                <a:r>
                  <a:rPr lang="en-US" sz="4000" dirty="0"/>
                  <a:t>hits X with probability </a:t>
                </a:r>
                <a:endParaRPr lang="en-US" sz="4000"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f>
                        <m:fPr>
                          <m:ctrlPr>
                            <a:rPr lang="en-US" sz="4000" i="1">
                              <a:latin typeface="Cambria Math" panose="02040503050406030204" pitchFamily="18" charset="0"/>
                            </a:rPr>
                          </m:ctrlPr>
                        </m:fPr>
                        <m:num>
                          <m:r>
                            <a:rPr lang="en-US" sz="4000" i="1" dirty="0">
                              <a:latin typeface="Cambria Math" panose="02040503050406030204" pitchFamily="18" charset="0"/>
                              <a:ea typeface="Cambria Math" panose="02040503050406030204" pitchFamily="18" charset="0"/>
                            </a:rPr>
                            <m:t>𝛿</m:t>
                          </m:r>
                        </m:num>
                        <m:den>
                          <m:r>
                            <a:rPr lang="en-US" sz="4000" b="0" i="1" dirty="0" smtClean="0">
                              <a:latin typeface="Cambria Math" panose="02040503050406030204" pitchFamily="18" charset="0"/>
                              <a:ea typeface="Cambria Math" panose="02040503050406030204" pitchFamily="18" charset="0"/>
                            </a:rPr>
                            <m:t>3</m:t>
                          </m:r>
                          <m:func>
                            <m:funcPr>
                              <m:ctrlPr>
                                <a:rPr lang="en-US" sz="4000" i="1">
                                  <a:latin typeface="Cambria Math" panose="02040503050406030204" pitchFamily="18" charset="0"/>
                                </a:rPr>
                              </m:ctrlPr>
                            </m:funcPr>
                            <m:fName>
                              <m:r>
                                <m:rPr>
                                  <m:sty m:val="p"/>
                                </m:rPr>
                                <a:rPr lang="en-US" sz="4000">
                                  <a:latin typeface="Cambria Math" panose="02040503050406030204" pitchFamily="18" charset="0"/>
                                </a:rPr>
                                <m:t>log</m:t>
                              </m:r>
                            </m:fName>
                            <m:e>
                              <m:r>
                                <a:rPr lang="en-US" sz="4000" i="1">
                                  <a:latin typeface="Cambria Math" panose="02040503050406030204" pitchFamily="18" charset="0"/>
                                </a:rPr>
                                <m:t>𝑛</m:t>
                              </m:r>
                            </m:e>
                          </m:func>
                        </m:den>
                      </m:f>
                    </m:oMath>
                  </m:oMathPara>
                </a14:m>
                <a:endParaRPr lang="en-US" sz="4267" dirty="0" smtClean="0"/>
              </a:p>
              <a:p>
                <a:pPr marL="0" indent="0">
                  <a:buNone/>
                </a:pPr>
                <a:endParaRPr lang="en-US" sz="4267" dirty="0"/>
              </a:p>
              <a:p>
                <a:pPr marL="0" indent="0">
                  <a:buNone/>
                </a:pPr>
                <a:r>
                  <a:rPr lang="en-US" sz="4267" dirty="0" smtClean="0"/>
                  <a:t>There are </a:t>
                </a:r>
                <a14:m>
                  <m:oMath xmlns:m="http://schemas.openxmlformats.org/officeDocument/2006/math">
                    <m:f>
                      <m:fPr>
                        <m:ctrlPr>
                          <a:rPr lang="en-US" sz="4267" b="0" i="1" smtClean="0">
                            <a:latin typeface="Cambria Math" panose="02040503050406030204" pitchFamily="18" charset="0"/>
                          </a:rPr>
                        </m:ctrlPr>
                      </m:fPr>
                      <m:num>
                        <m:r>
                          <a:rPr lang="en-US" sz="4267" b="0" i="1" smtClean="0">
                            <a:latin typeface="Cambria Math" panose="02040503050406030204" pitchFamily="18" charset="0"/>
                          </a:rPr>
                          <m:t>𝑚</m:t>
                        </m:r>
                      </m:num>
                      <m:den>
                        <m:r>
                          <a:rPr lang="en-US" sz="4267" b="0" i="1" smtClean="0">
                            <a:latin typeface="Cambria Math" panose="02040503050406030204" pitchFamily="18" charset="0"/>
                          </a:rPr>
                          <m:t>3</m:t>
                        </m:r>
                      </m:den>
                    </m:f>
                    <m:r>
                      <a:rPr lang="en-US" sz="4267" b="0" i="1" smtClean="0">
                        <a:latin typeface="Cambria Math" panose="02040503050406030204" pitchFamily="18" charset="0"/>
                        <a:ea typeface="Cambria Math" panose="02040503050406030204" pitchFamily="18" charset="0"/>
                      </a:rPr>
                      <m:t>×</m:t>
                    </m:r>
                    <m:r>
                      <a:rPr lang="en-US" sz="4400" i="1" dirty="0">
                        <a:latin typeface="Cambria Math" panose="02040503050406030204" pitchFamily="18" charset="0"/>
                        <a:ea typeface="Cambria Math" panose="02040503050406030204" pitchFamily="18" charset="0"/>
                      </a:rPr>
                      <m:t>𝛿</m:t>
                    </m:r>
                    <m:r>
                      <a:rPr lang="en-US" sz="4400" i="1" dirty="0">
                        <a:latin typeface="Cambria Math" panose="02040503050406030204" pitchFamily="18" charset="0"/>
                        <a:ea typeface="Cambria Math" panose="02040503050406030204" pitchFamily="18" charset="0"/>
                      </a:rPr>
                      <m:t>𝑟</m:t>
                    </m:r>
                  </m:oMath>
                </a14:m>
                <a:r>
                  <a:rPr lang="en-US" sz="4400" dirty="0" smtClean="0"/>
                  <a:t> edges </a:t>
                </a:r>
              </a:p>
              <a:p>
                <a:pPr marL="0" indent="0">
                  <a:buNone/>
                </a:pPr>
                <a:r>
                  <a:rPr lang="en-US" sz="4400" dirty="0" smtClean="0"/>
                  <a:t>(all picked independently) </a:t>
                </a:r>
                <a:r>
                  <a:rPr lang="en-US" sz="4267" dirty="0" smtClean="0"/>
                  <a:t>      </a:t>
                </a:r>
                <a:endParaRPr lang="en-US" sz="4267" dirty="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494524" y="1932349"/>
                <a:ext cx="5662988" cy="4351339"/>
              </a:xfrm>
              <a:prstGeom prst="rect">
                <a:avLst/>
              </a:prstGeom>
              <a:blipFill>
                <a:blip r:embed="rId5"/>
                <a:stretch>
                  <a:fillRect l="-2583" t="-44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a:xfrm>
                <a:off x="-2376" y="1871575"/>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2376" y="1871575"/>
                <a:ext cx="3821871" cy="82042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404673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10" name="Content Placeholder 1"/>
          <p:cNvSpPr txBox="1">
            <a:spLocks/>
          </p:cNvSpPr>
          <p:nvPr/>
        </p:nvSpPr>
        <p:spPr>
          <a:xfrm>
            <a:off x="1456614" y="4542321"/>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1: all </a:t>
            </a:r>
            <a:r>
              <a:rPr lang="en-US" sz="2800" dirty="0">
                <a:solidFill>
                  <a:srgbClr val="0000FF"/>
                </a:solidFill>
                <a:latin typeface="Calibri"/>
              </a:rPr>
              <a:t>blue</a:t>
            </a:r>
            <a:r>
              <a:rPr lang="en-US" sz="2800" dirty="0">
                <a:solidFill>
                  <a:prstClr val="black"/>
                </a:solidFill>
                <a:latin typeface="Calibri"/>
              </a:rPr>
              <a:t> labels can be extracted from memory of A</a:t>
            </a:r>
            <a:br>
              <a:rPr lang="en-US" sz="2800" dirty="0">
                <a:solidFill>
                  <a:prstClr val="black"/>
                </a:solidFill>
                <a:latin typeface="Calibri"/>
              </a:rPr>
            </a:br>
            <a:r>
              <a:rPr lang="en-US" sz="2800" dirty="0">
                <a:solidFill>
                  <a:prstClr val="black"/>
                </a:solidFill>
                <a:latin typeface="Calibri"/>
              </a:rPr>
              <a:t>	without querying H (so |</a:t>
            </a:r>
            <a:r>
              <a:rPr lang="en-US" sz="2800" dirty="0">
                <a:solidFill>
                  <a:srgbClr val="0000FF"/>
                </a:solidFill>
                <a:latin typeface="Calibri"/>
              </a:rPr>
              <a:t>blue set</a:t>
            </a:r>
            <a:r>
              <a:rPr lang="en-US" sz="2800" dirty="0">
                <a:solidFill>
                  <a:prstClr val="black"/>
                </a:solidFill>
                <a:latin typeface="Calibri"/>
              </a:rPr>
              <a:t>| </a:t>
            </a:r>
            <a:r>
              <a:rPr lang="en-US" sz="2800" dirty="0">
                <a:solidFill>
                  <a:prstClr val="black"/>
                </a:solidFill>
                <a:latin typeface="Calibri"/>
                <a:sym typeface="Symbol"/>
              </a:rPr>
              <a:t></a:t>
            </a:r>
            <a:r>
              <a:rPr lang="en-US" sz="2800" dirty="0">
                <a:solidFill>
                  <a:prstClr val="black"/>
                </a:solidFill>
                <a:latin typeface="Calibri"/>
              </a:rPr>
              <a:t> p)</a:t>
            </a:r>
          </a:p>
        </p:txBody>
      </p:sp>
      <p:sp>
        <p:nvSpPr>
          <p:cNvPr id="93" name="Title 2"/>
          <p:cNvSpPr>
            <a:spLocks noGrp="1"/>
          </p:cNvSpPr>
          <p:nvPr>
            <p:ph type="title"/>
          </p:nvPr>
        </p:nvSpPr>
        <p:spPr>
          <a:xfrm>
            <a:off x="1854200" y="-325057"/>
            <a:ext cx="8686800" cy="1143000"/>
          </a:xfrm>
        </p:spPr>
        <p:txBody>
          <a:bodyPr>
            <a:normAutofit/>
          </a:bodyPr>
          <a:lstStyle/>
          <a:p>
            <a:r>
              <a:rPr lang="en-US" dirty="0">
                <a:latin typeface="+mn-lt"/>
              </a:rPr>
              <a:t>Extracting labels from A’s memory</a:t>
            </a:r>
          </a:p>
        </p:txBody>
      </p:sp>
    </p:spTree>
    <p:extLst>
      <p:ext uri="{BB962C8B-B14F-4D97-AF65-F5344CB8AC3E}">
        <p14:creationId xmlns:p14="http://schemas.microsoft.com/office/powerpoint/2010/main" val="3752792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memory pw </a:t>
            </a:r>
            <a:r>
              <a:rPr lang="en-US" dirty="0">
                <a:sym typeface="Symbol"/>
              </a:rPr>
              <a:t></a:t>
            </a:r>
            <a:r>
              <a:rPr lang="en-US" dirty="0"/>
              <a:t> </a:t>
            </a:r>
            <a:r>
              <a:rPr lang="en-US" dirty="0">
                <a:latin typeface="+mn-lt"/>
              </a:rPr>
              <a:t>time </a:t>
            </a:r>
            <a:r>
              <a:rPr lang="en-US" dirty="0">
                <a:sym typeface="Symbol"/>
              </a:rPr>
              <a:t> n/(2p)</a:t>
            </a:r>
            <a:endParaRPr lang="en-US" baseline="30000" dirty="0">
              <a:latin typeface="+mn-lt"/>
            </a:endParaRP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10" name="Content Placeholder 1"/>
          <p:cNvSpPr txBox="1">
            <a:spLocks/>
          </p:cNvSpPr>
          <p:nvPr/>
        </p:nvSpPr>
        <p:spPr>
          <a:xfrm>
            <a:off x="1456614" y="4542321"/>
            <a:ext cx="1005865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1: all </a:t>
            </a:r>
            <a:r>
              <a:rPr lang="en-US" sz="2800" dirty="0">
                <a:solidFill>
                  <a:srgbClr val="0000FF"/>
                </a:solidFill>
                <a:latin typeface="Calibri"/>
              </a:rPr>
              <a:t>blue</a:t>
            </a:r>
            <a:r>
              <a:rPr lang="en-US" sz="2800" dirty="0">
                <a:solidFill>
                  <a:prstClr val="black"/>
                </a:solidFill>
                <a:latin typeface="Calibri"/>
              </a:rPr>
              <a:t> labels can be extracted from memory of A</a:t>
            </a:r>
            <a:br>
              <a:rPr lang="en-US" sz="2800" dirty="0">
                <a:solidFill>
                  <a:prstClr val="black"/>
                </a:solidFill>
                <a:latin typeface="Calibri"/>
              </a:rPr>
            </a:br>
            <a:r>
              <a:rPr lang="en-US" sz="2800" dirty="0">
                <a:solidFill>
                  <a:prstClr val="black"/>
                </a:solidFill>
                <a:latin typeface="Calibri"/>
              </a:rPr>
              <a:t>	without querying H (so |</a:t>
            </a:r>
            <a:r>
              <a:rPr lang="en-US" sz="2800" dirty="0">
                <a:solidFill>
                  <a:srgbClr val="0000FF"/>
                </a:solidFill>
                <a:latin typeface="Calibri"/>
              </a:rPr>
              <a:t>blue set</a:t>
            </a:r>
            <a:r>
              <a:rPr lang="en-US" sz="2800" dirty="0">
                <a:solidFill>
                  <a:prstClr val="black"/>
                </a:solidFill>
                <a:latin typeface="Calibri"/>
              </a:rPr>
              <a:t>| </a:t>
            </a:r>
            <a:r>
              <a:rPr lang="en-US" sz="2800" dirty="0">
                <a:solidFill>
                  <a:prstClr val="black"/>
                </a:solidFill>
                <a:latin typeface="Calibri"/>
                <a:sym typeface="Symbol"/>
              </a:rPr>
              <a:t></a:t>
            </a:r>
            <a:r>
              <a:rPr lang="en-US" sz="2800" dirty="0">
                <a:solidFill>
                  <a:prstClr val="black"/>
                </a:solidFill>
                <a:latin typeface="Calibri"/>
              </a:rPr>
              <a:t> p)</a:t>
            </a:r>
          </a:p>
        </p:txBody>
      </p:sp>
      <p:sp>
        <p:nvSpPr>
          <p:cNvPr id="111" name="Content Placeholder 1"/>
          <p:cNvSpPr txBox="1">
            <a:spLocks/>
          </p:cNvSpPr>
          <p:nvPr/>
        </p:nvSpPr>
        <p:spPr>
          <a:xfrm>
            <a:off x="1592998" y="5501699"/>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2: Time to answer c </a:t>
            </a:r>
            <a:r>
              <a:rPr lang="en-US" sz="2800" dirty="0">
                <a:solidFill>
                  <a:prstClr val="black"/>
                </a:solidFill>
                <a:latin typeface="Calibri"/>
                <a:sym typeface="Symbol"/>
              </a:rPr>
              <a:t> distance from nearest </a:t>
            </a:r>
            <a:r>
              <a:rPr lang="en-US" sz="2800" dirty="0">
                <a:solidFill>
                  <a:srgbClr val="0000FF"/>
                </a:solidFill>
                <a:latin typeface="Calibri"/>
                <a:sym typeface="Symbol"/>
              </a:rPr>
              <a:t>blue</a:t>
            </a:r>
            <a:endParaRPr lang="en-US" sz="2800" dirty="0">
              <a:solidFill>
                <a:srgbClr val="0000FF"/>
              </a:solidFill>
              <a:latin typeface="Calibri"/>
            </a:endParaRPr>
          </a:p>
        </p:txBody>
      </p:sp>
      <p:sp>
        <p:nvSpPr>
          <p:cNvPr id="88" name="Content Placeholder 1"/>
          <p:cNvSpPr txBox="1">
            <a:spLocks/>
          </p:cNvSpPr>
          <p:nvPr/>
        </p:nvSpPr>
        <p:spPr>
          <a:xfrm>
            <a:off x="1595193" y="599547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Proof: induction</a:t>
            </a:r>
            <a:endParaRPr lang="en-US" sz="2800" dirty="0">
              <a:solidFill>
                <a:srgbClr val="0000FF"/>
              </a:solidFill>
              <a:latin typeface="Calibri"/>
            </a:endParaRPr>
          </a:p>
        </p:txBody>
      </p:sp>
    </p:spTree>
    <p:extLst>
      <p:ext uri="{BB962C8B-B14F-4D97-AF65-F5344CB8AC3E}">
        <p14:creationId xmlns:p14="http://schemas.microsoft.com/office/powerpoint/2010/main" val="3706665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88"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25057"/>
            <a:ext cx="8686800" cy="1143000"/>
          </a:xfrm>
        </p:spPr>
        <p:txBody>
          <a:bodyPr>
            <a:normAutofit/>
          </a:bodyPr>
          <a:lstStyle/>
          <a:p>
            <a:r>
              <a:rPr lang="en-US" dirty="0">
                <a:latin typeface="+mn-lt"/>
              </a:rPr>
              <a:t>memory pw </a:t>
            </a:r>
            <a:r>
              <a:rPr lang="en-US" dirty="0">
                <a:sym typeface="Symbol"/>
              </a:rPr>
              <a:t></a:t>
            </a:r>
            <a:r>
              <a:rPr lang="en-US" dirty="0"/>
              <a:t> </a:t>
            </a:r>
            <a:r>
              <a:rPr lang="en-US" dirty="0">
                <a:latin typeface="+mn-lt"/>
              </a:rPr>
              <a:t>time </a:t>
            </a:r>
            <a:r>
              <a:rPr lang="en-US" dirty="0">
                <a:sym typeface="Symbol"/>
              </a:rPr>
              <a:t> n/(2p)</a:t>
            </a:r>
            <a:endParaRPr lang="en-US" baseline="30000" dirty="0">
              <a:latin typeface="+mn-lt"/>
            </a:endParaRPr>
          </a:p>
        </p:txBody>
      </p:sp>
      <p:sp>
        <p:nvSpPr>
          <p:cNvPr id="8" name="Oval 7"/>
          <p:cNvSpPr>
            <a:spLocks noChangeAspect="1"/>
          </p:cNvSpPr>
          <p:nvPr/>
        </p:nvSpPr>
        <p:spPr>
          <a:xfrm>
            <a:off x="2285311"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sp>
        <p:nvSpPr>
          <p:cNvPr id="9" name="Oval 8"/>
          <p:cNvSpPr>
            <a:spLocks noChangeAspect="1"/>
          </p:cNvSpPr>
          <p:nvPr/>
        </p:nvSpPr>
        <p:spPr>
          <a:xfrm>
            <a:off x="281933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0" name="Straight Arrow Connector 9"/>
          <p:cNvCxnSpPr>
            <a:stCxn id="8" idx="6"/>
            <a:endCxn id="9" idx="2"/>
          </p:cNvCxnSpPr>
          <p:nvPr/>
        </p:nvCxnSpPr>
        <p:spPr>
          <a:xfrm>
            <a:off x="254501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6"/>
            <a:endCxn id="12" idx="2"/>
          </p:cNvCxnSpPr>
          <p:nvPr/>
        </p:nvCxnSpPr>
        <p:spPr>
          <a:xfrm>
            <a:off x="3079035"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3353361" y="946086"/>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3" name="Oval 12"/>
          <p:cNvSpPr>
            <a:spLocks noChangeAspect="1"/>
          </p:cNvSpPr>
          <p:nvPr/>
        </p:nvSpPr>
        <p:spPr>
          <a:xfrm>
            <a:off x="3887386"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4" name="Straight Arrow Connector 13"/>
          <p:cNvCxnSpPr>
            <a:stCxn id="12" idx="6"/>
            <a:endCxn id="13" idx="2"/>
          </p:cNvCxnSpPr>
          <p:nvPr/>
        </p:nvCxnSpPr>
        <p:spPr>
          <a:xfrm>
            <a:off x="3613060"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6"/>
            <a:endCxn id="16" idx="2"/>
          </p:cNvCxnSpPr>
          <p:nvPr/>
        </p:nvCxnSpPr>
        <p:spPr>
          <a:xfrm>
            <a:off x="4147085" y="1075935"/>
            <a:ext cx="26268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409767" y="94608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800" kern="1200" baseline="-25000" dirty="0">
              <a:solidFill>
                <a:prstClr val="black"/>
              </a:solidFill>
              <a:latin typeface="Calibri"/>
            </a:endParaRPr>
          </a:p>
        </p:txBody>
      </p:sp>
      <p:sp>
        <p:nvSpPr>
          <p:cNvPr id="17" name="Oval 16"/>
          <p:cNvSpPr>
            <a:spLocks noChangeAspect="1"/>
          </p:cNvSpPr>
          <p:nvPr/>
        </p:nvSpPr>
        <p:spPr>
          <a:xfrm>
            <a:off x="4393690"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18" name="Oval 17"/>
          <p:cNvSpPr>
            <a:spLocks noChangeAspect="1"/>
          </p:cNvSpPr>
          <p:nvPr/>
        </p:nvSpPr>
        <p:spPr>
          <a:xfrm>
            <a:off x="490125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19" name="Straight Arrow Connector 18"/>
          <p:cNvCxnSpPr>
            <a:stCxn id="17" idx="6"/>
            <a:endCxn id="18" idx="2"/>
          </p:cNvCxnSpPr>
          <p:nvPr/>
        </p:nvCxnSpPr>
        <p:spPr>
          <a:xfrm>
            <a:off x="4653389" y="1075935"/>
            <a:ext cx="247871"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6"/>
            <a:endCxn id="21" idx="2"/>
          </p:cNvCxnSpPr>
          <p:nvPr/>
        </p:nvCxnSpPr>
        <p:spPr>
          <a:xfrm>
            <a:off x="5160958"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a:spLocks noChangeAspect="1"/>
          </p:cNvSpPr>
          <p:nvPr/>
        </p:nvSpPr>
        <p:spPr>
          <a:xfrm>
            <a:off x="5435284"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2" name="Oval 21"/>
          <p:cNvSpPr>
            <a:spLocks noChangeAspect="1"/>
          </p:cNvSpPr>
          <p:nvPr/>
        </p:nvSpPr>
        <p:spPr>
          <a:xfrm>
            <a:off x="5969309" y="946086"/>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3" name="Straight Arrow Connector 22"/>
          <p:cNvCxnSpPr>
            <a:stCxn id="21" idx="6"/>
            <a:endCxn id="22" idx="2"/>
          </p:cNvCxnSpPr>
          <p:nvPr/>
        </p:nvCxnSpPr>
        <p:spPr>
          <a:xfrm>
            <a:off x="5694983" y="1075935"/>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6"/>
            <a:endCxn id="26" idx="2"/>
          </p:cNvCxnSpPr>
          <p:nvPr/>
        </p:nvCxnSpPr>
        <p:spPr>
          <a:xfrm>
            <a:off x="6229008" y="1075935"/>
            <a:ext cx="212017" cy="61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441024"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27" name="Oval 26"/>
          <p:cNvSpPr>
            <a:spLocks noChangeAspect="1"/>
          </p:cNvSpPr>
          <p:nvPr/>
        </p:nvSpPr>
        <p:spPr>
          <a:xfrm>
            <a:off x="6975049" y="946702"/>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28" name="Straight Arrow Connector 27"/>
          <p:cNvCxnSpPr>
            <a:stCxn id="26" idx="6"/>
            <a:endCxn id="27" idx="2"/>
          </p:cNvCxnSpPr>
          <p:nvPr/>
        </p:nvCxnSpPr>
        <p:spPr>
          <a:xfrm>
            <a:off x="670072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6"/>
            <a:endCxn id="30" idx="2"/>
          </p:cNvCxnSpPr>
          <p:nvPr/>
        </p:nvCxnSpPr>
        <p:spPr>
          <a:xfrm>
            <a:off x="7234748"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509074"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1" name="Oval 30"/>
          <p:cNvSpPr>
            <a:spLocks noChangeAspect="1"/>
          </p:cNvSpPr>
          <p:nvPr/>
        </p:nvSpPr>
        <p:spPr>
          <a:xfrm>
            <a:off x="8043099" y="946702"/>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2" name="Straight Arrow Connector 31"/>
          <p:cNvCxnSpPr>
            <a:stCxn id="30" idx="6"/>
            <a:endCxn id="31" idx="2"/>
          </p:cNvCxnSpPr>
          <p:nvPr/>
        </p:nvCxnSpPr>
        <p:spPr>
          <a:xfrm>
            <a:off x="7768773" y="1076551"/>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6"/>
          </p:cNvCxnSpPr>
          <p:nvPr/>
        </p:nvCxnSpPr>
        <p:spPr>
          <a:xfrm flipV="1">
            <a:off x="8302798" y="1067027"/>
            <a:ext cx="236227" cy="9525"/>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8524159" y="939397"/>
            <a:ext cx="259698" cy="259698"/>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cxnSp>
        <p:nvCxnSpPr>
          <p:cNvPr id="36" name="Straight Arrow Connector 35"/>
          <p:cNvCxnSpPr>
            <a:stCxn id="35" idx="6"/>
            <a:endCxn id="37" idx="2"/>
          </p:cNvCxnSpPr>
          <p:nvPr/>
        </p:nvCxnSpPr>
        <p:spPr>
          <a:xfrm>
            <a:off x="8783858"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a:spLocks noChangeAspect="1"/>
          </p:cNvSpPr>
          <p:nvPr/>
        </p:nvSpPr>
        <p:spPr>
          <a:xfrm>
            <a:off x="9058184"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2400" kern="1200" baseline="-25000" dirty="0">
              <a:solidFill>
                <a:prstClr val="black"/>
              </a:solidFill>
              <a:latin typeface="Calibri"/>
            </a:endParaRPr>
          </a:p>
        </p:txBody>
      </p:sp>
      <p:sp>
        <p:nvSpPr>
          <p:cNvPr id="38" name="Oval 37"/>
          <p:cNvSpPr>
            <a:spLocks noChangeAspect="1"/>
          </p:cNvSpPr>
          <p:nvPr/>
        </p:nvSpPr>
        <p:spPr>
          <a:xfrm>
            <a:off x="9592209" y="939397"/>
            <a:ext cx="259698" cy="25969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endParaRPr lang="en-US" sz="1800" kern="1200" baseline="-25000" dirty="0">
              <a:solidFill>
                <a:prstClr val="black"/>
              </a:solidFill>
              <a:latin typeface="Calibri"/>
            </a:endParaRPr>
          </a:p>
        </p:txBody>
      </p:sp>
      <p:cxnSp>
        <p:nvCxnSpPr>
          <p:cNvPr id="39" name="Straight Arrow Connector 38"/>
          <p:cNvCxnSpPr>
            <a:stCxn id="37" idx="6"/>
            <a:endCxn id="38" idx="2"/>
          </p:cNvCxnSpPr>
          <p:nvPr/>
        </p:nvCxnSpPr>
        <p:spPr>
          <a:xfrm>
            <a:off x="9317883" y="1069246"/>
            <a:ext cx="274327"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2278975" y="913266"/>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a:solidFill>
                  <a:prstClr val="black"/>
                </a:solidFill>
                <a:latin typeface="Calibri"/>
              </a:rPr>
              <a:t>x</a:t>
            </a:r>
            <a:r>
              <a:rPr lang="en-US" sz="1800" kern="1200" baseline="-25000" dirty="0">
                <a:solidFill>
                  <a:prstClr val="black"/>
                </a:solidFill>
                <a:latin typeface="Calibri"/>
              </a:rPr>
              <a:t>0</a:t>
            </a:r>
          </a:p>
        </p:txBody>
      </p:sp>
      <p:sp>
        <p:nvSpPr>
          <p:cNvPr id="41" name="Oval 40"/>
          <p:cNvSpPr>
            <a:spLocks noChangeAspect="1"/>
          </p:cNvSpPr>
          <p:nvPr/>
        </p:nvSpPr>
        <p:spPr>
          <a:xfrm>
            <a:off x="9586344" y="915754"/>
            <a:ext cx="259698" cy="2596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1800" kern="1200" dirty="0" err="1">
                <a:solidFill>
                  <a:prstClr val="black"/>
                </a:solidFill>
                <a:latin typeface="Calibri"/>
              </a:rPr>
              <a:t>x</a:t>
            </a:r>
            <a:r>
              <a:rPr lang="en-US" sz="1800" kern="1200" baseline="-25000" dirty="0" err="1">
                <a:solidFill>
                  <a:prstClr val="black"/>
                </a:solidFill>
                <a:latin typeface="Calibri"/>
              </a:rPr>
              <a:t>n</a:t>
            </a:r>
            <a:endParaRPr lang="en-US" sz="1800" kern="1200" baseline="-25000" dirty="0">
              <a:solidFill>
                <a:prstClr val="black"/>
              </a:solidFill>
              <a:latin typeface="Calibri"/>
            </a:endParaRPr>
          </a:p>
        </p:txBody>
      </p:sp>
      <p:sp>
        <p:nvSpPr>
          <p:cNvPr id="43" name="Content Placeholder 1"/>
          <p:cNvSpPr txBox="1">
            <a:spLocks/>
          </p:cNvSpPr>
          <p:nvPr/>
        </p:nvSpPr>
        <p:spPr>
          <a:xfrm>
            <a:off x="1502402" y="129035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Mark </a:t>
            </a:r>
            <a:r>
              <a:rPr lang="en-US" sz="2800" dirty="0">
                <a:solidFill>
                  <a:srgbClr val="0000FF"/>
                </a:solidFill>
                <a:latin typeface="Calibri"/>
              </a:rPr>
              <a:t>blue</a:t>
            </a:r>
            <a:r>
              <a:rPr lang="en-US" sz="2800" dirty="0">
                <a:solidFill>
                  <a:prstClr val="black"/>
                </a:solidFill>
                <a:latin typeface="Calibri"/>
              </a:rPr>
              <a:t> any label whose </a:t>
            </a:r>
            <a:r>
              <a:rPr lang="en-US" sz="2800" u="sng" dirty="0">
                <a:solidFill>
                  <a:prstClr val="black"/>
                </a:solidFill>
                <a:latin typeface="Calibri"/>
              </a:rPr>
              <a:t>earliest</a:t>
            </a:r>
            <a:r>
              <a:rPr lang="en-US" sz="2800" dirty="0">
                <a:solidFill>
                  <a:prstClr val="black"/>
                </a:solidFill>
                <a:latin typeface="Calibri"/>
              </a:rPr>
              <a:t> appearance is not from H</a:t>
            </a:r>
          </a:p>
        </p:txBody>
      </p:sp>
      <p:sp>
        <p:nvSpPr>
          <p:cNvPr id="44" name="Content Placeholder 1"/>
          <p:cNvSpPr txBox="1">
            <a:spLocks/>
          </p:cNvSpPr>
          <p:nvPr/>
        </p:nvSpPr>
        <p:spPr>
          <a:xfrm>
            <a:off x="2349126" y="223676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5</a:t>
            </a:r>
          </a:p>
        </p:txBody>
      </p:sp>
      <p:sp>
        <p:nvSpPr>
          <p:cNvPr id="45" name="Content Placeholder 1"/>
          <p:cNvSpPr txBox="1">
            <a:spLocks/>
          </p:cNvSpPr>
          <p:nvPr/>
        </p:nvSpPr>
        <p:spPr>
          <a:xfrm>
            <a:off x="2844514" y="225477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14</a:t>
            </a:r>
          </a:p>
        </p:txBody>
      </p:sp>
      <p:sp>
        <p:nvSpPr>
          <p:cNvPr id="46" name="Content Placeholder 1"/>
          <p:cNvSpPr txBox="1">
            <a:spLocks/>
          </p:cNvSpPr>
          <p:nvPr/>
        </p:nvSpPr>
        <p:spPr>
          <a:xfrm>
            <a:off x="2470630" y="186234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c=23</a:t>
            </a:r>
            <a:endParaRPr lang="en-US" sz="2800" baseline="-25000" dirty="0">
              <a:solidFill>
                <a:prstClr val="black"/>
              </a:solidFill>
              <a:latin typeface="Calibri"/>
            </a:endParaRPr>
          </a:p>
        </p:txBody>
      </p:sp>
      <p:sp>
        <p:nvSpPr>
          <p:cNvPr id="48" name="Content Placeholder 1"/>
          <p:cNvSpPr txBox="1">
            <a:spLocks/>
          </p:cNvSpPr>
          <p:nvPr/>
        </p:nvSpPr>
        <p:spPr>
          <a:xfrm>
            <a:off x="2544590" y="3521251"/>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51" name="Content Placeholder 1"/>
          <p:cNvSpPr txBox="1">
            <a:spLocks/>
          </p:cNvSpPr>
          <p:nvPr/>
        </p:nvSpPr>
        <p:spPr>
          <a:xfrm>
            <a:off x="2385411" y="284401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2" name="Content Placeholder 1"/>
          <p:cNvSpPr txBox="1">
            <a:spLocks/>
          </p:cNvSpPr>
          <p:nvPr/>
        </p:nvSpPr>
        <p:spPr>
          <a:xfrm>
            <a:off x="2880799" y="286201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3" name="Content Placeholder 1"/>
          <p:cNvSpPr txBox="1">
            <a:spLocks/>
          </p:cNvSpPr>
          <p:nvPr/>
        </p:nvSpPr>
        <p:spPr>
          <a:xfrm>
            <a:off x="2398653" y="335441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54" name="Content Placeholder 1"/>
          <p:cNvSpPr txBox="1">
            <a:spLocks/>
          </p:cNvSpPr>
          <p:nvPr/>
        </p:nvSpPr>
        <p:spPr>
          <a:xfrm>
            <a:off x="2894041" y="337242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55" name="Content Placeholder 1"/>
          <p:cNvSpPr txBox="1">
            <a:spLocks/>
          </p:cNvSpPr>
          <p:nvPr/>
        </p:nvSpPr>
        <p:spPr>
          <a:xfrm>
            <a:off x="2434938" y="396166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56" name="Content Placeholder 1"/>
          <p:cNvSpPr txBox="1">
            <a:spLocks/>
          </p:cNvSpPr>
          <p:nvPr/>
        </p:nvSpPr>
        <p:spPr>
          <a:xfrm>
            <a:off x="2930326" y="397966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57" name="Straight Arrow Connector 56"/>
          <p:cNvCxnSpPr/>
          <p:nvPr/>
        </p:nvCxnSpPr>
        <p:spPr>
          <a:xfrm>
            <a:off x="2543199"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045672" y="272449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582156"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084629" y="38266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Content Placeholder 1"/>
          <p:cNvSpPr txBox="1">
            <a:spLocks/>
          </p:cNvSpPr>
          <p:nvPr/>
        </p:nvSpPr>
        <p:spPr>
          <a:xfrm>
            <a:off x="4485191" y="223910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66" name="Content Placeholder 1"/>
          <p:cNvSpPr txBox="1">
            <a:spLocks/>
          </p:cNvSpPr>
          <p:nvPr/>
        </p:nvSpPr>
        <p:spPr>
          <a:xfrm>
            <a:off x="4980579" y="225711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sp>
        <p:nvSpPr>
          <p:cNvPr id="67" name="Content Placeholder 1"/>
          <p:cNvSpPr txBox="1">
            <a:spLocks/>
          </p:cNvSpPr>
          <p:nvPr/>
        </p:nvSpPr>
        <p:spPr>
          <a:xfrm>
            <a:off x="4546220" y="186469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c=24</a:t>
            </a:r>
            <a:endParaRPr lang="en-US" sz="2800" baseline="-25000" dirty="0">
              <a:solidFill>
                <a:prstClr val="black"/>
              </a:solidFill>
              <a:latin typeface="Calibri"/>
            </a:endParaRPr>
          </a:p>
        </p:txBody>
      </p:sp>
      <p:sp>
        <p:nvSpPr>
          <p:cNvPr id="68" name="Content Placeholder 1"/>
          <p:cNvSpPr txBox="1">
            <a:spLocks/>
          </p:cNvSpPr>
          <p:nvPr/>
        </p:nvSpPr>
        <p:spPr>
          <a:xfrm>
            <a:off x="4680655" y="3523596"/>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endParaRPr lang="en-US" sz="2800" baseline="-25000" dirty="0">
              <a:solidFill>
                <a:prstClr val="black"/>
              </a:solidFill>
              <a:latin typeface="Calibri"/>
            </a:endParaRPr>
          </a:p>
        </p:txBody>
      </p:sp>
      <p:sp>
        <p:nvSpPr>
          <p:cNvPr id="69" name="Content Placeholder 1"/>
          <p:cNvSpPr txBox="1">
            <a:spLocks/>
          </p:cNvSpPr>
          <p:nvPr/>
        </p:nvSpPr>
        <p:spPr>
          <a:xfrm>
            <a:off x="4521476" y="284635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0" name="Content Placeholder 1"/>
          <p:cNvSpPr txBox="1">
            <a:spLocks/>
          </p:cNvSpPr>
          <p:nvPr/>
        </p:nvSpPr>
        <p:spPr>
          <a:xfrm>
            <a:off x="5016864" y="286436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1" name="Content Placeholder 1"/>
          <p:cNvSpPr txBox="1">
            <a:spLocks/>
          </p:cNvSpPr>
          <p:nvPr/>
        </p:nvSpPr>
        <p:spPr>
          <a:xfrm>
            <a:off x="4534718" y="335675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72" name="Content Placeholder 1"/>
          <p:cNvSpPr txBox="1">
            <a:spLocks/>
          </p:cNvSpPr>
          <p:nvPr/>
        </p:nvSpPr>
        <p:spPr>
          <a:xfrm>
            <a:off x="5030106" y="337476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15</a:t>
            </a:r>
          </a:p>
        </p:txBody>
      </p:sp>
      <p:sp>
        <p:nvSpPr>
          <p:cNvPr id="73" name="Content Placeholder 1"/>
          <p:cNvSpPr txBox="1">
            <a:spLocks/>
          </p:cNvSpPr>
          <p:nvPr/>
        </p:nvSpPr>
        <p:spPr>
          <a:xfrm>
            <a:off x="4571003" y="396400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7</a:t>
            </a:r>
          </a:p>
        </p:txBody>
      </p:sp>
      <p:sp>
        <p:nvSpPr>
          <p:cNvPr id="74" name="Content Placeholder 1"/>
          <p:cNvSpPr txBox="1">
            <a:spLocks/>
          </p:cNvSpPr>
          <p:nvPr/>
        </p:nvSpPr>
        <p:spPr>
          <a:xfrm>
            <a:off x="5066391" y="398201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16</a:t>
            </a:r>
          </a:p>
        </p:txBody>
      </p:sp>
      <p:cxnSp>
        <p:nvCxnSpPr>
          <p:cNvPr id="75" name="Straight Arrow Connector 74"/>
          <p:cNvCxnSpPr/>
          <p:nvPr/>
        </p:nvCxnSpPr>
        <p:spPr>
          <a:xfrm>
            <a:off x="4679264"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181737" y="272684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718221"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220694" y="382898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Content Placeholder 1"/>
          <p:cNvSpPr txBox="1">
            <a:spLocks/>
          </p:cNvSpPr>
          <p:nvPr/>
        </p:nvSpPr>
        <p:spPr>
          <a:xfrm>
            <a:off x="6448911" y="2258139"/>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21</a:t>
            </a:r>
          </a:p>
        </p:txBody>
      </p:sp>
      <p:sp>
        <p:nvSpPr>
          <p:cNvPr id="86" name="Content Placeholder 1"/>
          <p:cNvSpPr txBox="1">
            <a:spLocks/>
          </p:cNvSpPr>
          <p:nvPr/>
        </p:nvSpPr>
        <p:spPr>
          <a:xfrm>
            <a:off x="6944299" y="227614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12</a:t>
            </a:r>
          </a:p>
        </p:txBody>
      </p:sp>
      <p:sp>
        <p:nvSpPr>
          <p:cNvPr id="87" name="Content Placeholder 1"/>
          <p:cNvSpPr txBox="1">
            <a:spLocks/>
          </p:cNvSpPr>
          <p:nvPr/>
        </p:nvSpPr>
        <p:spPr>
          <a:xfrm>
            <a:off x="6497845" y="18837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c=25</a:t>
            </a:r>
            <a:endParaRPr lang="en-US" sz="2800" baseline="-25000" dirty="0">
              <a:solidFill>
                <a:prstClr val="black"/>
              </a:solidFill>
              <a:latin typeface="Calibri"/>
            </a:endParaRPr>
          </a:p>
        </p:txBody>
      </p:sp>
      <p:sp>
        <p:nvSpPr>
          <p:cNvPr id="89" name="Content Placeholder 1"/>
          <p:cNvSpPr txBox="1">
            <a:spLocks/>
          </p:cNvSpPr>
          <p:nvPr/>
        </p:nvSpPr>
        <p:spPr>
          <a:xfrm>
            <a:off x="6485196" y="2865387"/>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22</a:t>
            </a:r>
          </a:p>
        </p:txBody>
      </p:sp>
      <p:sp>
        <p:nvSpPr>
          <p:cNvPr id="90" name="Content Placeholder 1"/>
          <p:cNvSpPr txBox="1">
            <a:spLocks/>
          </p:cNvSpPr>
          <p:nvPr/>
        </p:nvSpPr>
        <p:spPr>
          <a:xfrm>
            <a:off x="6980584" y="288339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2" name="Content Placeholder 1"/>
          <p:cNvSpPr txBox="1">
            <a:spLocks/>
          </p:cNvSpPr>
          <p:nvPr/>
        </p:nvSpPr>
        <p:spPr>
          <a:xfrm>
            <a:off x="6703546" y="3393795"/>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13</a:t>
            </a:r>
          </a:p>
        </p:txBody>
      </p:sp>
      <p:sp>
        <p:nvSpPr>
          <p:cNvPr id="94" name="Content Placeholder 1"/>
          <p:cNvSpPr txBox="1">
            <a:spLocks/>
          </p:cNvSpPr>
          <p:nvPr/>
        </p:nvSpPr>
        <p:spPr>
          <a:xfrm>
            <a:off x="6739831" y="4001043"/>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14</a:t>
            </a:r>
          </a:p>
        </p:txBody>
      </p:sp>
      <p:cxnSp>
        <p:nvCxnSpPr>
          <p:cNvPr id="95" name="Straight Arrow Connector 94"/>
          <p:cNvCxnSpPr/>
          <p:nvPr/>
        </p:nvCxnSpPr>
        <p:spPr>
          <a:xfrm>
            <a:off x="6642984"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145457" y="2745873"/>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894134" y="38480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8488216" y="2260484"/>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30</a:t>
            </a:r>
          </a:p>
        </p:txBody>
      </p:sp>
      <p:sp>
        <p:nvSpPr>
          <p:cNvPr id="103" name="Content Placeholder 1"/>
          <p:cNvSpPr txBox="1">
            <a:spLocks/>
          </p:cNvSpPr>
          <p:nvPr/>
        </p:nvSpPr>
        <p:spPr>
          <a:xfrm>
            <a:off x="8983604" y="227849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5</a:t>
            </a:r>
          </a:p>
        </p:txBody>
      </p:sp>
      <p:sp>
        <p:nvSpPr>
          <p:cNvPr id="104" name="Content Placeholder 1"/>
          <p:cNvSpPr txBox="1">
            <a:spLocks/>
          </p:cNvSpPr>
          <p:nvPr/>
        </p:nvSpPr>
        <p:spPr>
          <a:xfrm>
            <a:off x="8488770" y="1886065"/>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c=26</a:t>
            </a:r>
            <a:endParaRPr lang="en-US" sz="2800" baseline="-25000" dirty="0">
              <a:solidFill>
                <a:prstClr val="black"/>
              </a:solidFill>
              <a:latin typeface="Calibri"/>
            </a:endParaRPr>
          </a:p>
        </p:txBody>
      </p:sp>
      <p:sp>
        <p:nvSpPr>
          <p:cNvPr id="106" name="Content Placeholder 1"/>
          <p:cNvSpPr txBox="1">
            <a:spLocks/>
          </p:cNvSpPr>
          <p:nvPr/>
        </p:nvSpPr>
        <p:spPr>
          <a:xfrm>
            <a:off x="8524501" y="2867732"/>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31</a:t>
            </a:r>
          </a:p>
        </p:txBody>
      </p:sp>
      <p:sp>
        <p:nvSpPr>
          <p:cNvPr id="107" name="Content Placeholder 1"/>
          <p:cNvSpPr txBox="1">
            <a:spLocks/>
          </p:cNvSpPr>
          <p:nvPr/>
        </p:nvSpPr>
        <p:spPr>
          <a:xfrm>
            <a:off x="9019889" y="2885738"/>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x</a:t>
            </a:r>
            <a:r>
              <a:rPr lang="en-US" sz="2800" baseline="-25000" dirty="0">
                <a:solidFill>
                  <a:prstClr val="black"/>
                </a:solidFill>
                <a:latin typeface="Calibri"/>
              </a:rPr>
              <a:t>6</a:t>
            </a:r>
          </a:p>
        </p:txBody>
      </p:sp>
      <p:sp>
        <p:nvSpPr>
          <p:cNvPr id="109" name="Content Placeholder 1"/>
          <p:cNvSpPr txBox="1">
            <a:spLocks/>
          </p:cNvSpPr>
          <p:nvPr/>
        </p:nvSpPr>
        <p:spPr>
          <a:xfrm>
            <a:off x="8682290" y="3396140"/>
            <a:ext cx="68597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rPr>
              <a:t>x</a:t>
            </a:r>
            <a:r>
              <a:rPr lang="en-US" sz="2800" baseline="-25000" dirty="0">
                <a:solidFill>
                  <a:srgbClr val="0000FF"/>
                </a:solidFill>
                <a:latin typeface="Calibri"/>
              </a:rPr>
              <a:t>26</a:t>
            </a:r>
          </a:p>
        </p:txBody>
      </p:sp>
      <p:cxnSp>
        <p:nvCxnSpPr>
          <p:cNvPr id="112" name="Straight Arrow Connector 111"/>
          <p:cNvCxnSpPr/>
          <p:nvPr/>
        </p:nvCxnSpPr>
        <p:spPr>
          <a:xfrm>
            <a:off x="8682289"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9184762" y="2748218"/>
            <a:ext cx="0" cy="3234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Content Placeholder 1"/>
          <p:cNvSpPr txBox="1">
            <a:spLocks/>
          </p:cNvSpPr>
          <p:nvPr/>
        </p:nvSpPr>
        <p:spPr>
          <a:xfrm>
            <a:off x="1664646" y="185248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24" name="Content Placeholder 1"/>
          <p:cNvSpPr txBox="1">
            <a:spLocks/>
          </p:cNvSpPr>
          <p:nvPr/>
        </p:nvSpPr>
        <p:spPr>
          <a:xfrm>
            <a:off x="9715499" y="1830520"/>
            <a:ext cx="958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sz="2800" baseline="-25000" dirty="0">
              <a:solidFill>
                <a:prstClr val="black"/>
              </a:solidFill>
              <a:latin typeface="Calibri"/>
            </a:endParaRPr>
          </a:p>
        </p:txBody>
      </p:sp>
      <p:sp>
        <p:nvSpPr>
          <p:cNvPr id="110" name="Content Placeholder 1"/>
          <p:cNvSpPr txBox="1">
            <a:spLocks/>
          </p:cNvSpPr>
          <p:nvPr/>
        </p:nvSpPr>
        <p:spPr>
          <a:xfrm>
            <a:off x="1456614" y="4542321"/>
            <a:ext cx="1005865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1: all </a:t>
            </a:r>
            <a:r>
              <a:rPr lang="en-US" sz="2800" dirty="0">
                <a:solidFill>
                  <a:srgbClr val="0000FF"/>
                </a:solidFill>
                <a:latin typeface="Calibri"/>
              </a:rPr>
              <a:t>blue</a:t>
            </a:r>
            <a:r>
              <a:rPr lang="en-US" sz="2800" dirty="0">
                <a:solidFill>
                  <a:prstClr val="black"/>
                </a:solidFill>
                <a:latin typeface="Calibri"/>
              </a:rPr>
              <a:t> labels can be extracted from memory of A</a:t>
            </a:r>
            <a:br>
              <a:rPr lang="en-US" sz="2800" dirty="0">
                <a:solidFill>
                  <a:prstClr val="black"/>
                </a:solidFill>
                <a:latin typeface="Calibri"/>
              </a:rPr>
            </a:br>
            <a:r>
              <a:rPr lang="en-US" sz="2800" dirty="0">
                <a:solidFill>
                  <a:prstClr val="black"/>
                </a:solidFill>
                <a:latin typeface="Calibri"/>
              </a:rPr>
              <a:t>	without querying H (so |</a:t>
            </a:r>
            <a:r>
              <a:rPr lang="en-US" sz="2800" dirty="0">
                <a:solidFill>
                  <a:srgbClr val="0000FF"/>
                </a:solidFill>
                <a:latin typeface="Calibri"/>
              </a:rPr>
              <a:t>blue set</a:t>
            </a:r>
            <a:r>
              <a:rPr lang="en-US" sz="2800" dirty="0">
                <a:solidFill>
                  <a:prstClr val="black"/>
                </a:solidFill>
                <a:latin typeface="Calibri"/>
              </a:rPr>
              <a:t>| </a:t>
            </a:r>
            <a:r>
              <a:rPr lang="en-US" sz="2800" dirty="0">
                <a:solidFill>
                  <a:prstClr val="black"/>
                </a:solidFill>
                <a:latin typeface="Calibri"/>
                <a:sym typeface="Symbol"/>
              </a:rPr>
              <a:t></a:t>
            </a:r>
            <a:r>
              <a:rPr lang="en-US" sz="2800" dirty="0">
                <a:solidFill>
                  <a:prstClr val="black"/>
                </a:solidFill>
                <a:latin typeface="Calibri"/>
              </a:rPr>
              <a:t> p)</a:t>
            </a:r>
          </a:p>
        </p:txBody>
      </p:sp>
      <p:sp>
        <p:nvSpPr>
          <p:cNvPr id="111" name="Content Placeholder 1"/>
          <p:cNvSpPr txBox="1">
            <a:spLocks/>
          </p:cNvSpPr>
          <p:nvPr/>
        </p:nvSpPr>
        <p:spPr>
          <a:xfrm>
            <a:off x="1592998" y="5501699"/>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dirty="0">
                <a:solidFill>
                  <a:prstClr val="black"/>
                </a:solidFill>
                <a:latin typeface="Calibri"/>
              </a:rPr>
              <a:t>Lemma 2: Time to answer c </a:t>
            </a:r>
            <a:r>
              <a:rPr lang="en-US" sz="2800" dirty="0">
                <a:solidFill>
                  <a:prstClr val="black"/>
                </a:solidFill>
                <a:latin typeface="Calibri"/>
                <a:sym typeface="Symbol"/>
              </a:rPr>
              <a:t> distance from nearest </a:t>
            </a:r>
            <a:r>
              <a:rPr lang="en-US" sz="2800" dirty="0">
                <a:solidFill>
                  <a:srgbClr val="0000FF"/>
                </a:solidFill>
                <a:latin typeface="Calibri"/>
                <a:sym typeface="Symbol"/>
              </a:rPr>
              <a:t>blue</a:t>
            </a:r>
            <a:endParaRPr lang="en-US" sz="2800" dirty="0">
              <a:solidFill>
                <a:srgbClr val="0000FF"/>
              </a:solidFill>
              <a:latin typeface="Calibri"/>
            </a:endParaRPr>
          </a:p>
        </p:txBody>
      </p:sp>
      <p:sp>
        <p:nvSpPr>
          <p:cNvPr id="88" name="Content Placeholder 1"/>
          <p:cNvSpPr txBox="1">
            <a:spLocks/>
          </p:cNvSpPr>
          <p:nvPr/>
        </p:nvSpPr>
        <p:spPr>
          <a:xfrm>
            <a:off x="1595193" y="5995474"/>
            <a:ext cx="9272019"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tabLst>
                <a:tab pos="1489075" algn="l"/>
              </a:tabLst>
            </a:pPr>
            <a:r>
              <a:rPr lang="en-US" sz="2800" u="sng" dirty="0">
                <a:solidFill>
                  <a:prstClr val="black"/>
                </a:solidFill>
                <a:latin typeface="Calibri"/>
              </a:rPr>
              <a:t>Conclusion</a:t>
            </a:r>
            <a:r>
              <a:rPr lang="en-US" sz="2800" dirty="0">
                <a:solidFill>
                  <a:prstClr val="black"/>
                </a:solidFill>
                <a:latin typeface="Calibri"/>
              </a:rPr>
              <a:t>: storage pw </a:t>
            </a:r>
            <a:r>
              <a:rPr lang="en-US" sz="2800" dirty="0">
                <a:solidFill>
                  <a:prstClr val="black"/>
                </a:solidFill>
                <a:latin typeface="Calibri"/>
                <a:sym typeface="Symbol"/>
              </a:rPr>
              <a:t></a:t>
            </a:r>
            <a:r>
              <a:rPr lang="en-US" sz="2800" dirty="0">
                <a:solidFill>
                  <a:prstClr val="black"/>
                </a:solidFill>
                <a:latin typeface="Calibri"/>
              </a:rPr>
              <a:t>  time </a:t>
            </a:r>
            <a:r>
              <a:rPr lang="en-US" sz="2800" dirty="0">
                <a:solidFill>
                  <a:prstClr val="black"/>
                </a:solidFill>
                <a:latin typeface="Calibri"/>
                <a:sym typeface="Symbol"/>
              </a:rPr>
              <a:t> </a:t>
            </a:r>
            <a:r>
              <a:rPr lang="en-US" sz="2800" dirty="0">
                <a:solidFill>
                  <a:prstClr val="black"/>
                </a:solidFill>
                <a:latin typeface="Calibri"/>
              </a:rPr>
              <a:t>n/(2p)</a:t>
            </a:r>
            <a:endParaRPr lang="en-US" sz="2800" dirty="0">
              <a:solidFill>
                <a:srgbClr val="0000FF"/>
              </a:solidFill>
              <a:latin typeface="Calibri"/>
            </a:endParaRPr>
          </a:p>
        </p:txBody>
      </p:sp>
    </p:spTree>
    <p:extLst>
      <p:ext uri="{BB962C8B-B14F-4D97-AF65-F5344CB8AC3E}">
        <p14:creationId xmlns:p14="http://schemas.microsoft.com/office/powerpoint/2010/main" val="1679671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Talk Outline</a:t>
            </a:r>
          </a:p>
        </p:txBody>
      </p:sp>
      <p:sp>
        <p:nvSpPr>
          <p:cNvPr id="2" name="Content Placeholder 1"/>
          <p:cNvSpPr>
            <a:spLocks noGrp="1"/>
          </p:cNvSpPr>
          <p:nvPr>
            <p:ph idx="1"/>
          </p:nvPr>
        </p:nvSpPr>
        <p:spPr>
          <a:xfrm>
            <a:off x="1981200" y="835764"/>
            <a:ext cx="8229600" cy="761820"/>
          </a:xfrm>
        </p:spPr>
        <p:txBody>
          <a:bodyPr/>
          <a:lstStyle/>
          <a:p>
            <a:pPr marL="0" indent="0">
              <a:buNone/>
            </a:pPr>
            <a:r>
              <a:rPr lang="en-US" dirty="0"/>
              <a:t>Memory-hard functions for password hashing</a:t>
            </a:r>
          </a:p>
        </p:txBody>
      </p:sp>
      <p:sp>
        <p:nvSpPr>
          <p:cNvPr id="3" name="Rectangle 2"/>
          <p:cNvSpPr/>
          <p:nvPr/>
        </p:nvSpPr>
        <p:spPr>
          <a:xfrm>
            <a:off x="1981200" y="1782362"/>
            <a:ext cx="4572000" cy="584776"/>
          </a:xfrm>
          <a:prstGeom prst="rect">
            <a:avLst/>
          </a:prstGeom>
        </p:spPr>
        <p:txBody>
          <a:bodyPr>
            <a:spAutoFit/>
          </a:bodyPr>
          <a:lstStyle/>
          <a:p>
            <a:pPr defTabSz="457200">
              <a:spcBef>
                <a:spcPct val="20000"/>
              </a:spcBef>
              <a:buClrTx/>
            </a:pPr>
            <a:r>
              <a:rPr lang="en-US" sz="3200" kern="1200" dirty="0">
                <a:solidFill>
                  <a:prstClr val="black"/>
                </a:solidFill>
                <a:latin typeface="Calibri"/>
                <a:ea typeface="+mn-ea"/>
                <a:cs typeface="+mn-cs"/>
              </a:rPr>
              <a:t>Design of </a:t>
            </a:r>
            <a:r>
              <a:rPr lang="en-US" sz="3200" kern="1200" dirty="0" err="1">
                <a:solidFill>
                  <a:prstClr val="black"/>
                </a:solidFill>
                <a:latin typeface="Calibri"/>
                <a:ea typeface="+mn-ea"/>
                <a:cs typeface="+mn-cs"/>
              </a:rPr>
              <a:t>scrypt</a:t>
            </a:r>
            <a:endParaRPr lang="en-US" sz="3200" kern="1200" dirty="0">
              <a:solidFill>
                <a:prstClr val="black"/>
              </a:solidFill>
              <a:latin typeface="Calibri"/>
              <a:ea typeface="+mn-ea"/>
              <a:cs typeface="+mn-cs"/>
            </a:endParaRPr>
          </a:p>
        </p:txBody>
      </p:sp>
      <p:sp>
        <p:nvSpPr>
          <p:cNvPr id="4" name="Rectangle 3"/>
          <p:cNvSpPr/>
          <p:nvPr/>
        </p:nvSpPr>
        <p:spPr>
          <a:xfrm>
            <a:off x="1981200" y="2506019"/>
            <a:ext cx="9388346" cy="584776"/>
          </a:xfrm>
          <a:prstGeom prst="rect">
            <a:avLst/>
          </a:prstGeom>
        </p:spPr>
        <p:txBody>
          <a:bodyPr wrap="square">
            <a:spAutoFit/>
          </a:bodyPr>
          <a:lstStyle/>
          <a:p>
            <a:pPr defTabSz="457200">
              <a:spcBef>
                <a:spcPct val="20000"/>
              </a:spcBef>
              <a:buClrTx/>
            </a:pPr>
            <a:r>
              <a:rPr lang="en-US" sz="3200" kern="1200" dirty="0">
                <a:solidFill>
                  <a:prstClr val="black"/>
                </a:solidFill>
                <a:latin typeface="Calibri"/>
                <a:ea typeface="+mn-ea"/>
                <a:cs typeface="+mn-cs"/>
              </a:rPr>
              <a:t>How to measure cost: cumulative complexity (cc)</a:t>
            </a:r>
          </a:p>
        </p:txBody>
      </p:sp>
      <p:sp>
        <p:nvSpPr>
          <p:cNvPr id="5" name="Rectangle 4"/>
          <p:cNvSpPr/>
          <p:nvPr/>
        </p:nvSpPr>
        <p:spPr>
          <a:xfrm>
            <a:off x="1981201" y="4017849"/>
            <a:ext cx="9143573" cy="1077218"/>
          </a:xfrm>
          <a:prstGeom prst="rect">
            <a:avLst/>
          </a:prstGeom>
        </p:spPr>
        <p:txBody>
          <a:bodyPr wrap="square">
            <a:spAutoFit/>
          </a:bodyPr>
          <a:lstStyle/>
          <a:p>
            <a:pPr defTabSz="457200">
              <a:spcBef>
                <a:spcPct val="20000"/>
              </a:spcBef>
              <a:buClrTx/>
              <a:tabLst>
                <a:tab pos="2171700" algn="l"/>
              </a:tabLst>
            </a:pPr>
            <a:r>
              <a:rPr lang="en-US" sz="3200" kern="1200" dirty="0">
                <a:solidFill>
                  <a:srgbClr val="0000FF"/>
                </a:solidFill>
                <a:latin typeface="Calibri"/>
                <a:ea typeface="+mn-ea"/>
                <a:cs typeface="+mn-cs"/>
              </a:rPr>
              <a:t>Main Result:	cc(</a:t>
            </a:r>
            <a:r>
              <a:rPr lang="en-US" sz="3200" kern="1200" dirty="0" err="1">
                <a:solidFill>
                  <a:srgbClr val="0000FF"/>
                </a:solidFill>
                <a:latin typeface="Calibri"/>
                <a:ea typeface="+mn-ea"/>
                <a:cs typeface="+mn-cs"/>
              </a:rPr>
              <a:t>scrypt</a:t>
            </a:r>
            <a:r>
              <a:rPr lang="en-US" sz="3200" kern="1200" dirty="0">
                <a:solidFill>
                  <a:srgbClr val="0000FF"/>
                </a:solidFill>
                <a:latin typeface="Calibri"/>
                <a:ea typeface="+mn-ea"/>
                <a:cs typeface="+mn-cs"/>
              </a:rPr>
              <a:t>) is highest possible n</a:t>
            </a:r>
            <a:r>
              <a:rPr lang="en-US" sz="3200" kern="1200" baseline="30000" dirty="0">
                <a:solidFill>
                  <a:srgbClr val="0000FF"/>
                </a:solidFill>
                <a:latin typeface="Calibri"/>
                <a:ea typeface="+mn-ea"/>
                <a:cs typeface="+mn-cs"/>
              </a:rPr>
              <a:t>2</a:t>
            </a:r>
            <a:r>
              <a:rPr lang="en-US" sz="3200" kern="1200" dirty="0">
                <a:solidFill>
                  <a:srgbClr val="0000FF"/>
                </a:solidFill>
                <a:latin typeface="Calibri"/>
                <a:ea typeface="+mn-ea"/>
                <a:cs typeface="+mn-cs"/>
              </a:rPr>
              <a:t/>
            </a:r>
            <a:br>
              <a:rPr lang="en-US" sz="3200" kern="1200" dirty="0">
                <a:solidFill>
                  <a:srgbClr val="0000FF"/>
                </a:solidFill>
                <a:latin typeface="Calibri"/>
                <a:ea typeface="+mn-ea"/>
                <a:cs typeface="+mn-cs"/>
              </a:rPr>
            </a:br>
            <a:r>
              <a:rPr lang="en-US" sz="3200" kern="1200" dirty="0">
                <a:solidFill>
                  <a:srgbClr val="0000FF"/>
                </a:solidFill>
                <a:latin typeface="Calibri"/>
                <a:ea typeface="+mn-ea"/>
                <a:cs typeface="+mn-cs"/>
              </a:rPr>
              <a:t>	in parallel RO model </a:t>
            </a:r>
          </a:p>
        </p:txBody>
      </p:sp>
      <p:sp>
        <p:nvSpPr>
          <p:cNvPr id="8" name="Rectangle 7"/>
          <p:cNvSpPr/>
          <p:nvPr/>
        </p:nvSpPr>
        <p:spPr>
          <a:xfrm>
            <a:off x="2095624" y="3249376"/>
            <a:ext cx="8356600" cy="584776"/>
          </a:xfrm>
          <a:prstGeom prst="rect">
            <a:avLst/>
          </a:prstGeom>
        </p:spPr>
        <p:txBody>
          <a:bodyPr wrap="square">
            <a:spAutoFit/>
          </a:bodyPr>
          <a:lstStyle/>
          <a:p>
            <a:pPr defTabSz="457200">
              <a:buClrTx/>
            </a:pPr>
            <a:r>
              <a:rPr lang="en-US" sz="3200" kern="1200" dirty="0" err="1">
                <a:solidFill>
                  <a:prstClr val="black"/>
                </a:solidFill>
                <a:latin typeface="Calibri"/>
                <a:ea typeface="+mn-ea"/>
                <a:cs typeface="+mn-cs"/>
              </a:rPr>
              <a:t>scrypt</a:t>
            </a:r>
            <a:r>
              <a:rPr lang="en-US" sz="3200" kern="1200" dirty="0">
                <a:solidFill>
                  <a:prstClr val="black"/>
                </a:solidFill>
                <a:latin typeface="Calibri"/>
                <a:ea typeface="+mn-ea"/>
                <a:cs typeface="+mn-cs"/>
              </a:rPr>
              <a:t>: very simple </a:t>
            </a:r>
            <a:r>
              <a:rPr lang="en-US" sz="3200" kern="1200" dirty="0" err="1">
                <a:solidFill>
                  <a:prstClr val="black"/>
                </a:solidFill>
                <a:latin typeface="Calibri"/>
                <a:ea typeface="+mn-ea"/>
                <a:cs typeface="+mn-cs"/>
              </a:rPr>
              <a:t>dMHF</a:t>
            </a:r>
            <a:r>
              <a:rPr lang="en-US" sz="3200" kern="1200" dirty="0">
                <a:solidFill>
                  <a:prstClr val="black"/>
                </a:solidFill>
                <a:latin typeface="Calibri"/>
                <a:ea typeface="+mn-ea"/>
                <a:cs typeface="+mn-cs"/>
              </a:rPr>
              <a:t> (and </a:t>
            </a:r>
            <a:r>
              <a:rPr lang="en-US" sz="3200" kern="1200" dirty="0" err="1">
                <a:solidFill>
                  <a:prstClr val="black"/>
                </a:solidFill>
                <a:latin typeface="Calibri"/>
                <a:ea typeface="+mn-ea"/>
                <a:cs typeface="+mn-cs"/>
              </a:rPr>
              <a:t>iMHF</a:t>
            </a:r>
            <a:r>
              <a:rPr lang="en-US" sz="3200" kern="1200" dirty="0">
                <a:solidFill>
                  <a:prstClr val="black"/>
                </a:solidFill>
                <a:latin typeface="Calibri"/>
                <a:ea typeface="+mn-ea"/>
                <a:cs typeface="+mn-cs"/>
              </a:rPr>
              <a:t> won’t work)</a:t>
            </a:r>
          </a:p>
        </p:txBody>
      </p:sp>
      <p:pic>
        <p:nvPicPr>
          <p:cNvPr id="10" name="Picture 9"/>
          <p:cNvPicPr>
            <a:picLocks noChangeAspect="1"/>
          </p:cNvPicPr>
          <p:nvPr/>
        </p:nvPicPr>
        <p:blipFill>
          <a:blip r:embed="rId3"/>
          <a:stretch>
            <a:fillRect/>
          </a:stretch>
        </p:blipFill>
        <p:spPr>
          <a:xfrm>
            <a:off x="1590406" y="917695"/>
            <a:ext cx="505219" cy="505219"/>
          </a:xfrm>
          <a:prstGeom prst="rect">
            <a:avLst/>
          </a:prstGeom>
        </p:spPr>
      </p:pic>
      <p:pic>
        <p:nvPicPr>
          <p:cNvPr id="12" name="Picture 11"/>
          <p:cNvPicPr>
            <a:picLocks noChangeAspect="1"/>
          </p:cNvPicPr>
          <p:nvPr/>
        </p:nvPicPr>
        <p:blipFill>
          <a:blip r:embed="rId3"/>
          <a:stretch>
            <a:fillRect/>
          </a:stretch>
        </p:blipFill>
        <p:spPr>
          <a:xfrm>
            <a:off x="1590406" y="1894266"/>
            <a:ext cx="505219" cy="505219"/>
          </a:xfrm>
          <a:prstGeom prst="rect">
            <a:avLst/>
          </a:prstGeom>
        </p:spPr>
      </p:pic>
      <p:pic>
        <p:nvPicPr>
          <p:cNvPr id="13" name="Picture 12"/>
          <p:cNvPicPr>
            <a:picLocks noChangeAspect="1"/>
          </p:cNvPicPr>
          <p:nvPr/>
        </p:nvPicPr>
        <p:blipFill>
          <a:blip r:embed="rId3"/>
          <a:stretch>
            <a:fillRect/>
          </a:stretch>
        </p:blipFill>
        <p:spPr>
          <a:xfrm>
            <a:off x="1590406" y="2585577"/>
            <a:ext cx="505219" cy="505219"/>
          </a:xfrm>
          <a:prstGeom prst="rect">
            <a:avLst/>
          </a:prstGeom>
        </p:spPr>
      </p:pic>
      <p:pic>
        <p:nvPicPr>
          <p:cNvPr id="15" name="Picture 14"/>
          <p:cNvPicPr>
            <a:picLocks noChangeAspect="1"/>
          </p:cNvPicPr>
          <p:nvPr/>
        </p:nvPicPr>
        <p:blipFill>
          <a:blip r:embed="rId3"/>
          <a:stretch>
            <a:fillRect/>
          </a:stretch>
        </p:blipFill>
        <p:spPr>
          <a:xfrm>
            <a:off x="1590406" y="3328934"/>
            <a:ext cx="505219" cy="505219"/>
          </a:xfrm>
          <a:prstGeom prst="rect">
            <a:avLst/>
          </a:prstGeom>
        </p:spPr>
      </p:pic>
      <p:sp>
        <p:nvSpPr>
          <p:cNvPr id="16" name="Rectangle 15"/>
          <p:cNvSpPr/>
          <p:nvPr/>
        </p:nvSpPr>
        <p:spPr>
          <a:xfrm>
            <a:off x="1576735" y="5069952"/>
            <a:ext cx="5627913"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Proof in two parts </a:t>
            </a:r>
          </a:p>
        </p:txBody>
      </p:sp>
      <p:sp>
        <p:nvSpPr>
          <p:cNvPr id="18" name="Rectangle 17"/>
          <p:cNvSpPr/>
          <p:nvPr/>
        </p:nvSpPr>
        <p:spPr>
          <a:xfrm>
            <a:off x="1867880" y="6011953"/>
            <a:ext cx="9380966"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2. cumulative complexity of n challenges </a:t>
            </a:r>
          </a:p>
        </p:txBody>
      </p:sp>
      <p:pic>
        <p:nvPicPr>
          <p:cNvPr id="19" name="Picture 18"/>
          <p:cNvPicPr>
            <a:picLocks noChangeAspect="1"/>
          </p:cNvPicPr>
          <p:nvPr/>
        </p:nvPicPr>
        <p:blipFill>
          <a:blip r:embed="rId3"/>
          <a:stretch>
            <a:fillRect/>
          </a:stretch>
        </p:blipFill>
        <p:spPr>
          <a:xfrm>
            <a:off x="1560626" y="5608614"/>
            <a:ext cx="505219" cy="505219"/>
          </a:xfrm>
          <a:prstGeom prst="rect">
            <a:avLst/>
          </a:prstGeom>
        </p:spPr>
      </p:pic>
      <p:sp>
        <p:nvSpPr>
          <p:cNvPr id="17" name="Rectangle 16"/>
          <p:cNvSpPr/>
          <p:nvPr/>
        </p:nvSpPr>
        <p:spPr>
          <a:xfrm>
            <a:off x="1852030" y="5559143"/>
            <a:ext cx="9380966"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1. memory vs. time to answer one random challenge </a:t>
            </a:r>
          </a:p>
        </p:txBody>
      </p:sp>
    </p:spTree>
    <p:extLst>
      <p:ext uri="{BB962C8B-B14F-4D97-AF65-F5344CB8AC3E}">
        <p14:creationId xmlns:p14="http://schemas.microsoft.com/office/powerpoint/2010/main" val="2533062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en-US" dirty="0">
                <a:latin typeface="+mn-lt"/>
              </a:rPr>
              <a:t>How to go from this</a:t>
            </a:r>
            <a:r>
              <a:rPr lang="is-IS" dirty="0">
                <a:latin typeface="+mn-lt"/>
              </a:rPr>
              <a:t>…</a:t>
            </a:r>
            <a:endParaRPr lang="en-US" dirty="0">
              <a:latin typeface="+mn-lt"/>
            </a:endParaRP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56" name="Content Placeholder 1"/>
          <p:cNvSpPr>
            <a:spLocks noGrp="1"/>
          </p:cNvSpPr>
          <p:nvPr>
            <p:ph idx="1"/>
          </p:nvPr>
        </p:nvSpPr>
        <p:spPr>
          <a:xfrm>
            <a:off x="1603369" y="3015816"/>
            <a:ext cx="6108700" cy="659210"/>
          </a:xfrm>
        </p:spPr>
        <p:txBody>
          <a:bodyPr>
            <a:noAutofit/>
          </a:bodyPr>
          <a:lstStyle/>
          <a:p>
            <a:pPr marL="0" indent="0">
              <a:buNone/>
            </a:pPr>
            <a:r>
              <a:rPr lang="en-US" sz="2800" dirty="0"/>
              <a:t>Single random challenge: memory </a:t>
            </a:r>
            <a:r>
              <a:rPr lang="en-US" sz="2800" dirty="0">
                <a:sym typeface="Symbol"/>
              </a:rPr>
              <a:t></a:t>
            </a:r>
            <a:endParaRPr lang="en-US" sz="2800" dirty="0">
              <a:cs typeface="Times New Roman" charset="0"/>
            </a:endParaRPr>
          </a:p>
        </p:txBody>
      </p:sp>
      <p:sp>
        <p:nvSpPr>
          <p:cNvPr id="45" name="Content Placeholder 1"/>
          <p:cNvSpPr txBox="1">
            <a:spLocks/>
          </p:cNvSpPr>
          <p:nvPr/>
        </p:nvSpPr>
        <p:spPr>
          <a:xfrm>
            <a:off x="1524000" y="713818"/>
            <a:ext cx="6108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a:solidFill>
                  <a:prstClr val="black"/>
                </a:solidFill>
                <a:latin typeface="Calibri"/>
              </a:rPr>
              <a:t>H: {0,1}</a:t>
            </a:r>
            <a:r>
              <a:rPr lang="en-US" sz="2800" baseline="30000">
                <a:solidFill>
                  <a:prstClr val="black"/>
                </a:solidFill>
                <a:latin typeface="Calibri"/>
              </a:rPr>
              <a:t>* </a:t>
            </a:r>
            <a:r>
              <a:rPr lang="en-US" sz="2800">
                <a:solidFill>
                  <a:prstClr val="black"/>
                </a:solidFill>
                <a:latin typeface="Calibri"/>
                <a:sym typeface="Symbol"/>
              </a:rPr>
              <a:t> </a:t>
            </a:r>
            <a:r>
              <a:rPr lang="en-US" sz="2800">
                <a:solidFill>
                  <a:prstClr val="black"/>
                </a:solidFill>
                <a:latin typeface="Calibri"/>
              </a:rPr>
              <a:t>{0,1}</a:t>
            </a:r>
            <a:r>
              <a:rPr lang="en-US" sz="2800" baseline="30000">
                <a:solidFill>
                  <a:prstClr val="black"/>
                </a:solidFill>
                <a:latin typeface="Calibri"/>
              </a:rPr>
              <a:t>w </a:t>
            </a:r>
            <a:r>
              <a:rPr lang="en-US" sz="2800">
                <a:solidFill>
                  <a:prstClr val="black"/>
                </a:solidFill>
                <a:latin typeface="Calibri"/>
              </a:rPr>
              <a:t>random oracle</a:t>
            </a:r>
            <a:endParaRPr lang="en-US" dirty="0">
              <a:solidFill>
                <a:prstClr val="black"/>
              </a:solidFill>
              <a:latin typeface="Calibri"/>
              <a:cs typeface="Times New Roman" charset="0"/>
            </a:endParaRPr>
          </a:p>
        </p:txBody>
      </p:sp>
      <p:sp>
        <p:nvSpPr>
          <p:cNvPr id="25" name="Rectangle 24"/>
          <p:cNvSpPr/>
          <p:nvPr/>
        </p:nvSpPr>
        <p:spPr>
          <a:xfrm>
            <a:off x="6965387" y="2780666"/>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43" name="Rectangle 42"/>
          <p:cNvSpPr/>
          <p:nvPr/>
        </p:nvSpPr>
        <p:spPr>
          <a:xfrm>
            <a:off x="7114022" y="3228196"/>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46" name="Straight Arrow Connector 45"/>
          <p:cNvCxnSpPr/>
          <p:nvPr/>
        </p:nvCxnSpPr>
        <p:spPr>
          <a:xfrm>
            <a:off x="6971389" y="3331827"/>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931590" y="3331827"/>
            <a:ext cx="916023"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8203145" y="2780666"/>
            <a:ext cx="373319"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1</a:t>
            </a:r>
            <a:endParaRPr lang="en-US" sz="2800" kern="1200" dirty="0">
              <a:solidFill>
                <a:prstClr val="black"/>
              </a:solidFill>
              <a:latin typeface="Calibri"/>
              <a:ea typeface="+mn-ea"/>
              <a:cs typeface="+mn-cs"/>
            </a:endParaRPr>
          </a:p>
        </p:txBody>
      </p:sp>
      <p:sp>
        <p:nvSpPr>
          <p:cNvPr id="49" name="Rectangle 48"/>
          <p:cNvSpPr/>
          <p:nvPr/>
        </p:nvSpPr>
        <p:spPr>
          <a:xfrm>
            <a:off x="7998291" y="3230806"/>
            <a:ext cx="850213"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time</a:t>
            </a:r>
            <a:endParaRPr lang="en-US" sz="2800" kern="1200" dirty="0">
              <a:solidFill>
                <a:prstClr val="black"/>
              </a:solidFill>
              <a:latin typeface="Calibri"/>
              <a:ea typeface="+mn-ea"/>
              <a:cs typeface="Times New Roman" charset="0"/>
            </a:endParaRPr>
          </a:p>
        </p:txBody>
      </p:sp>
      <p:sp>
        <p:nvSpPr>
          <p:cNvPr id="50" name="Rectangle 49"/>
          <p:cNvSpPr/>
          <p:nvPr/>
        </p:nvSpPr>
        <p:spPr>
          <a:xfrm>
            <a:off x="7570078" y="3047218"/>
            <a:ext cx="431528"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a:t>
            </a:r>
          </a:p>
        </p:txBody>
      </p:sp>
    </p:spTree>
    <p:extLst>
      <p:ext uri="{BB962C8B-B14F-4D97-AF65-F5344CB8AC3E}">
        <p14:creationId xmlns:p14="http://schemas.microsoft.com/office/powerpoint/2010/main" val="33787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is-IS" dirty="0">
                <a:latin typeface="+mn-lt"/>
              </a:rPr>
              <a:t>… </a:t>
            </a:r>
            <a:r>
              <a:rPr lang="en-US" dirty="0">
                <a:latin typeface="+mn-lt"/>
              </a:rPr>
              <a:t>to cc(n challenges)</a:t>
            </a: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6" name="Oval 45"/>
          <p:cNvSpPr>
            <a:spLocks noChangeAspect="1"/>
          </p:cNvSpPr>
          <p:nvPr/>
        </p:nvSpPr>
        <p:spPr>
          <a:xfrm>
            <a:off x="318967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sp>
        <p:nvSpPr>
          <p:cNvPr id="48" name="Oval 47"/>
          <p:cNvSpPr>
            <a:spLocks noChangeAspect="1"/>
          </p:cNvSpPr>
          <p:nvPr/>
        </p:nvSpPr>
        <p:spPr>
          <a:xfrm>
            <a:off x="4048486"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sp>
        <p:nvSpPr>
          <p:cNvPr id="50" name="Oval 49"/>
          <p:cNvSpPr>
            <a:spLocks noChangeAspect="1"/>
          </p:cNvSpPr>
          <p:nvPr/>
        </p:nvSpPr>
        <p:spPr>
          <a:xfrm>
            <a:off x="490729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sp>
        <p:nvSpPr>
          <p:cNvPr id="52" name="Oval 51"/>
          <p:cNvSpPr>
            <a:spLocks noChangeAspect="1"/>
          </p:cNvSpPr>
          <p:nvPr/>
        </p:nvSpPr>
        <p:spPr>
          <a:xfrm>
            <a:off x="5766110"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sp>
        <p:nvSpPr>
          <p:cNvPr id="54" name="Oval 53"/>
          <p:cNvSpPr>
            <a:spLocks noChangeAspect="1"/>
          </p:cNvSpPr>
          <p:nvPr/>
        </p:nvSpPr>
        <p:spPr>
          <a:xfrm>
            <a:off x="6624922"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sp>
        <p:nvSpPr>
          <p:cNvPr id="58" name="Oval 57"/>
          <p:cNvSpPr>
            <a:spLocks noChangeAspect="1"/>
          </p:cNvSpPr>
          <p:nvPr/>
        </p:nvSpPr>
        <p:spPr>
          <a:xfrm>
            <a:off x="748373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sp>
        <p:nvSpPr>
          <p:cNvPr id="61" name="Oval 60"/>
          <p:cNvSpPr>
            <a:spLocks noChangeAspect="1"/>
          </p:cNvSpPr>
          <p:nvPr/>
        </p:nvSpPr>
        <p:spPr>
          <a:xfrm>
            <a:off x="8342546" y="238772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sp>
        <p:nvSpPr>
          <p:cNvPr id="64" name="Oval 63"/>
          <p:cNvSpPr>
            <a:spLocks noChangeAspect="1"/>
          </p:cNvSpPr>
          <p:nvPr/>
        </p:nvSpPr>
        <p:spPr>
          <a:xfrm>
            <a:off x="920135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942806"/>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24000" y="713818"/>
            <a:ext cx="6108700"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cxnSp>
        <p:nvCxnSpPr>
          <p:cNvPr id="3" name="Elbow Connector 2"/>
          <p:cNvCxnSpPr>
            <a:stCxn id="42" idx="6"/>
            <a:endCxn id="46" idx="2"/>
          </p:cNvCxnSpPr>
          <p:nvPr/>
        </p:nvCxnSpPr>
        <p:spPr>
          <a:xfrm flipH="1">
            <a:off x="3189674" y="1682456"/>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Content Placeholder 1"/>
          <p:cNvSpPr txBox="1">
            <a:spLocks/>
          </p:cNvSpPr>
          <p:nvPr/>
        </p:nvSpPr>
        <p:spPr>
          <a:xfrm>
            <a:off x="1603369" y="3015816"/>
            <a:ext cx="6108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Single random challenge: memory </a:t>
            </a:r>
            <a:r>
              <a:rPr lang="en-US" sz="2800" dirty="0">
                <a:solidFill>
                  <a:prstClr val="black"/>
                </a:solidFill>
                <a:latin typeface="Calibri"/>
                <a:sym typeface="Symbol"/>
              </a:rPr>
              <a:t></a:t>
            </a:r>
            <a:endParaRPr lang="en-US" sz="2800" dirty="0">
              <a:solidFill>
                <a:prstClr val="black"/>
              </a:solidFill>
              <a:latin typeface="Calibri"/>
              <a:cs typeface="Times New Roman" charset="0"/>
            </a:endParaRPr>
          </a:p>
        </p:txBody>
      </p:sp>
      <p:cxnSp>
        <p:nvCxnSpPr>
          <p:cNvPr id="69" name="Straight Arrow Connector 68"/>
          <p:cNvCxnSpPr/>
          <p:nvPr/>
        </p:nvCxnSpPr>
        <p:spPr>
          <a:xfrm>
            <a:off x="2428266" y="6202764"/>
            <a:ext cx="7689438"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28266" y="4003832"/>
            <a:ext cx="0" cy="219893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61709" y="6139646"/>
            <a:ext cx="850213"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time</a:t>
            </a:r>
            <a:endParaRPr lang="en-US" sz="1800" kern="1200" dirty="0">
              <a:solidFill>
                <a:prstClr val="black"/>
              </a:solidFill>
              <a:latin typeface="Calibri"/>
              <a:ea typeface="+mn-ea"/>
              <a:cs typeface="+mn-cs"/>
            </a:endParaRPr>
          </a:p>
        </p:txBody>
      </p:sp>
      <p:sp>
        <p:nvSpPr>
          <p:cNvPr id="74" name="Rectangle 73"/>
          <p:cNvSpPr/>
          <p:nvPr/>
        </p:nvSpPr>
        <p:spPr>
          <a:xfrm rot="16200000">
            <a:off x="1460969" y="4694860"/>
            <a:ext cx="141577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memory</a:t>
            </a:r>
            <a:endParaRPr lang="en-US" sz="1800" kern="1200" dirty="0">
              <a:solidFill>
                <a:prstClr val="black"/>
              </a:solidFill>
              <a:latin typeface="Calibri"/>
              <a:ea typeface="+mn-ea"/>
              <a:cs typeface="+mn-cs"/>
            </a:endParaRPr>
          </a:p>
        </p:txBody>
      </p:sp>
      <p:sp>
        <p:nvSpPr>
          <p:cNvPr id="10" name="Freeform 9"/>
          <p:cNvSpPr/>
          <p:nvPr/>
        </p:nvSpPr>
        <p:spPr>
          <a:xfrm>
            <a:off x="2423519" y="4153064"/>
            <a:ext cx="7500395" cy="204056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887443 w 7500395"/>
              <a:gd name="connsiteY8" fmla="*/ 647148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2063289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288232 w 7500395"/>
              <a:gd name="connsiteY6" fmla="*/ 1318434 h 2040560"/>
              <a:gd name="connsiteX7" fmla="*/ 1626497 w 7500395"/>
              <a:gd name="connsiteY7" fmla="*/ 1579538 h 2040560"/>
              <a:gd name="connsiteX8" fmla="*/ 2063289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00395" h="2040560">
                <a:moveTo>
                  <a:pt x="0" y="2040560"/>
                </a:moveTo>
                <a:cubicBezTo>
                  <a:pt x="105826" y="1929209"/>
                  <a:pt x="211652" y="1817858"/>
                  <a:pt x="277793" y="1723045"/>
                </a:cubicBezTo>
                <a:cubicBezTo>
                  <a:pt x="343934" y="1628231"/>
                  <a:pt x="335115" y="1529008"/>
                  <a:pt x="396847" y="1471679"/>
                </a:cubicBezTo>
                <a:cubicBezTo>
                  <a:pt x="458579" y="1414350"/>
                  <a:pt x="593066" y="1462859"/>
                  <a:pt x="648183" y="1379070"/>
                </a:cubicBezTo>
                <a:cubicBezTo>
                  <a:pt x="703301" y="1295281"/>
                  <a:pt x="670230" y="891772"/>
                  <a:pt x="727552" y="968946"/>
                </a:cubicBezTo>
                <a:cubicBezTo>
                  <a:pt x="784874" y="1046120"/>
                  <a:pt x="898670" y="1783865"/>
                  <a:pt x="992116" y="1842113"/>
                </a:cubicBezTo>
                <a:cubicBezTo>
                  <a:pt x="1085562" y="1900361"/>
                  <a:pt x="1182502" y="1362196"/>
                  <a:pt x="1288232" y="1318434"/>
                </a:cubicBezTo>
                <a:cubicBezTo>
                  <a:pt x="1393962" y="1274672"/>
                  <a:pt x="1497321" y="1691419"/>
                  <a:pt x="1626497" y="1579538"/>
                </a:cubicBezTo>
                <a:cubicBezTo>
                  <a:pt x="1755673" y="1467657"/>
                  <a:pt x="1834007" y="673880"/>
                  <a:pt x="2063289" y="647148"/>
                </a:cubicBezTo>
                <a:cubicBezTo>
                  <a:pt x="2292571" y="620416"/>
                  <a:pt x="2797178" y="1486742"/>
                  <a:pt x="3002190" y="1419148"/>
                </a:cubicBezTo>
                <a:cubicBezTo>
                  <a:pt x="3207202" y="1351554"/>
                  <a:pt x="3202532" y="306506"/>
                  <a:pt x="3293363" y="241585"/>
                </a:cubicBezTo>
                <a:cubicBezTo>
                  <a:pt x="3384194" y="176664"/>
                  <a:pt x="3489376" y="799530"/>
                  <a:pt x="3547177" y="1029620"/>
                </a:cubicBezTo>
                <a:cubicBezTo>
                  <a:pt x="3604978" y="1259710"/>
                  <a:pt x="3597746" y="1476203"/>
                  <a:pt x="3640168" y="1622124"/>
                </a:cubicBezTo>
                <a:cubicBezTo>
                  <a:pt x="3682590" y="1768045"/>
                  <a:pt x="3716127" y="1897145"/>
                  <a:pt x="3801709" y="1905145"/>
                </a:cubicBezTo>
                <a:cubicBezTo>
                  <a:pt x="3887291" y="1913145"/>
                  <a:pt x="4064134" y="1797494"/>
                  <a:pt x="4153658" y="1670126"/>
                </a:cubicBezTo>
                <a:cubicBezTo>
                  <a:pt x="4243182" y="1542758"/>
                  <a:pt x="4257279" y="1262207"/>
                  <a:pt x="4338853" y="1140934"/>
                </a:cubicBezTo>
                <a:cubicBezTo>
                  <a:pt x="4420427" y="1019661"/>
                  <a:pt x="4570347" y="1061554"/>
                  <a:pt x="4643102" y="942486"/>
                </a:cubicBezTo>
                <a:cubicBezTo>
                  <a:pt x="4715857" y="823418"/>
                  <a:pt x="4726880" y="583077"/>
                  <a:pt x="4775384" y="426524"/>
                </a:cubicBezTo>
                <a:cubicBezTo>
                  <a:pt x="4823888" y="269971"/>
                  <a:pt x="4872391" y="-34314"/>
                  <a:pt x="4934123" y="3170"/>
                </a:cubicBezTo>
                <a:cubicBezTo>
                  <a:pt x="4995855" y="40654"/>
                  <a:pt x="5068610" y="624971"/>
                  <a:pt x="5145774" y="651431"/>
                </a:cubicBezTo>
                <a:cubicBezTo>
                  <a:pt x="5222938" y="677891"/>
                  <a:pt x="5346402" y="113419"/>
                  <a:pt x="5397110" y="161928"/>
                </a:cubicBezTo>
                <a:cubicBezTo>
                  <a:pt x="5447818" y="210437"/>
                  <a:pt x="5412543" y="719784"/>
                  <a:pt x="5450023" y="942486"/>
                </a:cubicBezTo>
                <a:cubicBezTo>
                  <a:pt x="5487503" y="1165188"/>
                  <a:pt x="5555848" y="1348200"/>
                  <a:pt x="5621989" y="1498138"/>
                </a:cubicBezTo>
                <a:cubicBezTo>
                  <a:pt x="5688130" y="1648076"/>
                  <a:pt x="5767500" y="1901647"/>
                  <a:pt x="5846869" y="1842113"/>
                </a:cubicBezTo>
                <a:cubicBezTo>
                  <a:pt x="5926238" y="1782579"/>
                  <a:pt x="5983561" y="1143139"/>
                  <a:pt x="6098205" y="1140934"/>
                </a:cubicBezTo>
                <a:cubicBezTo>
                  <a:pt x="6212849" y="1138729"/>
                  <a:pt x="6375998" y="1954566"/>
                  <a:pt x="6534736" y="1828883"/>
                </a:cubicBezTo>
                <a:cubicBezTo>
                  <a:pt x="6693474" y="1703200"/>
                  <a:pt x="6889693" y="351555"/>
                  <a:pt x="7050636" y="386835"/>
                </a:cubicBezTo>
                <a:cubicBezTo>
                  <a:pt x="7211579" y="422114"/>
                  <a:pt x="7355987" y="1231337"/>
                  <a:pt x="7500395" y="204056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75" name="Content Placeholder 1"/>
          <p:cNvSpPr txBox="1">
            <a:spLocks/>
          </p:cNvSpPr>
          <p:nvPr/>
        </p:nvSpPr>
        <p:spPr>
          <a:xfrm>
            <a:off x="5812028" y="6168165"/>
            <a:ext cx="2471803"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to compute </a:t>
            </a:r>
            <a:r>
              <a:rPr lang="en-US" sz="2800" dirty="0" err="1">
                <a:solidFill>
                  <a:prstClr val="black"/>
                </a:solidFill>
                <a:latin typeface="Calibri"/>
              </a:rPr>
              <a:t>s</a:t>
            </a:r>
            <a:r>
              <a:rPr lang="en-US" sz="2800" baseline="-25000" dirty="0" err="1">
                <a:solidFill>
                  <a:prstClr val="black"/>
                </a:solidFill>
                <a:latin typeface="Calibri"/>
              </a:rPr>
              <a:t>i</a:t>
            </a:r>
            <a:endParaRPr lang="en-US" sz="2800" baseline="-25000" dirty="0">
              <a:solidFill>
                <a:prstClr val="black"/>
              </a:solidFill>
              <a:latin typeface="Calibri"/>
              <a:cs typeface="Times New Roman" charset="0"/>
            </a:endParaRPr>
          </a:p>
        </p:txBody>
      </p:sp>
      <p:cxnSp>
        <p:nvCxnSpPr>
          <p:cNvPr id="76" name="Straight Arrow Connector 75"/>
          <p:cNvCxnSpPr/>
          <p:nvPr/>
        </p:nvCxnSpPr>
        <p:spPr>
          <a:xfrm flipV="1">
            <a:off x="5684755" y="619362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316887" y="619957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699026" y="4380560"/>
            <a:ext cx="0" cy="1813065"/>
          </a:xfrm>
          <a:prstGeom prst="straightConnector1">
            <a:avLst/>
          </a:prstGeom>
          <a:ln w="38100">
            <a:solidFill>
              <a:schemeClr val="accent6">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684755" y="6207893"/>
            <a:ext cx="2632132" cy="0"/>
          </a:xfrm>
          <a:prstGeom prst="straightConnector1">
            <a:avLst/>
          </a:prstGeom>
          <a:ln w="38100">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484044" y="4006726"/>
            <a:ext cx="3081914" cy="107301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a:buClrTx/>
            </a:pPr>
            <a:r>
              <a:rPr lang="en-US" sz="2400" kern="1200" dirty="0">
                <a:solidFill>
                  <a:prstClr val="black"/>
                </a:solidFill>
                <a:latin typeface="Calibri"/>
              </a:rPr>
              <a:t>Know only that </a:t>
            </a:r>
            <a:br>
              <a:rPr lang="en-US" sz="2400" kern="1200" dirty="0">
                <a:solidFill>
                  <a:prstClr val="black"/>
                </a:solidFill>
                <a:latin typeface="Calibri"/>
              </a:rPr>
            </a:br>
            <a:r>
              <a:rPr lang="en-US" sz="2400" u="sng" kern="1200" dirty="0">
                <a:solidFill>
                  <a:srgbClr val="F79646">
                    <a:lumMod val="75000"/>
                  </a:srgbClr>
                </a:solidFill>
                <a:latin typeface="Calibri"/>
              </a:rPr>
              <a:t>orange</a:t>
            </a:r>
            <a:r>
              <a:rPr lang="en-US" sz="2400" kern="1200" dirty="0">
                <a:solidFill>
                  <a:srgbClr val="008000"/>
                </a:solidFill>
                <a:latin typeface="Calibri"/>
              </a:rPr>
              <a:t> </a:t>
            </a:r>
            <a:r>
              <a:rPr lang="en-US" sz="2400" kern="1200" dirty="0">
                <a:solidFill>
                  <a:prstClr val="black"/>
                </a:solidFill>
                <a:latin typeface="Calibri"/>
              </a:rPr>
              <a:t>is inversely </a:t>
            </a:r>
            <a:br>
              <a:rPr lang="en-US" sz="2400" kern="1200" dirty="0">
                <a:solidFill>
                  <a:prstClr val="black"/>
                </a:solidFill>
                <a:latin typeface="Calibri"/>
              </a:rPr>
            </a:br>
            <a:r>
              <a:rPr lang="en-US" sz="2400" kern="1200" dirty="0">
                <a:solidFill>
                  <a:prstClr val="black"/>
                </a:solidFill>
                <a:latin typeface="Calibri"/>
              </a:rPr>
              <a:t>proportional to </a:t>
            </a:r>
            <a:r>
              <a:rPr lang="en-US" sz="2400" u="sng" kern="1200" dirty="0">
                <a:solidFill>
                  <a:srgbClr val="FF0000"/>
                </a:solidFill>
                <a:latin typeface="Calibri"/>
              </a:rPr>
              <a:t>red</a:t>
            </a:r>
            <a:endParaRPr lang="en-US" sz="2400" u="sng" kern="1200" baseline="-25000" dirty="0">
              <a:solidFill>
                <a:srgbClr val="FF0000"/>
              </a:solidFill>
              <a:latin typeface="Calibri"/>
            </a:endParaRPr>
          </a:p>
        </p:txBody>
      </p:sp>
      <p:cxnSp>
        <p:nvCxnSpPr>
          <p:cNvPr id="63" name="Straight Arrow Connector 62"/>
          <p:cNvCxnSpPr/>
          <p:nvPr/>
        </p:nvCxnSpPr>
        <p:spPr>
          <a:xfrm flipH="1">
            <a:off x="6643079" y="4979854"/>
            <a:ext cx="3280835" cy="11597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5702839" y="4566055"/>
            <a:ext cx="2157386" cy="94174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1954270" y="5229883"/>
            <a:ext cx="8813800" cy="86894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en-US" sz="2400" kern="1200" dirty="0">
                <a:solidFill>
                  <a:prstClr val="black"/>
                </a:solidFill>
                <a:latin typeface="Calibri"/>
              </a:rPr>
              <a:t>Prior work [Alwen Chen </a:t>
            </a:r>
            <a:r>
              <a:rPr lang="en-US" sz="2400" kern="1200" dirty="0" err="1">
                <a:solidFill>
                  <a:prstClr val="black"/>
                </a:solidFill>
                <a:latin typeface="Calibri"/>
              </a:rPr>
              <a:t>Kamath</a:t>
            </a:r>
            <a:r>
              <a:rPr lang="en-US" sz="2400" kern="1200" dirty="0">
                <a:solidFill>
                  <a:prstClr val="black"/>
                </a:solidFill>
                <a:latin typeface="Calibri"/>
              </a:rPr>
              <a:t> Kolmogorov </a:t>
            </a:r>
            <a:r>
              <a:rPr lang="en-US" sz="2400" kern="1200" dirty="0" err="1">
                <a:solidFill>
                  <a:prstClr val="black"/>
                </a:solidFill>
                <a:latin typeface="Calibri"/>
              </a:rPr>
              <a:t>Pietrzak</a:t>
            </a:r>
            <a:r>
              <a:rPr lang="en-US" sz="2400" kern="1200" dirty="0">
                <a:solidFill>
                  <a:prstClr val="black"/>
                </a:solidFill>
                <a:latin typeface="Calibri"/>
              </a:rPr>
              <a:t> </a:t>
            </a:r>
            <a:r>
              <a:rPr lang="en-US" sz="2400" kern="1200" dirty="0" err="1">
                <a:solidFill>
                  <a:prstClr val="black"/>
                </a:solidFill>
                <a:latin typeface="Calibri"/>
              </a:rPr>
              <a:t>Tessaro</a:t>
            </a:r>
            <a:r>
              <a:rPr lang="en-US" sz="2400" kern="1200" dirty="0">
                <a:solidFill>
                  <a:prstClr val="black"/>
                </a:solidFill>
                <a:latin typeface="Calibri"/>
              </a:rPr>
              <a:t> ‘16]: “potential” argument to get  (n</a:t>
            </a:r>
            <a:r>
              <a:rPr lang="en-US" sz="2400" kern="1200" baseline="30000" dirty="0">
                <a:solidFill>
                  <a:prstClr val="black"/>
                </a:solidFill>
                <a:latin typeface="Calibri"/>
              </a:rPr>
              <a:t>2 </a:t>
            </a:r>
            <a:r>
              <a:rPr lang="en-US" sz="2400" kern="1200" dirty="0">
                <a:solidFill>
                  <a:prstClr val="black"/>
                </a:solidFill>
                <a:latin typeface="Calibri"/>
              </a:rPr>
              <a:t>/ log</a:t>
            </a:r>
            <a:r>
              <a:rPr lang="en-US" sz="2400" kern="1200" baseline="30000" dirty="0">
                <a:solidFill>
                  <a:prstClr val="black"/>
                </a:solidFill>
                <a:latin typeface="Calibri"/>
              </a:rPr>
              <a:t>2</a:t>
            </a:r>
            <a:r>
              <a:rPr lang="en-US" sz="2400" kern="1200" dirty="0">
                <a:solidFill>
                  <a:prstClr val="black"/>
                </a:solidFill>
                <a:latin typeface="Calibri"/>
              </a:rPr>
              <a:t>n)</a:t>
            </a:r>
          </a:p>
        </p:txBody>
      </p:sp>
      <p:sp>
        <p:nvSpPr>
          <p:cNvPr id="96" name="Rectangle 95"/>
          <p:cNvSpPr/>
          <p:nvPr/>
        </p:nvSpPr>
        <p:spPr>
          <a:xfrm>
            <a:off x="6965387" y="2780666"/>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97" name="Rectangle 96"/>
          <p:cNvSpPr/>
          <p:nvPr/>
        </p:nvSpPr>
        <p:spPr>
          <a:xfrm>
            <a:off x="7114022" y="3228196"/>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98" name="Straight Arrow Connector 97"/>
          <p:cNvCxnSpPr/>
          <p:nvPr/>
        </p:nvCxnSpPr>
        <p:spPr>
          <a:xfrm>
            <a:off x="6971389" y="3331827"/>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7931590" y="3331827"/>
            <a:ext cx="916023"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8203145" y="2780666"/>
            <a:ext cx="373319"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1</a:t>
            </a:r>
            <a:endParaRPr lang="en-US" sz="2800" kern="1200" dirty="0">
              <a:solidFill>
                <a:prstClr val="black"/>
              </a:solidFill>
              <a:latin typeface="Calibri"/>
              <a:ea typeface="+mn-ea"/>
              <a:cs typeface="+mn-cs"/>
            </a:endParaRPr>
          </a:p>
        </p:txBody>
      </p:sp>
      <p:sp>
        <p:nvSpPr>
          <p:cNvPr id="101" name="Rectangle 100"/>
          <p:cNvSpPr/>
          <p:nvPr/>
        </p:nvSpPr>
        <p:spPr>
          <a:xfrm>
            <a:off x="7998291" y="3230806"/>
            <a:ext cx="850213"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time</a:t>
            </a:r>
            <a:endParaRPr lang="en-US" sz="2800" kern="1200" dirty="0">
              <a:solidFill>
                <a:prstClr val="black"/>
              </a:solidFill>
              <a:latin typeface="Calibri"/>
              <a:ea typeface="+mn-ea"/>
              <a:cs typeface="Times New Roman" charset="0"/>
            </a:endParaRPr>
          </a:p>
        </p:txBody>
      </p:sp>
      <p:sp>
        <p:nvSpPr>
          <p:cNvPr id="102" name="Rectangle 101"/>
          <p:cNvSpPr/>
          <p:nvPr/>
        </p:nvSpPr>
        <p:spPr>
          <a:xfrm>
            <a:off x="7570078" y="3047218"/>
            <a:ext cx="431528"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a:t>
            </a:r>
          </a:p>
        </p:txBody>
      </p:sp>
    </p:spTree>
    <p:extLst>
      <p:ext uri="{BB962C8B-B14F-4D97-AF65-F5344CB8AC3E}">
        <p14:creationId xmlns:p14="http://schemas.microsoft.com/office/powerpoint/2010/main" val="18763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4" grpId="0"/>
      <p:bldP spid="10" grpId="0" animBg="1"/>
      <p:bldP spid="75" grpId="0"/>
      <p:bldP spid="73" grpId="0" animBg="1"/>
      <p:bldP spid="8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a:xfrm>
            <a:off x="2423519" y="4153064"/>
            <a:ext cx="7500395" cy="204056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887443 w 7500395"/>
              <a:gd name="connsiteY8" fmla="*/ 647148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2063289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288232 w 7500395"/>
              <a:gd name="connsiteY6" fmla="*/ 1318434 h 2040560"/>
              <a:gd name="connsiteX7" fmla="*/ 1626497 w 7500395"/>
              <a:gd name="connsiteY7" fmla="*/ 1579538 h 2040560"/>
              <a:gd name="connsiteX8" fmla="*/ 2063289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00395" h="2040560">
                <a:moveTo>
                  <a:pt x="0" y="2040560"/>
                </a:moveTo>
                <a:cubicBezTo>
                  <a:pt x="105826" y="1929209"/>
                  <a:pt x="211652" y="1817858"/>
                  <a:pt x="277793" y="1723045"/>
                </a:cubicBezTo>
                <a:cubicBezTo>
                  <a:pt x="343934" y="1628231"/>
                  <a:pt x="335115" y="1529008"/>
                  <a:pt x="396847" y="1471679"/>
                </a:cubicBezTo>
                <a:cubicBezTo>
                  <a:pt x="458579" y="1414350"/>
                  <a:pt x="593066" y="1462859"/>
                  <a:pt x="648183" y="1379070"/>
                </a:cubicBezTo>
                <a:cubicBezTo>
                  <a:pt x="703301" y="1295281"/>
                  <a:pt x="670230" y="891772"/>
                  <a:pt x="727552" y="968946"/>
                </a:cubicBezTo>
                <a:cubicBezTo>
                  <a:pt x="784874" y="1046120"/>
                  <a:pt x="898670" y="1783865"/>
                  <a:pt x="992116" y="1842113"/>
                </a:cubicBezTo>
                <a:cubicBezTo>
                  <a:pt x="1085562" y="1900361"/>
                  <a:pt x="1182502" y="1362196"/>
                  <a:pt x="1288232" y="1318434"/>
                </a:cubicBezTo>
                <a:cubicBezTo>
                  <a:pt x="1393962" y="1274672"/>
                  <a:pt x="1497321" y="1691419"/>
                  <a:pt x="1626497" y="1579538"/>
                </a:cubicBezTo>
                <a:cubicBezTo>
                  <a:pt x="1755673" y="1467657"/>
                  <a:pt x="1834007" y="673880"/>
                  <a:pt x="2063289" y="647148"/>
                </a:cubicBezTo>
                <a:cubicBezTo>
                  <a:pt x="2292571" y="620416"/>
                  <a:pt x="2797178" y="1486742"/>
                  <a:pt x="3002190" y="1419148"/>
                </a:cubicBezTo>
                <a:cubicBezTo>
                  <a:pt x="3207202" y="1351554"/>
                  <a:pt x="3202532" y="306506"/>
                  <a:pt x="3293363" y="241585"/>
                </a:cubicBezTo>
                <a:cubicBezTo>
                  <a:pt x="3384194" y="176664"/>
                  <a:pt x="3489376" y="799530"/>
                  <a:pt x="3547177" y="1029620"/>
                </a:cubicBezTo>
                <a:cubicBezTo>
                  <a:pt x="3604978" y="1259710"/>
                  <a:pt x="3597746" y="1476203"/>
                  <a:pt x="3640168" y="1622124"/>
                </a:cubicBezTo>
                <a:cubicBezTo>
                  <a:pt x="3682590" y="1768045"/>
                  <a:pt x="3716127" y="1897145"/>
                  <a:pt x="3801709" y="1905145"/>
                </a:cubicBezTo>
                <a:cubicBezTo>
                  <a:pt x="3887291" y="1913145"/>
                  <a:pt x="4064134" y="1797494"/>
                  <a:pt x="4153658" y="1670126"/>
                </a:cubicBezTo>
                <a:cubicBezTo>
                  <a:pt x="4243182" y="1542758"/>
                  <a:pt x="4257279" y="1262207"/>
                  <a:pt x="4338853" y="1140934"/>
                </a:cubicBezTo>
                <a:cubicBezTo>
                  <a:pt x="4420427" y="1019661"/>
                  <a:pt x="4570347" y="1061554"/>
                  <a:pt x="4643102" y="942486"/>
                </a:cubicBezTo>
                <a:cubicBezTo>
                  <a:pt x="4715857" y="823418"/>
                  <a:pt x="4726880" y="583077"/>
                  <a:pt x="4775384" y="426524"/>
                </a:cubicBezTo>
                <a:cubicBezTo>
                  <a:pt x="4823888" y="269971"/>
                  <a:pt x="4872391" y="-34314"/>
                  <a:pt x="4934123" y="3170"/>
                </a:cubicBezTo>
                <a:cubicBezTo>
                  <a:pt x="4995855" y="40654"/>
                  <a:pt x="5068610" y="624971"/>
                  <a:pt x="5145774" y="651431"/>
                </a:cubicBezTo>
                <a:cubicBezTo>
                  <a:pt x="5222938" y="677891"/>
                  <a:pt x="5346402" y="113419"/>
                  <a:pt x="5397110" y="161928"/>
                </a:cubicBezTo>
                <a:cubicBezTo>
                  <a:pt x="5447818" y="210437"/>
                  <a:pt x="5412543" y="719784"/>
                  <a:pt x="5450023" y="942486"/>
                </a:cubicBezTo>
                <a:cubicBezTo>
                  <a:pt x="5487503" y="1165188"/>
                  <a:pt x="5555848" y="1348200"/>
                  <a:pt x="5621989" y="1498138"/>
                </a:cubicBezTo>
                <a:cubicBezTo>
                  <a:pt x="5688130" y="1648076"/>
                  <a:pt x="5767500" y="1901647"/>
                  <a:pt x="5846869" y="1842113"/>
                </a:cubicBezTo>
                <a:cubicBezTo>
                  <a:pt x="5926238" y="1782579"/>
                  <a:pt x="5983561" y="1143139"/>
                  <a:pt x="6098205" y="1140934"/>
                </a:cubicBezTo>
                <a:cubicBezTo>
                  <a:pt x="6212849" y="1138729"/>
                  <a:pt x="6375998" y="1954566"/>
                  <a:pt x="6534736" y="1828883"/>
                </a:cubicBezTo>
                <a:cubicBezTo>
                  <a:pt x="6693474" y="1703200"/>
                  <a:pt x="6889693" y="351555"/>
                  <a:pt x="7050636" y="386835"/>
                </a:cubicBezTo>
                <a:cubicBezTo>
                  <a:pt x="7211579" y="422114"/>
                  <a:pt x="7355987" y="1231337"/>
                  <a:pt x="7500395" y="204056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8194" name="Title 2"/>
          <p:cNvSpPr>
            <a:spLocks noGrp="1"/>
          </p:cNvSpPr>
          <p:nvPr>
            <p:ph type="title"/>
          </p:nvPr>
        </p:nvSpPr>
        <p:spPr>
          <a:xfrm>
            <a:off x="1854200" y="-307237"/>
            <a:ext cx="8686800" cy="1143000"/>
          </a:xfrm>
        </p:spPr>
        <p:txBody>
          <a:bodyPr>
            <a:normAutofit/>
          </a:bodyPr>
          <a:lstStyle/>
          <a:p>
            <a:r>
              <a:rPr lang="is-IS" dirty="0">
                <a:latin typeface="+mn-lt"/>
              </a:rPr>
              <a:t>… </a:t>
            </a:r>
            <a:r>
              <a:rPr lang="en-US" dirty="0">
                <a:latin typeface="+mn-lt"/>
              </a:rPr>
              <a:t>to cc(n challenges)</a:t>
            </a: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6" name="Oval 45"/>
          <p:cNvSpPr>
            <a:spLocks noChangeAspect="1"/>
          </p:cNvSpPr>
          <p:nvPr/>
        </p:nvSpPr>
        <p:spPr>
          <a:xfrm>
            <a:off x="318967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sp>
        <p:nvSpPr>
          <p:cNvPr id="48" name="Oval 47"/>
          <p:cNvSpPr>
            <a:spLocks noChangeAspect="1"/>
          </p:cNvSpPr>
          <p:nvPr/>
        </p:nvSpPr>
        <p:spPr>
          <a:xfrm>
            <a:off x="4048486"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sp>
        <p:nvSpPr>
          <p:cNvPr id="50" name="Oval 49"/>
          <p:cNvSpPr>
            <a:spLocks noChangeAspect="1"/>
          </p:cNvSpPr>
          <p:nvPr/>
        </p:nvSpPr>
        <p:spPr>
          <a:xfrm>
            <a:off x="490729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sp>
        <p:nvSpPr>
          <p:cNvPr id="52" name="Oval 51"/>
          <p:cNvSpPr>
            <a:spLocks noChangeAspect="1"/>
          </p:cNvSpPr>
          <p:nvPr/>
        </p:nvSpPr>
        <p:spPr>
          <a:xfrm>
            <a:off x="5766110"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sp>
        <p:nvSpPr>
          <p:cNvPr id="54" name="Oval 53"/>
          <p:cNvSpPr>
            <a:spLocks noChangeAspect="1"/>
          </p:cNvSpPr>
          <p:nvPr/>
        </p:nvSpPr>
        <p:spPr>
          <a:xfrm>
            <a:off x="6624922"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sp>
        <p:nvSpPr>
          <p:cNvPr id="58" name="Oval 57"/>
          <p:cNvSpPr>
            <a:spLocks noChangeAspect="1"/>
          </p:cNvSpPr>
          <p:nvPr/>
        </p:nvSpPr>
        <p:spPr>
          <a:xfrm>
            <a:off x="748373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sp>
        <p:nvSpPr>
          <p:cNvPr id="61" name="Oval 60"/>
          <p:cNvSpPr>
            <a:spLocks noChangeAspect="1"/>
          </p:cNvSpPr>
          <p:nvPr/>
        </p:nvSpPr>
        <p:spPr>
          <a:xfrm>
            <a:off x="8342546" y="238772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sp>
        <p:nvSpPr>
          <p:cNvPr id="64" name="Oval 63"/>
          <p:cNvSpPr>
            <a:spLocks noChangeAspect="1"/>
          </p:cNvSpPr>
          <p:nvPr/>
        </p:nvSpPr>
        <p:spPr>
          <a:xfrm>
            <a:off x="920135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942806"/>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24000" y="713818"/>
            <a:ext cx="6108700"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cxnSp>
        <p:nvCxnSpPr>
          <p:cNvPr id="3" name="Elbow Connector 2"/>
          <p:cNvCxnSpPr>
            <a:stCxn id="42" idx="6"/>
            <a:endCxn id="46" idx="2"/>
          </p:cNvCxnSpPr>
          <p:nvPr/>
        </p:nvCxnSpPr>
        <p:spPr>
          <a:xfrm flipH="1">
            <a:off x="3189674" y="1682456"/>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Content Placeholder 1"/>
          <p:cNvSpPr txBox="1">
            <a:spLocks/>
          </p:cNvSpPr>
          <p:nvPr/>
        </p:nvSpPr>
        <p:spPr>
          <a:xfrm>
            <a:off x="1603369" y="3015816"/>
            <a:ext cx="6108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Single random challenge: memory </a:t>
            </a:r>
            <a:r>
              <a:rPr lang="en-US" sz="2800" dirty="0">
                <a:solidFill>
                  <a:prstClr val="black"/>
                </a:solidFill>
                <a:latin typeface="Calibri"/>
                <a:sym typeface="Symbol"/>
              </a:rPr>
              <a:t></a:t>
            </a:r>
            <a:endParaRPr lang="en-US" sz="2800" dirty="0">
              <a:solidFill>
                <a:prstClr val="black"/>
              </a:solidFill>
              <a:latin typeface="Calibri"/>
              <a:cs typeface="Times New Roman" charset="0"/>
            </a:endParaRPr>
          </a:p>
        </p:txBody>
      </p:sp>
      <p:cxnSp>
        <p:nvCxnSpPr>
          <p:cNvPr id="69" name="Straight Arrow Connector 68"/>
          <p:cNvCxnSpPr/>
          <p:nvPr/>
        </p:nvCxnSpPr>
        <p:spPr>
          <a:xfrm>
            <a:off x="2428266" y="6202764"/>
            <a:ext cx="7689438"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28266" y="4003832"/>
            <a:ext cx="0" cy="219893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61709" y="6139646"/>
            <a:ext cx="850213"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time</a:t>
            </a:r>
            <a:endParaRPr lang="en-US" sz="1800" kern="1200" dirty="0">
              <a:solidFill>
                <a:prstClr val="black"/>
              </a:solidFill>
              <a:latin typeface="Calibri"/>
              <a:ea typeface="+mn-ea"/>
              <a:cs typeface="+mn-cs"/>
            </a:endParaRPr>
          </a:p>
        </p:txBody>
      </p:sp>
      <p:sp>
        <p:nvSpPr>
          <p:cNvPr id="74" name="Rectangle 73"/>
          <p:cNvSpPr/>
          <p:nvPr/>
        </p:nvSpPr>
        <p:spPr>
          <a:xfrm rot="16200000">
            <a:off x="1460969" y="4694860"/>
            <a:ext cx="141577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memory</a:t>
            </a:r>
            <a:endParaRPr lang="en-US" sz="1800" kern="1200" dirty="0">
              <a:solidFill>
                <a:prstClr val="black"/>
              </a:solidFill>
              <a:latin typeface="Calibri"/>
              <a:ea typeface="+mn-ea"/>
              <a:cs typeface="+mn-cs"/>
            </a:endParaRPr>
          </a:p>
        </p:txBody>
      </p:sp>
      <p:sp>
        <p:nvSpPr>
          <p:cNvPr id="75" name="Content Placeholder 1"/>
          <p:cNvSpPr txBox="1">
            <a:spLocks/>
          </p:cNvSpPr>
          <p:nvPr/>
        </p:nvSpPr>
        <p:spPr>
          <a:xfrm>
            <a:off x="5812028" y="6168165"/>
            <a:ext cx="2471803"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to compute </a:t>
            </a:r>
            <a:r>
              <a:rPr lang="en-US" sz="2800" dirty="0" err="1">
                <a:solidFill>
                  <a:prstClr val="black"/>
                </a:solidFill>
                <a:latin typeface="Calibri"/>
              </a:rPr>
              <a:t>s</a:t>
            </a:r>
            <a:r>
              <a:rPr lang="en-US" sz="2800" baseline="-25000" dirty="0" err="1">
                <a:solidFill>
                  <a:prstClr val="black"/>
                </a:solidFill>
                <a:latin typeface="Calibri"/>
              </a:rPr>
              <a:t>i</a:t>
            </a:r>
            <a:endParaRPr lang="en-US" sz="2800" baseline="-25000" dirty="0">
              <a:solidFill>
                <a:prstClr val="black"/>
              </a:solidFill>
              <a:latin typeface="Calibri"/>
              <a:cs typeface="Times New Roman" charset="0"/>
            </a:endParaRPr>
          </a:p>
        </p:txBody>
      </p:sp>
      <p:cxnSp>
        <p:nvCxnSpPr>
          <p:cNvPr id="76" name="Straight Arrow Connector 75"/>
          <p:cNvCxnSpPr/>
          <p:nvPr/>
        </p:nvCxnSpPr>
        <p:spPr>
          <a:xfrm flipV="1">
            <a:off x="5684755" y="619362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316887" y="619957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699026" y="4380560"/>
            <a:ext cx="0" cy="1813065"/>
          </a:xfrm>
          <a:prstGeom prst="straightConnector1">
            <a:avLst/>
          </a:prstGeom>
          <a:ln w="38100">
            <a:solidFill>
              <a:schemeClr val="accent6">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684755" y="6207893"/>
            <a:ext cx="2632132" cy="0"/>
          </a:xfrm>
          <a:prstGeom prst="straightConnector1">
            <a:avLst/>
          </a:prstGeom>
          <a:ln w="38100">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68" name="Content Placeholder 1"/>
          <p:cNvSpPr txBox="1">
            <a:spLocks/>
          </p:cNvSpPr>
          <p:nvPr/>
        </p:nvSpPr>
        <p:spPr>
          <a:xfrm>
            <a:off x="2904642" y="6136549"/>
            <a:ext cx="2951486"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a:solidFill>
                  <a:prstClr val="black"/>
                </a:solidFill>
                <a:latin typeface="Calibri"/>
              </a:rPr>
              <a:t>t</a:t>
            </a:r>
            <a:r>
              <a:rPr lang="en-US" sz="2800" baseline="-25000" dirty="0">
                <a:solidFill>
                  <a:prstClr val="black"/>
                </a:solidFill>
                <a:latin typeface="Calibri"/>
              </a:rPr>
              <a:t>i-1</a:t>
            </a:r>
            <a:r>
              <a:rPr lang="en-US" sz="2800" dirty="0">
                <a:solidFill>
                  <a:prstClr val="black"/>
                </a:solidFill>
                <a:latin typeface="Calibri"/>
              </a:rPr>
              <a:t> to compute s</a:t>
            </a:r>
            <a:r>
              <a:rPr lang="en-US" sz="2800" baseline="-25000" dirty="0">
                <a:solidFill>
                  <a:prstClr val="black"/>
                </a:solidFill>
                <a:latin typeface="Calibri"/>
              </a:rPr>
              <a:t>i-1</a:t>
            </a:r>
            <a:endParaRPr lang="en-US" sz="2800" baseline="-25000" dirty="0">
              <a:solidFill>
                <a:prstClr val="black"/>
              </a:solidFill>
              <a:latin typeface="Calibri"/>
              <a:cs typeface="Times New Roman" charset="0"/>
            </a:endParaRPr>
          </a:p>
        </p:txBody>
      </p:sp>
      <p:cxnSp>
        <p:nvCxnSpPr>
          <p:cNvPr id="79" name="Straight Arrow Connector 78"/>
          <p:cNvCxnSpPr/>
          <p:nvPr/>
        </p:nvCxnSpPr>
        <p:spPr>
          <a:xfrm flipV="1">
            <a:off x="2857248" y="6225858"/>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484044" y="4006726"/>
            <a:ext cx="3081914" cy="107301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a:buClrTx/>
            </a:pPr>
            <a:r>
              <a:rPr lang="en-US" sz="2400" kern="1200" dirty="0">
                <a:solidFill>
                  <a:prstClr val="black"/>
                </a:solidFill>
                <a:latin typeface="Calibri"/>
              </a:rPr>
              <a:t>Know only that </a:t>
            </a:r>
            <a:br>
              <a:rPr lang="en-US" sz="2400" kern="1200" dirty="0">
                <a:solidFill>
                  <a:prstClr val="black"/>
                </a:solidFill>
                <a:latin typeface="Calibri"/>
              </a:rPr>
            </a:br>
            <a:r>
              <a:rPr lang="en-US" sz="2400" u="sng" kern="1200" dirty="0">
                <a:solidFill>
                  <a:srgbClr val="F79646">
                    <a:lumMod val="75000"/>
                  </a:srgbClr>
                </a:solidFill>
                <a:latin typeface="Calibri"/>
              </a:rPr>
              <a:t>orange</a:t>
            </a:r>
            <a:r>
              <a:rPr lang="en-US" sz="2400" kern="1200" dirty="0">
                <a:solidFill>
                  <a:srgbClr val="008000"/>
                </a:solidFill>
                <a:latin typeface="Calibri"/>
              </a:rPr>
              <a:t> </a:t>
            </a:r>
            <a:r>
              <a:rPr lang="en-US" sz="2400" kern="1200" dirty="0">
                <a:solidFill>
                  <a:prstClr val="black"/>
                </a:solidFill>
                <a:latin typeface="Calibri"/>
              </a:rPr>
              <a:t>is inversely </a:t>
            </a:r>
            <a:br>
              <a:rPr lang="en-US" sz="2400" kern="1200" dirty="0">
                <a:solidFill>
                  <a:prstClr val="black"/>
                </a:solidFill>
                <a:latin typeface="Calibri"/>
              </a:rPr>
            </a:br>
            <a:r>
              <a:rPr lang="en-US" sz="2400" kern="1200" dirty="0">
                <a:solidFill>
                  <a:prstClr val="black"/>
                </a:solidFill>
                <a:latin typeface="Calibri"/>
              </a:rPr>
              <a:t>proportional to </a:t>
            </a:r>
            <a:r>
              <a:rPr lang="en-US" sz="2400" u="sng" kern="1200" dirty="0">
                <a:solidFill>
                  <a:srgbClr val="FF0000"/>
                </a:solidFill>
                <a:latin typeface="Calibri"/>
              </a:rPr>
              <a:t>red</a:t>
            </a:r>
            <a:endParaRPr lang="en-US" sz="2400" u="sng" kern="1200" baseline="-25000" dirty="0">
              <a:solidFill>
                <a:srgbClr val="FF0000"/>
              </a:solidFill>
              <a:latin typeface="Calibri"/>
            </a:endParaRPr>
          </a:p>
        </p:txBody>
      </p:sp>
      <p:sp>
        <p:nvSpPr>
          <p:cNvPr id="88" name="Rectangle 87"/>
          <p:cNvSpPr/>
          <p:nvPr/>
        </p:nvSpPr>
        <p:spPr>
          <a:xfrm>
            <a:off x="1679115" y="4006727"/>
            <a:ext cx="3241330" cy="19291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a:buClrTx/>
            </a:pPr>
            <a:r>
              <a:rPr lang="en-US" sz="2400" kern="1200" dirty="0">
                <a:solidFill>
                  <a:prstClr val="black"/>
                </a:solidFill>
                <a:latin typeface="Calibri"/>
              </a:rPr>
              <a:t>Idea: apply bound k steps before  s</a:t>
            </a:r>
            <a:r>
              <a:rPr lang="en-US" sz="2400" kern="1200" baseline="-25000" dirty="0">
                <a:solidFill>
                  <a:prstClr val="black"/>
                </a:solidFill>
                <a:latin typeface="Calibri"/>
              </a:rPr>
              <a:t>i-1 </a:t>
            </a:r>
            <a:r>
              <a:rPr lang="en-US" sz="2400" kern="1200" dirty="0">
                <a:solidFill>
                  <a:prstClr val="black"/>
                </a:solidFill>
                <a:latin typeface="Calibri"/>
              </a:rPr>
              <a:t>is known: </a:t>
            </a:r>
            <a:r>
              <a:rPr lang="en-US" sz="2400" u="sng" kern="1200" dirty="0">
                <a:solidFill>
                  <a:srgbClr val="C0504D">
                    <a:lumMod val="75000"/>
                  </a:srgbClr>
                </a:solidFill>
                <a:latin typeface="Calibri"/>
              </a:rPr>
              <a:t>purple</a:t>
            </a:r>
            <a:r>
              <a:rPr lang="en-US" sz="2400" kern="1200" dirty="0">
                <a:solidFill>
                  <a:srgbClr val="008000"/>
                </a:solidFill>
                <a:latin typeface="Calibri"/>
              </a:rPr>
              <a:t/>
            </a:r>
            <a:br>
              <a:rPr lang="en-US" sz="2400" kern="1200" dirty="0">
                <a:solidFill>
                  <a:srgbClr val="008000"/>
                </a:solidFill>
                <a:latin typeface="Calibri"/>
              </a:rPr>
            </a:br>
            <a:r>
              <a:rPr lang="en-US" sz="2400" kern="1200" dirty="0">
                <a:solidFill>
                  <a:prstClr val="black"/>
                </a:solidFill>
                <a:latin typeface="Calibri"/>
              </a:rPr>
              <a:t>is inversely proportional to </a:t>
            </a:r>
            <a:r>
              <a:rPr lang="en-US" sz="2400" u="sng" kern="1200" dirty="0" err="1">
                <a:solidFill>
                  <a:srgbClr val="FF0000"/>
                </a:solidFill>
                <a:latin typeface="Calibri"/>
              </a:rPr>
              <a:t>red</a:t>
            </a:r>
            <a:r>
              <a:rPr lang="en-US" sz="2400" kern="1200" dirty="0" err="1">
                <a:solidFill>
                  <a:srgbClr val="FF0000"/>
                </a:solidFill>
                <a:latin typeface="Calibri"/>
              </a:rPr>
              <a:t>+k</a:t>
            </a:r>
            <a:endParaRPr lang="en-US" sz="2400" kern="1200" baseline="-25000" dirty="0">
              <a:solidFill>
                <a:srgbClr val="FF0000"/>
              </a:solidFill>
              <a:latin typeface="Calibri"/>
            </a:endParaRPr>
          </a:p>
        </p:txBody>
      </p:sp>
      <p:cxnSp>
        <p:nvCxnSpPr>
          <p:cNvPr id="92" name="Straight Arrow Connector 91"/>
          <p:cNvCxnSpPr/>
          <p:nvPr/>
        </p:nvCxnSpPr>
        <p:spPr>
          <a:xfrm flipV="1">
            <a:off x="5093064" y="5334001"/>
            <a:ext cx="0" cy="859625"/>
          </a:xfrm>
          <a:prstGeom prst="straightConnector1">
            <a:avLst/>
          </a:prstGeom>
          <a:ln w="38100">
            <a:solidFill>
              <a:srgbClr val="800000"/>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a:off x="6965387" y="2780666"/>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95" name="Rectangle 94"/>
          <p:cNvSpPr/>
          <p:nvPr/>
        </p:nvSpPr>
        <p:spPr>
          <a:xfrm>
            <a:off x="7114022" y="3228196"/>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96" name="Straight Arrow Connector 95"/>
          <p:cNvCxnSpPr/>
          <p:nvPr/>
        </p:nvCxnSpPr>
        <p:spPr>
          <a:xfrm>
            <a:off x="6971389" y="3331827"/>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931590" y="3331827"/>
            <a:ext cx="916023"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8203145" y="2780666"/>
            <a:ext cx="373319"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1</a:t>
            </a:r>
            <a:endParaRPr lang="en-US" sz="2800" kern="1200" dirty="0">
              <a:solidFill>
                <a:prstClr val="black"/>
              </a:solidFill>
              <a:latin typeface="Calibri"/>
              <a:ea typeface="+mn-ea"/>
              <a:cs typeface="+mn-cs"/>
            </a:endParaRPr>
          </a:p>
        </p:txBody>
      </p:sp>
      <p:sp>
        <p:nvSpPr>
          <p:cNvPr id="99" name="Rectangle 98"/>
          <p:cNvSpPr/>
          <p:nvPr/>
        </p:nvSpPr>
        <p:spPr>
          <a:xfrm>
            <a:off x="7998291" y="3230806"/>
            <a:ext cx="850213"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time</a:t>
            </a:r>
            <a:endParaRPr lang="en-US" sz="2800" kern="1200" dirty="0">
              <a:solidFill>
                <a:prstClr val="black"/>
              </a:solidFill>
              <a:latin typeface="Calibri"/>
              <a:ea typeface="+mn-ea"/>
              <a:cs typeface="Times New Roman" charset="0"/>
            </a:endParaRPr>
          </a:p>
        </p:txBody>
      </p:sp>
      <p:sp>
        <p:nvSpPr>
          <p:cNvPr id="100" name="Rectangle 99"/>
          <p:cNvSpPr/>
          <p:nvPr/>
        </p:nvSpPr>
        <p:spPr>
          <a:xfrm>
            <a:off x="7570078" y="3047218"/>
            <a:ext cx="431528"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a:t>
            </a:r>
          </a:p>
        </p:txBody>
      </p:sp>
      <p:cxnSp>
        <p:nvCxnSpPr>
          <p:cNvPr id="101" name="Straight Arrow Connector 100"/>
          <p:cNvCxnSpPr/>
          <p:nvPr/>
        </p:nvCxnSpPr>
        <p:spPr>
          <a:xfrm>
            <a:off x="4308836" y="5008392"/>
            <a:ext cx="745764" cy="57325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nvSpPr>
        <p:spPr>
          <a:xfrm>
            <a:off x="5303761" y="5381679"/>
            <a:ext cx="347897"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k</a:t>
            </a:r>
            <a:endParaRPr lang="en-US" sz="2800" kern="1200" dirty="0">
              <a:solidFill>
                <a:prstClr val="black"/>
              </a:solidFill>
              <a:latin typeface="Calibri"/>
              <a:ea typeface="+mn-ea"/>
              <a:cs typeface="+mn-cs"/>
            </a:endParaRPr>
          </a:p>
        </p:txBody>
      </p:sp>
      <p:cxnSp>
        <p:nvCxnSpPr>
          <p:cNvPr id="103" name="Straight Arrow Connector 102"/>
          <p:cNvCxnSpPr/>
          <p:nvPr/>
        </p:nvCxnSpPr>
        <p:spPr>
          <a:xfrm>
            <a:off x="5104377" y="5862092"/>
            <a:ext cx="575823" cy="0"/>
          </a:xfrm>
          <a:prstGeom prst="straightConnector1">
            <a:avLst/>
          </a:prstGeom>
          <a:ln w="127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4" name="Line 21"/>
          <p:cNvSpPr>
            <a:spLocks noChangeShapeType="1"/>
          </p:cNvSpPr>
          <p:nvPr/>
        </p:nvSpPr>
        <p:spPr bwMode="auto">
          <a:xfrm>
            <a:off x="8842676" y="4169105"/>
            <a:ext cx="554082" cy="0"/>
          </a:xfrm>
          <a:prstGeom prst="line">
            <a:avLst/>
          </a:prstGeom>
          <a:noFill/>
          <a:ln w="38100" cmpd="sng">
            <a:solidFill>
              <a:srgbClr val="0000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defTabSz="457200">
              <a:buClrTx/>
            </a:pPr>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42646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8" grpId="0" animBg="1"/>
      <p:bldP spid="102" grpId="0"/>
      <p:bldP spid="104"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a:xfrm>
            <a:off x="2423519" y="4153064"/>
            <a:ext cx="7500395" cy="204056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887443 w 7500395"/>
              <a:gd name="connsiteY8" fmla="*/ 647148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1887443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26497 w 7500395"/>
              <a:gd name="connsiteY7" fmla="*/ 1579538 h 2040560"/>
              <a:gd name="connsiteX8" fmla="*/ 2063289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288232 w 7500395"/>
              <a:gd name="connsiteY6" fmla="*/ 1318434 h 2040560"/>
              <a:gd name="connsiteX7" fmla="*/ 1626497 w 7500395"/>
              <a:gd name="connsiteY7" fmla="*/ 1579538 h 2040560"/>
              <a:gd name="connsiteX8" fmla="*/ 2063289 w 7500395"/>
              <a:gd name="connsiteY8" fmla="*/ 647148 h 2040560"/>
              <a:gd name="connsiteX9" fmla="*/ 3002190 w 7500395"/>
              <a:gd name="connsiteY9" fmla="*/ 1419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00395" h="2040560">
                <a:moveTo>
                  <a:pt x="0" y="2040560"/>
                </a:moveTo>
                <a:cubicBezTo>
                  <a:pt x="105826" y="1929209"/>
                  <a:pt x="211652" y="1817858"/>
                  <a:pt x="277793" y="1723045"/>
                </a:cubicBezTo>
                <a:cubicBezTo>
                  <a:pt x="343934" y="1628231"/>
                  <a:pt x="335115" y="1529008"/>
                  <a:pt x="396847" y="1471679"/>
                </a:cubicBezTo>
                <a:cubicBezTo>
                  <a:pt x="458579" y="1414350"/>
                  <a:pt x="593066" y="1462859"/>
                  <a:pt x="648183" y="1379070"/>
                </a:cubicBezTo>
                <a:cubicBezTo>
                  <a:pt x="703301" y="1295281"/>
                  <a:pt x="670230" y="891772"/>
                  <a:pt x="727552" y="968946"/>
                </a:cubicBezTo>
                <a:cubicBezTo>
                  <a:pt x="784874" y="1046120"/>
                  <a:pt x="898670" y="1783865"/>
                  <a:pt x="992116" y="1842113"/>
                </a:cubicBezTo>
                <a:cubicBezTo>
                  <a:pt x="1085562" y="1900361"/>
                  <a:pt x="1182502" y="1362196"/>
                  <a:pt x="1288232" y="1318434"/>
                </a:cubicBezTo>
                <a:cubicBezTo>
                  <a:pt x="1393962" y="1274672"/>
                  <a:pt x="1497321" y="1691419"/>
                  <a:pt x="1626497" y="1579538"/>
                </a:cubicBezTo>
                <a:cubicBezTo>
                  <a:pt x="1755673" y="1467657"/>
                  <a:pt x="1834007" y="673880"/>
                  <a:pt x="2063289" y="647148"/>
                </a:cubicBezTo>
                <a:cubicBezTo>
                  <a:pt x="2292571" y="620416"/>
                  <a:pt x="2797178" y="1486742"/>
                  <a:pt x="3002190" y="1419148"/>
                </a:cubicBezTo>
                <a:cubicBezTo>
                  <a:pt x="3207202" y="1351554"/>
                  <a:pt x="3202532" y="306506"/>
                  <a:pt x="3293363" y="241585"/>
                </a:cubicBezTo>
                <a:cubicBezTo>
                  <a:pt x="3384194" y="176664"/>
                  <a:pt x="3489376" y="799530"/>
                  <a:pt x="3547177" y="1029620"/>
                </a:cubicBezTo>
                <a:cubicBezTo>
                  <a:pt x="3604978" y="1259710"/>
                  <a:pt x="3597746" y="1476203"/>
                  <a:pt x="3640168" y="1622124"/>
                </a:cubicBezTo>
                <a:cubicBezTo>
                  <a:pt x="3682590" y="1768045"/>
                  <a:pt x="3716127" y="1897145"/>
                  <a:pt x="3801709" y="1905145"/>
                </a:cubicBezTo>
                <a:cubicBezTo>
                  <a:pt x="3887291" y="1913145"/>
                  <a:pt x="4064134" y="1797494"/>
                  <a:pt x="4153658" y="1670126"/>
                </a:cubicBezTo>
                <a:cubicBezTo>
                  <a:pt x="4243182" y="1542758"/>
                  <a:pt x="4257279" y="1262207"/>
                  <a:pt x="4338853" y="1140934"/>
                </a:cubicBezTo>
                <a:cubicBezTo>
                  <a:pt x="4420427" y="1019661"/>
                  <a:pt x="4570347" y="1061554"/>
                  <a:pt x="4643102" y="942486"/>
                </a:cubicBezTo>
                <a:cubicBezTo>
                  <a:pt x="4715857" y="823418"/>
                  <a:pt x="4726880" y="583077"/>
                  <a:pt x="4775384" y="426524"/>
                </a:cubicBezTo>
                <a:cubicBezTo>
                  <a:pt x="4823888" y="269971"/>
                  <a:pt x="4872391" y="-34314"/>
                  <a:pt x="4934123" y="3170"/>
                </a:cubicBezTo>
                <a:cubicBezTo>
                  <a:pt x="4995855" y="40654"/>
                  <a:pt x="5068610" y="624971"/>
                  <a:pt x="5145774" y="651431"/>
                </a:cubicBezTo>
                <a:cubicBezTo>
                  <a:pt x="5222938" y="677891"/>
                  <a:pt x="5346402" y="113419"/>
                  <a:pt x="5397110" y="161928"/>
                </a:cubicBezTo>
                <a:cubicBezTo>
                  <a:pt x="5447818" y="210437"/>
                  <a:pt x="5412543" y="719784"/>
                  <a:pt x="5450023" y="942486"/>
                </a:cubicBezTo>
                <a:cubicBezTo>
                  <a:pt x="5487503" y="1165188"/>
                  <a:pt x="5555848" y="1348200"/>
                  <a:pt x="5621989" y="1498138"/>
                </a:cubicBezTo>
                <a:cubicBezTo>
                  <a:pt x="5688130" y="1648076"/>
                  <a:pt x="5767500" y="1901647"/>
                  <a:pt x="5846869" y="1842113"/>
                </a:cubicBezTo>
                <a:cubicBezTo>
                  <a:pt x="5926238" y="1782579"/>
                  <a:pt x="5983561" y="1143139"/>
                  <a:pt x="6098205" y="1140934"/>
                </a:cubicBezTo>
                <a:cubicBezTo>
                  <a:pt x="6212849" y="1138729"/>
                  <a:pt x="6375998" y="1954566"/>
                  <a:pt x="6534736" y="1828883"/>
                </a:cubicBezTo>
                <a:cubicBezTo>
                  <a:pt x="6693474" y="1703200"/>
                  <a:pt x="6889693" y="351555"/>
                  <a:pt x="7050636" y="386835"/>
                </a:cubicBezTo>
                <a:cubicBezTo>
                  <a:pt x="7211579" y="422114"/>
                  <a:pt x="7355987" y="1231337"/>
                  <a:pt x="7500395" y="204056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8194" name="Title 2"/>
          <p:cNvSpPr>
            <a:spLocks noGrp="1"/>
          </p:cNvSpPr>
          <p:nvPr>
            <p:ph type="title"/>
          </p:nvPr>
        </p:nvSpPr>
        <p:spPr>
          <a:xfrm>
            <a:off x="1854200" y="-307237"/>
            <a:ext cx="8686800" cy="1143000"/>
          </a:xfrm>
        </p:spPr>
        <p:txBody>
          <a:bodyPr>
            <a:normAutofit/>
          </a:bodyPr>
          <a:lstStyle/>
          <a:p>
            <a:r>
              <a:rPr lang="is-IS" dirty="0">
                <a:latin typeface="+mn-lt"/>
              </a:rPr>
              <a:t>… </a:t>
            </a:r>
            <a:r>
              <a:rPr lang="en-US" dirty="0">
                <a:latin typeface="+mn-lt"/>
              </a:rPr>
              <a:t>to cc(n challenges)</a:t>
            </a: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6" name="Oval 45"/>
          <p:cNvSpPr>
            <a:spLocks noChangeAspect="1"/>
          </p:cNvSpPr>
          <p:nvPr/>
        </p:nvSpPr>
        <p:spPr>
          <a:xfrm>
            <a:off x="318967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sp>
        <p:nvSpPr>
          <p:cNvPr id="48" name="Oval 47"/>
          <p:cNvSpPr>
            <a:spLocks noChangeAspect="1"/>
          </p:cNvSpPr>
          <p:nvPr/>
        </p:nvSpPr>
        <p:spPr>
          <a:xfrm>
            <a:off x="4048486"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sp>
        <p:nvSpPr>
          <p:cNvPr id="50" name="Oval 49"/>
          <p:cNvSpPr>
            <a:spLocks noChangeAspect="1"/>
          </p:cNvSpPr>
          <p:nvPr/>
        </p:nvSpPr>
        <p:spPr>
          <a:xfrm>
            <a:off x="490729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sp>
        <p:nvSpPr>
          <p:cNvPr id="52" name="Oval 51"/>
          <p:cNvSpPr>
            <a:spLocks noChangeAspect="1"/>
          </p:cNvSpPr>
          <p:nvPr/>
        </p:nvSpPr>
        <p:spPr>
          <a:xfrm>
            <a:off x="5766110"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sp>
        <p:nvSpPr>
          <p:cNvPr id="54" name="Oval 53"/>
          <p:cNvSpPr>
            <a:spLocks noChangeAspect="1"/>
          </p:cNvSpPr>
          <p:nvPr/>
        </p:nvSpPr>
        <p:spPr>
          <a:xfrm>
            <a:off x="6624922"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sp>
        <p:nvSpPr>
          <p:cNvPr id="58" name="Oval 57"/>
          <p:cNvSpPr>
            <a:spLocks noChangeAspect="1"/>
          </p:cNvSpPr>
          <p:nvPr/>
        </p:nvSpPr>
        <p:spPr>
          <a:xfrm>
            <a:off x="748373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sp>
        <p:nvSpPr>
          <p:cNvPr id="61" name="Oval 60"/>
          <p:cNvSpPr>
            <a:spLocks noChangeAspect="1"/>
          </p:cNvSpPr>
          <p:nvPr/>
        </p:nvSpPr>
        <p:spPr>
          <a:xfrm>
            <a:off x="8342546" y="238772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sp>
        <p:nvSpPr>
          <p:cNvPr id="64" name="Oval 63"/>
          <p:cNvSpPr>
            <a:spLocks noChangeAspect="1"/>
          </p:cNvSpPr>
          <p:nvPr/>
        </p:nvSpPr>
        <p:spPr>
          <a:xfrm>
            <a:off x="920135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942806"/>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24000" y="713818"/>
            <a:ext cx="6108700"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cxnSp>
        <p:nvCxnSpPr>
          <p:cNvPr id="3" name="Elbow Connector 2"/>
          <p:cNvCxnSpPr>
            <a:stCxn id="42" idx="6"/>
            <a:endCxn id="46" idx="2"/>
          </p:cNvCxnSpPr>
          <p:nvPr/>
        </p:nvCxnSpPr>
        <p:spPr>
          <a:xfrm flipH="1">
            <a:off x="3189674" y="1682456"/>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Content Placeholder 1"/>
          <p:cNvSpPr txBox="1">
            <a:spLocks/>
          </p:cNvSpPr>
          <p:nvPr/>
        </p:nvSpPr>
        <p:spPr>
          <a:xfrm>
            <a:off x="1603369" y="3015816"/>
            <a:ext cx="6108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Single random challenge: memory </a:t>
            </a:r>
            <a:r>
              <a:rPr lang="en-US" sz="2800" dirty="0">
                <a:solidFill>
                  <a:prstClr val="black"/>
                </a:solidFill>
                <a:latin typeface="Calibri"/>
                <a:sym typeface="Symbol"/>
              </a:rPr>
              <a:t></a:t>
            </a:r>
            <a:endParaRPr lang="en-US" sz="2800" dirty="0">
              <a:solidFill>
                <a:prstClr val="black"/>
              </a:solidFill>
              <a:latin typeface="Calibri"/>
              <a:cs typeface="Times New Roman" charset="0"/>
            </a:endParaRPr>
          </a:p>
        </p:txBody>
      </p:sp>
      <p:cxnSp>
        <p:nvCxnSpPr>
          <p:cNvPr id="69" name="Straight Arrow Connector 68"/>
          <p:cNvCxnSpPr/>
          <p:nvPr/>
        </p:nvCxnSpPr>
        <p:spPr>
          <a:xfrm>
            <a:off x="2428266" y="6202764"/>
            <a:ext cx="7689438"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28266" y="4003832"/>
            <a:ext cx="0" cy="219893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61709" y="6139646"/>
            <a:ext cx="850213"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time</a:t>
            </a:r>
            <a:endParaRPr lang="en-US" sz="1800" kern="1200" dirty="0">
              <a:solidFill>
                <a:prstClr val="black"/>
              </a:solidFill>
              <a:latin typeface="Calibri"/>
              <a:ea typeface="+mn-ea"/>
              <a:cs typeface="+mn-cs"/>
            </a:endParaRPr>
          </a:p>
        </p:txBody>
      </p:sp>
      <p:sp>
        <p:nvSpPr>
          <p:cNvPr id="74" name="Rectangle 73"/>
          <p:cNvSpPr/>
          <p:nvPr/>
        </p:nvSpPr>
        <p:spPr>
          <a:xfrm rot="16200000">
            <a:off x="1460969" y="4694860"/>
            <a:ext cx="141577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memory</a:t>
            </a:r>
            <a:endParaRPr lang="en-US" sz="1800" kern="1200" dirty="0">
              <a:solidFill>
                <a:prstClr val="black"/>
              </a:solidFill>
              <a:latin typeface="Calibri"/>
              <a:ea typeface="+mn-ea"/>
              <a:cs typeface="+mn-cs"/>
            </a:endParaRPr>
          </a:p>
        </p:txBody>
      </p:sp>
      <p:sp>
        <p:nvSpPr>
          <p:cNvPr id="75" name="Content Placeholder 1"/>
          <p:cNvSpPr txBox="1">
            <a:spLocks/>
          </p:cNvSpPr>
          <p:nvPr/>
        </p:nvSpPr>
        <p:spPr>
          <a:xfrm>
            <a:off x="5812028" y="6168165"/>
            <a:ext cx="2471803"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to compute </a:t>
            </a:r>
            <a:r>
              <a:rPr lang="en-US" sz="2800" dirty="0" err="1">
                <a:solidFill>
                  <a:prstClr val="black"/>
                </a:solidFill>
                <a:latin typeface="Calibri"/>
              </a:rPr>
              <a:t>s</a:t>
            </a:r>
            <a:r>
              <a:rPr lang="en-US" sz="2800" baseline="-25000" dirty="0" err="1">
                <a:solidFill>
                  <a:prstClr val="black"/>
                </a:solidFill>
                <a:latin typeface="Calibri"/>
              </a:rPr>
              <a:t>i</a:t>
            </a:r>
            <a:endParaRPr lang="en-US" sz="2800" baseline="-25000" dirty="0">
              <a:solidFill>
                <a:prstClr val="black"/>
              </a:solidFill>
              <a:latin typeface="Calibri"/>
              <a:cs typeface="Times New Roman" charset="0"/>
            </a:endParaRPr>
          </a:p>
        </p:txBody>
      </p:sp>
      <p:cxnSp>
        <p:nvCxnSpPr>
          <p:cNvPr id="76" name="Straight Arrow Connector 75"/>
          <p:cNvCxnSpPr/>
          <p:nvPr/>
        </p:nvCxnSpPr>
        <p:spPr>
          <a:xfrm flipV="1">
            <a:off x="5684755" y="619362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316887" y="619957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699026" y="4380560"/>
            <a:ext cx="0" cy="1813065"/>
          </a:xfrm>
          <a:prstGeom prst="straightConnector1">
            <a:avLst/>
          </a:prstGeom>
          <a:ln w="38100">
            <a:solidFill>
              <a:schemeClr val="accent6">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684755" y="6207893"/>
            <a:ext cx="2632132" cy="0"/>
          </a:xfrm>
          <a:prstGeom prst="straightConnector1">
            <a:avLst/>
          </a:prstGeom>
          <a:ln w="38100">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68" name="Content Placeholder 1"/>
          <p:cNvSpPr txBox="1">
            <a:spLocks/>
          </p:cNvSpPr>
          <p:nvPr/>
        </p:nvSpPr>
        <p:spPr>
          <a:xfrm>
            <a:off x="2904642" y="6136549"/>
            <a:ext cx="2951486"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a:solidFill>
                  <a:prstClr val="black"/>
                </a:solidFill>
                <a:latin typeface="Calibri"/>
              </a:rPr>
              <a:t>t</a:t>
            </a:r>
            <a:r>
              <a:rPr lang="en-US" sz="2800" baseline="-25000" dirty="0">
                <a:solidFill>
                  <a:prstClr val="black"/>
                </a:solidFill>
                <a:latin typeface="Calibri"/>
              </a:rPr>
              <a:t>i-1</a:t>
            </a:r>
            <a:r>
              <a:rPr lang="en-US" sz="2800" dirty="0">
                <a:solidFill>
                  <a:prstClr val="black"/>
                </a:solidFill>
                <a:latin typeface="Calibri"/>
              </a:rPr>
              <a:t> to compute s</a:t>
            </a:r>
            <a:r>
              <a:rPr lang="en-US" sz="2800" baseline="-25000" dirty="0">
                <a:solidFill>
                  <a:prstClr val="black"/>
                </a:solidFill>
                <a:latin typeface="Calibri"/>
              </a:rPr>
              <a:t>i-1</a:t>
            </a:r>
            <a:endParaRPr lang="en-US" sz="2800" baseline="-25000" dirty="0">
              <a:solidFill>
                <a:prstClr val="black"/>
              </a:solidFill>
              <a:latin typeface="Calibri"/>
              <a:cs typeface="Times New Roman" charset="0"/>
            </a:endParaRPr>
          </a:p>
        </p:txBody>
      </p:sp>
      <p:cxnSp>
        <p:nvCxnSpPr>
          <p:cNvPr id="79" name="Straight Arrow Connector 78"/>
          <p:cNvCxnSpPr/>
          <p:nvPr/>
        </p:nvCxnSpPr>
        <p:spPr>
          <a:xfrm flipV="1">
            <a:off x="2857248" y="6225858"/>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484044" y="4006726"/>
            <a:ext cx="3081914" cy="107301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a:buClrTx/>
            </a:pPr>
            <a:r>
              <a:rPr lang="en-US" sz="2400" kern="1200" dirty="0">
                <a:solidFill>
                  <a:prstClr val="black"/>
                </a:solidFill>
                <a:latin typeface="Calibri"/>
              </a:rPr>
              <a:t>Know only that </a:t>
            </a:r>
            <a:br>
              <a:rPr lang="en-US" sz="2400" kern="1200" dirty="0">
                <a:solidFill>
                  <a:prstClr val="black"/>
                </a:solidFill>
                <a:latin typeface="Calibri"/>
              </a:rPr>
            </a:br>
            <a:r>
              <a:rPr lang="en-US" sz="2400" u="sng" kern="1200" dirty="0">
                <a:solidFill>
                  <a:srgbClr val="F79646">
                    <a:lumMod val="75000"/>
                  </a:srgbClr>
                </a:solidFill>
                <a:latin typeface="Calibri"/>
              </a:rPr>
              <a:t>orange</a:t>
            </a:r>
            <a:r>
              <a:rPr lang="en-US" sz="2400" kern="1200" dirty="0">
                <a:solidFill>
                  <a:srgbClr val="008000"/>
                </a:solidFill>
                <a:latin typeface="Calibri"/>
              </a:rPr>
              <a:t> </a:t>
            </a:r>
            <a:r>
              <a:rPr lang="en-US" sz="2400" kern="1200" dirty="0">
                <a:solidFill>
                  <a:prstClr val="black"/>
                </a:solidFill>
                <a:latin typeface="Calibri"/>
              </a:rPr>
              <a:t>is inversely </a:t>
            </a:r>
            <a:br>
              <a:rPr lang="en-US" sz="2400" kern="1200" dirty="0">
                <a:solidFill>
                  <a:prstClr val="black"/>
                </a:solidFill>
                <a:latin typeface="Calibri"/>
              </a:rPr>
            </a:br>
            <a:r>
              <a:rPr lang="en-US" sz="2400" kern="1200" dirty="0">
                <a:solidFill>
                  <a:prstClr val="black"/>
                </a:solidFill>
                <a:latin typeface="Calibri"/>
              </a:rPr>
              <a:t>proportional to </a:t>
            </a:r>
            <a:r>
              <a:rPr lang="en-US" sz="2400" u="sng" kern="1200" dirty="0">
                <a:solidFill>
                  <a:srgbClr val="FF0000"/>
                </a:solidFill>
                <a:latin typeface="Calibri"/>
              </a:rPr>
              <a:t>red</a:t>
            </a:r>
            <a:endParaRPr lang="en-US" sz="2400" u="sng" kern="1200" baseline="-25000" dirty="0">
              <a:solidFill>
                <a:srgbClr val="FF0000"/>
              </a:solidFill>
              <a:latin typeface="Calibri"/>
            </a:endParaRPr>
          </a:p>
        </p:txBody>
      </p:sp>
      <p:sp>
        <p:nvSpPr>
          <p:cNvPr id="94" name="Rectangle 93"/>
          <p:cNvSpPr/>
          <p:nvPr/>
        </p:nvSpPr>
        <p:spPr>
          <a:xfrm>
            <a:off x="6965387" y="2780666"/>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95" name="Rectangle 94"/>
          <p:cNvSpPr/>
          <p:nvPr/>
        </p:nvSpPr>
        <p:spPr>
          <a:xfrm>
            <a:off x="7114022" y="3228196"/>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96" name="Straight Arrow Connector 95"/>
          <p:cNvCxnSpPr/>
          <p:nvPr/>
        </p:nvCxnSpPr>
        <p:spPr>
          <a:xfrm>
            <a:off x="6971389" y="3331827"/>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931590" y="3331827"/>
            <a:ext cx="916023"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8203145" y="2780666"/>
            <a:ext cx="373319"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1</a:t>
            </a:r>
            <a:endParaRPr lang="en-US" sz="2800" kern="1200" dirty="0">
              <a:solidFill>
                <a:prstClr val="black"/>
              </a:solidFill>
              <a:latin typeface="Calibri"/>
              <a:ea typeface="+mn-ea"/>
              <a:cs typeface="+mn-cs"/>
            </a:endParaRPr>
          </a:p>
        </p:txBody>
      </p:sp>
      <p:sp>
        <p:nvSpPr>
          <p:cNvPr id="99" name="Rectangle 98"/>
          <p:cNvSpPr/>
          <p:nvPr/>
        </p:nvSpPr>
        <p:spPr>
          <a:xfrm>
            <a:off x="7998291" y="3230806"/>
            <a:ext cx="850213"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time</a:t>
            </a:r>
            <a:endParaRPr lang="en-US" sz="2800" kern="1200" dirty="0">
              <a:solidFill>
                <a:prstClr val="black"/>
              </a:solidFill>
              <a:latin typeface="Calibri"/>
              <a:ea typeface="+mn-ea"/>
              <a:cs typeface="Times New Roman" charset="0"/>
            </a:endParaRPr>
          </a:p>
        </p:txBody>
      </p:sp>
      <p:sp>
        <p:nvSpPr>
          <p:cNvPr id="100" name="Rectangle 99"/>
          <p:cNvSpPr/>
          <p:nvPr/>
        </p:nvSpPr>
        <p:spPr>
          <a:xfrm>
            <a:off x="7570078" y="3047218"/>
            <a:ext cx="431528"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a:t>
            </a:r>
          </a:p>
        </p:txBody>
      </p:sp>
      <p:sp>
        <p:nvSpPr>
          <p:cNvPr id="104" name="Line 21"/>
          <p:cNvSpPr>
            <a:spLocks noChangeShapeType="1"/>
          </p:cNvSpPr>
          <p:nvPr/>
        </p:nvSpPr>
        <p:spPr bwMode="auto">
          <a:xfrm>
            <a:off x="8842676" y="4169105"/>
            <a:ext cx="554082" cy="0"/>
          </a:xfrm>
          <a:prstGeom prst="line">
            <a:avLst/>
          </a:prstGeom>
          <a:noFill/>
          <a:ln w="38100" cmpd="sng">
            <a:solidFill>
              <a:srgbClr val="0000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defTabSz="457200">
              <a:buClrTx/>
            </a:pPr>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424428975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is-IS" dirty="0">
                <a:latin typeface="+mn-lt"/>
              </a:rPr>
              <a:t>… </a:t>
            </a:r>
            <a:r>
              <a:rPr lang="en-US" dirty="0">
                <a:latin typeface="+mn-lt"/>
              </a:rPr>
              <a:t>to cc(n challenges)</a:t>
            </a:r>
          </a:p>
        </p:txBody>
      </p:sp>
      <p:sp>
        <p:nvSpPr>
          <p:cNvPr id="26" name="Oval 25"/>
          <p:cNvSpPr>
            <a:spLocks noChangeAspect="1"/>
          </p:cNvSpPr>
          <p:nvPr/>
        </p:nvSpPr>
        <p:spPr>
          <a:xfrm>
            <a:off x="226759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0</a:t>
            </a:r>
          </a:p>
        </p:txBody>
      </p:sp>
      <p:cxnSp>
        <p:nvCxnSpPr>
          <p:cNvPr id="27" name="Straight Arrow Connector 26"/>
          <p:cNvCxnSpPr>
            <a:stCxn id="26" idx="6"/>
            <a:endCxn id="28" idx="2"/>
          </p:cNvCxnSpPr>
          <p:nvPr/>
        </p:nvCxnSpPr>
        <p:spPr>
          <a:xfrm>
            <a:off x="278829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312640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1</a:t>
            </a:r>
          </a:p>
        </p:txBody>
      </p:sp>
      <p:cxnSp>
        <p:nvCxnSpPr>
          <p:cNvPr id="29" name="Straight Arrow Connector 28"/>
          <p:cNvCxnSpPr>
            <a:stCxn id="28" idx="6"/>
            <a:endCxn id="30" idx="2"/>
          </p:cNvCxnSpPr>
          <p:nvPr/>
        </p:nvCxnSpPr>
        <p:spPr>
          <a:xfrm>
            <a:off x="364710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3985214"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2</a:t>
            </a:r>
          </a:p>
        </p:txBody>
      </p:sp>
      <p:cxnSp>
        <p:nvCxnSpPr>
          <p:cNvPr id="31" name="Straight Arrow Connector 30"/>
          <p:cNvCxnSpPr>
            <a:stCxn id="30" idx="6"/>
            <a:endCxn id="32" idx="2"/>
          </p:cNvCxnSpPr>
          <p:nvPr/>
        </p:nvCxnSpPr>
        <p:spPr>
          <a:xfrm>
            <a:off x="450591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484402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3</a:t>
            </a:r>
          </a:p>
        </p:txBody>
      </p:sp>
      <p:cxnSp>
        <p:nvCxnSpPr>
          <p:cNvPr id="33" name="Straight Arrow Connector 32"/>
          <p:cNvCxnSpPr>
            <a:stCxn id="32" idx="6"/>
          </p:cNvCxnSpPr>
          <p:nvPr/>
        </p:nvCxnSpPr>
        <p:spPr>
          <a:xfrm>
            <a:off x="5364727" y="1682456"/>
            <a:ext cx="343553" cy="159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5702838"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4</a:t>
            </a:r>
          </a:p>
        </p:txBody>
      </p:sp>
      <p:cxnSp>
        <p:nvCxnSpPr>
          <p:cNvPr id="35" name="Straight Arrow Connector 34"/>
          <p:cNvCxnSpPr>
            <a:stCxn id="34" idx="6"/>
            <a:endCxn id="36" idx="2"/>
          </p:cNvCxnSpPr>
          <p:nvPr/>
        </p:nvCxnSpPr>
        <p:spPr>
          <a:xfrm>
            <a:off x="6223538"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Oval 35"/>
          <p:cNvSpPr>
            <a:spLocks noChangeAspect="1"/>
          </p:cNvSpPr>
          <p:nvPr/>
        </p:nvSpPr>
        <p:spPr>
          <a:xfrm>
            <a:off x="6561650"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5</a:t>
            </a:r>
          </a:p>
        </p:txBody>
      </p:sp>
      <p:cxnSp>
        <p:nvCxnSpPr>
          <p:cNvPr id="37" name="Straight Arrow Connector 36"/>
          <p:cNvCxnSpPr>
            <a:stCxn id="36" idx="6"/>
            <a:endCxn id="38" idx="2"/>
          </p:cNvCxnSpPr>
          <p:nvPr/>
        </p:nvCxnSpPr>
        <p:spPr>
          <a:xfrm>
            <a:off x="7082350"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420462"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x</a:t>
            </a:r>
            <a:r>
              <a:rPr lang="en-US" sz="2400" kern="1200" baseline="-25000" dirty="0">
                <a:solidFill>
                  <a:prstClr val="black"/>
                </a:solidFill>
                <a:latin typeface="Calibri"/>
              </a:rPr>
              <a:t>6</a:t>
            </a:r>
          </a:p>
        </p:txBody>
      </p:sp>
      <p:cxnSp>
        <p:nvCxnSpPr>
          <p:cNvPr id="39" name="Straight Arrow Connector 38"/>
          <p:cNvCxnSpPr>
            <a:stCxn id="38" idx="6"/>
            <a:endCxn id="40" idx="2"/>
          </p:cNvCxnSpPr>
          <p:nvPr/>
        </p:nvCxnSpPr>
        <p:spPr>
          <a:xfrm>
            <a:off x="7941162"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8279274" y="142210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cxnSp>
        <p:nvCxnSpPr>
          <p:cNvPr id="41" name="Straight Arrow Connector 40"/>
          <p:cNvCxnSpPr>
            <a:stCxn id="40" idx="6"/>
            <a:endCxn id="42" idx="2"/>
          </p:cNvCxnSpPr>
          <p:nvPr/>
        </p:nvCxnSpPr>
        <p:spPr>
          <a:xfrm>
            <a:off x="8799974" y="1682456"/>
            <a:ext cx="33811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9138086" y="142210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x</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sp>
        <p:nvSpPr>
          <p:cNvPr id="46" name="Oval 45"/>
          <p:cNvSpPr>
            <a:spLocks noChangeAspect="1"/>
          </p:cNvSpPr>
          <p:nvPr/>
        </p:nvSpPr>
        <p:spPr>
          <a:xfrm>
            <a:off x="318967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1</a:t>
            </a:r>
          </a:p>
        </p:txBody>
      </p:sp>
      <p:sp>
        <p:nvSpPr>
          <p:cNvPr id="48" name="Oval 47"/>
          <p:cNvSpPr>
            <a:spLocks noChangeAspect="1"/>
          </p:cNvSpPr>
          <p:nvPr/>
        </p:nvSpPr>
        <p:spPr>
          <a:xfrm>
            <a:off x="4048486"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2</a:t>
            </a:r>
          </a:p>
        </p:txBody>
      </p:sp>
      <p:sp>
        <p:nvSpPr>
          <p:cNvPr id="50" name="Oval 49"/>
          <p:cNvSpPr>
            <a:spLocks noChangeAspect="1"/>
          </p:cNvSpPr>
          <p:nvPr/>
        </p:nvSpPr>
        <p:spPr>
          <a:xfrm>
            <a:off x="490729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3</a:t>
            </a:r>
          </a:p>
        </p:txBody>
      </p:sp>
      <p:sp>
        <p:nvSpPr>
          <p:cNvPr id="52" name="Oval 51"/>
          <p:cNvSpPr>
            <a:spLocks noChangeAspect="1"/>
          </p:cNvSpPr>
          <p:nvPr/>
        </p:nvSpPr>
        <p:spPr>
          <a:xfrm>
            <a:off x="5766110"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4</a:t>
            </a:r>
          </a:p>
        </p:txBody>
      </p:sp>
      <p:sp>
        <p:nvSpPr>
          <p:cNvPr id="54" name="Oval 53"/>
          <p:cNvSpPr>
            <a:spLocks noChangeAspect="1"/>
          </p:cNvSpPr>
          <p:nvPr/>
        </p:nvSpPr>
        <p:spPr>
          <a:xfrm>
            <a:off x="6624922"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5</a:t>
            </a:r>
          </a:p>
        </p:txBody>
      </p:sp>
      <p:sp>
        <p:nvSpPr>
          <p:cNvPr id="58" name="Oval 57"/>
          <p:cNvSpPr>
            <a:spLocks noChangeAspect="1"/>
          </p:cNvSpPr>
          <p:nvPr/>
        </p:nvSpPr>
        <p:spPr>
          <a:xfrm>
            <a:off x="7483734"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a:solidFill>
                  <a:prstClr val="black"/>
                </a:solidFill>
                <a:latin typeface="Calibri"/>
              </a:rPr>
              <a:t>s</a:t>
            </a:r>
            <a:r>
              <a:rPr lang="en-US" sz="2400" kern="1200" baseline="-25000" dirty="0">
                <a:solidFill>
                  <a:prstClr val="black"/>
                </a:solidFill>
                <a:latin typeface="Calibri"/>
              </a:rPr>
              <a:t>6</a:t>
            </a:r>
          </a:p>
        </p:txBody>
      </p:sp>
      <p:sp>
        <p:nvSpPr>
          <p:cNvPr id="61" name="Oval 60"/>
          <p:cNvSpPr>
            <a:spLocks noChangeAspect="1"/>
          </p:cNvSpPr>
          <p:nvPr/>
        </p:nvSpPr>
        <p:spPr>
          <a:xfrm>
            <a:off x="8342546" y="2387726"/>
            <a:ext cx="520700" cy="5207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is-IS" sz="2400" kern="1200" dirty="0">
                <a:solidFill>
                  <a:prstClr val="black"/>
                </a:solidFill>
                <a:latin typeface="Calibri"/>
              </a:rPr>
              <a:t>…</a:t>
            </a:r>
            <a:endParaRPr lang="en-US" sz="2400" kern="1200" dirty="0">
              <a:solidFill>
                <a:prstClr val="black"/>
              </a:solidFill>
              <a:latin typeface="Calibri"/>
            </a:endParaRPr>
          </a:p>
        </p:txBody>
      </p:sp>
      <p:sp>
        <p:nvSpPr>
          <p:cNvPr id="64" name="Oval 63"/>
          <p:cNvSpPr>
            <a:spLocks noChangeAspect="1"/>
          </p:cNvSpPr>
          <p:nvPr/>
        </p:nvSpPr>
        <p:spPr>
          <a:xfrm>
            <a:off x="9201358" y="2387726"/>
            <a:ext cx="520700" cy="5207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91440" tIns="0" rtlCol="0" anchor="ctr"/>
          <a:lstStyle/>
          <a:p>
            <a:pPr algn="ctr" defTabSz="457200">
              <a:buClrTx/>
            </a:pPr>
            <a:r>
              <a:rPr lang="en-US" sz="2400" kern="1200" dirty="0" err="1">
                <a:solidFill>
                  <a:prstClr val="black"/>
                </a:solidFill>
                <a:latin typeface="Calibri"/>
              </a:rPr>
              <a:t>s</a:t>
            </a:r>
            <a:r>
              <a:rPr lang="en-US" sz="2400" kern="1200" baseline="-25000" dirty="0" err="1">
                <a:solidFill>
                  <a:prstClr val="black"/>
                </a:solidFill>
                <a:latin typeface="Calibri"/>
              </a:rPr>
              <a:t>n</a:t>
            </a:r>
            <a:endParaRPr lang="en-US" sz="2400" kern="1200" baseline="-25000" dirty="0">
              <a:solidFill>
                <a:prstClr val="black"/>
              </a:solidFill>
              <a:latin typeface="Calibri"/>
            </a:endParaRPr>
          </a:p>
        </p:txBody>
      </p:sp>
      <p:cxnSp>
        <p:nvCxnSpPr>
          <p:cNvPr id="71" name="Straight Arrow Connector 70"/>
          <p:cNvCxnSpPr>
            <a:stCxn id="32" idx="4"/>
            <a:endCxn id="46" idx="0"/>
          </p:cNvCxnSpPr>
          <p:nvPr/>
        </p:nvCxnSpPr>
        <p:spPr>
          <a:xfrm flipH="1">
            <a:off x="3450024"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34" idx="4"/>
            <a:endCxn id="48" idx="0"/>
          </p:cNvCxnSpPr>
          <p:nvPr/>
        </p:nvCxnSpPr>
        <p:spPr>
          <a:xfrm flipH="1">
            <a:off x="4308836" y="1942806"/>
            <a:ext cx="1654352"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8" idx="4"/>
            <a:endCxn id="50" idx="0"/>
          </p:cNvCxnSpPr>
          <p:nvPr/>
        </p:nvCxnSpPr>
        <p:spPr>
          <a:xfrm flipH="1">
            <a:off x="5167648"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8" idx="4"/>
            <a:endCxn id="52" idx="0"/>
          </p:cNvCxnSpPr>
          <p:nvPr/>
        </p:nvCxnSpPr>
        <p:spPr>
          <a:xfrm>
            <a:off x="3386752" y="1942806"/>
            <a:ext cx="2639708"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2" idx="4"/>
            <a:endCxn id="54" idx="0"/>
          </p:cNvCxnSpPr>
          <p:nvPr/>
        </p:nvCxnSpPr>
        <p:spPr>
          <a:xfrm flipH="1">
            <a:off x="6885272" y="1942806"/>
            <a:ext cx="2513164"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4" idx="4"/>
            <a:endCxn id="58" idx="0"/>
          </p:cNvCxnSpPr>
          <p:nvPr/>
        </p:nvCxnSpPr>
        <p:spPr>
          <a:xfrm>
            <a:off x="5963188"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38" idx="4"/>
            <a:endCxn id="64" idx="0"/>
          </p:cNvCxnSpPr>
          <p:nvPr/>
        </p:nvCxnSpPr>
        <p:spPr>
          <a:xfrm>
            <a:off x="7680812" y="1942806"/>
            <a:ext cx="1780896" cy="44492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Content Placeholder 1"/>
          <p:cNvSpPr>
            <a:spLocks noGrp="1"/>
          </p:cNvSpPr>
          <p:nvPr>
            <p:ph idx="1"/>
          </p:nvPr>
        </p:nvSpPr>
        <p:spPr>
          <a:xfrm>
            <a:off x="1524000" y="713818"/>
            <a:ext cx="6108700" cy="659210"/>
          </a:xfrm>
        </p:spPr>
        <p:txBody>
          <a:bodyPr>
            <a:noAutofit/>
          </a:bodyPr>
          <a:lstStyle/>
          <a:p>
            <a:pPr marL="0" indent="0">
              <a:buNone/>
            </a:pPr>
            <a:r>
              <a:rPr lang="en-US" sz="2800" dirty="0"/>
              <a:t>H: {0,1}</a:t>
            </a:r>
            <a:r>
              <a:rPr lang="en-US" sz="2800" baseline="30000" dirty="0"/>
              <a:t>* </a:t>
            </a:r>
            <a:r>
              <a:rPr lang="en-US" sz="2800" dirty="0">
                <a:sym typeface="Symbol"/>
              </a:rPr>
              <a:t> </a:t>
            </a:r>
            <a:r>
              <a:rPr lang="en-US" sz="2800" dirty="0"/>
              <a:t>{0,1}</a:t>
            </a:r>
            <a:r>
              <a:rPr lang="en-US" sz="2800" baseline="30000" dirty="0"/>
              <a:t>w </a:t>
            </a:r>
            <a:r>
              <a:rPr lang="en-US" sz="2800" dirty="0"/>
              <a:t>random oracle</a:t>
            </a:r>
            <a:endParaRPr lang="en-US" dirty="0">
              <a:cs typeface="Times New Roman" charset="0"/>
            </a:endParaRPr>
          </a:p>
        </p:txBody>
      </p:sp>
      <p:cxnSp>
        <p:nvCxnSpPr>
          <p:cNvPr id="3" name="Elbow Connector 2"/>
          <p:cNvCxnSpPr>
            <a:stCxn id="42" idx="6"/>
            <a:endCxn id="46" idx="2"/>
          </p:cNvCxnSpPr>
          <p:nvPr/>
        </p:nvCxnSpPr>
        <p:spPr>
          <a:xfrm flipH="1">
            <a:off x="3189674" y="1682456"/>
            <a:ext cx="6469112" cy="965620"/>
          </a:xfrm>
          <a:prstGeom prst="bentConnector5">
            <a:avLst>
              <a:gd name="adj1" fmla="val -3534"/>
              <a:gd name="adj2" fmla="val 50000"/>
              <a:gd name="adj3" fmla="val 103534"/>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Content Placeholder 1"/>
          <p:cNvSpPr txBox="1">
            <a:spLocks/>
          </p:cNvSpPr>
          <p:nvPr/>
        </p:nvSpPr>
        <p:spPr>
          <a:xfrm>
            <a:off x="1603369" y="3015816"/>
            <a:ext cx="6108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Single random challenge: memory </a:t>
            </a:r>
            <a:r>
              <a:rPr lang="en-US" sz="2800" dirty="0">
                <a:solidFill>
                  <a:prstClr val="black"/>
                </a:solidFill>
                <a:latin typeface="Calibri"/>
                <a:sym typeface="Symbol"/>
              </a:rPr>
              <a:t></a:t>
            </a:r>
            <a:endParaRPr lang="en-US" sz="2800" dirty="0">
              <a:solidFill>
                <a:prstClr val="black"/>
              </a:solidFill>
              <a:latin typeface="Calibri"/>
              <a:cs typeface="Times New Roman" charset="0"/>
            </a:endParaRPr>
          </a:p>
        </p:txBody>
      </p:sp>
      <p:cxnSp>
        <p:nvCxnSpPr>
          <p:cNvPr id="69" name="Straight Arrow Connector 68"/>
          <p:cNvCxnSpPr/>
          <p:nvPr/>
        </p:nvCxnSpPr>
        <p:spPr>
          <a:xfrm>
            <a:off x="2428266" y="6202764"/>
            <a:ext cx="7689438"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28266" y="4003832"/>
            <a:ext cx="0" cy="219893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61709" y="6139646"/>
            <a:ext cx="850213"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time</a:t>
            </a:r>
            <a:endParaRPr lang="en-US" sz="1800" kern="1200" dirty="0">
              <a:solidFill>
                <a:prstClr val="black"/>
              </a:solidFill>
              <a:latin typeface="Calibri"/>
              <a:ea typeface="+mn-ea"/>
              <a:cs typeface="+mn-cs"/>
            </a:endParaRPr>
          </a:p>
        </p:txBody>
      </p:sp>
      <p:sp>
        <p:nvSpPr>
          <p:cNvPr id="74" name="Rectangle 73"/>
          <p:cNvSpPr/>
          <p:nvPr/>
        </p:nvSpPr>
        <p:spPr>
          <a:xfrm rot="16200000">
            <a:off x="1460969" y="4694860"/>
            <a:ext cx="141577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memory</a:t>
            </a:r>
            <a:endParaRPr lang="en-US" sz="1800" kern="1200" dirty="0">
              <a:solidFill>
                <a:prstClr val="black"/>
              </a:solidFill>
              <a:latin typeface="Calibri"/>
              <a:ea typeface="+mn-ea"/>
              <a:cs typeface="+mn-cs"/>
            </a:endParaRPr>
          </a:p>
        </p:txBody>
      </p:sp>
      <p:sp>
        <p:nvSpPr>
          <p:cNvPr id="75" name="Content Placeholder 1"/>
          <p:cNvSpPr txBox="1">
            <a:spLocks/>
          </p:cNvSpPr>
          <p:nvPr/>
        </p:nvSpPr>
        <p:spPr>
          <a:xfrm>
            <a:off x="5812028" y="6168165"/>
            <a:ext cx="2471803"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to compute </a:t>
            </a:r>
            <a:r>
              <a:rPr lang="en-US" sz="2800" dirty="0" err="1">
                <a:solidFill>
                  <a:prstClr val="black"/>
                </a:solidFill>
                <a:latin typeface="Calibri"/>
              </a:rPr>
              <a:t>s</a:t>
            </a:r>
            <a:r>
              <a:rPr lang="en-US" sz="2800" baseline="-25000" dirty="0" err="1">
                <a:solidFill>
                  <a:prstClr val="black"/>
                </a:solidFill>
                <a:latin typeface="Calibri"/>
              </a:rPr>
              <a:t>i</a:t>
            </a:r>
            <a:endParaRPr lang="en-US" sz="2800" baseline="-25000" dirty="0">
              <a:solidFill>
                <a:prstClr val="black"/>
              </a:solidFill>
              <a:latin typeface="Calibri"/>
              <a:cs typeface="Times New Roman" charset="0"/>
            </a:endParaRPr>
          </a:p>
        </p:txBody>
      </p:sp>
      <p:cxnSp>
        <p:nvCxnSpPr>
          <p:cNvPr id="76" name="Straight Arrow Connector 75"/>
          <p:cNvCxnSpPr/>
          <p:nvPr/>
        </p:nvCxnSpPr>
        <p:spPr>
          <a:xfrm flipV="1">
            <a:off x="5684755" y="619362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316887" y="619957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699026" y="4380560"/>
            <a:ext cx="0" cy="1813065"/>
          </a:xfrm>
          <a:prstGeom prst="straightConnector1">
            <a:avLst/>
          </a:prstGeom>
          <a:ln w="38100">
            <a:solidFill>
              <a:schemeClr val="accent6">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684755" y="6207893"/>
            <a:ext cx="2632132" cy="0"/>
          </a:xfrm>
          <a:prstGeom prst="straightConnector1">
            <a:avLst/>
          </a:prstGeom>
          <a:ln w="38100">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68" name="Content Placeholder 1"/>
          <p:cNvSpPr txBox="1">
            <a:spLocks/>
          </p:cNvSpPr>
          <p:nvPr/>
        </p:nvSpPr>
        <p:spPr>
          <a:xfrm>
            <a:off x="2904642" y="6136549"/>
            <a:ext cx="2951486"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a:solidFill>
                  <a:prstClr val="black"/>
                </a:solidFill>
                <a:latin typeface="Calibri"/>
              </a:rPr>
              <a:t>t</a:t>
            </a:r>
            <a:r>
              <a:rPr lang="en-US" sz="2800" baseline="-25000" dirty="0">
                <a:solidFill>
                  <a:prstClr val="black"/>
                </a:solidFill>
                <a:latin typeface="Calibri"/>
              </a:rPr>
              <a:t>i-1</a:t>
            </a:r>
            <a:r>
              <a:rPr lang="en-US" sz="2800" dirty="0">
                <a:solidFill>
                  <a:prstClr val="black"/>
                </a:solidFill>
                <a:latin typeface="Calibri"/>
              </a:rPr>
              <a:t> to compute s</a:t>
            </a:r>
            <a:r>
              <a:rPr lang="en-US" sz="2800" baseline="-25000" dirty="0">
                <a:solidFill>
                  <a:prstClr val="black"/>
                </a:solidFill>
                <a:latin typeface="Calibri"/>
              </a:rPr>
              <a:t>i-1</a:t>
            </a:r>
            <a:endParaRPr lang="en-US" sz="2800" baseline="-25000" dirty="0">
              <a:solidFill>
                <a:prstClr val="black"/>
              </a:solidFill>
              <a:latin typeface="Calibri"/>
              <a:cs typeface="Times New Roman" charset="0"/>
            </a:endParaRPr>
          </a:p>
        </p:txBody>
      </p:sp>
      <p:cxnSp>
        <p:nvCxnSpPr>
          <p:cNvPr id="79" name="Straight Arrow Connector 78"/>
          <p:cNvCxnSpPr/>
          <p:nvPr/>
        </p:nvCxnSpPr>
        <p:spPr>
          <a:xfrm flipV="1">
            <a:off x="2857248" y="6225858"/>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2423519" y="4153064"/>
            <a:ext cx="7500395" cy="204056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00395" h="2040560">
                <a:moveTo>
                  <a:pt x="0" y="2040560"/>
                </a:moveTo>
                <a:cubicBezTo>
                  <a:pt x="105826" y="1929209"/>
                  <a:pt x="133498" y="1729936"/>
                  <a:pt x="199639" y="1703507"/>
                </a:cubicBezTo>
                <a:cubicBezTo>
                  <a:pt x="265780" y="1677078"/>
                  <a:pt x="316870" y="1871912"/>
                  <a:pt x="396847" y="1881987"/>
                </a:cubicBezTo>
                <a:cubicBezTo>
                  <a:pt x="476824" y="1892062"/>
                  <a:pt x="524424" y="1835090"/>
                  <a:pt x="679501" y="1763959"/>
                </a:cubicBezTo>
                <a:cubicBezTo>
                  <a:pt x="834578" y="1692828"/>
                  <a:pt x="1093421" y="1572953"/>
                  <a:pt x="1327309" y="1455202"/>
                </a:cubicBezTo>
                <a:cubicBezTo>
                  <a:pt x="1561197" y="1337451"/>
                  <a:pt x="1852526" y="1190464"/>
                  <a:pt x="2082827" y="1057455"/>
                </a:cubicBezTo>
                <a:cubicBezTo>
                  <a:pt x="2313128" y="924446"/>
                  <a:pt x="2507357" y="793126"/>
                  <a:pt x="2709113" y="657148"/>
                </a:cubicBezTo>
                <a:cubicBezTo>
                  <a:pt x="2910869" y="521170"/>
                  <a:pt x="3153686" y="179506"/>
                  <a:pt x="3293363" y="241585"/>
                </a:cubicBezTo>
                <a:cubicBezTo>
                  <a:pt x="3433040" y="303664"/>
                  <a:pt x="3489376" y="799530"/>
                  <a:pt x="3547177" y="1029620"/>
                </a:cubicBezTo>
                <a:cubicBezTo>
                  <a:pt x="3604978" y="1259710"/>
                  <a:pt x="3597746" y="1476203"/>
                  <a:pt x="3640168" y="1622124"/>
                </a:cubicBezTo>
                <a:cubicBezTo>
                  <a:pt x="3682590" y="1768045"/>
                  <a:pt x="3716127" y="1897145"/>
                  <a:pt x="3801709" y="1905145"/>
                </a:cubicBezTo>
                <a:cubicBezTo>
                  <a:pt x="3887291" y="1913145"/>
                  <a:pt x="4064134" y="1797494"/>
                  <a:pt x="4153658" y="1670126"/>
                </a:cubicBezTo>
                <a:cubicBezTo>
                  <a:pt x="4243182" y="1542758"/>
                  <a:pt x="4257279" y="1262207"/>
                  <a:pt x="4338853" y="1140934"/>
                </a:cubicBezTo>
                <a:cubicBezTo>
                  <a:pt x="4420427" y="1019661"/>
                  <a:pt x="4570347" y="1061554"/>
                  <a:pt x="4643102" y="942486"/>
                </a:cubicBezTo>
                <a:cubicBezTo>
                  <a:pt x="4715857" y="823418"/>
                  <a:pt x="4726880" y="583077"/>
                  <a:pt x="4775384" y="426524"/>
                </a:cubicBezTo>
                <a:cubicBezTo>
                  <a:pt x="4823888" y="269971"/>
                  <a:pt x="4872391" y="-34314"/>
                  <a:pt x="4934123" y="3170"/>
                </a:cubicBezTo>
                <a:cubicBezTo>
                  <a:pt x="4995855" y="40654"/>
                  <a:pt x="5068610" y="624971"/>
                  <a:pt x="5145774" y="651431"/>
                </a:cubicBezTo>
                <a:cubicBezTo>
                  <a:pt x="5222938" y="677891"/>
                  <a:pt x="5346402" y="113419"/>
                  <a:pt x="5397110" y="161928"/>
                </a:cubicBezTo>
                <a:cubicBezTo>
                  <a:pt x="5447818" y="210437"/>
                  <a:pt x="5412543" y="719784"/>
                  <a:pt x="5450023" y="942486"/>
                </a:cubicBezTo>
                <a:cubicBezTo>
                  <a:pt x="5487503" y="1165188"/>
                  <a:pt x="5555848" y="1348200"/>
                  <a:pt x="5621989" y="1498138"/>
                </a:cubicBezTo>
                <a:cubicBezTo>
                  <a:pt x="5688130" y="1648076"/>
                  <a:pt x="5767500" y="1901647"/>
                  <a:pt x="5846869" y="1842113"/>
                </a:cubicBezTo>
                <a:cubicBezTo>
                  <a:pt x="5926238" y="1782579"/>
                  <a:pt x="5983561" y="1143139"/>
                  <a:pt x="6098205" y="1140934"/>
                </a:cubicBezTo>
                <a:cubicBezTo>
                  <a:pt x="6212849" y="1138729"/>
                  <a:pt x="6375998" y="1954566"/>
                  <a:pt x="6534736" y="1828883"/>
                </a:cubicBezTo>
                <a:cubicBezTo>
                  <a:pt x="6693474" y="1703200"/>
                  <a:pt x="6889693" y="351555"/>
                  <a:pt x="7050636" y="386835"/>
                </a:cubicBezTo>
                <a:cubicBezTo>
                  <a:pt x="7211579" y="422114"/>
                  <a:pt x="7355987" y="1231337"/>
                  <a:pt x="7500395" y="204056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73" name="Rectangle 72"/>
          <p:cNvSpPr/>
          <p:nvPr/>
        </p:nvSpPr>
        <p:spPr>
          <a:xfrm>
            <a:off x="7484044" y="4006726"/>
            <a:ext cx="3081914" cy="107301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a:buClrTx/>
            </a:pPr>
            <a:r>
              <a:rPr lang="en-US" sz="2400" kern="1200" dirty="0">
                <a:solidFill>
                  <a:prstClr val="black"/>
                </a:solidFill>
                <a:latin typeface="Calibri"/>
              </a:rPr>
              <a:t>Know only that </a:t>
            </a:r>
            <a:br>
              <a:rPr lang="en-US" sz="2400" kern="1200" dirty="0">
                <a:solidFill>
                  <a:prstClr val="black"/>
                </a:solidFill>
                <a:latin typeface="Calibri"/>
              </a:rPr>
            </a:br>
            <a:r>
              <a:rPr lang="en-US" sz="2400" u="sng" kern="1200" dirty="0">
                <a:solidFill>
                  <a:srgbClr val="F79646">
                    <a:lumMod val="75000"/>
                  </a:srgbClr>
                </a:solidFill>
                <a:latin typeface="Calibri"/>
              </a:rPr>
              <a:t>orange</a:t>
            </a:r>
            <a:r>
              <a:rPr lang="en-US" sz="2400" kern="1200" dirty="0">
                <a:solidFill>
                  <a:srgbClr val="008000"/>
                </a:solidFill>
                <a:latin typeface="Calibri"/>
              </a:rPr>
              <a:t> </a:t>
            </a:r>
            <a:r>
              <a:rPr lang="en-US" sz="2400" kern="1200" dirty="0">
                <a:solidFill>
                  <a:prstClr val="black"/>
                </a:solidFill>
                <a:latin typeface="Calibri"/>
              </a:rPr>
              <a:t>is inversely </a:t>
            </a:r>
            <a:br>
              <a:rPr lang="en-US" sz="2400" kern="1200" dirty="0">
                <a:solidFill>
                  <a:prstClr val="black"/>
                </a:solidFill>
                <a:latin typeface="Calibri"/>
              </a:rPr>
            </a:br>
            <a:r>
              <a:rPr lang="en-US" sz="2400" kern="1200" dirty="0">
                <a:solidFill>
                  <a:prstClr val="black"/>
                </a:solidFill>
                <a:latin typeface="Calibri"/>
              </a:rPr>
              <a:t>proportional to </a:t>
            </a:r>
            <a:r>
              <a:rPr lang="en-US" sz="2400" u="sng" kern="1200" dirty="0">
                <a:solidFill>
                  <a:srgbClr val="FF0000"/>
                </a:solidFill>
                <a:latin typeface="Calibri"/>
              </a:rPr>
              <a:t>red</a:t>
            </a:r>
            <a:endParaRPr lang="en-US" sz="2400" u="sng" kern="1200" baseline="-25000" dirty="0">
              <a:solidFill>
                <a:srgbClr val="FF0000"/>
              </a:solidFill>
              <a:latin typeface="Calibri"/>
            </a:endParaRPr>
          </a:p>
        </p:txBody>
      </p:sp>
      <p:sp>
        <p:nvSpPr>
          <p:cNvPr id="94" name="Rectangle 93"/>
          <p:cNvSpPr/>
          <p:nvPr/>
        </p:nvSpPr>
        <p:spPr>
          <a:xfrm>
            <a:off x="6965387" y="2780666"/>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95" name="Rectangle 94"/>
          <p:cNvSpPr/>
          <p:nvPr/>
        </p:nvSpPr>
        <p:spPr>
          <a:xfrm>
            <a:off x="7114022" y="3228196"/>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96" name="Straight Arrow Connector 95"/>
          <p:cNvCxnSpPr/>
          <p:nvPr/>
        </p:nvCxnSpPr>
        <p:spPr>
          <a:xfrm>
            <a:off x="6971389" y="3331827"/>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931590" y="3331827"/>
            <a:ext cx="916023"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8203145" y="2780666"/>
            <a:ext cx="373319"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1</a:t>
            </a:r>
            <a:endParaRPr lang="en-US" sz="2800" kern="1200" dirty="0">
              <a:solidFill>
                <a:prstClr val="black"/>
              </a:solidFill>
              <a:latin typeface="Calibri"/>
              <a:ea typeface="+mn-ea"/>
              <a:cs typeface="+mn-cs"/>
            </a:endParaRPr>
          </a:p>
        </p:txBody>
      </p:sp>
      <p:sp>
        <p:nvSpPr>
          <p:cNvPr id="99" name="Rectangle 98"/>
          <p:cNvSpPr/>
          <p:nvPr/>
        </p:nvSpPr>
        <p:spPr>
          <a:xfrm>
            <a:off x="7998291" y="3230806"/>
            <a:ext cx="850213"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time</a:t>
            </a:r>
            <a:endParaRPr lang="en-US" sz="2800" kern="1200" dirty="0">
              <a:solidFill>
                <a:prstClr val="black"/>
              </a:solidFill>
              <a:latin typeface="Calibri"/>
              <a:ea typeface="+mn-ea"/>
              <a:cs typeface="Times New Roman" charset="0"/>
            </a:endParaRPr>
          </a:p>
        </p:txBody>
      </p:sp>
      <p:sp>
        <p:nvSpPr>
          <p:cNvPr id="100" name="Rectangle 99"/>
          <p:cNvSpPr/>
          <p:nvPr/>
        </p:nvSpPr>
        <p:spPr>
          <a:xfrm>
            <a:off x="7570078" y="3047218"/>
            <a:ext cx="431528"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a:t>
            </a:r>
          </a:p>
        </p:txBody>
      </p:sp>
      <p:sp>
        <p:nvSpPr>
          <p:cNvPr id="104" name="Line 21"/>
          <p:cNvSpPr>
            <a:spLocks noChangeShapeType="1"/>
          </p:cNvSpPr>
          <p:nvPr/>
        </p:nvSpPr>
        <p:spPr bwMode="auto">
          <a:xfrm>
            <a:off x="8842676" y="4169105"/>
            <a:ext cx="554082" cy="0"/>
          </a:xfrm>
          <a:prstGeom prst="line">
            <a:avLst/>
          </a:prstGeom>
          <a:noFill/>
          <a:ln w="38100" cmpd="sng">
            <a:solidFill>
              <a:srgbClr val="0000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defTabSz="457200">
              <a:buClrTx/>
            </a:pPr>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129997167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is-IS" dirty="0">
                <a:latin typeface="+mn-lt"/>
              </a:rPr>
              <a:t>… </a:t>
            </a:r>
            <a:r>
              <a:rPr lang="en-US" dirty="0">
                <a:latin typeface="+mn-lt"/>
              </a:rPr>
              <a:t>to cc(n challenges)</a:t>
            </a:r>
          </a:p>
        </p:txBody>
      </p:sp>
      <p:sp>
        <p:nvSpPr>
          <p:cNvPr id="57" name="Content Placeholder 1"/>
          <p:cNvSpPr txBox="1">
            <a:spLocks/>
          </p:cNvSpPr>
          <p:nvPr/>
        </p:nvSpPr>
        <p:spPr>
          <a:xfrm>
            <a:off x="1603369" y="3015816"/>
            <a:ext cx="6108700"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Single random challenge: memory </a:t>
            </a:r>
            <a:r>
              <a:rPr lang="en-US" sz="2800" dirty="0">
                <a:solidFill>
                  <a:prstClr val="black"/>
                </a:solidFill>
                <a:latin typeface="Calibri"/>
                <a:sym typeface="Symbol"/>
              </a:rPr>
              <a:t></a:t>
            </a:r>
            <a:endParaRPr lang="en-US" sz="2800" dirty="0">
              <a:solidFill>
                <a:prstClr val="black"/>
              </a:solidFill>
              <a:latin typeface="Calibri"/>
              <a:cs typeface="Times New Roman" charset="0"/>
            </a:endParaRPr>
          </a:p>
        </p:txBody>
      </p:sp>
      <p:cxnSp>
        <p:nvCxnSpPr>
          <p:cNvPr id="69" name="Straight Arrow Connector 68"/>
          <p:cNvCxnSpPr/>
          <p:nvPr/>
        </p:nvCxnSpPr>
        <p:spPr>
          <a:xfrm>
            <a:off x="2428266" y="6202764"/>
            <a:ext cx="7689438"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28266" y="4003832"/>
            <a:ext cx="0" cy="219893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61709" y="6139646"/>
            <a:ext cx="850213"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time</a:t>
            </a:r>
            <a:endParaRPr lang="en-US" sz="1800" kern="1200" dirty="0">
              <a:solidFill>
                <a:prstClr val="black"/>
              </a:solidFill>
              <a:latin typeface="Calibri"/>
              <a:ea typeface="+mn-ea"/>
              <a:cs typeface="+mn-cs"/>
            </a:endParaRPr>
          </a:p>
        </p:txBody>
      </p:sp>
      <p:sp>
        <p:nvSpPr>
          <p:cNvPr id="74" name="Rectangle 73"/>
          <p:cNvSpPr/>
          <p:nvPr/>
        </p:nvSpPr>
        <p:spPr>
          <a:xfrm rot="16200000">
            <a:off x="1460969" y="4694860"/>
            <a:ext cx="141577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memory</a:t>
            </a:r>
            <a:endParaRPr lang="en-US" sz="1800" kern="1200" dirty="0">
              <a:solidFill>
                <a:prstClr val="black"/>
              </a:solidFill>
              <a:latin typeface="Calibri"/>
              <a:ea typeface="+mn-ea"/>
              <a:cs typeface="+mn-cs"/>
            </a:endParaRPr>
          </a:p>
        </p:txBody>
      </p:sp>
      <p:sp>
        <p:nvSpPr>
          <p:cNvPr id="75" name="Content Placeholder 1"/>
          <p:cNvSpPr txBox="1">
            <a:spLocks/>
          </p:cNvSpPr>
          <p:nvPr/>
        </p:nvSpPr>
        <p:spPr>
          <a:xfrm>
            <a:off x="5812028" y="6168165"/>
            <a:ext cx="2471803"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to compute </a:t>
            </a:r>
            <a:r>
              <a:rPr lang="en-US" sz="2800" dirty="0" err="1">
                <a:solidFill>
                  <a:prstClr val="black"/>
                </a:solidFill>
                <a:latin typeface="Calibri"/>
              </a:rPr>
              <a:t>s</a:t>
            </a:r>
            <a:r>
              <a:rPr lang="en-US" sz="2800" baseline="-25000" dirty="0" err="1">
                <a:solidFill>
                  <a:prstClr val="black"/>
                </a:solidFill>
                <a:latin typeface="Calibri"/>
              </a:rPr>
              <a:t>i</a:t>
            </a:r>
            <a:endParaRPr lang="en-US" sz="2800" baseline="-25000" dirty="0">
              <a:solidFill>
                <a:prstClr val="black"/>
              </a:solidFill>
              <a:latin typeface="Calibri"/>
              <a:cs typeface="Times New Roman" charset="0"/>
            </a:endParaRPr>
          </a:p>
        </p:txBody>
      </p:sp>
      <p:cxnSp>
        <p:nvCxnSpPr>
          <p:cNvPr id="76" name="Straight Arrow Connector 75"/>
          <p:cNvCxnSpPr/>
          <p:nvPr/>
        </p:nvCxnSpPr>
        <p:spPr>
          <a:xfrm flipV="1">
            <a:off x="5684755" y="619362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316887" y="619957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699026" y="4380560"/>
            <a:ext cx="0" cy="1813065"/>
          </a:xfrm>
          <a:prstGeom prst="straightConnector1">
            <a:avLst/>
          </a:prstGeom>
          <a:ln w="38100">
            <a:solidFill>
              <a:schemeClr val="accent6">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684755" y="6207893"/>
            <a:ext cx="2632132" cy="0"/>
          </a:xfrm>
          <a:prstGeom prst="straightConnector1">
            <a:avLst/>
          </a:prstGeom>
          <a:ln w="38100">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cxnSp>
      <p:sp>
        <p:nvSpPr>
          <p:cNvPr id="68" name="Content Placeholder 1"/>
          <p:cNvSpPr txBox="1">
            <a:spLocks/>
          </p:cNvSpPr>
          <p:nvPr/>
        </p:nvSpPr>
        <p:spPr>
          <a:xfrm>
            <a:off x="2904642" y="6136549"/>
            <a:ext cx="2951486" cy="537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ClrTx/>
              <a:buNone/>
            </a:pPr>
            <a:r>
              <a:rPr lang="en-US" sz="2800" dirty="0">
                <a:solidFill>
                  <a:prstClr val="black"/>
                </a:solidFill>
                <a:latin typeface="Calibri"/>
              </a:rPr>
              <a:t>t</a:t>
            </a:r>
            <a:r>
              <a:rPr lang="en-US" sz="2800" baseline="-25000" dirty="0">
                <a:solidFill>
                  <a:prstClr val="black"/>
                </a:solidFill>
                <a:latin typeface="Calibri"/>
              </a:rPr>
              <a:t>i-1</a:t>
            </a:r>
            <a:r>
              <a:rPr lang="en-US" sz="2800" dirty="0">
                <a:solidFill>
                  <a:prstClr val="black"/>
                </a:solidFill>
                <a:latin typeface="Calibri"/>
              </a:rPr>
              <a:t> to compute s</a:t>
            </a:r>
            <a:r>
              <a:rPr lang="en-US" sz="2800" baseline="-25000" dirty="0">
                <a:solidFill>
                  <a:prstClr val="black"/>
                </a:solidFill>
                <a:latin typeface="Calibri"/>
              </a:rPr>
              <a:t>i-1</a:t>
            </a:r>
            <a:endParaRPr lang="en-US" sz="2800" baseline="-25000" dirty="0">
              <a:solidFill>
                <a:prstClr val="black"/>
              </a:solidFill>
              <a:latin typeface="Calibri"/>
              <a:cs typeface="Times New Roman" charset="0"/>
            </a:endParaRPr>
          </a:p>
        </p:txBody>
      </p:sp>
      <p:cxnSp>
        <p:nvCxnSpPr>
          <p:cNvPr id="79" name="Straight Arrow Connector 78"/>
          <p:cNvCxnSpPr/>
          <p:nvPr/>
        </p:nvCxnSpPr>
        <p:spPr>
          <a:xfrm flipV="1">
            <a:off x="2857248" y="6225858"/>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2423519" y="4153064"/>
            <a:ext cx="7500395" cy="204056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00395" h="2040560">
                <a:moveTo>
                  <a:pt x="0" y="2040560"/>
                </a:moveTo>
                <a:cubicBezTo>
                  <a:pt x="105826" y="1929209"/>
                  <a:pt x="133498" y="1729936"/>
                  <a:pt x="199639" y="1703507"/>
                </a:cubicBezTo>
                <a:cubicBezTo>
                  <a:pt x="265780" y="1677078"/>
                  <a:pt x="316870" y="1871912"/>
                  <a:pt x="396847" y="1881987"/>
                </a:cubicBezTo>
                <a:cubicBezTo>
                  <a:pt x="476824" y="1892062"/>
                  <a:pt x="524424" y="1835090"/>
                  <a:pt x="679501" y="1763959"/>
                </a:cubicBezTo>
                <a:cubicBezTo>
                  <a:pt x="834578" y="1692828"/>
                  <a:pt x="1093421" y="1572953"/>
                  <a:pt x="1327309" y="1455202"/>
                </a:cubicBezTo>
                <a:cubicBezTo>
                  <a:pt x="1561197" y="1337451"/>
                  <a:pt x="1852526" y="1190464"/>
                  <a:pt x="2082827" y="1057455"/>
                </a:cubicBezTo>
                <a:cubicBezTo>
                  <a:pt x="2313128" y="924446"/>
                  <a:pt x="2507357" y="793126"/>
                  <a:pt x="2709113" y="657148"/>
                </a:cubicBezTo>
                <a:cubicBezTo>
                  <a:pt x="2910869" y="521170"/>
                  <a:pt x="3153686" y="179506"/>
                  <a:pt x="3293363" y="241585"/>
                </a:cubicBezTo>
                <a:cubicBezTo>
                  <a:pt x="3433040" y="303664"/>
                  <a:pt x="3489376" y="799530"/>
                  <a:pt x="3547177" y="1029620"/>
                </a:cubicBezTo>
                <a:cubicBezTo>
                  <a:pt x="3604978" y="1259710"/>
                  <a:pt x="3597746" y="1476203"/>
                  <a:pt x="3640168" y="1622124"/>
                </a:cubicBezTo>
                <a:cubicBezTo>
                  <a:pt x="3682590" y="1768045"/>
                  <a:pt x="3716127" y="1897145"/>
                  <a:pt x="3801709" y="1905145"/>
                </a:cubicBezTo>
                <a:cubicBezTo>
                  <a:pt x="3887291" y="1913145"/>
                  <a:pt x="4064134" y="1797494"/>
                  <a:pt x="4153658" y="1670126"/>
                </a:cubicBezTo>
                <a:cubicBezTo>
                  <a:pt x="4243182" y="1542758"/>
                  <a:pt x="4257279" y="1262207"/>
                  <a:pt x="4338853" y="1140934"/>
                </a:cubicBezTo>
                <a:cubicBezTo>
                  <a:pt x="4420427" y="1019661"/>
                  <a:pt x="4570347" y="1061554"/>
                  <a:pt x="4643102" y="942486"/>
                </a:cubicBezTo>
                <a:cubicBezTo>
                  <a:pt x="4715857" y="823418"/>
                  <a:pt x="4726880" y="583077"/>
                  <a:pt x="4775384" y="426524"/>
                </a:cubicBezTo>
                <a:cubicBezTo>
                  <a:pt x="4823888" y="269971"/>
                  <a:pt x="4872391" y="-34314"/>
                  <a:pt x="4934123" y="3170"/>
                </a:cubicBezTo>
                <a:cubicBezTo>
                  <a:pt x="4995855" y="40654"/>
                  <a:pt x="5068610" y="624971"/>
                  <a:pt x="5145774" y="651431"/>
                </a:cubicBezTo>
                <a:cubicBezTo>
                  <a:pt x="5222938" y="677891"/>
                  <a:pt x="5346402" y="113419"/>
                  <a:pt x="5397110" y="161928"/>
                </a:cubicBezTo>
                <a:cubicBezTo>
                  <a:pt x="5447818" y="210437"/>
                  <a:pt x="5412543" y="719784"/>
                  <a:pt x="5450023" y="942486"/>
                </a:cubicBezTo>
                <a:cubicBezTo>
                  <a:pt x="5487503" y="1165188"/>
                  <a:pt x="5555848" y="1348200"/>
                  <a:pt x="5621989" y="1498138"/>
                </a:cubicBezTo>
                <a:cubicBezTo>
                  <a:pt x="5688130" y="1648076"/>
                  <a:pt x="5767500" y="1901647"/>
                  <a:pt x="5846869" y="1842113"/>
                </a:cubicBezTo>
                <a:cubicBezTo>
                  <a:pt x="5926238" y="1782579"/>
                  <a:pt x="5983561" y="1143139"/>
                  <a:pt x="6098205" y="1140934"/>
                </a:cubicBezTo>
                <a:cubicBezTo>
                  <a:pt x="6212849" y="1138729"/>
                  <a:pt x="6375998" y="1954566"/>
                  <a:pt x="6534736" y="1828883"/>
                </a:cubicBezTo>
                <a:cubicBezTo>
                  <a:pt x="6693474" y="1703200"/>
                  <a:pt x="6889693" y="351555"/>
                  <a:pt x="7050636" y="386835"/>
                </a:cubicBezTo>
                <a:cubicBezTo>
                  <a:pt x="7211579" y="422114"/>
                  <a:pt x="7355987" y="1231337"/>
                  <a:pt x="7500395" y="204056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73" name="Rectangle 72"/>
          <p:cNvSpPr/>
          <p:nvPr/>
        </p:nvSpPr>
        <p:spPr>
          <a:xfrm>
            <a:off x="7484044" y="4006726"/>
            <a:ext cx="3081914" cy="107301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defTabSz="457200">
              <a:buClrTx/>
            </a:pPr>
            <a:r>
              <a:rPr lang="en-US" sz="2400" kern="1200" dirty="0">
                <a:solidFill>
                  <a:prstClr val="black"/>
                </a:solidFill>
                <a:latin typeface="Calibri"/>
              </a:rPr>
              <a:t>Know only that </a:t>
            </a:r>
            <a:br>
              <a:rPr lang="en-US" sz="2400" kern="1200" dirty="0">
                <a:solidFill>
                  <a:prstClr val="black"/>
                </a:solidFill>
                <a:latin typeface="Calibri"/>
              </a:rPr>
            </a:br>
            <a:r>
              <a:rPr lang="en-US" sz="2400" u="sng" kern="1200" dirty="0">
                <a:solidFill>
                  <a:srgbClr val="F79646">
                    <a:lumMod val="75000"/>
                  </a:srgbClr>
                </a:solidFill>
                <a:latin typeface="Calibri"/>
              </a:rPr>
              <a:t>orange</a:t>
            </a:r>
            <a:r>
              <a:rPr lang="en-US" sz="2400" kern="1200" dirty="0">
                <a:solidFill>
                  <a:srgbClr val="008000"/>
                </a:solidFill>
                <a:latin typeface="Calibri"/>
              </a:rPr>
              <a:t> </a:t>
            </a:r>
            <a:r>
              <a:rPr lang="en-US" sz="2400" kern="1200" dirty="0">
                <a:solidFill>
                  <a:prstClr val="black"/>
                </a:solidFill>
                <a:latin typeface="Calibri"/>
              </a:rPr>
              <a:t>is inversely </a:t>
            </a:r>
            <a:br>
              <a:rPr lang="en-US" sz="2400" kern="1200" dirty="0">
                <a:solidFill>
                  <a:prstClr val="black"/>
                </a:solidFill>
                <a:latin typeface="Calibri"/>
              </a:rPr>
            </a:br>
            <a:r>
              <a:rPr lang="en-US" sz="2400" kern="1200" dirty="0">
                <a:solidFill>
                  <a:prstClr val="black"/>
                </a:solidFill>
                <a:latin typeface="Calibri"/>
              </a:rPr>
              <a:t>proportional to </a:t>
            </a:r>
            <a:r>
              <a:rPr lang="en-US" sz="2400" u="sng" kern="1200" dirty="0">
                <a:solidFill>
                  <a:srgbClr val="FF0000"/>
                </a:solidFill>
                <a:latin typeface="Calibri"/>
              </a:rPr>
              <a:t>red</a:t>
            </a:r>
            <a:endParaRPr lang="en-US" sz="2400" u="sng" kern="1200" baseline="-25000" dirty="0">
              <a:solidFill>
                <a:srgbClr val="FF0000"/>
              </a:solidFill>
              <a:latin typeface="Calibri"/>
            </a:endParaRPr>
          </a:p>
        </p:txBody>
      </p:sp>
      <p:sp>
        <p:nvSpPr>
          <p:cNvPr id="94" name="Rectangle 93"/>
          <p:cNvSpPr/>
          <p:nvPr/>
        </p:nvSpPr>
        <p:spPr>
          <a:xfrm>
            <a:off x="6965387" y="2780666"/>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95" name="Rectangle 94"/>
          <p:cNvSpPr/>
          <p:nvPr/>
        </p:nvSpPr>
        <p:spPr>
          <a:xfrm>
            <a:off x="7114022" y="3228196"/>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96" name="Straight Arrow Connector 95"/>
          <p:cNvCxnSpPr/>
          <p:nvPr/>
        </p:nvCxnSpPr>
        <p:spPr>
          <a:xfrm>
            <a:off x="6971389" y="3331827"/>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931590" y="3331827"/>
            <a:ext cx="916023"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8203145" y="2780666"/>
            <a:ext cx="373319"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1</a:t>
            </a:r>
            <a:endParaRPr lang="en-US" sz="2800" kern="1200" dirty="0">
              <a:solidFill>
                <a:prstClr val="black"/>
              </a:solidFill>
              <a:latin typeface="Calibri"/>
              <a:ea typeface="+mn-ea"/>
              <a:cs typeface="+mn-cs"/>
            </a:endParaRPr>
          </a:p>
        </p:txBody>
      </p:sp>
      <p:sp>
        <p:nvSpPr>
          <p:cNvPr id="99" name="Rectangle 98"/>
          <p:cNvSpPr/>
          <p:nvPr/>
        </p:nvSpPr>
        <p:spPr>
          <a:xfrm>
            <a:off x="7998291" y="3230806"/>
            <a:ext cx="850213"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time</a:t>
            </a:r>
            <a:endParaRPr lang="en-US" sz="2800" kern="1200" dirty="0">
              <a:solidFill>
                <a:prstClr val="black"/>
              </a:solidFill>
              <a:latin typeface="Calibri"/>
              <a:ea typeface="+mn-ea"/>
              <a:cs typeface="Times New Roman" charset="0"/>
            </a:endParaRPr>
          </a:p>
        </p:txBody>
      </p:sp>
      <p:sp>
        <p:nvSpPr>
          <p:cNvPr id="100" name="Rectangle 99"/>
          <p:cNvSpPr/>
          <p:nvPr/>
        </p:nvSpPr>
        <p:spPr>
          <a:xfrm>
            <a:off x="7570078" y="3047218"/>
            <a:ext cx="431528" cy="523220"/>
          </a:xfrm>
          <a:prstGeom prst="rect">
            <a:avLst/>
          </a:prstGeom>
        </p:spPr>
        <p:txBody>
          <a:bodyPr wrap="none">
            <a:spAutoFit/>
          </a:bodyPr>
          <a:lstStyle/>
          <a:p>
            <a:pPr algn="ctr" defTabSz="457200">
              <a:buClrTx/>
            </a:pPr>
            <a:r>
              <a:rPr lang="en-US" sz="2800" kern="1200" dirty="0">
                <a:solidFill>
                  <a:prstClr val="black"/>
                </a:solidFill>
                <a:latin typeface="Calibri"/>
                <a:ea typeface="+mn-ea"/>
                <a:cs typeface="+mn-cs"/>
                <a:sym typeface="Symbol"/>
              </a:rPr>
              <a:t></a:t>
            </a:r>
            <a:r>
              <a:rPr lang="en-US" sz="2800" kern="1200" dirty="0">
                <a:solidFill>
                  <a:prstClr val="black"/>
                </a:solidFill>
                <a:latin typeface="Calibri"/>
                <a:ea typeface="+mn-ea"/>
                <a:cs typeface="+mn-cs"/>
              </a:rPr>
              <a:t> </a:t>
            </a:r>
          </a:p>
        </p:txBody>
      </p:sp>
      <p:sp>
        <p:nvSpPr>
          <p:cNvPr id="104" name="Line 21"/>
          <p:cNvSpPr>
            <a:spLocks noChangeShapeType="1"/>
          </p:cNvSpPr>
          <p:nvPr/>
        </p:nvSpPr>
        <p:spPr bwMode="auto">
          <a:xfrm>
            <a:off x="8842676" y="4169105"/>
            <a:ext cx="554082" cy="0"/>
          </a:xfrm>
          <a:prstGeom prst="line">
            <a:avLst/>
          </a:prstGeom>
          <a:noFill/>
          <a:ln w="38100" cmpd="sng">
            <a:solidFill>
              <a:srgbClr val="0000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defTabSz="457200">
              <a:buClrTx/>
            </a:pPr>
            <a:endParaRPr lang="en-US" sz="1800" kern="1200">
              <a:solidFill>
                <a:prstClr val="black"/>
              </a:solidFill>
              <a:latin typeface="Calibri"/>
              <a:ea typeface="+mn-ea"/>
              <a:cs typeface="+mn-cs"/>
            </a:endParaRPr>
          </a:p>
        </p:txBody>
      </p:sp>
      <p:sp>
        <p:nvSpPr>
          <p:cNvPr id="60" name="Rectangle 59"/>
          <p:cNvSpPr/>
          <p:nvPr/>
        </p:nvSpPr>
        <p:spPr>
          <a:xfrm>
            <a:off x="1633714" y="1187447"/>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63" name="Rectangle 62"/>
          <p:cNvSpPr/>
          <p:nvPr/>
        </p:nvSpPr>
        <p:spPr>
          <a:xfrm>
            <a:off x="1782349" y="1634977"/>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65" name="Straight Arrow Connector 64"/>
          <p:cNvCxnSpPr/>
          <p:nvPr/>
        </p:nvCxnSpPr>
        <p:spPr>
          <a:xfrm>
            <a:off x="1639716" y="1738608"/>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295146" y="1207684"/>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67" name="Rectangle 66"/>
          <p:cNvSpPr/>
          <p:nvPr/>
        </p:nvSpPr>
        <p:spPr>
          <a:xfrm>
            <a:off x="6443781" y="1655214"/>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72" name="Straight Arrow Connector 71"/>
          <p:cNvCxnSpPr/>
          <p:nvPr/>
        </p:nvCxnSpPr>
        <p:spPr>
          <a:xfrm>
            <a:off x="6301148" y="1758845"/>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0" name="Content Placeholder 1"/>
          <p:cNvSpPr>
            <a:spLocks noGrp="1"/>
          </p:cNvSpPr>
          <p:nvPr>
            <p:ph idx="1"/>
          </p:nvPr>
        </p:nvSpPr>
        <p:spPr>
          <a:xfrm>
            <a:off x="1524000" y="713818"/>
            <a:ext cx="8399914" cy="659210"/>
          </a:xfrm>
        </p:spPr>
        <p:txBody>
          <a:bodyPr>
            <a:noAutofit/>
          </a:bodyPr>
          <a:lstStyle/>
          <a:p>
            <a:pPr marL="0" indent="0">
              <a:buNone/>
            </a:pPr>
            <a:r>
              <a:rPr lang="en-US" sz="2800" dirty="0"/>
              <a:t>Adding up memory used during </a:t>
            </a:r>
            <a:r>
              <a:rPr lang="en-US" sz="2800" dirty="0">
                <a:solidFill>
                  <a:srgbClr val="0000FF"/>
                </a:solidFill>
              </a:rPr>
              <a:t>previous</a:t>
            </a:r>
            <a:r>
              <a:rPr lang="en-US" sz="2800" dirty="0"/>
              <a:t> challenge: </a:t>
            </a:r>
            <a:endParaRPr lang="en-US" dirty="0">
              <a:cs typeface="Times New Roman" charset="0"/>
            </a:endParaRPr>
          </a:p>
        </p:txBody>
      </p:sp>
      <p:sp>
        <p:nvSpPr>
          <p:cNvPr id="81" name="Content Placeholder 1"/>
          <p:cNvSpPr txBox="1">
            <a:spLocks/>
          </p:cNvSpPr>
          <p:nvPr/>
        </p:nvSpPr>
        <p:spPr>
          <a:xfrm>
            <a:off x="2581254" y="1595448"/>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err="1">
                <a:solidFill>
                  <a:prstClr val="black"/>
                </a:solidFill>
                <a:latin typeface="Calibri"/>
              </a:rPr>
              <a:t>t</a:t>
            </a:r>
            <a:r>
              <a:rPr lang="en-US" sz="2800" baseline="-25000" dirty="0" err="1">
                <a:solidFill>
                  <a:prstClr val="black"/>
                </a:solidFill>
                <a:latin typeface="Calibri"/>
              </a:rPr>
              <a:t>i</a:t>
            </a:r>
            <a:endParaRPr lang="en-US" dirty="0">
              <a:solidFill>
                <a:prstClr val="black"/>
              </a:solidFill>
              <a:latin typeface="Calibri"/>
              <a:cs typeface="Times New Roman" charset="0"/>
            </a:endParaRPr>
          </a:p>
        </p:txBody>
      </p:sp>
      <p:sp>
        <p:nvSpPr>
          <p:cNvPr id="87" name="Content Placeholder 1"/>
          <p:cNvSpPr txBox="1">
            <a:spLocks/>
          </p:cNvSpPr>
          <p:nvPr/>
        </p:nvSpPr>
        <p:spPr>
          <a:xfrm>
            <a:off x="3274705" y="1595448"/>
            <a:ext cx="104240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a:t>
            </a:r>
            <a:r>
              <a:rPr lang="en-US" sz="2800" baseline="-25000" dirty="0">
                <a:solidFill>
                  <a:prstClr val="black"/>
                </a:solidFill>
                <a:latin typeface="Calibri"/>
              </a:rPr>
              <a:t>i</a:t>
            </a: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88" name="Content Placeholder 1"/>
          <p:cNvSpPr txBox="1">
            <a:spLocks/>
          </p:cNvSpPr>
          <p:nvPr/>
        </p:nvSpPr>
        <p:spPr>
          <a:xfrm>
            <a:off x="4728065" y="1595448"/>
            <a:ext cx="149569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a:t>
            </a:r>
            <a:r>
              <a:rPr lang="en-US" sz="2800" baseline="-25000" dirty="0">
                <a:solidFill>
                  <a:prstClr val="black"/>
                </a:solidFill>
                <a:latin typeface="Calibri"/>
              </a:rPr>
              <a:t> </a:t>
            </a:r>
            <a:r>
              <a:rPr lang="en-US" sz="2800" dirty="0">
                <a:solidFill>
                  <a:prstClr val="black"/>
                </a:solidFill>
                <a:latin typeface="Calibri"/>
              </a:rPr>
              <a:t>t</a:t>
            </a:r>
            <a:r>
              <a:rPr lang="en-US" sz="2800" baseline="-25000" dirty="0">
                <a:solidFill>
                  <a:prstClr val="black"/>
                </a:solidFill>
                <a:latin typeface="Calibri"/>
              </a:rPr>
              <a:t>i-1</a:t>
            </a:r>
            <a:endParaRPr lang="en-US" baseline="-25000" dirty="0">
              <a:solidFill>
                <a:prstClr val="black"/>
              </a:solidFill>
              <a:latin typeface="Calibri"/>
              <a:cs typeface="Times New Roman" charset="0"/>
            </a:endParaRPr>
          </a:p>
        </p:txBody>
      </p:sp>
      <p:sp>
        <p:nvSpPr>
          <p:cNvPr id="90" name="Content Placeholder 1"/>
          <p:cNvSpPr txBox="1">
            <a:spLocks/>
          </p:cNvSpPr>
          <p:nvPr/>
        </p:nvSpPr>
        <p:spPr>
          <a:xfrm>
            <a:off x="2231429" y="1224420"/>
            <a:ext cx="68786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4800" dirty="0">
                <a:solidFill>
                  <a:prstClr val="black"/>
                </a:solidFill>
                <a:latin typeface="Calibri"/>
              </a:rPr>
              <a:t>(</a:t>
            </a:r>
            <a:endParaRPr lang="en-US" sz="5400" dirty="0">
              <a:solidFill>
                <a:prstClr val="black"/>
              </a:solidFill>
              <a:latin typeface="Calibri"/>
              <a:cs typeface="Times New Roman" charset="0"/>
            </a:endParaRPr>
          </a:p>
        </p:txBody>
      </p:sp>
      <p:sp>
        <p:nvSpPr>
          <p:cNvPr id="92" name="Content Placeholder 1"/>
          <p:cNvSpPr txBox="1">
            <a:spLocks/>
          </p:cNvSpPr>
          <p:nvPr/>
        </p:nvSpPr>
        <p:spPr>
          <a:xfrm>
            <a:off x="3019187" y="1380901"/>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a:r>
            <a:endParaRPr lang="en-US" dirty="0">
              <a:solidFill>
                <a:prstClr val="black"/>
              </a:solidFill>
              <a:latin typeface="Calibri"/>
              <a:cs typeface="Times New Roman" charset="0"/>
            </a:endParaRPr>
          </a:p>
        </p:txBody>
      </p:sp>
      <p:cxnSp>
        <p:nvCxnSpPr>
          <p:cNvPr id="93" name="Straight Arrow Connector 92"/>
          <p:cNvCxnSpPr/>
          <p:nvPr/>
        </p:nvCxnSpPr>
        <p:spPr>
          <a:xfrm>
            <a:off x="2529616" y="1699203"/>
            <a:ext cx="44990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3421050" y="1699203"/>
            <a:ext cx="44990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4464838" y="1398059"/>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a:r>
            <a:endParaRPr lang="en-US" dirty="0">
              <a:solidFill>
                <a:prstClr val="black"/>
              </a:solidFill>
              <a:latin typeface="Calibri"/>
              <a:cs typeface="Times New Roman" charset="0"/>
            </a:endParaRPr>
          </a:p>
        </p:txBody>
      </p:sp>
      <p:sp>
        <p:nvSpPr>
          <p:cNvPr id="103" name="Content Placeholder 1"/>
          <p:cNvSpPr txBox="1">
            <a:spLocks/>
          </p:cNvSpPr>
          <p:nvPr/>
        </p:nvSpPr>
        <p:spPr>
          <a:xfrm>
            <a:off x="3875561" y="1391114"/>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a:r>
            <a:endParaRPr lang="en-US" dirty="0">
              <a:solidFill>
                <a:prstClr val="black"/>
              </a:solidFill>
              <a:latin typeface="Calibri"/>
              <a:cs typeface="Times New Roman" charset="0"/>
            </a:endParaRPr>
          </a:p>
        </p:txBody>
      </p:sp>
      <p:sp>
        <p:nvSpPr>
          <p:cNvPr id="105" name="Content Placeholder 1"/>
          <p:cNvSpPr txBox="1">
            <a:spLocks/>
          </p:cNvSpPr>
          <p:nvPr/>
        </p:nvSpPr>
        <p:spPr>
          <a:xfrm>
            <a:off x="4120557" y="1305374"/>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dirty="0">
              <a:solidFill>
                <a:prstClr val="black"/>
              </a:solidFill>
              <a:latin typeface="Calibri"/>
              <a:cs typeface="Times New Roman" charset="0"/>
            </a:endParaRPr>
          </a:p>
        </p:txBody>
      </p:sp>
      <p:cxnSp>
        <p:nvCxnSpPr>
          <p:cNvPr id="106" name="Straight Arrow Connector 105"/>
          <p:cNvCxnSpPr/>
          <p:nvPr/>
        </p:nvCxnSpPr>
        <p:spPr>
          <a:xfrm>
            <a:off x="4800560" y="1699204"/>
            <a:ext cx="701420"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7" name="Content Placeholder 1"/>
          <p:cNvSpPr txBox="1">
            <a:spLocks/>
          </p:cNvSpPr>
          <p:nvPr/>
        </p:nvSpPr>
        <p:spPr>
          <a:xfrm>
            <a:off x="2542843" y="1206053"/>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108" name="Content Placeholder 1"/>
          <p:cNvSpPr txBox="1">
            <a:spLocks/>
          </p:cNvSpPr>
          <p:nvPr/>
        </p:nvSpPr>
        <p:spPr>
          <a:xfrm>
            <a:off x="3415330" y="1174378"/>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109" name="Content Placeholder 1"/>
          <p:cNvSpPr txBox="1">
            <a:spLocks/>
          </p:cNvSpPr>
          <p:nvPr/>
        </p:nvSpPr>
        <p:spPr>
          <a:xfrm>
            <a:off x="4925615" y="1207708"/>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110" name="Content Placeholder 1"/>
          <p:cNvSpPr txBox="1">
            <a:spLocks/>
          </p:cNvSpPr>
          <p:nvPr/>
        </p:nvSpPr>
        <p:spPr>
          <a:xfrm>
            <a:off x="5591887" y="1197608"/>
            <a:ext cx="68786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4800" dirty="0">
                <a:solidFill>
                  <a:prstClr val="black"/>
                </a:solidFill>
                <a:latin typeface="Calibri"/>
              </a:rPr>
              <a:t>)</a:t>
            </a:r>
            <a:endParaRPr lang="en-US" sz="5400" dirty="0">
              <a:solidFill>
                <a:prstClr val="black"/>
              </a:solidFill>
              <a:latin typeface="Calibri"/>
              <a:cs typeface="Times New Roman" charset="0"/>
            </a:endParaRPr>
          </a:p>
        </p:txBody>
      </p:sp>
      <p:sp>
        <p:nvSpPr>
          <p:cNvPr id="111" name="Rectangle 110"/>
          <p:cNvSpPr/>
          <p:nvPr/>
        </p:nvSpPr>
        <p:spPr>
          <a:xfrm>
            <a:off x="5867782" y="1401674"/>
            <a:ext cx="3654941"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sym typeface="Symbol"/>
              </a:rPr>
              <a:t>           (</a:t>
            </a:r>
            <a:r>
              <a:rPr lang="en-US" sz="2800" kern="1200" dirty="0" err="1">
                <a:solidFill>
                  <a:prstClr val="black"/>
                </a:solidFill>
                <a:latin typeface="Calibri"/>
                <a:ea typeface="+mn-ea"/>
                <a:cs typeface="+mn-cs"/>
                <a:sym typeface="Symbol"/>
              </a:rPr>
              <a:t>ln</a:t>
            </a:r>
            <a:r>
              <a:rPr lang="en-US" sz="2800" kern="1200" dirty="0">
                <a:solidFill>
                  <a:prstClr val="black"/>
                </a:solidFill>
                <a:latin typeface="Calibri"/>
                <a:ea typeface="+mn-ea"/>
                <a:cs typeface="+mn-cs"/>
                <a:sym typeface="Symbol"/>
              </a:rPr>
              <a:t> (t</a:t>
            </a:r>
            <a:r>
              <a:rPr lang="en-US" sz="2800" kern="1200" baseline="-25000" dirty="0">
                <a:solidFill>
                  <a:prstClr val="black"/>
                </a:solidFill>
                <a:latin typeface="Calibri"/>
                <a:ea typeface="+mn-ea"/>
                <a:cs typeface="+mn-cs"/>
                <a:sym typeface="Symbol"/>
              </a:rPr>
              <a:t>i</a:t>
            </a:r>
            <a:r>
              <a:rPr lang="en-US" sz="2800" kern="1200" dirty="0">
                <a:solidFill>
                  <a:prstClr val="black"/>
                </a:solidFill>
                <a:latin typeface="Calibri"/>
                <a:ea typeface="+mn-ea"/>
                <a:cs typeface="+mn-cs"/>
                <a:sym typeface="Symbol"/>
              </a:rPr>
              <a:t>+t</a:t>
            </a:r>
            <a:r>
              <a:rPr lang="en-US" sz="2800" kern="1200" baseline="-25000" dirty="0">
                <a:solidFill>
                  <a:prstClr val="black"/>
                </a:solidFill>
                <a:latin typeface="Calibri"/>
                <a:ea typeface="+mn-ea"/>
                <a:cs typeface="+mn-cs"/>
                <a:sym typeface="Symbol"/>
              </a:rPr>
              <a:t>i-1</a:t>
            </a:r>
            <a:r>
              <a:rPr lang="en-US" sz="2800" kern="1200" dirty="0">
                <a:solidFill>
                  <a:prstClr val="black"/>
                </a:solidFill>
                <a:latin typeface="Calibri"/>
                <a:ea typeface="+mn-ea"/>
                <a:cs typeface="+mn-cs"/>
                <a:sym typeface="Symbol"/>
              </a:rPr>
              <a:t>) – </a:t>
            </a:r>
            <a:r>
              <a:rPr lang="en-US" sz="2800" kern="1200" dirty="0" err="1">
                <a:solidFill>
                  <a:prstClr val="black"/>
                </a:solidFill>
                <a:latin typeface="Calibri"/>
                <a:ea typeface="+mn-ea"/>
                <a:cs typeface="+mn-cs"/>
                <a:sym typeface="Symbol"/>
              </a:rPr>
              <a:t>ln</a:t>
            </a:r>
            <a:r>
              <a:rPr lang="en-US" sz="2800" kern="1200" dirty="0">
                <a:solidFill>
                  <a:prstClr val="black"/>
                </a:solidFill>
                <a:latin typeface="Calibri"/>
                <a:ea typeface="+mn-ea"/>
                <a:cs typeface="+mn-cs"/>
                <a:sym typeface="Symbol"/>
              </a:rPr>
              <a:t> </a:t>
            </a:r>
            <a:r>
              <a:rPr lang="en-US" sz="2800" kern="1200" dirty="0" err="1">
                <a:solidFill>
                  <a:prstClr val="black"/>
                </a:solidFill>
                <a:latin typeface="Calibri"/>
                <a:ea typeface="+mn-ea"/>
                <a:cs typeface="+mn-cs"/>
                <a:sym typeface="Symbol"/>
              </a:rPr>
              <a:t>t</a:t>
            </a:r>
            <a:r>
              <a:rPr lang="en-US" sz="2800" kern="1200" baseline="-25000" dirty="0" err="1">
                <a:solidFill>
                  <a:prstClr val="black"/>
                </a:solidFill>
                <a:latin typeface="Calibri"/>
                <a:ea typeface="+mn-ea"/>
                <a:cs typeface="+mn-cs"/>
                <a:sym typeface="Symbol"/>
              </a:rPr>
              <a:t>i</a:t>
            </a:r>
            <a:r>
              <a:rPr lang="en-US" sz="2800" kern="1200" dirty="0">
                <a:solidFill>
                  <a:prstClr val="black"/>
                </a:solidFill>
                <a:latin typeface="Calibri"/>
                <a:ea typeface="+mn-ea"/>
                <a:cs typeface="+mn-cs"/>
                <a:sym typeface="Symbol"/>
              </a:rPr>
              <a:t>)</a:t>
            </a:r>
            <a:endParaRPr lang="en-US" sz="1800" kern="1200" dirty="0">
              <a:solidFill>
                <a:prstClr val="black"/>
              </a:solidFill>
              <a:latin typeface="Calibri"/>
              <a:ea typeface="+mn-ea"/>
              <a:cs typeface="+mn-cs"/>
            </a:endParaRPr>
          </a:p>
        </p:txBody>
      </p:sp>
      <p:sp>
        <p:nvSpPr>
          <p:cNvPr id="112" name="Freeform 111"/>
          <p:cNvSpPr/>
          <p:nvPr/>
        </p:nvSpPr>
        <p:spPr>
          <a:xfrm>
            <a:off x="2693582" y="4393725"/>
            <a:ext cx="3009377" cy="1898625"/>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68559"/>
              <a:gd name="connsiteX1" fmla="*/ 199639 w 7500395"/>
              <a:gd name="connsiteY1" fmla="*/ 1703507 h 2268559"/>
              <a:gd name="connsiteX2" fmla="*/ 396847 w 7500395"/>
              <a:gd name="connsiteY2" fmla="*/ 1881987 h 2268559"/>
              <a:gd name="connsiteX3" fmla="*/ 679501 w 7500395"/>
              <a:gd name="connsiteY3" fmla="*/ 1763959 h 2268559"/>
              <a:gd name="connsiteX4" fmla="*/ 1327309 w 7500395"/>
              <a:gd name="connsiteY4" fmla="*/ 1455202 h 2268559"/>
              <a:gd name="connsiteX5" fmla="*/ 2082827 w 7500395"/>
              <a:gd name="connsiteY5" fmla="*/ 1057455 h 2268559"/>
              <a:gd name="connsiteX6" fmla="*/ 2709113 w 7500395"/>
              <a:gd name="connsiteY6" fmla="*/ 657148 h 2268559"/>
              <a:gd name="connsiteX7" fmla="*/ 3293363 w 7500395"/>
              <a:gd name="connsiteY7" fmla="*/ 298029 h 2268559"/>
              <a:gd name="connsiteX8" fmla="*/ 3349621 w 7500395"/>
              <a:gd name="connsiteY8" fmla="*/ 2229064 h 2268559"/>
              <a:gd name="connsiteX9" fmla="*/ 3640168 w 7500395"/>
              <a:gd name="connsiteY9" fmla="*/ 1622124 h 2268559"/>
              <a:gd name="connsiteX10" fmla="*/ 3801709 w 7500395"/>
              <a:gd name="connsiteY10" fmla="*/ 1905145 h 2268559"/>
              <a:gd name="connsiteX11" fmla="*/ 4153658 w 7500395"/>
              <a:gd name="connsiteY11" fmla="*/ 1670126 h 2268559"/>
              <a:gd name="connsiteX12" fmla="*/ 4338853 w 7500395"/>
              <a:gd name="connsiteY12" fmla="*/ 1140934 h 2268559"/>
              <a:gd name="connsiteX13" fmla="*/ 4643102 w 7500395"/>
              <a:gd name="connsiteY13" fmla="*/ 942486 h 2268559"/>
              <a:gd name="connsiteX14" fmla="*/ 4775384 w 7500395"/>
              <a:gd name="connsiteY14" fmla="*/ 426524 h 2268559"/>
              <a:gd name="connsiteX15" fmla="*/ 4934123 w 7500395"/>
              <a:gd name="connsiteY15" fmla="*/ 3170 h 2268559"/>
              <a:gd name="connsiteX16" fmla="*/ 5145774 w 7500395"/>
              <a:gd name="connsiteY16" fmla="*/ 651431 h 2268559"/>
              <a:gd name="connsiteX17" fmla="*/ 5397110 w 7500395"/>
              <a:gd name="connsiteY17" fmla="*/ 161928 h 2268559"/>
              <a:gd name="connsiteX18" fmla="*/ 5450023 w 7500395"/>
              <a:gd name="connsiteY18" fmla="*/ 942486 h 2268559"/>
              <a:gd name="connsiteX19" fmla="*/ 5621989 w 7500395"/>
              <a:gd name="connsiteY19" fmla="*/ 1498138 h 2268559"/>
              <a:gd name="connsiteX20" fmla="*/ 5846869 w 7500395"/>
              <a:gd name="connsiteY20" fmla="*/ 1842113 h 2268559"/>
              <a:gd name="connsiteX21" fmla="*/ 6098205 w 7500395"/>
              <a:gd name="connsiteY21" fmla="*/ 1140934 h 2268559"/>
              <a:gd name="connsiteX22" fmla="*/ 6534736 w 7500395"/>
              <a:gd name="connsiteY22" fmla="*/ 1828883 h 2268559"/>
              <a:gd name="connsiteX23" fmla="*/ 7050636 w 7500395"/>
              <a:gd name="connsiteY23" fmla="*/ 386835 h 2268559"/>
              <a:gd name="connsiteX24" fmla="*/ 7500395 w 7500395"/>
              <a:gd name="connsiteY24" fmla="*/ 2040560 h 2268559"/>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238284"/>
              <a:gd name="connsiteX1" fmla="*/ 199639 w 7500395"/>
              <a:gd name="connsiteY1" fmla="*/ 1703507 h 2238284"/>
              <a:gd name="connsiteX2" fmla="*/ 396847 w 7500395"/>
              <a:gd name="connsiteY2" fmla="*/ 1881987 h 2238284"/>
              <a:gd name="connsiteX3" fmla="*/ 679501 w 7500395"/>
              <a:gd name="connsiteY3" fmla="*/ 1763959 h 2238284"/>
              <a:gd name="connsiteX4" fmla="*/ 1327309 w 7500395"/>
              <a:gd name="connsiteY4" fmla="*/ 1455202 h 2238284"/>
              <a:gd name="connsiteX5" fmla="*/ 2082827 w 7500395"/>
              <a:gd name="connsiteY5" fmla="*/ 1057455 h 2238284"/>
              <a:gd name="connsiteX6" fmla="*/ 2709113 w 7500395"/>
              <a:gd name="connsiteY6" fmla="*/ 657148 h 2238284"/>
              <a:gd name="connsiteX7" fmla="*/ 3293363 w 7500395"/>
              <a:gd name="connsiteY7" fmla="*/ 298029 h 2238284"/>
              <a:gd name="connsiteX8" fmla="*/ 3264954 w 7500395"/>
              <a:gd name="connsiteY8" fmla="*/ 2102064 h 2238284"/>
              <a:gd name="connsiteX9" fmla="*/ 366390 w 7500395"/>
              <a:gd name="connsiteY9" fmla="*/ 2087791 h 2238284"/>
              <a:gd name="connsiteX10" fmla="*/ 3801709 w 7500395"/>
              <a:gd name="connsiteY10" fmla="*/ 1905145 h 2238284"/>
              <a:gd name="connsiteX11" fmla="*/ 4153658 w 7500395"/>
              <a:gd name="connsiteY11" fmla="*/ 1670126 h 2238284"/>
              <a:gd name="connsiteX12" fmla="*/ 4338853 w 7500395"/>
              <a:gd name="connsiteY12" fmla="*/ 1140934 h 2238284"/>
              <a:gd name="connsiteX13" fmla="*/ 4643102 w 7500395"/>
              <a:gd name="connsiteY13" fmla="*/ 942486 h 2238284"/>
              <a:gd name="connsiteX14" fmla="*/ 4775384 w 7500395"/>
              <a:gd name="connsiteY14" fmla="*/ 426524 h 2238284"/>
              <a:gd name="connsiteX15" fmla="*/ 4934123 w 7500395"/>
              <a:gd name="connsiteY15" fmla="*/ 3170 h 2238284"/>
              <a:gd name="connsiteX16" fmla="*/ 5145774 w 7500395"/>
              <a:gd name="connsiteY16" fmla="*/ 651431 h 2238284"/>
              <a:gd name="connsiteX17" fmla="*/ 5397110 w 7500395"/>
              <a:gd name="connsiteY17" fmla="*/ 161928 h 2238284"/>
              <a:gd name="connsiteX18" fmla="*/ 5450023 w 7500395"/>
              <a:gd name="connsiteY18" fmla="*/ 942486 h 2238284"/>
              <a:gd name="connsiteX19" fmla="*/ 5621989 w 7500395"/>
              <a:gd name="connsiteY19" fmla="*/ 1498138 h 2238284"/>
              <a:gd name="connsiteX20" fmla="*/ 5846869 w 7500395"/>
              <a:gd name="connsiteY20" fmla="*/ 1842113 h 2238284"/>
              <a:gd name="connsiteX21" fmla="*/ 6098205 w 7500395"/>
              <a:gd name="connsiteY21" fmla="*/ 1140934 h 2238284"/>
              <a:gd name="connsiteX22" fmla="*/ 6534736 w 7500395"/>
              <a:gd name="connsiteY22" fmla="*/ 1828883 h 2238284"/>
              <a:gd name="connsiteX23" fmla="*/ 7050636 w 7500395"/>
              <a:gd name="connsiteY23" fmla="*/ 386835 h 2238284"/>
              <a:gd name="connsiteX24" fmla="*/ 7500395 w 7500395"/>
              <a:gd name="connsiteY24" fmla="*/ 2040560 h 2238284"/>
              <a:gd name="connsiteX0" fmla="*/ 0 w 7500395"/>
              <a:gd name="connsiteY0" fmla="*/ 2040560 h 2195150"/>
              <a:gd name="connsiteX1" fmla="*/ 199639 w 7500395"/>
              <a:gd name="connsiteY1" fmla="*/ 1703507 h 2195150"/>
              <a:gd name="connsiteX2" fmla="*/ 396847 w 7500395"/>
              <a:gd name="connsiteY2" fmla="*/ 1881987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0 w 7500395"/>
              <a:gd name="connsiteY0" fmla="*/ 2040560 h 2195150"/>
              <a:gd name="connsiteX1" fmla="*/ 199639 w 7500395"/>
              <a:gd name="connsiteY1" fmla="*/ 1703507 h 2195150"/>
              <a:gd name="connsiteX2" fmla="*/ 213403 w 7500395"/>
              <a:gd name="connsiteY2" fmla="*/ 1980765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21357 w 7521752"/>
              <a:gd name="connsiteY0" fmla="*/ 2040560 h 2123930"/>
              <a:gd name="connsiteX1" fmla="*/ 220996 w 7521752"/>
              <a:gd name="connsiteY1" fmla="*/ 1703507 h 2123930"/>
              <a:gd name="connsiteX2" fmla="*/ 234760 w 7521752"/>
              <a:gd name="connsiteY2" fmla="*/ 1980765 h 2123930"/>
              <a:gd name="connsiteX3" fmla="*/ 700858 w 7521752"/>
              <a:gd name="connsiteY3" fmla="*/ 1763959 h 2123930"/>
              <a:gd name="connsiteX4" fmla="*/ 1348666 w 7521752"/>
              <a:gd name="connsiteY4" fmla="*/ 1455202 h 2123930"/>
              <a:gd name="connsiteX5" fmla="*/ 2104184 w 7521752"/>
              <a:gd name="connsiteY5" fmla="*/ 1057455 h 2123930"/>
              <a:gd name="connsiteX6" fmla="*/ 2730470 w 7521752"/>
              <a:gd name="connsiteY6" fmla="*/ 657148 h 2123930"/>
              <a:gd name="connsiteX7" fmla="*/ 3314720 w 7521752"/>
              <a:gd name="connsiteY7" fmla="*/ 298029 h 2123930"/>
              <a:gd name="connsiteX8" fmla="*/ 407644 w 7521752"/>
              <a:gd name="connsiteY8" fmla="*/ 1932731 h 2123930"/>
              <a:gd name="connsiteX9" fmla="*/ 387747 w 7521752"/>
              <a:gd name="connsiteY9" fmla="*/ 2087791 h 2123930"/>
              <a:gd name="connsiteX10" fmla="*/ 3823066 w 7521752"/>
              <a:gd name="connsiteY10" fmla="*/ 1905145 h 2123930"/>
              <a:gd name="connsiteX11" fmla="*/ 4175015 w 7521752"/>
              <a:gd name="connsiteY11" fmla="*/ 1670126 h 2123930"/>
              <a:gd name="connsiteX12" fmla="*/ 4360210 w 7521752"/>
              <a:gd name="connsiteY12" fmla="*/ 1140934 h 2123930"/>
              <a:gd name="connsiteX13" fmla="*/ 4664459 w 7521752"/>
              <a:gd name="connsiteY13" fmla="*/ 942486 h 2123930"/>
              <a:gd name="connsiteX14" fmla="*/ 4796741 w 7521752"/>
              <a:gd name="connsiteY14" fmla="*/ 426524 h 2123930"/>
              <a:gd name="connsiteX15" fmla="*/ 4955480 w 7521752"/>
              <a:gd name="connsiteY15" fmla="*/ 3170 h 2123930"/>
              <a:gd name="connsiteX16" fmla="*/ 5167131 w 7521752"/>
              <a:gd name="connsiteY16" fmla="*/ 651431 h 2123930"/>
              <a:gd name="connsiteX17" fmla="*/ 5418467 w 7521752"/>
              <a:gd name="connsiteY17" fmla="*/ 161928 h 2123930"/>
              <a:gd name="connsiteX18" fmla="*/ 5471380 w 7521752"/>
              <a:gd name="connsiteY18" fmla="*/ 942486 h 2123930"/>
              <a:gd name="connsiteX19" fmla="*/ 5643346 w 7521752"/>
              <a:gd name="connsiteY19" fmla="*/ 1498138 h 2123930"/>
              <a:gd name="connsiteX20" fmla="*/ 5868226 w 7521752"/>
              <a:gd name="connsiteY20" fmla="*/ 1842113 h 2123930"/>
              <a:gd name="connsiteX21" fmla="*/ 6119562 w 7521752"/>
              <a:gd name="connsiteY21" fmla="*/ 1140934 h 2123930"/>
              <a:gd name="connsiteX22" fmla="*/ 6556093 w 7521752"/>
              <a:gd name="connsiteY22" fmla="*/ 1828883 h 2123930"/>
              <a:gd name="connsiteX23" fmla="*/ 7071993 w 7521752"/>
              <a:gd name="connsiteY23" fmla="*/ 386835 h 2123930"/>
              <a:gd name="connsiteX24" fmla="*/ 7521752 w 7521752"/>
              <a:gd name="connsiteY24" fmla="*/ 2040560 h 2123930"/>
              <a:gd name="connsiteX0" fmla="*/ 21357 w 7521752"/>
              <a:gd name="connsiteY0" fmla="*/ 2040560 h 2123930"/>
              <a:gd name="connsiteX1" fmla="*/ 234760 w 7521752"/>
              <a:gd name="connsiteY1" fmla="*/ 1980765 h 2123930"/>
              <a:gd name="connsiteX2" fmla="*/ 700858 w 7521752"/>
              <a:gd name="connsiteY2" fmla="*/ 1763959 h 2123930"/>
              <a:gd name="connsiteX3" fmla="*/ 1348666 w 7521752"/>
              <a:gd name="connsiteY3" fmla="*/ 1455202 h 2123930"/>
              <a:gd name="connsiteX4" fmla="*/ 2104184 w 7521752"/>
              <a:gd name="connsiteY4" fmla="*/ 1057455 h 2123930"/>
              <a:gd name="connsiteX5" fmla="*/ 2730470 w 7521752"/>
              <a:gd name="connsiteY5" fmla="*/ 657148 h 2123930"/>
              <a:gd name="connsiteX6" fmla="*/ 3314720 w 7521752"/>
              <a:gd name="connsiteY6" fmla="*/ 298029 h 2123930"/>
              <a:gd name="connsiteX7" fmla="*/ 407644 w 7521752"/>
              <a:gd name="connsiteY7" fmla="*/ 1932731 h 2123930"/>
              <a:gd name="connsiteX8" fmla="*/ 387747 w 7521752"/>
              <a:gd name="connsiteY8" fmla="*/ 2087791 h 2123930"/>
              <a:gd name="connsiteX9" fmla="*/ 3823066 w 7521752"/>
              <a:gd name="connsiteY9" fmla="*/ 1905145 h 2123930"/>
              <a:gd name="connsiteX10" fmla="*/ 4175015 w 7521752"/>
              <a:gd name="connsiteY10" fmla="*/ 1670126 h 2123930"/>
              <a:gd name="connsiteX11" fmla="*/ 4360210 w 7521752"/>
              <a:gd name="connsiteY11" fmla="*/ 1140934 h 2123930"/>
              <a:gd name="connsiteX12" fmla="*/ 4664459 w 7521752"/>
              <a:gd name="connsiteY12" fmla="*/ 942486 h 2123930"/>
              <a:gd name="connsiteX13" fmla="*/ 4796741 w 7521752"/>
              <a:gd name="connsiteY13" fmla="*/ 426524 h 2123930"/>
              <a:gd name="connsiteX14" fmla="*/ 4955480 w 7521752"/>
              <a:gd name="connsiteY14" fmla="*/ 3170 h 2123930"/>
              <a:gd name="connsiteX15" fmla="*/ 5167131 w 7521752"/>
              <a:gd name="connsiteY15" fmla="*/ 651431 h 2123930"/>
              <a:gd name="connsiteX16" fmla="*/ 5418467 w 7521752"/>
              <a:gd name="connsiteY16" fmla="*/ 161928 h 2123930"/>
              <a:gd name="connsiteX17" fmla="*/ 5471380 w 7521752"/>
              <a:gd name="connsiteY17" fmla="*/ 942486 h 2123930"/>
              <a:gd name="connsiteX18" fmla="*/ 5643346 w 7521752"/>
              <a:gd name="connsiteY18" fmla="*/ 1498138 h 2123930"/>
              <a:gd name="connsiteX19" fmla="*/ 5868226 w 7521752"/>
              <a:gd name="connsiteY19" fmla="*/ 1842113 h 2123930"/>
              <a:gd name="connsiteX20" fmla="*/ 6119562 w 7521752"/>
              <a:gd name="connsiteY20" fmla="*/ 1140934 h 2123930"/>
              <a:gd name="connsiteX21" fmla="*/ 6556093 w 7521752"/>
              <a:gd name="connsiteY21" fmla="*/ 1828883 h 2123930"/>
              <a:gd name="connsiteX22" fmla="*/ 7071993 w 7521752"/>
              <a:gd name="connsiteY22" fmla="*/ 386835 h 2123930"/>
              <a:gd name="connsiteX23" fmla="*/ 7521752 w 7521752"/>
              <a:gd name="connsiteY23" fmla="*/ 2040560 h 2123930"/>
              <a:gd name="connsiteX0" fmla="*/ 234760 w 7521752"/>
              <a:gd name="connsiteY0" fmla="*/ 1980765 h 2123930"/>
              <a:gd name="connsiteX1" fmla="*/ 700858 w 7521752"/>
              <a:gd name="connsiteY1" fmla="*/ 1763959 h 2123930"/>
              <a:gd name="connsiteX2" fmla="*/ 1348666 w 7521752"/>
              <a:gd name="connsiteY2" fmla="*/ 1455202 h 2123930"/>
              <a:gd name="connsiteX3" fmla="*/ 2104184 w 7521752"/>
              <a:gd name="connsiteY3" fmla="*/ 1057455 h 2123930"/>
              <a:gd name="connsiteX4" fmla="*/ 2730470 w 7521752"/>
              <a:gd name="connsiteY4" fmla="*/ 657148 h 2123930"/>
              <a:gd name="connsiteX5" fmla="*/ 3314720 w 7521752"/>
              <a:gd name="connsiteY5" fmla="*/ 298029 h 2123930"/>
              <a:gd name="connsiteX6" fmla="*/ 407644 w 7521752"/>
              <a:gd name="connsiteY6" fmla="*/ 1932731 h 2123930"/>
              <a:gd name="connsiteX7" fmla="*/ 387747 w 7521752"/>
              <a:gd name="connsiteY7" fmla="*/ 2087791 h 2123930"/>
              <a:gd name="connsiteX8" fmla="*/ 3823066 w 7521752"/>
              <a:gd name="connsiteY8" fmla="*/ 1905145 h 2123930"/>
              <a:gd name="connsiteX9" fmla="*/ 4175015 w 7521752"/>
              <a:gd name="connsiteY9" fmla="*/ 1670126 h 2123930"/>
              <a:gd name="connsiteX10" fmla="*/ 4360210 w 7521752"/>
              <a:gd name="connsiteY10" fmla="*/ 1140934 h 2123930"/>
              <a:gd name="connsiteX11" fmla="*/ 4664459 w 7521752"/>
              <a:gd name="connsiteY11" fmla="*/ 942486 h 2123930"/>
              <a:gd name="connsiteX12" fmla="*/ 4796741 w 7521752"/>
              <a:gd name="connsiteY12" fmla="*/ 426524 h 2123930"/>
              <a:gd name="connsiteX13" fmla="*/ 4955480 w 7521752"/>
              <a:gd name="connsiteY13" fmla="*/ 3170 h 2123930"/>
              <a:gd name="connsiteX14" fmla="*/ 5167131 w 7521752"/>
              <a:gd name="connsiteY14" fmla="*/ 651431 h 2123930"/>
              <a:gd name="connsiteX15" fmla="*/ 5418467 w 7521752"/>
              <a:gd name="connsiteY15" fmla="*/ 161928 h 2123930"/>
              <a:gd name="connsiteX16" fmla="*/ 5471380 w 7521752"/>
              <a:gd name="connsiteY16" fmla="*/ 942486 h 2123930"/>
              <a:gd name="connsiteX17" fmla="*/ 5643346 w 7521752"/>
              <a:gd name="connsiteY17" fmla="*/ 1498138 h 2123930"/>
              <a:gd name="connsiteX18" fmla="*/ 5868226 w 7521752"/>
              <a:gd name="connsiteY18" fmla="*/ 1842113 h 2123930"/>
              <a:gd name="connsiteX19" fmla="*/ 6119562 w 7521752"/>
              <a:gd name="connsiteY19" fmla="*/ 1140934 h 2123930"/>
              <a:gd name="connsiteX20" fmla="*/ 6556093 w 7521752"/>
              <a:gd name="connsiteY20" fmla="*/ 1828883 h 2123930"/>
              <a:gd name="connsiteX21" fmla="*/ 7071993 w 7521752"/>
              <a:gd name="connsiteY21" fmla="*/ 386835 h 2123930"/>
              <a:gd name="connsiteX22" fmla="*/ 7521752 w 7521752"/>
              <a:gd name="connsiteY22"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175015 w 7521752"/>
              <a:gd name="connsiteY8" fmla="*/ 1670126 h 2123930"/>
              <a:gd name="connsiteX9" fmla="*/ 4360210 w 7521752"/>
              <a:gd name="connsiteY9" fmla="*/ 1140934 h 2123930"/>
              <a:gd name="connsiteX10" fmla="*/ 4664459 w 7521752"/>
              <a:gd name="connsiteY10" fmla="*/ 942486 h 2123930"/>
              <a:gd name="connsiteX11" fmla="*/ 4796741 w 7521752"/>
              <a:gd name="connsiteY11" fmla="*/ 426524 h 2123930"/>
              <a:gd name="connsiteX12" fmla="*/ 4955480 w 7521752"/>
              <a:gd name="connsiteY12" fmla="*/ 3170 h 2123930"/>
              <a:gd name="connsiteX13" fmla="*/ 5167131 w 7521752"/>
              <a:gd name="connsiteY13" fmla="*/ 651431 h 2123930"/>
              <a:gd name="connsiteX14" fmla="*/ 5418467 w 7521752"/>
              <a:gd name="connsiteY14" fmla="*/ 161928 h 2123930"/>
              <a:gd name="connsiteX15" fmla="*/ 5471380 w 7521752"/>
              <a:gd name="connsiteY15" fmla="*/ 942486 h 2123930"/>
              <a:gd name="connsiteX16" fmla="*/ 5643346 w 7521752"/>
              <a:gd name="connsiteY16" fmla="*/ 1498138 h 2123930"/>
              <a:gd name="connsiteX17" fmla="*/ 5868226 w 7521752"/>
              <a:gd name="connsiteY17" fmla="*/ 1842113 h 2123930"/>
              <a:gd name="connsiteX18" fmla="*/ 6119562 w 7521752"/>
              <a:gd name="connsiteY18" fmla="*/ 1140934 h 2123930"/>
              <a:gd name="connsiteX19" fmla="*/ 6556093 w 7521752"/>
              <a:gd name="connsiteY19" fmla="*/ 1828883 h 2123930"/>
              <a:gd name="connsiteX20" fmla="*/ 7071993 w 7521752"/>
              <a:gd name="connsiteY20" fmla="*/ 386835 h 2123930"/>
              <a:gd name="connsiteX21" fmla="*/ 7521752 w 7521752"/>
              <a:gd name="connsiteY21"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360210 w 7521752"/>
              <a:gd name="connsiteY8" fmla="*/ 1140934 h 2123930"/>
              <a:gd name="connsiteX9" fmla="*/ 4664459 w 7521752"/>
              <a:gd name="connsiteY9" fmla="*/ 942486 h 2123930"/>
              <a:gd name="connsiteX10" fmla="*/ 4796741 w 7521752"/>
              <a:gd name="connsiteY10" fmla="*/ 426524 h 2123930"/>
              <a:gd name="connsiteX11" fmla="*/ 4955480 w 7521752"/>
              <a:gd name="connsiteY11" fmla="*/ 3170 h 2123930"/>
              <a:gd name="connsiteX12" fmla="*/ 5167131 w 7521752"/>
              <a:gd name="connsiteY12" fmla="*/ 651431 h 2123930"/>
              <a:gd name="connsiteX13" fmla="*/ 5418467 w 7521752"/>
              <a:gd name="connsiteY13" fmla="*/ 161928 h 2123930"/>
              <a:gd name="connsiteX14" fmla="*/ 5471380 w 7521752"/>
              <a:gd name="connsiteY14" fmla="*/ 942486 h 2123930"/>
              <a:gd name="connsiteX15" fmla="*/ 5643346 w 7521752"/>
              <a:gd name="connsiteY15" fmla="*/ 1498138 h 2123930"/>
              <a:gd name="connsiteX16" fmla="*/ 5868226 w 7521752"/>
              <a:gd name="connsiteY16" fmla="*/ 1842113 h 2123930"/>
              <a:gd name="connsiteX17" fmla="*/ 6119562 w 7521752"/>
              <a:gd name="connsiteY17" fmla="*/ 1140934 h 2123930"/>
              <a:gd name="connsiteX18" fmla="*/ 6556093 w 7521752"/>
              <a:gd name="connsiteY18" fmla="*/ 1828883 h 2123930"/>
              <a:gd name="connsiteX19" fmla="*/ 7071993 w 7521752"/>
              <a:gd name="connsiteY19" fmla="*/ 386835 h 2123930"/>
              <a:gd name="connsiteX20" fmla="*/ 7521752 w 7521752"/>
              <a:gd name="connsiteY20"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664459 w 7521752"/>
              <a:gd name="connsiteY8" fmla="*/ 942486 h 2123930"/>
              <a:gd name="connsiteX9" fmla="*/ 4796741 w 7521752"/>
              <a:gd name="connsiteY9" fmla="*/ 426524 h 2123930"/>
              <a:gd name="connsiteX10" fmla="*/ 4955480 w 7521752"/>
              <a:gd name="connsiteY10" fmla="*/ 3170 h 2123930"/>
              <a:gd name="connsiteX11" fmla="*/ 5167131 w 7521752"/>
              <a:gd name="connsiteY11" fmla="*/ 651431 h 2123930"/>
              <a:gd name="connsiteX12" fmla="*/ 5418467 w 7521752"/>
              <a:gd name="connsiteY12" fmla="*/ 161928 h 2123930"/>
              <a:gd name="connsiteX13" fmla="*/ 5471380 w 7521752"/>
              <a:gd name="connsiteY13" fmla="*/ 942486 h 2123930"/>
              <a:gd name="connsiteX14" fmla="*/ 5643346 w 7521752"/>
              <a:gd name="connsiteY14" fmla="*/ 1498138 h 2123930"/>
              <a:gd name="connsiteX15" fmla="*/ 5868226 w 7521752"/>
              <a:gd name="connsiteY15" fmla="*/ 1842113 h 2123930"/>
              <a:gd name="connsiteX16" fmla="*/ 6119562 w 7521752"/>
              <a:gd name="connsiteY16" fmla="*/ 1140934 h 2123930"/>
              <a:gd name="connsiteX17" fmla="*/ 6556093 w 7521752"/>
              <a:gd name="connsiteY17" fmla="*/ 1828883 h 2123930"/>
              <a:gd name="connsiteX18" fmla="*/ 7071993 w 7521752"/>
              <a:gd name="connsiteY18" fmla="*/ 386835 h 2123930"/>
              <a:gd name="connsiteX19" fmla="*/ 7521752 w 7521752"/>
              <a:gd name="connsiteY19" fmla="*/ 2040560 h 2123930"/>
              <a:gd name="connsiteX0" fmla="*/ 700858 w 7521752"/>
              <a:gd name="connsiteY0" fmla="*/ 1766609 h 2126580"/>
              <a:gd name="connsiteX1" fmla="*/ 1348666 w 7521752"/>
              <a:gd name="connsiteY1" fmla="*/ 1457852 h 2126580"/>
              <a:gd name="connsiteX2" fmla="*/ 2104184 w 7521752"/>
              <a:gd name="connsiteY2" fmla="*/ 1060105 h 2126580"/>
              <a:gd name="connsiteX3" fmla="*/ 2730470 w 7521752"/>
              <a:gd name="connsiteY3" fmla="*/ 659798 h 2126580"/>
              <a:gd name="connsiteX4" fmla="*/ 3314720 w 7521752"/>
              <a:gd name="connsiteY4" fmla="*/ 300679 h 2126580"/>
              <a:gd name="connsiteX5" fmla="*/ 407644 w 7521752"/>
              <a:gd name="connsiteY5" fmla="*/ 1935381 h 2126580"/>
              <a:gd name="connsiteX6" fmla="*/ 387747 w 7521752"/>
              <a:gd name="connsiteY6" fmla="*/ 2090441 h 2126580"/>
              <a:gd name="connsiteX7" fmla="*/ 3823066 w 7521752"/>
              <a:gd name="connsiteY7" fmla="*/ 1907795 h 2126580"/>
              <a:gd name="connsiteX8" fmla="*/ 4796741 w 7521752"/>
              <a:gd name="connsiteY8" fmla="*/ 429174 h 2126580"/>
              <a:gd name="connsiteX9" fmla="*/ 4955480 w 7521752"/>
              <a:gd name="connsiteY9" fmla="*/ 5820 h 2126580"/>
              <a:gd name="connsiteX10" fmla="*/ 5167131 w 7521752"/>
              <a:gd name="connsiteY10" fmla="*/ 654081 h 2126580"/>
              <a:gd name="connsiteX11" fmla="*/ 5418467 w 7521752"/>
              <a:gd name="connsiteY11" fmla="*/ 164578 h 2126580"/>
              <a:gd name="connsiteX12" fmla="*/ 5471380 w 7521752"/>
              <a:gd name="connsiteY12" fmla="*/ 945136 h 2126580"/>
              <a:gd name="connsiteX13" fmla="*/ 5643346 w 7521752"/>
              <a:gd name="connsiteY13" fmla="*/ 1500788 h 2126580"/>
              <a:gd name="connsiteX14" fmla="*/ 5868226 w 7521752"/>
              <a:gd name="connsiteY14" fmla="*/ 1844763 h 2126580"/>
              <a:gd name="connsiteX15" fmla="*/ 6119562 w 7521752"/>
              <a:gd name="connsiteY15" fmla="*/ 1143584 h 2126580"/>
              <a:gd name="connsiteX16" fmla="*/ 6556093 w 7521752"/>
              <a:gd name="connsiteY16" fmla="*/ 1831533 h 2126580"/>
              <a:gd name="connsiteX17" fmla="*/ 7071993 w 7521752"/>
              <a:gd name="connsiteY17" fmla="*/ 389485 h 2126580"/>
              <a:gd name="connsiteX18" fmla="*/ 7521752 w 7521752"/>
              <a:gd name="connsiteY18" fmla="*/ 2043210 h 2126580"/>
              <a:gd name="connsiteX0" fmla="*/ 700858 w 7521752"/>
              <a:gd name="connsiteY0" fmla="*/ 1794461 h 2155583"/>
              <a:gd name="connsiteX1" fmla="*/ 1348666 w 7521752"/>
              <a:gd name="connsiteY1" fmla="*/ 1485704 h 2155583"/>
              <a:gd name="connsiteX2" fmla="*/ 2104184 w 7521752"/>
              <a:gd name="connsiteY2" fmla="*/ 1087957 h 2155583"/>
              <a:gd name="connsiteX3" fmla="*/ 2730470 w 7521752"/>
              <a:gd name="connsiteY3" fmla="*/ 687650 h 2155583"/>
              <a:gd name="connsiteX4" fmla="*/ 3314720 w 7521752"/>
              <a:gd name="connsiteY4" fmla="*/ 328531 h 2155583"/>
              <a:gd name="connsiteX5" fmla="*/ 407644 w 7521752"/>
              <a:gd name="connsiteY5" fmla="*/ 1963233 h 2155583"/>
              <a:gd name="connsiteX6" fmla="*/ 387747 w 7521752"/>
              <a:gd name="connsiteY6" fmla="*/ 2118293 h 2155583"/>
              <a:gd name="connsiteX7" fmla="*/ 3823066 w 7521752"/>
              <a:gd name="connsiteY7" fmla="*/ 1935647 h 2155583"/>
              <a:gd name="connsiteX8" fmla="*/ 4955480 w 7521752"/>
              <a:gd name="connsiteY8" fmla="*/ 33672 h 2155583"/>
              <a:gd name="connsiteX9" fmla="*/ 5167131 w 7521752"/>
              <a:gd name="connsiteY9" fmla="*/ 681933 h 2155583"/>
              <a:gd name="connsiteX10" fmla="*/ 5418467 w 7521752"/>
              <a:gd name="connsiteY10" fmla="*/ 192430 h 2155583"/>
              <a:gd name="connsiteX11" fmla="*/ 5471380 w 7521752"/>
              <a:gd name="connsiteY11" fmla="*/ 972988 h 2155583"/>
              <a:gd name="connsiteX12" fmla="*/ 5643346 w 7521752"/>
              <a:gd name="connsiteY12" fmla="*/ 1528640 h 2155583"/>
              <a:gd name="connsiteX13" fmla="*/ 5868226 w 7521752"/>
              <a:gd name="connsiteY13" fmla="*/ 1872615 h 2155583"/>
              <a:gd name="connsiteX14" fmla="*/ 6119562 w 7521752"/>
              <a:gd name="connsiteY14" fmla="*/ 1171436 h 2155583"/>
              <a:gd name="connsiteX15" fmla="*/ 6556093 w 7521752"/>
              <a:gd name="connsiteY15" fmla="*/ 1859385 h 2155583"/>
              <a:gd name="connsiteX16" fmla="*/ 7071993 w 7521752"/>
              <a:gd name="connsiteY16" fmla="*/ 417337 h 2155583"/>
              <a:gd name="connsiteX17" fmla="*/ 7521752 w 7521752"/>
              <a:gd name="connsiteY17" fmla="*/ 2071062 h 2155583"/>
              <a:gd name="connsiteX0" fmla="*/ 700858 w 7521752"/>
              <a:gd name="connsiteY0" fmla="*/ 1608141 h 1968112"/>
              <a:gd name="connsiteX1" fmla="*/ 1348666 w 7521752"/>
              <a:gd name="connsiteY1" fmla="*/ 1299384 h 1968112"/>
              <a:gd name="connsiteX2" fmla="*/ 2104184 w 7521752"/>
              <a:gd name="connsiteY2" fmla="*/ 901637 h 1968112"/>
              <a:gd name="connsiteX3" fmla="*/ 2730470 w 7521752"/>
              <a:gd name="connsiteY3" fmla="*/ 501330 h 1968112"/>
              <a:gd name="connsiteX4" fmla="*/ 3314720 w 7521752"/>
              <a:gd name="connsiteY4" fmla="*/ 142211 h 1968112"/>
              <a:gd name="connsiteX5" fmla="*/ 407644 w 7521752"/>
              <a:gd name="connsiteY5" fmla="*/ 1776913 h 1968112"/>
              <a:gd name="connsiteX6" fmla="*/ 387747 w 7521752"/>
              <a:gd name="connsiteY6" fmla="*/ 1931973 h 1968112"/>
              <a:gd name="connsiteX7" fmla="*/ 3823066 w 7521752"/>
              <a:gd name="connsiteY7" fmla="*/ 1749327 h 1968112"/>
              <a:gd name="connsiteX8" fmla="*/ 5167131 w 7521752"/>
              <a:gd name="connsiteY8" fmla="*/ 495613 h 1968112"/>
              <a:gd name="connsiteX9" fmla="*/ 5418467 w 7521752"/>
              <a:gd name="connsiteY9" fmla="*/ 6110 h 1968112"/>
              <a:gd name="connsiteX10" fmla="*/ 5471380 w 7521752"/>
              <a:gd name="connsiteY10" fmla="*/ 786668 h 1968112"/>
              <a:gd name="connsiteX11" fmla="*/ 5643346 w 7521752"/>
              <a:gd name="connsiteY11" fmla="*/ 1342320 h 1968112"/>
              <a:gd name="connsiteX12" fmla="*/ 5868226 w 7521752"/>
              <a:gd name="connsiteY12" fmla="*/ 1686295 h 1968112"/>
              <a:gd name="connsiteX13" fmla="*/ 6119562 w 7521752"/>
              <a:gd name="connsiteY13" fmla="*/ 985116 h 1968112"/>
              <a:gd name="connsiteX14" fmla="*/ 6556093 w 7521752"/>
              <a:gd name="connsiteY14" fmla="*/ 1673065 h 1968112"/>
              <a:gd name="connsiteX15" fmla="*/ 7071993 w 7521752"/>
              <a:gd name="connsiteY15" fmla="*/ 231017 h 1968112"/>
              <a:gd name="connsiteX16" fmla="*/ 7521752 w 7521752"/>
              <a:gd name="connsiteY16" fmla="*/ 1884742 h 1968112"/>
              <a:gd name="connsiteX0" fmla="*/ 700858 w 7521752"/>
              <a:gd name="connsiteY0" fmla="*/ 1625178 h 1985149"/>
              <a:gd name="connsiteX1" fmla="*/ 1348666 w 7521752"/>
              <a:gd name="connsiteY1" fmla="*/ 1316421 h 1985149"/>
              <a:gd name="connsiteX2" fmla="*/ 2104184 w 7521752"/>
              <a:gd name="connsiteY2" fmla="*/ 918674 h 1985149"/>
              <a:gd name="connsiteX3" fmla="*/ 2730470 w 7521752"/>
              <a:gd name="connsiteY3" fmla="*/ 518367 h 1985149"/>
              <a:gd name="connsiteX4" fmla="*/ 3314720 w 7521752"/>
              <a:gd name="connsiteY4" fmla="*/ 159248 h 1985149"/>
              <a:gd name="connsiteX5" fmla="*/ 407644 w 7521752"/>
              <a:gd name="connsiteY5" fmla="*/ 1793950 h 1985149"/>
              <a:gd name="connsiteX6" fmla="*/ 387747 w 7521752"/>
              <a:gd name="connsiteY6" fmla="*/ 1949010 h 1985149"/>
              <a:gd name="connsiteX7" fmla="*/ 3823066 w 7521752"/>
              <a:gd name="connsiteY7" fmla="*/ 1766364 h 1985149"/>
              <a:gd name="connsiteX8" fmla="*/ 5418467 w 7521752"/>
              <a:gd name="connsiteY8" fmla="*/ 23147 h 1985149"/>
              <a:gd name="connsiteX9" fmla="*/ 5471380 w 7521752"/>
              <a:gd name="connsiteY9" fmla="*/ 803705 h 1985149"/>
              <a:gd name="connsiteX10" fmla="*/ 5643346 w 7521752"/>
              <a:gd name="connsiteY10" fmla="*/ 1359357 h 1985149"/>
              <a:gd name="connsiteX11" fmla="*/ 5868226 w 7521752"/>
              <a:gd name="connsiteY11" fmla="*/ 1703332 h 1985149"/>
              <a:gd name="connsiteX12" fmla="*/ 6119562 w 7521752"/>
              <a:gd name="connsiteY12" fmla="*/ 1002153 h 1985149"/>
              <a:gd name="connsiteX13" fmla="*/ 6556093 w 7521752"/>
              <a:gd name="connsiteY13" fmla="*/ 1690102 h 1985149"/>
              <a:gd name="connsiteX14" fmla="*/ 7071993 w 7521752"/>
              <a:gd name="connsiteY14" fmla="*/ 248054 h 1985149"/>
              <a:gd name="connsiteX15" fmla="*/ 7521752 w 7521752"/>
              <a:gd name="connsiteY15" fmla="*/ 1901779 h 1985149"/>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471380 w 7521752"/>
              <a:gd name="connsiteY8" fmla="*/ 701108 h 1882552"/>
              <a:gd name="connsiteX9" fmla="*/ 5643346 w 7521752"/>
              <a:gd name="connsiteY9" fmla="*/ 1256760 h 1882552"/>
              <a:gd name="connsiteX10" fmla="*/ 5868226 w 7521752"/>
              <a:gd name="connsiteY10" fmla="*/ 1600735 h 1882552"/>
              <a:gd name="connsiteX11" fmla="*/ 6119562 w 7521752"/>
              <a:gd name="connsiteY11" fmla="*/ 899556 h 1882552"/>
              <a:gd name="connsiteX12" fmla="*/ 6556093 w 7521752"/>
              <a:gd name="connsiteY12" fmla="*/ 1587505 h 1882552"/>
              <a:gd name="connsiteX13" fmla="*/ 7071993 w 7521752"/>
              <a:gd name="connsiteY13" fmla="*/ 145457 h 1882552"/>
              <a:gd name="connsiteX14" fmla="*/ 7521752 w 7521752"/>
              <a:gd name="connsiteY14"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643346 w 7521752"/>
              <a:gd name="connsiteY8" fmla="*/ 1256760 h 1882552"/>
              <a:gd name="connsiteX9" fmla="*/ 5868226 w 7521752"/>
              <a:gd name="connsiteY9" fmla="*/ 1600735 h 1882552"/>
              <a:gd name="connsiteX10" fmla="*/ 6119562 w 7521752"/>
              <a:gd name="connsiteY10" fmla="*/ 899556 h 1882552"/>
              <a:gd name="connsiteX11" fmla="*/ 6556093 w 7521752"/>
              <a:gd name="connsiteY11" fmla="*/ 1587505 h 1882552"/>
              <a:gd name="connsiteX12" fmla="*/ 7071993 w 7521752"/>
              <a:gd name="connsiteY12" fmla="*/ 145457 h 1882552"/>
              <a:gd name="connsiteX13" fmla="*/ 7521752 w 7521752"/>
              <a:gd name="connsiteY13"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868226 w 7521752"/>
              <a:gd name="connsiteY8" fmla="*/ 1600735 h 1882552"/>
              <a:gd name="connsiteX9" fmla="*/ 6119562 w 7521752"/>
              <a:gd name="connsiteY9" fmla="*/ 899556 h 1882552"/>
              <a:gd name="connsiteX10" fmla="*/ 6556093 w 7521752"/>
              <a:gd name="connsiteY10" fmla="*/ 1587505 h 1882552"/>
              <a:gd name="connsiteX11" fmla="*/ 7071993 w 7521752"/>
              <a:gd name="connsiteY11" fmla="*/ 145457 h 1882552"/>
              <a:gd name="connsiteX12" fmla="*/ 7521752 w 7521752"/>
              <a:gd name="connsiteY12"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119562 w 7521752"/>
              <a:gd name="connsiteY8" fmla="*/ 899556 h 1882552"/>
              <a:gd name="connsiteX9" fmla="*/ 6556093 w 7521752"/>
              <a:gd name="connsiteY9" fmla="*/ 1587505 h 1882552"/>
              <a:gd name="connsiteX10" fmla="*/ 7071993 w 7521752"/>
              <a:gd name="connsiteY10" fmla="*/ 145457 h 1882552"/>
              <a:gd name="connsiteX11" fmla="*/ 7521752 w 7521752"/>
              <a:gd name="connsiteY11"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556093 w 7521752"/>
              <a:gd name="connsiteY8" fmla="*/ 1587505 h 1882552"/>
              <a:gd name="connsiteX9" fmla="*/ 7071993 w 7521752"/>
              <a:gd name="connsiteY9" fmla="*/ 145457 h 1882552"/>
              <a:gd name="connsiteX10" fmla="*/ 7521752 w 7521752"/>
              <a:gd name="connsiteY10"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071993 w 7521752"/>
              <a:gd name="connsiteY8" fmla="*/ 145457 h 1882552"/>
              <a:gd name="connsiteX9" fmla="*/ 7521752 w 7521752"/>
              <a:gd name="connsiteY9"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521752 w 7521752"/>
              <a:gd name="connsiteY8" fmla="*/ 1799182 h 1882552"/>
              <a:gd name="connsiteX0" fmla="*/ 700858 w 3823066"/>
              <a:gd name="connsiteY0" fmla="*/ 1522581 h 1882552"/>
              <a:gd name="connsiteX1" fmla="*/ 1348666 w 3823066"/>
              <a:gd name="connsiteY1" fmla="*/ 1213824 h 1882552"/>
              <a:gd name="connsiteX2" fmla="*/ 2104184 w 3823066"/>
              <a:gd name="connsiteY2" fmla="*/ 816077 h 1882552"/>
              <a:gd name="connsiteX3" fmla="*/ 2730470 w 3823066"/>
              <a:gd name="connsiteY3" fmla="*/ 415770 h 1882552"/>
              <a:gd name="connsiteX4" fmla="*/ 3314720 w 3823066"/>
              <a:gd name="connsiteY4" fmla="*/ 56651 h 1882552"/>
              <a:gd name="connsiteX5" fmla="*/ 407644 w 3823066"/>
              <a:gd name="connsiteY5" fmla="*/ 1691353 h 1882552"/>
              <a:gd name="connsiteX6" fmla="*/ 387747 w 3823066"/>
              <a:gd name="connsiteY6" fmla="*/ 1846413 h 1882552"/>
              <a:gd name="connsiteX7" fmla="*/ 3823066 w 3823066"/>
              <a:gd name="connsiteY7" fmla="*/ 1663767 h 1882552"/>
              <a:gd name="connsiteX0" fmla="*/ 667044 w 3388213"/>
              <a:gd name="connsiteY0" fmla="*/ 1522581 h 1870212"/>
              <a:gd name="connsiteX1" fmla="*/ 1314852 w 3388213"/>
              <a:gd name="connsiteY1" fmla="*/ 1213824 h 1870212"/>
              <a:gd name="connsiteX2" fmla="*/ 2070370 w 3388213"/>
              <a:gd name="connsiteY2" fmla="*/ 816077 h 1870212"/>
              <a:gd name="connsiteX3" fmla="*/ 2696656 w 3388213"/>
              <a:gd name="connsiteY3" fmla="*/ 415770 h 1870212"/>
              <a:gd name="connsiteX4" fmla="*/ 3280906 w 3388213"/>
              <a:gd name="connsiteY4" fmla="*/ 56651 h 1870212"/>
              <a:gd name="connsiteX5" fmla="*/ 373830 w 3388213"/>
              <a:gd name="connsiteY5" fmla="*/ 1691353 h 1870212"/>
              <a:gd name="connsiteX6" fmla="*/ 353933 w 3388213"/>
              <a:gd name="connsiteY6" fmla="*/ 1846413 h 1870212"/>
              <a:gd name="connsiteX7" fmla="*/ 3267141 w 3388213"/>
              <a:gd name="connsiteY7" fmla="*/ 1861323 h 1870212"/>
              <a:gd name="connsiteX0" fmla="*/ 316957 w 3655473"/>
              <a:gd name="connsiteY0" fmla="*/ 1504788 h 1869710"/>
              <a:gd name="connsiteX1" fmla="*/ 964765 w 3655473"/>
              <a:gd name="connsiteY1" fmla="*/ 1196031 h 1869710"/>
              <a:gd name="connsiteX2" fmla="*/ 1720283 w 3655473"/>
              <a:gd name="connsiteY2" fmla="*/ 798284 h 1869710"/>
              <a:gd name="connsiteX3" fmla="*/ 2346569 w 3655473"/>
              <a:gd name="connsiteY3" fmla="*/ 397977 h 1869710"/>
              <a:gd name="connsiteX4" fmla="*/ 2930819 w 3655473"/>
              <a:gd name="connsiteY4" fmla="*/ 38858 h 1869710"/>
              <a:gd name="connsiteX5" fmla="*/ 3509187 w 3655473"/>
              <a:gd name="connsiteY5" fmla="*/ 1377226 h 1869710"/>
              <a:gd name="connsiteX6" fmla="*/ 3846 w 3655473"/>
              <a:gd name="connsiteY6" fmla="*/ 1828620 h 1869710"/>
              <a:gd name="connsiteX7" fmla="*/ 2917054 w 3655473"/>
              <a:gd name="connsiteY7" fmla="*/ 1843530 h 1869710"/>
              <a:gd name="connsiteX0" fmla="*/ 964208 w 4302724"/>
              <a:gd name="connsiteY0" fmla="*/ 1504788 h 1835571"/>
              <a:gd name="connsiteX1" fmla="*/ 1612016 w 4302724"/>
              <a:gd name="connsiteY1" fmla="*/ 1196031 h 1835571"/>
              <a:gd name="connsiteX2" fmla="*/ 2367534 w 4302724"/>
              <a:gd name="connsiteY2" fmla="*/ 798284 h 1835571"/>
              <a:gd name="connsiteX3" fmla="*/ 2993820 w 4302724"/>
              <a:gd name="connsiteY3" fmla="*/ 397977 h 1835571"/>
              <a:gd name="connsiteX4" fmla="*/ 3578070 w 4302724"/>
              <a:gd name="connsiteY4" fmla="*/ 38858 h 1835571"/>
              <a:gd name="connsiteX5" fmla="*/ 4156438 w 4302724"/>
              <a:gd name="connsiteY5" fmla="*/ 1377226 h 1835571"/>
              <a:gd name="connsiteX6" fmla="*/ 651097 w 4302724"/>
              <a:gd name="connsiteY6" fmla="*/ 1828620 h 1835571"/>
              <a:gd name="connsiteX7" fmla="*/ 699749 w 4302724"/>
              <a:gd name="connsiteY7" fmla="*/ 1660086 h 1835571"/>
              <a:gd name="connsiteX0" fmla="*/ 931385 w 3744636"/>
              <a:gd name="connsiteY0" fmla="*/ 1532318 h 1995313"/>
              <a:gd name="connsiteX1" fmla="*/ 1579193 w 3744636"/>
              <a:gd name="connsiteY1" fmla="*/ 1223561 h 1995313"/>
              <a:gd name="connsiteX2" fmla="*/ 2334711 w 3744636"/>
              <a:gd name="connsiteY2" fmla="*/ 825814 h 1995313"/>
              <a:gd name="connsiteX3" fmla="*/ 2960997 w 3744636"/>
              <a:gd name="connsiteY3" fmla="*/ 425507 h 1995313"/>
              <a:gd name="connsiteX4" fmla="*/ 3545247 w 3744636"/>
              <a:gd name="connsiteY4" fmla="*/ 66388 h 1995313"/>
              <a:gd name="connsiteX5" fmla="*/ 3488615 w 3744636"/>
              <a:gd name="connsiteY5" fmla="*/ 1856312 h 1995313"/>
              <a:gd name="connsiteX6" fmla="*/ 618274 w 3744636"/>
              <a:gd name="connsiteY6" fmla="*/ 1856150 h 1995313"/>
              <a:gd name="connsiteX7" fmla="*/ 666926 w 3744636"/>
              <a:gd name="connsiteY7" fmla="*/ 1687616 h 1995313"/>
              <a:gd name="connsiteX0" fmla="*/ 910818 w 3719994"/>
              <a:gd name="connsiteY0" fmla="*/ 1532318 h 1990412"/>
              <a:gd name="connsiteX1" fmla="*/ 1558626 w 3719994"/>
              <a:gd name="connsiteY1" fmla="*/ 1223561 h 1990412"/>
              <a:gd name="connsiteX2" fmla="*/ 2314144 w 3719994"/>
              <a:gd name="connsiteY2" fmla="*/ 825814 h 1990412"/>
              <a:gd name="connsiteX3" fmla="*/ 2940430 w 3719994"/>
              <a:gd name="connsiteY3" fmla="*/ 425507 h 1990412"/>
              <a:gd name="connsiteX4" fmla="*/ 3524680 w 3719994"/>
              <a:gd name="connsiteY4" fmla="*/ 66388 h 1990412"/>
              <a:gd name="connsiteX5" fmla="*/ 3468048 w 3719994"/>
              <a:gd name="connsiteY5" fmla="*/ 1856312 h 1990412"/>
              <a:gd name="connsiteX6" fmla="*/ 654151 w 3719994"/>
              <a:gd name="connsiteY6" fmla="*/ 1842039 h 1990412"/>
              <a:gd name="connsiteX7" fmla="*/ 646359 w 3719994"/>
              <a:gd name="connsiteY7" fmla="*/ 1687616 h 1990412"/>
              <a:gd name="connsiteX0" fmla="*/ 791912 w 3601088"/>
              <a:gd name="connsiteY0" fmla="*/ 1532318 h 2108950"/>
              <a:gd name="connsiteX1" fmla="*/ 1439720 w 3601088"/>
              <a:gd name="connsiteY1" fmla="*/ 1223561 h 2108950"/>
              <a:gd name="connsiteX2" fmla="*/ 2195238 w 3601088"/>
              <a:gd name="connsiteY2" fmla="*/ 825814 h 2108950"/>
              <a:gd name="connsiteX3" fmla="*/ 2821524 w 3601088"/>
              <a:gd name="connsiteY3" fmla="*/ 425507 h 2108950"/>
              <a:gd name="connsiteX4" fmla="*/ 3405774 w 3601088"/>
              <a:gd name="connsiteY4" fmla="*/ 66388 h 2108950"/>
              <a:gd name="connsiteX5" fmla="*/ 3349142 w 3601088"/>
              <a:gd name="connsiteY5" fmla="*/ 1856312 h 2108950"/>
              <a:gd name="connsiteX6" fmla="*/ 535245 w 3601088"/>
              <a:gd name="connsiteY6" fmla="*/ 1842039 h 2108950"/>
              <a:gd name="connsiteX7" fmla="*/ 527453 w 3601088"/>
              <a:gd name="connsiteY7" fmla="*/ 1687616 h 2108950"/>
              <a:gd name="connsiteX0" fmla="*/ 271498 w 3080674"/>
              <a:gd name="connsiteY0" fmla="*/ 1532318 h 2108950"/>
              <a:gd name="connsiteX1" fmla="*/ 919306 w 3080674"/>
              <a:gd name="connsiteY1" fmla="*/ 1223561 h 2108950"/>
              <a:gd name="connsiteX2" fmla="*/ 1674824 w 3080674"/>
              <a:gd name="connsiteY2" fmla="*/ 825814 h 2108950"/>
              <a:gd name="connsiteX3" fmla="*/ 2301110 w 3080674"/>
              <a:gd name="connsiteY3" fmla="*/ 425507 h 2108950"/>
              <a:gd name="connsiteX4" fmla="*/ 2885360 w 3080674"/>
              <a:gd name="connsiteY4" fmla="*/ 66388 h 2108950"/>
              <a:gd name="connsiteX5" fmla="*/ 2828728 w 3080674"/>
              <a:gd name="connsiteY5" fmla="*/ 1856312 h 2108950"/>
              <a:gd name="connsiteX6" fmla="*/ 14831 w 3080674"/>
              <a:gd name="connsiteY6" fmla="*/ 1842039 h 2108950"/>
              <a:gd name="connsiteX7" fmla="*/ 7039 w 3080674"/>
              <a:gd name="connsiteY7" fmla="*/ 1687616 h 2108950"/>
              <a:gd name="connsiteX0" fmla="*/ 264459 w 3073635"/>
              <a:gd name="connsiteY0" fmla="*/ 1532318 h 2108950"/>
              <a:gd name="connsiteX1" fmla="*/ 912267 w 3073635"/>
              <a:gd name="connsiteY1" fmla="*/ 1223561 h 2108950"/>
              <a:gd name="connsiteX2" fmla="*/ 1667785 w 3073635"/>
              <a:gd name="connsiteY2" fmla="*/ 825814 h 2108950"/>
              <a:gd name="connsiteX3" fmla="*/ 2294071 w 3073635"/>
              <a:gd name="connsiteY3" fmla="*/ 425507 h 2108950"/>
              <a:gd name="connsiteX4" fmla="*/ 2878321 w 3073635"/>
              <a:gd name="connsiteY4" fmla="*/ 66388 h 2108950"/>
              <a:gd name="connsiteX5" fmla="*/ 2821689 w 3073635"/>
              <a:gd name="connsiteY5" fmla="*/ 1856312 h 2108950"/>
              <a:gd name="connsiteX6" fmla="*/ 7792 w 3073635"/>
              <a:gd name="connsiteY6" fmla="*/ 1842039 h 2108950"/>
              <a:gd name="connsiteX7" fmla="*/ 0 w 3073635"/>
              <a:gd name="connsiteY7" fmla="*/ 1687616 h 2108950"/>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0 w 4103746"/>
              <a:gd name="connsiteY7"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237662 w 4103746"/>
              <a:gd name="connsiteY7" fmla="*/ 1457295 h 2082727"/>
              <a:gd name="connsiteX8" fmla="*/ 0 w 4103746"/>
              <a:gd name="connsiteY8"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1013773 w 4103746"/>
              <a:gd name="connsiteY7" fmla="*/ 1654850 h 2082727"/>
              <a:gd name="connsiteX8" fmla="*/ 0 w 4103746"/>
              <a:gd name="connsiteY8" fmla="*/ 2082727 h 2082727"/>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13478 w 3247224"/>
              <a:gd name="connsiteY8" fmla="*/ 1602949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309354 w 3118530"/>
              <a:gd name="connsiteY0" fmla="*/ 1532318 h 2128096"/>
              <a:gd name="connsiteX1" fmla="*/ 957162 w 3118530"/>
              <a:gd name="connsiteY1" fmla="*/ 1223561 h 2128096"/>
              <a:gd name="connsiteX2" fmla="*/ 1712680 w 3118530"/>
              <a:gd name="connsiteY2" fmla="*/ 825814 h 2128096"/>
              <a:gd name="connsiteX3" fmla="*/ 2338966 w 3118530"/>
              <a:gd name="connsiteY3" fmla="*/ 425507 h 2128096"/>
              <a:gd name="connsiteX4" fmla="*/ 2923216 w 3118530"/>
              <a:gd name="connsiteY4" fmla="*/ 66388 h 2128096"/>
              <a:gd name="connsiteX5" fmla="*/ 2866584 w 3118530"/>
              <a:gd name="connsiteY5" fmla="*/ 1856312 h 2128096"/>
              <a:gd name="connsiteX6" fmla="*/ 52687 w 3118530"/>
              <a:gd name="connsiteY6" fmla="*/ 1842039 h 2128096"/>
              <a:gd name="connsiteX7" fmla="*/ 28557 w 3118530"/>
              <a:gd name="connsiteY7" fmla="*/ 1654850 h 2128096"/>
              <a:gd name="connsiteX8" fmla="*/ 298895 w 3118530"/>
              <a:gd name="connsiteY8" fmla="*/ 1588838 h 2128096"/>
              <a:gd name="connsiteX0" fmla="*/ 309028 w 3118204"/>
              <a:gd name="connsiteY0" fmla="*/ 1532318 h 2128096"/>
              <a:gd name="connsiteX1" fmla="*/ 956836 w 3118204"/>
              <a:gd name="connsiteY1" fmla="*/ 1223561 h 2128096"/>
              <a:gd name="connsiteX2" fmla="*/ 1712354 w 3118204"/>
              <a:gd name="connsiteY2" fmla="*/ 825814 h 2128096"/>
              <a:gd name="connsiteX3" fmla="*/ 2338640 w 3118204"/>
              <a:gd name="connsiteY3" fmla="*/ 425507 h 2128096"/>
              <a:gd name="connsiteX4" fmla="*/ 2922890 w 3118204"/>
              <a:gd name="connsiteY4" fmla="*/ 66388 h 2128096"/>
              <a:gd name="connsiteX5" fmla="*/ 2866258 w 3118204"/>
              <a:gd name="connsiteY5" fmla="*/ 1856312 h 2128096"/>
              <a:gd name="connsiteX6" fmla="*/ 52361 w 3118204"/>
              <a:gd name="connsiteY6" fmla="*/ 1842039 h 2128096"/>
              <a:gd name="connsiteX7" fmla="*/ 28231 w 3118204"/>
              <a:gd name="connsiteY7" fmla="*/ 1654850 h 2128096"/>
              <a:gd name="connsiteX8" fmla="*/ 304919 w 3118204"/>
              <a:gd name="connsiteY8" fmla="*/ 1604713 h 2128096"/>
              <a:gd name="connsiteX0" fmla="*/ 300925 w 3110101"/>
              <a:gd name="connsiteY0" fmla="*/ 1532318 h 2128096"/>
              <a:gd name="connsiteX1" fmla="*/ 948733 w 3110101"/>
              <a:gd name="connsiteY1" fmla="*/ 1223561 h 2128096"/>
              <a:gd name="connsiteX2" fmla="*/ 1704251 w 3110101"/>
              <a:gd name="connsiteY2" fmla="*/ 825814 h 2128096"/>
              <a:gd name="connsiteX3" fmla="*/ 2330537 w 3110101"/>
              <a:gd name="connsiteY3" fmla="*/ 425507 h 2128096"/>
              <a:gd name="connsiteX4" fmla="*/ 2914787 w 3110101"/>
              <a:gd name="connsiteY4" fmla="*/ 66388 h 2128096"/>
              <a:gd name="connsiteX5" fmla="*/ 2858155 w 3110101"/>
              <a:gd name="connsiteY5" fmla="*/ 1856312 h 2128096"/>
              <a:gd name="connsiteX6" fmla="*/ 44258 w 3110101"/>
              <a:gd name="connsiteY6" fmla="*/ 1842039 h 2128096"/>
              <a:gd name="connsiteX7" fmla="*/ 20128 w 3110101"/>
              <a:gd name="connsiteY7" fmla="*/ 1654850 h 2128096"/>
              <a:gd name="connsiteX8" fmla="*/ 296816 w 3110101"/>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445471 w 3254647"/>
              <a:gd name="connsiteY0" fmla="*/ 1532318 h 2128096"/>
              <a:gd name="connsiteX1" fmla="*/ 1093279 w 3254647"/>
              <a:gd name="connsiteY1" fmla="*/ 1223561 h 2128096"/>
              <a:gd name="connsiteX2" fmla="*/ 1848797 w 3254647"/>
              <a:gd name="connsiteY2" fmla="*/ 825814 h 2128096"/>
              <a:gd name="connsiteX3" fmla="*/ 2475083 w 3254647"/>
              <a:gd name="connsiteY3" fmla="*/ 425507 h 2128096"/>
              <a:gd name="connsiteX4" fmla="*/ 3059333 w 3254647"/>
              <a:gd name="connsiteY4" fmla="*/ 66388 h 2128096"/>
              <a:gd name="connsiteX5" fmla="*/ 3002701 w 3254647"/>
              <a:gd name="connsiteY5" fmla="*/ 1856312 h 2128096"/>
              <a:gd name="connsiteX6" fmla="*/ 188804 w 3254647"/>
              <a:gd name="connsiteY6" fmla="*/ 1842039 h 2128096"/>
              <a:gd name="connsiteX7" fmla="*/ 164674 w 3254647"/>
              <a:gd name="connsiteY7" fmla="*/ 1654850 h 2128096"/>
              <a:gd name="connsiteX8" fmla="*/ 441362 w 3254647"/>
              <a:gd name="connsiteY8" fmla="*/ 1604713 h 2128096"/>
              <a:gd name="connsiteX0" fmla="*/ 404702 w 3213878"/>
              <a:gd name="connsiteY0" fmla="*/ 1532318 h 1993606"/>
              <a:gd name="connsiteX1" fmla="*/ 1052510 w 3213878"/>
              <a:gd name="connsiteY1" fmla="*/ 1223561 h 1993606"/>
              <a:gd name="connsiteX2" fmla="*/ 1808028 w 3213878"/>
              <a:gd name="connsiteY2" fmla="*/ 825814 h 1993606"/>
              <a:gd name="connsiteX3" fmla="*/ 2434314 w 3213878"/>
              <a:gd name="connsiteY3" fmla="*/ 425507 h 1993606"/>
              <a:gd name="connsiteX4" fmla="*/ 3018564 w 3213878"/>
              <a:gd name="connsiteY4" fmla="*/ 66388 h 1993606"/>
              <a:gd name="connsiteX5" fmla="*/ 2961932 w 3213878"/>
              <a:gd name="connsiteY5" fmla="*/ 1856312 h 1993606"/>
              <a:gd name="connsiteX6" fmla="*/ 148035 w 3213878"/>
              <a:gd name="connsiteY6" fmla="*/ 1842039 h 1993606"/>
              <a:gd name="connsiteX7" fmla="*/ 400593 w 3213878"/>
              <a:gd name="connsiteY7" fmla="*/ 1604713 h 1993606"/>
              <a:gd name="connsiteX0" fmla="*/ 472184 w 3281360"/>
              <a:gd name="connsiteY0" fmla="*/ 1532318 h 1991636"/>
              <a:gd name="connsiteX1" fmla="*/ 1119992 w 3281360"/>
              <a:gd name="connsiteY1" fmla="*/ 1223561 h 1991636"/>
              <a:gd name="connsiteX2" fmla="*/ 1875510 w 3281360"/>
              <a:gd name="connsiteY2" fmla="*/ 825814 h 1991636"/>
              <a:gd name="connsiteX3" fmla="*/ 2501796 w 3281360"/>
              <a:gd name="connsiteY3" fmla="*/ 425507 h 1991636"/>
              <a:gd name="connsiteX4" fmla="*/ 3086046 w 3281360"/>
              <a:gd name="connsiteY4" fmla="*/ 66388 h 1991636"/>
              <a:gd name="connsiteX5" fmla="*/ 3029414 w 3281360"/>
              <a:gd name="connsiteY5" fmla="*/ 1856312 h 1991636"/>
              <a:gd name="connsiteX6" fmla="*/ 215517 w 3281360"/>
              <a:gd name="connsiteY6" fmla="*/ 1842039 h 1991636"/>
              <a:gd name="connsiteX7" fmla="*/ 229950 w 3281360"/>
              <a:gd name="connsiteY7" fmla="*/ 1655513 h 1991636"/>
              <a:gd name="connsiteX0" fmla="*/ 270965 w 3080141"/>
              <a:gd name="connsiteY0" fmla="*/ 1532318 h 2122960"/>
              <a:gd name="connsiteX1" fmla="*/ 918773 w 3080141"/>
              <a:gd name="connsiteY1" fmla="*/ 1223561 h 2122960"/>
              <a:gd name="connsiteX2" fmla="*/ 1674291 w 3080141"/>
              <a:gd name="connsiteY2" fmla="*/ 825814 h 2122960"/>
              <a:gd name="connsiteX3" fmla="*/ 2300577 w 3080141"/>
              <a:gd name="connsiteY3" fmla="*/ 425507 h 2122960"/>
              <a:gd name="connsiteX4" fmla="*/ 2884827 w 3080141"/>
              <a:gd name="connsiteY4" fmla="*/ 66388 h 2122960"/>
              <a:gd name="connsiteX5" fmla="*/ 2828195 w 3080141"/>
              <a:gd name="connsiteY5" fmla="*/ 1856312 h 2122960"/>
              <a:gd name="connsiteX6" fmla="*/ 14298 w 3080141"/>
              <a:gd name="connsiteY6" fmla="*/ 1842039 h 2122960"/>
              <a:gd name="connsiteX7" fmla="*/ 28731 w 3080141"/>
              <a:gd name="connsiteY7" fmla="*/ 1655513 h 2122960"/>
              <a:gd name="connsiteX0" fmla="*/ 480115 w 3289291"/>
              <a:gd name="connsiteY0" fmla="*/ 1532318 h 2007003"/>
              <a:gd name="connsiteX1" fmla="*/ 1127923 w 3289291"/>
              <a:gd name="connsiteY1" fmla="*/ 1223561 h 2007003"/>
              <a:gd name="connsiteX2" fmla="*/ 1883441 w 3289291"/>
              <a:gd name="connsiteY2" fmla="*/ 825814 h 2007003"/>
              <a:gd name="connsiteX3" fmla="*/ 2509727 w 3289291"/>
              <a:gd name="connsiteY3" fmla="*/ 425507 h 2007003"/>
              <a:gd name="connsiteX4" fmla="*/ 3093977 w 3289291"/>
              <a:gd name="connsiteY4" fmla="*/ 66388 h 2007003"/>
              <a:gd name="connsiteX5" fmla="*/ 3037345 w 3289291"/>
              <a:gd name="connsiteY5" fmla="*/ 1856312 h 2007003"/>
              <a:gd name="connsiteX6" fmla="*/ 223448 w 3289291"/>
              <a:gd name="connsiteY6" fmla="*/ 1842039 h 2007003"/>
              <a:gd name="connsiteX7" fmla="*/ 215656 w 3289291"/>
              <a:gd name="connsiteY7" fmla="*/ 1284038 h 2007003"/>
              <a:gd name="connsiteX0" fmla="*/ 433682 w 3242858"/>
              <a:gd name="connsiteY0" fmla="*/ 1532318 h 2007003"/>
              <a:gd name="connsiteX1" fmla="*/ 1081490 w 3242858"/>
              <a:gd name="connsiteY1" fmla="*/ 1223561 h 2007003"/>
              <a:gd name="connsiteX2" fmla="*/ 1837008 w 3242858"/>
              <a:gd name="connsiteY2" fmla="*/ 825814 h 2007003"/>
              <a:gd name="connsiteX3" fmla="*/ 2463294 w 3242858"/>
              <a:gd name="connsiteY3" fmla="*/ 425507 h 2007003"/>
              <a:gd name="connsiteX4" fmla="*/ 3047544 w 3242858"/>
              <a:gd name="connsiteY4" fmla="*/ 66388 h 2007003"/>
              <a:gd name="connsiteX5" fmla="*/ 2990912 w 3242858"/>
              <a:gd name="connsiteY5" fmla="*/ 1856312 h 2007003"/>
              <a:gd name="connsiteX6" fmla="*/ 177015 w 3242858"/>
              <a:gd name="connsiteY6" fmla="*/ 1842039 h 2007003"/>
              <a:gd name="connsiteX7" fmla="*/ 169223 w 3242858"/>
              <a:gd name="connsiteY7" fmla="*/ 1284038 h 2007003"/>
              <a:gd name="connsiteX0" fmla="*/ 426293 w 3235469"/>
              <a:gd name="connsiteY0" fmla="*/ 1532318 h 1991880"/>
              <a:gd name="connsiteX1" fmla="*/ 1074101 w 3235469"/>
              <a:gd name="connsiteY1" fmla="*/ 1223561 h 1991880"/>
              <a:gd name="connsiteX2" fmla="*/ 1829619 w 3235469"/>
              <a:gd name="connsiteY2" fmla="*/ 825814 h 1991880"/>
              <a:gd name="connsiteX3" fmla="*/ 2455905 w 3235469"/>
              <a:gd name="connsiteY3" fmla="*/ 425507 h 1991880"/>
              <a:gd name="connsiteX4" fmla="*/ 3040155 w 3235469"/>
              <a:gd name="connsiteY4" fmla="*/ 66388 h 1991880"/>
              <a:gd name="connsiteX5" fmla="*/ 2983523 w 3235469"/>
              <a:gd name="connsiteY5" fmla="*/ 1856312 h 1991880"/>
              <a:gd name="connsiteX6" fmla="*/ 169626 w 3235469"/>
              <a:gd name="connsiteY6" fmla="*/ 1842039 h 1991880"/>
              <a:gd name="connsiteX7" fmla="*/ 190409 w 3235469"/>
              <a:gd name="connsiteY7" fmla="*/ 1649163 h 1991880"/>
              <a:gd name="connsiteX0" fmla="*/ 526055 w 3335231"/>
              <a:gd name="connsiteY0" fmla="*/ 1532318 h 1988218"/>
              <a:gd name="connsiteX1" fmla="*/ 1173863 w 3335231"/>
              <a:gd name="connsiteY1" fmla="*/ 1223561 h 1988218"/>
              <a:gd name="connsiteX2" fmla="*/ 1929381 w 3335231"/>
              <a:gd name="connsiteY2" fmla="*/ 825814 h 1988218"/>
              <a:gd name="connsiteX3" fmla="*/ 2555667 w 3335231"/>
              <a:gd name="connsiteY3" fmla="*/ 425507 h 1988218"/>
              <a:gd name="connsiteX4" fmla="*/ 3139917 w 3335231"/>
              <a:gd name="connsiteY4" fmla="*/ 66388 h 1988218"/>
              <a:gd name="connsiteX5" fmla="*/ 3083285 w 3335231"/>
              <a:gd name="connsiteY5" fmla="*/ 1856312 h 1988218"/>
              <a:gd name="connsiteX6" fmla="*/ 269388 w 3335231"/>
              <a:gd name="connsiteY6" fmla="*/ 1842039 h 1988218"/>
              <a:gd name="connsiteX7" fmla="*/ 115435 w 3335231"/>
              <a:gd name="connsiteY7" fmla="*/ 1746221 h 1988218"/>
              <a:gd name="connsiteX8" fmla="*/ 290171 w 3335231"/>
              <a:gd name="connsiteY8" fmla="*/ 1649163 h 1988218"/>
              <a:gd name="connsiteX0" fmla="*/ 465334 w 3274510"/>
              <a:gd name="connsiteY0" fmla="*/ 1532318 h 1987984"/>
              <a:gd name="connsiteX1" fmla="*/ 1113142 w 3274510"/>
              <a:gd name="connsiteY1" fmla="*/ 1223561 h 1987984"/>
              <a:gd name="connsiteX2" fmla="*/ 1868660 w 3274510"/>
              <a:gd name="connsiteY2" fmla="*/ 825814 h 1987984"/>
              <a:gd name="connsiteX3" fmla="*/ 2494946 w 3274510"/>
              <a:gd name="connsiteY3" fmla="*/ 425507 h 1987984"/>
              <a:gd name="connsiteX4" fmla="*/ 3079196 w 3274510"/>
              <a:gd name="connsiteY4" fmla="*/ 66388 h 1987984"/>
              <a:gd name="connsiteX5" fmla="*/ 3022564 w 3274510"/>
              <a:gd name="connsiteY5" fmla="*/ 1856312 h 1987984"/>
              <a:gd name="connsiteX6" fmla="*/ 208667 w 3274510"/>
              <a:gd name="connsiteY6" fmla="*/ 1842039 h 1987984"/>
              <a:gd name="connsiteX7" fmla="*/ 210289 w 3274510"/>
              <a:gd name="connsiteY7" fmla="*/ 1752571 h 1987984"/>
              <a:gd name="connsiteX8" fmla="*/ 229450 w 3274510"/>
              <a:gd name="connsiteY8" fmla="*/ 1649163 h 1987984"/>
              <a:gd name="connsiteX0" fmla="*/ 544587 w 3353763"/>
              <a:gd name="connsiteY0" fmla="*/ 1532318 h 1985445"/>
              <a:gd name="connsiteX1" fmla="*/ 1192395 w 3353763"/>
              <a:gd name="connsiteY1" fmla="*/ 1223561 h 1985445"/>
              <a:gd name="connsiteX2" fmla="*/ 1947913 w 3353763"/>
              <a:gd name="connsiteY2" fmla="*/ 825814 h 1985445"/>
              <a:gd name="connsiteX3" fmla="*/ 2574199 w 3353763"/>
              <a:gd name="connsiteY3" fmla="*/ 425507 h 1985445"/>
              <a:gd name="connsiteX4" fmla="*/ 3158449 w 3353763"/>
              <a:gd name="connsiteY4" fmla="*/ 66388 h 1985445"/>
              <a:gd name="connsiteX5" fmla="*/ 3101817 w 3353763"/>
              <a:gd name="connsiteY5" fmla="*/ 1856312 h 1985445"/>
              <a:gd name="connsiteX6" fmla="*/ 287920 w 3353763"/>
              <a:gd name="connsiteY6" fmla="*/ 1842039 h 1985445"/>
              <a:gd name="connsiteX7" fmla="*/ 92691 w 3353763"/>
              <a:gd name="connsiteY7" fmla="*/ 1822421 h 1985445"/>
              <a:gd name="connsiteX8" fmla="*/ 289542 w 3353763"/>
              <a:gd name="connsiteY8" fmla="*/ 1752571 h 1985445"/>
              <a:gd name="connsiteX9" fmla="*/ 308703 w 3353763"/>
              <a:gd name="connsiteY9" fmla="*/ 1649163 h 1985445"/>
              <a:gd name="connsiteX0" fmla="*/ 462526 w 3271702"/>
              <a:gd name="connsiteY0" fmla="*/ 1532318 h 1986360"/>
              <a:gd name="connsiteX1" fmla="*/ 1110334 w 3271702"/>
              <a:gd name="connsiteY1" fmla="*/ 1223561 h 1986360"/>
              <a:gd name="connsiteX2" fmla="*/ 1865852 w 3271702"/>
              <a:gd name="connsiteY2" fmla="*/ 825814 h 1986360"/>
              <a:gd name="connsiteX3" fmla="*/ 2492138 w 3271702"/>
              <a:gd name="connsiteY3" fmla="*/ 425507 h 1986360"/>
              <a:gd name="connsiteX4" fmla="*/ 3076388 w 3271702"/>
              <a:gd name="connsiteY4" fmla="*/ 66388 h 1986360"/>
              <a:gd name="connsiteX5" fmla="*/ 3019756 w 3271702"/>
              <a:gd name="connsiteY5" fmla="*/ 1856312 h 1986360"/>
              <a:gd name="connsiteX6" fmla="*/ 205859 w 3271702"/>
              <a:gd name="connsiteY6" fmla="*/ 1842039 h 1986360"/>
              <a:gd name="connsiteX7" fmla="*/ 213830 w 3271702"/>
              <a:gd name="connsiteY7" fmla="*/ 1797021 h 1986360"/>
              <a:gd name="connsiteX8" fmla="*/ 207481 w 3271702"/>
              <a:gd name="connsiteY8" fmla="*/ 1752571 h 1986360"/>
              <a:gd name="connsiteX9" fmla="*/ 226642 w 3271702"/>
              <a:gd name="connsiteY9" fmla="*/ 1649163 h 1986360"/>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36680 w 3078677"/>
              <a:gd name="connsiteY10" fmla="*/ 164144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11" fmla="*/ 269501 w 3078677"/>
              <a:gd name="connsiteY11" fmla="*/ 1532318 h 2080542"/>
              <a:gd name="connsiteX0" fmla="*/ 269501 w 3054866"/>
              <a:gd name="connsiteY0" fmla="*/ 1554548 h 2102772"/>
              <a:gd name="connsiteX1" fmla="*/ 917309 w 3054866"/>
              <a:gd name="connsiteY1" fmla="*/ 1245791 h 2102772"/>
              <a:gd name="connsiteX2" fmla="*/ 1672827 w 3054866"/>
              <a:gd name="connsiteY2" fmla="*/ 848044 h 2102772"/>
              <a:gd name="connsiteX3" fmla="*/ 2299113 w 3054866"/>
              <a:gd name="connsiteY3" fmla="*/ 447737 h 2102772"/>
              <a:gd name="connsiteX4" fmla="*/ 2883363 w 3054866"/>
              <a:gd name="connsiteY4" fmla="*/ 88618 h 2102772"/>
              <a:gd name="connsiteX5" fmla="*/ 2826731 w 3054866"/>
              <a:gd name="connsiteY5" fmla="*/ 1878542 h 2102772"/>
              <a:gd name="connsiteX6" fmla="*/ 12834 w 3054866"/>
              <a:gd name="connsiteY6" fmla="*/ 1864269 h 2102772"/>
              <a:gd name="connsiteX7" fmla="*/ 20805 w 3054866"/>
              <a:gd name="connsiteY7" fmla="*/ 1819251 h 2102772"/>
              <a:gd name="connsiteX8" fmla="*/ 14456 w 3054866"/>
              <a:gd name="connsiteY8" fmla="*/ 1774801 h 2102772"/>
              <a:gd name="connsiteX9" fmla="*/ 33617 w 3054866"/>
              <a:gd name="connsiteY9" fmla="*/ 1671393 h 2102772"/>
              <a:gd name="connsiteX10" fmla="*/ 271630 w 3054866"/>
              <a:gd name="connsiteY10" fmla="*/ 1555726 h 2102772"/>
              <a:gd name="connsiteX11" fmla="*/ 269501 w 3054866"/>
              <a:gd name="connsiteY11" fmla="*/ 1554548 h 2102772"/>
              <a:gd name="connsiteX0" fmla="*/ 269501 w 2883364"/>
              <a:gd name="connsiteY0" fmla="*/ 1554548 h 2148669"/>
              <a:gd name="connsiteX1" fmla="*/ 917309 w 2883364"/>
              <a:gd name="connsiteY1" fmla="*/ 1245791 h 2148669"/>
              <a:gd name="connsiteX2" fmla="*/ 1672827 w 2883364"/>
              <a:gd name="connsiteY2" fmla="*/ 848044 h 2148669"/>
              <a:gd name="connsiteX3" fmla="*/ 2299113 w 2883364"/>
              <a:gd name="connsiteY3" fmla="*/ 447737 h 2148669"/>
              <a:gd name="connsiteX4" fmla="*/ 2883363 w 2883364"/>
              <a:gd name="connsiteY4" fmla="*/ 88618 h 2148669"/>
              <a:gd name="connsiteX5" fmla="*/ 2826731 w 2883364"/>
              <a:gd name="connsiteY5" fmla="*/ 1878542 h 2148669"/>
              <a:gd name="connsiteX6" fmla="*/ 12834 w 2883364"/>
              <a:gd name="connsiteY6" fmla="*/ 1864269 h 2148669"/>
              <a:gd name="connsiteX7" fmla="*/ 20805 w 2883364"/>
              <a:gd name="connsiteY7" fmla="*/ 1819251 h 2148669"/>
              <a:gd name="connsiteX8" fmla="*/ 14456 w 2883364"/>
              <a:gd name="connsiteY8" fmla="*/ 1774801 h 2148669"/>
              <a:gd name="connsiteX9" fmla="*/ 33617 w 2883364"/>
              <a:gd name="connsiteY9" fmla="*/ 1671393 h 2148669"/>
              <a:gd name="connsiteX10" fmla="*/ 271630 w 2883364"/>
              <a:gd name="connsiteY10" fmla="*/ 1555726 h 2148669"/>
              <a:gd name="connsiteX11" fmla="*/ 269501 w 2883364"/>
              <a:gd name="connsiteY11" fmla="*/ 1554548 h 2148669"/>
              <a:gd name="connsiteX0" fmla="*/ 465818 w 3117711"/>
              <a:gd name="connsiteY0" fmla="*/ 1529707 h 2004153"/>
              <a:gd name="connsiteX1" fmla="*/ 1113626 w 3117711"/>
              <a:gd name="connsiteY1" fmla="*/ 1220950 h 2004153"/>
              <a:gd name="connsiteX2" fmla="*/ 1869144 w 3117711"/>
              <a:gd name="connsiteY2" fmla="*/ 823203 h 2004153"/>
              <a:gd name="connsiteX3" fmla="*/ 2495430 w 3117711"/>
              <a:gd name="connsiteY3" fmla="*/ 422896 h 2004153"/>
              <a:gd name="connsiteX4" fmla="*/ 3079680 w 3117711"/>
              <a:gd name="connsiteY4" fmla="*/ 63777 h 2004153"/>
              <a:gd name="connsiteX5" fmla="*/ 3067498 w 3117711"/>
              <a:gd name="connsiteY5" fmla="*/ 1812426 h 2004153"/>
              <a:gd name="connsiteX6" fmla="*/ 209151 w 3117711"/>
              <a:gd name="connsiteY6" fmla="*/ 1839428 h 2004153"/>
              <a:gd name="connsiteX7" fmla="*/ 217122 w 3117711"/>
              <a:gd name="connsiteY7" fmla="*/ 1794410 h 2004153"/>
              <a:gd name="connsiteX8" fmla="*/ 210773 w 3117711"/>
              <a:gd name="connsiteY8" fmla="*/ 1749960 h 2004153"/>
              <a:gd name="connsiteX9" fmla="*/ 229934 w 3117711"/>
              <a:gd name="connsiteY9" fmla="*/ 1646552 h 2004153"/>
              <a:gd name="connsiteX10" fmla="*/ 467947 w 3117711"/>
              <a:gd name="connsiteY10" fmla="*/ 1530885 h 2004153"/>
              <a:gd name="connsiteX11" fmla="*/ 465818 w 3117711"/>
              <a:gd name="connsiteY11" fmla="*/ 1529707 h 2004153"/>
              <a:gd name="connsiteX0" fmla="*/ 465818 w 3079974"/>
              <a:gd name="connsiteY0" fmla="*/ 1550578 h 2025024"/>
              <a:gd name="connsiteX1" fmla="*/ 1113626 w 3079974"/>
              <a:gd name="connsiteY1" fmla="*/ 1241821 h 2025024"/>
              <a:gd name="connsiteX2" fmla="*/ 1869144 w 3079974"/>
              <a:gd name="connsiteY2" fmla="*/ 844074 h 2025024"/>
              <a:gd name="connsiteX3" fmla="*/ 2495430 w 3079974"/>
              <a:gd name="connsiteY3" fmla="*/ 443767 h 2025024"/>
              <a:gd name="connsiteX4" fmla="*/ 3079680 w 3079974"/>
              <a:gd name="connsiteY4" fmla="*/ 84648 h 2025024"/>
              <a:gd name="connsiteX5" fmla="*/ 3067498 w 3079974"/>
              <a:gd name="connsiteY5" fmla="*/ 1833297 h 2025024"/>
              <a:gd name="connsiteX6" fmla="*/ 209151 w 3079974"/>
              <a:gd name="connsiteY6" fmla="*/ 1860299 h 2025024"/>
              <a:gd name="connsiteX7" fmla="*/ 217122 w 3079974"/>
              <a:gd name="connsiteY7" fmla="*/ 1815281 h 2025024"/>
              <a:gd name="connsiteX8" fmla="*/ 210773 w 3079974"/>
              <a:gd name="connsiteY8" fmla="*/ 1770831 h 2025024"/>
              <a:gd name="connsiteX9" fmla="*/ 229934 w 3079974"/>
              <a:gd name="connsiteY9" fmla="*/ 1667423 h 2025024"/>
              <a:gd name="connsiteX10" fmla="*/ 467947 w 3079974"/>
              <a:gd name="connsiteY10" fmla="*/ 1551756 h 2025024"/>
              <a:gd name="connsiteX11" fmla="*/ 465818 w 3079974"/>
              <a:gd name="connsiteY11" fmla="*/ 1550578 h 2025024"/>
              <a:gd name="connsiteX0" fmla="*/ 465818 w 3079974"/>
              <a:gd name="connsiteY0" fmla="*/ 1550578 h 2022027"/>
              <a:gd name="connsiteX1" fmla="*/ 1113626 w 3079974"/>
              <a:gd name="connsiteY1" fmla="*/ 1241821 h 2022027"/>
              <a:gd name="connsiteX2" fmla="*/ 1869144 w 3079974"/>
              <a:gd name="connsiteY2" fmla="*/ 844074 h 2022027"/>
              <a:gd name="connsiteX3" fmla="*/ 2495430 w 3079974"/>
              <a:gd name="connsiteY3" fmla="*/ 443767 h 2022027"/>
              <a:gd name="connsiteX4" fmla="*/ 3079680 w 3079974"/>
              <a:gd name="connsiteY4" fmla="*/ 84648 h 2022027"/>
              <a:gd name="connsiteX5" fmla="*/ 3067498 w 3079974"/>
              <a:gd name="connsiteY5" fmla="*/ 1833297 h 2022027"/>
              <a:gd name="connsiteX6" fmla="*/ 209151 w 3079974"/>
              <a:gd name="connsiteY6" fmla="*/ 1860299 h 2022027"/>
              <a:gd name="connsiteX7" fmla="*/ 217122 w 3079974"/>
              <a:gd name="connsiteY7" fmla="*/ 1815281 h 2022027"/>
              <a:gd name="connsiteX8" fmla="*/ 210773 w 3079974"/>
              <a:gd name="connsiteY8" fmla="*/ 1770831 h 2022027"/>
              <a:gd name="connsiteX9" fmla="*/ 229934 w 3079974"/>
              <a:gd name="connsiteY9" fmla="*/ 1667423 h 2022027"/>
              <a:gd name="connsiteX10" fmla="*/ 467947 w 3079974"/>
              <a:gd name="connsiteY10" fmla="*/ 1551756 h 2022027"/>
              <a:gd name="connsiteX11" fmla="*/ 465818 w 3079974"/>
              <a:gd name="connsiteY11" fmla="*/ 1550578 h 2022027"/>
              <a:gd name="connsiteX0" fmla="*/ 465818 w 3280489"/>
              <a:gd name="connsiteY0" fmla="*/ 1550578 h 1964388"/>
              <a:gd name="connsiteX1" fmla="*/ 1113626 w 3280489"/>
              <a:gd name="connsiteY1" fmla="*/ 1241821 h 1964388"/>
              <a:gd name="connsiteX2" fmla="*/ 1869144 w 3280489"/>
              <a:gd name="connsiteY2" fmla="*/ 844074 h 1964388"/>
              <a:gd name="connsiteX3" fmla="*/ 2495430 w 3280489"/>
              <a:gd name="connsiteY3" fmla="*/ 443767 h 1964388"/>
              <a:gd name="connsiteX4" fmla="*/ 3079680 w 3280489"/>
              <a:gd name="connsiteY4" fmla="*/ 84648 h 1964388"/>
              <a:gd name="connsiteX5" fmla="*/ 3067498 w 3280489"/>
              <a:gd name="connsiteY5" fmla="*/ 1833297 h 1964388"/>
              <a:gd name="connsiteX6" fmla="*/ 209151 w 3280489"/>
              <a:gd name="connsiteY6" fmla="*/ 1844424 h 1964388"/>
              <a:gd name="connsiteX7" fmla="*/ 217122 w 3280489"/>
              <a:gd name="connsiteY7" fmla="*/ 1815281 h 1964388"/>
              <a:gd name="connsiteX8" fmla="*/ 210773 w 3280489"/>
              <a:gd name="connsiteY8" fmla="*/ 1770831 h 1964388"/>
              <a:gd name="connsiteX9" fmla="*/ 229934 w 3280489"/>
              <a:gd name="connsiteY9" fmla="*/ 1667423 h 1964388"/>
              <a:gd name="connsiteX10" fmla="*/ 467947 w 3280489"/>
              <a:gd name="connsiteY10" fmla="*/ 1551756 h 1964388"/>
              <a:gd name="connsiteX11" fmla="*/ 465818 w 3280489"/>
              <a:gd name="connsiteY11" fmla="*/ 1550578 h 1964388"/>
              <a:gd name="connsiteX0" fmla="*/ 465818 w 3079974"/>
              <a:gd name="connsiteY0" fmla="*/ 1550578 h 1933346"/>
              <a:gd name="connsiteX1" fmla="*/ 1113626 w 3079974"/>
              <a:gd name="connsiteY1" fmla="*/ 1241821 h 1933346"/>
              <a:gd name="connsiteX2" fmla="*/ 1869144 w 3079974"/>
              <a:gd name="connsiteY2" fmla="*/ 844074 h 1933346"/>
              <a:gd name="connsiteX3" fmla="*/ 2495430 w 3079974"/>
              <a:gd name="connsiteY3" fmla="*/ 443767 h 1933346"/>
              <a:gd name="connsiteX4" fmla="*/ 3079680 w 3079974"/>
              <a:gd name="connsiteY4" fmla="*/ 84648 h 1933346"/>
              <a:gd name="connsiteX5" fmla="*/ 3067498 w 3079974"/>
              <a:gd name="connsiteY5" fmla="*/ 1833297 h 1933346"/>
              <a:gd name="connsiteX6" fmla="*/ 209151 w 3079974"/>
              <a:gd name="connsiteY6" fmla="*/ 1844424 h 1933346"/>
              <a:gd name="connsiteX7" fmla="*/ 217122 w 3079974"/>
              <a:gd name="connsiteY7" fmla="*/ 1815281 h 1933346"/>
              <a:gd name="connsiteX8" fmla="*/ 210773 w 3079974"/>
              <a:gd name="connsiteY8" fmla="*/ 1770831 h 1933346"/>
              <a:gd name="connsiteX9" fmla="*/ 229934 w 3079974"/>
              <a:gd name="connsiteY9" fmla="*/ 1667423 h 1933346"/>
              <a:gd name="connsiteX10" fmla="*/ 467947 w 3079974"/>
              <a:gd name="connsiteY10" fmla="*/ 1551756 h 1933346"/>
              <a:gd name="connsiteX11" fmla="*/ 465818 w 3079974"/>
              <a:gd name="connsiteY11" fmla="*/ 1550578 h 1933346"/>
              <a:gd name="connsiteX0" fmla="*/ 463289 w 3249945"/>
              <a:gd name="connsiteY0" fmla="*/ 1550578 h 1976222"/>
              <a:gd name="connsiteX1" fmla="*/ 1111097 w 3249945"/>
              <a:gd name="connsiteY1" fmla="*/ 1241821 h 1976222"/>
              <a:gd name="connsiteX2" fmla="*/ 1866615 w 3249945"/>
              <a:gd name="connsiteY2" fmla="*/ 844074 h 1976222"/>
              <a:gd name="connsiteX3" fmla="*/ 2492901 w 3249945"/>
              <a:gd name="connsiteY3" fmla="*/ 443767 h 1976222"/>
              <a:gd name="connsiteX4" fmla="*/ 3077151 w 3249945"/>
              <a:gd name="connsiteY4" fmla="*/ 84648 h 1976222"/>
              <a:gd name="connsiteX5" fmla="*/ 3064969 w 3249945"/>
              <a:gd name="connsiteY5" fmla="*/ 1833297 h 1976222"/>
              <a:gd name="connsiteX6" fmla="*/ 3030819 w 3249945"/>
              <a:gd name="connsiteY6" fmla="*/ 1872432 h 1976222"/>
              <a:gd name="connsiteX7" fmla="*/ 206622 w 3249945"/>
              <a:gd name="connsiteY7" fmla="*/ 1844424 h 1976222"/>
              <a:gd name="connsiteX8" fmla="*/ 214593 w 3249945"/>
              <a:gd name="connsiteY8" fmla="*/ 1815281 h 1976222"/>
              <a:gd name="connsiteX9" fmla="*/ 208244 w 3249945"/>
              <a:gd name="connsiteY9" fmla="*/ 1770831 h 1976222"/>
              <a:gd name="connsiteX10" fmla="*/ 227405 w 3249945"/>
              <a:gd name="connsiteY10" fmla="*/ 1667423 h 1976222"/>
              <a:gd name="connsiteX11" fmla="*/ 465418 w 3249945"/>
              <a:gd name="connsiteY11" fmla="*/ 1551756 h 1976222"/>
              <a:gd name="connsiteX12" fmla="*/ 463289 w 3249945"/>
              <a:gd name="connsiteY12" fmla="*/ 1550578 h 1976222"/>
              <a:gd name="connsiteX0" fmla="*/ 415082 w 3068773"/>
              <a:gd name="connsiteY0" fmla="*/ 1550578 h 1972705"/>
              <a:gd name="connsiteX1" fmla="*/ 1062890 w 3068773"/>
              <a:gd name="connsiteY1" fmla="*/ 1241821 h 1972705"/>
              <a:gd name="connsiteX2" fmla="*/ 1818408 w 3068773"/>
              <a:gd name="connsiteY2" fmla="*/ 844074 h 1972705"/>
              <a:gd name="connsiteX3" fmla="*/ 2444694 w 3068773"/>
              <a:gd name="connsiteY3" fmla="*/ 443767 h 1972705"/>
              <a:gd name="connsiteX4" fmla="*/ 3028944 w 3068773"/>
              <a:gd name="connsiteY4" fmla="*/ 84648 h 1972705"/>
              <a:gd name="connsiteX5" fmla="*/ 3016762 w 3068773"/>
              <a:gd name="connsiteY5" fmla="*/ 1833297 h 1972705"/>
              <a:gd name="connsiteX6" fmla="*/ 2331737 w 3068773"/>
              <a:gd name="connsiteY6" fmla="*/ 1862907 h 1972705"/>
              <a:gd name="connsiteX7" fmla="*/ 158415 w 3068773"/>
              <a:gd name="connsiteY7" fmla="*/ 1844424 h 1972705"/>
              <a:gd name="connsiteX8" fmla="*/ 166386 w 3068773"/>
              <a:gd name="connsiteY8" fmla="*/ 1815281 h 1972705"/>
              <a:gd name="connsiteX9" fmla="*/ 160037 w 3068773"/>
              <a:gd name="connsiteY9" fmla="*/ 1770831 h 1972705"/>
              <a:gd name="connsiteX10" fmla="*/ 179198 w 3068773"/>
              <a:gd name="connsiteY10" fmla="*/ 1667423 h 1972705"/>
              <a:gd name="connsiteX11" fmla="*/ 417211 w 3068773"/>
              <a:gd name="connsiteY11" fmla="*/ 1551756 h 1972705"/>
              <a:gd name="connsiteX12" fmla="*/ 415082 w 3068773"/>
              <a:gd name="connsiteY12" fmla="*/ 1550578 h 1972705"/>
              <a:gd name="connsiteX0" fmla="*/ 415082 w 3068773"/>
              <a:gd name="connsiteY0" fmla="*/ 1550578 h 1971825"/>
              <a:gd name="connsiteX1" fmla="*/ 1062890 w 3068773"/>
              <a:gd name="connsiteY1" fmla="*/ 1241821 h 1971825"/>
              <a:gd name="connsiteX2" fmla="*/ 1818408 w 3068773"/>
              <a:gd name="connsiteY2" fmla="*/ 844074 h 1971825"/>
              <a:gd name="connsiteX3" fmla="*/ 2444694 w 3068773"/>
              <a:gd name="connsiteY3" fmla="*/ 443767 h 1971825"/>
              <a:gd name="connsiteX4" fmla="*/ 3028944 w 3068773"/>
              <a:gd name="connsiteY4" fmla="*/ 84648 h 1971825"/>
              <a:gd name="connsiteX5" fmla="*/ 3016762 w 3068773"/>
              <a:gd name="connsiteY5" fmla="*/ 1833297 h 1971825"/>
              <a:gd name="connsiteX6" fmla="*/ 2331737 w 3068773"/>
              <a:gd name="connsiteY6" fmla="*/ 1862907 h 1971825"/>
              <a:gd name="connsiteX7" fmla="*/ 2334912 w 3068773"/>
              <a:gd name="connsiteY7" fmla="*/ 1866083 h 1971825"/>
              <a:gd name="connsiteX8" fmla="*/ 158415 w 3068773"/>
              <a:gd name="connsiteY8" fmla="*/ 1844424 h 1971825"/>
              <a:gd name="connsiteX9" fmla="*/ 166386 w 3068773"/>
              <a:gd name="connsiteY9" fmla="*/ 1815281 h 1971825"/>
              <a:gd name="connsiteX10" fmla="*/ 160037 w 3068773"/>
              <a:gd name="connsiteY10" fmla="*/ 1770831 h 1971825"/>
              <a:gd name="connsiteX11" fmla="*/ 179198 w 3068773"/>
              <a:gd name="connsiteY11" fmla="*/ 1667423 h 1971825"/>
              <a:gd name="connsiteX12" fmla="*/ 417211 w 3068773"/>
              <a:gd name="connsiteY12" fmla="*/ 1551756 h 1971825"/>
              <a:gd name="connsiteX13" fmla="*/ 415082 w 3068773"/>
              <a:gd name="connsiteY13" fmla="*/ 1550578 h 1971825"/>
              <a:gd name="connsiteX0" fmla="*/ 409438 w 3063129"/>
              <a:gd name="connsiteY0" fmla="*/ 1550578 h 1971825"/>
              <a:gd name="connsiteX1" fmla="*/ 1057246 w 3063129"/>
              <a:gd name="connsiteY1" fmla="*/ 1241821 h 1971825"/>
              <a:gd name="connsiteX2" fmla="*/ 1812764 w 3063129"/>
              <a:gd name="connsiteY2" fmla="*/ 844074 h 1971825"/>
              <a:gd name="connsiteX3" fmla="*/ 2439050 w 3063129"/>
              <a:gd name="connsiteY3" fmla="*/ 443767 h 1971825"/>
              <a:gd name="connsiteX4" fmla="*/ 3023300 w 3063129"/>
              <a:gd name="connsiteY4" fmla="*/ 84648 h 1971825"/>
              <a:gd name="connsiteX5" fmla="*/ 3011118 w 3063129"/>
              <a:gd name="connsiteY5" fmla="*/ 1833297 h 1971825"/>
              <a:gd name="connsiteX6" fmla="*/ 2326093 w 3063129"/>
              <a:gd name="connsiteY6" fmla="*/ 1862907 h 1971825"/>
              <a:gd name="connsiteX7" fmla="*/ 2249893 w 3063129"/>
              <a:gd name="connsiteY7" fmla="*/ 1843858 h 1971825"/>
              <a:gd name="connsiteX8" fmla="*/ 152771 w 3063129"/>
              <a:gd name="connsiteY8" fmla="*/ 1844424 h 1971825"/>
              <a:gd name="connsiteX9" fmla="*/ 160742 w 3063129"/>
              <a:gd name="connsiteY9" fmla="*/ 1815281 h 1971825"/>
              <a:gd name="connsiteX10" fmla="*/ 154393 w 3063129"/>
              <a:gd name="connsiteY10" fmla="*/ 1770831 h 1971825"/>
              <a:gd name="connsiteX11" fmla="*/ 173554 w 3063129"/>
              <a:gd name="connsiteY11" fmla="*/ 1667423 h 1971825"/>
              <a:gd name="connsiteX12" fmla="*/ 411567 w 3063129"/>
              <a:gd name="connsiteY12" fmla="*/ 1551756 h 1971825"/>
              <a:gd name="connsiteX13" fmla="*/ 409438 w 3063129"/>
              <a:gd name="connsiteY13" fmla="*/ 1550578 h 1971825"/>
              <a:gd name="connsiteX0" fmla="*/ 409438 w 3042440"/>
              <a:gd name="connsiteY0" fmla="*/ 1550578 h 1964079"/>
              <a:gd name="connsiteX1" fmla="*/ 1057246 w 3042440"/>
              <a:gd name="connsiteY1" fmla="*/ 1241821 h 1964079"/>
              <a:gd name="connsiteX2" fmla="*/ 1812764 w 3042440"/>
              <a:gd name="connsiteY2" fmla="*/ 844074 h 1964079"/>
              <a:gd name="connsiteX3" fmla="*/ 2439050 w 3042440"/>
              <a:gd name="connsiteY3" fmla="*/ 443767 h 1964079"/>
              <a:gd name="connsiteX4" fmla="*/ 3023300 w 3042440"/>
              <a:gd name="connsiteY4" fmla="*/ 84648 h 1964079"/>
              <a:gd name="connsiteX5" fmla="*/ 3011118 w 3042440"/>
              <a:gd name="connsiteY5" fmla="*/ 1833297 h 1964079"/>
              <a:gd name="connsiteX6" fmla="*/ 2605493 w 3042440"/>
              <a:gd name="connsiteY6" fmla="*/ 1840682 h 1964079"/>
              <a:gd name="connsiteX7" fmla="*/ 2249893 w 3042440"/>
              <a:gd name="connsiteY7" fmla="*/ 1843858 h 1964079"/>
              <a:gd name="connsiteX8" fmla="*/ 152771 w 3042440"/>
              <a:gd name="connsiteY8" fmla="*/ 1844424 h 1964079"/>
              <a:gd name="connsiteX9" fmla="*/ 160742 w 3042440"/>
              <a:gd name="connsiteY9" fmla="*/ 1815281 h 1964079"/>
              <a:gd name="connsiteX10" fmla="*/ 154393 w 3042440"/>
              <a:gd name="connsiteY10" fmla="*/ 1770831 h 1964079"/>
              <a:gd name="connsiteX11" fmla="*/ 173554 w 3042440"/>
              <a:gd name="connsiteY11" fmla="*/ 1667423 h 1964079"/>
              <a:gd name="connsiteX12" fmla="*/ 411567 w 3042440"/>
              <a:gd name="connsiteY12" fmla="*/ 1551756 h 1964079"/>
              <a:gd name="connsiteX13" fmla="*/ 409438 w 3042440"/>
              <a:gd name="connsiteY13" fmla="*/ 1550578 h 1964079"/>
              <a:gd name="connsiteX0" fmla="*/ 409438 w 3023594"/>
              <a:gd name="connsiteY0" fmla="*/ 1550578 h 2013505"/>
              <a:gd name="connsiteX1" fmla="*/ 1057246 w 3023594"/>
              <a:gd name="connsiteY1" fmla="*/ 1241821 h 2013505"/>
              <a:gd name="connsiteX2" fmla="*/ 1812764 w 3023594"/>
              <a:gd name="connsiteY2" fmla="*/ 844074 h 2013505"/>
              <a:gd name="connsiteX3" fmla="*/ 2439050 w 3023594"/>
              <a:gd name="connsiteY3" fmla="*/ 443767 h 2013505"/>
              <a:gd name="connsiteX4" fmla="*/ 3023300 w 3023594"/>
              <a:gd name="connsiteY4" fmla="*/ 84648 h 2013505"/>
              <a:gd name="connsiteX5" fmla="*/ 3011118 w 3023594"/>
              <a:gd name="connsiteY5" fmla="*/ 1833297 h 2013505"/>
              <a:gd name="connsiteX6" fmla="*/ 2903943 w 3023594"/>
              <a:gd name="connsiteY6" fmla="*/ 1958158 h 2013505"/>
              <a:gd name="connsiteX7" fmla="*/ 2605493 w 3023594"/>
              <a:gd name="connsiteY7" fmla="*/ 1840682 h 2013505"/>
              <a:gd name="connsiteX8" fmla="*/ 2249893 w 3023594"/>
              <a:gd name="connsiteY8" fmla="*/ 1843858 h 2013505"/>
              <a:gd name="connsiteX9" fmla="*/ 152771 w 3023594"/>
              <a:gd name="connsiteY9" fmla="*/ 1844424 h 2013505"/>
              <a:gd name="connsiteX10" fmla="*/ 160742 w 3023594"/>
              <a:gd name="connsiteY10" fmla="*/ 1815281 h 2013505"/>
              <a:gd name="connsiteX11" fmla="*/ 154393 w 3023594"/>
              <a:gd name="connsiteY11" fmla="*/ 1770831 h 2013505"/>
              <a:gd name="connsiteX12" fmla="*/ 173554 w 3023594"/>
              <a:gd name="connsiteY12" fmla="*/ 1667423 h 2013505"/>
              <a:gd name="connsiteX13" fmla="*/ 411567 w 3023594"/>
              <a:gd name="connsiteY13" fmla="*/ 1551756 h 2013505"/>
              <a:gd name="connsiteX14" fmla="*/ 409438 w 3023594"/>
              <a:gd name="connsiteY14" fmla="*/ 1550578 h 2013505"/>
              <a:gd name="connsiteX0" fmla="*/ 409438 w 3023594"/>
              <a:gd name="connsiteY0" fmla="*/ 1550578 h 1965036"/>
              <a:gd name="connsiteX1" fmla="*/ 1057246 w 3023594"/>
              <a:gd name="connsiteY1" fmla="*/ 1241821 h 1965036"/>
              <a:gd name="connsiteX2" fmla="*/ 1812764 w 3023594"/>
              <a:gd name="connsiteY2" fmla="*/ 844074 h 1965036"/>
              <a:gd name="connsiteX3" fmla="*/ 2439050 w 3023594"/>
              <a:gd name="connsiteY3" fmla="*/ 443767 h 1965036"/>
              <a:gd name="connsiteX4" fmla="*/ 3023300 w 3023594"/>
              <a:gd name="connsiteY4" fmla="*/ 84648 h 1965036"/>
              <a:gd name="connsiteX5" fmla="*/ 3011118 w 3023594"/>
              <a:gd name="connsiteY5" fmla="*/ 1833297 h 1965036"/>
              <a:gd name="connsiteX6" fmla="*/ 2881718 w 3023594"/>
              <a:gd name="connsiteY6" fmla="*/ 1840683 h 1965036"/>
              <a:gd name="connsiteX7" fmla="*/ 2605493 w 3023594"/>
              <a:gd name="connsiteY7" fmla="*/ 1840682 h 1965036"/>
              <a:gd name="connsiteX8" fmla="*/ 2249893 w 3023594"/>
              <a:gd name="connsiteY8" fmla="*/ 1843858 h 1965036"/>
              <a:gd name="connsiteX9" fmla="*/ 152771 w 3023594"/>
              <a:gd name="connsiteY9" fmla="*/ 1844424 h 1965036"/>
              <a:gd name="connsiteX10" fmla="*/ 160742 w 3023594"/>
              <a:gd name="connsiteY10" fmla="*/ 1815281 h 1965036"/>
              <a:gd name="connsiteX11" fmla="*/ 154393 w 3023594"/>
              <a:gd name="connsiteY11" fmla="*/ 1770831 h 1965036"/>
              <a:gd name="connsiteX12" fmla="*/ 173554 w 3023594"/>
              <a:gd name="connsiteY12" fmla="*/ 1667423 h 1965036"/>
              <a:gd name="connsiteX13" fmla="*/ 411567 w 3023594"/>
              <a:gd name="connsiteY13" fmla="*/ 1551756 h 1965036"/>
              <a:gd name="connsiteX14" fmla="*/ 409438 w 3023594"/>
              <a:gd name="connsiteY14" fmla="*/ 1550578 h 1965036"/>
              <a:gd name="connsiteX0" fmla="*/ 409438 w 3023594"/>
              <a:gd name="connsiteY0" fmla="*/ 1550578 h 1997099"/>
              <a:gd name="connsiteX1" fmla="*/ 1057246 w 3023594"/>
              <a:gd name="connsiteY1" fmla="*/ 1241821 h 1997099"/>
              <a:gd name="connsiteX2" fmla="*/ 1812764 w 3023594"/>
              <a:gd name="connsiteY2" fmla="*/ 844074 h 1997099"/>
              <a:gd name="connsiteX3" fmla="*/ 2439050 w 3023594"/>
              <a:gd name="connsiteY3" fmla="*/ 443767 h 1997099"/>
              <a:gd name="connsiteX4" fmla="*/ 3023300 w 3023594"/>
              <a:gd name="connsiteY4" fmla="*/ 84648 h 1997099"/>
              <a:gd name="connsiteX5" fmla="*/ 3011118 w 3023594"/>
              <a:gd name="connsiteY5" fmla="*/ 1833297 h 1997099"/>
              <a:gd name="connsiteX6" fmla="*/ 2954743 w 3023594"/>
              <a:gd name="connsiteY6" fmla="*/ 1923233 h 1997099"/>
              <a:gd name="connsiteX7" fmla="*/ 2881718 w 3023594"/>
              <a:gd name="connsiteY7" fmla="*/ 1840683 h 1997099"/>
              <a:gd name="connsiteX8" fmla="*/ 2605493 w 3023594"/>
              <a:gd name="connsiteY8" fmla="*/ 1840682 h 1997099"/>
              <a:gd name="connsiteX9" fmla="*/ 2249893 w 3023594"/>
              <a:gd name="connsiteY9" fmla="*/ 1843858 h 1997099"/>
              <a:gd name="connsiteX10" fmla="*/ 152771 w 3023594"/>
              <a:gd name="connsiteY10" fmla="*/ 1844424 h 1997099"/>
              <a:gd name="connsiteX11" fmla="*/ 160742 w 3023594"/>
              <a:gd name="connsiteY11" fmla="*/ 1815281 h 1997099"/>
              <a:gd name="connsiteX12" fmla="*/ 154393 w 3023594"/>
              <a:gd name="connsiteY12" fmla="*/ 1770831 h 1997099"/>
              <a:gd name="connsiteX13" fmla="*/ 173554 w 3023594"/>
              <a:gd name="connsiteY13" fmla="*/ 1667423 h 1997099"/>
              <a:gd name="connsiteX14" fmla="*/ 411567 w 3023594"/>
              <a:gd name="connsiteY14" fmla="*/ 1551756 h 1997099"/>
              <a:gd name="connsiteX15" fmla="*/ 409438 w 3023594"/>
              <a:gd name="connsiteY15" fmla="*/ 1550578 h 1997099"/>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605493 w 3023594"/>
              <a:gd name="connsiteY8" fmla="*/ 184068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293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55232"/>
              <a:gd name="connsiteY0" fmla="*/ 1529707 h 1945250"/>
              <a:gd name="connsiteX1" fmla="*/ 1057246 w 3055232"/>
              <a:gd name="connsiteY1" fmla="*/ 1220950 h 1945250"/>
              <a:gd name="connsiteX2" fmla="*/ 1812764 w 3055232"/>
              <a:gd name="connsiteY2" fmla="*/ 823203 h 1945250"/>
              <a:gd name="connsiteX3" fmla="*/ 2439050 w 3055232"/>
              <a:gd name="connsiteY3" fmla="*/ 422896 h 1945250"/>
              <a:gd name="connsiteX4" fmla="*/ 3023300 w 3055232"/>
              <a:gd name="connsiteY4" fmla="*/ 63777 h 1945250"/>
              <a:gd name="connsiteX5" fmla="*/ 2973018 w 3055232"/>
              <a:gd name="connsiteY5" fmla="*/ 1812426 h 1945250"/>
              <a:gd name="connsiteX6" fmla="*/ 2929343 w 3055232"/>
              <a:gd name="connsiteY6" fmla="*/ 1822987 h 1945250"/>
              <a:gd name="connsiteX7" fmla="*/ 2837268 w 3055232"/>
              <a:gd name="connsiteY7" fmla="*/ 1819812 h 1945250"/>
              <a:gd name="connsiteX8" fmla="*/ 2545168 w 3055232"/>
              <a:gd name="connsiteY8" fmla="*/ 1826161 h 1945250"/>
              <a:gd name="connsiteX9" fmla="*/ 2249893 w 3055232"/>
              <a:gd name="connsiteY9" fmla="*/ 1822987 h 1945250"/>
              <a:gd name="connsiteX10" fmla="*/ 152771 w 3055232"/>
              <a:gd name="connsiteY10" fmla="*/ 1823553 h 1945250"/>
              <a:gd name="connsiteX11" fmla="*/ 160742 w 3055232"/>
              <a:gd name="connsiteY11" fmla="*/ 1794410 h 1945250"/>
              <a:gd name="connsiteX12" fmla="*/ 154393 w 3055232"/>
              <a:gd name="connsiteY12" fmla="*/ 1749960 h 1945250"/>
              <a:gd name="connsiteX13" fmla="*/ 173554 w 3055232"/>
              <a:gd name="connsiteY13" fmla="*/ 1646552 h 1945250"/>
              <a:gd name="connsiteX14" fmla="*/ 411567 w 3055232"/>
              <a:gd name="connsiteY14" fmla="*/ 1530885 h 1945250"/>
              <a:gd name="connsiteX15" fmla="*/ 409438 w 3055232"/>
              <a:gd name="connsiteY15" fmla="*/ 1529707 h 1945250"/>
              <a:gd name="connsiteX0" fmla="*/ 409438 w 3079202"/>
              <a:gd name="connsiteY0" fmla="*/ 1467952 h 1844691"/>
              <a:gd name="connsiteX1" fmla="*/ 1057246 w 3079202"/>
              <a:gd name="connsiteY1" fmla="*/ 1159195 h 1844691"/>
              <a:gd name="connsiteX2" fmla="*/ 1812764 w 3079202"/>
              <a:gd name="connsiteY2" fmla="*/ 761448 h 1844691"/>
              <a:gd name="connsiteX3" fmla="*/ 2439050 w 3079202"/>
              <a:gd name="connsiteY3" fmla="*/ 361141 h 1844691"/>
              <a:gd name="connsiteX4" fmla="*/ 3023300 w 3079202"/>
              <a:gd name="connsiteY4" fmla="*/ 2022 h 1844691"/>
              <a:gd name="connsiteX5" fmla="*/ 3049993 w 3079202"/>
              <a:gd name="connsiteY5" fmla="*/ 526156 h 1844691"/>
              <a:gd name="connsiteX6" fmla="*/ 2973018 w 3079202"/>
              <a:gd name="connsiteY6" fmla="*/ 1750671 h 1844691"/>
              <a:gd name="connsiteX7" fmla="*/ 2929343 w 3079202"/>
              <a:gd name="connsiteY7" fmla="*/ 1761232 h 1844691"/>
              <a:gd name="connsiteX8" fmla="*/ 2837268 w 3079202"/>
              <a:gd name="connsiteY8" fmla="*/ 1758057 h 1844691"/>
              <a:gd name="connsiteX9" fmla="*/ 2545168 w 3079202"/>
              <a:gd name="connsiteY9" fmla="*/ 1764406 h 1844691"/>
              <a:gd name="connsiteX10" fmla="*/ 2249893 w 3079202"/>
              <a:gd name="connsiteY10" fmla="*/ 1761232 h 1844691"/>
              <a:gd name="connsiteX11" fmla="*/ 152771 w 3079202"/>
              <a:gd name="connsiteY11" fmla="*/ 1761798 h 1844691"/>
              <a:gd name="connsiteX12" fmla="*/ 160742 w 3079202"/>
              <a:gd name="connsiteY12" fmla="*/ 1732655 h 1844691"/>
              <a:gd name="connsiteX13" fmla="*/ 154393 w 3079202"/>
              <a:gd name="connsiteY13" fmla="*/ 1688205 h 1844691"/>
              <a:gd name="connsiteX14" fmla="*/ 173554 w 3079202"/>
              <a:gd name="connsiteY14" fmla="*/ 1584797 h 1844691"/>
              <a:gd name="connsiteX15" fmla="*/ 411567 w 3079202"/>
              <a:gd name="connsiteY15" fmla="*/ 1469130 h 1844691"/>
              <a:gd name="connsiteX16" fmla="*/ 409438 w 3079202"/>
              <a:gd name="connsiteY16" fmla="*/ 1467952 h 1844691"/>
              <a:gd name="connsiteX0" fmla="*/ 409438 w 3066756"/>
              <a:gd name="connsiteY0" fmla="*/ 1467952 h 1844691"/>
              <a:gd name="connsiteX1" fmla="*/ 1057246 w 3066756"/>
              <a:gd name="connsiteY1" fmla="*/ 1159195 h 1844691"/>
              <a:gd name="connsiteX2" fmla="*/ 1812764 w 3066756"/>
              <a:gd name="connsiteY2" fmla="*/ 761448 h 1844691"/>
              <a:gd name="connsiteX3" fmla="*/ 2439050 w 3066756"/>
              <a:gd name="connsiteY3" fmla="*/ 361141 h 1844691"/>
              <a:gd name="connsiteX4" fmla="*/ 3023300 w 3066756"/>
              <a:gd name="connsiteY4" fmla="*/ 2022 h 1844691"/>
              <a:gd name="connsiteX5" fmla="*/ 3018243 w 3066756"/>
              <a:gd name="connsiteY5" fmla="*/ 526156 h 1844691"/>
              <a:gd name="connsiteX6" fmla="*/ 2973018 w 3066756"/>
              <a:gd name="connsiteY6" fmla="*/ 1750671 h 1844691"/>
              <a:gd name="connsiteX7" fmla="*/ 2929343 w 3066756"/>
              <a:gd name="connsiteY7" fmla="*/ 1761232 h 1844691"/>
              <a:gd name="connsiteX8" fmla="*/ 2837268 w 3066756"/>
              <a:gd name="connsiteY8" fmla="*/ 1758057 h 1844691"/>
              <a:gd name="connsiteX9" fmla="*/ 2545168 w 3066756"/>
              <a:gd name="connsiteY9" fmla="*/ 1764406 h 1844691"/>
              <a:gd name="connsiteX10" fmla="*/ 2249893 w 3066756"/>
              <a:gd name="connsiteY10" fmla="*/ 1761232 h 1844691"/>
              <a:gd name="connsiteX11" fmla="*/ 152771 w 3066756"/>
              <a:gd name="connsiteY11" fmla="*/ 1761798 h 1844691"/>
              <a:gd name="connsiteX12" fmla="*/ 160742 w 3066756"/>
              <a:gd name="connsiteY12" fmla="*/ 1732655 h 1844691"/>
              <a:gd name="connsiteX13" fmla="*/ 154393 w 3066756"/>
              <a:gd name="connsiteY13" fmla="*/ 1688205 h 1844691"/>
              <a:gd name="connsiteX14" fmla="*/ 173554 w 3066756"/>
              <a:gd name="connsiteY14" fmla="*/ 1584797 h 1844691"/>
              <a:gd name="connsiteX15" fmla="*/ 411567 w 3066756"/>
              <a:gd name="connsiteY15" fmla="*/ 1469130 h 1844691"/>
              <a:gd name="connsiteX16" fmla="*/ 409438 w 3066756"/>
              <a:gd name="connsiteY16" fmla="*/ 1467952 h 1844691"/>
              <a:gd name="connsiteX0" fmla="*/ 409438 w 3030425"/>
              <a:gd name="connsiteY0" fmla="*/ 1524809 h 1901548"/>
              <a:gd name="connsiteX1" fmla="*/ 1057246 w 3030425"/>
              <a:gd name="connsiteY1" fmla="*/ 1216052 h 1901548"/>
              <a:gd name="connsiteX2" fmla="*/ 1812764 w 3030425"/>
              <a:gd name="connsiteY2" fmla="*/ 818305 h 1901548"/>
              <a:gd name="connsiteX3" fmla="*/ 2439050 w 3030425"/>
              <a:gd name="connsiteY3" fmla="*/ 417998 h 1901548"/>
              <a:gd name="connsiteX4" fmla="*/ 2962975 w 3030425"/>
              <a:gd name="connsiteY4" fmla="*/ 1729 h 1901548"/>
              <a:gd name="connsiteX5" fmla="*/ 3018243 w 3030425"/>
              <a:gd name="connsiteY5" fmla="*/ 583013 h 1901548"/>
              <a:gd name="connsiteX6" fmla="*/ 2973018 w 3030425"/>
              <a:gd name="connsiteY6" fmla="*/ 1807528 h 1901548"/>
              <a:gd name="connsiteX7" fmla="*/ 2929343 w 3030425"/>
              <a:gd name="connsiteY7" fmla="*/ 1818089 h 1901548"/>
              <a:gd name="connsiteX8" fmla="*/ 2837268 w 3030425"/>
              <a:gd name="connsiteY8" fmla="*/ 1814914 h 1901548"/>
              <a:gd name="connsiteX9" fmla="*/ 2545168 w 3030425"/>
              <a:gd name="connsiteY9" fmla="*/ 1821263 h 1901548"/>
              <a:gd name="connsiteX10" fmla="*/ 2249893 w 3030425"/>
              <a:gd name="connsiteY10" fmla="*/ 1818089 h 1901548"/>
              <a:gd name="connsiteX11" fmla="*/ 152771 w 3030425"/>
              <a:gd name="connsiteY11" fmla="*/ 1818655 h 1901548"/>
              <a:gd name="connsiteX12" fmla="*/ 160742 w 3030425"/>
              <a:gd name="connsiteY12" fmla="*/ 1789512 h 1901548"/>
              <a:gd name="connsiteX13" fmla="*/ 154393 w 3030425"/>
              <a:gd name="connsiteY13" fmla="*/ 1745062 h 1901548"/>
              <a:gd name="connsiteX14" fmla="*/ 173554 w 3030425"/>
              <a:gd name="connsiteY14" fmla="*/ 1641654 h 1901548"/>
              <a:gd name="connsiteX15" fmla="*/ 411567 w 3030425"/>
              <a:gd name="connsiteY15" fmla="*/ 1525987 h 1901548"/>
              <a:gd name="connsiteX16" fmla="*/ 409438 w 3030425"/>
              <a:gd name="connsiteY16" fmla="*/ 1524809 h 1901548"/>
              <a:gd name="connsiteX0" fmla="*/ 409438 w 3028951"/>
              <a:gd name="connsiteY0" fmla="*/ 1523167 h 1899906"/>
              <a:gd name="connsiteX1" fmla="*/ 1057246 w 3028951"/>
              <a:gd name="connsiteY1" fmla="*/ 1214410 h 1899906"/>
              <a:gd name="connsiteX2" fmla="*/ 1812764 w 3028951"/>
              <a:gd name="connsiteY2" fmla="*/ 816663 h 1899906"/>
              <a:gd name="connsiteX3" fmla="*/ 2439050 w 3028951"/>
              <a:gd name="connsiteY3" fmla="*/ 416356 h 1899906"/>
              <a:gd name="connsiteX4" fmla="*/ 2962975 w 3028951"/>
              <a:gd name="connsiteY4" fmla="*/ 87 h 1899906"/>
              <a:gd name="connsiteX5" fmla="*/ 3024594 w 3028951"/>
              <a:gd name="connsiteY5" fmla="*/ 381346 h 1899906"/>
              <a:gd name="connsiteX6" fmla="*/ 3018243 w 3028951"/>
              <a:gd name="connsiteY6" fmla="*/ 581371 h 1899906"/>
              <a:gd name="connsiteX7" fmla="*/ 2973018 w 3028951"/>
              <a:gd name="connsiteY7" fmla="*/ 1805886 h 1899906"/>
              <a:gd name="connsiteX8" fmla="*/ 2929343 w 3028951"/>
              <a:gd name="connsiteY8" fmla="*/ 1816447 h 1899906"/>
              <a:gd name="connsiteX9" fmla="*/ 2837268 w 3028951"/>
              <a:gd name="connsiteY9" fmla="*/ 1813272 h 1899906"/>
              <a:gd name="connsiteX10" fmla="*/ 2545168 w 3028951"/>
              <a:gd name="connsiteY10" fmla="*/ 1819621 h 1899906"/>
              <a:gd name="connsiteX11" fmla="*/ 2249893 w 3028951"/>
              <a:gd name="connsiteY11" fmla="*/ 1816447 h 1899906"/>
              <a:gd name="connsiteX12" fmla="*/ 152771 w 3028951"/>
              <a:gd name="connsiteY12" fmla="*/ 1817013 h 1899906"/>
              <a:gd name="connsiteX13" fmla="*/ 160742 w 3028951"/>
              <a:gd name="connsiteY13" fmla="*/ 1787870 h 1899906"/>
              <a:gd name="connsiteX14" fmla="*/ 154393 w 3028951"/>
              <a:gd name="connsiteY14" fmla="*/ 1743420 h 1899906"/>
              <a:gd name="connsiteX15" fmla="*/ 173554 w 3028951"/>
              <a:gd name="connsiteY15" fmla="*/ 1640012 h 1899906"/>
              <a:gd name="connsiteX16" fmla="*/ 411567 w 3028951"/>
              <a:gd name="connsiteY16" fmla="*/ 1524345 h 1899906"/>
              <a:gd name="connsiteX17" fmla="*/ 409438 w 3028951"/>
              <a:gd name="connsiteY17" fmla="*/ 1523167 h 1899906"/>
              <a:gd name="connsiteX0" fmla="*/ 409438 w 3019863"/>
              <a:gd name="connsiteY0" fmla="*/ 1523296 h 1900035"/>
              <a:gd name="connsiteX1" fmla="*/ 1057246 w 3019863"/>
              <a:gd name="connsiteY1" fmla="*/ 1214539 h 1900035"/>
              <a:gd name="connsiteX2" fmla="*/ 1812764 w 3019863"/>
              <a:gd name="connsiteY2" fmla="*/ 816792 h 1900035"/>
              <a:gd name="connsiteX3" fmla="*/ 2439050 w 3019863"/>
              <a:gd name="connsiteY3" fmla="*/ 416485 h 1900035"/>
              <a:gd name="connsiteX4" fmla="*/ 2962975 w 3019863"/>
              <a:gd name="connsiteY4" fmla="*/ 216 h 1900035"/>
              <a:gd name="connsiteX5" fmla="*/ 2989669 w 3019863"/>
              <a:gd name="connsiteY5" fmla="*/ 362425 h 1900035"/>
              <a:gd name="connsiteX6" fmla="*/ 3018243 w 3019863"/>
              <a:gd name="connsiteY6" fmla="*/ 581500 h 1900035"/>
              <a:gd name="connsiteX7" fmla="*/ 2973018 w 3019863"/>
              <a:gd name="connsiteY7" fmla="*/ 1806015 h 1900035"/>
              <a:gd name="connsiteX8" fmla="*/ 2929343 w 3019863"/>
              <a:gd name="connsiteY8" fmla="*/ 1816576 h 1900035"/>
              <a:gd name="connsiteX9" fmla="*/ 2837268 w 3019863"/>
              <a:gd name="connsiteY9" fmla="*/ 1813401 h 1900035"/>
              <a:gd name="connsiteX10" fmla="*/ 2545168 w 3019863"/>
              <a:gd name="connsiteY10" fmla="*/ 1819750 h 1900035"/>
              <a:gd name="connsiteX11" fmla="*/ 2249893 w 3019863"/>
              <a:gd name="connsiteY11" fmla="*/ 1816576 h 1900035"/>
              <a:gd name="connsiteX12" fmla="*/ 152771 w 3019863"/>
              <a:gd name="connsiteY12" fmla="*/ 1817142 h 1900035"/>
              <a:gd name="connsiteX13" fmla="*/ 160742 w 3019863"/>
              <a:gd name="connsiteY13" fmla="*/ 1787999 h 1900035"/>
              <a:gd name="connsiteX14" fmla="*/ 154393 w 3019863"/>
              <a:gd name="connsiteY14" fmla="*/ 1743549 h 1900035"/>
              <a:gd name="connsiteX15" fmla="*/ 173554 w 3019863"/>
              <a:gd name="connsiteY15" fmla="*/ 1640141 h 1900035"/>
              <a:gd name="connsiteX16" fmla="*/ 411567 w 3019863"/>
              <a:gd name="connsiteY16" fmla="*/ 1524474 h 1900035"/>
              <a:gd name="connsiteX17" fmla="*/ 409438 w 3019863"/>
              <a:gd name="connsiteY17" fmla="*/ 1523296 h 1900035"/>
              <a:gd name="connsiteX0" fmla="*/ 409438 w 3018895"/>
              <a:gd name="connsiteY0" fmla="*/ 1523296 h 1898625"/>
              <a:gd name="connsiteX1" fmla="*/ 1057246 w 3018895"/>
              <a:gd name="connsiteY1" fmla="*/ 1214539 h 1898625"/>
              <a:gd name="connsiteX2" fmla="*/ 1812764 w 3018895"/>
              <a:gd name="connsiteY2" fmla="*/ 816792 h 1898625"/>
              <a:gd name="connsiteX3" fmla="*/ 2439050 w 3018895"/>
              <a:gd name="connsiteY3" fmla="*/ 416485 h 1898625"/>
              <a:gd name="connsiteX4" fmla="*/ 2962975 w 3018895"/>
              <a:gd name="connsiteY4" fmla="*/ 216 h 1898625"/>
              <a:gd name="connsiteX5" fmla="*/ 2989669 w 3018895"/>
              <a:gd name="connsiteY5" fmla="*/ 362425 h 1898625"/>
              <a:gd name="connsiteX6" fmla="*/ 3018243 w 3018895"/>
              <a:gd name="connsiteY6" fmla="*/ 581500 h 1898625"/>
              <a:gd name="connsiteX7" fmla="*/ 2992844 w 3018895"/>
              <a:gd name="connsiteY7" fmla="*/ 600551 h 1898625"/>
              <a:gd name="connsiteX8" fmla="*/ 2973018 w 3018895"/>
              <a:gd name="connsiteY8" fmla="*/ 1806015 h 1898625"/>
              <a:gd name="connsiteX9" fmla="*/ 2929343 w 3018895"/>
              <a:gd name="connsiteY9" fmla="*/ 1816576 h 1898625"/>
              <a:gd name="connsiteX10" fmla="*/ 2837268 w 3018895"/>
              <a:gd name="connsiteY10" fmla="*/ 1813401 h 1898625"/>
              <a:gd name="connsiteX11" fmla="*/ 2545168 w 3018895"/>
              <a:gd name="connsiteY11" fmla="*/ 1819750 h 1898625"/>
              <a:gd name="connsiteX12" fmla="*/ 2249893 w 3018895"/>
              <a:gd name="connsiteY12" fmla="*/ 1816576 h 1898625"/>
              <a:gd name="connsiteX13" fmla="*/ 152771 w 3018895"/>
              <a:gd name="connsiteY13" fmla="*/ 1817142 h 1898625"/>
              <a:gd name="connsiteX14" fmla="*/ 160742 w 3018895"/>
              <a:gd name="connsiteY14" fmla="*/ 1787999 h 1898625"/>
              <a:gd name="connsiteX15" fmla="*/ 154393 w 3018895"/>
              <a:gd name="connsiteY15" fmla="*/ 1743549 h 1898625"/>
              <a:gd name="connsiteX16" fmla="*/ 173554 w 3018895"/>
              <a:gd name="connsiteY16" fmla="*/ 1640141 h 1898625"/>
              <a:gd name="connsiteX17" fmla="*/ 411567 w 3018895"/>
              <a:gd name="connsiteY17" fmla="*/ 1524474 h 1898625"/>
              <a:gd name="connsiteX18" fmla="*/ 409438 w 3018895"/>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73018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63493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377" h="1898625">
                <a:moveTo>
                  <a:pt x="409438" y="1523296"/>
                </a:moveTo>
                <a:cubicBezTo>
                  <a:pt x="595089" y="1435702"/>
                  <a:pt x="823358" y="1332290"/>
                  <a:pt x="1057246" y="1214539"/>
                </a:cubicBezTo>
                <a:cubicBezTo>
                  <a:pt x="1291134" y="1096788"/>
                  <a:pt x="1582463" y="949801"/>
                  <a:pt x="1812764" y="816792"/>
                </a:cubicBezTo>
                <a:cubicBezTo>
                  <a:pt x="2043065" y="683783"/>
                  <a:pt x="2247348" y="552581"/>
                  <a:pt x="2439050" y="416485"/>
                </a:cubicBezTo>
                <a:cubicBezTo>
                  <a:pt x="2630752" y="280389"/>
                  <a:pt x="2871205" y="9226"/>
                  <a:pt x="2962975" y="216"/>
                </a:cubicBezTo>
                <a:cubicBezTo>
                  <a:pt x="3054745" y="-8794"/>
                  <a:pt x="2980458" y="265544"/>
                  <a:pt x="2989669" y="362425"/>
                </a:cubicBezTo>
                <a:cubicBezTo>
                  <a:pt x="2998880" y="459306"/>
                  <a:pt x="2984906" y="440212"/>
                  <a:pt x="2989668" y="479900"/>
                </a:cubicBezTo>
                <a:cubicBezTo>
                  <a:pt x="2994431" y="519588"/>
                  <a:pt x="3000381" y="396465"/>
                  <a:pt x="2992844" y="600551"/>
                </a:cubicBezTo>
                <a:cubicBezTo>
                  <a:pt x="2985307" y="804637"/>
                  <a:pt x="2974077" y="1603344"/>
                  <a:pt x="2963493" y="1806015"/>
                </a:cubicBezTo>
                <a:cubicBezTo>
                  <a:pt x="2952909" y="2008686"/>
                  <a:pt x="2950909" y="1815345"/>
                  <a:pt x="2929343" y="1816576"/>
                </a:cubicBezTo>
                <a:cubicBezTo>
                  <a:pt x="2907777" y="1817807"/>
                  <a:pt x="2895476" y="1811284"/>
                  <a:pt x="2837268" y="1813401"/>
                </a:cubicBezTo>
                <a:cubicBezTo>
                  <a:pt x="2779060" y="1799643"/>
                  <a:pt x="2654176" y="1822925"/>
                  <a:pt x="2545168" y="1819750"/>
                </a:cubicBezTo>
                <a:lnTo>
                  <a:pt x="2249893" y="1816576"/>
                </a:lnTo>
                <a:lnTo>
                  <a:pt x="152771" y="1817142"/>
                </a:lnTo>
                <a:cubicBezTo>
                  <a:pt x="-195421" y="1812379"/>
                  <a:pt x="160472" y="1802910"/>
                  <a:pt x="160742" y="1787999"/>
                </a:cubicBezTo>
                <a:cubicBezTo>
                  <a:pt x="161012" y="1773088"/>
                  <a:pt x="118391" y="1772425"/>
                  <a:pt x="154393" y="1743549"/>
                </a:cubicBezTo>
                <a:cubicBezTo>
                  <a:pt x="157857" y="1711403"/>
                  <a:pt x="130692" y="1676654"/>
                  <a:pt x="173554" y="1640141"/>
                </a:cubicBezTo>
                <a:cubicBezTo>
                  <a:pt x="216416" y="1603629"/>
                  <a:pt x="410929" y="1526082"/>
                  <a:pt x="411567" y="1524474"/>
                </a:cubicBezTo>
                <a:lnTo>
                  <a:pt x="409438" y="1523296"/>
                </a:lnTo>
                <a:close/>
              </a:path>
            </a:pathLst>
          </a:custGeom>
          <a:solidFill>
            <a:srgbClr val="0000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Tree>
    <p:extLst>
      <p:ext uri="{BB962C8B-B14F-4D97-AF65-F5344CB8AC3E}">
        <p14:creationId xmlns:p14="http://schemas.microsoft.com/office/powerpoint/2010/main" val="30298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6" grpId="0"/>
      <p:bldP spid="67" grpId="0"/>
      <p:bldP spid="80" grpId="0" build="p"/>
      <p:bldP spid="81" grpId="0"/>
      <p:bldP spid="87" grpId="0"/>
      <p:bldP spid="88" grpId="0"/>
      <p:bldP spid="90" grpId="0"/>
      <p:bldP spid="92" grpId="0"/>
      <p:bldP spid="102" grpId="0"/>
      <p:bldP spid="103" grpId="0"/>
      <p:bldP spid="105" grpId="0"/>
      <p:bldP spid="107" grpId="0"/>
      <p:bldP spid="108" grpId="0"/>
      <p:bldP spid="109" grpId="0"/>
      <p:bldP spid="110" grpId="0"/>
      <p:bldP spid="111" grpId="0"/>
      <p:bldP spid="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267" dirty="0" smtClean="0">
                    <a:ea typeface="Cambria Math" panose="02040503050406030204" pitchFamily="18" charset="0"/>
                  </a:rPr>
                  <a:t>Not </a:t>
                </a:r>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a:t>
                </a:r>
                <a:r>
                  <a:rPr lang="en-US" sz="4267" dirty="0" smtClean="0"/>
                  <a:t>expander?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61"/>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p:nvPr/>
        </p:nvCxnSpPr>
        <p:spPr>
          <a:xfrm>
            <a:off x="1812758" y="3237868"/>
            <a:ext cx="657726" cy="15266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p:cNvSpPr/>
              <p:nvPr/>
            </p:nvSpPr>
            <p:spPr>
              <a:xfrm>
                <a:off x="1550691" y="2558112"/>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ea typeface="Cambria Math" panose="02040503050406030204" pitchFamily="18" charset="0"/>
                        </a:rPr>
                        <m:t>𝛿</m:t>
                      </m:r>
                      <m:r>
                        <a:rPr lang="en-US" sz="3200" b="0" i="1" dirty="0" smtClean="0">
                          <a:latin typeface="Cambria Math" panose="02040503050406030204" pitchFamily="18" charset="0"/>
                          <a:ea typeface="Cambria Math" panose="02040503050406030204" pitchFamily="18" charset="0"/>
                        </a:rPr>
                        <m:t>𝑟</m:t>
                      </m:r>
                    </m:oMath>
                  </m:oMathPara>
                </a14:m>
                <a:endParaRPr lang="en-US" sz="3200" dirty="0"/>
              </a:p>
            </p:txBody>
          </p:sp>
        </mc:Choice>
        <mc:Fallback xmlns="">
          <p:sp>
            <p:nvSpPr>
              <p:cNvPr id="14" name="Oval 13"/>
              <p:cNvSpPr>
                <a:spLocks noRot="1" noChangeAspect="1" noMove="1" noResize="1" noEditPoints="1" noAdjustHandles="1" noChangeArrowheads="1" noChangeShapeType="1" noTextEdit="1"/>
              </p:cNvSpPr>
              <p:nvPr/>
            </p:nvSpPr>
            <p:spPr>
              <a:xfrm>
                <a:off x="1550691" y="2558112"/>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H="1">
            <a:off x="2069432" y="3451534"/>
            <a:ext cx="401052" cy="13129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p:cxnSp>
        <p:nvCxnSpPr>
          <p:cNvPr id="19" name="Straight Arrow Connector 18"/>
          <p:cNvCxnSpPr/>
          <p:nvPr/>
        </p:nvCxnSpPr>
        <p:spPr>
          <a:xfrm>
            <a:off x="2827998" y="3237869"/>
            <a:ext cx="2449855" cy="138225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smtClean="0">
                          <a:latin typeface="Cambria Math" panose="02040503050406030204" pitchFamily="18" charset="0"/>
                          <a:ea typeface="Cambria Math" panose="02040503050406030204" pitchFamily="18" charset="0"/>
                        </a:rPr>
                        <m:t>𝛿</m:t>
                      </m:r>
                      <m:r>
                        <a:rPr lang="en-US" sz="4267" b="0" i="1" dirty="0" smtClean="0">
                          <a:latin typeface="Cambria Math" panose="02040503050406030204" pitchFamily="18" charset="0"/>
                          <a:ea typeface="Cambria Math" panose="02040503050406030204" pitchFamily="18" charset="0"/>
                        </a:rPr>
                        <m:t>𝑟</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a:stCxn id="14" idx="5"/>
          </p:cNvCxnSpPr>
          <p:nvPr/>
        </p:nvCxnSpPr>
        <p:spPr>
          <a:xfrm>
            <a:off x="2663498" y="3320695"/>
            <a:ext cx="2270015" cy="14438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ontent Placeholder 2"/>
              <p:cNvSpPr txBox="1">
                <a:spLocks/>
              </p:cNvSpPr>
              <p:nvPr/>
            </p:nvSpPr>
            <p:spPr>
              <a:xfrm>
                <a:off x="6494524" y="1932349"/>
                <a:ext cx="5662988" cy="4351339"/>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000" dirty="0" smtClean="0"/>
                  <a:t>Each </a:t>
                </a:r>
                <a:r>
                  <a:rPr lang="en-US" sz="4000" dirty="0"/>
                  <a:t>individual </a:t>
                </a:r>
                <a:r>
                  <a:rPr lang="en-US" sz="4000" dirty="0" smtClean="0"/>
                  <a:t>edge from </a:t>
                </a:r>
                <a14:m>
                  <m:oMath xmlns:m="http://schemas.openxmlformats.org/officeDocument/2006/math">
                    <m:r>
                      <m:rPr>
                        <m:nor/>
                      </m:rPr>
                      <a:rPr lang="en-US" sz="4000" dirty="0">
                        <a:solidFill>
                          <a:srgbClr val="FF0000"/>
                        </a:solidFill>
                      </a:rPr>
                      <m:t>Y</m:t>
                    </m:r>
                  </m:oMath>
                </a14:m>
                <a:r>
                  <a:rPr lang="en-US" sz="4000" dirty="0" smtClean="0"/>
                  <a:t> </a:t>
                </a:r>
                <a:r>
                  <a:rPr lang="en-US" sz="4000" dirty="0"/>
                  <a:t>hits X with probability </a:t>
                </a:r>
                <a14:m>
                  <m:oMath xmlns:m="http://schemas.openxmlformats.org/officeDocument/2006/math">
                    <m:r>
                      <a:rPr lang="en-US" sz="4000" i="1">
                        <a:latin typeface="Cambria Math" panose="02040503050406030204" pitchFamily="18" charset="0"/>
                        <a:ea typeface="Cambria Math" panose="02040503050406030204" pitchFamily="18" charset="0"/>
                      </a:rPr>
                      <m:t>≈</m:t>
                    </m:r>
                    <m:f>
                      <m:fPr>
                        <m:ctrlPr>
                          <a:rPr lang="en-US" sz="4000" i="1">
                            <a:latin typeface="Cambria Math" panose="02040503050406030204" pitchFamily="18" charset="0"/>
                          </a:rPr>
                        </m:ctrlPr>
                      </m:fPr>
                      <m:num>
                        <m:r>
                          <a:rPr lang="en-US" sz="4000" i="1" dirty="0">
                            <a:latin typeface="Cambria Math" panose="02040503050406030204" pitchFamily="18" charset="0"/>
                            <a:ea typeface="Cambria Math" panose="02040503050406030204" pitchFamily="18" charset="0"/>
                          </a:rPr>
                          <m:t>𝛿</m:t>
                        </m:r>
                      </m:num>
                      <m:den>
                        <m:r>
                          <a:rPr lang="en-US" sz="4000" b="0" i="1" dirty="0" smtClean="0">
                            <a:latin typeface="Cambria Math" panose="02040503050406030204" pitchFamily="18" charset="0"/>
                            <a:ea typeface="Cambria Math" panose="02040503050406030204" pitchFamily="18" charset="0"/>
                          </a:rPr>
                          <m:t>3</m:t>
                        </m:r>
                        <m:func>
                          <m:funcPr>
                            <m:ctrlPr>
                              <a:rPr lang="en-US" sz="4000" i="1">
                                <a:latin typeface="Cambria Math" panose="02040503050406030204" pitchFamily="18" charset="0"/>
                              </a:rPr>
                            </m:ctrlPr>
                          </m:funcPr>
                          <m:fName>
                            <m:r>
                              <m:rPr>
                                <m:sty m:val="p"/>
                              </m:rPr>
                              <a:rPr lang="en-US" sz="4000">
                                <a:latin typeface="Cambria Math" panose="02040503050406030204" pitchFamily="18" charset="0"/>
                              </a:rPr>
                              <m:t>log</m:t>
                            </m:r>
                          </m:fName>
                          <m:e>
                            <m:r>
                              <a:rPr lang="en-US" sz="4000" i="1">
                                <a:latin typeface="Cambria Math" panose="02040503050406030204" pitchFamily="18" charset="0"/>
                              </a:rPr>
                              <m:t>𝑛</m:t>
                            </m:r>
                          </m:e>
                        </m:func>
                      </m:den>
                    </m:f>
                  </m:oMath>
                </a14:m>
                <a:endParaRPr lang="en-US" sz="4267" dirty="0" smtClean="0"/>
              </a:p>
              <a:p>
                <a:pPr marL="0" indent="0">
                  <a:buNone/>
                </a:pPr>
                <a:endParaRPr lang="en-US" sz="4267" dirty="0"/>
              </a:p>
              <a:p>
                <a:pPr marL="0" indent="0">
                  <a:buNone/>
                </a:pPr>
                <a:r>
                  <a:rPr lang="en-US" sz="4267" dirty="0" smtClean="0"/>
                  <a:t>There are </a:t>
                </a:r>
                <a14:m>
                  <m:oMath xmlns:m="http://schemas.openxmlformats.org/officeDocument/2006/math">
                    <m:f>
                      <m:fPr>
                        <m:ctrlPr>
                          <a:rPr lang="en-US" sz="4267" b="0" i="1" smtClean="0">
                            <a:latin typeface="Cambria Math" panose="02040503050406030204" pitchFamily="18" charset="0"/>
                          </a:rPr>
                        </m:ctrlPr>
                      </m:fPr>
                      <m:num>
                        <m:r>
                          <a:rPr lang="en-US" sz="4267" b="0" i="1" smtClean="0">
                            <a:latin typeface="Cambria Math" panose="02040503050406030204" pitchFamily="18" charset="0"/>
                          </a:rPr>
                          <m:t>𝑚</m:t>
                        </m:r>
                      </m:num>
                      <m:den>
                        <m:r>
                          <a:rPr lang="en-US" sz="4267" b="0" i="1" smtClean="0">
                            <a:latin typeface="Cambria Math" panose="02040503050406030204" pitchFamily="18" charset="0"/>
                          </a:rPr>
                          <m:t>3</m:t>
                        </m:r>
                      </m:den>
                    </m:f>
                    <m:r>
                      <a:rPr lang="en-US" sz="4267" b="0" i="1" smtClean="0">
                        <a:latin typeface="Cambria Math" panose="02040503050406030204" pitchFamily="18" charset="0"/>
                        <a:ea typeface="Cambria Math" panose="02040503050406030204" pitchFamily="18" charset="0"/>
                      </a:rPr>
                      <m:t>×</m:t>
                    </m:r>
                    <m:r>
                      <a:rPr lang="en-US" sz="4400" i="1" dirty="0">
                        <a:latin typeface="Cambria Math" panose="02040503050406030204" pitchFamily="18" charset="0"/>
                        <a:ea typeface="Cambria Math" panose="02040503050406030204" pitchFamily="18" charset="0"/>
                      </a:rPr>
                      <m:t>𝛿</m:t>
                    </m:r>
                    <m:r>
                      <a:rPr lang="en-US" sz="4400" i="1" dirty="0">
                        <a:latin typeface="Cambria Math" panose="02040503050406030204" pitchFamily="18" charset="0"/>
                        <a:ea typeface="Cambria Math" panose="02040503050406030204" pitchFamily="18" charset="0"/>
                      </a:rPr>
                      <m:t>𝑟</m:t>
                    </m:r>
                  </m:oMath>
                </a14:m>
                <a:r>
                  <a:rPr lang="en-US" sz="4400" dirty="0" smtClean="0"/>
                  <a:t> edges (independent)</a:t>
                </a:r>
                <a:endParaRPr lang="en-US" sz="4400" dirty="0"/>
              </a:p>
              <a:p>
                <a:pPr marL="0" indent="0">
                  <a:buNone/>
                </a:pPr>
                <a:endParaRPr lang="en-US" sz="4400" dirty="0"/>
              </a:p>
              <a:p>
                <a:pPr marL="0" indent="0">
                  <a:buNone/>
                </a:pPr>
                <a14:m>
                  <m:oMath xmlns:m="http://schemas.openxmlformats.org/officeDocument/2006/math">
                    <m:func>
                      <m:funcPr>
                        <m:ctrlPr>
                          <a:rPr lang="en-US" sz="4400" b="0" i="1" smtClean="0">
                            <a:latin typeface="Cambria Math" panose="02040503050406030204" pitchFamily="18" charset="0"/>
                          </a:rPr>
                        </m:ctrlPr>
                      </m:funcPr>
                      <m:fName>
                        <m:r>
                          <m:rPr>
                            <m:sty m:val="p"/>
                          </m:rPr>
                          <a:rPr lang="en-US" sz="4400" b="0" i="0" smtClean="0">
                            <a:latin typeface="Cambria Math" panose="02040503050406030204" pitchFamily="18" charset="0"/>
                          </a:rPr>
                          <m:t>Pr</m:t>
                        </m:r>
                      </m:fName>
                      <m:e>
                        <m:d>
                          <m:dPr>
                            <m:begChr m:val="["/>
                            <m:endChr m:val="]"/>
                            <m:ctrlPr>
                              <a:rPr lang="en-US" sz="4400" b="0" i="1" smtClean="0">
                                <a:latin typeface="Cambria Math" panose="02040503050406030204" pitchFamily="18" charset="0"/>
                              </a:rPr>
                            </m:ctrlPr>
                          </m:dPr>
                          <m:e>
                            <m:r>
                              <m:rPr>
                                <m:sty m:val="p"/>
                              </m:rPr>
                              <a:rPr lang="en-US" sz="4400" b="0" i="0" smtClean="0">
                                <a:latin typeface="Cambria Math" panose="02040503050406030204" pitchFamily="18" charset="0"/>
                              </a:rPr>
                              <m:t>Y</m:t>
                            </m:r>
                            <m:r>
                              <a:rPr lang="en-US" sz="4400" b="0" i="0" smtClean="0">
                                <a:latin typeface="Cambria Math" panose="02040503050406030204" pitchFamily="18" charset="0"/>
                              </a:rPr>
                              <m:t> </m:t>
                            </m:r>
                            <m:r>
                              <m:rPr>
                                <m:sty m:val="p"/>
                              </m:rPr>
                              <a:rPr lang="en-US" sz="4400" b="0" i="0" smtClean="0">
                                <a:latin typeface="Cambria Math" panose="02040503050406030204" pitchFamily="18" charset="0"/>
                              </a:rPr>
                              <m:t>Misses</m:t>
                            </m:r>
                            <m:r>
                              <a:rPr lang="en-US" sz="4400" b="0" i="1" smtClean="0">
                                <a:latin typeface="Cambria Math" panose="02040503050406030204" pitchFamily="18" charset="0"/>
                              </a:rPr>
                              <m:t> </m:t>
                            </m:r>
                            <m:r>
                              <a:rPr lang="en-US" sz="4400" b="0" i="1" smtClean="0">
                                <a:latin typeface="Cambria Math" panose="02040503050406030204" pitchFamily="18" charset="0"/>
                              </a:rPr>
                              <m:t>𝑋</m:t>
                            </m:r>
                          </m:e>
                        </m:d>
                      </m:e>
                    </m:func>
                    <m:r>
                      <a:rPr lang="en-US" sz="4400" b="0" i="1" smtClean="0">
                        <a:latin typeface="Cambria Math" panose="02040503050406030204" pitchFamily="18" charset="0"/>
                      </a:rPr>
                      <m:t>≤</m:t>
                    </m:r>
                    <m:sSup>
                      <m:sSupPr>
                        <m:ctrlPr>
                          <a:rPr lang="en-US" sz="4400" b="0" i="1" smtClean="0">
                            <a:latin typeface="Cambria Math" panose="02040503050406030204" pitchFamily="18" charset="0"/>
                          </a:rPr>
                        </m:ctrlPr>
                      </m:sSupPr>
                      <m:e>
                        <m:d>
                          <m:dPr>
                            <m:ctrlPr>
                              <a:rPr lang="en-US" sz="4400" b="0" i="1" smtClean="0">
                                <a:latin typeface="Cambria Math" panose="02040503050406030204" pitchFamily="18" charset="0"/>
                              </a:rPr>
                            </m:ctrlPr>
                          </m:dPr>
                          <m:e>
                            <m:r>
                              <a:rPr lang="en-US" sz="4400" b="0" i="1" smtClean="0">
                                <a:latin typeface="Cambria Math" panose="02040503050406030204" pitchFamily="18" charset="0"/>
                              </a:rPr>
                              <m:t>1−</m:t>
                            </m:r>
                            <m:f>
                              <m:fPr>
                                <m:ctrlPr>
                                  <a:rPr lang="en-US" sz="4400" i="1">
                                    <a:latin typeface="Cambria Math" panose="02040503050406030204" pitchFamily="18" charset="0"/>
                                  </a:rPr>
                                </m:ctrlPr>
                              </m:fPr>
                              <m:num>
                                <m:r>
                                  <a:rPr lang="en-US" sz="4400" i="1" dirty="0">
                                    <a:latin typeface="Cambria Math" panose="02040503050406030204" pitchFamily="18" charset="0"/>
                                    <a:ea typeface="Cambria Math" panose="02040503050406030204" pitchFamily="18" charset="0"/>
                                  </a:rPr>
                                  <m:t>𝛿</m:t>
                                </m:r>
                              </m:num>
                              <m:den>
                                <m:r>
                                  <a:rPr lang="en-US" sz="4400" i="1" dirty="0">
                                    <a:latin typeface="Cambria Math" panose="02040503050406030204" pitchFamily="18" charset="0"/>
                                    <a:ea typeface="Cambria Math" panose="02040503050406030204" pitchFamily="18" charset="0"/>
                                  </a:rPr>
                                  <m:t>3</m:t>
                                </m:r>
                                <m:func>
                                  <m:funcPr>
                                    <m:ctrlPr>
                                      <a:rPr lang="en-US" sz="4400" i="1">
                                        <a:latin typeface="Cambria Math" panose="02040503050406030204" pitchFamily="18" charset="0"/>
                                      </a:rPr>
                                    </m:ctrlPr>
                                  </m:funcPr>
                                  <m:fName>
                                    <m:r>
                                      <m:rPr>
                                        <m:sty m:val="p"/>
                                      </m:rPr>
                                      <a:rPr lang="en-US" sz="4400">
                                        <a:latin typeface="Cambria Math" panose="02040503050406030204" pitchFamily="18" charset="0"/>
                                      </a:rPr>
                                      <m:t>log</m:t>
                                    </m:r>
                                  </m:fName>
                                  <m:e>
                                    <m:r>
                                      <a:rPr lang="en-US" sz="4400" i="1">
                                        <a:latin typeface="Cambria Math" panose="02040503050406030204" pitchFamily="18" charset="0"/>
                                      </a:rPr>
                                      <m:t>𝑛</m:t>
                                    </m:r>
                                  </m:e>
                                </m:func>
                              </m:den>
                            </m:f>
                          </m:e>
                        </m:d>
                      </m:e>
                      <m:sup>
                        <m:f>
                          <m:fPr>
                            <m:ctrlPr>
                              <a:rPr lang="en-US" sz="4400" i="1">
                                <a:latin typeface="Cambria Math" panose="02040503050406030204" pitchFamily="18" charset="0"/>
                              </a:rPr>
                            </m:ctrlPr>
                          </m:fPr>
                          <m:num>
                            <m:r>
                              <a:rPr lang="en-US" sz="4400" i="1">
                                <a:latin typeface="Cambria Math" panose="02040503050406030204" pitchFamily="18" charset="0"/>
                              </a:rPr>
                              <m:t>𝑚</m:t>
                            </m:r>
                          </m:num>
                          <m:den>
                            <m:r>
                              <a:rPr lang="en-US" sz="4400" i="1">
                                <a:latin typeface="Cambria Math" panose="02040503050406030204" pitchFamily="18" charset="0"/>
                              </a:rPr>
                              <m:t>3</m:t>
                            </m:r>
                          </m:den>
                        </m:f>
                        <m:r>
                          <a:rPr lang="en-US" sz="4400" i="1">
                            <a:latin typeface="Cambria Math" panose="02040503050406030204" pitchFamily="18" charset="0"/>
                            <a:ea typeface="Cambria Math" panose="02040503050406030204" pitchFamily="18" charset="0"/>
                          </a:rPr>
                          <m:t>×</m:t>
                        </m:r>
                        <m:r>
                          <a:rPr lang="en-US" sz="4800" i="1" dirty="0">
                            <a:latin typeface="Cambria Math" panose="02040503050406030204" pitchFamily="18" charset="0"/>
                            <a:ea typeface="Cambria Math" panose="02040503050406030204" pitchFamily="18" charset="0"/>
                          </a:rPr>
                          <m:t>𝛿</m:t>
                        </m:r>
                        <m:r>
                          <a:rPr lang="en-US" sz="4800" i="1" dirty="0">
                            <a:latin typeface="Cambria Math" panose="02040503050406030204" pitchFamily="18" charset="0"/>
                            <a:ea typeface="Cambria Math" panose="02040503050406030204" pitchFamily="18" charset="0"/>
                          </a:rPr>
                          <m:t>𝑟</m:t>
                        </m:r>
                      </m:sup>
                    </m:sSup>
                  </m:oMath>
                </a14:m>
                <a:r>
                  <a:rPr lang="en-US" sz="4400" dirty="0" smtClean="0"/>
                  <a:t> </a:t>
                </a:r>
              </a:p>
              <a:p>
                <a:pPr marL="0" indent="0">
                  <a:buNone/>
                </a:pPr>
                <a:endParaRPr lang="en-US" sz="4400" dirty="0"/>
              </a:p>
              <a:p>
                <a:pPr marL="0" indent="0">
                  <a:buNone/>
                </a:pPr>
                <a:r>
                  <a:rPr lang="en-US" sz="4400" dirty="0" smtClean="0"/>
                  <a:t> </a:t>
                </a:r>
                <a:r>
                  <a:rPr lang="en-US" sz="4267" dirty="0" smtClean="0"/>
                  <a:t>      </a:t>
                </a:r>
                <a14:m>
                  <m:oMath xmlns:m="http://schemas.openxmlformats.org/officeDocument/2006/math">
                    <m:r>
                      <a:rPr lang="en-US" sz="4000" i="1">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𝑒</m:t>
                        </m:r>
                      </m:e>
                      <m:sup>
                        <m:r>
                          <a:rPr lang="en-US" sz="4000" i="1">
                            <a:latin typeface="Cambria Math" panose="02040503050406030204" pitchFamily="18" charset="0"/>
                          </a:rPr>
                          <m:t>−</m:t>
                        </m:r>
                        <m:r>
                          <a:rPr lang="en-US" sz="4000" i="1">
                            <a:latin typeface="Cambria Math" panose="02040503050406030204" pitchFamily="18" charset="0"/>
                          </a:rPr>
                          <m:t>𝑟</m:t>
                        </m:r>
                        <m:sSup>
                          <m:sSupPr>
                            <m:ctrlPr>
                              <a:rPr lang="en-US" sz="4000" i="1" smtClean="0">
                                <a:latin typeface="Cambria Math" panose="02040503050406030204" pitchFamily="18" charset="0"/>
                              </a:rPr>
                            </m:ctrlPr>
                          </m:sSupPr>
                          <m:e>
                            <m:r>
                              <a:rPr lang="en-US" sz="4000" i="1" dirty="0">
                                <a:latin typeface="Cambria Math" panose="02040503050406030204" pitchFamily="18" charset="0"/>
                                <a:ea typeface="Cambria Math" panose="02040503050406030204" pitchFamily="18" charset="0"/>
                              </a:rPr>
                              <m:t>𝛿</m:t>
                            </m:r>
                          </m:e>
                          <m:sup>
                            <m:r>
                              <a:rPr lang="en-US" sz="4000" b="0" i="1" smtClean="0">
                                <a:latin typeface="Cambria Math" panose="02040503050406030204" pitchFamily="18" charset="0"/>
                              </a:rPr>
                              <m:t>2</m:t>
                            </m:r>
                          </m:sup>
                        </m:sSup>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9</m:t>
                            </m:r>
                            <m:func>
                              <m:funcPr>
                                <m:ctrlPr>
                                  <a:rPr lang="en-US" sz="4000" b="0" i="1" smtClean="0">
                                    <a:latin typeface="Cambria Math" panose="02040503050406030204" pitchFamily="18" charset="0"/>
                                  </a:rPr>
                                </m:ctrlPr>
                              </m:funcPr>
                              <m:fName>
                                <m:r>
                                  <m:rPr>
                                    <m:sty m:val="p"/>
                                  </m:rPr>
                                  <a:rPr lang="en-US" sz="4000" b="0" i="0" smtClean="0">
                                    <a:latin typeface="Cambria Math" panose="02040503050406030204" pitchFamily="18" charset="0"/>
                                  </a:rPr>
                                  <m:t>log</m:t>
                                </m:r>
                              </m:fName>
                              <m:e>
                                <m:r>
                                  <a:rPr lang="en-US" sz="4000" b="0" i="1" smtClean="0">
                                    <a:latin typeface="Cambria Math" panose="02040503050406030204" pitchFamily="18" charset="0"/>
                                  </a:rPr>
                                  <m:t>𝑁</m:t>
                                </m:r>
                              </m:e>
                            </m:func>
                          </m:den>
                        </m:f>
                        <m:r>
                          <a:rPr lang="en-US" sz="4000" b="0" i="1" smtClean="0">
                            <a:latin typeface="Cambria Math" panose="02040503050406030204" pitchFamily="18" charset="0"/>
                          </a:rPr>
                          <m:t>)</m:t>
                        </m:r>
                      </m:sup>
                    </m:sSup>
                  </m:oMath>
                </a14:m>
                <a:endParaRPr lang="en-US" sz="4267" dirty="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494524" y="1932349"/>
                <a:ext cx="5662988" cy="4351339"/>
              </a:xfrm>
              <a:prstGeom prst="rect">
                <a:avLst/>
              </a:prstGeom>
              <a:blipFill>
                <a:blip r:embed="rId5"/>
                <a:stretch>
                  <a:fillRect l="-2045" t="-3361" r="-1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a:xfrm>
                <a:off x="-2376" y="1871575"/>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2376" y="1871575"/>
                <a:ext cx="3821871" cy="82042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55054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854200" y="-307237"/>
            <a:ext cx="8686800" cy="1143000"/>
          </a:xfrm>
        </p:spPr>
        <p:txBody>
          <a:bodyPr>
            <a:normAutofit/>
          </a:bodyPr>
          <a:lstStyle/>
          <a:p>
            <a:r>
              <a:rPr lang="is-IS" dirty="0">
                <a:latin typeface="+mn-lt"/>
              </a:rPr>
              <a:t>… </a:t>
            </a:r>
            <a:r>
              <a:rPr lang="en-US" dirty="0">
                <a:latin typeface="+mn-lt"/>
              </a:rPr>
              <a:t>to cc(n challenges)</a:t>
            </a:r>
          </a:p>
        </p:txBody>
      </p:sp>
      <p:cxnSp>
        <p:nvCxnSpPr>
          <p:cNvPr id="69" name="Straight Arrow Connector 68"/>
          <p:cNvCxnSpPr/>
          <p:nvPr/>
        </p:nvCxnSpPr>
        <p:spPr>
          <a:xfrm>
            <a:off x="2428266" y="6202764"/>
            <a:ext cx="7689438"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428266" y="4003832"/>
            <a:ext cx="0" cy="219893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461709" y="6139646"/>
            <a:ext cx="850213"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time</a:t>
            </a:r>
            <a:endParaRPr lang="en-US" sz="1800" kern="1200" dirty="0">
              <a:solidFill>
                <a:prstClr val="black"/>
              </a:solidFill>
              <a:latin typeface="Calibri"/>
              <a:ea typeface="+mn-ea"/>
              <a:cs typeface="+mn-cs"/>
            </a:endParaRPr>
          </a:p>
        </p:txBody>
      </p:sp>
      <p:sp>
        <p:nvSpPr>
          <p:cNvPr id="74" name="Rectangle 73"/>
          <p:cNvSpPr/>
          <p:nvPr/>
        </p:nvSpPr>
        <p:spPr>
          <a:xfrm rot="16200000">
            <a:off x="1460969" y="4694860"/>
            <a:ext cx="1415772"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rPr>
              <a:t>memory</a:t>
            </a:r>
            <a:endParaRPr lang="en-US" sz="1800" kern="1200" dirty="0">
              <a:solidFill>
                <a:prstClr val="black"/>
              </a:solidFill>
              <a:latin typeface="Calibri"/>
              <a:ea typeface="+mn-ea"/>
              <a:cs typeface="+mn-cs"/>
            </a:endParaRPr>
          </a:p>
        </p:txBody>
      </p:sp>
      <p:sp>
        <p:nvSpPr>
          <p:cNvPr id="60" name="Rectangle 59"/>
          <p:cNvSpPr/>
          <p:nvPr/>
        </p:nvSpPr>
        <p:spPr>
          <a:xfrm>
            <a:off x="1633714" y="1187447"/>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63" name="Rectangle 62"/>
          <p:cNvSpPr/>
          <p:nvPr/>
        </p:nvSpPr>
        <p:spPr>
          <a:xfrm>
            <a:off x="1782349" y="1634977"/>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65" name="Straight Arrow Connector 64"/>
          <p:cNvCxnSpPr/>
          <p:nvPr/>
        </p:nvCxnSpPr>
        <p:spPr>
          <a:xfrm>
            <a:off x="1639716" y="1738608"/>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295146" y="1207684"/>
            <a:ext cx="633507" cy="523220"/>
          </a:xfrm>
          <a:prstGeom prst="rect">
            <a:avLst/>
          </a:prstGeom>
        </p:spPr>
        <p:txBody>
          <a:bodyPr wrap="none">
            <a:spAutoFit/>
          </a:bodyPr>
          <a:lstStyle/>
          <a:p>
            <a:pPr algn="ctr" defTabSz="457200">
              <a:buClrTx/>
            </a:pPr>
            <a:r>
              <a:rPr lang="en-US" sz="2800" kern="1200" dirty="0" err="1">
                <a:solidFill>
                  <a:prstClr val="black"/>
                </a:solidFill>
                <a:latin typeface="Calibri"/>
                <a:ea typeface="+mn-ea"/>
                <a:cs typeface="+mn-cs"/>
                <a:sym typeface="Symbol"/>
              </a:rPr>
              <a:t>nw</a:t>
            </a:r>
            <a:endParaRPr lang="en-US" sz="2800" kern="1200" dirty="0">
              <a:solidFill>
                <a:prstClr val="black"/>
              </a:solidFill>
              <a:latin typeface="Calibri"/>
              <a:ea typeface="+mn-ea"/>
              <a:cs typeface="+mn-cs"/>
            </a:endParaRPr>
          </a:p>
        </p:txBody>
      </p:sp>
      <p:sp>
        <p:nvSpPr>
          <p:cNvPr id="67" name="Rectangle 66"/>
          <p:cNvSpPr/>
          <p:nvPr/>
        </p:nvSpPr>
        <p:spPr>
          <a:xfrm>
            <a:off x="6443781" y="1655214"/>
            <a:ext cx="366657" cy="523220"/>
          </a:xfrm>
          <a:prstGeom prst="rect">
            <a:avLst/>
          </a:prstGeom>
        </p:spPr>
        <p:txBody>
          <a:bodyPr wrap="none">
            <a:spAutoFit/>
          </a:bodyPr>
          <a:lstStyle/>
          <a:p>
            <a:pPr algn="ctr" defTabSz="457200">
              <a:spcBef>
                <a:spcPct val="20000"/>
              </a:spcBef>
              <a:buClrTx/>
            </a:pPr>
            <a:r>
              <a:rPr lang="en-US" sz="2800" kern="1200" dirty="0">
                <a:solidFill>
                  <a:prstClr val="black"/>
                </a:solidFill>
                <a:latin typeface="Calibri"/>
                <a:ea typeface="+mn-ea"/>
                <a:cs typeface="+mn-cs"/>
                <a:sym typeface="Symbol"/>
              </a:rPr>
              <a:t>2</a:t>
            </a:r>
            <a:endParaRPr lang="en-US" sz="2800" kern="1200" dirty="0">
              <a:solidFill>
                <a:prstClr val="black"/>
              </a:solidFill>
              <a:latin typeface="Calibri"/>
              <a:ea typeface="+mn-ea"/>
              <a:cs typeface="Times New Roman" charset="0"/>
            </a:endParaRPr>
          </a:p>
        </p:txBody>
      </p:sp>
      <p:cxnSp>
        <p:nvCxnSpPr>
          <p:cNvPr id="72" name="Straight Arrow Connector 71"/>
          <p:cNvCxnSpPr/>
          <p:nvPr/>
        </p:nvCxnSpPr>
        <p:spPr>
          <a:xfrm>
            <a:off x="6301148" y="1758845"/>
            <a:ext cx="63194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0" name="Content Placeholder 1"/>
          <p:cNvSpPr>
            <a:spLocks noGrp="1"/>
          </p:cNvSpPr>
          <p:nvPr>
            <p:ph idx="1"/>
          </p:nvPr>
        </p:nvSpPr>
        <p:spPr>
          <a:xfrm>
            <a:off x="1524000" y="713818"/>
            <a:ext cx="8399914" cy="659210"/>
          </a:xfrm>
        </p:spPr>
        <p:txBody>
          <a:bodyPr>
            <a:noAutofit/>
          </a:bodyPr>
          <a:lstStyle/>
          <a:p>
            <a:pPr marL="0" indent="0">
              <a:buNone/>
            </a:pPr>
            <a:r>
              <a:rPr lang="en-US" sz="2800" dirty="0"/>
              <a:t>Adding up memory used during </a:t>
            </a:r>
            <a:r>
              <a:rPr lang="en-US" sz="2800" dirty="0">
                <a:solidFill>
                  <a:srgbClr val="0000FF"/>
                </a:solidFill>
              </a:rPr>
              <a:t>previous</a:t>
            </a:r>
            <a:r>
              <a:rPr lang="en-US" sz="2800" dirty="0"/>
              <a:t> challenge: </a:t>
            </a:r>
            <a:endParaRPr lang="en-US" dirty="0">
              <a:cs typeface="Times New Roman" charset="0"/>
            </a:endParaRPr>
          </a:p>
        </p:txBody>
      </p:sp>
      <p:sp>
        <p:nvSpPr>
          <p:cNvPr id="81" name="Content Placeholder 1"/>
          <p:cNvSpPr txBox="1">
            <a:spLocks/>
          </p:cNvSpPr>
          <p:nvPr/>
        </p:nvSpPr>
        <p:spPr>
          <a:xfrm>
            <a:off x="2581254" y="1595448"/>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err="1">
                <a:solidFill>
                  <a:prstClr val="black"/>
                </a:solidFill>
                <a:latin typeface="Calibri"/>
              </a:rPr>
              <a:t>t</a:t>
            </a:r>
            <a:r>
              <a:rPr lang="en-US" sz="2800" baseline="-25000" dirty="0" err="1">
                <a:solidFill>
                  <a:prstClr val="black"/>
                </a:solidFill>
                <a:latin typeface="Calibri"/>
              </a:rPr>
              <a:t>i</a:t>
            </a:r>
            <a:endParaRPr lang="en-US" dirty="0">
              <a:solidFill>
                <a:prstClr val="black"/>
              </a:solidFill>
              <a:latin typeface="Calibri"/>
              <a:cs typeface="Times New Roman" charset="0"/>
            </a:endParaRPr>
          </a:p>
        </p:txBody>
      </p:sp>
      <p:sp>
        <p:nvSpPr>
          <p:cNvPr id="87" name="Content Placeholder 1"/>
          <p:cNvSpPr txBox="1">
            <a:spLocks/>
          </p:cNvSpPr>
          <p:nvPr/>
        </p:nvSpPr>
        <p:spPr>
          <a:xfrm>
            <a:off x="3274705" y="1595448"/>
            <a:ext cx="1042403"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t</a:t>
            </a:r>
            <a:r>
              <a:rPr lang="en-US" sz="2800" baseline="-25000" dirty="0">
                <a:solidFill>
                  <a:prstClr val="black"/>
                </a:solidFill>
                <a:latin typeface="Calibri"/>
              </a:rPr>
              <a:t>i</a:t>
            </a: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88" name="Content Placeholder 1"/>
          <p:cNvSpPr txBox="1">
            <a:spLocks/>
          </p:cNvSpPr>
          <p:nvPr/>
        </p:nvSpPr>
        <p:spPr>
          <a:xfrm>
            <a:off x="4728065" y="1595448"/>
            <a:ext cx="1495694"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err="1">
                <a:solidFill>
                  <a:prstClr val="black"/>
                </a:solidFill>
                <a:latin typeface="Calibri"/>
              </a:rPr>
              <a:t>t</a:t>
            </a:r>
            <a:r>
              <a:rPr lang="en-US" sz="2800" baseline="-25000" dirty="0" err="1">
                <a:solidFill>
                  <a:prstClr val="black"/>
                </a:solidFill>
                <a:latin typeface="Calibri"/>
              </a:rPr>
              <a:t>i</a:t>
            </a:r>
            <a:r>
              <a:rPr lang="en-US" sz="2800" dirty="0">
                <a:solidFill>
                  <a:prstClr val="black"/>
                </a:solidFill>
                <a:latin typeface="Calibri"/>
              </a:rPr>
              <a:t> +</a:t>
            </a:r>
            <a:r>
              <a:rPr lang="en-US" sz="2800" baseline="-25000" dirty="0">
                <a:solidFill>
                  <a:prstClr val="black"/>
                </a:solidFill>
                <a:latin typeface="Calibri"/>
              </a:rPr>
              <a:t> </a:t>
            </a:r>
            <a:r>
              <a:rPr lang="en-US" sz="2800" dirty="0">
                <a:solidFill>
                  <a:prstClr val="black"/>
                </a:solidFill>
                <a:latin typeface="Calibri"/>
              </a:rPr>
              <a:t>t</a:t>
            </a:r>
            <a:r>
              <a:rPr lang="en-US" sz="2800" baseline="-25000" dirty="0">
                <a:solidFill>
                  <a:prstClr val="black"/>
                </a:solidFill>
                <a:latin typeface="Calibri"/>
              </a:rPr>
              <a:t>i-1</a:t>
            </a:r>
            <a:endParaRPr lang="en-US" baseline="-25000" dirty="0">
              <a:solidFill>
                <a:prstClr val="black"/>
              </a:solidFill>
              <a:latin typeface="Calibri"/>
              <a:cs typeface="Times New Roman" charset="0"/>
            </a:endParaRPr>
          </a:p>
        </p:txBody>
      </p:sp>
      <p:sp>
        <p:nvSpPr>
          <p:cNvPr id="90" name="Content Placeholder 1"/>
          <p:cNvSpPr txBox="1">
            <a:spLocks/>
          </p:cNvSpPr>
          <p:nvPr/>
        </p:nvSpPr>
        <p:spPr>
          <a:xfrm>
            <a:off x="2231429" y="1224420"/>
            <a:ext cx="68786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4800" dirty="0">
                <a:solidFill>
                  <a:prstClr val="black"/>
                </a:solidFill>
                <a:latin typeface="Calibri"/>
              </a:rPr>
              <a:t>(</a:t>
            </a:r>
            <a:endParaRPr lang="en-US" sz="5400" dirty="0">
              <a:solidFill>
                <a:prstClr val="black"/>
              </a:solidFill>
              <a:latin typeface="Calibri"/>
              <a:cs typeface="Times New Roman" charset="0"/>
            </a:endParaRPr>
          </a:p>
        </p:txBody>
      </p:sp>
      <p:sp>
        <p:nvSpPr>
          <p:cNvPr id="92" name="Content Placeholder 1"/>
          <p:cNvSpPr txBox="1">
            <a:spLocks/>
          </p:cNvSpPr>
          <p:nvPr/>
        </p:nvSpPr>
        <p:spPr>
          <a:xfrm>
            <a:off x="3019187" y="1380901"/>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a:r>
            <a:endParaRPr lang="en-US" dirty="0">
              <a:solidFill>
                <a:prstClr val="black"/>
              </a:solidFill>
              <a:latin typeface="Calibri"/>
              <a:cs typeface="Times New Roman" charset="0"/>
            </a:endParaRPr>
          </a:p>
        </p:txBody>
      </p:sp>
      <p:cxnSp>
        <p:nvCxnSpPr>
          <p:cNvPr id="93" name="Straight Arrow Connector 92"/>
          <p:cNvCxnSpPr/>
          <p:nvPr/>
        </p:nvCxnSpPr>
        <p:spPr>
          <a:xfrm>
            <a:off x="2529616" y="1699203"/>
            <a:ext cx="44990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3421050" y="1699203"/>
            <a:ext cx="449909"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2" name="Content Placeholder 1"/>
          <p:cNvSpPr txBox="1">
            <a:spLocks/>
          </p:cNvSpPr>
          <p:nvPr/>
        </p:nvSpPr>
        <p:spPr>
          <a:xfrm>
            <a:off x="4464838" y="1398059"/>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a:r>
            <a:endParaRPr lang="en-US" dirty="0">
              <a:solidFill>
                <a:prstClr val="black"/>
              </a:solidFill>
              <a:latin typeface="Calibri"/>
              <a:cs typeface="Times New Roman" charset="0"/>
            </a:endParaRPr>
          </a:p>
        </p:txBody>
      </p:sp>
      <p:sp>
        <p:nvSpPr>
          <p:cNvPr id="103" name="Content Placeholder 1"/>
          <p:cNvSpPr txBox="1">
            <a:spLocks/>
          </p:cNvSpPr>
          <p:nvPr/>
        </p:nvSpPr>
        <p:spPr>
          <a:xfrm>
            <a:off x="3875561" y="1391114"/>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t>
            </a:r>
            <a:endParaRPr lang="en-US" dirty="0">
              <a:solidFill>
                <a:prstClr val="black"/>
              </a:solidFill>
              <a:latin typeface="Calibri"/>
              <a:cs typeface="Times New Roman" charset="0"/>
            </a:endParaRPr>
          </a:p>
        </p:txBody>
      </p:sp>
      <p:sp>
        <p:nvSpPr>
          <p:cNvPr id="105" name="Content Placeholder 1"/>
          <p:cNvSpPr txBox="1">
            <a:spLocks/>
          </p:cNvSpPr>
          <p:nvPr/>
        </p:nvSpPr>
        <p:spPr>
          <a:xfrm>
            <a:off x="4120557" y="1305374"/>
            <a:ext cx="44154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is-IS" sz="2800" dirty="0">
                <a:solidFill>
                  <a:prstClr val="black"/>
                </a:solidFill>
                <a:latin typeface="Calibri"/>
              </a:rPr>
              <a:t>…</a:t>
            </a:r>
            <a:endParaRPr lang="en-US" dirty="0">
              <a:solidFill>
                <a:prstClr val="black"/>
              </a:solidFill>
              <a:latin typeface="Calibri"/>
              <a:cs typeface="Times New Roman" charset="0"/>
            </a:endParaRPr>
          </a:p>
        </p:txBody>
      </p:sp>
      <p:cxnSp>
        <p:nvCxnSpPr>
          <p:cNvPr id="106" name="Straight Arrow Connector 105"/>
          <p:cNvCxnSpPr/>
          <p:nvPr/>
        </p:nvCxnSpPr>
        <p:spPr>
          <a:xfrm>
            <a:off x="4800560" y="1699204"/>
            <a:ext cx="701420" cy="0"/>
          </a:xfrm>
          <a:prstGeom prst="straightConnector1">
            <a:avLst/>
          </a:prstGeom>
          <a:ln w="190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07" name="Content Placeholder 1"/>
          <p:cNvSpPr txBox="1">
            <a:spLocks/>
          </p:cNvSpPr>
          <p:nvPr/>
        </p:nvSpPr>
        <p:spPr>
          <a:xfrm>
            <a:off x="2542843" y="1206053"/>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108" name="Content Placeholder 1"/>
          <p:cNvSpPr txBox="1">
            <a:spLocks/>
          </p:cNvSpPr>
          <p:nvPr/>
        </p:nvSpPr>
        <p:spPr>
          <a:xfrm>
            <a:off x="3415330" y="1174378"/>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109" name="Content Placeholder 1"/>
          <p:cNvSpPr txBox="1">
            <a:spLocks/>
          </p:cNvSpPr>
          <p:nvPr/>
        </p:nvSpPr>
        <p:spPr>
          <a:xfrm>
            <a:off x="4925615" y="1207708"/>
            <a:ext cx="864702"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1</a:t>
            </a:r>
            <a:endParaRPr lang="en-US" dirty="0">
              <a:solidFill>
                <a:prstClr val="black"/>
              </a:solidFill>
              <a:latin typeface="Calibri"/>
              <a:cs typeface="Times New Roman" charset="0"/>
            </a:endParaRPr>
          </a:p>
        </p:txBody>
      </p:sp>
      <p:sp>
        <p:nvSpPr>
          <p:cNvPr id="110" name="Content Placeholder 1"/>
          <p:cNvSpPr txBox="1">
            <a:spLocks/>
          </p:cNvSpPr>
          <p:nvPr/>
        </p:nvSpPr>
        <p:spPr>
          <a:xfrm>
            <a:off x="5591887" y="1197608"/>
            <a:ext cx="687867" cy="659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4800" dirty="0">
                <a:solidFill>
                  <a:prstClr val="black"/>
                </a:solidFill>
                <a:latin typeface="Calibri"/>
              </a:rPr>
              <a:t>)</a:t>
            </a:r>
            <a:endParaRPr lang="en-US" sz="5400" dirty="0">
              <a:solidFill>
                <a:prstClr val="black"/>
              </a:solidFill>
              <a:latin typeface="Calibri"/>
              <a:cs typeface="Times New Roman" charset="0"/>
            </a:endParaRPr>
          </a:p>
        </p:txBody>
      </p:sp>
      <p:sp>
        <p:nvSpPr>
          <p:cNvPr id="111" name="Rectangle 110"/>
          <p:cNvSpPr/>
          <p:nvPr/>
        </p:nvSpPr>
        <p:spPr>
          <a:xfrm>
            <a:off x="5867782" y="1401674"/>
            <a:ext cx="3654941" cy="523220"/>
          </a:xfrm>
          <a:prstGeom prst="rect">
            <a:avLst/>
          </a:prstGeom>
        </p:spPr>
        <p:txBody>
          <a:bodyPr wrap="none">
            <a:spAutoFit/>
          </a:bodyPr>
          <a:lstStyle/>
          <a:p>
            <a:pPr defTabSz="457200">
              <a:buClrTx/>
            </a:pPr>
            <a:r>
              <a:rPr lang="en-US" sz="2800" kern="1200" dirty="0">
                <a:solidFill>
                  <a:prstClr val="black"/>
                </a:solidFill>
                <a:latin typeface="Calibri"/>
                <a:ea typeface="+mn-ea"/>
                <a:cs typeface="+mn-cs"/>
                <a:sym typeface="Symbol"/>
              </a:rPr>
              <a:t>           (</a:t>
            </a:r>
            <a:r>
              <a:rPr lang="en-US" sz="2800" kern="1200" dirty="0" err="1">
                <a:solidFill>
                  <a:prstClr val="black"/>
                </a:solidFill>
                <a:latin typeface="Calibri"/>
                <a:ea typeface="+mn-ea"/>
                <a:cs typeface="+mn-cs"/>
                <a:sym typeface="Symbol"/>
              </a:rPr>
              <a:t>ln</a:t>
            </a:r>
            <a:r>
              <a:rPr lang="en-US" sz="2800" kern="1200" dirty="0">
                <a:solidFill>
                  <a:prstClr val="black"/>
                </a:solidFill>
                <a:latin typeface="Calibri"/>
                <a:ea typeface="+mn-ea"/>
                <a:cs typeface="+mn-cs"/>
                <a:sym typeface="Symbol"/>
              </a:rPr>
              <a:t> (t</a:t>
            </a:r>
            <a:r>
              <a:rPr lang="en-US" sz="2800" kern="1200" baseline="-25000" dirty="0">
                <a:solidFill>
                  <a:prstClr val="black"/>
                </a:solidFill>
                <a:latin typeface="Calibri"/>
                <a:ea typeface="+mn-ea"/>
                <a:cs typeface="+mn-cs"/>
                <a:sym typeface="Symbol"/>
              </a:rPr>
              <a:t>i</a:t>
            </a:r>
            <a:r>
              <a:rPr lang="en-US" sz="2800" kern="1200" dirty="0">
                <a:solidFill>
                  <a:prstClr val="black"/>
                </a:solidFill>
                <a:latin typeface="Calibri"/>
                <a:ea typeface="+mn-ea"/>
                <a:cs typeface="+mn-cs"/>
                <a:sym typeface="Symbol"/>
              </a:rPr>
              <a:t>+t</a:t>
            </a:r>
            <a:r>
              <a:rPr lang="en-US" sz="2800" kern="1200" baseline="-25000" dirty="0">
                <a:solidFill>
                  <a:prstClr val="black"/>
                </a:solidFill>
                <a:latin typeface="Calibri"/>
                <a:ea typeface="+mn-ea"/>
                <a:cs typeface="+mn-cs"/>
                <a:sym typeface="Symbol"/>
              </a:rPr>
              <a:t>i-1</a:t>
            </a:r>
            <a:r>
              <a:rPr lang="en-US" sz="2800" kern="1200" dirty="0">
                <a:solidFill>
                  <a:prstClr val="black"/>
                </a:solidFill>
                <a:latin typeface="Calibri"/>
                <a:ea typeface="+mn-ea"/>
                <a:cs typeface="+mn-cs"/>
                <a:sym typeface="Symbol"/>
              </a:rPr>
              <a:t>) – </a:t>
            </a:r>
            <a:r>
              <a:rPr lang="en-US" sz="2800" kern="1200" dirty="0" err="1">
                <a:solidFill>
                  <a:prstClr val="black"/>
                </a:solidFill>
                <a:latin typeface="Calibri"/>
                <a:ea typeface="+mn-ea"/>
                <a:cs typeface="+mn-cs"/>
                <a:sym typeface="Symbol"/>
              </a:rPr>
              <a:t>ln</a:t>
            </a:r>
            <a:r>
              <a:rPr lang="en-US" sz="2800" kern="1200" dirty="0">
                <a:solidFill>
                  <a:prstClr val="black"/>
                </a:solidFill>
                <a:latin typeface="Calibri"/>
                <a:ea typeface="+mn-ea"/>
                <a:cs typeface="+mn-cs"/>
                <a:sym typeface="Symbol"/>
              </a:rPr>
              <a:t> </a:t>
            </a:r>
            <a:r>
              <a:rPr lang="en-US" sz="2800" kern="1200" dirty="0" err="1">
                <a:solidFill>
                  <a:prstClr val="black"/>
                </a:solidFill>
                <a:latin typeface="Calibri"/>
                <a:ea typeface="+mn-ea"/>
                <a:cs typeface="+mn-cs"/>
                <a:sym typeface="Symbol"/>
              </a:rPr>
              <a:t>t</a:t>
            </a:r>
            <a:r>
              <a:rPr lang="en-US" sz="2800" kern="1200" baseline="-25000" dirty="0" err="1">
                <a:solidFill>
                  <a:prstClr val="black"/>
                </a:solidFill>
                <a:latin typeface="Calibri"/>
                <a:ea typeface="+mn-ea"/>
                <a:cs typeface="+mn-cs"/>
                <a:sym typeface="Symbol"/>
              </a:rPr>
              <a:t>i</a:t>
            </a:r>
            <a:r>
              <a:rPr lang="en-US" sz="2800" kern="1200" dirty="0">
                <a:solidFill>
                  <a:prstClr val="black"/>
                </a:solidFill>
                <a:latin typeface="Calibri"/>
                <a:ea typeface="+mn-ea"/>
                <a:cs typeface="+mn-cs"/>
                <a:sym typeface="Symbol"/>
              </a:rPr>
              <a:t>)</a:t>
            </a:r>
            <a:endParaRPr lang="en-US" sz="1800" kern="1200" dirty="0">
              <a:solidFill>
                <a:prstClr val="black"/>
              </a:solidFill>
              <a:latin typeface="Calibri"/>
              <a:ea typeface="+mn-ea"/>
              <a:cs typeface="+mn-cs"/>
            </a:endParaRPr>
          </a:p>
        </p:txBody>
      </p:sp>
      <p:sp>
        <p:nvSpPr>
          <p:cNvPr id="112" name="Freeform 111"/>
          <p:cNvSpPr/>
          <p:nvPr/>
        </p:nvSpPr>
        <p:spPr>
          <a:xfrm>
            <a:off x="2867136" y="4384416"/>
            <a:ext cx="2789421" cy="164945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68559"/>
              <a:gd name="connsiteX1" fmla="*/ 199639 w 7500395"/>
              <a:gd name="connsiteY1" fmla="*/ 1703507 h 2268559"/>
              <a:gd name="connsiteX2" fmla="*/ 396847 w 7500395"/>
              <a:gd name="connsiteY2" fmla="*/ 1881987 h 2268559"/>
              <a:gd name="connsiteX3" fmla="*/ 679501 w 7500395"/>
              <a:gd name="connsiteY3" fmla="*/ 1763959 h 2268559"/>
              <a:gd name="connsiteX4" fmla="*/ 1327309 w 7500395"/>
              <a:gd name="connsiteY4" fmla="*/ 1455202 h 2268559"/>
              <a:gd name="connsiteX5" fmla="*/ 2082827 w 7500395"/>
              <a:gd name="connsiteY5" fmla="*/ 1057455 h 2268559"/>
              <a:gd name="connsiteX6" fmla="*/ 2709113 w 7500395"/>
              <a:gd name="connsiteY6" fmla="*/ 657148 h 2268559"/>
              <a:gd name="connsiteX7" fmla="*/ 3293363 w 7500395"/>
              <a:gd name="connsiteY7" fmla="*/ 298029 h 2268559"/>
              <a:gd name="connsiteX8" fmla="*/ 3349621 w 7500395"/>
              <a:gd name="connsiteY8" fmla="*/ 2229064 h 2268559"/>
              <a:gd name="connsiteX9" fmla="*/ 3640168 w 7500395"/>
              <a:gd name="connsiteY9" fmla="*/ 1622124 h 2268559"/>
              <a:gd name="connsiteX10" fmla="*/ 3801709 w 7500395"/>
              <a:gd name="connsiteY10" fmla="*/ 1905145 h 2268559"/>
              <a:gd name="connsiteX11" fmla="*/ 4153658 w 7500395"/>
              <a:gd name="connsiteY11" fmla="*/ 1670126 h 2268559"/>
              <a:gd name="connsiteX12" fmla="*/ 4338853 w 7500395"/>
              <a:gd name="connsiteY12" fmla="*/ 1140934 h 2268559"/>
              <a:gd name="connsiteX13" fmla="*/ 4643102 w 7500395"/>
              <a:gd name="connsiteY13" fmla="*/ 942486 h 2268559"/>
              <a:gd name="connsiteX14" fmla="*/ 4775384 w 7500395"/>
              <a:gd name="connsiteY14" fmla="*/ 426524 h 2268559"/>
              <a:gd name="connsiteX15" fmla="*/ 4934123 w 7500395"/>
              <a:gd name="connsiteY15" fmla="*/ 3170 h 2268559"/>
              <a:gd name="connsiteX16" fmla="*/ 5145774 w 7500395"/>
              <a:gd name="connsiteY16" fmla="*/ 651431 h 2268559"/>
              <a:gd name="connsiteX17" fmla="*/ 5397110 w 7500395"/>
              <a:gd name="connsiteY17" fmla="*/ 161928 h 2268559"/>
              <a:gd name="connsiteX18" fmla="*/ 5450023 w 7500395"/>
              <a:gd name="connsiteY18" fmla="*/ 942486 h 2268559"/>
              <a:gd name="connsiteX19" fmla="*/ 5621989 w 7500395"/>
              <a:gd name="connsiteY19" fmla="*/ 1498138 h 2268559"/>
              <a:gd name="connsiteX20" fmla="*/ 5846869 w 7500395"/>
              <a:gd name="connsiteY20" fmla="*/ 1842113 h 2268559"/>
              <a:gd name="connsiteX21" fmla="*/ 6098205 w 7500395"/>
              <a:gd name="connsiteY21" fmla="*/ 1140934 h 2268559"/>
              <a:gd name="connsiteX22" fmla="*/ 6534736 w 7500395"/>
              <a:gd name="connsiteY22" fmla="*/ 1828883 h 2268559"/>
              <a:gd name="connsiteX23" fmla="*/ 7050636 w 7500395"/>
              <a:gd name="connsiteY23" fmla="*/ 386835 h 2268559"/>
              <a:gd name="connsiteX24" fmla="*/ 7500395 w 7500395"/>
              <a:gd name="connsiteY24" fmla="*/ 2040560 h 2268559"/>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238284"/>
              <a:gd name="connsiteX1" fmla="*/ 199639 w 7500395"/>
              <a:gd name="connsiteY1" fmla="*/ 1703507 h 2238284"/>
              <a:gd name="connsiteX2" fmla="*/ 396847 w 7500395"/>
              <a:gd name="connsiteY2" fmla="*/ 1881987 h 2238284"/>
              <a:gd name="connsiteX3" fmla="*/ 679501 w 7500395"/>
              <a:gd name="connsiteY3" fmla="*/ 1763959 h 2238284"/>
              <a:gd name="connsiteX4" fmla="*/ 1327309 w 7500395"/>
              <a:gd name="connsiteY4" fmla="*/ 1455202 h 2238284"/>
              <a:gd name="connsiteX5" fmla="*/ 2082827 w 7500395"/>
              <a:gd name="connsiteY5" fmla="*/ 1057455 h 2238284"/>
              <a:gd name="connsiteX6" fmla="*/ 2709113 w 7500395"/>
              <a:gd name="connsiteY6" fmla="*/ 657148 h 2238284"/>
              <a:gd name="connsiteX7" fmla="*/ 3293363 w 7500395"/>
              <a:gd name="connsiteY7" fmla="*/ 298029 h 2238284"/>
              <a:gd name="connsiteX8" fmla="*/ 3264954 w 7500395"/>
              <a:gd name="connsiteY8" fmla="*/ 2102064 h 2238284"/>
              <a:gd name="connsiteX9" fmla="*/ 366390 w 7500395"/>
              <a:gd name="connsiteY9" fmla="*/ 2087791 h 2238284"/>
              <a:gd name="connsiteX10" fmla="*/ 3801709 w 7500395"/>
              <a:gd name="connsiteY10" fmla="*/ 1905145 h 2238284"/>
              <a:gd name="connsiteX11" fmla="*/ 4153658 w 7500395"/>
              <a:gd name="connsiteY11" fmla="*/ 1670126 h 2238284"/>
              <a:gd name="connsiteX12" fmla="*/ 4338853 w 7500395"/>
              <a:gd name="connsiteY12" fmla="*/ 1140934 h 2238284"/>
              <a:gd name="connsiteX13" fmla="*/ 4643102 w 7500395"/>
              <a:gd name="connsiteY13" fmla="*/ 942486 h 2238284"/>
              <a:gd name="connsiteX14" fmla="*/ 4775384 w 7500395"/>
              <a:gd name="connsiteY14" fmla="*/ 426524 h 2238284"/>
              <a:gd name="connsiteX15" fmla="*/ 4934123 w 7500395"/>
              <a:gd name="connsiteY15" fmla="*/ 3170 h 2238284"/>
              <a:gd name="connsiteX16" fmla="*/ 5145774 w 7500395"/>
              <a:gd name="connsiteY16" fmla="*/ 651431 h 2238284"/>
              <a:gd name="connsiteX17" fmla="*/ 5397110 w 7500395"/>
              <a:gd name="connsiteY17" fmla="*/ 161928 h 2238284"/>
              <a:gd name="connsiteX18" fmla="*/ 5450023 w 7500395"/>
              <a:gd name="connsiteY18" fmla="*/ 942486 h 2238284"/>
              <a:gd name="connsiteX19" fmla="*/ 5621989 w 7500395"/>
              <a:gd name="connsiteY19" fmla="*/ 1498138 h 2238284"/>
              <a:gd name="connsiteX20" fmla="*/ 5846869 w 7500395"/>
              <a:gd name="connsiteY20" fmla="*/ 1842113 h 2238284"/>
              <a:gd name="connsiteX21" fmla="*/ 6098205 w 7500395"/>
              <a:gd name="connsiteY21" fmla="*/ 1140934 h 2238284"/>
              <a:gd name="connsiteX22" fmla="*/ 6534736 w 7500395"/>
              <a:gd name="connsiteY22" fmla="*/ 1828883 h 2238284"/>
              <a:gd name="connsiteX23" fmla="*/ 7050636 w 7500395"/>
              <a:gd name="connsiteY23" fmla="*/ 386835 h 2238284"/>
              <a:gd name="connsiteX24" fmla="*/ 7500395 w 7500395"/>
              <a:gd name="connsiteY24" fmla="*/ 2040560 h 2238284"/>
              <a:gd name="connsiteX0" fmla="*/ 0 w 7500395"/>
              <a:gd name="connsiteY0" fmla="*/ 2040560 h 2195150"/>
              <a:gd name="connsiteX1" fmla="*/ 199639 w 7500395"/>
              <a:gd name="connsiteY1" fmla="*/ 1703507 h 2195150"/>
              <a:gd name="connsiteX2" fmla="*/ 396847 w 7500395"/>
              <a:gd name="connsiteY2" fmla="*/ 1881987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0 w 7500395"/>
              <a:gd name="connsiteY0" fmla="*/ 2040560 h 2195150"/>
              <a:gd name="connsiteX1" fmla="*/ 199639 w 7500395"/>
              <a:gd name="connsiteY1" fmla="*/ 1703507 h 2195150"/>
              <a:gd name="connsiteX2" fmla="*/ 213403 w 7500395"/>
              <a:gd name="connsiteY2" fmla="*/ 1980765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21357 w 7521752"/>
              <a:gd name="connsiteY0" fmla="*/ 2040560 h 2123930"/>
              <a:gd name="connsiteX1" fmla="*/ 220996 w 7521752"/>
              <a:gd name="connsiteY1" fmla="*/ 1703507 h 2123930"/>
              <a:gd name="connsiteX2" fmla="*/ 234760 w 7521752"/>
              <a:gd name="connsiteY2" fmla="*/ 1980765 h 2123930"/>
              <a:gd name="connsiteX3" fmla="*/ 700858 w 7521752"/>
              <a:gd name="connsiteY3" fmla="*/ 1763959 h 2123930"/>
              <a:gd name="connsiteX4" fmla="*/ 1348666 w 7521752"/>
              <a:gd name="connsiteY4" fmla="*/ 1455202 h 2123930"/>
              <a:gd name="connsiteX5" fmla="*/ 2104184 w 7521752"/>
              <a:gd name="connsiteY5" fmla="*/ 1057455 h 2123930"/>
              <a:gd name="connsiteX6" fmla="*/ 2730470 w 7521752"/>
              <a:gd name="connsiteY6" fmla="*/ 657148 h 2123930"/>
              <a:gd name="connsiteX7" fmla="*/ 3314720 w 7521752"/>
              <a:gd name="connsiteY7" fmla="*/ 298029 h 2123930"/>
              <a:gd name="connsiteX8" fmla="*/ 407644 w 7521752"/>
              <a:gd name="connsiteY8" fmla="*/ 1932731 h 2123930"/>
              <a:gd name="connsiteX9" fmla="*/ 387747 w 7521752"/>
              <a:gd name="connsiteY9" fmla="*/ 2087791 h 2123930"/>
              <a:gd name="connsiteX10" fmla="*/ 3823066 w 7521752"/>
              <a:gd name="connsiteY10" fmla="*/ 1905145 h 2123930"/>
              <a:gd name="connsiteX11" fmla="*/ 4175015 w 7521752"/>
              <a:gd name="connsiteY11" fmla="*/ 1670126 h 2123930"/>
              <a:gd name="connsiteX12" fmla="*/ 4360210 w 7521752"/>
              <a:gd name="connsiteY12" fmla="*/ 1140934 h 2123930"/>
              <a:gd name="connsiteX13" fmla="*/ 4664459 w 7521752"/>
              <a:gd name="connsiteY13" fmla="*/ 942486 h 2123930"/>
              <a:gd name="connsiteX14" fmla="*/ 4796741 w 7521752"/>
              <a:gd name="connsiteY14" fmla="*/ 426524 h 2123930"/>
              <a:gd name="connsiteX15" fmla="*/ 4955480 w 7521752"/>
              <a:gd name="connsiteY15" fmla="*/ 3170 h 2123930"/>
              <a:gd name="connsiteX16" fmla="*/ 5167131 w 7521752"/>
              <a:gd name="connsiteY16" fmla="*/ 651431 h 2123930"/>
              <a:gd name="connsiteX17" fmla="*/ 5418467 w 7521752"/>
              <a:gd name="connsiteY17" fmla="*/ 161928 h 2123930"/>
              <a:gd name="connsiteX18" fmla="*/ 5471380 w 7521752"/>
              <a:gd name="connsiteY18" fmla="*/ 942486 h 2123930"/>
              <a:gd name="connsiteX19" fmla="*/ 5643346 w 7521752"/>
              <a:gd name="connsiteY19" fmla="*/ 1498138 h 2123930"/>
              <a:gd name="connsiteX20" fmla="*/ 5868226 w 7521752"/>
              <a:gd name="connsiteY20" fmla="*/ 1842113 h 2123930"/>
              <a:gd name="connsiteX21" fmla="*/ 6119562 w 7521752"/>
              <a:gd name="connsiteY21" fmla="*/ 1140934 h 2123930"/>
              <a:gd name="connsiteX22" fmla="*/ 6556093 w 7521752"/>
              <a:gd name="connsiteY22" fmla="*/ 1828883 h 2123930"/>
              <a:gd name="connsiteX23" fmla="*/ 7071993 w 7521752"/>
              <a:gd name="connsiteY23" fmla="*/ 386835 h 2123930"/>
              <a:gd name="connsiteX24" fmla="*/ 7521752 w 7521752"/>
              <a:gd name="connsiteY24" fmla="*/ 2040560 h 2123930"/>
              <a:gd name="connsiteX0" fmla="*/ 21357 w 7521752"/>
              <a:gd name="connsiteY0" fmla="*/ 2040560 h 2123930"/>
              <a:gd name="connsiteX1" fmla="*/ 234760 w 7521752"/>
              <a:gd name="connsiteY1" fmla="*/ 1980765 h 2123930"/>
              <a:gd name="connsiteX2" fmla="*/ 700858 w 7521752"/>
              <a:gd name="connsiteY2" fmla="*/ 1763959 h 2123930"/>
              <a:gd name="connsiteX3" fmla="*/ 1348666 w 7521752"/>
              <a:gd name="connsiteY3" fmla="*/ 1455202 h 2123930"/>
              <a:gd name="connsiteX4" fmla="*/ 2104184 w 7521752"/>
              <a:gd name="connsiteY4" fmla="*/ 1057455 h 2123930"/>
              <a:gd name="connsiteX5" fmla="*/ 2730470 w 7521752"/>
              <a:gd name="connsiteY5" fmla="*/ 657148 h 2123930"/>
              <a:gd name="connsiteX6" fmla="*/ 3314720 w 7521752"/>
              <a:gd name="connsiteY6" fmla="*/ 298029 h 2123930"/>
              <a:gd name="connsiteX7" fmla="*/ 407644 w 7521752"/>
              <a:gd name="connsiteY7" fmla="*/ 1932731 h 2123930"/>
              <a:gd name="connsiteX8" fmla="*/ 387747 w 7521752"/>
              <a:gd name="connsiteY8" fmla="*/ 2087791 h 2123930"/>
              <a:gd name="connsiteX9" fmla="*/ 3823066 w 7521752"/>
              <a:gd name="connsiteY9" fmla="*/ 1905145 h 2123930"/>
              <a:gd name="connsiteX10" fmla="*/ 4175015 w 7521752"/>
              <a:gd name="connsiteY10" fmla="*/ 1670126 h 2123930"/>
              <a:gd name="connsiteX11" fmla="*/ 4360210 w 7521752"/>
              <a:gd name="connsiteY11" fmla="*/ 1140934 h 2123930"/>
              <a:gd name="connsiteX12" fmla="*/ 4664459 w 7521752"/>
              <a:gd name="connsiteY12" fmla="*/ 942486 h 2123930"/>
              <a:gd name="connsiteX13" fmla="*/ 4796741 w 7521752"/>
              <a:gd name="connsiteY13" fmla="*/ 426524 h 2123930"/>
              <a:gd name="connsiteX14" fmla="*/ 4955480 w 7521752"/>
              <a:gd name="connsiteY14" fmla="*/ 3170 h 2123930"/>
              <a:gd name="connsiteX15" fmla="*/ 5167131 w 7521752"/>
              <a:gd name="connsiteY15" fmla="*/ 651431 h 2123930"/>
              <a:gd name="connsiteX16" fmla="*/ 5418467 w 7521752"/>
              <a:gd name="connsiteY16" fmla="*/ 161928 h 2123930"/>
              <a:gd name="connsiteX17" fmla="*/ 5471380 w 7521752"/>
              <a:gd name="connsiteY17" fmla="*/ 942486 h 2123930"/>
              <a:gd name="connsiteX18" fmla="*/ 5643346 w 7521752"/>
              <a:gd name="connsiteY18" fmla="*/ 1498138 h 2123930"/>
              <a:gd name="connsiteX19" fmla="*/ 5868226 w 7521752"/>
              <a:gd name="connsiteY19" fmla="*/ 1842113 h 2123930"/>
              <a:gd name="connsiteX20" fmla="*/ 6119562 w 7521752"/>
              <a:gd name="connsiteY20" fmla="*/ 1140934 h 2123930"/>
              <a:gd name="connsiteX21" fmla="*/ 6556093 w 7521752"/>
              <a:gd name="connsiteY21" fmla="*/ 1828883 h 2123930"/>
              <a:gd name="connsiteX22" fmla="*/ 7071993 w 7521752"/>
              <a:gd name="connsiteY22" fmla="*/ 386835 h 2123930"/>
              <a:gd name="connsiteX23" fmla="*/ 7521752 w 7521752"/>
              <a:gd name="connsiteY23" fmla="*/ 2040560 h 2123930"/>
              <a:gd name="connsiteX0" fmla="*/ 234760 w 7521752"/>
              <a:gd name="connsiteY0" fmla="*/ 1980765 h 2123930"/>
              <a:gd name="connsiteX1" fmla="*/ 700858 w 7521752"/>
              <a:gd name="connsiteY1" fmla="*/ 1763959 h 2123930"/>
              <a:gd name="connsiteX2" fmla="*/ 1348666 w 7521752"/>
              <a:gd name="connsiteY2" fmla="*/ 1455202 h 2123930"/>
              <a:gd name="connsiteX3" fmla="*/ 2104184 w 7521752"/>
              <a:gd name="connsiteY3" fmla="*/ 1057455 h 2123930"/>
              <a:gd name="connsiteX4" fmla="*/ 2730470 w 7521752"/>
              <a:gd name="connsiteY4" fmla="*/ 657148 h 2123930"/>
              <a:gd name="connsiteX5" fmla="*/ 3314720 w 7521752"/>
              <a:gd name="connsiteY5" fmla="*/ 298029 h 2123930"/>
              <a:gd name="connsiteX6" fmla="*/ 407644 w 7521752"/>
              <a:gd name="connsiteY6" fmla="*/ 1932731 h 2123930"/>
              <a:gd name="connsiteX7" fmla="*/ 387747 w 7521752"/>
              <a:gd name="connsiteY7" fmla="*/ 2087791 h 2123930"/>
              <a:gd name="connsiteX8" fmla="*/ 3823066 w 7521752"/>
              <a:gd name="connsiteY8" fmla="*/ 1905145 h 2123930"/>
              <a:gd name="connsiteX9" fmla="*/ 4175015 w 7521752"/>
              <a:gd name="connsiteY9" fmla="*/ 1670126 h 2123930"/>
              <a:gd name="connsiteX10" fmla="*/ 4360210 w 7521752"/>
              <a:gd name="connsiteY10" fmla="*/ 1140934 h 2123930"/>
              <a:gd name="connsiteX11" fmla="*/ 4664459 w 7521752"/>
              <a:gd name="connsiteY11" fmla="*/ 942486 h 2123930"/>
              <a:gd name="connsiteX12" fmla="*/ 4796741 w 7521752"/>
              <a:gd name="connsiteY12" fmla="*/ 426524 h 2123930"/>
              <a:gd name="connsiteX13" fmla="*/ 4955480 w 7521752"/>
              <a:gd name="connsiteY13" fmla="*/ 3170 h 2123930"/>
              <a:gd name="connsiteX14" fmla="*/ 5167131 w 7521752"/>
              <a:gd name="connsiteY14" fmla="*/ 651431 h 2123930"/>
              <a:gd name="connsiteX15" fmla="*/ 5418467 w 7521752"/>
              <a:gd name="connsiteY15" fmla="*/ 161928 h 2123930"/>
              <a:gd name="connsiteX16" fmla="*/ 5471380 w 7521752"/>
              <a:gd name="connsiteY16" fmla="*/ 942486 h 2123930"/>
              <a:gd name="connsiteX17" fmla="*/ 5643346 w 7521752"/>
              <a:gd name="connsiteY17" fmla="*/ 1498138 h 2123930"/>
              <a:gd name="connsiteX18" fmla="*/ 5868226 w 7521752"/>
              <a:gd name="connsiteY18" fmla="*/ 1842113 h 2123930"/>
              <a:gd name="connsiteX19" fmla="*/ 6119562 w 7521752"/>
              <a:gd name="connsiteY19" fmla="*/ 1140934 h 2123930"/>
              <a:gd name="connsiteX20" fmla="*/ 6556093 w 7521752"/>
              <a:gd name="connsiteY20" fmla="*/ 1828883 h 2123930"/>
              <a:gd name="connsiteX21" fmla="*/ 7071993 w 7521752"/>
              <a:gd name="connsiteY21" fmla="*/ 386835 h 2123930"/>
              <a:gd name="connsiteX22" fmla="*/ 7521752 w 7521752"/>
              <a:gd name="connsiteY22"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175015 w 7521752"/>
              <a:gd name="connsiteY8" fmla="*/ 1670126 h 2123930"/>
              <a:gd name="connsiteX9" fmla="*/ 4360210 w 7521752"/>
              <a:gd name="connsiteY9" fmla="*/ 1140934 h 2123930"/>
              <a:gd name="connsiteX10" fmla="*/ 4664459 w 7521752"/>
              <a:gd name="connsiteY10" fmla="*/ 942486 h 2123930"/>
              <a:gd name="connsiteX11" fmla="*/ 4796741 w 7521752"/>
              <a:gd name="connsiteY11" fmla="*/ 426524 h 2123930"/>
              <a:gd name="connsiteX12" fmla="*/ 4955480 w 7521752"/>
              <a:gd name="connsiteY12" fmla="*/ 3170 h 2123930"/>
              <a:gd name="connsiteX13" fmla="*/ 5167131 w 7521752"/>
              <a:gd name="connsiteY13" fmla="*/ 651431 h 2123930"/>
              <a:gd name="connsiteX14" fmla="*/ 5418467 w 7521752"/>
              <a:gd name="connsiteY14" fmla="*/ 161928 h 2123930"/>
              <a:gd name="connsiteX15" fmla="*/ 5471380 w 7521752"/>
              <a:gd name="connsiteY15" fmla="*/ 942486 h 2123930"/>
              <a:gd name="connsiteX16" fmla="*/ 5643346 w 7521752"/>
              <a:gd name="connsiteY16" fmla="*/ 1498138 h 2123930"/>
              <a:gd name="connsiteX17" fmla="*/ 5868226 w 7521752"/>
              <a:gd name="connsiteY17" fmla="*/ 1842113 h 2123930"/>
              <a:gd name="connsiteX18" fmla="*/ 6119562 w 7521752"/>
              <a:gd name="connsiteY18" fmla="*/ 1140934 h 2123930"/>
              <a:gd name="connsiteX19" fmla="*/ 6556093 w 7521752"/>
              <a:gd name="connsiteY19" fmla="*/ 1828883 h 2123930"/>
              <a:gd name="connsiteX20" fmla="*/ 7071993 w 7521752"/>
              <a:gd name="connsiteY20" fmla="*/ 386835 h 2123930"/>
              <a:gd name="connsiteX21" fmla="*/ 7521752 w 7521752"/>
              <a:gd name="connsiteY21"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360210 w 7521752"/>
              <a:gd name="connsiteY8" fmla="*/ 1140934 h 2123930"/>
              <a:gd name="connsiteX9" fmla="*/ 4664459 w 7521752"/>
              <a:gd name="connsiteY9" fmla="*/ 942486 h 2123930"/>
              <a:gd name="connsiteX10" fmla="*/ 4796741 w 7521752"/>
              <a:gd name="connsiteY10" fmla="*/ 426524 h 2123930"/>
              <a:gd name="connsiteX11" fmla="*/ 4955480 w 7521752"/>
              <a:gd name="connsiteY11" fmla="*/ 3170 h 2123930"/>
              <a:gd name="connsiteX12" fmla="*/ 5167131 w 7521752"/>
              <a:gd name="connsiteY12" fmla="*/ 651431 h 2123930"/>
              <a:gd name="connsiteX13" fmla="*/ 5418467 w 7521752"/>
              <a:gd name="connsiteY13" fmla="*/ 161928 h 2123930"/>
              <a:gd name="connsiteX14" fmla="*/ 5471380 w 7521752"/>
              <a:gd name="connsiteY14" fmla="*/ 942486 h 2123930"/>
              <a:gd name="connsiteX15" fmla="*/ 5643346 w 7521752"/>
              <a:gd name="connsiteY15" fmla="*/ 1498138 h 2123930"/>
              <a:gd name="connsiteX16" fmla="*/ 5868226 w 7521752"/>
              <a:gd name="connsiteY16" fmla="*/ 1842113 h 2123930"/>
              <a:gd name="connsiteX17" fmla="*/ 6119562 w 7521752"/>
              <a:gd name="connsiteY17" fmla="*/ 1140934 h 2123930"/>
              <a:gd name="connsiteX18" fmla="*/ 6556093 w 7521752"/>
              <a:gd name="connsiteY18" fmla="*/ 1828883 h 2123930"/>
              <a:gd name="connsiteX19" fmla="*/ 7071993 w 7521752"/>
              <a:gd name="connsiteY19" fmla="*/ 386835 h 2123930"/>
              <a:gd name="connsiteX20" fmla="*/ 7521752 w 7521752"/>
              <a:gd name="connsiteY20"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664459 w 7521752"/>
              <a:gd name="connsiteY8" fmla="*/ 942486 h 2123930"/>
              <a:gd name="connsiteX9" fmla="*/ 4796741 w 7521752"/>
              <a:gd name="connsiteY9" fmla="*/ 426524 h 2123930"/>
              <a:gd name="connsiteX10" fmla="*/ 4955480 w 7521752"/>
              <a:gd name="connsiteY10" fmla="*/ 3170 h 2123930"/>
              <a:gd name="connsiteX11" fmla="*/ 5167131 w 7521752"/>
              <a:gd name="connsiteY11" fmla="*/ 651431 h 2123930"/>
              <a:gd name="connsiteX12" fmla="*/ 5418467 w 7521752"/>
              <a:gd name="connsiteY12" fmla="*/ 161928 h 2123930"/>
              <a:gd name="connsiteX13" fmla="*/ 5471380 w 7521752"/>
              <a:gd name="connsiteY13" fmla="*/ 942486 h 2123930"/>
              <a:gd name="connsiteX14" fmla="*/ 5643346 w 7521752"/>
              <a:gd name="connsiteY14" fmla="*/ 1498138 h 2123930"/>
              <a:gd name="connsiteX15" fmla="*/ 5868226 w 7521752"/>
              <a:gd name="connsiteY15" fmla="*/ 1842113 h 2123930"/>
              <a:gd name="connsiteX16" fmla="*/ 6119562 w 7521752"/>
              <a:gd name="connsiteY16" fmla="*/ 1140934 h 2123930"/>
              <a:gd name="connsiteX17" fmla="*/ 6556093 w 7521752"/>
              <a:gd name="connsiteY17" fmla="*/ 1828883 h 2123930"/>
              <a:gd name="connsiteX18" fmla="*/ 7071993 w 7521752"/>
              <a:gd name="connsiteY18" fmla="*/ 386835 h 2123930"/>
              <a:gd name="connsiteX19" fmla="*/ 7521752 w 7521752"/>
              <a:gd name="connsiteY19" fmla="*/ 2040560 h 2123930"/>
              <a:gd name="connsiteX0" fmla="*/ 700858 w 7521752"/>
              <a:gd name="connsiteY0" fmla="*/ 1766609 h 2126580"/>
              <a:gd name="connsiteX1" fmla="*/ 1348666 w 7521752"/>
              <a:gd name="connsiteY1" fmla="*/ 1457852 h 2126580"/>
              <a:gd name="connsiteX2" fmla="*/ 2104184 w 7521752"/>
              <a:gd name="connsiteY2" fmla="*/ 1060105 h 2126580"/>
              <a:gd name="connsiteX3" fmla="*/ 2730470 w 7521752"/>
              <a:gd name="connsiteY3" fmla="*/ 659798 h 2126580"/>
              <a:gd name="connsiteX4" fmla="*/ 3314720 w 7521752"/>
              <a:gd name="connsiteY4" fmla="*/ 300679 h 2126580"/>
              <a:gd name="connsiteX5" fmla="*/ 407644 w 7521752"/>
              <a:gd name="connsiteY5" fmla="*/ 1935381 h 2126580"/>
              <a:gd name="connsiteX6" fmla="*/ 387747 w 7521752"/>
              <a:gd name="connsiteY6" fmla="*/ 2090441 h 2126580"/>
              <a:gd name="connsiteX7" fmla="*/ 3823066 w 7521752"/>
              <a:gd name="connsiteY7" fmla="*/ 1907795 h 2126580"/>
              <a:gd name="connsiteX8" fmla="*/ 4796741 w 7521752"/>
              <a:gd name="connsiteY8" fmla="*/ 429174 h 2126580"/>
              <a:gd name="connsiteX9" fmla="*/ 4955480 w 7521752"/>
              <a:gd name="connsiteY9" fmla="*/ 5820 h 2126580"/>
              <a:gd name="connsiteX10" fmla="*/ 5167131 w 7521752"/>
              <a:gd name="connsiteY10" fmla="*/ 654081 h 2126580"/>
              <a:gd name="connsiteX11" fmla="*/ 5418467 w 7521752"/>
              <a:gd name="connsiteY11" fmla="*/ 164578 h 2126580"/>
              <a:gd name="connsiteX12" fmla="*/ 5471380 w 7521752"/>
              <a:gd name="connsiteY12" fmla="*/ 945136 h 2126580"/>
              <a:gd name="connsiteX13" fmla="*/ 5643346 w 7521752"/>
              <a:gd name="connsiteY13" fmla="*/ 1500788 h 2126580"/>
              <a:gd name="connsiteX14" fmla="*/ 5868226 w 7521752"/>
              <a:gd name="connsiteY14" fmla="*/ 1844763 h 2126580"/>
              <a:gd name="connsiteX15" fmla="*/ 6119562 w 7521752"/>
              <a:gd name="connsiteY15" fmla="*/ 1143584 h 2126580"/>
              <a:gd name="connsiteX16" fmla="*/ 6556093 w 7521752"/>
              <a:gd name="connsiteY16" fmla="*/ 1831533 h 2126580"/>
              <a:gd name="connsiteX17" fmla="*/ 7071993 w 7521752"/>
              <a:gd name="connsiteY17" fmla="*/ 389485 h 2126580"/>
              <a:gd name="connsiteX18" fmla="*/ 7521752 w 7521752"/>
              <a:gd name="connsiteY18" fmla="*/ 2043210 h 2126580"/>
              <a:gd name="connsiteX0" fmla="*/ 700858 w 7521752"/>
              <a:gd name="connsiteY0" fmla="*/ 1794461 h 2155583"/>
              <a:gd name="connsiteX1" fmla="*/ 1348666 w 7521752"/>
              <a:gd name="connsiteY1" fmla="*/ 1485704 h 2155583"/>
              <a:gd name="connsiteX2" fmla="*/ 2104184 w 7521752"/>
              <a:gd name="connsiteY2" fmla="*/ 1087957 h 2155583"/>
              <a:gd name="connsiteX3" fmla="*/ 2730470 w 7521752"/>
              <a:gd name="connsiteY3" fmla="*/ 687650 h 2155583"/>
              <a:gd name="connsiteX4" fmla="*/ 3314720 w 7521752"/>
              <a:gd name="connsiteY4" fmla="*/ 328531 h 2155583"/>
              <a:gd name="connsiteX5" fmla="*/ 407644 w 7521752"/>
              <a:gd name="connsiteY5" fmla="*/ 1963233 h 2155583"/>
              <a:gd name="connsiteX6" fmla="*/ 387747 w 7521752"/>
              <a:gd name="connsiteY6" fmla="*/ 2118293 h 2155583"/>
              <a:gd name="connsiteX7" fmla="*/ 3823066 w 7521752"/>
              <a:gd name="connsiteY7" fmla="*/ 1935647 h 2155583"/>
              <a:gd name="connsiteX8" fmla="*/ 4955480 w 7521752"/>
              <a:gd name="connsiteY8" fmla="*/ 33672 h 2155583"/>
              <a:gd name="connsiteX9" fmla="*/ 5167131 w 7521752"/>
              <a:gd name="connsiteY9" fmla="*/ 681933 h 2155583"/>
              <a:gd name="connsiteX10" fmla="*/ 5418467 w 7521752"/>
              <a:gd name="connsiteY10" fmla="*/ 192430 h 2155583"/>
              <a:gd name="connsiteX11" fmla="*/ 5471380 w 7521752"/>
              <a:gd name="connsiteY11" fmla="*/ 972988 h 2155583"/>
              <a:gd name="connsiteX12" fmla="*/ 5643346 w 7521752"/>
              <a:gd name="connsiteY12" fmla="*/ 1528640 h 2155583"/>
              <a:gd name="connsiteX13" fmla="*/ 5868226 w 7521752"/>
              <a:gd name="connsiteY13" fmla="*/ 1872615 h 2155583"/>
              <a:gd name="connsiteX14" fmla="*/ 6119562 w 7521752"/>
              <a:gd name="connsiteY14" fmla="*/ 1171436 h 2155583"/>
              <a:gd name="connsiteX15" fmla="*/ 6556093 w 7521752"/>
              <a:gd name="connsiteY15" fmla="*/ 1859385 h 2155583"/>
              <a:gd name="connsiteX16" fmla="*/ 7071993 w 7521752"/>
              <a:gd name="connsiteY16" fmla="*/ 417337 h 2155583"/>
              <a:gd name="connsiteX17" fmla="*/ 7521752 w 7521752"/>
              <a:gd name="connsiteY17" fmla="*/ 2071062 h 2155583"/>
              <a:gd name="connsiteX0" fmla="*/ 700858 w 7521752"/>
              <a:gd name="connsiteY0" fmla="*/ 1608141 h 1968112"/>
              <a:gd name="connsiteX1" fmla="*/ 1348666 w 7521752"/>
              <a:gd name="connsiteY1" fmla="*/ 1299384 h 1968112"/>
              <a:gd name="connsiteX2" fmla="*/ 2104184 w 7521752"/>
              <a:gd name="connsiteY2" fmla="*/ 901637 h 1968112"/>
              <a:gd name="connsiteX3" fmla="*/ 2730470 w 7521752"/>
              <a:gd name="connsiteY3" fmla="*/ 501330 h 1968112"/>
              <a:gd name="connsiteX4" fmla="*/ 3314720 w 7521752"/>
              <a:gd name="connsiteY4" fmla="*/ 142211 h 1968112"/>
              <a:gd name="connsiteX5" fmla="*/ 407644 w 7521752"/>
              <a:gd name="connsiteY5" fmla="*/ 1776913 h 1968112"/>
              <a:gd name="connsiteX6" fmla="*/ 387747 w 7521752"/>
              <a:gd name="connsiteY6" fmla="*/ 1931973 h 1968112"/>
              <a:gd name="connsiteX7" fmla="*/ 3823066 w 7521752"/>
              <a:gd name="connsiteY7" fmla="*/ 1749327 h 1968112"/>
              <a:gd name="connsiteX8" fmla="*/ 5167131 w 7521752"/>
              <a:gd name="connsiteY8" fmla="*/ 495613 h 1968112"/>
              <a:gd name="connsiteX9" fmla="*/ 5418467 w 7521752"/>
              <a:gd name="connsiteY9" fmla="*/ 6110 h 1968112"/>
              <a:gd name="connsiteX10" fmla="*/ 5471380 w 7521752"/>
              <a:gd name="connsiteY10" fmla="*/ 786668 h 1968112"/>
              <a:gd name="connsiteX11" fmla="*/ 5643346 w 7521752"/>
              <a:gd name="connsiteY11" fmla="*/ 1342320 h 1968112"/>
              <a:gd name="connsiteX12" fmla="*/ 5868226 w 7521752"/>
              <a:gd name="connsiteY12" fmla="*/ 1686295 h 1968112"/>
              <a:gd name="connsiteX13" fmla="*/ 6119562 w 7521752"/>
              <a:gd name="connsiteY13" fmla="*/ 985116 h 1968112"/>
              <a:gd name="connsiteX14" fmla="*/ 6556093 w 7521752"/>
              <a:gd name="connsiteY14" fmla="*/ 1673065 h 1968112"/>
              <a:gd name="connsiteX15" fmla="*/ 7071993 w 7521752"/>
              <a:gd name="connsiteY15" fmla="*/ 231017 h 1968112"/>
              <a:gd name="connsiteX16" fmla="*/ 7521752 w 7521752"/>
              <a:gd name="connsiteY16" fmla="*/ 1884742 h 1968112"/>
              <a:gd name="connsiteX0" fmla="*/ 700858 w 7521752"/>
              <a:gd name="connsiteY0" fmla="*/ 1625178 h 1985149"/>
              <a:gd name="connsiteX1" fmla="*/ 1348666 w 7521752"/>
              <a:gd name="connsiteY1" fmla="*/ 1316421 h 1985149"/>
              <a:gd name="connsiteX2" fmla="*/ 2104184 w 7521752"/>
              <a:gd name="connsiteY2" fmla="*/ 918674 h 1985149"/>
              <a:gd name="connsiteX3" fmla="*/ 2730470 w 7521752"/>
              <a:gd name="connsiteY3" fmla="*/ 518367 h 1985149"/>
              <a:gd name="connsiteX4" fmla="*/ 3314720 w 7521752"/>
              <a:gd name="connsiteY4" fmla="*/ 159248 h 1985149"/>
              <a:gd name="connsiteX5" fmla="*/ 407644 w 7521752"/>
              <a:gd name="connsiteY5" fmla="*/ 1793950 h 1985149"/>
              <a:gd name="connsiteX6" fmla="*/ 387747 w 7521752"/>
              <a:gd name="connsiteY6" fmla="*/ 1949010 h 1985149"/>
              <a:gd name="connsiteX7" fmla="*/ 3823066 w 7521752"/>
              <a:gd name="connsiteY7" fmla="*/ 1766364 h 1985149"/>
              <a:gd name="connsiteX8" fmla="*/ 5418467 w 7521752"/>
              <a:gd name="connsiteY8" fmla="*/ 23147 h 1985149"/>
              <a:gd name="connsiteX9" fmla="*/ 5471380 w 7521752"/>
              <a:gd name="connsiteY9" fmla="*/ 803705 h 1985149"/>
              <a:gd name="connsiteX10" fmla="*/ 5643346 w 7521752"/>
              <a:gd name="connsiteY10" fmla="*/ 1359357 h 1985149"/>
              <a:gd name="connsiteX11" fmla="*/ 5868226 w 7521752"/>
              <a:gd name="connsiteY11" fmla="*/ 1703332 h 1985149"/>
              <a:gd name="connsiteX12" fmla="*/ 6119562 w 7521752"/>
              <a:gd name="connsiteY12" fmla="*/ 1002153 h 1985149"/>
              <a:gd name="connsiteX13" fmla="*/ 6556093 w 7521752"/>
              <a:gd name="connsiteY13" fmla="*/ 1690102 h 1985149"/>
              <a:gd name="connsiteX14" fmla="*/ 7071993 w 7521752"/>
              <a:gd name="connsiteY14" fmla="*/ 248054 h 1985149"/>
              <a:gd name="connsiteX15" fmla="*/ 7521752 w 7521752"/>
              <a:gd name="connsiteY15" fmla="*/ 1901779 h 1985149"/>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471380 w 7521752"/>
              <a:gd name="connsiteY8" fmla="*/ 701108 h 1882552"/>
              <a:gd name="connsiteX9" fmla="*/ 5643346 w 7521752"/>
              <a:gd name="connsiteY9" fmla="*/ 1256760 h 1882552"/>
              <a:gd name="connsiteX10" fmla="*/ 5868226 w 7521752"/>
              <a:gd name="connsiteY10" fmla="*/ 1600735 h 1882552"/>
              <a:gd name="connsiteX11" fmla="*/ 6119562 w 7521752"/>
              <a:gd name="connsiteY11" fmla="*/ 899556 h 1882552"/>
              <a:gd name="connsiteX12" fmla="*/ 6556093 w 7521752"/>
              <a:gd name="connsiteY12" fmla="*/ 1587505 h 1882552"/>
              <a:gd name="connsiteX13" fmla="*/ 7071993 w 7521752"/>
              <a:gd name="connsiteY13" fmla="*/ 145457 h 1882552"/>
              <a:gd name="connsiteX14" fmla="*/ 7521752 w 7521752"/>
              <a:gd name="connsiteY14"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643346 w 7521752"/>
              <a:gd name="connsiteY8" fmla="*/ 1256760 h 1882552"/>
              <a:gd name="connsiteX9" fmla="*/ 5868226 w 7521752"/>
              <a:gd name="connsiteY9" fmla="*/ 1600735 h 1882552"/>
              <a:gd name="connsiteX10" fmla="*/ 6119562 w 7521752"/>
              <a:gd name="connsiteY10" fmla="*/ 899556 h 1882552"/>
              <a:gd name="connsiteX11" fmla="*/ 6556093 w 7521752"/>
              <a:gd name="connsiteY11" fmla="*/ 1587505 h 1882552"/>
              <a:gd name="connsiteX12" fmla="*/ 7071993 w 7521752"/>
              <a:gd name="connsiteY12" fmla="*/ 145457 h 1882552"/>
              <a:gd name="connsiteX13" fmla="*/ 7521752 w 7521752"/>
              <a:gd name="connsiteY13"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868226 w 7521752"/>
              <a:gd name="connsiteY8" fmla="*/ 1600735 h 1882552"/>
              <a:gd name="connsiteX9" fmla="*/ 6119562 w 7521752"/>
              <a:gd name="connsiteY9" fmla="*/ 899556 h 1882552"/>
              <a:gd name="connsiteX10" fmla="*/ 6556093 w 7521752"/>
              <a:gd name="connsiteY10" fmla="*/ 1587505 h 1882552"/>
              <a:gd name="connsiteX11" fmla="*/ 7071993 w 7521752"/>
              <a:gd name="connsiteY11" fmla="*/ 145457 h 1882552"/>
              <a:gd name="connsiteX12" fmla="*/ 7521752 w 7521752"/>
              <a:gd name="connsiteY12"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119562 w 7521752"/>
              <a:gd name="connsiteY8" fmla="*/ 899556 h 1882552"/>
              <a:gd name="connsiteX9" fmla="*/ 6556093 w 7521752"/>
              <a:gd name="connsiteY9" fmla="*/ 1587505 h 1882552"/>
              <a:gd name="connsiteX10" fmla="*/ 7071993 w 7521752"/>
              <a:gd name="connsiteY10" fmla="*/ 145457 h 1882552"/>
              <a:gd name="connsiteX11" fmla="*/ 7521752 w 7521752"/>
              <a:gd name="connsiteY11"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556093 w 7521752"/>
              <a:gd name="connsiteY8" fmla="*/ 1587505 h 1882552"/>
              <a:gd name="connsiteX9" fmla="*/ 7071993 w 7521752"/>
              <a:gd name="connsiteY9" fmla="*/ 145457 h 1882552"/>
              <a:gd name="connsiteX10" fmla="*/ 7521752 w 7521752"/>
              <a:gd name="connsiteY10"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071993 w 7521752"/>
              <a:gd name="connsiteY8" fmla="*/ 145457 h 1882552"/>
              <a:gd name="connsiteX9" fmla="*/ 7521752 w 7521752"/>
              <a:gd name="connsiteY9"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521752 w 7521752"/>
              <a:gd name="connsiteY8" fmla="*/ 1799182 h 1882552"/>
              <a:gd name="connsiteX0" fmla="*/ 700858 w 3823066"/>
              <a:gd name="connsiteY0" fmla="*/ 1522581 h 1882552"/>
              <a:gd name="connsiteX1" fmla="*/ 1348666 w 3823066"/>
              <a:gd name="connsiteY1" fmla="*/ 1213824 h 1882552"/>
              <a:gd name="connsiteX2" fmla="*/ 2104184 w 3823066"/>
              <a:gd name="connsiteY2" fmla="*/ 816077 h 1882552"/>
              <a:gd name="connsiteX3" fmla="*/ 2730470 w 3823066"/>
              <a:gd name="connsiteY3" fmla="*/ 415770 h 1882552"/>
              <a:gd name="connsiteX4" fmla="*/ 3314720 w 3823066"/>
              <a:gd name="connsiteY4" fmla="*/ 56651 h 1882552"/>
              <a:gd name="connsiteX5" fmla="*/ 407644 w 3823066"/>
              <a:gd name="connsiteY5" fmla="*/ 1691353 h 1882552"/>
              <a:gd name="connsiteX6" fmla="*/ 387747 w 3823066"/>
              <a:gd name="connsiteY6" fmla="*/ 1846413 h 1882552"/>
              <a:gd name="connsiteX7" fmla="*/ 3823066 w 3823066"/>
              <a:gd name="connsiteY7" fmla="*/ 1663767 h 1882552"/>
              <a:gd name="connsiteX0" fmla="*/ 667044 w 3388213"/>
              <a:gd name="connsiteY0" fmla="*/ 1522581 h 1870212"/>
              <a:gd name="connsiteX1" fmla="*/ 1314852 w 3388213"/>
              <a:gd name="connsiteY1" fmla="*/ 1213824 h 1870212"/>
              <a:gd name="connsiteX2" fmla="*/ 2070370 w 3388213"/>
              <a:gd name="connsiteY2" fmla="*/ 816077 h 1870212"/>
              <a:gd name="connsiteX3" fmla="*/ 2696656 w 3388213"/>
              <a:gd name="connsiteY3" fmla="*/ 415770 h 1870212"/>
              <a:gd name="connsiteX4" fmla="*/ 3280906 w 3388213"/>
              <a:gd name="connsiteY4" fmla="*/ 56651 h 1870212"/>
              <a:gd name="connsiteX5" fmla="*/ 373830 w 3388213"/>
              <a:gd name="connsiteY5" fmla="*/ 1691353 h 1870212"/>
              <a:gd name="connsiteX6" fmla="*/ 353933 w 3388213"/>
              <a:gd name="connsiteY6" fmla="*/ 1846413 h 1870212"/>
              <a:gd name="connsiteX7" fmla="*/ 3267141 w 3388213"/>
              <a:gd name="connsiteY7" fmla="*/ 1861323 h 1870212"/>
              <a:gd name="connsiteX0" fmla="*/ 316957 w 3655473"/>
              <a:gd name="connsiteY0" fmla="*/ 1504788 h 1869710"/>
              <a:gd name="connsiteX1" fmla="*/ 964765 w 3655473"/>
              <a:gd name="connsiteY1" fmla="*/ 1196031 h 1869710"/>
              <a:gd name="connsiteX2" fmla="*/ 1720283 w 3655473"/>
              <a:gd name="connsiteY2" fmla="*/ 798284 h 1869710"/>
              <a:gd name="connsiteX3" fmla="*/ 2346569 w 3655473"/>
              <a:gd name="connsiteY3" fmla="*/ 397977 h 1869710"/>
              <a:gd name="connsiteX4" fmla="*/ 2930819 w 3655473"/>
              <a:gd name="connsiteY4" fmla="*/ 38858 h 1869710"/>
              <a:gd name="connsiteX5" fmla="*/ 3509187 w 3655473"/>
              <a:gd name="connsiteY5" fmla="*/ 1377226 h 1869710"/>
              <a:gd name="connsiteX6" fmla="*/ 3846 w 3655473"/>
              <a:gd name="connsiteY6" fmla="*/ 1828620 h 1869710"/>
              <a:gd name="connsiteX7" fmla="*/ 2917054 w 3655473"/>
              <a:gd name="connsiteY7" fmla="*/ 1843530 h 1869710"/>
              <a:gd name="connsiteX0" fmla="*/ 964208 w 4302724"/>
              <a:gd name="connsiteY0" fmla="*/ 1504788 h 1835571"/>
              <a:gd name="connsiteX1" fmla="*/ 1612016 w 4302724"/>
              <a:gd name="connsiteY1" fmla="*/ 1196031 h 1835571"/>
              <a:gd name="connsiteX2" fmla="*/ 2367534 w 4302724"/>
              <a:gd name="connsiteY2" fmla="*/ 798284 h 1835571"/>
              <a:gd name="connsiteX3" fmla="*/ 2993820 w 4302724"/>
              <a:gd name="connsiteY3" fmla="*/ 397977 h 1835571"/>
              <a:gd name="connsiteX4" fmla="*/ 3578070 w 4302724"/>
              <a:gd name="connsiteY4" fmla="*/ 38858 h 1835571"/>
              <a:gd name="connsiteX5" fmla="*/ 4156438 w 4302724"/>
              <a:gd name="connsiteY5" fmla="*/ 1377226 h 1835571"/>
              <a:gd name="connsiteX6" fmla="*/ 651097 w 4302724"/>
              <a:gd name="connsiteY6" fmla="*/ 1828620 h 1835571"/>
              <a:gd name="connsiteX7" fmla="*/ 699749 w 4302724"/>
              <a:gd name="connsiteY7" fmla="*/ 1660086 h 1835571"/>
              <a:gd name="connsiteX0" fmla="*/ 931385 w 3744636"/>
              <a:gd name="connsiteY0" fmla="*/ 1532318 h 1995313"/>
              <a:gd name="connsiteX1" fmla="*/ 1579193 w 3744636"/>
              <a:gd name="connsiteY1" fmla="*/ 1223561 h 1995313"/>
              <a:gd name="connsiteX2" fmla="*/ 2334711 w 3744636"/>
              <a:gd name="connsiteY2" fmla="*/ 825814 h 1995313"/>
              <a:gd name="connsiteX3" fmla="*/ 2960997 w 3744636"/>
              <a:gd name="connsiteY3" fmla="*/ 425507 h 1995313"/>
              <a:gd name="connsiteX4" fmla="*/ 3545247 w 3744636"/>
              <a:gd name="connsiteY4" fmla="*/ 66388 h 1995313"/>
              <a:gd name="connsiteX5" fmla="*/ 3488615 w 3744636"/>
              <a:gd name="connsiteY5" fmla="*/ 1856312 h 1995313"/>
              <a:gd name="connsiteX6" fmla="*/ 618274 w 3744636"/>
              <a:gd name="connsiteY6" fmla="*/ 1856150 h 1995313"/>
              <a:gd name="connsiteX7" fmla="*/ 666926 w 3744636"/>
              <a:gd name="connsiteY7" fmla="*/ 1687616 h 1995313"/>
              <a:gd name="connsiteX0" fmla="*/ 910818 w 3719994"/>
              <a:gd name="connsiteY0" fmla="*/ 1532318 h 1990412"/>
              <a:gd name="connsiteX1" fmla="*/ 1558626 w 3719994"/>
              <a:gd name="connsiteY1" fmla="*/ 1223561 h 1990412"/>
              <a:gd name="connsiteX2" fmla="*/ 2314144 w 3719994"/>
              <a:gd name="connsiteY2" fmla="*/ 825814 h 1990412"/>
              <a:gd name="connsiteX3" fmla="*/ 2940430 w 3719994"/>
              <a:gd name="connsiteY3" fmla="*/ 425507 h 1990412"/>
              <a:gd name="connsiteX4" fmla="*/ 3524680 w 3719994"/>
              <a:gd name="connsiteY4" fmla="*/ 66388 h 1990412"/>
              <a:gd name="connsiteX5" fmla="*/ 3468048 w 3719994"/>
              <a:gd name="connsiteY5" fmla="*/ 1856312 h 1990412"/>
              <a:gd name="connsiteX6" fmla="*/ 654151 w 3719994"/>
              <a:gd name="connsiteY6" fmla="*/ 1842039 h 1990412"/>
              <a:gd name="connsiteX7" fmla="*/ 646359 w 3719994"/>
              <a:gd name="connsiteY7" fmla="*/ 1687616 h 1990412"/>
              <a:gd name="connsiteX0" fmla="*/ 791912 w 3601088"/>
              <a:gd name="connsiteY0" fmla="*/ 1532318 h 2108950"/>
              <a:gd name="connsiteX1" fmla="*/ 1439720 w 3601088"/>
              <a:gd name="connsiteY1" fmla="*/ 1223561 h 2108950"/>
              <a:gd name="connsiteX2" fmla="*/ 2195238 w 3601088"/>
              <a:gd name="connsiteY2" fmla="*/ 825814 h 2108950"/>
              <a:gd name="connsiteX3" fmla="*/ 2821524 w 3601088"/>
              <a:gd name="connsiteY3" fmla="*/ 425507 h 2108950"/>
              <a:gd name="connsiteX4" fmla="*/ 3405774 w 3601088"/>
              <a:gd name="connsiteY4" fmla="*/ 66388 h 2108950"/>
              <a:gd name="connsiteX5" fmla="*/ 3349142 w 3601088"/>
              <a:gd name="connsiteY5" fmla="*/ 1856312 h 2108950"/>
              <a:gd name="connsiteX6" fmla="*/ 535245 w 3601088"/>
              <a:gd name="connsiteY6" fmla="*/ 1842039 h 2108950"/>
              <a:gd name="connsiteX7" fmla="*/ 527453 w 3601088"/>
              <a:gd name="connsiteY7" fmla="*/ 1687616 h 2108950"/>
              <a:gd name="connsiteX0" fmla="*/ 271498 w 3080674"/>
              <a:gd name="connsiteY0" fmla="*/ 1532318 h 2108950"/>
              <a:gd name="connsiteX1" fmla="*/ 919306 w 3080674"/>
              <a:gd name="connsiteY1" fmla="*/ 1223561 h 2108950"/>
              <a:gd name="connsiteX2" fmla="*/ 1674824 w 3080674"/>
              <a:gd name="connsiteY2" fmla="*/ 825814 h 2108950"/>
              <a:gd name="connsiteX3" fmla="*/ 2301110 w 3080674"/>
              <a:gd name="connsiteY3" fmla="*/ 425507 h 2108950"/>
              <a:gd name="connsiteX4" fmla="*/ 2885360 w 3080674"/>
              <a:gd name="connsiteY4" fmla="*/ 66388 h 2108950"/>
              <a:gd name="connsiteX5" fmla="*/ 2828728 w 3080674"/>
              <a:gd name="connsiteY5" fmla="*/ 1856312 h 2108950"/>
              <a:gd name="connsiteX6" fmla="*/ 14831 w 3080674"/>
              <a:gd name="connsiteY6" fmla="*/ 1842039 h 2108950"/>
              <a:gd name="connsiteX7" fmla="*/ 7039 w 3080674"/>
              <a:gd name="connsiteY7" fmla="*/ 1687616 h 2108950"/>
              <a:gd name="connsiteX0" fmla="*/ 264459 w 3073635"/>
              <a:gd name="connsiteY0" fmla="*/ 1532318 h 2108950"/>
              <a:gd name="connsiteX1" fmla="*/ 912267 w 3073635"/>
              <a:gd name="connsiteY1" fmla="*/ 1223561 h 2108950"/>
              <a:gd name="connsiteX2" fmla="*/ 1667785 w 3073635"/>
              <a:gd name="connsiteY2" fmla="*/ 825814 h 2108950"/>
              <a:gd name="connsiteX3" fmla="*/ 2294071 w 3073635"/>
              <a:gd name="connsiteY3" fmla="*/ 425507 h 2108950"/>
              <a:gd name="connsiteX4" fmla="*/ 2878321 w 3073635"/>
              <a:gd name="connsiteY4" fmla="*/ 66388 h 2108950"/>
              <a:gd name="connsiteX5" fmla="*/ 2821689 w 3073635"/>
              <a:gd name="connsiteY5" fmla="*/ 1856312 h 2108950"/>
              <a:gd name="connsiteX6" fmla="*/ 7792 w 3073635"/>
              <a:gd name="connsiteY6" fmla="*/ 1842039 h 2108950"/>
              <a:gd name="connsiteX7" fmla="*/ 0 w 3073635"/>
              <a:gd name="connsiteY7" fmla="*/ 1687616 h 2108950"/>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0 w 4103746"/>
              <a:gd name="connsiteY7"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237662 w 4103746"/>
              <a:gd name="connsiteY7" fmla="*/ 1457295 h 2082727"/>
              <a:gd name="connsiteX8" fmla="*/ 0 w 4103746"/>
              <a:gd name="connsiteY8"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1013773 w 4103746"/>
              <a:gd name="connsiteY7" fmla="*/ 1654850 h 2082727"/>
              <a:gd name="connsiteX8" fmla="*/ 0 w 4103746"/>
              <a:gd name="connsiteY8" fmla="*/ 2082727 h 2082727"/>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13478 w 3247224"/>
              <a:gd name="connsiteY8" fmla="*/ 1602949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309354 w 3118530"/>
              <a:gd name="connsiteY0" fmla="*/ 1532318 h 2128096"/>
              <a:gd name="connsiteX1" fmla="*/ 957162 w 3118530"/>
              <a:gd name="connsiteY1" fmla="*/ 1223561 h 2128096"/>
              <a:gd name="connsiteX2" fmla="*/ 1712680 w 3118530"/>
              <a:gd name="connsiteY2" fmla="*/ 825814 h 2128096"/>
              <a:gd name="connsiteX3" fmla="*/ 2338966 w 3118530"/>
              <a:gd name="connsiteY3" fmla="*/ 425507 h 2128096"/>
              <a:gd name="connsiteX4" fmla="*/ 2923216 w 3118530"/>
              <a:gd name="connsiteY4" fmla="*/ 66388 h 2128096"/>
              <a:gd name="connsiteX5" fmla="*/ 2866584 w 3118530"/>
              <a:gd name="connsiteY5" fmla="*/ 1856312 h 2128096"/>
              <a:gd name="connsiteX6" fmla="*/ 52687 w 3118530"/>
              <a:gd name="connsiteY6" fmla="*/ 1842039 h 2128096"/>
              <a:gd name="connsiteX7" fmla="*/ 28557 w 3118530"/>
              <a:gd name="connsiteY7" fmla="*/ 1654850 h 2128096"/>
              <a:gd name="connsiteX8" fmla="*/ 298895 w 3118530"/>
              <a:gd name="connsiteY8" fmla="*/ 1588838 h 2128096"/>
              <a:gd name="connsiteX0" fmla="*/ 309028 w 3118204"/>
              <a:gd name="connsiteY0" fmla="*/ 1532318 h 2128096"/>
              <a:gd name="connsiteX1" fmla="*/ 956836 w 3118204"/>
              <a:gd name="connsiteY1" fmla="*/ 1223561 h 2128096"/>
              <a:gd name="connsiteX2" fmla="*/ 1712354 w 3118204"/>
              <a:gd name="connsiteY2" fmla="*/ 825814 h 2128096"/>
              <a:gd name="connsiteX3" fmla="*/ 2338640 w 3118204"/>
              <a:gd name="connsiteY3" fmla="*/ 425507 h 2128096"/>
              <a:gd name="connsiteX4" fmla="*/ 2922890 w 3118204"/>
              <a:gd name="connsiteY4" fmla="*/ 66388 h 2128096"/>
              <a:gd name="connsiteX5" fmla="*/ 2866258 w 3118204"/>
              <a:gd name="connsiteY5" fmla="*/ 1856312 h 2128096"/>
              <a:gd name="connsiteX6" fmla="*/ 52361 w 3118204"/>
              <a:gd name="connsiteY6" fmla="*/ 1842039 h 2128096"/>
              <a:gd name="connsiteX7" fmla="*/ 28231 w 3118204"/>
              <a:gd name="connsiteY7" fmla="*/ 1654850 h 2128096"/>
              <a:gd name="connsiteX8" fmla="*/ 304919 w 3118204"/>
              <a:gd name="connsiteY8" fmla="*/ 1604713 h 2128096"/>
              <a:gd name="connsiteX0" fmla="*/ 300925 w 3110101"/>
              <a:gd name="connsiteY0" fmla="*/ 1532318 h 2128096"/>
              <a:gd name="connsiteX1" fmla="*/ 948733 w 3110101"/>
              <a:gd name="connsiteY1" fmla="*/ 1223561 h 2128096"/>
              <a:gd name="connsiteX2" fmla="*/ 1704251 w 3110101"/>
              <a:gd name="connsiteY2" fmla="*/ 825814 h 2128096"/>
              <a:gd name="connsiteX3" fmla="*/ 2330537 w 3110101"/>
              <a:gd name="connsiteY3" fmla="*/ 425507 h 2128096"/>
              <a:gd name="connsiteX4" fmla="*/ 2914787 w 3110101"/>
              <a:gd name="connsiteY4" fmla="*/ 66388 h 2128096"/>
              <a:gd name="connsiteX5" fmla="*/ 2858155 w 3110101"/>
              <a:gd name="connsiteY5" fmla="*/ 1856312 h 2128096"/>
              <a:gd name="connsiteX6" fmla="*/ 44258 w 3110101"/>
              <a:gd name="connsiteY6" fmla="*/ 1842039 h 2128096"/>
              <a:gd name="connsiteX7" fmla="*/ 20128 w 3110101"/>
              <a:gd name="connsiteY7" fmla="*/ 1654850 h 2128096"/>
              <a:gd name="connsiteX8" fmla="*/ 296816 w 3110101"/>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445471 w 3254647"/>
              <a:gd name="connsiteY0" fmla="*/ 1532318 h 2128096"/>
              <a:gd name="connsiteX1" fmla="*/ 1093279 w 3254647"/>
              <a:gd name="connsiteY1" fmla="*/ 1223561 h 2128096"/>
              <a:gd name="connsiteX2" fmla="*/ 1848797 w 3254647"/>
              <a:gd name="connsiteY2" fmla="*/ 825814 h 2128096"/>
              <a:gd name="connsiteX3" fmla="*/ 2475083 w 3254647"/>
              <a:gd name="connsiteY3" fmla="*/ 425507 h 2128096"/>
              <a:gd name="connsiteX4" fmla="*/ 3059333 w 3254647"/>
              <a:gd name="connsiteY4" fmla="*/ 66388 h 2128096"/>
              <a:gd name="connsiteX5" fmla="*/ 3002701 w 3254647"/>
              <a:gd name="connsiteY5" fmla="*/ 1856312 h 2128096"/>
              <a:gd name="connsiteX6" fmla="*/ 188804 w 3254647"/>
              <a:gd name="connsiteY6" fmla="*/ 1842039 h 2128096"/>
              <a:gd name="connsiteX7" fmla="*/ 164674 w 3254647"/>
              <a:gd name="connsiteY7" fmla="*/ 1654850 h 2128096"/>
              <a:gd name="connsiteX8" fmla="*/ 441362 w 3254647"/>
              <a:gd name="connsiteY8" fmla="*/ 1604713 h 2128096"/>
              <a:gd name="connsiteX0" fmla="*/ 404702 w 3213878"/>
              <a:gd name="connsiteY0" fmla="*/ 1532318 h 1993606"/>
              <a:gd name="connsiteX1" fmla="*/ 1052510 w 3213878"/>
              <a:gd name="connsiteY1" fmla="*/ 1223561 h 1993606"/>
              <a:gd name="connsiteX2" fmla="*/ 1808028 w 3213878"/>
              <a:gd name="connsiteY2" fmla="*/ 825814 h 1993606"/>
              <a:gd name="connsiteX3" fmla="*/ 2434314 w 3213878"/>
              <a:gd name="connsiteY3" fmla="*/ 425507 h 1993606"/>
              <a:gd name="connsiteX4" fmla="*/ 3018564 w 3213878"/>
              <a:gd name="connsiteY4" fmla="*/ 66388 h 1993606"/>
              <a:gd name="connsiteX5" fmla="*/ 2961932 w 3213878"/>
              <a:gd name="connsiteY5" fmla="*/ 1856312 h 1993606"/>
              <a:gd name="connsiteX6" fmla="*/ 148035 w 3213878"/>
              <a:gd name="connsiteY6" fmla="*/ 1842039 h 1993606"/>
              <a:gd name="connsiteX7" fmla="*/ 400593 w 3213878"/>
              <a:gd name="connsiteY7" fmla="*/ 1604713 h 1993606"/>
              <a:gd name="connsiteX0" fmla="*/ 472184 w 3281360"/>
              <a:gd name="connsiteY0" fmla="*/ 1532318 h 1991636"/>
              <a:gd name="connsiteX1" fmla="*/ 1119992 w 3281360"/>
              <a:gd name="connsiteY1" fmla="*/ 1223561 h 1991636"/>
              <a:gd name="connsiteX2" fmla="*/ 1875510 w 3281360"/>
              <a:gd name="connsiteY2" fmla="*/ 825814 h 1991636"/>
              <a:gd name="connsiteX3" fmla="*/ 2501796 w 3281360"/>
              <a:gd name="connsiteY3" fmla="*/ 425507 h 1991636"/>
              <a:gd name="connsiteX4" fmla="*/ 3086046 w 3281360"/>
              <a:gd name="connsiteY4" fmla="*/ 66388 h 1991636"/>
              <a:gd name="connsiteX5" fmla="*/ 3029414 w 3281360"/>
              <a:gd name="connsiteY5" fmla="*/ 1856312 h 1991636"/>
              <a:gd name="connsiteX6" fmla="*/ 215517 w 3281360"/>
              <a:gd name="connsiteY6" fmla="*/ 1842039 h 1991636"/>
              <a:gd name="connsiteX7" fmla="*/ 229950 w 3281360"/>
              <a:gd name="connsiteY7" fmla="*/ 1655513 h 1991636"/>
              <a:gd name="connsiteX0" fmla="*/ 270965 w 3080141"/>
              <a:gd name="connsiteY0" fmla="*/ 1532318 h 2122960"/>
              <a:gd name="connsiteX1" fmla="*/ 918773 w 3080141"/>
              <a:gd name="connsiteY1" fmla="*/ 1223561 h 2122960"/>
              <a:gd name="connsiteX2" fmla="*/ 1674291 w 3080141"/>
              <a:gd name="connsiteY2" fmla="*/ 825814 h 2122960"/>
              <a:gd name="connsiteX3" fmla="*/ 2300577 w 3080141"/>
              <a:gd name="connsiteY3" fmla="*/ 425507 h 2122960"/>
              <a:gd name="connsiteX4" fmla="*/ 2884827 w 3080141"/>
              <a:gd name="connsiteY4" fmla="*/ 66388 h 2122960"/>
              <a:gd name="connsiteX5" fmla="*/ 2828195 w 3080141"/>
              <a:gd name="connsiteY5" fmla="*/ 1856312 h 2122960"/>
              <a:gd name="connsiteX6" fmla="*/ 14298 w 3080141"/>
              <a:gd name="connsiteY6" fmla="*/ 1842039 h 2122960"/>
              <a:gd name="connsiteX7" fmla="*/ 28731 w 3080141"/>
              <a:gd name="connsiteY7" fmla="*/ 1655513 h 2122960"/>
              <a:gd name="connsiteX0" fmla="*/ 480115 w 3289291"/>
              <a:gd name="connsiteY0" fmla="*/ 1532318 h 2007003"/>
              <a:gd name="connsiteX1" fmla="*/ 1127923 w 3289291"/>
              <a:gd name="connsiteY1" fmla="*/ 1223561 h 2007003"/>
              <a:gd name="connsiteX2" fmla="*/ 1883441 w 3289291"/>
              <a:gd name="connsiteY2" fmla="*/ 825814 h 2007003"/>
              <a:gd name="connsiteX3" fmla="*/ 2509727 w 3289291"/>
              <a:gd name="connsiteY3" fmla="*/ 425507 h 2007003"/>
              <a:gd name="connsiteX4" fmla="*/ 3093977 w 3289291"/>
              <a:gd name="connsiteY4" fmla="*/ 66388 h 2007003"/>
              <a:gd name="connsiteX5" fmla="*/ 3037345 w 3289291"/>
              <a:gd name="connsiteY5" fmla="*/ 1856312 h 2007003"/>
              <a:gd name="connsiteX6" fmla="*/ 223448 w 3289291"/>
              <a:gd name="connsiteY6" fmla="*/ 1842039 h 2007003"/>
              <a:gd name="connsiteX7" fmla="*/ 215656 w 3289291"/>
              <a:gd name="connsiteY7" fmla="*/ 1284038 h 2007003"/>
              <a:gd name="connsiteX0" fmla="*/ 433682 w 3242858"/>
              <a:gd name="connsiteY0" fmla="*/ 1532318 h 2007003"/>
              <a:gd name="connsiteX1" fmla="*/ 1081490 w 3242858"/>
              <a:gd name="connsiteY1" fmla="*/ 1223561 h 2007003"/>
              <a:gd name="connsiteX2" fmla="*/ 1837008 w 3242858"/>
              <a:gd name="connsiteY2" fmla="*/ 825814 h 2007003"/>
              <a:gd name="connsiteX3" fmla="*/ 2463294 w 3242858"/>
              <a:gd name="connsiteY3" fmla="*/ 425507 h 2007003"/>
              <a:gd name="connsiteX4" fmla="*/ 3047544 w 3242858"/>
              <a:gd name="connsiteY4" fmla="*/ 66388 h 2007003"/>
              <a:gd name="connsiteX5" fmla="*/ 2990912 w 3242858"/>
              <a:gd name="connsiteY5" fmla="*/ 1856312 h 2007003"/>
              <a:gd name="connsiteX6" fmla="*/ 177015 w 3242858"/>
              <a:gd name="connsiteY6" fmla="*/ 1842039 h 2007003"/>
              <a:gd name="connsiteX7" fmla="*/ 169223 w 3242858"/>
              <a:gd name="connsiteY7" fmla="*/ 1284038 h 2007003"/>
              <a:gd name="connsiteX0" fmla="*/ 426293 w 3235469"/>
              <a:gd name="connsiteY0" fmla="*/ 1532318 h 1991880"/>
              <a:gd name="connsiteX1" fmla="*/ 1074101 w 3235469"/>
              <a:gd name="connsiteY1" fmla="*/ 1223561 h 1991880"/>
              <a:gd name="connsiteX2" fmla="*/ 1829619 w 3235469"/>
              <a:gd name="connsiteY2" fmla="*/ 825814 h 1991880"/>
              <a:gd name="connsiteX3" fmla="*/ 2455905 w 3235469"/>
              <a:gd name="connsiteY3" fmla="*/ 425507 h 1991880"/>
              <a:gd name="connsiteX4" fmla="*/ 3040155 w 3235469"/>
              <a:gd name="connsiteY4" fmla="*/ 66388 h 1991880"/>
              <a:gd name="connsiteX5" fmla="*/ 2983523 w 3235469"/>
              <a:gd name="connsiteY5" fmla="*/ 1856312 h 1991880"/>
              <a:gd name="connsiteX6" fmla="*/ 169626 w 3235469"/>
              <a:gd name="connsiteY6" fmla="*/ 1842039 h 1991880"/>
              <a:gd name="connsiteX7" fmla="*/ 190409 w 3235469"/>
              <a:gd name="connsiteY7" fmla="*/ 1649163 h 1991880"/>
              <a:gd name="connsiteX0" fmla="*/ 526055 w 3335231"/>
              <a:gd name="connsiteY0" fmla="*/ 1532318 h 1988218"/>
              <a:gd name="connsiteX1" fmla="*/ 1173863 w 3335231"/>
              <a:gd name="connsiteY1" fmla="*/ 1223561 h 1988218"/>
              <a:gd name="connsiteX2" fmla="*/ 1929381 w 3335231"/>
              <a:gd name="connsiteY2" fmla="*/ 825814 h 1988218"/>
              <a:gd name="connsiteX3" fmla="*/ 2555667 w 3335231"/>
              <a:gd name="connsiteY3" fmla="*/ 425507 h 1988218"/>
              <a:gd name="connsiteX4" fmla="*/ 3139917 w 3335231"/>
              <a:gd name="connsiteY4" fmla="*/ 66388 h 1988218"/>
              <a:gd name="connsiteX5" fmla="*/ 3083285 w 3335231"/>
              <a:gd name="connsiteY5" fmla="*/ 1856312 h 1988218"/>
              <a:gd name="connsiteX6" fmla="*/ 269388 w 3335231"/>
              <a:gd name="connsiteY6" fmla="*/ 1842039 h 1988218"/>
              <a:gd name="connsiteX7" fmla="*/ 115435 w 3335231"/>
              <a:gd name="connsiteY7" fmla="*/ 1746221 h 1988218"/>
              <a:gd name="connsiteX8" fmla="*/ 290171 w 3335231"/>
              <a:gd name="connsiteY8" fmla="*/ 1649163 h 1988218"/>
              <a:gd name="connsiteX0" fmla="*/ 465334 w 3274510"/>
              <a:gd name="connsiteY0" fmla="*/ 1532318 h 1987984"/>
              <a:gd name="connsiteX1" fmla="*/ 1113142 w 3274510"/>
              <a:gd name="connsiteY1" fmla="*/ 1223561 h 1987984"/>
              <a:gd name="connsiteX2" fmla="*/ 1868660 w 3274510"/>
              <a:gd name="connsiteY2" fmla="*/ 825814 h 1987984"/>
              <a:gd name="connsiteX3" fmla="*/ 2494946 w 3274510"/>
              <a:gd name="connsiteY3" fmla="*/ 425507 h 1987984"/>
              <a:gd name="connsiteX4" fmla="*/ 3079196 w 3274510"/>
              <a:gd name="connsiteY4" fmla="*/ 66388 h 1987984"/>
              <a:gd name="connsiteX5" fmla="*/ 3022564 w 3274510"/>
              <a:gd name="connsiteY5" fmla="*/ 1856312 h 1987984"/>
              <a:gd name="connsiteX6" fmla="*/ 208667 w 3274510"/>
              <a:gd name="connsiteY6" fmla="*/ 1842039 h 1987984"/>
              <a:gd name="connsiteX7" fmla="*/ 210289 w 3274510"/>
              <a:gd name="connsiteY7" fmla="*/ 1752571 h 1987984"/>
              <a:gd name="connsiteX8" fmla="*/ 229450 w 3274510"/>
              <a:gd name="connsiteY8" fmla="*/ 1649163 h 1987984"/>
              <a:gd name="connsiteX0" fmla="*/ 544587 w 3353763"/>
              <a:gd name="connsiteY0" fmla="*/ 1532318 h 1985445"/>
              <a:gd name="connsiteX1" fmla="*/ 1192395 w 3353763"/>
              <a:gd name="connsiteY1" fmla="*/ 1223561 h 1985445"/>
              <a:gd name="connsiteX2" fmla="*/ 1947913 w 3353763"/>
              <a:gd name="connsiteY2" fmla="*/ 825814 h 1985445"/>
              <a:gd name="connsiteX3" fmla="*/ 2574199 w 3353763"/>
              <a:gd name="connsiteY3" fmla="*/ 425507 h 1985445"/>
              <a:gd name="connsiteX4" fmla="*/ 3158449 w 3353763"/>
              <a:gd name="connsiteY4" fmla="*/ 66388 h 1985445"/>
              <a:gd name="connsiteX5" fmla="*/ 3101817 w 3353763"/>
              <a:gd name="connsiteY5" fmla="*/ 1856312 h 1985445"/>
              <a:gd name="connsiteX6" fmla="*/ 287920 w 3353763"/>
              <a:gd name="connsiteY6" fmla="*/ 1842039 h 1985445"/>
              <a:gd name="connsiteX7" fmla="*/ 92691 w 3353763"/>
              <a:gd name="connsiteY7" fmla="*/ 1822421 h 1985445"/>
              <a:gd name="connsiteX8" fmla="*/ 289542 w 3353763"/>
              <a:gd name="connsiteY8" fmla="*/ 1752571 h 1985445"/>
              <a:gd name="connsiteX9" fmla="*/ 308703 w 3353763"/>
              <a:gd name="connsiteY9" fmla="*/ 1649163 h 1985445"/>
              <a:gd name="connsiteX0" fmla="*/ 462526 w 3271702"/>
              <a:gd name="connsiteY0" fmla="*/ 1532318 h 1986360"/>
              <a:gd name="connsiteX1" fmla="*/ 1110334 w 3271702"/>
              <a:gd name="connsiteY1" fmla="*/ 1223561 h 1986360"/>
              <a:gd name="connsiteX2" fmla="*/ 1865852 w 3271702"/>
              <a:gd name="connsiteY2" fmla="*/ 825814 h 1986360"/>
              <a:gd name="connsiteX3" fmla="*/ 2492138 w 3271702"/>
              <a:gd name="connsiteY3" fmla="*/ 425507 h 1986360"/>
              <a:gd name="connsiteX4" fmla="*/ 3076388 w 3271702"/>
              <a:gd name="connsiteY4" fmla="*/ 66388 h 1986360"/>
              <a:gd name="connsiteX5" fmla="*/ 3019756 w 3271702"/>
              <a:gd name="connsiteY5" fmla="*/ 1856312 h 1986360"/>
              <a:gd name="connsiteX6" fmla="*/ 205859 w 3271702"/>
              <a:gd name="connsiteY6" fmla="*/ 1842039 h 1986360"/>
              <a:gd name="connsiteX7" fmla="*/ 213830 w 3271702"/>
              <a:gd name="connsiteY7" fmla="*/ 1797021 h 1986360"/>
              <a:gd name="connsiteX8" fmla="*/ 207481 w 3271702"/>
              <a:gd name="connsiteY8" fmla="*/ 1752571 h 1986360"/>
              <a:gd name="connsiteX9" fmla="*/ 226642 w 3271702"/>
              <a:gd name="connsiteY9" fmla="*/ 1649163 h 1986360"/>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36680 w 3078677"/>
              <a:gd name="connsiteY10" fmla="*/ 164144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11" fmla="*/ 269501 w 3078677"/>
              <a:gd name="connsiteY11" fmla="*/ 1532318 h 2080542"/>
              <a:gd name="connsiteX0" fmla="*/ 269501 w 3054866"/>
              <a:gd name="connsiteY0" fmla="*/ 1554548 h 2102772"/>
              <a:gd name="connsiteX1" fmla="*/ 917309 w 3054866"/>
              <a:gd name="connsiteY1" fmla="*/ 1245791 h 2102772"/>
              <a:gd name="connsiteX2" fmla="*/ 1672827 w 3054866"/>
              <a:gd name="connsiteY2" fmla="*/ 848044 h 2102772"/>
              <a:gd name="connsiteX3" fmla="*/ 2299113 w 3054866"/>
              <a:gd name="connsiteY3" fmla="*/ 447737 h 2102772"/>
              <a:gd name="connsiteX4" fmla="*/ 2883363 w 3054866"/>
              <a:gd name="connsiteY4" fmla="*/ 88618 h 2102772"/>
              <a:gd name="connsiteX5" fmla="*/ 2826731 w 3054866"/>
              <a:gd name="connsiteY5" fmla="*/ 1878542 h 2102772"/>
              <a:gd name="connsiteX6" fmla="*/ 12834 w 3054866"/>
              <a:gd name="connsiteY6" fmla="*/ 1864269 h 2102772"/>
              <a:gd name="connsiteX7" fmla="*/ 20805 w 3054866"/>
              <a:gd name="connsiteY7" fmla="*/ 1819251 h 2102772"/>
              <a:gd name="connsiteX8" fmla="*/ 14456 w 3054866"/>
              <a:gd name="connsiteY8" fmla="*/ 1774801 h 2102772"/>
              <a:gd name="connsiteX9" fmla="*/ 33617 w 3054866"/>
              <a:gd name="connsiteY9" fmla="*/ 1671393 h 2102772"/>
              <a:gd name="connsiteX10" fmla="*/ 271630 w 3054866"/>
              <a:gd name="connsiteY10" fmla="*/ 1555726 h 2102772"/>
              <a:gd name="connsiteX11" fmla="*/ 269501 w 3054866"/>
              <a:gd name="connsiteY11" fmla="*/ 1554548 h 2102772"/>
              <a:gd name="connsiteX0" fmla="*/ 269501 w 2883364"/>
              <a:gd name="connsiteY0" fmla="*/ 1554548 h 2148669"/>
              <a:gd name="connsiteX1" fmla="*/ 917309 w 2883364"/>
              <a:gd name="connsiteY1" fmla="*/ 1245791 h 2148669"/>
              <a:gd name="connsiteX2" fmla="*/ 1672827 w 2883364"/>
              <a:gd name="connsiteY2" fmla="*/ 848044 h 2148669"/>
              <a:gd name="connsiteX3" fmla="*/ 2299113 w 2883364"/>
              <a:gd name="connsiteY3" fmla="*/ 447737 h 2148669"/>
              <a:gd name="connsiteX4" fmla="*/ 2883363 w 2883364"/>
              <a:gd name="connsiteY4" fmla="*/ 88618 h 2148669"/>
              <a:gd name="connsiteX5" fmla="*/ 2826731 w 2883364"/>
              <a:gd name="connsiteY5" fmla="*/ 1878542 h 2148669"/>
              <a:gd name="connsiteX6" fmla="*/ 12834 w 2883364"/>
              <a:gd name="connsiteY6" fmla="*/ 1864269 h 2148669"/>
              <a:gd name="connsiteX7" fmla="*/ 20805 w 2883364"/>
              <a:gd name="connsiteY7" fmla="*/ 1819251 h 2148669"/>
              <a:gd name="connsiteX8" fmla="*/ 14456 w 2883364"/>
              <a:gd name="connsiteY8" fmla="*/ 1774801 h 2148669"/>
              <a:gd name="connsiteX9" fmla="*/ 33617 w 2883364"/>
              <a:gd name="connsiteY9" fmla="*/ 1671393 h 2148669"/>
              <a:gd name="connsiteX10" fmla="*/ 271630 w 2883364"/>
              <a:gd name="connsiteY10" fmla="*/ 1555726 h 2148669"/>
              <a:gd name="connsiteX11" fmla="*/ 269501 w 2883364"/>
              <a:gd name="connsiteY11" fmla="*/ 1554548 h 2148669"/>
              <a:gd name="connsiteX0" fmla="*/ 465818 w 3117711"/>
              <a:gd name="connsiteY0" fmla="*/ 1529707 h 2004153"/>
              <a:gd name="connsiteX1" fmla="*/ 1113626 w 3117711"/>
              <a:gd name="connsiteY1" fmla="*/ 1220950 h 2004153"/>
              <a:gd name="connsiteX2" fmla="*/ 1869144 w 3117711"/>
              <a:gd name="connsiteY2" fmla="*/ 823203 h 2004153"/>
              <a:gd name="connsiteX3" fmla="*/ 2495430 w 3117711"/>
              <a:gd name="connsiteY3" fmla="*/ 422896 h 2004153"/>
              <a:gd name="connsiteX4" fmla="*/ 3079680 w 3117711"/>
              <a:gd name="connsiteY4" fmla="*/ 63777 h 2004153"/>
              <a:gd name="connsiteX5" fmla="*/ 3067498 w 3117711"/>
              <a:gd name="connsiteY5" fmla="*/ 1812426 h 2004153"/>
              <a:gd name="connsiteX6" fmla="*/ 209151 w 3117711"/>
              <a:gd name="connsiteY6" fmla="*/ 1839428 h 2004153"/>
              <a:gd name="connsiteX7" fmla="*/ 217122 w 3117711"/>
              <a:gd name="connsiteY7" fmla="*/ 1794410 h 2004153"/>
              <a:gd name="connsiteX8" fmla="*/ 210773 w 3117711"/>
              <a:gd name="connsiteY8" fmla="*/ 1749960 h 2004153"/>
              <a:gd name="connsiteX9" fmla="*/ 229934 w 3117711"/>
              <a:gd name="connsiteY9" fmla="*/ 1646552 h 2004153"/>
              <a:gd name="connsiteX10" fmla="*/ 467947 w 3117711"/>
              <a:gd name="connsiteY10" fmla="*/ 1530885 h 2004153"/>
              <a:gd name="connsiteX11" fmla="*/ 465818 w 3117711"/>
              <a:gd name="connsiteY11" fmla="*/ 1529707 h 2004153"/>
              <a:gd name="connsiteX0" fmla="*/ 465818 w 3079974"/>
              <a:gd name="connsiteY0" fmla="*/ 1550578 h 2025024"/>
              <a:gd name="connsiteX1" fmla="*/ 1113626 w 3079974"/>
              <a:gd name="connsiteY1" fmla="*/ 1241821 h 2025024"/>
              <a:gd name="connsiteX2" fmla="*/ 1869144 w 3079974"/>
              <a:gd name="connsiteY2" fmla="*/ 844074 h 2025024"/>
              <a:gd name="connsiteX3" fmla="*/ 2495430 w 3079974"/>
              <a:gd name="connsiteY3" fmla="*/ 443767 h 2025024"/>
              <a:gd name="connsiteX4" fmla="*/ 3079680 w 3079974"/>
              <a:gd name="connsiteY4" fmla="*/ 84648 h 2025024"/>
              <a:gd name="connsiteX5" fmla="*/ 3067498 w 3079974"/>
              <a:gd name="connsiteY5" fmla="*/ 1833297 h 2025024"/>
              <a:gd name="connsiteX6" fmla="*/ 209151 w 3079974"/>
              <a:gd name="connsiteY6" fmla="*/ 1860299 h 2025024"/>
              <a:gd name="connsiteX7" fmla="*/ 217122 w 3079974"/>
              <a:gd name="connsiteY7" fmla="*/ 1815281 h 2025024"/>
              <a:gd name="connsiteX8" fmla="*/ 210773 w 3079974"/>
              <a:gd name="connsiteY8" fmla="*/ 1770831 h 2025024"/>
              <a:gd name="connsiteX9" fmla="*/ 229934 w 3079974"/>
              <a:gd name="connsiteY9" fmla="*/ 1667423 h 2025024"/>
              <a:gd name="connsiteX10" fmla="*/ 467947 w 3079974"/>
              <a:gd name="connsiteY10" fmla="*/ 1551756 h 2025024"/>
              <a:gd name="connsiteX11" fmla="*/ 465818 w 3079974"/>
              <a:gd name="connsiteY11" fmla="*/ 1550578 h 2025024"/>
              <a:gd name="connsiteX0" fmla="*/ 465818 w 3079974"/>
              <a:gd name="connsiteY0" fmla="*/ 1550578 h 2022027"/>
              <a:gd name="connsiteX1" fmla="*/ 1113626 w 3079974"/>
              <a:gd name="connsiteY1" fmla="*/ 1241821 h 2022027"/>
              <a:gd name="connsiteX2" fmla="*/ 1869144 w 3079974"/>
              <a:gd name="connsiteY2" fmla="*/ 844074 h 2022027"/>
              <a:gd name="connsiteX3" fmla="*/ 2495430 w 3079974"/>
              <a:gd name="connsiteY3" fmla="*/ 443767 h 2022027"/>
              <a:gd name="connsiteX4" fmla="*/ 3079680 w 3079974"/>
              <a:gd name="connsiteY4" fmla="*/ 84648 h 2022027"/>
              <a:gd name="connsiteX5" fmla="*/ 3067498 w 3079974"/>
              <a:gd name="connsiteY5" fmla="*/ 1833297 h 2022027"/>
              <a:gd name="connsiteX6" fmla="*/ 209151 w 3079974"/>
              <a:gd name="connsiteY6" fmla="*/ 1860299 h 2022027"/>
              <a:gd name="connsiteX7" fmla="*/ 217122 w 3079974"/>
              <a:gd name="connsiteY7" fmla="*/ 1815281 h 2022027"/>
              <a:gd name="connsiteX8" fmla="*/ 210773 w 3079974"/>
              <a:gd name="connsiteY8" fmla="*/ 1770831 h 2022027"/>
              <a:gd name="connsiteX9" fmla="*/ 229934 w 3079974"/>
              <a:gd name="connsiteY9" fmla="*/ 1667423 h 2022027"/>
              <a:gd name="connsiteX10" fmla="*/ 467947 w 3079974"/>
              <a:gd name="connsiteY10" fmla="*/ 1551756 h 2022027"/>
              <a:gd name="connsiteX11" fmla="*/ 465818 w 3079974"/>
              <a:gd name="connsiteY11" fmla="*/ 1550578 h 2022027"/>
              <a:gd name="connsiteX0" fmla="*/ 465818 w 3280489"/>
              <a:gd name="connsiteY0" fmla="*/ 1550578 h 1964388"/>
              <a:gd name="connsiteX1" fmla="*/ 1113626 w 3280489"/>
              <a:gd name="connsiteY1" fmla="*/ 1241821 h 1964388"/>
              <a:gd name="connsiteX2" fmla="*/ 1869144 w 3280489"/>
              <a:gd name="connsiteY2" fmla="*/ 844074 h 1964388"/>
              <a:gd name="connsiteX3" fmla="*/ 2495430 w 3280489"/>
              <a:gd name="connsiteY3" fmla="*/ 443767 h 1964388"/>
              <a:gd name="connsiteX4" fmla="*/ 3079680 w 3280489"/>
              <a:gd name="connsiteY4" fmla="*/ 84648 h 1964388"/>
              <a:gd name="connsiteX5" fmla="*/ 3067498 w 3280489"/>
              <a:gd name="connsiteY5" fmla="*/ 1833297 h 1964388"/>
              <a:gd name="connsiteX6" fmla="*/ 209151 w 3280489"/>
              <a:gd name="connsiteY6" fmla="*/ 1844424 h 1964388"/>
              <a:gd name="connsiteX7" fmla="*/ 217122 w 3280489"/>
              <a:gd name="connsiteY7" fmla="*/ 1815281 h 1964388"/>
              <a:gd name="connsiteX8" fmla="*/ 210773 w 3280489"/>
              <a:gd name="connsiteY8" fmla="*/ 1770831 h 1964388"/>
              <a:gd name="connsiteX9" fmla="*/ 229934 w 3280489"/>
              <a:gd name="connsiteY9" fmla="*/ 1667423 h 1964388"/>
              <a:gd name="connsiteX10" fmla="*/ 467947 w 3280489"/>
              <a:gd name="connsiteY10" fmla="*/ 1551756 h 1964388"/>
              <a:gd name="connsiteX11" fmla="*/ 465818 w 3280489"/>
              <a:gd name="connsiteY11" fmla="*/ 1550578 h 1964388"/>
              <a:gd name="connsiteX0" fmla="*/ 465818 w 3079974"/>
              <a:gd name="connsiteY0" fmla="*/ 1550578 h 1933346"/>
              <a:gd name="connsiteX1" fmla="*/ 1113626 w 3079974"/>
              <a:gd name="connsiteY1" fmla="*/ 1241821 h 1933346"/>
              <a:gd name="connsiteX2" fmla="*/ 1869144 w 3079974"/>
              <a:gd name="connsiteY2" fmla="*/ 844074 h 1933346"/>
              <a:gd name="connsiteX3" fmla="*/ 2495430 w 3079974"/>
              <a:gd name="connsiteY3" fmla="*/ 443767 h 1933346"/>
              <a:gd name="connsiteX4" fmla="*/ 3079680 w 3079974"/>
              <a:gd name="connsiteY4" fmla="*/ 84648 h 1933346"/>
              <a:gd name="connsiteX5" fmla="*/ 3067498 w 3079974"/>
              <a:gd name="connsiteY5" fmla="*/ 1833297 h 1933346"/>
              <a:gd name="connsiteX6" fmla="*/ 209151 w 3079974"/>
              <a:gd name="connsiteY6" fmla="*/ 1844424 h 1933346"/>
              <a:gd name="connsiteX7" fmla="*/ 217122 w 3079974"/>
              <a:gd name="connsiteY7" fmla="*/ 1815281 h 1933346"/>
              <a:gd name="connsiteX8" fmla="*/ 210773 w 3079974"/>
              <a:gd name="connsiteY8" fmla="*/ 1770831 h 1933346"/>
              <a:gd name="connsiteX9" fmla="*/ 229934 w 3079974"/>
              <a:gd name="connsiteY9" fmla="*/ 1667423 h 1933346"/>
              <a:gd name="connsiteX10" fmla="*/ 467947 w 3079974"/>
              <a:gd name="connsiteY10" fmla="*/ 1551756 h 1933346"/>
              <a:gd name="connsiteX11" fmla="*/ 465818 w 3079974"/>
              <a:gd name="connsiteY11" fmla="*/ 1550578 h 1933346"/>
              <a:gd name="connsiteX0" fmla="*/ 463289 w 3249945"/>
              <a:gd name="connsiteY0" fmla="*/ 1550578 h 1976222"/>
              <a:gd name="connsiteX1" fmla="*/ 1111097 w 3249945"/>
              <a:gd name="connsiteY1" fmla="*/ 1241821 h 1976222"/>
              <a:gd name="connsiteX2" fmla="*/ 1866615 w 3249945"/>
              <a:gd name="connsiteY2" fmla="*/ 844074 h 1976222"/>
              <a:gd name="connsiteX3" fmla="*/ 2492901 w 3249945"/>
              <a:gd name="connsiteY3" fmla="*/ 443767 h 1976222"/>
              <a:gd name="connsiteX4" fmla="*/ 3077151 w 3249945"/>
              <a:gd name="connsiteY4" fmla="*/ 84648 h 1976222"/>
              <a:gd name="connsiteX5" fmla="*/ 3064969 w 3249945"/>
              <a:gd name="connsiteY5" fmla="*/ 1833297 h 1976222"/>
              <a:gd name="connsiteX6" fmla="*/ 3030819 w 3249945"/>
              <a:gd name="connsiteY6" fmla="*/ 1872432 h 1976222"/>
              <a:gd name="connsiteX7" fmla="*/ 206622 w 3249945"/>
              <a:gd name="connsiteY7" fmla="*/ 1844424 h 1976222"/>
              <a:gd name="connsiteX8" fmla="*/ 214593 w 3249945"/>
              <a:gd name="connsiteY8" fmla="*/ 1815281 h 1976222"/>
              <a:gd name="connsiteX9" fmla="*/ 208244 w 3249945"/>
              <a:gd name="connsiteY9" fmla="*/ 1770831 h 1976222"/>
              <a:gd name="connsiteX10" fmla="*/ 227405 w 3249945"/>
              <a:gd name="connsiteY10" fmla="*/ 1667423 h 1976222"/>
              <a:gd name="connsiteX11" fmla="*/ 465418 w 3249945"/>
              <a:gd name="connsiteY11" fmla="*/ 1551756 h 1976222"/>
              <a:gd name="connsiteX12" fmla="*/ 463289 w 3249945"/>
              <a:gd name="connsiteY12" fmla="*/ 1550578 h 1976222"/>
              <a:gd name="connsiteX0" fmla="*/ 415082 w 3068773"/>
              <a:gd name="connsiteY0" fmla="*/ 1550578 h 1972705"/>
              <a:gd name="connsiteX1" fmla="*/ 1062890 w 3068773"/>
              <a:gd name="connsiteY1" fmla="*/ 1241821 h 1972705"/>
              <a:gd name="connsiteX2" fmla="*/ 1818408 w 3068773"/>
              <a:gd name="connsiteY2" fmla="*/ 844074 h 1972705"/>
              <a:gd name="connsiteX3" fmla="*/ 2444694 w 3068773"/>
              <a:gd name="connsiteY3" fmla="*/ 443767 h 1972705"/>
              <a:gd name="connsiteX4" fmla="*/ 3028944 w 3068773"/>
              <a:gd name="connsiteY4" fmla="*/ 84648 h 1972705"/>
              <a:gd name="connsiteX5" fmla="*/ 3016762 w 3068773"/>
              <a:gd name="connsiteY5" fmla="*/ 1833297 h 1972705"/>
              <a:gd name="connsiteX6" fmla="*/ 2331737 w 3068773"/>
              <a:gd name="connsiteY6" fmla="*/ 1862907 h 1972705"/>
              <a:gd name="connsiteX7" fmla="*/ 158415 w 3068773"/>
              <a:gd name="connsiteY7" fmla="*/ 1844424 h 1972705"/>
              <a:gd name="connsiteX8" fmla="*/ 166386 w 3068773"/>
              <a:gd name="connsiteY8" fmla="*/ 1815281 h 1972705"/>
              <a:gd name="connsiteX9" fmla="*/ 160037 w 3068773"/>
              <a:gd name="connsiteY9" fmla="*/ 1770831 h 1972705"/>
              <a:gd name="connsiteX10" fmla="*/ 179198 w 3068773"/>
              <a:gd name="connsiteY10" fmla="*/ 1667423 h 1972705"/>
              <a:gd name="connsiteX11" fmla="*/ 417211 w 3068773"/>
              <a:gd name="connsiteY11" fmla="*/ 1551756 h 1972705"/>
              <a:gd name="connsiteX12" fmla="*/ 415082 w 3068773"/>
              <a:gd name="connsiteY12" fmla="*/ 1550578 h 1972705"/>
              <a:gd name="connsiteX0" fmla="*/ 415082 w 3068773"/>
              <a:gd name="connsiteY0" fmla="*/ 1550578 h 1971825"/>
              <a:gd name="connsiteX1" fmla="*/ 1062890 w 3068773"/>
              <a:gd name="connsiteY1" fmla="*/ 1241821 h 1971825"/>
              <a:gd name="connsiteX2" fmla="*/ 1818408 w 3068773"/>
              <a:gd name="connsiteY2" fmla="*/ 844074 h 1971825"/>
              <a:gd name="connsiteX3" fmla="*/ 2444694 w 3068773"/>
              <a:gd name="connsiteY3" fmla="*/ 443767 h 1971825"/>
              <a:gd name="connsiteX4" fmla="*/ 3028944 w 3068773"/>
              <a:gd name="connsiteY4" fmla="*/ 84648 h 1971825"/>
              <a:gd name="connsiteX5" fmla="*/ 3016762 w 3068773"/>
              <a:gd name="connsiteY5" fmla="*/ 1833297 h 1971825"/>
              <a:gd name="connsiteX6" fmla="*/ 2331737 w 3068773"/>
              <a:gd name="connsiteY6" fmla="*/ 1862907 h 1971825"/>
              <a:gd name="connsiteX7" fmla="*/ 2334912 w 3068773"/>
              <a:gd name="connsiteY7" fmla="*/ 1866083 h 1971825"/>
              <a:gd name="connsiteX8" fmla="*/ 158415 w 3068773"/>
              <a:gd name="connsiteY8" fmla="*/ 1844424 h 1971825"/>
              <a:gd name="connsiteX9" fmla="*/ 166386 w 3068773"/>
              <a:gd name="connsiteY9" fmla="*/ 1815281 h 1971825"/>
              <a:gd name="connsiteX10" fmla="*/ 160037 w 3068773"/>
              <a:gd name="connsiteY10" fmla="*/ 1770831 h 1971825"/>
              <a:gd name="connsiteX11" fmla="*/ 179198 w 3068773"/>
              <a:gd name="connsiteY11" fmla="*/ 1667423 h 1971825"/>
              <a:gd name="connsiteX12" fmla="*/ 417211 w 3068773"/>
              <a:gd name="connsiteY12" fmla="*/ 1551756 h 1971825"/>
              <a:gd name="connsiteX13" fmla="*/ 415082 w 3068773"/>
              <a:gd name="connsiteY13" fmla="*/ 1550578 h 1971825"/>
              <a:gd name="connsiteX0" fmla="*/ 409438 w 3063129"/>
              <a:gd name="connsiteY0" fmla="*/ 1550578 h 1971825"/>
              <a:gd name="connsiteX1" fmla="*/ 1057246 w 3063129"/>
              <a:gd name="connsiteY1" fmla="*/ 1241821 h 1971825"/>
              <a:gd name="connsiteX2" fmla="*/ 1812764 w 3063129"/>
              <a:gd name="connsiteY2" fmla="*/ 844074 h 1971825"/>
              <a:gd name="connsiteX3" fmla="*/ 2439050 w 3063129"/>
              <a:gd name="connsiteY3" fmla="*/ 443767 h 1971825"/>
              <a:gd name="connsiteX4" fmla="*/ 3023300 w 3063129"/>
              <a:gd name="connsiteY4" fmla="*/ 84648 h 1971825"/>
              <a:gd name="connsiteX5" fmla="*/ 3011118 w 3063129"/>
              <a:gd name="connsiteY5" fmla="*/ 1833297 h 1971825"/>
              <a:gd name="connsiteX6" fmla="*/ 2326093 w 3063129"/>
              <a:gd name="connsiteY6" fmla="*/ 1862907 h 1971825"/>
              <a:gd name="connsiteX7" fmla="*/ 2249893 w 3063129"/>
              <a:gd name="connsiteY7" fmla="*/ 1843858 h 1971825"/>
              <a:gd name="connsiteX8" fmla="*/ 152771 w 3063129"/>
              <a:gd name="connsiteY8" fmla="*/ 1844424 h 1971825"/>
              <a:gd name="connsiteX9" fmla="*/ 160742 w 3063129"/>
              <a:gd name="connsiteY9" fmla="*/ 1815281 h 1971825"/>
              <a:gd name="connsiteX10" fmla="*/ 154393 w 3063129"/>
              <a:gd name="connsiteY10" fmla="*/ 1770831 h 1971825"/>
              <a:gd name="connsiteX11" fmla="*/ 173554 w 3063129"/>
              <a:gd name="connsiteY11" fmla="*/ 1667423 h 1971825"/>
              <a:gd name="connsiteX12" fmla="*/ 411567 w 3063129"/>
              <a:gd name="connsiteY12" fmla="*/ 1551756 h 1971825"/>
              <a:gd name="connsiteX13" fmla="*/ 409438 w 3063129"/>
              <a:gd name="connsiteY13" fmla="*/ 1550578 h 1971825"/>
              <a:gd name="connsiteX0" fmla="*/ 409438 w 3042440"/>
              <a:gd name="connsiteY0" fmla="*/ 1550578 h 1964079"/>
              <a:gd name="connsiteX1" fmla="*/ 1057246 w 3042440"/>
              <a:gd name="connsiteY1" fmla="*/ 1241821 h 1964079"/>
              <a:gd name="connsiteX2" fmla="*/ 1812764 w 3042440"/>
              <a:gd name="connsiteY2" fmla="*/ 844074 h 1964079"/>
              <a:gd name="connsiteX3" fmla="*/ 2439050 w 3042440"/>
              <a:gd name="connsiteY3" fmla="*/ 443767 h 1964079"/>
              <a:gd name="connsiteX4" fmla="*/ 3023300 w 3042440"/>
              <a:gd name="connsiteY4" fmla="*/ 84648 h 1964079"/>
              <a:gd name="connsiteX5" fmla="*/ 3011118 w 3042440"/>
              <a:gd name="connsiteY5" fmla="*/ 1833297 h 1964079"/>
              <a:gd name="connsiteX6" fmla="*/ 2605493 w 3042440"/>
              <a:gd name="connsiteY6" fmla="*/ 1840682 h 1964079"/>
              <a:gd name="connsiteX7" fmla="*/ 2249893 w 3042440"/>
              <a:gd name="connsiteY7" fmla="*/ 1843858 h 1964079"/>
              <a:gd name="connsiteX8" fmla="*/ 152771 w 3042440"/>
              <a:gd name="connsiteY8" fmla="*/ 1844424 h 1964079"/>
              <a:gd name="connsiteX9" fmla="*/ 160742 w 3042440"/>
              <a:gd name="connsiteY9" fmla="*/ 1815281 h 1964079"/>
              <a:gd name="connsiteX10" fmla="*/ 154393 w 3042440"/>
              <a:gd name="connsiteY10" fmla="*/ 1770831 h 1964079"/>
              <a:gd name="connsiteX11" fmla="*/ 173554 w 3042440"/>
              <a:gd name="connsiteY11" fmla="*/ 1667423 h 1964079"/>
              <a:gd name="connsiteX12" fmla="*/ 411567 w 3042440"/>
              <a:gd name="connsiteY12" fmla="*/ 1551756 h 1964079"/>
              <a:gd name="connsiteX13" fmla="*/ 409438 w 3042440"/>
              <a:gd name="connsiteY13" fmla="*/ 1550578 h 1964079"/>
              <a:gd name="connsiteX0" fmla="*/ 409438 w 3023594"/>
              <a:gd name="connsiteY0" fmla="*/ 1550578 h 2013505"/>
              <a:gd name="connsiteX1" fmla="*/ 1057246 w 3023594"/>
              <a:gd name="connsiteY1" fmla="*/ 1241821 h 2013505"/>
              <a:gd name="connsiteX2" fmla="*/ 1812764 w 3023594"/>
              <a:gd name="connsiteY2" fmla="*/ 844074 h 2013505"/>
              <a:gd name="connsiteX3" fmla="*/ 2439050 w 3023594"/>
              <a:gd name="connsiteY3" fmla="*/ 443767 h 2013505"/>
              <a:gd name="connsiteX4" fmla="*/ 3023300 w 3023594"/>
              <a:gd name="connsiteY4" fmla="*/ 84648 h 2013505"/>
              <a:gd name="connsiteX5" fmla="*/ 3011118 w 3023594"/>
              <a:gd name="connsiteY5" fmla="*/ 1833297 h 2013505"/>
              <a:gd name="connsiteX6" fmla="*/ 2903943 w 3023594"/>
              <a:gd name="connsiteY6" fmla="*/ 1958158 h 2013505"/>
              <a:gd name="connsiteX7" fmla="*/ 2605493 w 3023594"/>
              <a:gd name="connsiteY7" fmla="*/ 1840682 h 2013505"/>
              <a:gd name="connsiteX8" fmla="*/ 2249893 w 3023594"/>
              <a:gd name="connsiteY8" fmla="*/ 1843858 h 2013505"/>
              <a:gd name="connsiteX9" fmla="*/ 152771 w 3023594"/>
              <a:gd name="connsiteY9" fmla="*/ 1844424 h 2013505"/>
              <a:gd name="connsiteX10" fmla="*/ 160742 w 3023594"/>
              <a:gd name="connsiteY10" fmla="*/ 1815281 h 2013505"/>
              <a:gd name="connsiteX11" fmla="*/ 154393 w 3023594"/>
              <a:gd name="connsiteY11" fmla="*/ 1770831 h 2013505"/>
              <a:gd name="connsiteX12" fmla="*/ 173554 w 3023594"/>
              <a:gd name="connsiteY12" fmla="*/ 1667423 h 2013505"/>
              <a:gd name="connsiteX13" fmla="*/ 411567 w 3023594"/>
              <a:gd name="connsiteY13" fmla="*/ 1551756 h 2013505"/>
              <a:gd name="connsiteX14" fmla="*/ 409438 w 3023594"/>
              <a:gd name="connsiteY14" fmla="*/ 1550578 h 2013505"/>
              <a:gd name="connsiteX0" fmla="*/ 409438 w 3023594"/>
              <a:gd name="connsiteY0" fmla="*/ 1550578 h 1965036"/>
              <a:gd name="connsiteX1" fmla="*/ 1057246 w 3023594"/>
              <a:gd name="connsiteY1" fmla="*/ 1241821 h 1965036"/>
              <a:gd name="connsiteX2" fmla="*/ 1812764 w 3023594"/>
              <a:gd name="connsiteY2" fmla="*/ 844074 h 1965036"/>
              <a:gd name="connsiteX3" fmla="*/ 2439050 w 3023594"/>
              <a:gd name="connsiteY3" fmla="*/ 443767 h 1965036"/>
              <a:gd name="connsiteX4" fmla="*/ 3023300 w 3023594"/>
              <a:gd name="connsiteY4" fmla="*/ 84648 h 1965036"/>
              <a:gd name="connsiteX5" fmla="*/ 3011118 w 3023594"/>
              <a:gd name="connsiteY5" fmla="*/ 1833297 h 1965036"/>
              <a:gd name="connsiteX6" fmla="*/ 2881718 w 3023594"/>
              <a:gd name="connsiteY6" fmla="*/ 1840683 h 1965036"/>
              <a:gd name="connsiteX7" fmla="*/ 2605493 w 3023594"/>
              <a:gd name="connsiteY7" fmla="*/ 1840682 h 1965036"/>
              <a:gd name="connsiteX8" fmla="*/ 2249893 w 3023594"/>
              <a:gd name="connsiteY8" fmla="*/ 1843858 h 1965036"/>
              <a:gd name="connsiteX9" fmla="*/ 152771 w 3023594"/>
              <a:gd name="connsiteY9" fmla="*/ 1844424 h 1965036"/>
              <a:gd name="connsiteX10" fmla="*/ 160742 w 3023594"/>
              <a:gd name="connsiteY10" fmla="*/ 1815281 h 1965036"/>
              <a:gd name="connsiteX11" fmla="*/ 154393 w 3023594"/>
              <a:gd name="connsiteY11" fmla="*/ 1770831 h 1965036"/>
              <a:gd name="connsiteX12" fmla="*/ 173554 w 3023594"/>
              <a:gd name="connsiteY12" fmla="*/ 1667423 h 1965036"/>
              <a:gd name="connsiteX13" fmla="*/ 411567 w 3023594"/>
              <a:gd name="connsiteY13" fmla="*/ 1551756 h 1965036"/>
              <a:gd name="connsiteX14" fmla="*/ 409438 w 3023594"/>
              <a:gd name="connsiteY14" fmla="*/ 1550578 h 1965036"/>
              <a:gd name="connsiteX0" fmla="*/ 409438 w 3023594"/>
              <a:gd name="connsiteY0" fmla="*/ 1550578 h 1997099"/>
              <a:gd name="connsiteX1" fmla="*/ 1057246 w 3023594"/>
              <a:gd name="connsiteY1" fmla="*/ 1241821 h 1997099"/>
              <a:gd name="connsiteX2" fmla="*/ 1812764 w 3023594"/>
              <a:gd name="connsiteY2" fmla="*/ 844074 h 1997099"/>
              <a:gd name="connsiteX3" fmla="*/ 2439050 w 3023594"/>
              <a:gd name="connsiteY3" fmla="*/ 443767 h 1997099"/>
              <a:gd name="connsiteX4" fmla="*/ 3023300 w 3023594"/>
              <a:gd name="connsiteY4" fmla="*/ 84648 h 1997099"/>
              <a:gd name="connsiteX5" fmla="*/ 3011118 w 3023594"/>
              <a:gd name="connsiteY5" fmla="*/ 1833297 h 1997099"/>
              <a:gd name="connsiteX6" fmla="*/ 2954743 w 3023594"/>
              <a:gd name="connsiteY6" fmla="*/ 1923233 h 1997099"/>
              <a:gd name="connsiteX7" fmla="*/ 2881718 w 3023594"/>
              <a:gd name="connsiteY7" fmla="*/ 1840683 h 1997099"/>
              <a:gd name="connsiteX8" fmla="*/ 2605493 w 3023594"/>
              <a:gd name="connsiteY8" fmla="*/ 1840682 h 1997099"/>
              <a:gd name="connsiteX9" fmla="*/ 2249893 w 3023594"/>
              <a:gd name="connsiteY9" fmla="*/ 1843858 h 1997099"/>
              <a:gd name="connsiteX10" fmla="*/ 152771 w 3023594"/>
              <a:gd name="connsiteY10" fmla="*/ 1844424 h 1997099"/>
              <a:gd name="connsiteX11" fmla="*/ 160742 w 3023594"/>
              <a:gd name="connsiteY11" fmla="*/ 1815281 h 1997099"/>
              <a:gd name="connsiteX12" fmla="*/ 154393 w 3023594"/>
              <a:gd name="connsiteY12" fmla="*/ 1770831 h 1997099"/>
              <a:gd name="connsiteX13" fmla="*/ 173554 w 3023594"/>
              <a:gd name="connsiteY13" fmla="*/ 1667423 h 1997099"/>
              <a:gd name="connsiteX14" fmla="*/ 411567 w 3023594"/>
              <a:gd name="connsiteY14" fmla="*/ 1551756 h 1997099"/>
              <a:gd name="connsiteX15" fmla="*/ 409438 w 3023594"/>
              <a:gd name="connsiteY15" fmla="*/ 1550578 h 1997099"/>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605493 w 3023594"/>
              <a:gd name="connsiteY8" fmla="*/ 184068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293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55232"/>
              <a:gd name="connsiteY0" fmla="*/ 1529707 h 1945250"/>
              <a:gd name="connsiteX1" fmla="*/ 1057246 w 3055232"/>
              <a:gd name="connsiteY1" fmla="*/ 1220950 h 1945250"/>
              <a:gd name="connsiteX2" fmla="*/ 1812764 w 3055232"/>
              <a:gd name="connsiteY2" fmla="*/ 823203 h 1945250"/>
              <a:gd name="connsiteX3" fmla="*/ 2439050 w 3055232"/>
              <a:gd name="connsiteY3" fmla="*/ 422896 h 1945250"/>
              <a:gd name="connsiteX4" fmla="*/ 3023300 w 3055232"/>
              <a:gd name="connsiteY4" fmla="*/ 63777 h 1945250"/>
              <a:gd name="connsiteX5" fmla="*/ 2973018 w 3055232"/>
              <a:gd name="connsiteY5" fmla="*/ 1812426 h 1945250"/>
              <a:gd name="connsiteX6" fmla="*/ 2929343 w 3055232"/>
              <a:gd name="connsiteY6" fmla="*/ 1822987 h 1945250"/>
              <a:gd name="connsiteX7" fmla="*/ 2837268 w 3055232"/>
              <a:gd name="connsiteY7" fmla="*/ 1819812 h 1945250"/>
              <a:gd name="connsiteX8" fmla="*/ 2545168 w 3055232"/>
              <a:gd name="connsiteY8" fmla="*/ 1826161 h 1945250"/>
              <a:gd name="connsiteX9" fmla="*/ 2249893 w 3055232"/>
              <a:gd name="connsiteY9" fmla="*/ 1822987 h 1945250"/>
              <a:gd name="connsiteX10" fmla="*/ 152771 w 3055232"/>
              <a:gd name="connsiteY10" fmla="*/ 1823553 h 1945250"/>
              <a:gd name="connsiteX11" fmla="*/ 160742 w 3055232"/>
              <a:gd name="connsiteY11" fmla="*/ 1794410 h 1945250"/>
              <a:gd name="connsiteX12" fmla="*/ 154393 w 3055232"/>
              <a:gd name="connsiteY12" fmla="*/ 1749960 h 1945250"/>
              <a:gd name="connsiteX13" fmla="*/ 173554 w 3055232"/>
              <a:gd name="connsiteY13" fmla="*/ 1646552 h 1945250"/>
              <a:gd name="connsiteX14" fmla="*/ 411567 w 3055232"/>
              <a:gd name="connsiteY14" fmla="*/ 1530885 h 1945250"/>
              <a:gd name="connsiteX15" fmla="*/ 409438 w 3055232"/>
              <a:gd name="connsiteY15" fmla="*/ 1529707 h 1945250"/>
              <a:gd name="connsiteX0" fmla="*/ 409438 w 3079202"/>
              <a:gd name="connsiteY0" fmla="*/ 1467952 h 1844691"/>
              <a:gd name="connsiteX1" fmla="*/ 1057246 w 3079202"/>
              <a:gd name="connsiteY1" fmla="*/ 1159195 h 1844691"/>
              <a:gd name="connsiteX2" fmla="*/ 1812764 w 3079202"/>
              <a:gd name="connsiteY2" fmla="*/ 761448 h 1844691"/>
              <a:gd name="connsiteX3" fmla="*/ 2439050 w 3079202"/>
              <a:gd name="connsiteY3" fmla="*/ 361141 h 1844691"/>
              <a:gd name="connsiteX4" fmla="*/ 3023300 w 3079202"/>
              <a:gd name="connsiteY4" fmla="*/ 2022 h 1844691"/>
              <a:gd name="connsiteX5" fmla="*/ 3049993 w 3079202"/>
              <a:gd name="connsiteY5" fmla="*/ 526156 h 1844691"/>
              <a:gd name="connsiteX6" fmla="*/ 2973018 w 3079202"/>
              <a:gd name="connsiteY6" fmla="*/ 1750671 h 1844691"/>
              <a:gd name="connsiteX7" fmla="*/ 2929343 w 3079202"/>
              <a:gd name="connsiteY7" fmla="*/ 1761232 h 1844691"/>
              <a:gd name="connsiteX8" fmla="*/ 2837268 w 3079202"/>
              <a:gd name="connsiteY8" fmla="*/ 1758057 h 1844691"/>
              <a:gd name="connsiteX9" fmla="*/ 2545168 w 3079202"/>
              <a:gd name="connsiteY9" fmla="*/ 1764406 h 1844691"/>
              <a:gd name="connsiteX10" fmla="*/ 2249893 w 3079202"/>
              <a:gd name="connsiteY10" fmla="*/ 1761232 h 1844691"/>
              <a:gd name="connsiteX11" fmla="*/ 152771 w 3079202"/>
              <a:gd name="connsiteY11" fmla="*/ 1761798 h 1844691"/>
              <a:gd name="connsiteX12" fmla="*/ 160742 w 3079202"/>
              <a:gd name="connsiteY12" fmla="*/ 1732655 h 1844691"/>
              <a:gd name="connsiteX13" fmla="*/ 154393 w 3079202"/>
              <a:gd name="connsiteY13" fmla="*/ 1688205 h 1844691"/>
              <a:gd name="connsiteX14" fmla="*/ 173554 w 3079202"/>
              <a:gd name="connsiteY14" fmla="*/ 1584797 h 1844691"/>
              <a:gd name="connsiteX15" fmla="*/ 411567 w 3079202"/>
              <a:gd name="connsiteY15" fmla="*/ 1469130 h 1844691"/>
              <a:gd name="connsiteX16" fmla="*/ 409438 w 3079202"/>
              <a:gd name="connsiteY16" fmla="*/ 1467952 h 1844691"/>
              <a:gd name="connsiteX0" fmla="*/ 409438 w 3066756"/>
              <a:gd name="connsiteY0" fmla="*/ 1467952 h 1844691"/>
              <a:gd name="connsiteX1" fmla="*/ 1057246 w 3066756"/>
              <a:gd name="connsiteY1" fmla="*/ 1159195 h 1844691"/>
              <a:gd name="connsiteX2" fmla="*/ 1812764 w 3066756"/>
              <a:gd name="connsiteY2" fmla="*/ 761448 h 1844691"/>
              <a:gd name="connsiteX3" fmla="*/ 2439050 w 3066756"/>
              <a:gd name="connsiteY3" fmla="*/ 361141 h 1844691"/>
              <a:gd name="connsiteX4" fmla="*/ 3023300 w 3066756"/>
              <a:gd name="connsiteY4" fmla="*/ 2022 h 1844691"/>
              <a:gd name="connsiteX5" fmla="*/ 3018243 w 3066756"/>
              <a:gd name="connsiteY5" fmla="*/ 526156 h 1844691"/>
              <a:gd name="connsiteX6" fmla="*/ 2973018 w 3066756"/>
              <a:gd name="connsiteY6" fmla="*/ 1750671 h 1844691"/>
              <a:gd name="connsiteX7" fmla="*/ 2929343 w 3066756"/>
              <a:gd name="connsiteY7" fmla="*/ 1761232 h 1844691"/>
              <a:gd name="connsiteX8" fmla="*/ 2837268 w 3066756"/>
              <a:gd name="connsiteY8" fmla="*/ 1758057 h 1844691"/>
              <a:gd name="connsiteX9" fmla="*/ 2545168 w 3066756"/>
              <a:gd name="connsiteY9" fmla="*/ 1764406 h 1844691"/>
              <a:gd name="connsiteX10" fmla="*/ 2249893 w 3066756"/>
              <a:gd name="connsiteY10" fmla="*/ 1761232 h 1844691"/>
              <a:gd name="connsiteX11" fmla="*/ 152771 w 3066756"/>
              <a:gd name="connsiteY11" fmla="*/ 1761798 h 1844691"/>
              <a:gd name="connsiteX12" fmla="*/ 160742 w 3066756"/>
              <a:gd name="connsiteY12" fmla="*/ 1732655 h 1844691"/>
              <a:gd name="connsiteX13" fmla="*/ 154393 w 3066756"/>
              <a:gd name="connsiteY13" fmla="*/ 1688205 h 1844691"/>
              <a:gd name="connsiteX14" fmla="*/ 173554 w 3066756"/>
              <a:gd name="connsiteY14" fmla="*/ 1584797 h 1844691"/>
              <a:gd name="connsiteX15" fmla="*/ 411567 w 3066756"/>
              <a:gd name="connsiteY15" fmla="*/ 1469130 h 1844691"/>
              <a:gd name="connsiteX16" fmla="*/ 409438 w 3066756"/>
              <a:gd name="connsiteY16" fmla="*/ 1467952 h 1844691"/>
              <a:gd name="connsiteX0" fmla="*/ 409438 w 3030425"/>
              <a:gd name="connsiteY0" fmla="*/ 1524809 h 1901548"/>
              <a:gd name="connsiteX1" fmla="*/ 1057246 w 3030425"/>
              <a:gd name="connsiteY1" fmla="*/ 1216052 h 1901548"/>
              <a:gd name="connsiteX2" fmla="*/ 1812764 w 3030425"/>
              <a:gd name="connsiteY2" fmla="*/ 818305 h 1901548"/>
              <a:gd name="connsiteX3" fmla="*/ 2439050 w 3030425"/>
              <a:gd name="connsiteY3" fmla="*/ 417998 h 1901548"/>
              <a:gd name="connsiteX4" fmla="*/ 2962975 w 3030425"/>
              <a:gd name="connsiteY4" fmla="*/ 1729 h 1901548"/>
              <a:gd name="connsiteX5" fmla="*/ 3018243 w 3030425"/>
              <a:gd name="connsiteY5" fmla="*/ 583013 h 1901548"/>
              <a:gd name="connsiteX6" fmla="*/ 2973018 w 3030425"/>
              <a:gd name="connsiteY6" fmla="*/ 1807528 h 1901548"/>
              <a:gd name="connsiteX7" fmla="*/ 2929343 w 3030425"/>
              <a:gd name="connsiteY7" fmla="*/ 1818089 h 1901548"/>
              <a:gd name="connsiteX8" fmla="*/ 2837268 w 3030425"/>
              <a:gd name="connsiteY8" fmla="*/ 1814914 h 1901548"/>
              <a:gd name="connsiteX9" fmla="*/ 2545168 w 3030425"/>
              <a:gd name="connsiteY9" fmla="*/ 1821263 h 1901548"/>
              <a:gd name="connsiteX10" fmla="*/ 2249893 w 3030425"/>
              <a:gd name="connsiteY10" fmla="*/ 1818089 h 1901548"/>
              <a:gd name="connsiteX11" fmla="*/ 152771 w 3030425"/>
              <a:gd name="connsiteY11" fmla="*/ 1818655 h 1901548"/>
              <a:gd name="connsiteX12" fmla="*/ 160742 w 3030425"/>
              <a:gd name="connsiteY12" fmla="*/ 1789512 h 1901548"/>
              <a:gd name="connsiteX13" fmla="*/ 154393 w 3030425"/>
              <a:gd name="connsiteY13" fmla="*/ 1745062 h 1901548"/>
              <a:gd name="connsiteX14" fmla="*/ 173554 w 3030425"/>
              <a:gd name="connsiteY14" fmla="*/ 1641654 h 1901548"/>
              <a:gd name="connsiteX15" fmla="*/ 411567 w 3030425"/>
              <a:gd name="connsiteY15" fmla="*/ 1525987 h 1901548"/>
              <a:gd name="connsiteX16" fmla="*/ 409438 w 3030425"/>
              <a:gd name="connsiteY16" fmla="*/ 1524809 h 1901548"/>
              <a:gd name="connsiteX0" fmla="*/ 409438 w 3028951"/>
              <a:gd name="connsiteY0" fmla="*/ 1523167 h 1899906"/>
              <a:gd name="connsiteX1" fmla="*/ 1057246 w 3028951"/>
              <a:gd name="connsiteY1" fmla="*/ 1214410 h 1899906"/>
              <a:gd name="connsiteX2" fmla="*/ 1812764 w 3028951"/>
              <a:gd name="connsiteY2" fmla="*/ 816663 h 1899906"/>
              <a:gd name="connsiteX3" fmla="*/ 2439050 w 3028951"/>
              <a:gd name="connsiteY3" fmla="*/ 416356 h 1899906"/>
              <a:gd name="connsiteX4" fmla="*/ 2962975 w 3028951"/>
              <a:gd name="connsiteY4" fmla="*/ 87 h 1899906"/>
              <a:gd name="connsiteX5" fmla="*/ 3024594 w 3028951"/>
              <a:gd name="connsiteY5" fmla="*/ 381346 h 1899906"/>
              <a:gd name="connsiteX6" fmla="*/ 3018243 w 3028951"/>
              <a:gd name="connsiteY6" fmla="*/ 581371 h 1899906"/>
              <a:gd name="connsiteX7" fmla="*/ 2973018 w 3028951"/>
              <a:gd name="connsiteY7" fmla="*/ 1805886 h 1899906"/>
              <a:gd name="connsiteX8" fmla="*/ 2929343 w 3028951"/>
              <a:gd name="connsiteY8" fmla="*/ 1816447 h 1899906"/>
              <a:gd name="connsiteX9" fmla="*/ 2837268 w 3028951"/>
              <a:gd name="connsiteY9" fmla="*/ 1813272 h 1899906"/>
              <a:gd name="connsiteX10" fmla="*/ 2545168 w 3028951"/>
              <a:gd name="connsiteY10" fmla="*/ 1819621 h 1899906"/>
              <a:gd name="connsiteX11" fmla="*/ 2249893 w 3028951"/>
              <a:gd name="connsiteY11" fmla="*/ 1816447 h 1899906"/>
              <a:gd name="connsiteX12" fmla="*/ 152771 w 3028951"/>
              <a:gd name="connsiteY12" fmla="*/ 1817013 h 1899906"/>
              <a:gd name="connsiteX13" fmla="*/ 160742 w 3028951"/>
              <a:gd name="connsiteY13" fmla="*/ 1787870 h 1899906"/>
              <a:gd name="connsiteX14" fmla="*/ 154393 w 3028951"/>
              <a:gd name="connsiteY14" fmla="*/ 1743420 h 1899906"/>
              <a:gd name="connsiteX15" fmla="*/ 173554 w 3028951"/>
              <a:gd name="connsiteY15" fmla="*/ 1640012 h 1899906"/>
              <a:gd name="connsiteX16" fmla="*/ 411567 w 3028951"/>
              <a:gd name="connsiteY16" fmla="*/ 1524345 h 1899906"/>
              <a:gd name="connsiteX17" fmla="*/ 409438 w 3028951"/>
              <a:gd name="connsiteY17" fmla="*/ 1523167 h 1899906"/>
              <a:gd name="connsiteX0" fmla="*/ 409438 w 3019863"/>
              <a:gd name="connsiteY0" fmla="*/ 1523296 h 1900035"/>
              <a:gd name="connsiteX1" fmla="*/ 1057246 w 3019863"/>
              <a:gd name="connsiteY1" fmla="*/ 1214539 h 1900035"/>
              <a:gd name="connsiteX2" fmla="*/ 1812764 w 3019863"/>
              <a:gd name="connsiteY2" fmla="*/ 816792 h 1900035"/>
              <a:gd name="connsiteX3" fmla="*/ 2439050 w 3019863"/>
              <a:gd name="connsiteY3" fmla="*/ 416485 h 1900035"/>
              <a:gd name="connsiteX4" fmla="*/ 2962975 w 3019863"/>
              <a:gd name="connsiteY4" fmla="*/ 216 h 1900035"/>
              <a:gd name="connsiteX5" fmla="*/ 2989669 w 3019863"/>
              <a:gd name="connsiteY5" fmla="*/ 362425 h 1900035"/>
              <a:gd name="connsiteX6" fmla="*/ 3018243 w 3019863"/>
              <a:gd name="connsiteY6" fmla="*/ 581500 h 1900035"/>
              <a:gd name="connsiteX7" fmla="*/ 2973018 w 3019863"/>
              <a:gd name="connsiteY7" fmla="*/ 1806015 h 1900035"/>
              <a:gd name="connsiteX8" fmla="*/ 2929343 w 3019863"/>
              <a:gd name="connsiteY8" fmla="*/ 1816576 h 1900035"/>
              <a:gd name="connsiteX9" fmla="*/ 2837268 w 3019863"/>
              <a:gd name="connsiteY9" fmla="*/ 1813401 h 1900035"/>
              <a:gd name="connsiteX10" fmla="*/ 2545168 w 3019863"/>
              <a:gd name="connsiteY10" fmla="*/ 1819750 h 1900035"/>
              <a:gd name="connsiteX11" fmla="*/ 2249893 w 3019863"/>
              <a:gd name="connsiteY11" fmla="*/ 1816576 h 1900035"/>
              <a:gd name="connsiteX12" fmla="*/ 152771 w 3019863"/>
              <a:gd name="connsiteY12" fmla="*/ 1817142 h 1900035"/>
              <a:gd name="connsiteX13" fmla="*/ 160742 w 3019863"/>
              <a:gd name="connsiteY13" fmla="*/ 1787999 h 1900035"/>
              <a:gd name="connsiteX14" fmla="*/ 154393 w 3019863"/>
              <a:gd name="connsiteY14" fmla="*/ 1743549 h 1900035"/>
              <a:gd name="connsiteX15" fmla="*/ 173554 w 3019863"/>
              <a:gd name="connsiteY15" fmla="*/ 1640141 h 1900035"/>
              <a:gd name="connsiteX16" fmla="*/ 411567 w 3019863"/>
              <a:gd name="connsiteY16" fmla="*/ 1524474 h 1900035"/>
              <a:gd name="connsiteX17" fmla="*/ 409438 w 3019863"/>
              <a:gd name="connsiteY17" fmla="*/ 1523296 h 1900035"/>
              <a:gd name="connsiteX0" fmla="*/ 409438 w 3018895"/>
              <a:gd name="connsiteY0" fmla="*/ 1523296 h 1898625"/>
              <a:gd name="connsiteX1" fmla="*/ 1057246 w 3018895"/>
              <a:gd name="connsiteY1" fmla="*/ 1214539 h 1898625"/>
              <a:gd name="connsiteX2" fmla="*/ 1812764 w 3018895"/>
              <a:gd name="connsiteY2" fmla="*/ 816792 h 1898625"/>
              <a:gd name="connsiteX3" fmla="*/ 2439050 w 3018895"/>
              <a:gd name="connsiteY3" fmla="*/ 416485 h 1898625"/>
              <a:gd name="connsiteX4" fmla="*/ 2962975 w 3018895"/>
              <a:gd name="connsiteY4" fmla="*/ 216 h 1898625"/>
              <a:gd name="connsiteX5" fmla="*/ 2989669 w 3018895"/>
              <a:gd name="connsiteY5" fmla="*/ 362425 h 1898625"/>
              <a:gd name="connsiteX6" fmla="*/ 3018243 w 3018895"/>
              <a:gd name="connsiteY6" fmla="*/ 581500 h 1898625"/>
              <a:gd name="connsiteX7" fmla="*/ 2992844 w 3018895"/>
              <a:gd name="connsiteY7" fmla="*/ 600551 h 1898625"/>
              <a:gd name="connsiteX8" fmla="*/ 2973018 w 3018895"/>
              <a:gd name="connsiteY8" fmla="*/ 1806015 h 1898625"/>
              <a:gd name="connsiteX9" fmla="*/ 2929343 w 3018895"/>
              <a:gd name="connsiteY9" fmla="*/ 1816576 h 1898625"/>
              <a:gd name="connsiteX10" fmla="*/ 2837268 w 3018895"/>
              <a:gd name="connsiteY10" fmla="*/ 1813401 h 1898625"/>
              <a:gd name="connsiteX11" fmla="*/ 2545168 w 3018895"/>
              <a:gd name="connsiteY11" fmla="*/ 1819750 h 1898625"/>
              <a:gd name="connsiteX12" fmla="*/ 2249893 w 3018895"/>
              <a:gd name="connsiteY12" fmla="*/ 1816576 h 1898625"/>
              <a:gd name="connsiteX13" fmla="*/ 152771 w 3018895"/>
              <a:gd name="connsiteY13" fmla="*/ 1817142 h 1898625"/>
              <a:gd name="connsiteX14" fmla="*/ 160742 w 3018895"/>
              <a:gd name="connsiteY14" fmla="*/ 1787999 h 1898625"/>
              <a:gd name="connsiteX15" fmla="*/ 154393 w 3018895"/>
              <a:gd name="connsiteY15" fmla="*/ 1743549 h 1898625"/>
              <a:gd name="connsiteX16" fmla="*/ 173554 w 3018895"/>
              <a:gd name="connsiteY16" fmla="*/ 1640141 h 1898625"/>
              <a:gd name="connsiteX17" fmla="*/ 411567 w 3018895"/>
              <a:gd name="connsiteY17" fmla="*/ 1524474 h 1898625"/>
              <a:gd name="connsiteX18" fmla="*/ 409438 w 3018895"/>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73018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63493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10134 w 3010073"/>
              <a:gd name="connsiteY0" fmla="*/ 1523296 h 1898625"/>
              <a:gd name="connsiteX1" fmla="*/ 1057942 w 3010073"/>
              <a:gd name="connsiteY1" fmla="*/ 1214539 h 1898625"/>
              <a:gd name="connsiteX2" fmla="*/ 1813460 w 3010073"/>
              <a:gd name="connsiteY2" fmla="*/ 816792 h 1898625"/>
              <a:gd name="connsiteX3" fmla="*/ 2439746 w 3010073"/>
              <a:gd name="connsiteY3" fmla="*/ 416485 h 1898625"/>
              <a:gd name="connsiteX4" fmla="*/ 2963671 w 3010073"/>
              <a:gd name="connsiteY4" fmla="*/ 216 h 1898625"/>
              <a:gd name="connsiteX5" fmla="*/ 2990365 w 3010073"/>
              <a:gd name="connsiteY5" fmla="*/ 362425 h 1898625"/>
              <a:gd name="connsiteX6" fmla="*/ 2990364 w 3010073"/>
              <a:gd name="connsiteY6" fmla="*/ 479900 h 1898625"/>
              <a:gd name="connsiteX7" fmla="*/ 2993540 w 3010073"/>
              <a:gd name="connsiteY7" fmla="*/ 600551 h 1898625"/>
              <a:gd name="connsiteX8" fmla="*/ 2964189 w 3010073"/>
              <a:gd name="connsiteY8" fmla="*/ 1806015 h 1898625"/>
              <a:gd name="connsiteX9" fmla="*/ 2930039 w 3010073"/>
              <a:gd name="connsiteY9" fmla="*/ 1816576 h 1898625"/>
              <a:gd name="connsiteX10" fmla="*/ 2837964 w 3010073"/>
              <a:gd name="connsiteY10" fmla="*/ 1813401 h 1898625"/>
              <a:gd name="connsiteX11" fmla="*/ 2545864 w 3010073"/>
              <a:gd name="connsiteY11" fmla="*/ 1819750 h 1898625"/>
              <a:gd name="connsiteX12" fmla="*/ 2250589 w 3010073"/>
              <a:gd name="connsiteY12" fmla="*/ 1816576 h 1898625"/>
              <a:gd name="connsiteX13" fmla="*/ 153467 w 3010073"/>
              <a:gd name="connsiteY13" fmla="*/ 1817142 h 1898625"/>
              <a:gd name="connsiteX14" fmla="*/ 161438 w 3010073"/>
              <a:gd name="connsiteY14" fmla="*/ 1787999 h 1898625"/>
              <a:gd name="connsiteX15" fmla="*/ 174250 w 3010073"/>
              <a:gd name="connsiteY15" fmla="*/ 1640141 h 1898625"/>
              <a:gd name="connsiteX16" fmla="*/ 412263 w 3010073"/>
              <a:gd name="connsiteY16" fmla="*/ 1524474 h 1898625"/>
              <a:gd name="connsiteX17" fmla="*/ 410134 w 3010073"/>
              <a:gd name="connsiteY17" fmla="*/ 1523296 h 1898625"/>
              <a:gd name="connsiteX0" fmla="*/ 153467 w 3010073"/>
              <a:gd name="connsiteY0" fmla="*/ 1817142 h 1908582"/>
              <a:gd name="connsiteX1" fmla="*/ 161438 w 3010073"/>
              <a:gd name="connsiteY1" fmla="*/ 1787999 h 1908582"/>
              <a:gd name="connsiteX2" fmla="*/ 174250 w 3010073"/>
              <a:gd name="connsiteY2" fmla="*/ 1640141 h 1908582"/>
              <a:gd name="connsiteX3" fmla="*/ 412263 w 3010073"/>
              <a:gd name="connsiteY3" fmla="*/ 1524474 h 1908582"/>
              <a:gd name="connsiteX4" fmla="*/ 410134 w 3010073"/>
              <a:gd name="connsiteY4" fmla="*/ 1523296 h 1908582"/>
              <a:gd name="connsiteX5" fmla="*/ 1057942 w 3010073"/>
              <a:gd name="connsiteY5" fmla="*/ 1214539 h 1908582"/>
              <a:gd name="connsiteX6" fmla="*/ 1813460 w 3010073"/>
              <a:gd name="connsiteY6" fmla="*/ 816792 h 1908582"/>
              <a:gd name="connsiteX7" fmla="*/ 2439746 w 3010073"/>
              <a:gd name="connsiteY7" fmla="*/ 416485 h 1908582"/>
              <a:gd name="connsiteX8" fmla="*/ 2963671 w 3010073"/>
              <a:gd name="connsiteY8" fmla="*/ 216 h 1908582"/>
              <a:gd name="connsiteX9" fmla="*/ 2990365 w 3010073"/>
              <a:gd name="connsiteY9" fmla="*/ 362425 h 1908582"/>
              <a:gd name="connsiteX10" fmla="*/ 2990364 w 3010073"/>
              <a:gd name="connsiteY10" fmla="*/ 479900 h 1908582"/>
              <a:gd name="connsiteX11" fmla="*/ 2993540 w 3010073"/>
              <a:gd name="connsiteY11" fmla="*/ 600551 h 1908582"/>
              <a:gd name="connsiteX12" fmla="*/ 2964189 w 3010073"/>
              <a:gd name="connsiteY12" fmla="*/ 1806015 h 1908582"/>
              <a:gd name="connsiteX13" fmla="*/ 2930039 w 3010073"/>
              <a:gd name="connsiteY13" fmla="*/ 1816576 h 1908582"/>
              <a:gd name="connsiteX14" fmla="*/ 2837964 w 3010073"/>
              <a:gd name="connsiteY14" fmla="*/ 1813401 h 1908582"/>
              <a:gd name="connsiteX15" fmla="*/ 2545864 w 3010073"/>
              <a:gd name="connsiteY15" fmla="*/ 1819750 h 1908582"/>
              <a:gd name="connsiteX16" fmla="*/ 2250589 w 3010073"/>
              <a:gd name="connsiteY16" fmla="*/ 1816576 h 1908582"/>
              <a:gd name="connsiteX17" fmla="*/ 244907 w 3010073"/>
              <a:gd name="connsiteY17" fmla="*/ 1908582 h 1908582"/>
              <a:gd name="connsiteX0" fmla="*/ 153467 w 3010073"/>
              <a:gd name="connsiteY0" fmla="*/ 1817142 h 1898625"/>
              <a:gd name="connsiteX1" fmla="*/ 161438 w 3010073"/>
              <a:gd name="connsiteY1" fmla="*/ 1787999 h 1898625"/>
              <a:gd name="connsiteX2" fmla="*/ 174250 w 3010073"/>
              <a:gd name="connsiteY2" fmla="*/ 1640141 h 1898625"/>
              <a:gd name="connsiteX3" fmla="*/ 412263 w 3010073"/>
              <a:gd name="connsiteY3" fmla="*/ 1524474 h 1898625"/>
              <a:gd name="connsiteX4" fmla="*/ 410134 w 3010073"/>
              <a:gd name="connsiteY4" fmla="*/ 1523296 h 1898625"/>
              <a:gd name="connsiteX5" fmla="*/ 1057942 w 3010073"/>
              <a:gd name="connsiteY5" fmla="*/ 1214539 h 1898625"/>
              <a:gd name="connsiteX6" fmla="*/ 1813460 w 3010073"/>
              <a:gd name="connsiteY6" fmla="*/ 816792 h 1898625"/>
              <a:gd name="connsiteX7" fmla="*/ 2439746 w 3010073"/>
              <a:gd name="connsiteY7" fmla="*/ 416485 h 1898625"/>
              <a:gd name="connsiteX8" fmla="*/ 2963671 w 3010073"/>
              <a:gd name="connsiteY8" fmla="*/ 216 h 1898625"/>
              <a:gd name="connsiteX9" fmla="*/ 2990365 w 3010073"/>
              <a:gd name="connsiteY9" fmla="*/ 362425 h 1898625"/>
              <a:gd name="connsiteX10" fmla="*/ 2990364 w 3010073"/>
              <a:gd name="connsiteY10" fmla="*/ 479900 h 1898625"/>
              <a:gd name="connsiteX11" fmla="*/ 2993540 w 3010073"/>
              <a:gd name="connsiteY11" fmla="*/ 600551 h 1898625"/>
              <a:gd name="connsiteX12" fmla="*/ 2964189 w 3010073"/>
              <a:gd name="connsiteY12" fmla="*/ 1806015 h 1898625"/>
              <a:gd name="connsiteX13" fmla="*/ 2930039 w 3010073"/>
              <a:gd name="connsiteY13" fmla="*/ 1816576 h 1898625"/>
              <a:gd name="connsiteX14" fmla="*/ 2837964 w 3010073"/>
              <a:gd name="connsiteY14" fmla="*/ 1813401 h 1898625"/>
              <a:gd name="connsiteX15" fmla="*/ 2545864 w 3010073"/>
              <a:gd name="connsiteY15" fmla="*/ 1819750 h 1898625"/>
              <a:gd name="connsiteX16" fmla="*/ 2250589 w 3010073"/>
              <a:gd name="connsiteY16" fmla="*/ 1816576 h 1898625"/>
              <a:gd name="connsiteX0" fmla="*/ 4239 w 2860845"/>
              <a:gd name="connsiteY0" fmla="*/ 1817142 h 1898625"/>
              <a:gd name="connsiteX1" fmla="*/ 25022 w 2860845"/>
              <a:gd name="connsiteY1" fmla="*/ 1640141 h 1898625"/>
              <a:gd name="connsiteX2" fmla="*/ 263035 w 2860845"/>
              <a:gd name="connsiteY2" fmla="*/ 1524474 h 1898625"/>
              <a:gd name="connsiteX3" fmla="*/ 260906 w 2860845"/>
              <a:gd name="connsiteY3" fmla="*/ 1523296 h 1898625"/>
              <a:gd name="connsiteX4" fmla="*/ 908714 w 2860845"/>
              <a:gd name="connsiteY4" fmla="*/ 1214539 h 1898625"/>
              <a:gd name="connsiteX5" fmla="*/ 1664232 w 2860845"/>
              <a:gd name="connsiteY5" fmla="*/ 816792 h 1898625"/>
              <a:gd name="connsiteX6" fmla="*/ 2290518 w 2860845"/>
              <a:gd name="connsiteY6" fmla="*/ 416485 h 1898625"/>
              <a:gd name="connsiteX7" fmla="*/ 2814443 w 2860845"/>
              <a:gd name="connsiteY7" fmla="*/ 216 h 1898625"/>
              <a:gd name="connsiteX8" fmla="*/ 2841137 w 2860845"/>
              <a:gd name="connsiteY8" fmla="*/ 362425 h 1898625"/>
              <a:gd name="connsiteX9" fmla="*/ 2841136 w 2860845"/>
              <a:gd name="connsiteY9" fmla="*/ 479900 h 1898625"/>
              <a:gd name="connsiteX10" fmla="*/ 2844312 w 2860845"/>
              <a:gd name="connsiteY10" fmla="*/ 600551 h 1898625"/>
              <a:gd name="connsiteX11" fmla="*/ 2814961 w 2860845"/>
              <a:gd name="connsiteY11" fmla="*/ 1806015 h 1898625"/>
              <a:gd name="connsiteX12" fmla="*/ 2780811 w 2860845"/>
              <a:gd name="connsiteY12" fmla="*/ 1816576 h 1898625"/>
              <a:gd name="connsiteX13" fmla="*/ 2688736 w 2860845"/>
              <a:gd name="connsiteY13" fmla="*/ 1813401 h 1898625"/>
              <a:gd name="connsiteX14" fmla="*/ 2396636 w 2860845"/>
              <a:gd name="connsiteY14" fmla="*/ 1819750 h 1898625"/>
              <a:gd name="connsiteX15" fmla="*/ 2101361 w 2860845"/>
              <a:gd name="connsiteY15"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14" fmla="*/ 2076339 w 2835823"/>
              <a:gd name="connsiteY14"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0" fmla="*/ 0 w 2835823"/>
              <a:gd name="connsiteY0" fmla="*/ 1640141 h 1806015"/>
              <a:gd name="connsiteX1" fmla="*/ 238013 w 2835823"/>
              <a:gd name="connsiteY1" fmla="*/ 1524474 h 1806015"/>
              <a:gd name="connsiteX2" fmla="*/ 235884 w 2835823"/>
              <a:gd name="connsiteY2" fmla="*/ 1523296 h 1806015"/>
              <a:gd name="connsiteX3" fmla="*/ 883692 w 2835823"/>
              <a:gd name="connsiteY3" fmla="*/ 1214539 h 1806015"/>
              <a:gd name="connsiteX4" fmla="*/ 1639210 w 2835823"/>
              <a:gd name="connsiteY4" fmla="*/ 816792 h 1806015"/>
              <a:gd name="connsiteX5" fmla="*/ 2265496 w 2835823"/>
              <a:gd name="connsiteY5" fmla="*/ 416485 h 1806015"/>
              <a:gd name="connsiteX6" fmla="*/ 2789421 w 2835823"/>
              <a:gd name="connsiteY6" fmla="*/ 216 h 1806015"/>
              <a:gd name="connsiteX7" fmla="*/ 2816115 w 2835823"/>
              <a:gd name="connsiteY7" fmla="*/ 362425 h 1806015"/>
              <a:gd name="connsiteX8" fmla="*/ 2816114 w 2835823"/>
              <a:gd name="connsiteY8" fmla="*/ 479900 h 1806015"/>
              <a:gd name="connsiteX9" fmla="*/ 2819290 w 2835823"/>
              <a:gd name="connsiteY9" fmla="*/ 600551 h 1806015"/>
              <a:gd name="connsiteX10" fmla="*/ 2789939 w 2835823"/>
              <a:gd name="connsiteY10" fmla="*/ 1806015 h 1806015"/>
              <a:gd name="connsiteX0" fmla="*/ 0 w 2835823"/>
              <a:gd name="connsiteY0" fmla="*/ 1640141 h 1640141"/>
              <a:gd name="connsiteX1" fmla="*/ 238013 w 2835823"/>
              <a:gd name="connsiteY1" fmla="*/ 1524474 h 1640141"/>
              <a:gd name="connsiteX2" fmla="*/ 235884 w 2835823"/>
              <a:gd name="connsiteY2" fmla="*/ 1523296 h 1640141"/>
              <a:gd name="connsiteX3" fmla="*/ 883692 w 2835823"/>
              <a:gd name="connsiteY3" fmla="*/ 1214539 h 1640141"/>
              <a:gd name="connsiteX4" fmla="*/ 1639210 w 2835823"/>
              <a:gd name="connsiteY4" fmla="*/ 816792 h 1640141"/>
              <a:gd name="connsiteX5" fmla="*/ 2265496 w 2835823"/>
              <a:gd name="connsiteY5" fmla="*/ 416485 h 1640141"/>
              <a:gd name="connsiteX6" fmla="*/ 2789421 w 2835823"/>
              <a:gd name="connsiteY6" fmla="*/ 216 h 1640141"/>
              <a:gd name="connsiteX7" fmla="*/ 2816115 w 2835823"/>
              <a:gd name="connsiteY7" fmla="*/ 362425 h 1640141"/>
              <a:gd name="connsiteX8" fmla="*/ 2816114 w 2835823"/>
              <a:gd name="connsiteY8" fmla="*/ 479900 h 1640141"/>
              <a:gd name="connsiteX9" fmla="*/ 2819290 w 2835823"/>
              <a:gd name="connsiteY9" fmla="*/ 600551 h 1640141"/>
              <a:gd name="connsiteX0" fmla="*/ 0 w 2837028"/>
              <a:gd name="connsiteY0" fmla="*/ 1640205 h 1640205"/>
              <a:gd name="connsiteX1" fmla="*/ 238013 w 2837028"/>
              <a:gd name="connsiteY1" fmla="*/ 1524538 h 1640205"/>
              <a:gd name="connsiteX2" fmla="*/ 235884 w 2837028"/>
              <a:gd name="connsiteY2" fmla="*/ 1523360 h 1640205"/>
              <a:gd name="connsiteX3" fmla="*/ 883692 w 2837028"/>
              <a:gd name="connsiteY3" fmla="*/ 1214603 h 1640205"/>
              <a:gd name="connsiteX4" fmla="*/ 1639210 w 2837028"/>
              <a:gd name="connsiteY4" fmla="*/ 816856 h 1640205"/>
              <a:gd name="connsiteX5" fmla="*/ 2265496 w 2837028"/>
              <a:gd name="connsiteY5" fmla="*/ 416549 h 1640205"/>
              <a:gd name="connsiteX6" fmla="*/ 2789421 w 2837028"/>
              <a:gd name="connsiteY6" fmla="*/ 280 h 1640205"/>
              <a:gd name="connsiteX7" fmla="*/ 2816114 w 2837028"/>
              <a:gd name="connsiteY7" fmla="*/ 479964 h 1640205"/>
              <a:gd name="connsiteX8" fmla="*/ 2819290 w 2837028"/>
              <a:gd name="connsiteY8" fmla="*/ 600615 h 1640205"/>
              <a:gd name="connsiteX0" fmla="*/ 0 w 2838034"/>
              <a:gd name="connsiteY0" fmla="*/ 1642041 h 1642041"/>
              <a:gd name="connsiteX1" fmla="*/ 238013 w 2838034"/>
              <a:gd name="connsiteY1" fmla="*/ 1526374 h 1642041"/>
              <a:gd name="connsiteX2" fmla="*/ 235884 w 2838034"/>
              <a:gd name="connsiteY2" fmla="*/ 1525196 h 1642041"/>
              <a:gd name="connsiteX3" fmla="*/ 883692 w 2838034"/>
              <a:gd name="connsiteY3" fmla="*/ 1216439 h 1642041"/>
              <a:gd name="connsiteX4" fmla="*/ 1639210 w 2838034"/>
              <a:gd name="connsiteY4" fmla="*/ 818692 h 1642041"/>
              <a:gd name="connsiteX5" fmla="*/ 2265496 w 2838034"/>
              <a:gd name="connsiteY5" fmla="*/ 418385 h 1642041"/>
              <a:gd name="connsiteX6" fmla="*/ 2789421 w 2838034"/>
              <a:gd name="connsiteY6" fmla="*/ 2116 h 1642041"/>
              <a:gd name="connsiteX7" fmla="*/ 2819290 w 2838034"/>
              <a:gd name="connsiteY7" fmla="*/ 602451 h 1642041"/>
              <a:gd name="connsiteX0" fmla="*/ 0 w 2789421"/>
              <a:gd name="connsiteY0" fmla="*/ 1642041 h 1642041"/>
              <a:gd name="connsiteX1" fmla="*/ 238013 w 2789421"/>
              <a:gd name="connsiteY1" fmla="*/ 1526374 h 1642041"/>
              <a:gd name="connsiteX2" fmla="*/ 235884 w 2789421"/>
              <a:gd name="connsiteY2" fmla="*/ 1525196 h 1642041"/>
              <a:gd name="connsiteX3" fmla="*/ 883692 w 2789421"/>
              <a:gd name="connsiteY3" fmla="*/ 1216439 h 1642041"/>
              <a:gd name="connsiteX4" fmla="*/ 1639210 w 2789421"/>
              <a:gd name="connsiteY4" fmla="*/ 818692 h 1642041"/>
              <a:gd name="connsiteX5" fmla="*/ 2265496 w 2789421"/>
              <a:gd name="connsiteY5" fmla="*/ 418385 h 1642041"/>
              <a:gd name="connsiteX6" fmla="*/ 2789421 w 2789421"/>
              <a:gd name="connsiteY6" fmla="*/ 2116 h 1642041"/>
              <a:gd name="connsiteX0" fmla="*/ 0 w 2789421"/>
              <a:gd name="connsiteY0" fmla="*/ 1651517 h 1651517"/>
              <a:gd name="connsiteX1" fmla="*/ 238013 w 2789421"/>
              <a:gd name="connsiteY1" fmla="*/ 1535850 h 1651517"/>
              <a:gd name="connsiteX2" fmla="*/ 235884 w 2789421"/>
              <a:gd name="connsiteY2" fmla="*/ 1534672 h 1651517"/>
              <a:gd name="connsiteX3" fmla="*/ 883692 w 2789421"/>
              <a:gd name="connsiteY3" fmla="*/ 1225915 h 1651517"/>
              <a:gd name="connsiteX4" fmla="*/ 1639210 w 2789421"/>
              <a:gd name="connsiteY4" fmla="*/ 828168 h 1651517"/>
              <a:gd name="connsiteX5" fmla="*/ 2265496 w 2789421"/>
              <a:gd name="connsiteY5" fmla="*/ 427861 h 1651517"/>
              <a:gd name="connsiteX6" fmla="*/ 2789421 w 2789421"/>
              <a:gd name="connsiteY6" fmla="*/ 2067 h 1651517"/>
              <a:gd name="connsiteX0" fmla="*/ 0 w 2789421"/>
              <a:gd name="connsiteY0" fmla="*/ 1649450 h 1649450"/>
              <a:gd name="connsiteX1" fmla="*/ 238013 w 2789421"/>
              <a:gd name="connsiteY1" fmla="*/ 1533783 h 1649450"/>
              <a:gd name="connsiteX2" fmla="*/ 235884 w 2789421"/>
              <a:gd name="connsiteY2" fmla="*/ 1532605 h 1649450"/>
              <a:gd name="connsiteX3" fmla="*/ 883692 w 2789421"/>
              <a:gd name="connsiteY3" fmla="*/ 1223848 h 1649450"/>
              <a:gd name="connsiteX4" fmla="*/ 1639210 w 2789421"/>
              <a:gd name="connsiteY4" fmla="*/ 826101 h 1649450"/>
              <a:gd name="connsiteX5" fmla="*/ 2265496 w 2789421"/>
              <a:gd name="connsiteY5" fmla="*/ 425794 h 1649450"/>
              <a:gd name="connsiteX6" fmla="*/ 2789421 w 2789421"/>
              <a:gd name="connsiteY6" fmla="*/ 0 h 16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421" h="1649450">
                <a:moveTo>
                  <a:pt x="0" y="1649450"/>
                </a:moveTo>
                <a:cubicBezTo>
                  <a:pt x="42862" y="1612938"/>
                  <a:pt x="237375" y="1535391"/>
                  <a:pt x="238013" y="1533783"/>
                </a:cubicBezTo>
                <a:lnTo>
                  <a:pt x="235884" y="1532605"/>
                </a:lnTo>
                <a:cubicBezTo>
                  <a:pt x="421535" y="1445011"/>
                  <a:pt x="649804" y="1341599"/>
                  <a:pt x="883692" y="1223848"/>
                </a:cubicBezTo>
                <a:cubicBezTo>
                  <a:pt x="1117580" y="1106097"/>
                  <a:pt x="1408909" y="959110"/>
                  <a:pt x="1639210" y="826101"/>
                </a:cubicBezTo>
                <a:cubicBezTo>
                  <a:pt x="1869511" y="693092"/>
                  <a:pt x="2073794" y="563477"/>
                  <a:pt x="2265496" y="425794"/>
                </a:cubicBezTo>
                <a:cubicBezTo>
                  <a:pt x="2457198" y="288111"/>
                  <a:pt x="2709822" y="51872"/>
                  <a:pt x="2789421" y="0"/>
                </a:cubicBezTo>
              </a:path>
            </a:pathLst>
          </a:custGeom>
          <a:solidFill>
            <a:srgbClr val="FFFF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49" name="Freeform 48"/>
          <p:cNvSpPr/>
          <p:nvPr/>
        </p:nvSpPr>
        <p:spPr>
          <a:xfrm>
            <a:off x="5415727" y="4953002"/>
            <a:ext cx="1394711" cy="840976"/>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68559"/>
              <a:gd name="connsiteX1" fmla="*/ 199639 w 7500395"/>
              <a:gd name="connsiteY1" fmla="*/ 1703507 h 2268559"/>
              <a:gd name="connsiteX2" fmla="*/ 396847 w 7500395"/>
              <a:gd name="connsiteY2" fmla="*/ 1881987 h 2268559"/>
              <a:gd name="connsiteX3" fmla="*/ 679501 w 7500395"/>
              <a:gd name="connsiteY3" fmla="*/ 1763959 h 2268559"/>
              <a:gd name="connsiteX4" fmla="*/ 1327309 w 7500395"/>
              <a:gd name="connsiteY4" fmla="*/ 1455202 h 2268559"/>
              <a:gd name="connsiteX5" fmla="*/ 2082827 w 7500395"/>
              <a:gd name="connsiteY5" fmla="*/ 1057455 h 2268559"/>
              <a:gd name="connsiteX6" fmla="*/ 2709113 w 7500395"/>
              <a:gd name="connsiteY6" fmla="*/ 657148 h 2268559"/>
              <a:gd name="connsiteX7" fmla="*/ 3293363 w 7500395"/>
              <a:gd name="connsiteY7" fmla="*/ 298029 h 2268559"/>
              <a:gd name="connsiteX8" fmla="*/ 3349621 w 7500395"/>
              <a:gd name="connsiteY8" fmla="*/ 2229064 h 2268559"/>
              <a:gd name="connsiteX9" fmla="*/ 3640168 w 7500395"/>
              <a:gd name="connsiteY9" fmla="*/ 1622124 h 2268559"/>
              <a:gd name="connsiteX10" fmla="*/ 3801709 w 7500395"/>
              <a:gd name="connsiteY10" fmla="*/ 1905145 h 2268559"/>
              <a:gd name="connsiteX11" fmla="*/ 4153658 w 7500395"/>
              <a:gd name="connsiteY11" fmla="*/ 1670126 h 2268559"/>
              <a:gd name="connsiteX12" fmla="*/ 4338853 w 7500395"/>
              <a:gd name="connsiteY12" fmla="*/ 1140934 h 2268559"/>
              <a:gd name="connsiteX13" fmla="*/ 4643102 w 7500395"/>
              <a:gd name="connsiteY13" fmla="*/ 942486 h 2268559"/>
              <a:gd name="connsiteX14" fmla="*/ 4775384 w 7500395"/>
              <a:gd name="connsiteY14" fmla="*/ 426524 h 2268559"/>
              <a:gd name="connsiteX15" fmla="*/ 4934123 w 7500395"/>
              <a:gd name="connsiteY15" fmla="*/ 3170 h 2268559"/>
              <a:gd name="connsiteX16" fmla="*/ 5145774 w 7500395"/>
              <a:gd name="connsiteY16" fmla="*/ 651431 h 2268559"/>
              <a:gd name="connsiteX17" fmla="*/ 5397110 w 7500395"/>
              <a:gd name="connsiteY17" fmla="*/ 161928 h 2268559"/>
              <a:gd name="connsiteX18" fmla="*/ 5450023 w 7500395"/>
              <a:gd name="connsiteY18" fmla="*/ 942486 h 2268559"/>
              <a:gd name="connsiteX19" fmla="*/ 5621989 w 7500395"/>
              <a:gd name="connsiteY19" fmla="*/ 1498138 h 2268559"/>
              <a:gd name="connsiteX20" fmla="*/ 5846869 w 7500395"/>
              <a:gd name="connsiteY20" fmla="*/ 1842113 h 2268559"/>
              <a:gd name="connsiteX21" fmla="*/ 6098205 w 7500395"/>
              <a:gd name="connsiteY21" fmla="*/ 1140934 h 2268559"/>
              <a:gd name="connsiteX22" fmla="*/ 6534736 w 7500395"/>
              <a:gd name="connsiteY22" fmla="*/ 1828883 h 2268559"/>
              <a:gd name="connsiteX23" fmla="*/ 7050636 w 7500395"/>
              <a:gd name="connsiteY23" fmla="*/ 386835 h 2268559"/>
              <a:gd name="connsiteX24" fmla="*/ 7500395 w 7500395"/>
              <a:gd name="connsiteY24" fmla="*/ 2040560 h 2268559"/>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238284"/>
              <a:gd name="connsiteX1" fmla="*/ 199639 w 7500395"/>
              <a:gd name="connsiteY1" fmla="*/ 1703507 h 2238284"/>
              <a:gd name="connsiteX2" fmla="*/ 396847 w 7500395"/>
              <a:gd name="connsiteY2" fmla="*/ 1881987 h 2238284"/>
              <a:gd name="connsiteX3" fmla="*/ 679501 w 7500395"/>
              <a:gd name="connsiteY3" fmla="*/ 1763959 h 2238284"/>
              <a:gd name="connsiteX4" fmla="*/ 1327309 w 7500395"/>
              <a:gd name="connsiteY4" fmla="*/ 1455202 h 2238284"/>
              <a:gd name="connsiteX5" fmla="*/ 2082827 w 7500395"/>
              <a:gd name="connsiteY5" fmla="*/ 1057455 h 2238284"/>
              <a:gd name="connsiteX6" fmla="*/ 2709113 w 7500395"/>
              <a:gd name="connsiteY6" fmla="*/ 657148 h 2238284"/>
              <a:gd name="connsiteX7" fmla="*/ 3293363 w 7500395"/>
              <a:gd name="connsiteY7" fmla="*/ 298029 h 2238284"/>
              <a:gd name="connsiteX8" fmla="*/ 3264954 w 7500395"/>
              <a:gd name="connsiteY8" fmla="*/ 2102064 h 2238284"/>
              <a:gd name="connsiteX9" fmla="*/ 366390 w 7500395"/>
              <a:gd name="connsiteY9" fmla="*/ 2087791 h 2238284"/>
              <a:gd name="connsiteX10" fmla="*/ 3801709 w 7500395"/>
              <a:gd name="connsiteY10" fmla="*/ 1905145 h 2238284"/>
              <a:gd name="connsiteX11" fmla="*/ 4153658 w 7500395"/>
              <a:gd name="connsiteY11" fmla="*/ 1670126 h 2238284"/>
              <a:gd name="connsiteX12" fmla="*/ 4338853 w 7500395"/>
              <a:gd name="connsiteY12" fmla="*/ 1140934 h 2238284"/>
              <a:gd name="connsiteX13" fmla="*/ 4643102 w 7500395"/>
              <a:gd name="connsiteY13" fmla="*/ 942486 h 2238284"/>
              <a:gd name="connsiteX14" fmla="*/ 4775384 w 7500395"/>
              <a:gd name="connsiteY14" fmla="*/ 426524 h 2238284"/>
              <a:gd name="connsiteX15" fmla="*/ 4934123 w 7500395"/>
              <a:gd name="connsiteY15" fmla="*/ 3170 h 2238284"/>
              <a:gd name="connsiteX16" fmla="*/ 5145774 w 7500395"/>
              <a:gd name="connsiteY16" fmla="*/ 651431 h 2238284"/>
              <a:gd name="connsiteX17" fmla="*/ 5397110 w 7500395"/>
              <a:gd name="connsiteY17" fmla="*/ 161928 h 2238284"/>
              <a:gd name="connsiteX18" fmla="*/ 5450023 w 7500395"/>
              <a:gd name="connsiteY18" fmla="*/ 942486 h 2238284"/>
              <a:gd name="connsiteX19" fmla="*/ 5621989 w 7500395"/>
              <a:gd name="connsiteY19" fmla="*/ 1498138 h 2238284"/>
              <a:gd name="connsiteX20" fmla="*/ 5846869 w 7500395"/>
              <a:gd name="connsiteY20" fmla="*/ 1842113 h 2238284"/>
              <a:gd name="connsiteX21" fmla="*/ 6098205 w 7500395"/>
              <a:gd name="connsiteY21" fmla="*/ 1140934 h 2238284"/>
              <a:gd name="connsiteX22" fmla="*/ 6534736 w 7500395"/>
              <a:gd name="connsiteY22" fmla="*/ 1828883 h 2238284"/>
              <a:gd name="connsiteX23" fmla="*/ 7050636 w 7500395"/>
              <a:gd name="connsiteY23" fmla="*/ 386835 h 2238284"/>
              <a:gd name="connsiteX24" fmla="*/ 7500395 w 7500395"/>
              <a:gd name="connsiteY24" fmla="*/ 2040560 h 2238284"/>
              <a:gd name="connsiteX0" fmla="*/ 0 w 7500395"/>
              <a:gd name="connsiteY0" fmla="*/ 2040560 h 2195150"/>
              <a:gd name="connsiteX1" fmla="*/ 199639 w 7500395"/>
              <a:gd name="connsiteY1" fmla="*/ 1703507 h 2195150"/>
              <a:gd name="connsiteX2" fmla="*/ 396847 w 7500395"/>
              <a:gd name="connsiteY2" fmla="*/ 1881987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0 w 7500395"/>
              <a:gd name="connsiteY0" fmla="*/ 2040560 h 2195150"/>
              <a:gd name="connsiteX1" fmla="*/ 199639 w 7500395"/>
              <a:gd name="connsiteY1" fmla="*/ 1703507 h 2195150"/>
              <a:gd name="connsiteX2" fmla="*/ 213403 w 7500395"/>
              <a:gd name="connsiteY2" fmla="*/ 1980765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21357 w 7521752"/>
              <a:gd name="connsiteY0" fmla="*/ 2040560 h 2123930"/>
              <a:gd name="connsiteX1" fmla="*/ 220996 w 7521752"/>
              <a:gd name="connsiteY1" fmla="*/ 1703507 h 2123930"/>
              <a:gd name="connsiteX2" fmla="*/ 234760 w 7521752"/>
              <a:gd name="connsiteY2" fmla="*/ 1980765 h 2123930"/>
              <a:gd name="connsiteX3" fmla="*/ 700858 w 7521752"/>
              <a:gd name="connsiteY3" fmla="*/ 1763959 h 2123930"/>
              <a:gd name="connsiteX4" fmla="*/ 1348666 w 7521752"/>
              <a:gd name="connsiteY4" fmla="*/ 1455202 h 2123930"/>
              <a:gd name="connsiteX5" fmla="*/ 2104184 w 7521752"/>
              <a:gd name="connsiteY5" fmla="*/ 1057455 h 2123930"/>
              <a:gd name="connsiteX6" fmla="*/ 2730470 w 7521752"/>
              <a:gd name="connsiteY6" fmla="*/ 657148 h 2123930"/>
              <a:gd name="connsiteX7" fmla="*/ 3314720 w 7521752"/>
              <a:gd name="connsiteY7" fmla="*/ 298029 h 2123930"/>
              <a:gd name="connsiteX8" fmla="*/ 407644 w 7521752"/>
              <a:gd name="connsiteY8" fmla="*/ 1932731 h 2123930"/>
              <a:gd name="connsiteX9" fmla="*/ 387747 w 7521752"/>
              <a:gd name="connsiteY9" fmla="*/ 2087791 h 2123930"/>
              <a:gd name="connsiteX10" fmla="*/ 3823066 w 7521752"/>
              <a:gd name="connsiteY10" fmla="*/ 1905145 h 2123930"/>
              <a:gd name="connsiteX11" fmla="*/ 4175015 w 7521752"/>
              <a:gd name="connsiteY11" fmla="*/ 1670126 h 2123930"/>
              <a:gd name="connsiteX12" fmla="*/ 4360210 w 7521752"/>
              <a:gd name="connsiteY12" fmla="*/ 1140934 h 2123930"/>
              <a:gd name="connsiteX13" fmla="*/ 4664459 w 7521752"/>
              <a:gd name="connsiteY13" fmla="*/ 942486 h 2123930"/>
              <a:gd name="connsiteX14" fmla="*/ 4796741 w 7521752"/>
              <a:gd name="connsiteY14" fmla="*/ 426524 h 2123930"/>
              <a:gd name="connsiteX15" fmla="*/ 4955480 w 7521752"/>
              <a:gd name="connsiteY15" fmla="*/ 3170 h 2123930"/>
              <a:gd name="connsiteX16" fmla="*/ 5167131 w 7521752"/>
              <a:gd name="connsiteY16" fmla="*/ 651431 h 2123930"/>
              <a:gd name="connsiteX17" fmla="*/ 5418467 w 7521752"/>
              <a:gd name="connsiteY17" fmla="*/ 161928 h 2123930"/>
              <a:gd name="connsiteX18" fmla="*/ 5471380 w 7521752"/>
              <a:gd name="connsiteY18" fmla="*/ 942486 h 2123930"/>
              <a:gd name="connsiteX19" fmla="*/ 5643346 w 7521752"/>
              <a:gd name="connsiteY19" fmla="*/ 1498138 h 2123930"/>
              <a:gd name="connsiteX20" fmla="*/ 5868226 w 7521752"/>
              <a:gd name="connsiteY20" fmla="*/ 1842113 h 2123930"/>
              <a:gd name="connsiteX21" fmla="*/ 6119562 w 7521752"/>
              <a:gd name="connsiteY21" fmla="*/ 1140934 h 2123930"/>
              <a:gd name="connsiteX22" fmla="*/ 6556093 w 7521752"/>
              <a:gd name="connsiteY22" fmla="*/ 1828883 h 2123930"/>
              <a:gd name="connsiteX23" fmla="*/ 7071993 w 7521752"/>
              <a:gd name="connsiteY23" fmla="*/ 386835 h 2123930"/>
              <a:gd name="connsiteX24" fmla="*/ 7521752 w 7521752"/>
              <a:gd name="connsiteY24" fmla="*/ 2040560 h 2123930"/>
              <a:gd name="connsiteX0" fmla="*/ 21357 w 7521752"/>
              <a:gd name="connsiteY0" fmla="*/ 2040560 h 2123930"/>
              <a:gd name="connsiteX1" fmla="*/ 234760 w 7521752"/>
              <a:gd name="connsiteY1" fmla="*/ 1980765 h 2123930"/>
              <a:gd name="connsiteX2" fmla="*/ 700858 w 7521752"/>
              <a:gd name="connsiteY2" fmla="*/ 1763959 h 2123930"/>
              <a:gd name="connsiteX3" fmla="*/ 1348666 w 7521752"/>
              <a:gd name="connsiteY3" fmla="*/ 1455202 h 2123930"/>
              <a:gd name="connsiteX4" fmla="*/ 2104184 w 7521752"/>
              <a:gd name="connsiteY4" fmla="*/ 1057455 h 2123930"/>
              <a:gd name="connsiteX5" fmla="*/ 2730470 w 7521752"/>
              <a:gd name="connsiteY5" fmla="*/ 657148 h 2123930"/>
              <a:gd name="connsiteX6" fmla="*/ 3314720 w 7521752"/>
              <a:gd name="connsiteY6" fmla="*/ 298029 h 2123930"/>
              <a:gd name="connsiteX7" fmla="*/ 407644 w 7521752"/>
              <a:gd name="connsiteY7" fmla="*/ 1932731 h 2123930"/>
              <a:gd name="connsiteX8" fmla="*/ 387747 w 7521752"/>
              <a:gd name="connsiteY8" fmla="*/ 2087791 h 2123930"/>
              <a:gd name="connsiteX9" fmla="*/ 3823066 w 7521752"/>
              <a:gd name="connsiteY9" fmla="*/ 1905145 h 2123930"/>
              <a:gd name="connsiteX10" fmla="*/ 4175015 w 7521752"/>
              <a:gd name="connsiteY10" fmla="*/ 1670126 h 2123930"/>
              <a:gd name="connsiteX11" fmla="*/ 4360210 w 7521752"/>
              <a:gd name="connsiteY11" fmla="*/ 1140934 h 2123930"/>
              <a:gd name="connsiteX12" fmla="*/ 4664459 w 7521752"/>
              <a:gd name="connsiteY12" fmla="*/ 942486 h 2123930"/>
              <a:gd name="connsiteX13" fmla="*/ 4796741 w 7521752"/>
              <a:gd name="connsiteY13" fmla="*/ 426524 h 2123930"/>
              <a:gd name="connsiteX14" fmla="*/ 4955480 w 7521752"/>
              <a:gd name="connsiteY14" fmla="*/ 3170 h 2123930"/>
              <a:gd name="connsiteX15" fmla="*/ 5167131 w 7521752"/>
              <a:gd name="connsiteY15" fmla="*/ 651431 h 2123930"/>
              <a:gd name="connsiteX16" fmla="*/ 5418467 w 7521752"/>
              <a:gd name="connsiteY16" fmla="*/ 161928 h 2123930"/>
              <a:gd name="connsiteX17" fmla="*/ 5471380 w 7521752"/>
              <a:gd name="connsiteY17" fmla="*/ 942486 h 2123930"/>
              <a:gd name="connsiteX18" fmla="*/ 5643346 w 7521752"/>
              <a:gd name="connsiteY18" fmla="*/ 1498138 h 2123930"/>
              <a:gd name="connsiteX19" fmla="*/ 5868226 w 7521752"/>
              <a:gd name="connsiteY19" fmla="*/ 1842113 h 2123930"/>
              <a:gd name="connsiteX20" fmla="*/ 6119562 w 7521752"/>
              <a:gd name="connsiteY20" fmla="*/ 1140934 h 2123930"/>
              <a:gd name="connsiteX21" fmla="*/ 6556093 w 7521752"/>
              <a:gd name="connsiteY21" fmla="*/ 1828883 h 2123930"/>
              <a:gd name="connsiteX22" fmla="*/ 7071993 w 7521752"/>
              <a:gd name="connsiteY22" fmla="*/ 386835 h 2123930"/>
              <a:gd name="connsiteX23" fmla="*/ 7521752 w 7521752"/>
              <a:gd name="connsiteY23" fmla="*/ 2040560 h 2123930"/>
              <a:gd name="connsiteX0" fmla="*/ 234760 w 7521752"/>
              <a:gd name="connsiteY0" fmla="*/ 1980765 h 2123930"/>
              <a:gd name="connsiteX1" fmla="*/ 700858 w 7521752"/>
              <a:gd name="connsiteY1" fmla="*/ 1763959 h 2123930"/>
              <a:gd name="connsiteX2" fmla="*/ 1348666 w 7521752"/>
              <a:gd name="connsiteY2" fmla="*/ 1455202 h 2123930"/>
              <a:gd name="connsiteX3" fmla="*/ 2104184 w 7521752"/>
              <a:gd name="connsiteY3" fmla="*/ 1057455 h 2123930"/>
              <a:gd name="connsiteX4" fmla="*/ 2730470 w 7521752"/>
              <a:gd name="connsiteY4" fmla="*/ 657148 h 2123930"/>
              <a:gd name="connsiteX5" fmla="*/ 3314720 w 7521752"/>
              <a:gd name="connsiteY5" fmla="*/ 298029 h 2123930"/>
              <a:gd name="connsiteX6" fmla="*/ 407644 w 7521752"/>
              <a:gd name="connsiteY6" fmla="*/ 1932731 h 2123930"/>
              <a:gd name="connsiteX7" fmla="*/ 387747 w 7521752"/>
              <a:gd name="connsiteY7" fmla="*/ 2087791 h 2123930"/>
              <a:gd name="connsiteX8" fmla="*/ 3823066 w 7521752"/>
              <a:gd name="connsiteY8" fmla="*/ 1905145 h 2123930"/>
              <a:gd name="connsiteX9" fmla="*/ 4175015 w 7521752"/>
              <a:gd name="connsiteY9" fmla="*/ 1670126 h 2123930"/>
              <a:gd name="connsiteX10" fmla="*/ 4360210 w 7521752"/>
              <a:gd name="connsiteY10" fmla="*/ 1140934 h 2123930"/>
              <a:gd name="connsiteX11" fmla="*/ 4664459 w 7521752"/>
              <a:gd name="connsiteY11" fmla="*/ 942486 h 2123930"/>
              <a:gd name="connsiteX12" fmla="*/ 4796741 w 7521752"/>
              <a:gd name="connsiteY12" fmla="*/ 426524 h 2123930"/>
              <a:gd name="connsiteX13" fmla="*/ 4955480 w 7521752"/>
              <a:gd name="connsiteY13" fmla="*/ 3170 h 2123930"/>
              <a:gd name="connsiteX14" fmla="*/ 5167131 w 7521752"/>
              <a:gd name="connsiteY14" fmla="*/ 651431 h 2123930"/>
              <a:gd name="connsiteX15" fmla="*/ 5418467 w 7521752"/>
              <a:gd name="connsiteY15" fmla="*/ 161928 h 2123930"/>
              <a:gd name="connsiteX16" fmla="*/ 5471380 w 7521752"/>
              <a:gd name="connsiteY16" fmla="*/ 942486 h 2123930"/>
              <a:gd name="connsiteX17" fmla="*/ 5643346 w 7521752"/>
              <a:gd name="connsiteY17" fmla="*/ 1498138 h 2123930"/>
              <a:gd name="connsiteX18" fmla="*/ 5868226 w 7521752"/>
              <a:gd name="connsiteY18" fmla="*/ 1842113 h 2123930"/>
              <a:gd name="connsiteX19" fmla="*/ 6119562 w 7521752"/>
              <a:gd name="connsiteY19" fmla="*/ 1140934 h 2123930"/>
              <a:gd name="connsiteX20" fmla="*/ 6556093 w 7521752"/>
              <a:gd name="connsiteY20" fmla="*/ 1828883 h 2123930"/>
              <a:gd name="connsiteX21" fmla="*/ 7071993 w 7521752"/>
              <a:gd name="connsiteY21" fmla="*/ 386835 h 2123930"/>
              <a:gd name="connsiteX22" fmla="*/ 7521752 w 7521752"/>
              <a:gd name="connsiteY22"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175015 w 7521752"/>
              <a:gd name="connsiteY8" fmla="*/ 1670126 h 2123930"/>
              <a:gd name="connsiteX9" fmla="*/ 4360210 w 7521752"/>
              <a:gd name="connsiteY9" fmla="*/ 1140934 h 2123930"/>
              <a:gd name="connsiteX10" fmla="*/ 4664459 w 7521752"/>
              <a:gd name="connsiteY10" fmla="*/ 942486 h 2123930"/>
              <a:gd name="connsiteX11" fmla="*/ 4796741 w 7521752"/>
              <a:gd name="connsiteY11" fmla="*/ 426524 h 2123930"/>
              <a:gd name="connsiteX12" fmla="*/ 4955480 w 7521752"/>
              <a:gd name="connsiteY12" fmla="*/ 3170 h 2123930"/>
              <a:gd name="connsiteX13" fmla="*/ 5167131 w 7521752"/>
              <a:gd name="connsiteY13" fmla="*/ 651431 h 2123930"/>
              <a:gd name="connsiteX14" fmla="*/ 5418467 w 7521752"/>
              <a:gd name="connsiteY14" fmla="*/ 161928 h 2123930"/>
              <a:gd name="connsiteX15" fmla="*/ 5471380 w 7521752"/>
              <a:gd name="connsiteY15" fmla="*/ 942486 h 2123930"/>
              <a:gd name="connsiteX16" fmla="*/ 5643346 w 7521752"/>
              <a:gd name="connsiteY16" fmla="*/ 1498138 h 2123930"/>
              <a:gd name="connsiteX17" fmla="*/ 5868226 w 7521752"/>
              <a:gd name="connsiteY17" fmla="*/ 1842113 h 2123930"/>
              <a:gd name="connsiteX18" fmla="*/ 6119562 w 7521752"/>
              <a:gd name="connsiteY18" fmla="*/ 1140934 h 2123930"/>
              <a:gd name="connsiteX19" fmla="*/ 6556093 w 7521752"/>
              <a:gd name="connsiteY19" fmla="*/ 1828883 h 2123930"/>
              <a:gd name="connsiteX20" fmla="*/ 7071993 w 7521752"/>
              <a:gd name="connsiteY20" fmla="*/ 386835 h 2123930"/>
              <a:gd name="connsiteX21" fmla="*/ 7521752 w 7521752"/>
              <a:gd name="connsiteY21"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360210 w 7521752"/>
              <a:gd name="connsiteY8" fmla="*/ 1140934 h 2123930"/>
              <a:gd name="connsiteX9" fmla="*/ 4664459 w 7521752"/>
              <a:gd name="connsiteY9" fmla="*/ 942486 h 2123930"/>
              <a:gd name="connsiteX10" fmla="*/ 4796741 w 7521752"/>
              <a:gd name="connsiteY10" fmla="*/ 426524 h 2123930"/>
              <a:gd name="connsiteX11" fmla="*/ 4955480 w 7521752"/>
              <a:gd name="connsiteY11" fmla="*/ 3170 h 2123930"/>
              <a:gd name="connsiteX12" fmla="*/ 5167131 w 7521752"/>
              <a:gd name="connsiteY12" fmla="*/ 651431 h 2123930"/>
              <a:gd name="connsiteX13" fmla="*/ 5418467 w 7521752"/>
              <a:gd name="connsiteY13" fmla="*/ 161928 h 2123930"/>
              <a:gd name="connsiteX14" fmla="*/ 5471380 w 7521752"/>
              <a:gd name="connsiteY14" fmla="*/ 942486 h 2123930"/>
              <a:gd name="connsiteX15" fmla="*/ 5643346 w 7521752"/>
              <a:gd name="connsiteY15" fmla="*/ 1498138 h 2123930"/>
              <a:gd name="connsiteX16" fmla="*/ 5868226 w 7521752"/>
              <a:gd name="connsiteY16" fmla="*/ 1842113 h 2123930"/>
              <a:gd name="connsiteX17" fmla="*/ 6119562 w 7521752"/>
              <a:gd name="connsiteY17" fmla="*/ 1140934 h 2123930"/>
              <a:gd name="connsiteX18" fmla="*/ 6556093 w 7521752"/>
              <a:gd name="connsiteY18" fmla="*/ 1828883 h 2123930"/>
              <a:gd name="connsiteX19" fmla="*/ 7071993 w 7521752"/>
              <a:gd name="connsiteY19" fmla="*/ 386835 h 2123930"/>
              <a:gd name="connsiteX20" fmla="*/ 7521752 w 7521752"/>
              <a:gd name="connsiteY20"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664459 w 7521752"/>
              <a:gd name="connsiteY8" fmla="*/ 942486 h 2123930"/>
              <a:gd name="connsiteX9" fmla="*/ 4796741 w 7521752"/>
              <a:gd name="connsiteY9" fmla="*/ 426524 h 2123930"/>
              <a:gd name="connsiteX10" fmla="*/ 4955480 w 7521752"/>
              <a:gd name="connsiteY10" fmla="*/ 3170 h 2123930"/>
              <a:gd name="connsiteX11" fmla="*/ 5167131 w 7521752"/>
              <a:gd name="connsiteY11" fmla="*/ 651431 h 2123930"/>
              <a:gd name="connsiteX12" fmla="*/ 5418467 w 7521752"/>
              <a:gd name="connsiteY12" fmla="*/ 161928 h 2123930"/>
              <a:gd name="connsiteX13" fmla="*/ 5471380 w 7521752"/>
              <a:gd name="connsiteY13" fmla="*/ 942486 h 2123930"/>
              <a:gd name="connsiteX14" fmla="*/ 5643346 w 7521752"/>
              <a:gd name="connsiteY14" fmla="*/ 1498138 h 2123930"/>
              <a:gd name="connsiteX15" fmla="*/ 5868226 w 7521752"/>
              <a:gd name="connsiteY15" fmla="*/ 1842113 h 2123930"/>
              <a:gd name="connsiteX16" fmla="*/ 6119562 w 7521752"/>
              <a:gd name="connsiteY16" fmla="*/ 1140934 h 2123930"/>
              <a:gd name="connsiteX17" fmla="*/ 6556093 w 7521752"/>
              <a:gd name="connsiteY17" fmla="*/ 1828883 h 2123930"/>
              <a:gd name="connsiteX18" fmla="*/ 7071993 w 7521752"/>
              <a:gd name="connsiteY18" fmla="*/ 386835 h 2123930"/>
              <a:gd name="connsiteX19" fmla="*/ 7521752 w 7521752"/>
              <a:gd name="connsiteY19" fmla="*/ 2040560 h 2123930"/>
              <a:gd name="connsiteX0" fmla="*/ 700858 w 7521752"/>
              <a:gd name="connsiteY0" fmla="*/ 1766609 h 2126580"/>
              <a:gd name="connsiteX1" fmla="*/ 1348666 w 7521752"/>
              <a:gd name="connsiteY1" fmla="*/ 1457852 h 2126580"/>
              <a:gd name="connsiteX2" fmla="*/ 2104184 w 7521752"/>
              <a:gd name="connsiteY2" fmla="*/ 1060105 h 2126580"/>
              <a:gd name="connsiteX3" fmla="*/ 2730470 w 7521752"/>
              <a:gd name="connsiteY3" fmla="*/ 659798 h 2126580"/>
              <a:gd name="connsiteX4" fmla="*/ 3314720 w 7521752"/>
              <a:gd name="connsiteY4" fmla="*/ 300679 h 2126580"/>
              <a:gd name="connsiteX5" fmla="*/ 407644 w 7521752"/>
              <a:gd name="connsiteY5" fmla="*/ 1935381 h 2126580"/>
              <a:gd name="connsiteX6" fmla="*/ 387747 w 7521752"/>
              <a:gd name="connsiteY6" fmla="*/ 2090441 h 2126580"/>
              <a:gd name="connsiteX7" fmla="*/ 3823066 w 7521752"/>
              <a:gd name="connsiteY7" fmla="*/ 1907795 h 2126580"/>
              <a:gd name="connsiteX8" fmla="*/ 4796741 w 7521752"/>
              <a:gd name="connsiteY8" fmla="*/ 429174 h 2126580"/>
              <a:gd name="connsiteX9" fmla="*/ 4955480 w 7521752"/>
              <a:gd name="connsiteY9" fmla="*/ 5820 h 2126580"/>
              <a:gd name="connsiteX10" fmla="*/ 5167131 w 7521752"/>
              <a:gd name="connsiteY10" fmla="*/ 654081 h 2126580"/>
              <a:gd name="connsiteX11" fmla="*/ 5418467 w 7521752"/>
              <a:gd name="connsiteY11" fmla="*/ 164578 h 2126580"/>
              <a:gd name="connsiteX12" fmla="*/ 5471380 w 7521752"/>
              <a:gd name="connsiteY12" fmla="*/ 945136 h 2126580"/>
              <a:gd name="connsiteX13" fmla="*/ 5643346 w 7521752"/>
              <a:gd name="connsiteY13" fmla="*/ 1500788 h 2126580"/>
              <a:gd name="connsiteX14" fmla="*/ 5868226 w 7521752"/>
              <a:gd name="connsiteY14" fmla="*/ 1844763 h 2126580"/>
              <a:gd name="connsiteX15" fmla="*/ 6119562 w 7521752"/>
              <a:gd name="connsiteY15" fmla="*/ 1143584 h 2126580"/>
              <a:gd name="connsiteX16" fmla="*/ 6556093 w 7521752"/>
              <a:gd name="connsiteY16" fmla="*/ 1831533 h 2126580"/>
              <a:gd name="connsiteX17" fmla="*/ 7071993 w 7521752"/>
              <a:gd name="connsiteY17" fmla="*/ 389485 h 2126580"/>
              <a:gd name="connsiteX18" fmla="*/ 7521752 w 7521752"/>
              <a:gd name="connsiteY18" fmla="*/ 2043210 h 2126580"/>
              <a:gd name="connsiteX0" fmla="*/ 700858 w 7521752"/>
              <a:gd name="connsiteY0" fmla="*/ 1794461 h 2155583"/>
              <a:gd name="connsiteX1" fmla="*/ 1348666 w 7521752"/>
              <a:gd name="connsiteY1" fmla="*/ 1485704 h 2155583"/>
              <a:gd name="connsiteX2" fmla="*/ 2104184 w 7521752"/>
              <a:gd name="connsiteY2" fmla="*/ 1087957 h 2155583"/>
              <a:gd name="connsiteX3" fmla="*/ 2730470 w 7521752"/>
              <a:gd name="connsiteY3" fmla="*/ 687650 h 2155583"/>
              <a:gd name="connsiteX4" fmla="*/ 3314720 w 7521752"/>
              <a:gd name="connsiteY4" fmla="*/ 328531 h 2155583"/>
              <a:gd name="connsiteX5" fmla="*/ 407644 w 7521752"/>
              <a:gd name="connsiteY5" fmla="*/ 1963233 h 2155583"/>
              <a:gd name="connsiteX6" fmla="*/ 387747 w 7521752"/>
              <a:gd name="connsiteY6" fmla="*/ 2118293 h 2155583"/>
              <a:gd name="connsiteX7" fmla="*/ 3823066 w 7521752"/>
              <a:gd name="connsiteY7" fmla="*/ 1935647 h 2155583"/>
              <a:gd name="connsiteX8" fmla="*/ 4955480 w 7521752"/>
              <a:gd name="connsiteY8" fmla="*/ 33672 h 2155583"/>
              <a:gd name="connsiteX9" fmla="*/ 5167131 w 7521752"/>
              <a:gd name="connsiteY9" fmla="*/ 681933 h 2155583"/>
              <a:gd name="connsiteX10" fmla="*/ 5418467 w 7521752"/>
              <a:gd name="connsiteY10" fmla="*/ 192430 h 2155583"/>
              <a:gd name="connsiteX11" fmla="*/ 5471380 w 7521752"/>
              <a:gd name="connsiteY11" fmla="*/ 972988 h 2155583"/>
              <a:gd name="connsiteX12" fmla="*/ 5643346 w 7521752"/>
              <a:gd name="connsiteY12" fmla="*/ 1528640 h 2155583"/>
              <a:gd name="connsiteX13" fmla="*/ 5868226 w 7521752"/>
              <a:gd name="connsiteY13" fmla="*/ 1872615 h 2155583"/>
              <a:gd name="connsiteX14" fmla="*/ 6119562 w 7521752"/>
              <a:gd name="connsiteY14" fmla="*/ 1171436 h 2155583"/>
              <a:gd name="connsiteX15" fmla="*/ 6556093 w 7521752"/>
              <a:gd name="connsiteY15" fmla="*/ 1859385 h 2155583"/>
              <a:gd name="connsiteX16" fmla="*/ 7071993 w 7521752"/>
              <a:gd name="connsiteY16" fmla="*/ 417337 h 2155583"/>
              <a:gd name="connsiteX17" fmla="*/ 7521752 w 7521752"/>
              <a:gd name="connsiteY17" fmla="*/ 2071062 h 2155583"/>
              <a:gd name="connsiteX0" fmla="*/ 700858 w 7521752"/>
              <a:gd name="connsiteY0" fmla="*/ 1608141 h 1968112"/>
              <a:gd name="connsiteX1" fmla="*/ 1348666 w 7521752"/>
              <a:gd name="connsiteY1" fmla="*/ 1299384 h 1968112"/>
              <a:gd name="connsiteX2" fmla="*/ 2104184 w 7521752"/>
              <a:gd name="connsiteY2" fmla="*/ 901637 h 1968112"/>
              <a:gd name="connsiteX3" fmla="*/ 2730470 w 7521752"/>
              <a:gd name="connsiteY3" fmla="*/ 501330 h 1968112"/>
              <a:gd name="connsiteX4" fmla="*/ 3314720 w 7521752"/>
              <a:gd name="connsiteY4" fmla="*/ 142211 h 1968112"/>
              <a:gd name="connsiteX5" fmla="*/ 407644 w 7521752"/>
              <a:gd name="connsiteY5" fmla="*/ 1776913 h 1968112"/>
              <a:gd name="connsiteX6" fmla="*/ 387747 w 7521752"/>
              <a:gd name="connsiteY6" fmla="*/ 1931973 h 1968112"/>
              <a:gd name="connsiteX7" fmla="*/ 3823066 w 7521752"/>
              <a:gd name="connsiteY7" fmla="*/ 1749327 h 1968112"/>
              <a:gd name="connsiteX8" fmla="*/ 5167131 w 7521752"/>
              <a:gd name="connsiteY8" fmla="*/ 495613 h 1968112"/>
              <a:gd name="connsiteX9" fmla="*/ 5418467 w 7521752"/>
              <a:gd name="connsiteY9" fmla="*/ 6110 h 1968112"/>
              <a:gd name="connsiteX10" fmla="*/ 5471380 w 7521752"/>
              <a:gd name="connsiteY10" fmla="*/ 786668 h 1968112"/>
              <a:gd name="connsiteX11" fmla="*/ 5643346 w 7521752"/>
              <a:gd name="connsiteY11" fmla="*/ 1342320 h 1968112"/>
              <a:gd name="connsiteX12" fmla="*/ 5868226 w 7521752"/>
              <a:gd name="connsiteY12" fmla="*/ 1686295 h 1968112"/>
              <a:gd name="connsiteX13" fmla="*/ 6119562 w 7521752"/>
              <a:gd name="connsiteY13" fmla="*/ 985116 h 1968112"/>
              <a:gd name="connsiteX14" fmla="*/ 6556093 w 7521752"/>
              <a:gd name="connsiteY14" fmla="*/ 1673065 h 1968112"/>
              <a:gd name="connsiteX15" fmla="*/ 7071993 w 7521752"/>
              <a:gd name="connsiteY15" fmla="*/ 231017 h 1968112"/>
              <a:gd name="connsiteX16" fmla="*/ 7521752 w 7521752"/>
              <a:gd name="connsiteY16" fmla="*/ 1884742 h 1968112"/>
              <a:gd name="connsiteX0" fmla="*/ 700858 w 7521752"/>
              <a:gd name="connsiteY0" fmla="*/ 1625178 h 1985149"/>
              <a:gd name="connsiteX1" fmla="*/ 1348666 w 7521752"/>
              <a:gd name="connsiteY1" fmla="*/ 1316421 h 1985149"/>
              <a:gd name="connsiteX2" fmla="*/ 2104184 w 7521752"/>
              <a:gd name="connsiteY2" fmla="*/ 918674 h 1985149"/>
              <a:gd name="connsiteX3" fmla="*/ 2730470 w 7521752"/>
              <a:gd name="connsiteY3" fmla="*/ 518367 h 1985149"/>
              <a:gd name="connsiteX4" fmla="*/ 3314720 w 7521752"/>
              <a:gd name="connsiteY4" fmla="*/ 159248 h 1985149"/>
              <a:gd name="connsiteX5" fmla="*/ 407644 w 7521752"/>
              <a:gd name="connsiteY5" fmla="*/ 1793950 h 1985149"/>
              <a:gd name="connsiteX6" fmla="*/ 387747 w 7521752"/>
              <a:gd name="connsiteY6" fmla="*/ 1949010 h 1985149"/>
              <a:gd name="connsiteX7" fmla="*/ 3823066 w 7521752"/>
              <a:gd name="connsiteY7" fmla="*/ 1766364 h 1985149"/>
              <a:gd name="connsiteX8" fmla="*/ 5418467 w 7521752"/>
              <a:gd name="connsiteY8" fmla="*/ 23147 h 1985149"/>
              <a:gd name="connsiteX9" fmla="*/ 5471380 w 7521752"/>
              <a:gd name="connsiteY9" fmla="*/ 803705 h 1985149"/>
              <a:gd name="connsiteX10" fmla="*/ 5643346 w 7521752"/>
              <a:gd name="connsiteY10" fmla="*/ 1359357 h 1985149"/>
              <a:gd name="connsiteX11" fmla="*/ 5868226 w 7521752"/>
              <a:gd name="connsiteY11" fmla="*/ 1703332 h 1985149"/>
              <a:gd name="connsiteX12" fmla="*/ 6119562 w 7521752"/>
              <a:gd name="connsiteY12" fmla="*/ 1002153 h 1985149"/>
              <a:gd name="connsiteX13" fmla="*/ 6556093 w 7521752"/>
              <a:gd name="connsiteY13" fmla="*/ 1690102 h 1985149"/>
              <a:gd name="connsiteX14" fmla="*/ 7071993 w 7521752"/>
              <a:gd name="connsiteY14" fmla="*/ 248054 h 1985149"/>
              <a:gd name="connsiteX15" fmla="*/ 7521752 w 7521752"/>
              <a:gd name="connsiteY15" fmla="*/ 1901779 h 1985149"/>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471380 w 7521752"/>
              <a:gd name="connsiteY8" fmla="*/ 701108 h 1882552"/>
              <a:gd name="connsiteX9" fmla="*/ 5643346 w 7521752"/>
              <a:gd name="connsiteY9" fmla="*/ 1256760 h 1882552"/>
              <a:gd name="connsiteX10" fmla="*/ 5868226 w 7521752"/>
              <a:gd name="connsiteY10" fmla="*/ 1600735 h 1882552"/>
              <a:gd name="connsiteX11" fmla="*/ 6119562 w 7521752"/>
              <a:gd name="connsiteY11" fmla="*/ 899556 h 1882552"/>
              <a:gd name="connsiteX12" fmla="*/ 6556093 w 7521752"/>
              <a:gd name="connsiteY12" fmla="*/ 1587505 h 1882552"/>
              <a:gd name="connsiteX13" fmla="*/ 7071993 w 7521752"/>
              <a:gd name="connsiteY13" fmla="*/ 145457 h 1882552"/>
              <a:gd name="connsiteX14" fmla="*/ 7521752 w 7521752"/>
              <a:gd name="connsiteY14"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643346 w 7521752"/>
              <a:gd name="connsiteY8" fmla="*/ 1256760 h 1882552"/>
              <a:gd name="connsiteX9" fmla="*/ 5868226 w 7521752"/>
              <a:gd name="connsiteY9" fmla="*/ 1600735 h 1882552"/>
              <a:gd name="connsiteX10" fmla="*/ 6119562 w 7521752"/>
              <a:gd name="connsiteY10" fmla="*/ 899556 h 1882552"/>
              <a:gd name="connsiteX11" fmla="*/ 6556093 w 7521752"/>
              <a:gd name="connsiteY11" fmla="*/ 1587505 h 1882552"/>
              <a:gd name="connsiteX12" fmla="*/ 7071993 w 7521752"/>
              <a:gd name="connsiteY12" fmla="*/ 145457 h 1882552"/>
              <a:gd name="connsiteX13" fmla="*/ 7521752 w 7521752"/>
              <a:gd name="connsiteY13"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868226 w 7521752"/>
              <a:gd name="connsiteY8" fmla="*/ 1600735 h 1882552"/>
              <a:gd name="connsiteX9" fmla="*/ 6119562 w 7521752"/>
              <a:gd name="connsiteY9" fmla="*/ 899556 h 1882552"/>
              <a:gd name="connsiteX10" fmla="*/ 6556093 w 7521752"/>
              <a:gd name="connsiteY10" fmla="*/ 1587505 h 1882552"/>
              <a:gd name="connsiteX11" fmla="*/ 7071993 w 7521752"/>
              <a:gd name="connsiteY11" fmla="*/ 145457 h 1882552"/>
              <a:gd name="connsiteX12" fmla="*/ 7521752 w 7521752"/>
              <a:gd name="connsiteY12"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119562 w 7521752"/>
              <a:gd name="connsiteY8" fmla="*/ 899556 h 1882552"/>
              <a:gd name="connsiteX9" fmla="*/ 6556093 w 7521752"/>
              <a:gd name="connsiteY9" fmla="*/ 1587505 h 1882552"/>
              <a:gd name="connsiteX10" fmla="*/ 7071993 w 7521752"/>
              <a:gd name="connsiteY10" fmla="*/ 145457 h 1882552"/>
              <a:gd name="connsiteX11" fmla="*/ 7521752 w 7521752"/>
              <a:gd name="connsiteY11"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556093 w 7521752"/>
              <a:gd name="connsiteY8" fmla="*/ 1587505 h 1882552"/>
              <a:gd name="connsiteX9" fmla="*/ 7071993 w 7521752"/>
              <a:gd name="connsiteY9" fmla="*/ 145457 h 1882552"/>
              <a:gd name="connsiteX10" fmla="*/ 7521752 w 7521752"/>
              <a:gd name="connsiteY10"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071993 w 7521752"/>
              <a:gd name="connsiteY8" fmla="*/ 145457 h 1882552"/>
              <a:gd name="connsiteX9" fmla="*/ 7521752 w 7521752"/>
              <a:gd name="connsiteY9"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521752 w 7521752"/>
              <a:gd name="connsiteY8" fmla="*/ 1799182 h 1882552"/>
              <a:gd name="connsiteX0" fmla="*/ 700858 w 3823066"/>
              <a:gd name="connsiteY0" fmla="*/ 1522581 h 1882552"/>
              <a:gd name="connsiteX1" fmla="*/ 1348666 w 3823066"/>
              <a:gd name="connsiteY1" fmla="*/ 1213824 h 1882552"/>
              <a:gd name="connsiteX2" fmla="*/ 2104184 w 3823066"/>
              <a:gd name="connsiteY2" fmla="*/ 816077 h 1882552"/>
              <a:gd name="connsiteX3" fmla="*/ 2730470 w 3823066"/>
              <a:gd name="connsiteY3" fmla="*/ 415770 h 1882552"/>
              <a:gd name="connsiteX4" fmla="*/ 3314720 w 3823066"/>
              <a:gd name="connsiteY4" fmla="*/ 56651 h 1882552"/>
              <a:gd name="connsiteX5" fmla="*/ 407644 w 3823066"/>
              <a:gd name="connsiteY5" fmla="*/ 1691353 h 1882552"/>
              <a:gd name="connsiteX6" fmla="*/ 387747 w 3823066"/>
              <a:gd name="connsiteY6" fmla="*/ 1846413 h 1882552"/>
              <a:gd name="connsiteX7" fmla="*/ 3823066 w 3823066"/>
              <a:gd name="connsiteY7" fmla="*/ 1663767 h 1882552"/>
              <a:gd name="connsiteX0" fmla="*/ 667044 w 3388213"/>
              <a:gd name="connsiteY0" fmla="*/ 1522581 h 1870212"/>
              <a:gd name="connsiteX1" fmla="*/ 1314852 w 3388213"/>
              <a:gd name="connsiteY1" fmla="*/ 1213824 h 1870212"/>
              <a:gd name="connsiteX2" fmla="*/ 2070370 w 3388213"/>
              <a:gd name="connsiteY2" fmla="*/ 816077 h 1870212"/>
              <a:gd name="connsiteX3" fmla="*/ 2696656 w 3388213"/>
              <a:gd name="connsiteY3" fmla="*/ 415770 h 1870212"/>
              <a:gd name="connsiteX4" fmla="*/ 3280906 w 3388213"/>
              <a:gd name="connsiteY4" fmla="*/ 56651 h 1870212"/>
              <a:gd name="connsiteX5" fmla="*/ 373830 w 3388213"/>
              <a:gd name="connsiteY5" fmla="*/ 1691353 h 1870212"/>
              <a:gd name="connsiteX6" fmla="*/ 353933 w 3388213"/>
              <a:gd name="connsiteY6" fmla="*/ 1846413 h 1870212"/>
              <a:gd name="connsiteX7" fmla="*/ 3267141 w 3388213"/>
              <a:gd name="connsiteY7" fmla="*/ 1861323 h 1870212"/>
              <a:gd name="connsiteX0" fmla="*/ 316957 w 3655473"/>
              <a:gd name="connsiteY0" fmla="*/ 1504788 h 1869710"/>
              <a:gd name="connsiteX1" fmla="*/ 964765 w 3655473"/>
              <a:gd name="connsiteY1" fmla="*/ 1196031 h 1869710"/>
              <a:gd name="connsiteX2" fmla="*/ 1720283 w 3655473"/>
              <a:gd name="connsiteY2" fmla="*/ 798284 h 1869710"/>
              <a:gd name="connsiteX3" fmla="*/ 2346569 w 3655473"/>
              <a:gd name="connsiteY3" fmla="*/ 397977 h 1869710"/>
              <a:gd name="connsiteX4" fmla="*/ 2930819 w 3655473"/>
              <a:gd name="connsiteY4" fmla="*/ 38858 h 1869710"/>
              <a:gd name="connsiteX5" fmla="*/ 3509187 w 3655473"/>
              <a:gd name="connsiteY5" fmla="*/ 1377226 h 1869710"/>
              <a:gd name="connsiteX6" fmla="*/ 3846 w 3655473"/>
              <a:gd name="connsiteY6" fmla="*/ 1828620 h 1869710"/>
              <a:gd name="connsiteX7" fmla="*/ 2917054 w 3655473"/>
              <a:gd name="connsiteY7" fmla="*/ 1843530 h 1869710"/>
              <a:gd name="connsiteX0" fmla="*/ 964208 w 4302724"/>
              <a:gd name="connsiteY0" fmla="*/ 1504788 h 1835571"/>
              <a:gd name="connsiteX1" fmla="*/ 1612016 w 4302724"/>
              <a:gd name="connsiteY1" fmla="*/ 1196031 h 1835571"/>
              <a:gd name="connsiteX2" fmla="*/ 2367534 w 4302724"/>
              <a:gd name="connsiteY2" fmla="*/ 798284 h 1835571"/>
              <a:gd name="connsiteX3" fmla="*/ 2993820 w 4302724"/>
              <a:gd name="connsiteY3" fmla="*/ 397977 h 1835571"/>
              <a:gd name="connsiteX4" fmla="*/ 3578070 w 4302724"/>
              <a:gd name="connsiteY4" fmla="*/ 38858 h 1835571"/>
              <a:gd name="connsiteX5" fmla="*/ 4156438 w 4302724"/>
              <a:gd name="connsiteY5" fmla="*/ 1377226 h 1835571"/>
              <a:gd name="connsiteX6" fmla="*/ 651097 w 4302724"/>
              <a:gd name="connsiteY6" fmla="*/ 1828620 h 1835571"/>
              <a:gd name="connsiteX7" fmla="*/ 699749 w 4302724"/>
              <a:gd name="connsiteY7" fmla="*/ 1660086 h 1835571"/>
              <a:gd name="connsiteX0" fmla="*/ 931385 w 3744636"/>
              <a:gd name="connsiteY0" fmla="*/ 1532318 h 1995313"/>
              <a:gd name="connsiteX1" fmla="*/ 1579193 w 3744636"/>
              <a:gd name="connsiteY1" fmla="*/ 1223561 h 1995313"/>
              <a:gd name="connsiteX2" fmla="*/ 2334711 w 3744636"/>
              <a:gd name="connsiteY2" fmla="*/ 825814 h 1995313"/>
              <a:gd name="connsiteX3" fmla="*/ 2960997 w 3744636"/>
              <a:gd name="connsiteY3" fmla="*/ 425507 h 1995313"/>
              <a:gd name="connsiteX4" fmla="*/ 3545247 w 3744636"/>
              <a:gd name="connsiteY4" fmla="*/ 66388 h 1995313"/>
              <a:gd name="connsiteX5" fmla="*/ 3488615 w 3744636"/>
              <a:gd name="connsiteY5" fmla="*/ 1856312 h 1995313"/>
              <a:gd name="connsiteX6" fmla="*/ 618274 w 3744636"/>
              <a:gd name="connsiteY6" fmla="*/ 1856150 h 1995313"/>
              <a:gd name="connsiteX7" fmla="*/ 666926 w 3744636"/>
              <a:gd name="connsiteY7" fmla="*/ 1687616 h 1995313"/>
              <a:gd name="connsiteX0" fmla="*/ 910818 w 3719994"/>
              <a:gd name="connsiteY0" fmla="*/ 1532318 h 1990412"/>
              <a:gd name="connsiteX1" fmla="*/ 1558626 w 3719994"/>
              <a:gd name="connsiteY1" fmla="*/ 1223561 h 1990412"/>
              <a:gd name="connsiteX2" fmla="*/ 2314144 w 3719994"/>
              <a:gd name="connsiteY2" fmla="*/ 825814 h 1990412"/>
              <a:gd name="connsiteX3" fmla="*/ 2940430 w 3719994"/>
              <a:gd name="connsiteY3" fmla="*/ 425507 h 1990412"/>
              <a:gd name="connsiteX4" fmla="*/ 3524680 w 3719994"/>
              <a:gd name="connsiteY4" fmla="*/ 66388 h 1990412"/>
              <a:gd name="connsiteX5" fmla="*/ 3468048 w 3719994"/>
              <a:gd name="connsiteY5" fmla="*/ 1856312 h 1990412"/>
              <a:gd name="connsiteX6" fmla="*/ 654151 w 3719994"/>
              <a:gd name="connsiteY6" fmla="*/ 1842039 h 1990412"/>
              <a:gd name="connsiteX7" fmla="*/ 646359 w 3719994"/>
              <a:gd name="connsiteY7" fmla="*/ 1687616 h 1990412"/>
              <a:gd name="connsiteX0" fmla="*/ 791912 w 3601088"/>
              <a:gd name="connsiteY0" fmla="*/ 1532318 h 2108950"/>
              <a:gd name="connsiteX1" fmla="*/ 1439720 w 3601088"/>
              <a:gd name="connsiteY1" fmla="*/ 1223561 h 2108950"/>
              <a:gd name="connsiteX2" fmla="*/ 2195238 w 3601088"/>
              <a:gd name="connsiteY2" fmla="*/ 825814 h 2108950"/>
              <a:gd name="connsiteX3" fmla="*/ 2821524 w 3601088"/>
              <a:gd name="connsiteY3" fmla="*/ 425507 h 2108950"/>
              <a:gd name="connsiteX4" fmla="*/ 3405774 w 3601088"/>
              <a:gd name="connsiteY4" fmla="*/ 66388 h 2108950"/>
              <a:gd name="connsiteX5" fmla="*/ 3349142 w 3601088"/>
              <a:gd name="connsiteY5" fmla="*/ 1856312 h 2108950"/>
              <a:gd name="connsiteX6" fmla="*/ 535245 w 3601088"/>
              <a:gd name="connsiteY6" fmla="*/ 1842039 h 2108950"/>
              <a:gd name="connsiteX7" fmla="*/ 527453 w 3601088"/>
              <a:gd name="connsiteY7" fmla="*/ 1687616 h 2108950"/>
              <a:gd name="connsiteX0" fmla="*/ 271498 w 3080674"/>
              <a:gd name="connsiteY0" fmla="*/ 1532318 h 2108950"/>
              <a:gd name="connsiteX1" fmla="*/ 919306 w 3080674"/>
              <a:gd name="connsiteY1" fmla="*/ 1223561 h 2108950"/>
              <a:gd name="connsiteX2" fmla="*/ 1674824 w 3080674"/>
              <a:gd name="connsiteY2" fmla="*/ 825814 h 2108950"/>
              <a:gd name="connsiteX3" fmla="*/ 2301110 w 3080674"/>
              <a:gd name="connsiteY3" fmla="*/ 425507 h 2108950"/>
              <a:gd name="connsiteX4" fmla="*/ 2885360 w 3080674"/>
              <a:gd name="connsiteY4" fmla="*/ 66388 h 2108950"/>
              <a:gd name="connsiteX5" fmla="*/ 2828728 w 3080674"/>
              <a:gd name="connsiteY5" fmla="*/ 1856312 h 2108950"/>
              <a:gd name="connsiteX6" fmla="*/ 14831 w 3080674"/>
              <a:gd name="connsiteY6" fmla="*/ 1842039 h 2108950"/>
              <a:gd name="connsiteX7" fmla="*/ 7039 w 3080674"/>
              <a:gd name="connsiteY7" fmla="*/ 1687616 h 2108950"/>
              <a:gd name="connsiteX0" fmla="*/ 264459 w 3073635"/>
              <a:gd name="connsiteY0" fmla="*/ 1532318 h 2108950"/>
              <a:gd name="connsiteX1" fmla="*/ 912267 w 3073635"/>
              <a:gd name="connsiteY1" fmla="*/ 1223561 h 2108950"/>
              <a:gd name="connsiteX2" fmla="*/ 1667785 w 3073635"/>
              <a:gd name="connsiteY2" fmla="*/ 825814 h 2108950"/>
              <a:gd name="connsiteX3" fmla="*/ 2294071 w 3073635"/>
              <a:gd name="connsiteY3" fmla="*/ 425507 h 2108950"/>
              <a:gd name="connsiteX4" fmla="*/ 2878321 w 3073635"/>
              <a:gd name="connsiteY4" fmla="*/ 66388 h 2108950"/>
              <a:gd name="connsiteX5" fmla="*/ 2821689 w 3073635"/>
              <a:gd name="connsiteY5" fmla="*/ 1856312 h 2108950"/>
              <a:gd name="connsiteX6" fmla="*/ 7792 w 3073635"/>
              <a:gd name="connsiteY6" fmla="*/ 1842039 h 2108950"/>
              <a:gd name="connsiteX7" fmla="*/ 0 w 3073635"/>
              <a:gd name="connsiteY7" fmla="*/ 1687616 h 2108950"/>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0 w 4103746"/>
              <a:gd name="connsiteY7"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237662 w 4103746"/>
              <a:gd name="connsiteY7" fmla="*/ 1457295 h 2082727"/>
              <a:gd name="connsiteX8" fmla="*/ 0 w 4103746"/>
              <a:gd name="connsiteY8"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1013773 w 4103746"/>
              <a:gd name="connsiteY7" fmla="*/ 1654850 h 2082727"/>
              <a:gd name="connsiteX8" fmla="*/ 0 w 4103746"/>
              <a:gd name="connsiteY8" fmla="*/ 2082727 h 2082727"/>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13478 w 3247224"/>
              <a:gd name="connsiteY8" fmla="*/ 1602949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309354 w 3118530"/>
              <a:gd name="connsiteY0" fmla="*/ 1532318 h 2128096"/>
              <a:gd name="connsiteX1" fmla="*/ 957162 w 3118530"/>
              <a:gd name="connsiteY1" fmla="*/ 1223561 h 2128096"/>
              <a:gd name="connsiteX2" fmla="*/ 1712680 w 3118530"/>
              <a:gd name="connsiteY2" fmla="*/ 825814 h 2128096"/>
              <a:gd name="connsiteX3" fmla="*/ 2338966 w 3118530"/>
              <a:gd name="connsiteY3" fmla="*/ 425507 h 2128096"/>
              <a:gd name="connsiteX4" fmla="*/ 2923216 w 3118530"/>
              <a:gd name="connsiteY4" fmla="*/ 66388 h 2128096"/>
              <a:gd name="connsiteX5" fmla="*/ 2866584 w 3118530"/>
              <a:gd name="connsiteY5" fmla="*/ 1856312 h 2128096"/>
              <a:gd name="connsiteX6" fmla="*/ 52687 w 3118530"/>
              <a:gd name="connsiteY6" fmla="*/ 1842039 h 2128096"/>
              <a:gd name="connsiteX7" fmla="*/ 28557 w 3118530"/>
              <a:gd name="connsiteY7" fmla="*/ 1654850 h 2128096"/>
              <a:gd name="connsiteX8" fmla="*/ 298895 w 3118530"/>
              <a:gd name="connsiteY8" fmla="*/ 1588838 h 2128096"/>
              <a:gd name="connsiteX0" fmla="*/ 309028 w 3118204"/>
              <a:gd name="connsiteY0" fmla="*/ 1532318 h 2128096"/>
              <a:gd name="connsiteX1" fmla="*/ 956836 w 3118204"/>
              <a:gd name="connsiteY1" fmla="*/ 1223561 h 2128096"/>
              <a:gd name="connsiteX2" fmla="*/ 1712354 w 3118204"/>
              <a:gd name="connsiteY2" fmla="*/ 825814 h 2128096"/>
              <a:gd name="connsiteX3" fmla="*/ 2338640 w 3118204"/>
              <a:gd name="connsiteY3" fmla="*/ 425507 h 2128096"/>
              <a:gd name="connsiteX4" fmla="*/ 2922890 w 3118204"/>
              <a:gd name="connsiteY4" fmla="*/ 66388 h 2128096"/>
              <a:gd name="connsiteX5" fmla="*/ 2866258 w 3118204"/>
              <a:gd name="connsiteY5" fmla="*/ 1856312 h 2128096"/>
              <a:gd name="connsiteX6" fmla="*/ 52361 w 3118204"/>
              <a:gd name="connsiteY6" fmla="*/ 1842039 h 2128096"/>
              <a:gd name="connsiteX7" fmla="*/ 28231 w 3118204"/>
              <a:gd name="connsiteY7" fmla="*/ 1654850 h 2128096"/>
              <a:gd name="connsiteX8" fmla="*/ 304919 w 3118204"/>
              <a:gd name="connsiteY8" fmla="*/ 1604713 h 2128096"/>
              <a:gd name="connsiteX0" fmla="*/ 300925 w 3110101"/>
              <a:gd name="connsiteY0" fmla="*/ 1532318 h 2128096"/>
              <a:gd name="connsiteX1" fmla="*/ 948733 w 3110101"/>
              <a:gd name="connsiteY1" fmla="*/ 1223561 h 2128096"/>
              <a:gd name="connsiteX2" fmla="*/ 1704251 w 3110101"/>
              <a:gd name="connsiteY2" fmla="*/ 825814 h 2128096"/>
              <a:gd name="connsiteX3" fmla="*/ 2330537 w 3110101"/>
              <a:gd name="connsiteY3" fmla="*/ 425507 h 2128096"/>
              <a:gd name="connsiteX4" fmla="*/ 2914787 w 3110101"/>
              <a:gd name="connsiteY4" fmla="*/ 66388 h 2128096"/>
              <a:gd name="connsiteX5" fmla="*/ 2858155 w 3110101"/>
              <a:gd name="connsiteY5" fmla="*/ 1856312 h 2128096"/>
              <a:gd name="connsiteX6" fmla="*/ 44258 w 3110101"/>
              <a:gd name="connsiteY6" fmla="*/ 1842039 h 2128096"/>
              <a:gd name="connsiteX7" fmla="*/ 20128 w 3110101"/>
              <a:gd name="connsiteY7" fmla="*/ 1654850 h 2128096"/>
              <a:gd name="connsiteX8" fmla="*/ 296816 w 3110101"/>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445471 w 3254647"/>
              <a:gd name="connsiteY0" fmla="*/ 1532318 h 2128096"/>
              <a:gd name="connsiteX1" fmla="*/ 1093279 w 3254647"/>
              <a:gd name="connsiteY1" fmla="*/ 1223561 h 2128096"/>
              <a:gd name="connsiteX2" fmla="*/ 1848797 w 3254647"/>
              <a:gd name="connsiteY2" fmla="*/ 825814 h 2128096"/>
              <a:gd name="connsiteX3" fmla="*/ 2475083 w 3254647"/>
              <a:gd name="connsiteY3" fmla="*/ 425507 h 2128096"/>
              <a:gd name="connsiteX4" fmla="*/ 3059333 w 3254647"/>
              <a:gd name="connsiteY4" fmla="*/ 66388 h 2128096"/>
              <a:gd name="connsiteX5" fmla="*/ 3002701 w 3254647"/>
              <a:gd name="connsiteY5" fmla="*/ 1856312 h 2128096"/>
              <a:gd name="connsiteX6" fmla="*/ 188804 w 3254647"/>
              <a:gd name="connsiteY6" fmla="*/ 1842039 h 2128096"/>
              <a:gd name="connsiteX7" fmla="*/ 164674 w 3254647"/>
              <a:gd name="connsiteY7" fmla="*/ 1654850 h 2128096"/>
              <a:gd name="connsiteX8" fmla="*/ 441362 w 3254647"/>
              <a:gd name="connsiteY8" fmla="*/ 1604713 h 2128096"/>
              <a:gd name="connsiteX0" fmla="*/ 404702 w 3213878"/>
              <a:gd name="connsiteY0" fmla="*/ 1532318 h 1993606"/>
              <a:gd name="connsiteX1" fmla="*/ 1052510 w 3213878"/>
              <a:gd name="connsiteY1" fmla="*/ 1223561 h 1993606"/>
              <a:gd name="connsiteX2" fmla="*/ 1808028 w 3213878"/>
              <a:gd name="connsiteY2" fmla="*/ 825814 h 1993606"/>
              <a:gd name="connsiteX3" fmla="*/ 2434314 w 3213878"/>
              <a:gd name="connsiteY3" fmla="*/ 425507 h 1993606"/>
              <a:gd name="connsiteX4" fmla="*/ 3018564 w 3213878"/>
              <a:gd name="connsiteY4" fmla="*/ 66388 h 1993606"/>
              <a:gd name="connsiteX5" fmla="*/ 2961932 w 3213878"/>
              <a:gd name="connsiteY5" fmla="*/ 1856312 h 1993606"/>
              <a:gd name="connsiteX6" fmla="*/ 148035 w 3213878"/>
              <a:gd name="connsiteY6" fmla="*/ 1842039 h 1993606"/>
              <a:gd name="connsiteX7" fmla="*/ 400593 w 3213878"/>
              <a:gd name="connsiteY7" fmla="*/ 1604713 h 1993606"/>
              <a:gd name="connsiteX0" fmla="*/ 472184 w 3281360"/>
              <a:gd name="connsiteY0" fmla="*/ 1532318 h 1991636"/>
              <a:gd name="connsiteX1" fmla="*/ 1119992 w 3281360"/>
              <a:gd name="connsiteY1" fmla="*/ 1223561 h 1991636"/>
              <a:gd name="connsiteX2" fmla="*/ 1875510 w 3281360"/>
              <a:gd name="connsiteY2" fmla="*/ 825814 h 1991636"/>
              <a:gd name="connsiteX3" fmla="*/ 2501796 w 3281360"/>
              <a:gd name="connsiteY3" fmla="*/ 425507 h 1991636"/>
              <a:gd name="connsiteX4" fmla="*/ 3086046 w 3281360"/>
              <a:gd name="connsiteY4" fmla="*/ 66388 h 1991636"/>
              <a:gd name="connsiteX5" fmla="*/ 3029414 w 3281360"/>
              <a:gd name="connsiteY5" fmla="*/ 1856312 h 1991636"/>
              <a:gd name="connsiteX6" fmla="*/ 215517 w 3281360"/>
              <a:gd name="connsiteY6" fmla="*/ 1842039 h 1991636"/>
              <a:gd name="connsiteX7" fmla="*/ 229950 w 3281360"/>
              <a:gd name="connsiteY7" fmla="*/ 1655513 h 1991636"/>
              <a:gd name="connsiteX0" fmla="*/ 270965 w 3080141"/>
              <a:gd name="connsiteY0" fmla="*/ 1532318 h 2122960"/>
              <a:gd name="connsiteX1" fmla="*/ 918773 w 3080141"/>
              <a:gd name="connsiteY1" fmla="*/ 1223561 h 2122960"/>
              <a:gd name="connsiteX2" fmla="*/ 1674291 w 3080141"/>
              <a:gd name="connsiteY2" fmla="*/ 825814 h 2122960"/>
              <a:gd name="connsiteX3" fmla="*/ 2300577 w 3080141"/>
              <a:gd name="connsiteY3" fmla="*/ 425507 h 2122960"/>
              <a:gd name="connsiteX4" fmla="*/ 2884827 w 3080141"/>
              <a:gd name="connsiteY4" fmla="*/ 66388 h 2122960"/>
              <a:gd name="connsiteX5" fmla="*/ 2828195 w 3080141"/>
              <a:gd name="connsiteY5" fmla="*/ 1856312 h 2122960"/>
              <a:gd name="connsiteX6" fmla="*/ 14298 w 3080141"/>
              <a:gd name="connsiteY6" fmla="*/ 1842039 h 2122960"/>
              <a:gd name="connsiteX7" fmla="*/ 28731 w 3080141"/>
              <a:gd name="connsiteY7" fmla="*/ 1655513 h 2122960"/>
              <a:gd name="connsiteX0" fmla="*/ 480115 w 3289291"/>
              <a:gd name="connsiteY0" fmla="*/ 1532318 h 2007003"/>
              <a:gd name="connsiteX1" fmla="*/ 1127923 w 3289291"/>
              <a:gd name="connsiteY1" fmla="*/ 1223561 h 2007003"/>
              <a:gd name="connsiteX2" fmla="*/ 1883441 w 3289291"/>
              <a:gd name="connsiteY2" fmla="*/ 825814 h 2007003"/>
              <a:gd name="connsiteX3" fmla="*/ 2509727 w 3289291"/>
              <a:gd name="connsiteY3" fmla="*/ 425507 h 2007003"/>
              <a:gd name="connsiteX4" fmla="*/ 3093977 w 3289291"/>
              <a:gd name="connsiteY4" fmla="*/ 66388 h 2007003"/>
              <a:gd name="connsiteX5" fmla="*/ 3037345 w 3289291"/>
              <a:gd name="connsiteY5" fmla="*/ 1856312 h 2007003"/>
              <a:gd name="connsiteX6" fmla="*/ 223448 w 3289291"/>
              <a:gd name="connsiteY6" fmla="*/ 1842039 h 2007003"/>
              <a:gd name="connsiteX7" fmla="*/ 215656 w 3289291"/>
              <a:gd name="connsiteY7" fmla="*/ 1284038 h 2007003"/>
              <a:gd name="connsiteX0" fmla="*/ 433682 w 3242858"/>
              <a:gd name="connsiteY0" fmla="*/ 1532318 h 2007003"/>
              <a:gd name="connsiteX1" fmla="*/ 1081490 w 3242858"/>
              <a:gd name="connsiteY1" fmla="*/ 1223561 h 2007003"/>
              <a:gd name="connsiteX2" fmla="*/ 1837008 w 3242858"/>
              <a:gd name="connsiteY2" fmla="*/ 825814 h 2007003"/>
              <a:gd name="connsiteX3" fmla="*/ 2463294 w 3242858"/>
              <a:gd name="connsiteY3" fmla="*/ 425507 h 2007003"/>
              <a:gd name="connsiteX4" fmla="*/ 3047544 w 3242858"/>
              <a:gd name="connsiteY4" fmla="*/ 66388 h 2007003"/>
              <a:gd name="connsiteX5" fmla="*/ 2990912 w 3242858"/>
              <a:gd name="connsiteY5" fmla="*/ 1856312 h 2007003"/>
              <a:gd name="connsiteX6" fmla="*/ 177015 w 3242858"/>
              <a:gd name="connsiteY6" fmla="*/ 1842039 h 2007003"/>
              <a:gd name="connsiteX7" fmla="*/ 169223 w 3242858"/>
              <a:gd name="connsiteY7" fmla="*/ 1284038 h 2007003"/>
              <a:gd name="connsiteX0" fmla="*/ 426293 w 3235469"/>
              <a:gd name="connsiteY0" fmla="*/ 1532318 h 1991880"/>
              <a:gd name="connsiteX1" fmla="*/ 1074101 w 3235469"/>
              <a:gd name="connsiteY1" fmla="*/ 1223561 h 1991880"/>
              <a:gd name="connsiteX2" fmla="*/ 1829619 w 3235469"/>
              <a:gd name="connsiteY2" fmla="*/ 825814 h 1991880"/>
              <a:gd name="connsiteX3" fmla="*/ 2455905 w 3235469"/>
              <a:gd name="connsiteY3" fmla="*/ 425507 h 1991880"/>
              <a:gd name="connsiteX4" fmla="*/ 3040155 w 3235469"/>
              <a:gd name="connsiteY4" fmla="*/ 66388 h 1991880"/>
              <a:gd name="connsiteX5" fmla="*/ 2983523 w 3235469"/>
              <a:gd name="connsiteY5" fmla="*/ 1856312 h 1991880"/>
              <a:gd name="connsiteX6" fmla="*/ 169626 w 3235469"/>
              <a:gd name="connsiteY6" fmla="*/ 1842039 h 1991880"/>
              <a:gd name="connsiteX7" fmla="*/ 190409 w 3235469"/>
              <a:gd name="connsiteY7" fmla="*/ 1649163 h 1991880"/>
              <a:gd name="connsiteX0" fmla="*/ 526055 w 3335231"/>
              <a:gd name="connsiteY0" fmla="*/ 1532318 h 1988218"/>
              <a:gd name="connsiteX1" fmla="*/ 1173863 w 3335231"/>
              <a:gd name="connsiteY1" fmla="*/ 1223561 h 1988218"/>
              <a:gd name="connsiteX2" fmla="*/ 1929381 w 3335231"/>
              <a:gd name="connsiteY2" fmla="*/ 825814 h 1988218"/>
              <a:gd name="connsiteX3" fmla="*/ 2555667 w 3335231"/>
              <a:gd name="connsiteY3" fmla="*/ 425507 h 1988218"/>
              <a:gd name="connsiteX4" fmla="*/ 3139917 w 3335231"/>
              <a:gd name="connsiteY4" fmla="*/ 66388 h 1988218"/>
              <a:gd name="connsiteX5" fmla="*/ 3083285 w 3335231"/>
              <a:gd name="connsiteY5" fmla="*/ 1856312 h 1988218"/>
              <a:gd name="connsiteX6" fmla="*/ 269388 w 3335231"/>
              <a:gd name="connsiteY6" fmla="*/ 1842039 h 1988218"/>
              <a:gd name="connsiteX7" fmla="*/ 115435 w 3335231"/>
              <a:gd name="connsiteY7" fmla="*/ 1746221 h 1988218"/>
              <a:gd name="connsiteX8" fmla="*/ 290171 w 3335231"/>
              <a:gd name="connsiteY8" fmla="*/ 1649163 h 1988218"/>
              <a:gd name="connsiteX0" fmla="*/ 465334 w 3274510"/>
              <a:gd name="connsiteY0" fmla="*/ 1532318 h 1987984"/>
              <a:gd name="connsiteX1" fmla="*/ 1113142 w 3274510"/>
              <a:gd name="connsiteY1" fmla="*/ 1223561 h 1987984"/>
              <a:gd name="connsiteX2" fmla="*/ 1868660 w 3274510"/>
              <a:gd name="connsiteY2" fmla="*/ 825814 h 1987984"/>
              <a:gd name="connsiteX3" fmla="*/ 2494946 w 3274510"/>
              <a:gd name="connsiteY3" fmla="*/ 425507 h 1987984"/>
              <a:gd name="connsiteX4" fmla="*/ 3079196 w 3274510"/>
              <a:gd name="connsiteY4" fmla="*/ 66388 h 1987984"/>
              <a:gd name="connsiteX5" fmla="*/ 3022564 w 3274510"/>
              <a:gd name="connsiteY5" fmla="*/ 1856312 h 1987984"/>
              <a:gd name="connsiteX6" fmla="*/ 208667 w 3274510"/>
              <a:gd name="connsiteY6" fmla="*/ 1842039 h 1987984"/>
              <a:gd name="connsiteX7" fmla="*/ 210289 w 3274510"/>
              <a:gd name="connsiteY7" fmla="*/ 1752571 h 1987984"/>
              <a:gd name="connsiteX8" fmla="*/ 229450 w 3274510"/>
              <a:gd name="connsiteY8" fmla="*/ 1649163 h 1987984"/>
              <a:gd name="connsiteX0" fmla="*/ 544587 w 3353763"/>
              <a:gd name="connsiteY0" fmla="*/ 1532318 h 1985445"/>
              <a:gd name="connsiteX1" fmla="*/ 1192395 w 3353763"/>
              <a:gd name="connsiteY1" fmla="*/ 1223561 h 1985445"/>
              <a:gd name="connsiteX2" fmla="*/ 1947913 w 3353763"/>
              <a:gd name="connsiteY2" fmla="*/ 825814 h 1985445"/>
              <a:gd name="connsiteX3" fmla="*/ 2574199 w 3353763"/>
              <a:gd name="connsiteY3" fmla="*/ 425507 h 1985445"/>
              <a:gd name="connsiteX4" fmla="*/ 3158449 w 3353763"/>
              <a:gd name="connsiteY4" fmla="*/ 66388 h 1985445"/>
              <a:gd name="connsiteX5" fmla="*/ 3101817 w 3353763"/>
              <a:gd name="connsiteY5" fmla="*/ 1856312 h 1985445"/>
              <a:gd name="connsiteX6" fmla="*/ 287920 w 3353763"/>
              <a:gd name="connsiteY6" fmla="*/ 1842039 h 1985445"/>
              <a:gd name="connsiteX7" fmla="*/ 92691 w 3353763"/>
              <a:gd name="connsiteY7" fmla="*/ 1822421 h 1985445"/>
              <a:gd name="connsiteX8" fmla="*/ 289542 w 3353763"/>
              <a:gd name="connsiteY8" fmla="*/ 1752571 h 1985445"/>
              <a:gd name="connsiteX9" fmla="*/ 308703 w 3353763"/>
              <a:gd name="connsiteY9" fmla="*/ 1649163 h 1985445"/>
              <a:gd name="connsiteX0" fmla="*/ 462526 w 3271702"/>
              <a:gd name="connsiteY0" fmla="*/ 1532318 h 1986360"/>
              <a:gd name="connsiteX1" fmla="*/ 1110334 w 3271702"/>
              <a:gd name="connsiteY1" fmla="*/ 1223561 h 1986360"/>
              <a:gd name="connsiteX2" fmla="*/ 1865852 w 3271702"/>
              <a:gd name="connsiteY2" fmla="*/ 825814 h 1986360"/>
              <a:gd name="connsiteX3" fmla="*/ 2492138 w 3271702"/>
              <a:gd name="connsiteY3" fmla="*/ 425507 h 1986360"/>
              <a:gd name="connsiteX4" fmla="*/ 3076388 w 3271702"/>
              <a:gd name="connsiteY4" fmla="*/ 66388 h 1986360"/>
              <a:gd name="connsiteX5" fmla="*/ 3019756 w 3271702"/>
              <a:gd name="connsiteY5" fmla="*/ 1856312 h 1986360"/>
              <a:gd name="connsiteX6" fmla="*/ 205859 w 3271702"/>
              <a:gd name="connsiteY6" fmla="*/ 1842039 h 1986360"/>
              <a:gd name="connsiteX7" fmla="*/ 213830 w 3271702"/>
              <a:gd name="connsiteY7" fmla="*/ 1797021 h 1986360"/>
              <a:gd name="connsiteX8" fmla="*/ 207481 w 3271702"/>
              <a:gd name="connsiteY8" fmla="*/ 1752571 h 1986360"/>
              <a:gd name="connsiteX9" fmla="*/ 226642 w 3271702"/>
              <a:gd name="connsiteY9" fmla="*/ 1649163 h 1986360"/>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36680 w 3078677"/>
              <a:gd name="connsiteY10" fmla="*/ 164144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11" fmla="*/ 269501 w 3078677"/>
              <a:gd name="connsiteY11" fmla="*/ 1532318 h 2080542"/>
              <a:gd name="connsiteX0" fmla="*/ 269501 w 3054866"/>
              <a:gd name="connsiteY0" fmla="*/ 1554548 h 2102772"/>
              <a:gd name="connsiteX1" fmla="*/ 917309 w 3054866"/>
              <a:gd name="connsiteY1" fmla="*/ 1245791 h 2102772"/>
              <a:gd name="connsiteX2" fmla="*/ 1672827 w 3054866"/>
              <a:gd name="connsiteY2" fmla="*/ 848044 h 2102772"/>
              <a:gd name="connsiteX3" fmla="*/ 2299113 w 3054866"/>
              <a:gd name="connsiteY3" fmla="*/ 447737 h 2102772"/>
              <a:gd name="connsiteX4" fmla="*/ 2883363 w 3054866"/>
              <a:gd name="connsiteY4" fmla="*/ 88618 h 2102772"/>
              <a:gd name="connsiteX5" fmla="*/ 2826731 w 3054866"/>
              <a:gd name="connsiteY5" fmla="*/ 1878542 h 2102772"/>
              <a:gd name="connsiteX6" fmla="*/ 12834 w 3054866"/>
              <a:gd name="connsiteY6" fmla="*/ 1864269 h 2102772"/>
              <a:gd name="connsiteX7" fmla="*/ 20805 w 3054866"/>
              <a:gd name="connsiteY7" fmla="*/ 1819251 h 2102772"/>
              <a:gd name="connsiteX8" fmla="*/ 14456 w 3054866"/>
              <a:gd name="connsiteY8" fmla="*/ 1774801 h 2102772"/>
              <a:gd name="connsiteX9" fmla="*/ 33617 w 3054866"/>
              <a:gd name="connsiteY9" fmla="*/ 1671393 h 2102772"/>
              <a:gd name="connsiteX10" fmla="*/ 271630 w 3054866"/>
              <a:gd name="connsiteY10" fmla="*/ 1555726 h 2102772"/>
              <a:gd name="connsiteX11" fmla="*/ 269501 w 3054866"/>
              <a:gd name="connsiteY11" fmla="*/ 1554548 h 2102772"/>
              <a:gd name="connsiteX0" fmla="*/ 269501 w 2883364"/>
              <a:gd name="connsiteY0" fmla="*/ 1554548 h 2148669"/>
              <a:gd name="connsiteX1" fmla="*/ 917309 w 2883364"/>
              <a:gd name="connsiteY1" fmla="*/ 1245791 h 2148669"/>
              <a:gd name="connsiteX2" fmla="*/ 1672827 w 2883364"/>
              <a:gd name="connsiteY2" fmla="*/ 848044 h 2148669"/>
              <a:gd name="connsiteX3" fmla="*/ 2299113 w 2883364"/>
              <a:gd name="connsiteY3" fmla="*/ 447737 h 2148669"/>
              <a:gd name="connsiteX4" fmla="*/ 2883363 w 2883364"/>
              <a:gd name="connsiteY4" fmla="*/ 88618 h 2148669"/>
              <a:gd name="connsiteX5" fmla="*/ 2826731 w 2883364"/>
              <a:gd name="connsiteY5" fmla="*/ 1878542 h 2148669"/>
              <a:gd name="connsiteX6" fmla="*/ 12834 w 2883364"/>
              <a:gd name="connsiteY6" fmla="*/ 1864269 h 2148669"/>
              <a:gd name="connsiteX7" fmla="*/ 20805 w 2883364"/>
              <a:gd name="connsiteY7" fmla="*/ 1819251 h 2148669"/>
              <a:gd name="connsiteX8" fmla="*/ 14456 w 2883364"/>
              <a:gd name="connsiteY8" fmla="*/ 1774801 h 2148669"/>
              <a:gd name="connsiteX9" fmla="*/ 33617 w 2883364"/>
              <a:gd name="connsiteY9" fmla="*/ 1671393 h 2148669"/>
              <a:gd name="connsiteX10" fmla="*/ 271630 w 2883364"/>
              <a:gd name="connsiteY10" fmla="*/ 1555726 h 2148669"/>
              <a:gd name="connsiteX11" fmla="*/ 269501 w 2883364"/>
              <a:gd name="connsiteY11" fmla="*/ 1554548 h 2148669"/>
              <a:gd name="connsiteX0" fmla="*/ 465818 w 3117711"/>
              <a:gd name="connsiteY0" fmla="*/ 1529707 h 2004153"/>
              <a:gd name="connsiteX1" fmla="*/ 1113626 w 3117711"/>
              <a:gd name="connsiteY1" fmla="*/ 1220950 h 2004153"/>
              <a:gd name="connsiteX2" fmla="*/ 1869144 w 3117711"/>
              <a:gd name="connsiteY2" fmla="*/ 823203 h 2004153"/>
              <a:gd name="connsiteX3" fmla="*/ 2495430 w 3117711"/>
              <a:gd name="connsiteY3" fmla="*/ 422896 h 2004153"/>
              <a:gd name="connsiteX4" fmla="*/ 3079680 w 3117711"/>
              <a:gd name="connsiteY4" fmla="*/ 63777 h 2004153"/>
              <a:gd name="connsiteX5" fmla="*/ 3067498 w 3117711"/>
              <a:gd name="connsiteY5" fmla="*/ 1812426 h 2004153"/>
              <a:gd name="connsiteX6" fmla="*/ 209151 w 3117711"/>
              <a:gd name="connsiteY6" fmla="*/ 1839428 h 2004153"/>
              <a:gd name="connsiteX7" fmla="*/ 217122 w 3117711"/>
              <a:gd name="connsiteY7" fmla="*/ 1794410 h 2004153"/>
              <a:gd name="connsiteX8" fmla="*/ 210773 w 3117711"/>
              <a:gd name="connsiteY8" fmla="*/ 1749960 h 2004153"/>
              <a:gd name="connsiteX9" fmla="*/ 229934 w 3117711"/>
              <a:gd name="connsiteY9" fmla="*/ 1646552 h 2004153"/>
              <a:gd name="connsiteX10" fmla="*/ 467947 w 3117711"/>
              <a:gd name="connsiteY10" fmla="*/ 1530885 h 2004153"/>
              <a:gd name="connsiteX11" fmla="*/ 465818 w 3117711"/>
              <a:gd name="connsiteY11" fmla="*/ 1529707 h 2004153"/>
              <a:gd name="connsiteX0" fmla="*/ 465818 w 3079974"/>
              <a:gd name="connsiteY0" fmla="*/ 1550578 h 2025024"/>
              <a:gd name="connsiteX1" fmla="*/ 1113626 w 3079974"/>
              <a:gd name="connsiteY1" fmla="*/ 1241821 h 2025024"/>
              <a:gd name="connsiteX2" fmla="*/ 1869144 w 3079974"/>
              <a:gd name="connsiteY2" fmla="*/ 844074 h 2025024"/>
              <a:gd name="connsiteX3" fmla="*/ 2495430 w 3079974"/>
              <a:gd name="connsiteY3" fmla="*/ 443767 h 2025024"/>
              <a:gd name="connsiteX4" fmla="*/ 3079680 w 3079974"/>
              <a:gd name="connsiteY4" fmla="*/ 84648 h 2025024"/>
              <a:gd name="connsiteX5" fmla="*/ 3067498 w 3079974"/>
              <a:gd name="connsiteY5" fmla="*/ 1833297 h 2025024"/>
              <a:gd name="connsiteX6" fmla="*/ 209151 w 3079974"/>
              <a:gd name="connsiteY6" fmla="*/ 1860299 h 2025024"/>
              <a:gd name="connsiteX7" fmla="*/ 217122 w 3079974"/>
              <a:gd name="connsiteY7" fmla="*/ 1815281 h 2025024"/>
              <a:gd name="connsiteX8" fmla="*/ 210773 w 3079974"/>
              <a:gd name="connsiteY8" fmla="*/ 1770831 h 2025024"/>
              <a:gd name="connsiteX9" fmla="*/ 229934 w 3079974"/>
              <a:gd name="connsiteY9" fmla="*/ 1667423 h 2025024"/>
              <a:gd name="connsiteX10" fmla="*/ 467947 w 3079974"/>
              <a:gd name="connsiteY10" fmla="*/ 1551756 h 2025024"/>
              <a:gd name="connsiteX11" fmla="*/ 465818 w 3079974"/>
              <a:gd name="connsiteY11" fmla="*/ 1550578 h 2025024"/>
              <a:gd name="connsiteX0" fmla="*/ 465818 w 3079974"/>
              <a:gd name="connsiteY0" fmla="*/ 1550578 h 2022027"/>
              <a:gd name="connsiteX1" fmla="*/ 1113626 w 3079974"/>
              <a:gd name="connsiteY1" fmla="*/ 1241821 h 2022027"/>
              <a:gd name="connsiteX2" fmla="*/ 1869144 w 3079974"/>
              <a:gd name="connsiteY2" fmla="*/ 844074 h 2022027"/>
              <a:gd name="connsiteX3" fmla="*/ 2495430 w 3079974"/>
              <a:gd name="connsiteY3" fmla="*/ 443767 h 2022027"/>
              <a:gd name="connsiteX4" fmla="*/ 3079680 w 3079974"/>
              <a:gd name="connsiteY4" fmla="*/ 84648 h 2022027"/>
              <a:gd name="connsiteX5" fmla="*/ 3067498 w 3079974"/>
              <a:gd name="connsiteY5" fmla="*/ 1833297 h 2022027"/>
              <a:gd name="connsiteX6" fmla="*/ 209151 w 3079974"/>
              <a:gd name="connsiteY6" fmla="*/ 1860299 h 2022027"/>
              <a:gd name="connsiteX7" fmla="*/ 217122 w 3079974"/>
              <a:gd name="connsiteY7" fmla="*/ 1815281 h 2022027"/>
              <a:gd name="connsiteX8" fmla="*/ 210773 w 3079974"/>
              <a:gd name="connsiteY8" fmla="*/ 1770831 h 2022027"/>
              <a:gd name="connsiteX9" fmla="*/ 229934 w 3079974"/>
              <a:gd name="connsiteY9" fmla="*/ 1667423 h 2022027"/>
              <a:gd name="connsiteX10" fmla="*/ 467947 w 3079974"/>
              <a:gd name="connsiteY10" fmla="*/ 1551756 h 2022027"/>
              <a:gd name="connsiteX11" fmla="*/ 465818 w 3079974"/>
              <a:gd name="connsiteY11" fmla="*/ 1550578 h 2022027"/>
              <a:gd name="connsiteX0" fmla="*/ 465818 w 3280489"/>
              <a:gd name="connsiteY0" fmla="*/ 1550578 h 1964388"/>
              <a:gd name="connsiteX1" fmla="*/ 1113626 w 3280489"/>
              <a:gd name="connsiteY1" fmla="*/ 1241821 h 1964388"/>
              <a:gd name="connsiteX2" fmla="*/ 1869144 w 3280489"/>
              <a:gd name="connsiteY2" fmla="*/ 844074 h 1964388"/>
              <a:gd name="connsiteX3" fmla="*/ 2495430 w 3280489"/>
              <a:gd name="connsiteY3" fmla="*/ 443767 h 1964388"/>
              <a:gd name="connsiteX4" fmla="*/ 3079680 w 3280489"/>
              <a:gd name="connsiteY4" fmla="*/ 84648 h 1964388"/>
              <a:gd name="connsiteX5" fmla="*/ 3067498 w 3280489"/>
              <a:gd name="connsiteY5" fmla="*/ 1833297 h 1964388"/>
              <a:gd name="connsiteX6" fmla="*/ 209151 w 3280489"/>
              <a:gd name="connsiteY6" fmla="*/ 1844424 h 1964388"/>
              <a:gd name="connsiteX7" fmla="*/ 217122 w 3280489"/>
              <a:gd name="connsiteY7" fmla="*/ 1815281 h 1964388"/>
              <a:gd name="connsiteX8" fmla="*/ 210773 w 3280489"/>
              <a:gd name="connsiteY8" fmla="*/ 1770831 h 1964388"/>
              <a:gd name="connsiteX9" fmla="*/ 229934 w 3280489"/>
              <a:gd name="connsiteY9" fmla="*/ 1667423 h 1964388"/>
              <a:gd name="connsiteX10" fmla="*/ 467947 w 3280489"/>
              <a:gd name="connsiteY10" fmla="*/ 1551756 h 1964388"/>
              <a:gd name="connsiteX11" fmla="*/ 465818 w 3280489"/>
              <a:gd name="connsiteY11" fmla="*/ 1550578 h 1964388"/>
              <a:gd name="connsiteX0" fmla="*/ 465818 w 3079974"/>
              <a:gd name="connsiteY0" fmla="*/ 1550578 h 1933346"/>
              <a:gd name="connsiteX1" fmla="*/ 1113626 w 3079974"/>
              <a:gd name="connsiteY1" fmla="*/ 1241821 h 1933346"/>
              <a:gd name="connsiteX2" fmla="*/ 1869144 w 3079974"/>
              <a:gd name="connsiteY2" fmla="*/ 844074 h 1933346"/>
              <a:gd name="connsiteX3" fmla="*/ 2495430 w 3079974"/>
              <a:gd name="connsiteY3" fmla="*/ 443767 h 1933346"/>
              <a:gd name="connsiteX4" fmla="*/ 3079680 w 3079974"/>
              <a:gd name="connsiteY4" fmla="*/ 84648 h 1933346"/>
              <a:gd name="connsiteX5" fmla="*/ 3067498 w 3079974"/>
              <a:gd name="connsiteY5" fmla="*/ 1833297 h 1933346"/>
              <a:gd name="connsiteX6" fmla="*/ 209151 w 3079974"/>
              <a:gd name="connsiteY6" fmla="*/ 1844424 h 1933346"/>
              <a:gd name="connsiteX7" fmla="*/ 217122 w 3079974"/>
              <a:gd name="connsiteY7" fmla="*/ 1815281 h 1933346"/>
              <a:gd name="connsiteX8" fmla="*/ 210773 w 3079974"/>
              <a:gd name="connsiteY8" fmla="*/ 1770831 h 1933346"/>
              <a:gd name="connsiteX9" fmla="*/ 229934 w 3079974"/>
              <a:gd name="connsiteY9" fmla="*/ 1667423 h 1933346"/>
              <a:gd name="connsiteX10" fmla="*/ 467947 w 3079974"/>
              <a:gd name="connsiteY10" fmla="*/ 1551756 h 1933346"/>
              <a:gd name="connsiteX11" fmla="*/ 465818 w 3079974"/>
              <a:gd name="connsiteY11" fmla="*/ 1550578 h 1933346"/>
              <a:gd name="connsiteX0" fmla="*/ 463289 w 3249945"/>
              <a:gd name="connsiteY0" fmla="*/ 1550578 h 1976222"/>
              <a:gd name="connsiteX1" fmla="*/ 1111097 w 3249945"/>
              <a:gd name="connsiteY1" fmla="*/ 1241821 h 1976222"/>
              <a:gd name="connsiteX2" fmla="*/ 1866615 w 3249945"/>
              <a:gd name="connsiteY2" fmla="*/ 844074 h 1976222"/>
              <a:gd name="connsiteX3" fmla="*/ 2492901 w 3249945"/>
              <a:gd name="connsiteY3" fmla="*/ 443767 h 1976222"/>
              <a:gd name="connsiteX4" fmla="*/ 3077151 w 3249945"/>
              <a:gd name="connsiteY4" fmla="*/ 84648 h 1976222"/>
              <a:gd name="connsiteX5" fmla="*/ 3064969 w 3249945"/>
              <a:gd name="connsiteY5" fmla="*/ 1833297 h 1976222"/>
              <a:gd name="connsiteX6" fmla="*/ 3030819 w 3249945"/>
              <a:gd name="connsiteY6" fmla="*/ 1872432 h 1976222"/>
              <a:gd name="connsiteX7" fmla="*/ 206622 w 3249945"/>
              <a:gd name="connsiteY7" fmla="*/ 1844424 h 1976222"/>
              <a:gd name="connsiteX8" fmla="*/ 214593 w 3249945"/>
              <a:gd name="connsiteY8" fmla="*/ 1815281 h 1976222"/>
              <a:gd name="connsiteX9" fmla="*/ 208244 w 3249945"/>
              <a:gd name="connsiteY9" fmla="*/ 1770831 h 1976222"/>
              <a:gd name="connsiteX10" fmla="*/ 227405 w 3249945"/>
              <a:gd name="connsiteY10" fmla="*/ 1667423 h 1976222"/>
              <a:gd name="connsiteX11" fmla="*/ 465418 w 3249945"/>
              <a:gd name="connsiteY11" fmla="*/ 1551756 h 1976222"/>
              <a:gd name="connsiteX12" fmla="*/ 463289 w 3249945"/>
              <a:gd name="connsiteY12" fmla="*/ 1550578 h 1976222"/>
              <a:gd name="connsiteX0" fmla="*/ 415082 w 3068773"/>
              <a:gd name="connsiteY0" fmla="*/ 1550578 h 1972705"/>
              <a:gd name="connsiteX1" fmla="*/ 1062890 w 3068773"/>
              <a:gd name="connsiteY1" fmla="*/ 1241821 h 1972705"/>
              <a:gd name="connsiteX2" fmla="*/ 1818408 w 3068773"/>
              <a:gd name="connsiteY2" fmla="*/ 844074 h 1972705"/>
              <a:gd name="connsiteX3" fmla="*/ 2444694 w 3068773"/>
              <a:gd name="connsiteY3" fmla="*/ 443767 h 1972705"/>
              <a:gd name="connsiteX4" fmla="*/ 3028944 w 3068773"/>
              <a:gd name="connsiteY4" fmla="*/ 84648 h 1972705"/>
              <a:gd name="connsiteX5" fmla="*/ 3016762 w 3068773"/>
              <a:gd name="connsiteY5" fmla="*/ 1833297 h 1972705"/>
              <a:gd name="connsiteX6" fmla="*/ 2331737 w 3068773"/>
              <a:gd name="connsiteY6" fmla="*/ 1862907 h 1972705"/>
              <a:gd name="connsiteX7" fmla="*/ 158415 w 3068773"/>
              <a:gd name="connsiteY7" fmla="*/ 1844424 h 1972705"/>
              <a:gd name="connsiteX8" fmla="*/ 166386 w 3068773"/>
              <a:gd name="connsiteY8" fmla="*/ 1815281 h 1972705"/>
              <a:gd name="connsiteX9" fmla="*/ 160037 w 3068773"/>
              <a:gd name="connsiteY9" fmla="*/ 1770831 h 1972705"/>
              <a:gd name="connsiteX10" fmla="*/ 179198 w 3068773"/>
              <a:gd name="connsiteY10" fmla="*/ 1667423 h 1972705"/>
              <a:gd name="connsiteX11" fmla="*/ 417211 w 3068773"/>
              <a:gd name="connsiteY11" fmla="*/ 1551756 h 1972705"/>
              <a:gd name="connsiteX12" fmla="*/ 415082 w 3068773"/>
              <a:gd name="connsiteY12" fmla="*/ 1550578 h 1972705"/>
              <a:gd name="connsiteX0" fmla="*/ 415082 w 3068773"/>
              <a:gd name="connsiteY0" fmla="*/ 1550578 h 1971825"/>
              <a:gd name="connsiteX1" fmla="*/ 1062890 w 3068773"/>
              <a:gd name="connsiteY1" fmla="*/ 1241821 h 1971825"/>
              <a:gd name="connsiteX2" fmla="*/ 1818408 w 3068773"/>
              <a:gd name="connsiteY2" fmla="*/ 844074 h 1971825"/>
              <a:gd name="connsiteX3" fmla="*/ 2444694 w 3068773"/>
              <a:gd name="connsiteY3" fmla="*/ 443767 h 1971825"/>
              <a:gd name="connsiteX4" fmla="*/ 3028944 w 3068773"/>
              <a:gd name="connsiteY4" fmla="*/ 84648 h 1971825"/>
              <a:gd name="connsiteX5" fmla="*/ 3016762 w 3068773"/>
              <a:gd name="connsiteY5" fmla="*/ 1833297 h 1971825"/>
              <a:gd name="connsiteX6" fmla="*/ 2331737 w 3068773"/>
              <a:gd name="connsiteY6" fmla="*/ 1862907 h 1971825"/>
              <a:gd name="connsiteX7" fmla="*/ 2334912 w 3068773"/>
              <a:gd name="connsiteY7" fmla="*/ 1866083 h 1971825"/>
              <a:gd name="connsiteX8" fmla="*/ 158415 w 3068773"/>
              <a:gd name="connsiteY8" fmla="*/ 1844424 h 1971825"/>
              <a:gd name="connsiteX9" fmla="*/ 166386 w 3068773"/>
              <a:gd name="connsiteY9" fmla="*/ 1815281 h 1971825"/>
              <a:gd name="connsiteX10" fmla="*/ 160037 w 3068773"/>
              <a:gd name="connsiteY10" fmla="*/ 1770831 h 1971825"/>
              <a:gd name="connsiteX11" fmla="*/ 179198 w 3068773"/>
              <a:gd name="connsiteY11" fmla="*/ 1667423 h 1971825"/>
              <a:gd name="connsiteX12" fmla="*/ 417211 w 3068773"/>
              <a:gd name="connsiteY12" fmla="*/ 1551756 h 1971825"/>
              <a:gd name="connsiteX13" fmla="*/ 415082 w 3068773"/>
              <a:gd name="connsiteY13" fmla="*/ 1550578 h 1971825"/>
              <a:gd name="connsiteX0" fmla="*/ 409438 w 3063129"/>
              <a:gd name="connsiteY0" fmla="*/ 1550578 h 1971825"/>
              <a:gd name="connsiteX1" fmla="*/ 1057246 w 3063129"/>
              <a:gd name="connsiteY1" fmla="*/ 1241821 h 1971825"/>
              <a:gd name="connsiteX2" fmla="*/ 1812764 w 3063129"/>
              <a:gd name="connsiteY2" fmla="*/ 844074 h 1971825"/>
              <a:gd name="connsiteX3" fmla="*/ 2439050 w 3063129"/>
              <a:gd name="connsiteY3" fmla="*/ 443767 h 1971825"/>
              <a:gd name="connsiteX4" fmla="*/ 3023300 w 3063129"/>
              <a:gd name="connsiteY4" fmla="*/ 84648 h 1971825"/>
              <a:gd name="connsiteX5" fmla="*/ 3011118 w 3063129"/>
              <a:gd name="connsiteY5" fmla="*/ 1833297 h 1971825"/>
              <a:gd name="connsiteX6" fmla="*/ 2326093 w 3063129"/>
              <a:gd name="connsiteY6" fmla="*/ 1862907 h 1971825"/>
              <a:gd name="connsiteX7" fmla="*/ 2249893 w 3063129"/>
              <a:gd name="connsiteY7" fmla="*/ 1843858 h 1971825"/>
              <a:gd name="connsiteX8" fmla="*/ 152771 w 3063129"/>
              <a:gd name="connsiteY8" fmla="*/ 1844424 h 1971825"/>
              <a:gd name="connsiteX9" fmla="*/ 160742 w 3063129"/>
              <a:gd name="connsiteY9" fmla="*/ 1815281 h 1971825"/>
              <a:gd name="connsiteX10" fmla="*/ 154393 w 3063129"/>
              <a:gd name="connsiteY10" fmla="*/ 1770831 h 1971825"/>
              <a:gd name="connsiteX11" fmla="*/ 173554 w 3063129"/>
              <a:gd name="connsiteY11" fmla="*/ 1667423 h 1971825"/>
              <a:gd name="connsiteX12" fmla="*/ 411567 w 3063129"/>
              <a:gd name="connsiteY12" fmla="*/ 1551756 h 1971825"/>
              <a:gd name="connsiteX13" fmla="*/ 409438 w 3063129"/>
              <a:gd name="connsiteY13" fmla="*/ 1550578 h 1971825"/>
              <a:gd name="connsiteX0" fmla="*/ 409438 w 3042440"/>
              <a:gd name="connsiteY0" fmla="*/ 1550578 h 1964079"/>
              <a:gd name="connsiteX1" fmla="*/ 1057246 w 3042440"/>
              <a:gd name="connsiteY1" fmla="*/ 1241821 h 1964079"/>
              <a:gd name="connsiteX2" fmla="*/ 1812764 w 3042440"/>
              <a:gd name="connsiteY2" fmla="*/ 844074 h 1964079"/>
              <a:gd name="connsiteX3" fmla="*/ 2439050 w 3042440"/>
              <a:gd name="connsiteY3" fmla="*/ 443767 h 1964079"/>
              <a:gd name="connsiteX4" fmla="*/ 3023300 w 3042440"/>
              <a:gd name="connsiteY4" fmla="*/ 84648 h 1964079"/>
              <a:gd name="connsiteX5" fmla="*/ 3011118 w 3042440"/>
              <a:gd name="connsiteY5" fmla="*/ 1833297 h 1964079"/>
              <a:gd name="connsiteX6" fmla="*/ 2605493 w 3042440"/>
              <a:gd name="connsiteY6" fmla="*/ 1840682 h 1964079"/>
              <a:gd name="connsiteX7" fmla="*/ 2249893 w 3042440"/>
              <a:gd name="connsiteY7" fmla="*/ 1843858 h 1964079"/>
              <a:gd name="connsiteX8" fmla="*/ 152771 w 3042440"/>
              <a:gd name="connsiteY8" fmla="*/ 1844424 h 1964079"/>
              <a:gd name="connsiteX9" fmla="*/ 160742 w 3042440"/>
              <a:gd name="connsiteY9" fmla="*/ 1815281 h 1964079"/>
              <a:gd name="connsiteX10" fmla="*/ 154393 w 3042440"/>
              <a:gd name="connsiteY10" fmla="*/ 1770831 h 1964079"/>
              <a:gd name="connsiteX11" fmla="*/ 173554 w 3042440"/>
              <a:gd name="connsiteY11" fmla="*/ 1667423 h 1964079"/>
              <a:gd name="connsiteX12" fmla="*/ 411567 w 3042440"/>
              <a:gd name="connsiteY12" fmla="*/ 1551756 h 1964079"/>
              <a:gd name="connsiteX13" fmla="*/ 409438 w 3042440"/>
              <a:gd name="connsiteY13" fmla="*/ 1550578 h 1964079"/>
              <a:gd name="connsiteX0" fmla="*/ 409438 w 3023594"/>
              <a:gd name="connsiteY0" fmla="*/ 1550578 h 2013505"/>
              <a:gd name="connsiteX1" fmla="*/ 1057246 w 3023594"/>
              <a:gd name="connsiteY1" fmla="*/ 1241821 h 2013505"/>
              <a:gd name="connsiteX2" fmla="*/ 1812764 w 3023594"/>
              <a:gd name="connsiteY2" fmla="*/ 844074 h 2013505"/>
              <a:gd name="connsiteX3" fmla="*/ 2439050 w 3023594"/>
              <a:gd name="connsiteY3" fmla="*/ 443767 h 2013505"/>
              <a:gd name="connsiteX4" fmla="*/ 3023300 w 3023594"/>
              <a:gd name="connsiteY4" fmla="*/ 84648 h 2013505"/>
              <a:gd name="connsiteX5" fmla="*/ 3011118 w 3023594"/>
              <a:gd name="connsiteY5" fmla="*/ 1833297 h 2013505"/>
              <a:gd name="connsiteX6" fmla="*/ 2903943 w 3023594"/>
              <a:gd name="connsiteY6" fmla="*/ 1958158 h 2013505"/>
              <a:gd name="connsiteX7" fmla="*/ 2605493 w 3023594"/>
              <a:gd name="connsiteY7" fmla="*/ 1840682 h 2013505"/>
              <a:gd name="connsiteX8" fmla="*/ 2249893 w 3023594"/>
              <a:gd name="connsiteY8" fmla="*/ 1843858 h 2013505"/>
              <a:gd name="connsiteX9" fmla="*/ 152771 w 3023594"/>
              <a:gd name="connsiteY9" fmla="*/ 1844424 h 2013505"/>
              <a:gd name="connsiteX10" fmla="*/ 160742 w 3023594"/>
              <a:gd name="connsiteY10" fmla="*/ 1815281 h 2013505"/>
              <a:gd name="connsiteX11" fmla="*/ 154393 w 3023594"/>
              <a:gd name="connsiteY11" fmla="*/ 1770831 h 2013505"/>
              <a:gd name="connsiteX12" fmla="*/ 173554 w 3023594"/>
              <a:gd name="connsiteY12" fmla="*/ 1667423 h 2013505"/>
              <a:gd name="connsiteX13" fmla="*/ 411567 w 3023594"/>
              <a:gd name="connsiteY13" fmla="*/ 1551756 h 2013505"/>
              <a:gd name="connsiteX14" fmla="*/ 409438 w 3023594"/>
              <a:gd name="connsiteY14" fmla="*/ 1550578 h 2013505"/>
              <a:gd name="connsiteX0" fmla="*/ 409438 w 3023594"/>
              <a:gd name="connsiteY0" fmla="*/ 1550578 h 1965036"/>
              <a:gd name="connsiteX1" fmla="*/ 1057246 w 3023594"/>
              <a:gd name="connsiteY1" fmla="*/ 1241821 h 1965036"/>
              <a:gd name="connsiteX2" fmla="*/ 1812764 w 3023594"/>
              <a:gd name="connsiteY2" fmla="*/ 844074 h 1965036"/>
              <a:gd name="connsiteX3" fmla="*/ 2439050 w 3023594"/>
              <a:gd name="connsiteY3" fmla="*/ 443767 h 1965036"/>
              <a:gd name="connsiteX4" fmla="*/ 3023300 w 3023594"/>
              <a:gd name="connsiteY4" fmla="*/ 84648 h 1965036"/>
              <a:gd name="connsiteX5" fmla="*/ 3011118 w 3023594"/>
              <a:gd name="connsiteY5" fmla="*/ 1833297 h 1965036"/>
              <a:gd name="connsiteX6" fmla="*/ 2881718 w 3023594"/>
              <a:gd name="connsiteY6" fmla="*/ 1840683 h 1965036"/>
              <a:gd name="connsiteX7" fmla="*/ 2605493 w 3023594"/>
              <a:gd name="connsiteY7" fmla="*/ 1840682 h 1965036"/>
              <a:gd name="connsiteX8" fmla="*/ 2249893 w 3023594"/>
              <a:gd name="connsiteY8" fmla="*/ 1843858 h 1965036"/>
              <a:gd name="connsiteX9" fmla="*/ 152771 w 3023594"/>
              <a:gd name="connsiteY9" fmla="*/ 1844424 h 1965036"/>
              <a:gd name="connsiteX10" fmla="*/ 160742 w 3023594"/>
              <a:gd name="connsiteY10" fmla="*/ 1815281 h 1965036"/>
              <a:gd name="connsiteX11" fmla="*/ 154393 w 3023594"/>
              <a:gd name="connsiteY11" fmla="*/ 1770831 h 1965036"/>
              <a:gd name="connsiteX12" fmla="*/ 173554 w 3023594"/>
              <a:gd name="connsiteY12" fmla="*/ 1667423 h 1965036"/>
              <a:gd name="connsiteX13" fmla="*/ 411567 w 3023594"/>
              <a:gd name="connsiteY13" fmla="*/ 1551756 h 1965036"/>
              <a:gd name="connsiteX14" fmla="*/ 409438 w 3023594"/>
              <a:gd name="connsiteY14" fmla="*/ 1550578 h 1965036"/>
              <a:gd name="connsiteX0" fmla="*/ 409438 w 3023594"/>
              <a:gd name="connsiteY0" fmla="*/ 1550578 h 1997099"/>
              <a:gd name="connsiteX1" fmla="*/ 1057246 w 3023594"/>
              <a:gd name="connsiteY1" fmla="*/ 1241821 h 1997099"/>
              <a:gd name="connsiteX2" fmla="*/ 1812764 w 3023594"/>
              <a:gd name="connsiteY2" fmla="*/ 844074 h 1997099"/>
              <a:gd name="connsiteX3" fmla="*/ 2439050 w 3023594"/>
              <a:gd name="connsiteY3" fmla="*/ 443767 h 1997099"/>
              <a:gd name="connsiteX4" fmla="*/ 3023300 w 3023594"/>
              <a:gd name="connsiteY4" fmla="*/ 84648 h 1997099"/>
              <a:gd name="connsiteX5" fmla="*/ 3011118 w 3023594"/>
              <a:gd name="connsiteY5" fmla="*/ 1833297 h 1997099"/>
              <a:gd name="connsiteX6" fmla="*/ 2954743 w 3023594"/>
              <a:gd name="connsiteY6" fmla="*/ 1923233 h 1997099"/>
              <a:gd name="connsiteX7" fmla="*/ 2881718 w 3023594"/>
              <a:gd name="connsiteY7" fmla="*/ 1840683 h 1997099"/>
              <a:gd name="connsiteX8" fmla="*/ 2605493 w 3023594"/>
              <a:gd name="connsiteY8" fmla="*/ 1840682 h 1997099"/>
              <a:gd name="connsiteX9" fmla="*/ 2249893 w 3023594"/>
              <a:gd name="connsiteY9" fmla="*/ 1843858 h 1997099"/>
              <a:gd name="connsiteX10" fmla="*/ 152771 w 3023594"/>
              <a:gd name="connsiteY10" fmla="*/ 1844424 h 1997099"/>
              <a:gd name="connsiteX11" fmla="*/ 160742 w 3023594"/>
              <a:gd name="connsiteY11" fmla="*/ 1815281 h 1997099"/>
              <a:gd name="connsiteX12" fmla="*/ 154393 w 3023594"/>
              <a:gd name="connsiteY12" fmla="*/ 1770831 h 1997099"/>
              <a:gd name="connsiteX13" fmla="*/ 173554 w 3023594"/>
              <a:gd name="connsiteY13" fmla="*/ 1667423 h 1997099"/>
              <a:gd name="connsiteX14" fmla="*/ 411567 w 3023594"/>
              <a:gd name="connsiteY14" fmla="*/ 1551756 h 1997099"/>
              <a:gd name="connsiteX15" fmla="*/ 409438 w 3023594"/>
              <a:gd name="connsiteY15" fmla="*/ 1550578 h 1997099"/>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605493 w 3023594"/>
              <a:gd name="connsiteY8" fmla="*/ 184068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293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55232"/>
              <a:gd name="connsiteY0" fmla="*/ 1529707 h 1945250"/>
              <a:gd name="connsiteX1" fmla="*/ 1057246 w 3055232"/>
              <a:gd name="connsiteY1" fmla="*/ 1220950 h 1945250"/>
              <a:gd name="connsiteX2" fmla="*/ 1812764 w 3055232"/>
              <a:gd name="connsiteY2" fmla="*/ 823203 h 1945250"/>
              <a:gd name="connsiteX3" fmla="*/ 2439050 w 3055232"/>
              <a:gd name="connsiteY3" fmla="*/ 422896 h 1945250"/>
              <a:gd name="connsiteX4" fmla="*/ 3023300 w 3055232"/>
              <a:gd name="connsiteY4" fmla="*/ 63777 h 1945250"/>
              <a:gd name="connsiteX5" fmla="*/ 2973018 w 3055232"/>
              <a:gd name="connsiteY5" fmla="*/ 1812426 h 1945250"/>
              <a:gd name="connsiteX6" fmla="*/ 2929343 w 3055232"/>
              <a:gd name="connsiteY6" fmla="*/ 1822987 h 1945250"/>
              <a:gd name="connsiteX7" fmla="*/ 2837268 w 3055232"/>
              <a:gd name="connsiteY7" fmla="*/ 1819812 h 1945250"/>
              <a:gd name="connsiteX8" fmla="*/ 2545168 w 3055232"/>
              <a:gd name="connsiteY8" fmla="*/ 1826161 h 1945250"/>
              <a:gd name="connsiteX9" fmla="*/ 2249893 w 3055232"/>
              <a:gd name="connsiteY9" fmla="*/ 1822987 h 1945250"/>
              <a:gd name="connsiteX10" fmla="*/ 152771 w 3055232"/>
              <a:gd name="connsiteY10" fmla="*/ 1823553 h 1945250"/>
              <a:gd name="connsiteX11" fmla="*/ 160742 w 3055232"/>
              <a:gd name="connsiteY11" fmla="*/ 1794410 h 1945250"/>
              <a:gd name="connsiteX12" fmla="*/ 154393 w 3055232"/>
              <a:gd name="connsiteY12" fmla="*/ 1749960 h 1945250"/>
              <a:gd name="connsiteX13" fmla="*/ 173554 w 3055232"/>
              <a:gd name="connsiteY13" fmla="*/ 1646552 h 1945250"/>
              <a:gd name="connsiteX14" fmla="*/ 411567 w 3055232"/>
              <a:gd name="connsiteY14" fmla="*/ 1530885 h 1945250"/>
              <a:gd name="connsiteX15" fmla="*/ 409438 w 3055232"/>
              <a:gd name="connsiteY15" fmla="*/ 1529707 h 1945250"/>
              <a:gd name="connsiteX0" fmla="*/ 409438 w 3079202"/>
              <a:gd name="connsiteY0" fmla="*/ 1467952 h 1844691"/>
              <a:gd name="connsiteX1" fmla="*/ 1057246 w 3079202"/>
              <a:gd name="connsiteY1" fmla="*/ 1159195 h 1844691"/>
              <a:gd name="connsiteX2" fmla="*/ 1812764 w 3079202"/>
              <a:gd name="connsiteY2" fmla="*/ 761448 h 1844691"/>
              <a:gd name="connsiteX3" fmla="*/ 2439050 w 3079202"/>
              <a:gd name="connsiteY3" fmla="*/ 361141 h 1844691"/>
              <a:gd name="connsiteX4" fmla="*/ 3023300 w 3079202"/>
              <a:gd name="connsiteY4" fmla="*/ 2022 h 1844691"/>
              <a:gd name="connsiteX5" fmla="*/ 3049993 w 3079202"/>
              <a:gd name="connsiteY5" fmla="*/ 526156 h 1844691"/>
              <a:gd name="connsiteX6" fmla="*/ 2973018 w 3079202"/>
              <a:gd name="connsiteY6" fmla="*/ 1750671 h 1844691"/>
              <a:gd name="connsiteX7" fmla="*/ 2929343 w 3079202"/>
              <a:gd name="connsiteY7" fmla="*/ 1761232 h 1844691"/>
              <a:gd name="connsiteX8" fmla="*/ 2837268 w 3079202"/>
              <a:gd name="connsiteY8" fmla="*/ 1758057 h 1844691"/>
              <a:gd name="connsiteX9" fmla="*/ 2545168 w 3079202"/>
              <a:gd name="connsiteY9" fmla="*/ 1764406 h 1844691"/>
              <a:gd name="connsiteX10" fmla="*/ 2249893 w 3079202"/>
              <a:gd name="connsiteY10" fmla="*/ 1761232 h 1844691"/>
              <a:gd name="connsiteX11" fmla="*/ 152771 w 3079202"/>
              <a:gd name="connsiteY11" fmla="*/ 1761798 h 1844691"/>
              <a:gd name="connsiteX12" fmla="*/ 160742 w 3079202"/>
              <a:gd name="connsiteY12" fmla="*/ 1732655 h 1844691"/>
              <a:gd name="connsiteX13" fmla="*/ 154393 w 3079202"/>
              <a:gd name="connsiteY13" fmla="*/ 1688205 h 1844691"/>
              <a:gd name="connsiteX14" fmla="*/ 173554 w 3079202"/>
              <a:gd name="connsiteY14" fmla="*/ 1584797 h 1844691"/>
              <a:gd name="connsiteX15" fmla="*/ 411567 w 3079202"/>
              <a:gd name="connsiteY15" fmla="*/ 1469130 h 1844691"/>
              <a:gd name="connsiteX16" fmla="*/ 409438 w 3079202"/>
              <a:gd name="connsiteY16" fmla="*/ 1467952 h 1844691"/>
              <a:gd name="connsiteX0" fmla="*/ 409438 w 3066756"/>
              <a:gd name="connsiteY0" fmla="*/ 1467952 h 1844691"/>
              <a:gd name="connsiteX1" fmla="*/ 1057246 w 3066756"/>
              <a:gd name="connsiteY1" fmla="*/ 1159195 h 1844691"/>
              <a:gd name="connsiteX2" fmla="*/ 1812764 w 3066756"/>
              <a:gd name="connsiteY2" fmla="*/ 761448 h 1844691"/>
              <a:gd name="connsiteX3" fmla="*/ 2439050 w 3066756"/>
              <a:gd name="connsiteY3" fmla="*/ 361141 h 1844691"/>
              <a:gd name="connsiteX4" fmla="*/ 3023300 w 3066756"/>
              <a:gd name="connsiteY4" fmla="*/ 2022 h 1844691"/>
              <a:gd name="connsiteX5" fmla="*/ 3018243 w 3066756"/>
              <a:gd name="connsiteY5" fmla="*/ 526156 h 1844691"/>
              <a:gd name="connsiteX6" fmla="*/ 2973018 w 3066756"/>
              <a:gd name="connsiteY6" fmla="*/ 1750671 h 1844691"/>
              <a:gd name="connsiteX7" fmla="*/ 2929343 w 3066756"/>
              <a:gd name="connsiteY7" fmla="*/ 1761232 h 1844691"/>
              <a:gd name="connsiteX8" fmla="*/ 2837268 w 3066756"/>
              <a:gd name="connsiteY8" fmla="*/ 1758057 h 1844691"/>
              <a:gd name="connsiteX9" fmla="*/ 2545168 w 3066756"/>
              <a:gd name="connsiteY9" fmla="*/ 1764406 h 1844691"/>
              <a:gd name="connsiteX10" fmla="*/ 2249893 w 3066756"/>
              <a:gd name="connsiteY10" fmla="*/ 1761232 h 1844691"/>
              <a:gd name="connsiteX11" fmla="*/ 152771 w 3066756"/>
              <a:gd name="connsiteY11" fmla="*/ 1761798 h 1844691"/>
              <a:gd name="connsiteX12" fmla="*/ 160742 w 3066756"/>
              <a:gd name="connsiteY12" fmla="*/ 1732655 h 1844691"/>
              <a:gd name="connsiteX13" fmla="*/ 154393 w 3066756"/>
              <a:gd name="connsiteY13" fmla="*/ 1688205 h 1844691"/>
              <a:gd name="connsiteX14" fmla="*/ 173554 w 3066756"/>
              <a:gd name="connsiteY14" fmla="*/ 1584797 h 1844691"/>
              <a:gd name="connsiteX15" fmla="*/ 411567 w 3066756"/>
              <a:gd name="connsiteY15" fmla="*/ 1469130 h 1844691"/>
              <a:gd name="connsiteX16" fmla="*/ 409438 w 3066756"/>
              <a:gd name="connsiteY16" fmla="*/ 1467952 h 1844691"/>
              <a:gd name="connsiteX0" fmla="*/ 409438 w 3030425"/>
              <a:gd name="connsiteY0" fmla="*/ 1524809 h 1901548"/>
              <a:gd name="connsiteX1" fmla="*/ 1057246 w 3030425"/>
              <a:gd name="connsiteY1" fmla="*/ 1216052 h 1901548"/>
              <a:gd name="connsiteX2" fmla="*/ 1812764 w 3030425"/>
              <a:gd name="connsiteY2" fmla="*/ 818305 h 1901548"/>
              <a:gd name="connsiteX3" fmla="*/ 2439050 w 3030425"/>
              <a:gd name="connsiteY3" fmla="*/ 417998 h 1901548"/>
              <a:gd name="connsiteX4" fmla="*/ 2962975 w 3030425"/>
              <a:gd name="connsiteY4" fmla="*/ 1729 h 1901548"/>
              <a:gd name="connsiteX5" fmla="*/ 3018243 w 3030425"/>
              <a:gd name="connsiteY5" fmla="*/ 583013 h 1901548"/>
              <a:gd name="connsiteX6" fmla="*/ 2973018 w 3030425"/>
              <a:gd name="connsiteY6" fmla="*/ 1807528 h 1901548"/>
              <a:gd name="connsiteX7" fmla="*/ 2929343 w 3030425"/>
              <a:gd name="connsiteY7" fmla="*/ 1818089 h 1901548"/>
              <a:gd name="connsiteX8" fmla="*/ 2837268 w 3030425"/>
              <a:gd name="connsiteY8" fmla="*/ 1814914 h 1901548"/>
              <a:gd name="connsiteX9" fmla="*/ 2545168 w 3030425"/>
              <a:gd name="connsiteY9" fmla="*/ 1821263 h 1901548"/>
              <a:gd name="connsiteX10" fmla="*/ 2249893 w 3030425"/>
              <a:gd name="connsiteY10" fmla="*/ 1818089 h 1901548"/>
              <a:gd name="connsiteX11" fmla="*/ 152771 w 3030425"/>
              <a:gd name="connsiteY11" fmla="*/ 1818655 h 1901548"/>
              <a:gd name="connsiteX12" fmla="*/ 160742 w 3030425"/>
              <a:gd name="connsiteY12" fmla="*/ 1789512 h 1901548"/>
              <a:gd name="connsiteX13" fmla="*/ 154393 w 3030425"/>
              <a:gd name="connsiteY13" fmla="*/ 1745062 h 1901548"/>
              <a:gd name="connsiteX14" fmla="*/ 173554 w 3030425"/>
              <a:gd name="connsiteY14" fmla="*/ 1641654 h 1901548"/>
              <a:gd name="connsiteX15" fmla="*/ 411567 w 3030425"/>
              <a:gd name="connsiteY15" fmla="*/ 1525987 h 1901548"/>
              <a:gd name="connsiteX16" fmla="*/ 409438 w 3030425"/>
              <a:gd name="connsiteY16" fmla="*/ 1524809 h 1901548"/>
              <a:gd name="connsiteX0" fmla="*/ 409438 w 3028951"/>
              <a:gd name="connsiteY0" fmla="*/ 1523167 h 1899906"/>
              <a:gd name="connsiteX1" fmla="*/ 1057246 w 3028951"/>
              <a:gd name="connsiteY1" fmla="*/ 1214410 h 1899906"/>
              <a:gd name="connsiteX2" fmla="*/ 1812764 w 3028951"/>
              <a:gd name="connsiteY2" fmla="*/ 816663 h 1899906"/>
              <a:gd name="connsiteX3" fmla="*/ 2439050 w 3028951"/>
              <a:gd name="connsiteY3" fmla="*/ 416356 h 1899906"/>
              <a:gd name="connsiteX4" fmla="*/ 2962975 w 3028951"/>
              <a:gd name="connsiteY4" fmla="*/ 87 h 1899906"/>
              <a:gd name="connsiteX5" fmla="*/ 3024594 w 3028951"/>
              <a:gd name="connsiteY5" fmla="*/ 381346 h 1899906"/>
              <a:gd name="connsiteX6" fmla="*/ 3018243 w 3028951"/>
              <a:gd name="connsiteY6" fmla="*/ 581371 h 1899906"/>
              <a:gd name="connsiteX7" fmla="*/ 2973018 w 3028951"/>
              <a:gd name="connsiteY7" fmla="*/ 1805886 h 1899906"/>
              <a:gd name="connsiteX8" fmla="*/ 2929343 w 3028951"/>
              <a:gd name="connsiteY8" fmla="*/ 1816447 h 1899906"/>
              <a:gd name="connsiteX9" fmla="*/ 2837268 w 3028951"/>
              <a:gd name="connsiteY9" fmla="*/ 1813272 h 1899906"/>
              <a:gd name="connsiteX10" fmla="*/ 2545168 w 3028951"/>
              <a:gd name="connsiteY10" fmla="*/ 1819621 h 1899906"/>
              <a:gd name="connsiteX11" fmla="*/ 2249893 w 3028951"/>
              <a:gd name="connsiteY11" fmla="*/ 1816447 h 1899906"/>
              <a:gd name="connsiteX12" fmla="*/ 152771 w 3028951"/>
              <a:gd name="connsiteY12" fmla="*/ 1817013 h 1899906"/>
              <a:gd name="connsiteX13" fmla="*/ 160742 w 3028951"/>
              <a:gd name="connsiteY13" fmla="*/ 1787870 h 1899906"/>
              <a:gd name="connsiteX14" fmla="*/ 154393 w 3028951"/>
              <a:gd name="connsiteY14" fmla="*/ 1743420 h 1899906"/>
              <a:gd name="connsiteX15" fmla="*/ 173554 w 3028951"/>
              <a:gd name="connsiteY15" fmla="*/ 1640012 h 1899906"/>
              <a:gd name="connsiteX16" fmla="*/ 411567 w 3028951"/>
              <a:gd name="connsiteY16" fmla="*/ 1524345 h 1899906"/>
              <a:gd name="connsiteX17" fmla="*/ 409438 w 3028951"/>
              <a:gd name="connsiteY17" fmla="*/ 1523167 h 1899906"/>
              <a:gd name="connsiteX0" fmla="*/ 409438 w 3019863"/>
              <a:gd name="connsiteY0" fmla="*/ 1523296 h 1900035"/>
              <a:gd name="connsiteX1" fmla="*/ 1057246 w 3019863"/>
              <a:gd name="connsiteY1" fmla="*/ 1214539 h 1900035"/>
              <a:gd name="connsiteX2" fmla="*/ 1812764 w 3019863"/>
              <a:gd name="connsiteY2" fmla="*/ 816792 h 1900035"/>
              <a:gd name="connsiteX3" fmla="*/ 2439050 w 3019863"/>
              <a:gd name="connsiteY3" fmla="*/ 416485 h 1900035"/>
              <a:gd name="connsiteX4" fmla="*/ 2962975 w 3019863"/>
              <a:gd name="connsiteY4" fmla="*/ 216 h 1900035"/>
              <a:gd name="connsiteX5" fmla="*/ 2989669 w 3019863"/>
              <a:gd name="connsiteY5" fmla="*/ 362425 h 1900035"/>
              <a:gd name="connsiteX6" fmla="*/ 3018243 w 3019863"/>
              <a:gd name="connsiteY6" fmla="*/ 581500 h 1900035"/>
              <a:gd name="connsiteX7" fmla="*/ 2973018 w 3019863"/>
              <a:gd name="connsiteY7" fmla="*/ 1806015 h 1900035"/>
              <a:gd name="connsiteX8" fmla="*/ 2929343 w 3019863"/>
              <a:gd name="connsiteY8" fmla="*/ 1816576 h 1900035"/>
              <a:gd name="connsiteX9" fmla="*/ 2837268 w 3019863"/>
              <a:gd name="connsiteY9" fmla="*/ 1813401 h 1900035"/>
              <a:gd name="connsiteX10" fmla="*/ 2545168 w 3019863"/>
              <a:gd name="connsiteY10" fmla="*/ 1819750 h 1900035"/>
              <a:gd name="connsiteX11" fmla="*/ 2249893 w 3019863"/>
              <a:gd name="connsiteY11" fmla="*/ 1816576 h 1900035"/>
              <a:gd name="connsiteX12" fmla="*/ 152771 w 3019863"/>
              <a:gd name="connsiteY12" fmla="*/ 1817142 h 1900035"/>
              <a:gd name="connsiteX13" fmla="*/ 160742 w 3019863"/>
              <a:gd name="connsiteY13" fmla="*/ 1787999 h 1900035"/>
              <a:gd name="connsiteX14" fmla="*/ 154393 w 3019863"/>
              <a:gd name="connsiteY14" fmla="*/ 1743549 h 1900035"/>
              <a:gd name="connsiteX15" fmla="*/ 173554 w 3019863"/>
              <a:gd name="connsiteY15" fmla="*/ 1640141 h 1900035"/>
              <a:gd name="connsiteX16" fmla="*/ 411567 w 3019863"/>
              <a:gd name="connsiteY16" fmla="*/ 1524474 h 1900035"/>
              <a:gd name="connsiteX17" fmla="*/ 409438 w 3019863"/>
              <a:gd name="connsiteY17" fmla="*/ 1523296 h 1900035"/>
              <a:gd name="connsiteX0" fmla="*/ 409438 w 3018895"/>
              <a:gd name="connsiteY0" fmla="*/ 1523296 h 1898625"/>
              <a:gd name="connsiteX1" fmla="*/ 1057246 w 3018895"/>
              <a:gd name="connsiteY1" fmla="*/ 1214539 h 1898625"/>
              <a:gd name="connsiteX2" fmla="*/ 1812764 w 3018895"/>
              <a:gd name="connsiteY2" fmla="*/ 816792 h 1898625"/>
              <a:gd name="connsiteX3" fmla="*/ 2439050 w 3018895"/>
              <a:gd name="connsiteY3" fmla="*/ 416485 h 1898625"/>
              <a:gd name="connsiteX4" fmla="*/ 2962975 w 3018895"/>
              <a:gd name="connsiteY4" fmla="*/ 216 h 1898625"/>
              <a:gd name="connsiteX5" fmla="*/ 2989669 w 3018895"/>
              <a:gd name="connsiteY5" fmla="*/ 362425 h 1898625"/>
              <a:gd name="connsiteX6" fmla="*/ 3018243 w 3018895"/>
              <a:gd name="connsiteY6" fmla="*/ 581500 h 1898625"/>
              <a:gd name="connsiteX7" fmla="*/ 2992844 w 3018895"/>
              <a:gd name="connsiteY7" fmla="*/ 600551 h 1898625"/>
              <a:gd name="connsiteX8" fmla="*/ 2973018 w 3018895"/>
              <a:gd name="connsiteY8" fmla="*/ 1806015 h 1898625"/>
              <a:gd name="connsiteX9" fmla="*/ 2929343 w 3018895"/>
              <a:gd name="connsiteY9" fmla="*/ 1816576 h 1898625"/>
              <a:gd name="connsiteX10" fmla="*/ 2837268 w 3018895"/>
              <a:gd name="connsiteY10" fmla="*/ 1813401 h 1898625"/>
              <a:gd name="connsiteX11" fmla="*/ 2545168 w 3018895"/>
              <a:gd name="connsiteY11" fmla="*/ 1819750 h 1898625"/>
              <a:gd name="connsiteX12" fmla="*/ 2249893 w 3018895"/>
              <a:gd name="connsiteY12" fmla="*/ 1816576 h 1898625"/>
              <a:gd name="connsiteX13" fmla="*/ 152771 w 3018895"/>
              <a:gd name="connsiteY13" fmla="*/ 1817142 h 1898625"/>
              <a:gd name="connsiteX14" fmla="*/ 160742 w 3018895"/>
              <a:gd name="connsiteY14" fmla="*/ 1787999 h 1898625"/>
              <a:gd name="connsiteX15" fmla="*/ 154393 w 3018895"/>
              <a:gd name="connsiteY15" fmla="*/ 1743549 h 1898625"/>
              <a:gd name="connsiteX16" fmla="*/ 173554 w 3018895"/>
              <a:gd name="connsiteY16" fmla="*/ 1640141 h 1898625"/>
              <a:gd name="connsiteX17" fmla="*/ 411567 w 3018895"/>
              <a:gd name="connsiteY17" fmla="*/ 1524474 h 1898625"/>
              <a:gd name="connsiteX18" fmla="*/ 409438 w 3018895"/>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73018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63493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10134 w 3010073"/>
              <a:gd name="connsiteY0" fmla="*/ 1523296 h 1898625"/>
              <a:gd name="connsiteX1" fmla="*/ 1057942 w 3010073"/>
              <a:gd name="connsiteY1" fmla="*/ 1214539 h 1898625"/>
              <a:gd name="connsiteX2" fmla="*/ 1813460 w 3010073"/>
              <a:gd name="connsiteY2" fmla="*/ 816792 h 1898625"/>
              <a:gd name="connsiteX3" fmla="*/ 2439746 w 3010073"/>
              <a:gd name="connsiteY3" fmla="*/ 416485 h 1898625"/>
              <a:gd name="connsiteX4" fmla="*/ 2963671 w 3010073"/>
              <a:gd name="connsiteY4" fmla="*/ 216 h 1898625"/>
              <a:gd name="connsiteX5" fmla="*/ 2990365 w 3010073"/>
              <a:gd name="connsiteY5" fmla="*/ 362425 h 1898625"/>
              <a:gd name="connsiteX6" fmla="*/ 2990364 w 3010073"/>
              <a:gd name="connsiteY6" fmla="*/ 479900 h 1898625"/>
              <a:gd name="connsiteX7" fmla="*/ 2993540 w 3010073"/>
              <a:gd name="connsiteY7" fmla="*/ 600551 h 1898625"/>
              <a:gd name="connsiteX8" fmla="*/ 2964189 w 3010073"/>
              <a:gd name="connsiteY8" fmla="*/ 1806015 h 1898625"/>
              <a:gd name="connsiteX9" fmla="*/ 2930039 w 3010073"/>
              <a:gd name="connsiteY9" fmla="*/ 1816576 h 1898625"/>
              <a:gd name="connsiteX10" fmla="*/ 2837964 w 3010073"/>
              <a:gd name="connsiteY10" fmla="*/ 1813401 h 1898625"/>
              <a:gd name="connsiteX11" fmla="*/ 2545864 w 3010073"/>
              <a:gd name="connsiteY11" fmla="*/ 1819750 h 1898625"/>
              <a:gd name="connsiteX12" fmla="*/ 2250589 w 3010073"/>
              <a:gd name="connsiteY12" fmla="*/ 1816576 h 1898625"/>
              <a:gd name="connsiteX13" fmla="*/ 153467 w 3010073"/>
              <a:gd name="connsiteY13" fmla="*/ 1817142 h 1898625"/>
              <a:gd name="connsiteX14" fmla="*/ 161438 w 3010073"/>
              <a:gd name="connsiteY14" fmla="*/ 1787999 h 1898625"/>
              <a:gd name="connsiteX15" fmla="*/ 174250 w 3010073"/>
              <a:gd name="connsiteY15" fmla="*/ 1640141 h 1898625"/>
              <a:gd name="connsiteX16" fmla="*/ 412263 w 3010073"/>
              <a:gd name="connsiteY16" fmla="*/ 1524474 h 1898625"/>
              <a:gd name="connsiteX17" fmla="*/ 410134 w 3010073"/>
              <a:gd name="connsiteY17" fmla="*/ 1523296 h 1898625"/>
              <a:gd name="connsiteX0" fmla="*/ 153467 w 3010073"/>
              <a:gd name="connsiteY0" fmla="*/ 1817142 h 1908582"/>
              <a:gd name="connsiteX1" fmla="*/ 161438 w 3010073"/>
              <a:gd name="connsiteY1" fmla="*/ 1787999 h 1908582"/>
              <a:gd name="connsiteX2" fmla="*/ 174250 w 3010073"/>
              <a:gd name="connsiteY2" fmla="*/ 1640141 h 1908582"/>
              <a:gd name="connsiteX3" fmla="*/ 412263 w 3010073"/>
              <a:gd name="connsiteY3" fmla="*/ 1524474 h 1908582"/>
              <a:gd name="connsiteX4" fmla="*/ 410134 w 3010073"/>
              <a:gd name="connsiteY4" fmla="*/ 1523296 h 1908582"/>
              <a:gd name="connsiteX5" fmla="*/ 1057942 w 3010073"/>
              <a:gd name="connsiteY5" fmla="*/ 1214539 h 1908582"/>
              <a:gd name="connsiteX6" fmla="*/ 1813460 w 3010073"/>
              <a:gd name="connsiteY6" fmla="*/ 816792 h 1908582"/>
              <a:gd name="connsiteX7" fmla="*/ 2439746 w 3010073"/>
              <a:gd name="connsiteY7" fmla="*/ 416485 h 1908582"/>
              <a:gd name="connsiteX8" fmla="*/ 2963671 w 3010073"/>
              <a:gd name="connsiteY8" fmla="*/ 216 h 1908582"/>
              <a:gd name="connsiteX9" fmla="*/ 2990365 w 3010073"/>
              <a:gd name="connsiteY9" fmla="*/ 362425 h 1908582"/>
              <a:gd name="connsiteX10" fmla="*/ 2990364 w 3010073"/>
              <a:gd name="connsiteY10" fmla="*/ 479900 h 1908582"/>
              <a:gd name="connsiteX11" fmla="*/ 2993540 w 3010073"/>
              <a:gd name="connsiteY11" fmla="*/ 600551 h 1908582"/>
              <a:gd name="connsiteX12" fmla="*/ 2964189 w 3010073"/>
              <a:gd name="connsiteY12" fmla="*/ 1806015 h 1908582"/>
              <a:gd name="connsiteX13" fmla="*/ 2930039 w 3010073"/>
              <a:gd name="connsiteY13" fmla="*/ 1816576 h 1908582"/>
              <a:gd name="connsiteX14" fmla="*/ 2837964 w 3010073"/>
              <a:gd name="connsiteY14" fmla="*/ 1813401 h 1908582"/>
              <a:gd name="connsiteX15" fmla="*/ 2545864 w 3010073"/>
              <a:gd name="connsiteY15" fmla="*/ 1819750 h 1908582"/>
              <a:gd name="connsiteX16" fmla="*/ 2250589 w 3010073"/>
              <a:gd name="connsiteY16" fmla="*/ 1816576 h 1908582"/>
              <a:gd name="connsiteX17" fmla="*/ 244907 w 3010073"/>
              <a:gd name="connsiteY17" fmla="*/ 1908582 h 1908582"/>
              <a:gd name="connsiteX0" fmla="*/ 153467 w 3010073"/>
              <a:gd name="connsiteY0" fmla="*/ 1817142 h 1898625"/>
              <a:gd name="connsiteX1" fmla="*/ 161438 w 3010073"/>
              <a:gd name="connsiteY1" fmla="*/ 1787999 h 1898625"/>
              <a:gd name="connsiteX2" fmla="*/ 174250 w 3010073"/>
              <a:gd name="connsiteY2" fmla="*/ 1640141 h 1898625"/>
              <a:gd name="connsiteX3" fmla="*/ 412263 w 3010073"/>
              <a:gd name="connsiteY3" fmla="*/ 1524474 h 1898625"/>
              <a:gd name="connsiteX4" fmla="*/ 410134 w 3010073"/>
              <a:gd name="connsiteY4" fmla="*/ 1523296 h 1898625"/>
              <a:gd name="connsiteX5" fmla="*/ 1057942 w 3010073"/>
              <a:gd name="connsiteY5" fmla="*/ 1214539 h 1898625"/>
              <a:gd name="connsiteX6" fmla="*/ 1813460 w 3010073"/>
              <a:gd name="connsiteY6" fmla="*/ 816792 h 1898625"/>
              <a:gd name="connsiteX7" fmla="*/ 2439746 w 3010073"/>
              <a:gd name="connsiteY7" fmla="*/ 416485 h 1898625"/>
              <a:gd name="connsiteX8" fmla="*/ 2963671 w 3010073"/>
              <a:gd name="connsiteY8" fmla="*/ 216 h 1898625"/>
              <a:gd name="connsiteX9" fmla="*/ 2990365 w 3010073"/>
              <a:gd name="connsiteY9" fmla="*/ 362425 h 1898625"/>
              <a:gd name="connsiteX10" fmla="*/ 2990364 w 3010073"/>
              <a:gd name="connsiteY10" fmla="*/ 479900 h 1898625"/>
              <a:gd name="connsiteX11" fmla="*/ 2993540 w 3010073"/>
              <a:gd name="connsiteY11" fmla="*/ 600551 h 1898625"/>
              <a:gd name="connsiteX12" fmla="*/ 2964189 w 3010073"/>
              <a:gd name="connsiteY12" fmla="*/ 1806015 h 1898625"/>
              <a:gd name="connsiteX13" fmla="*/ 2930039 w 3010073"/>
              <a:gd name="connsiteY13" fmla="*/ 1816576 h 1898625"/>
              <a:gd name="connsiteX14" fmla="*/ 2837964 w 3010073"/>
              <a:gd name="connsiteY14" fmla="*/ 1813401 h 1898625"/>
              <a:gd name="connsiteX15" fmla="*/ 2545864 w 3010073"/>
              <a:gd name="connsiteY15" fmla="*/ 1819750 h 1898625"/>
              <a:gd name="connsiteX16" fmla="*/ 2250589 w 3010073"/>
              <a:gd name="connsiteY16" fmla="*/ 1816576 h 1898625"/>
              <a:gd name="connsiteX0" fmla="*/ 4239 w 2860845"/>
              <a:gd name="connsiteY0" fmla="*/ 1817142 h 1898625"/>
              <a:gd name="connsiteX1" fmla="*/ 25022 w 2860845"/>
              <a:gd name="connsiteY1" fmla="*/ 1640141 h 1898625"/>
              <a:gd name="connsiteX2" fmla="*/ 263035 w 2860845"/>
              <a:gd name="connsiteY2" fmla="*/ 1524474 h 1898625"/>
              <a:gd name="connsiteX3" fmla="*/ 260906 w 2860845"/>
              <a:gd name="connsiteY3" fmla="*/ 1523296 h 1898625"/>
              <a:gd name="connsiteX4" fmla="*/ 908714 w 2860845"/>
              <a:gd name="connsiteY4" fmla="*/ 1214539 h 1898625"/>
              <a:gd name="connsiteX5" fmla="*/ 1664232 w 2860845"/>
              <a:gd name="connsiteY5" fmla="*/ 816792 h 1898625"/>
              <a:gd name="connsiteX6" fmla="*/ 2290518 w 2860845"/>
              <a:gd name="connsiteY6" fmla="*/ 416485 h 1898625"/>
              <a:gd name="connsiteX7" fmla="*/ 2814443 w 2860845"/>
              <a:gd name="connsiteY7" fmla="*/ 216 h 1898625"/>
              <a:gd name="connsiteX8" fmla="*/ 2841137 w 2860845"/>
              <a:gd name="connsiteY8" fmla="*/ 362425 h 1898625"/>
              <a:gd name="connsiteX9" fmla="*/ 2841136 w 2860845"/>
              <a:gd name="connsiteY9" fmla="*/ 479900 h 1898625"/>
              <a:gd name="connsiteX10" fmla="*/ 2844312 w 2860845"/>
              <a:gd name="connsiteY10" fmla="*/ 600551 h 1898625"/>
              <a:gd name="connsiteX11" fmla="*/ 2814961 w 2860845"/>
              <a:gd name="connsiteY11" fmla="*/ 1806015 h 1898625"/>
              <a:gd name="connsiteX12" fmla="*/ 2780811 w 2860845"/>
              <a:gd name="connsiteY12" fmla="*/ 1816576 h 1898625"/>
              <a:gd name="connsiteX13" fmla="*/ 2688736 w 2860845"/>
              <a:gd name="connsiteY13" fmla="*/ 1813401 h 1898625"/>
              <a:gd name="connsiteX14" fmla="*/ 2396636 w 2860845"/>
              <a:gd name="connsiteY14" fmla="*/ 1819750 h 1898625"/>
              <a:gd name="connsiteX15" fmla="*/ 2101361 w 2860845"/>
              <a:gd name="connsiteY15"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14" fmla="*/ 2076339 w 2835823"/>
              <a:gd name="connsiteY14"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0" fmla="*/ 0 w 2835823"/>
              <a:gd name="connsiteY0" fmla="*/ 1640141 h 1806015"/>
              <a:gd name="connsiteX1" fmla="*/ 238013 w 2835823"/>
              <a:gd name="connsiteY1" fmla="*/ 1524474 h 1806015"/>
              <a:gd name="connsiteX2" fmla="*/ 235884 w 2835823"/>
              <a:gd name="connsiteY2" fmla="*/ 1523296 h 1806015"/>
              <a:gd name="connsiteX3" fmla="*/ 883692 w 2835823"/>
              <a:gd name="connsiteY3" fmla="*/ 1214539 h 1806015"/>
              <a:gd name="connsiteX4" fmla="*/ 1639210 w 2835823"/>
              <a:gd name="connsiteY4" fmla="*/ 816792 h 1806015"/>
              <a:gd name="connsiteX5" fmla="*/ 2265496 w 2835823"/>
              <a:gd name="connsiteY5" fmla="*/ 416485 h 1806015"/>
              <a:gd name="connsiteX6" fmla="*/ 2789421 w 2835823"/>
              <a:gd name="connsiteY6" fmla="*/ 216 h 1806015"/>
              <a:gd name="connsiteX7" fmla="*/ 2816115 w 2835823"/>
              <a:gd name="connsiteY7" fmla="*/ 362425 h 1806015"/>
              <a:gd name="connsiteX8" fmla="*/ 2816114 w 2835823"/>
              <a:gd name="connsiteY8" fmla="*/ 479900 h 1806015"/>
              <a:gd name="connsiteX9" fmla="*/ 2819290 w 2835823"/>
              <a:gd name="connsiteY9" fmla="*/ 600551 h 1806015"/>
              <a:gd name="connsiteX10" fmla="*/ 2789939 w 2835823"/>
              <a:gd name="connsiteY10" fmla="*/ 1806015 h 1806015"/>
              <a:gd name="connsiteX0" fmla="*/ 0 w 2835823"/>
              <a:gd name="connsiteY0" fmla="*/ 1640141 h 1640141"/>
              <a:gd name="connsiteX1" fmla="*/ 238013 w 2835823"/>
              <a:gd name="connsiteY1" fmla="*/ 1524474 h 1640141"/>
              <a:gd name="connsiteX2" fmla="*/ 235884 w 2835823"/>
              <a:gd name="connsiteY2" fmla="*/ 1523296 h 1640141"/>
              <a:gd name="connsiteX3" fmla="*/ 883692 w 2835823"/>
              <a:gd name="connsiteY3" fmla="*/ 1214539 h 1640141"/>
              <a:gd name="connsiteX4" fmla="*/ 1639210 w 2835823"/>
              <a:gd name="connsiteY4" fmla="*/ 816792 h 1640141"/>
              <a:gd name="connsiteX5" fmla="*/ 2265496 w 2835823"/>
              <a:gd name="connsiteY5" fmla="*/ 416485 h 1640141"/>
              <a:gd name="connsiteX6" fmla="*/ 2789421 w 2835823"/>
              <a:gd name="connsiteY6" fmla="*/ 216 h 1640141"/>
              <a:gd name="connsiteX7" fmla="*/ 2816115 w 2835823"/>
              <a:gd name="connsiteY7" fmla="*/ 362425 h 1640141"/>
              <a:gd name="connsiteX8" fmla="*/ 2816114 w 2835823"/>
              <a:gd name="connsiteY8" fmla="*/ 479900 h 1640141"/>
              <a:gd name="connsiteX9" fmla="*/ 2819290 w 2835823"/>
              <a:gd name="connsiteY9" fmla="*/ 600551 h 1640141"/>
              <a:gd name="connsiteX0" fmla="*/ 0 w 2837028"/>
              <a:gd name="connsiteY0" fmla="*/ 1640205 h 1640205"/>
              <a:gd name="connsiteX1" fmla="*/ 238013 w 2837028"/>
              <a:gd name="connsiteY1" fmla="*/ 1524538 h 1640205"/>
              <a:gd name="connsiteX2" fmla="*/ 235884 w 2837028"/>
              <a:gd name="connsiteY2" fmla="*/ 1523360 h 1640205"/>
              <a:gd name="connsiteX3" fmla="*/ 883692 w 2837028"/>
              <a:gd name="connsiteY3" fmla="*/ 1214603 h 1640205"/>
              <a:gd name="connsiteX4" fmla="*/ 1639210 w 2837028"/>
              <a:gd name="connsiteY4" fmla="*/ 816856 h 1640205"/>
              <a:gd name="connsiteX5" fmla="*/ 2265496 w 2837028"/>
              <a:gd name="connsiteY5" fmla="*/ 416549 h 1640205"/>
              <a:gd name="connsiteX6" fmla="*/ 2789421 w 2837028"/>
              <a:gd name="connsiteY6" fmla="*/ 280 h 1640205"/>
              <a:gd name="connsiteX7" fmla="*/ 2816114 w 2837028"/>
              <a:gd name="connsiteY7" fmla="*/ 479964 h 1640205"/>
              <a:gd name="connsiteX8" fmla="*/ 2819290 w 2837028"/>
              <a:gd name="connsiteY8" fmla="*/ 600615 h 1640205"/>
              <a:gd name="connsiteX0" fmla="*/ 0 w 2838034"/>
              <a:gd name="connsiteY0" fmla="*/ 1642041 h 1642041"/>
              <a:gd name="connsiteX1" fmla="*/ 238013 w 2838034"/>
              <a:gd name="connsiteY1" fmla="*/ 1526374 h 1642041"/>
              <a:gd name="connsiteX2" fmla="*/ 235884 w 2838034"/>
              <a:gd name="connsiteY2" fmla="*/ 1525196 h 1642041"/>
              <a:gd name="connsiteX3" fmla="*/ 883692 w 2838034"/>
              <a:gd name="connsiteY3" fmla="*/ 1216439 h 1642041"/>
              <a:gd name="connsiteX4" fmla="*/ 1639210 w 2838034"/>
              <a:gd name="connsiteY4" fmla="*/ 818692 h 1642041"/>
              <a:gd name="connsiteX5" fmla="*/ 2265496 w 2838034"/>
              <a:gd name="connsiteY5" fmla="*/ 418385 h 1642041"/>
              <a:gd name="connsiteX6" fmla="*/ 2789421 w 2838034"/>
              <a:gd name="connsiteY6" fmla="*/ 2116 h 1642041"/>
              <a:gd name="connsiteX7" fmla="*/ 2819290 w 2838034"/>
              <a:gd name="connsiteY7" fmla="*/ 602451 h 1642041"/>
              <a:gd name="connsiteX0" fmla="*/ 0 w 2789421"/>
              <a:gd name="connsiteY0" fmla="*/ 1642041 h 1642041"/>
              <a:gd name="connsiteX1" fmla="*/ 238013 w 2789421"/>
              <a:gd name="connsiteY1" fmla="*/ 1526374 h 1642041"/>
              <a:gd name="connsiteX2" fmla="*/ 235884 w 2789421"/>
              <a:gd name="connsiteY2" fmla="*/ 1525196 h 1642041"/>
              <a:gd name="connsiteX3" fmla="*/ 883692 w 2789421"/>
              <a:gd name="connsiteY3" fmla="*/ 1216439 h 1642041"/>
              <a:gd name="connsiteX4" fmla="*/ 1639210 w 2789421"/>
              <a:gd name="connsiteY4" fmla="*/ 818692 h 1642041"/>
              <a:gd name="connsiteX5" fmla="*/ 2265496 w 2789421"/>
              <a:gd name="connsiteY5" fmla="*/ 418385 h 1642041"/>
              <a:gd name="connsiteX6" fmla="*/ 2789421 w 2789421"/>
              <a:gd name="connsiteY6" fmla="*/ 2116 h 1642041"/>
              <a:gd name="connsiteX0" fmla="*/ 0 w 2789421"/>
              <a:gd name="connsiteY0" fmla="*/ 1651517 h 1651517"/>
              <a:gd name="connsiteX1" fmla="*/ 238013 w 2789421"/>
              <a:gd name="connsiteY1" fmla="*/ 1535850 h 1651517"/>
              <a:gd name="connsiteX2" fmla="*/ 235884 w 2789421"/>
              <a:gd name="connsiteY2" fmla="*/ 1534672 h 1651517"/>
              <a:gd name="connsiteX3" fmla="*/ 883692 w 2789421"/>
              <a:gd name="connsiteY3" fmla="*/ 1225915 h 1651517"/>
              <a:gd name="connsiteX4" fmla="*/ 1639210 w 2789421"/>
              <a:gd name="connsiteY4" fmla="*/ 828168 h 1651517"/>
              <a:gd name="connsiteX5" fmla="*/ 2265496 w 2789421"/>
              <a:gd name="connsiteY5" fmla="*/ 427861 h 1651517"/>
              <a:gd name="connsiteX6" fmla="*/ 2789421 w 2789421"/>
              <a:gd name="connsiteY6" fmla="*/ 2067 h 1651517"/>
              <a:gd name="connsiteX0" fmla="*/ 0 w 2789421"/>
              <a:gd name="connsiteY0" fmla="*/ 1649450 h 1649450"/>
              <a:gd name="connsiteX1" fmla="*/ 238013 w 2789421"/>
              <a:gd name="connsiteY1" fmla="*/ 1533783 h 1649450"/>
              <a:gd name="connsiteX2" fmla="*/ 235884 w 2789421"/>
              <a:gd name="connsiteY2" fmla="*/ 1532605 h 1649450"/>
              <a:gd name="connsiteX3" fmla="*/ 883692 w 2789421"/>
              <a:gd name="connsiteY3" fmla="*/ 1223848 h 1649450"/>
              <a:gd name="connsiteX4" fmla="*/ 1639210 w 2789421"/>
              <a:gd name="connsiteY4" fmla="*/ 826101 h 1649450"/>
              <a:gd name="connsiteX5" fmla="*/ 2265496 w 2789421"/>
              <a:gd name="connsiteY5" fmla="*/ 425794 h 1649450"/>
              <a:gd name="connsiteX6" fmla="*/ 2789421 w 2789421"/>
              <a:gd name="connsiteY6" fmla="*/ 0 h 16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421" h="1649450">
                <a:moveTo>
                  <a:pt x="0" y="1649450"/>
                </a:moveTo>
                <a:cubicBezTo>
                  <a:pt x="42862" y="1612938"/>
                  <a:pt x="237375" y="1535391"/>
                  <a:pt x="238013" y="1533783"/>
                </a:cubicBezTo>
                <a:lnTo>
                  <a:pt x="235884" y="1532605"/>
                </a:lnTo>
                <a:cubicBezTo>
                  <a:pt x="421535" y="1445011"/>
                  <a:pt x="649804" y="1341599"/>
                  <a:pt x="883692" y="1223848"/>
                </a:cubicBezTo>
                <a:cubicBezTo>
                  <a:pt x="1117580" y="1106097"/>
                  <a:pt x="1408909" y="959110"/>
                  <a:pt x="1639210" y="826101"/>
                </a:cubicBezTo>
                <a:cubicBezTo>
                  <a:pt x="1869511" y="693092"/>
                  <a:pt x="2073794" y="563477"/>
                  <a:pt x="2265496" y="425794"/>
                </a:cubicBezTo>
                <a:cubicBezTo>
                  <a:pt x="2457198" y="288111"/>
                  <a:pt x="2709822" y="51872"/>
                  <a:pt x="2789421" y="0"/>
                </a:cubicBezTo>
              </a:path>
            </a:pathLst>
          </a:custGeom>
          <a:solidFill>
            <a:srgbClr val="FFFF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50" name="Freeform 49"/>
          <p:cNvSpPr/>
          <p:nvPr/>
        </p:nvSpPr>
        <p:spPr>
          <a:xfrm>
            <a:off x="6928653" y="5192890"/>
            <a:ext cx="3383269" cy="840976"/>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68559"/>
              <a:gd name="connsiteX1" fmla="*/ 199639 w 7500395"/>
              <a:gd name="connsiteY1" fmla="*/ 1703507 h 2268559"/>
              <a:gd name="connsiteX2" fmla="*/ 396847 w 7500395"/>
              <a:gd name="connsiteY2" fmla="*/ 1881987 h 2268559"/>
              <a:gd name="connsiteX3" fmla="*/ 679501 w 7500395"/>
              <a:gd name="connsiteY3" fmla="*/ 1763959 h 2268559"/>
              <a:gd name="connsiteX4" fmla="*/ 1327309 w 7500395"/>
              <a:gd name="connsiteY4" fmla="*/ 1455202 h 2268559"/>
              <a:gd name="connsiteX5" fmla="*/ 2082827 w 7500395"/>
              <a:gd name="connsiteY5" fmla="*/ 1057455 h 2268559"/>
              <a:gd name="connsiteX6" fmla="*/ 2709113 w 7500395"/>
              <a:gd name="connsiteY6" fmla="*/ 657148 h 2268559"/>
              <a:gd name="connsiteX7" fmla="*/ 3293363 w 7500395"/>
              <a:gd name="connsiteY7" fmla="*/ 298029 h 2268559"/>
              <a:gd name="connsiteX8" fmla="*/ 3349621 w 7500395"/>
              <a:gd name="connsiteY8" fmla="*/ 2229064 h 2268559"/>
              <a:gd name="connsiteX9" fmla="*/ 3640168 w 7500395"/>
              <a:gd name="connsiteY9" fmla="*/ 1622124 h 2268559"/>
              <a:gd name="connsiteX10" fmla="*/ 3801709 w 7500395"/>
              <a:gd name="connsiteY10" fmla="*/ 1905145 h 2268559"/>
              <a:gd name="connsiteX11" fmla="*/ 4153658 w 7500395"/>
              <a:gd name="connsiteY11" fmla="*/ 1670126 h 2268559"/>
              <a:gd name="connsiteX12" fmla="*/ 4338853 w 7500395"/>
              <a:gd name="connsiteY12" fmla="*/ 1140934 h 2268559"/>
              <a:gd name="connsiteX13" fmla="*/ 4643102 w 7500395"/>
              <a:gd name="connsiteY13" fmla="*/ 942486 h 2268559"/>
              <a:gd name="connsiteX14" fmla="*/ 4775384 w 7500395"/>
              <a:gd name="connsiteY14" fmla="*/ 426524 h 2268559"/>
              <a:gd name="connsiteX15" fmla="*/ 4934123 w 7500395"/>
              <a:gd name="connsiteY15" fmla="*/ 3170 h 2268559"/>
              <a:gd name="connsiteX16" fmla="*/ 5145774 w 7500395"/>
              <a:gd name="connsiteY16" fmla="*/ 651431 h 2268559"/>
              <a:gd name="connsiteX17" fmla="*/ 5397110 w 7500395"/>
              <a:gd name="connsiteY17" fmla="*/ 161928 h 2268559"/>
              <a:gd name="connsiteX18" fmla="*/ 5450023 w 7500395"/>
              <a:gd name="connsiteY18" fmla="*/ 942486 h 2268559"/>
              <a:gd name="connsiteX19" fmla="*/ 5621989 w 7500395"/>
              <a:gd name="connsiteY19" fmla="*/ 1498138 h 2268559"/>
              <a:gd name="connsiteX20" fmla="*/ 5846869 w 7500395"/>
              <a:gd name="connsiteY20" fmla="*/ 1842113 h 2268559"/>
              <a:gd name="connsiteX21" fmla="*/ 6098205 w 7500395"/>
              <a:gd name="connsiteY21" fmla="*/ 1140934 h 2268559"/>
              <a:gd name="connsiteX22" fmla="*/ 6534736 w 7500395"/>
              <a:gd name="connsiteY22" fmla="*/ 1828883 h 2268559"/>
              <a:gd name="connsiteX23" fmla="*/ 7050636 w 7500395"/>
              <a:gd name="connsiteY23" fmla="*/ 386835 h 2268559"/>
              <a:gd name="connsiteX24" fmla="*/ 7500395 w 7500395"/>
              <a:gd name="connsiteY24" fmla="*/ 2040560 h 2268559"/>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238284"/>
              <a:gd name="connsiteX1" fmla="*/ 199639 w 7500395"/>
              <a:gd name="connsiteY1" fmla="*/ 1703507 h 2238284"/>
              <a:gd name="connsiteX2" fmla="*/ 396847 w 7500395"/>
              <a:gd name="connsiteY2" fmla="*/ 1881987 h 2238284"/>
              <a:gd name="connsiteX3" fmla="*/ 679501 w 7500395"/>
              <a:gd name="connsiteY3" fmla="*/ 1763959 h 2238284"/>
              <a:gd name="connsiteX4" fmla="*/ 1327309 w 7500395"/>
              <a:gd name="connsiteY4" fmla="*/ 1455202 h 2238284"/>
              <a:gd name="connsiteX5" fmla="*/ 2082827 w 7500395"/>
              <a:gd name="connsiteY5" fmla="*/ 1057455 h 2238284"/>
              <a:gd name="connsiteX6" fmla="*/ 2709113 w 7500395"/>
              <a:gd name="connsiteY6" fmla="*/ 657148 h 2238284"/>
              <a:gd name="connsiteX7" fmla="*/ 3293363 w 7500395"/>
              <a:gd name="connsiteY7" fmla="*/ 298029 h 2238284"/>
              <a:gd name="connsiteX8" fmla="*/ 3264954 w 7500395"/>
              <a:gd name="connsiteY8" fmla="*/ 2102064 h 2238284"/>
              <a:gd name="connsiteX9" fmla="*/ 366390 w 7500395"/>
              <a:gd name="connsiteY9" fmla="*/ 2087791 h 2238284"/>
              <a:gd name="connsiteX10" fmla="*/ 3801709 w 7500395"/>
              <a:gd name="connsiteY10" fmla="*/ 1905145 h 2238284"/>
              <a:gd name="connsiteX11" fmla="*/ 4153658 w 7500395"/>
              <a:gd name="connsiteY11" fmla="*/ 1670126 h 2238284"/>
              <a:gd name="connsiteX12" fmla="*/ 4338853 w 7500395"/>
              <a:gd name="connsiteY12" fmla="*/ 1140934 h 2238284"/>
              <a:gd name="connsiteX13" fmla="*/ 4643102 w 7500395"/>
              <a:gd name="connsiteY13" fmla="*/ 942486 h 2238284"/>
              <a:gd name="connsiteX14" fmla="*/ 4775384 w 7500395"/>
              <a:gd name="connsiteY14" fmla="*/ 426524 h 2238284"/>
              <a:gd name="connsiteX15" fmla="*/ 4934123 w 7500395"/>
              <a:gd name="connsiteY15" fmla="*/ 3170 h 2238284"/>
              <a:gd name="connsiteX16" fmla="*/ 5145774 w 7500395"/>
              <a:gd name="connsiteY16" fmla="*/ 651431 h 2238284"/>
              <a:gd name="connsiteX17" fmla="*/ 5397110 w 7500395"/>
              <a:gd name="connsiteY17" fmla="*/ 161928 h 2238284"/>
              <a:gd name="connsiteX18" fmla="*/ 5450023 w 7500395"/>
              <a:gd name="connsiteY18" fmla="*/ 942486 h 2238284"/>
              <a:gd name="connsiteX19" fmla="*/ 5621989 w 7500395"/>
              <a:gd name="connsiteY19" fmla="*/ 1498138 h 2238284"/>
              <a:gd name="connsiteX20" fmla="*/ 5846869 w 7500395"/>
              <a:gd name="connsiteY20" fmla="*/ 1842113 h 2238284"/>
              <a:gd name="connsiteX21" fmla="*/ 6098205 w 7500395"/>
              <a:gd name="connsiteY21" fmla="*/ 1140934 h 2238284"/>
              <a:gd name="connsiteX22" fmla="*/ 6534736 w 7500395"/>
              <a:gd name="connsiteY22" fmla="*/ 1828883 h 2238284"/>
              <a:gd name="connsiteX23" fmla="*/ 7050636 w 7500395"/>
              <a:gd name="connsiteY23" fmla="*/ 386835 h 2238284"/>
              <a:gd name="connsiteX24" fmla="*/ 7500395 w 7500395"/>
              <a:gd name="connsiteY24" fmla="*/ 2040560 h 2238284"/>
              <a:gd name="connsiteX0" fmla="*/ 0 w 7500395"/>
              <a:gd name="connsiteY0" fmla="*/ 2040560 h 2195150"/>
              <a:gd name="connsiteX1" fmla="*/ 199639 w 7500395"/>
              <a:gd name="connsiteY1" fmla="*/ 1703507 h 2195150"/>
              <a:gd name="connsiteX2" fmla="*/ 396847 w 7500395"/>
              <a:gd name="connsiteY2" fmla="*/ 1881987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0 w 7500395"/>
              <a:gd name="connsiteY0" fmla="*/ 2040560 h 2195150"/>
              <a:gd name="connsiteX1" fmla="*/ 199639 w 7500395"/>
              <a:gd name="connsiteY1" fmla="*/ 1703507 h 2195150"/>
              <a:gd name="connsiteX2" fmla="*/ 213403 w 7500395"/>
              <a:gd name="connsiteY2" fmla="*/ 1980765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21357 w 7521752"/>
              <a:gd name="connsiteY0" fmla="*/ 2040560 h 2123930"/>
              <a:gd name="connsiteX1" fmla="*/ 220996 w 7521752"/>
              <a:gd name="connsiteY1" fmla="*/ 1703507 h 2123930"/>
              <a:gd name="connsiteX2" fmla="*/ 234760 w 7521752"/>
              <a:gd name="connsiteY2" fmla="*/ 1980765 h 2123930"/>
              <a:gd name="connsiteX3" fmla="*/ 700858 w 7521752"/>
              <a:gd name="connsiteY3" fmla="*/ 1763959 h 2123930"/>
              <a:gd name="connsiteX4" fmla="*/ 1348666 w 7521752"/>
              <a:gd name="connsiteY4" fmla="*/ 1455202 h 2123930"/>
              <a:gd name="connsiteX5" fmla="*/ 2104184 w 7521752"/>
              <a:gd name="connsiteY5" fmla="*/ 1057455 h 2123930"/>
              <a:gd name="connsiteX6" fmla="*/ 2730470 w 7521752"/>
              <a:gd name="connsiteY6" fmla="*/ 657148 h 2123930"/>
              <a:gd name="connsiteX7" fmla="*/ 3314720 w 7521752"/>
              <a:gd name="connsiteY7" fmla="*/ 298029 h 2123930"/>
              <a:gd name="connsiteX8" fmla="*/ 407644 w 7521752"/>
              <a:gd name="connsiteY8" fmla="*/ 1932731 h 2123930"/>
              <a:gd name="connsiteX9" fmla="*/ 387747 w 7521752"/>
              <a:gd name="connsiteY9" fmla="*/ 2087791 h 2123930"/>
              <a:gd name="connsiteX10" fmla="*/ 3823066 w 7521752"/>
              <a:gd name="connsiteY10" fmla="*/ 1905145 h 2123930"/>
              <a:gd name="connsiteX11" fmla="*/ 4175015 w 7521752"/>
              <a:gd name="connsiteY11" fmla="*/ 1670126 h 2123930"/>
              <a:gd name="connsiteX12" fmla="*/ 4360210 w 7521752"/>
              <a:gd name="connsiteY12" fmla="*/ 1140934 h 2123930"/>
              <a:gd name="connsiteX13" fmla="*/ 4664459 w 7521752"/>
              <a:gd name="connsiteY13" fmla="*/ 942486 h 2123930"/>
              <a:gd name="connsiteX14" fmla="*/ 4796741 w 7521752"/>
              <a:gd name="connsiteY14" fmla="*/ 426524 h 2123930"/>
              <a:gd name="connsiteX15" fmla="*/ 4955480 w 7521752"/>
              <a:gd name="connsiteY15" fmla="*/ 3170 h 2123930"/>
              <a:gd name="connsiteX16" fmla="*/ 5167131 w 7521752"/>
              <a:gd name="connsiteY16" fmla="*/ 651431 h 2123930"/>
              <a:gd name="connsiteX17" fmla="*/ 5418467 w 7521752"/>
              <a:gd name="connsiteY17" fmla="*/ 161928 h 2123930"/>
              <a:gd name="connsiteX18" fmla="*/ 5471380 w 7521752"/>
              <a:gd name="connsiteY18" fmla="*/ 942486 h 2123930"/>
              <a:gd name="connsiteX19" fmla="*/ 5643346 w 7521752"/>
              <a:gd name="connsiteY19" fmla="*/ 1498138 h 2123930"/>
              <a:gd name="connsiteX20" fmla="*/ 5868226 w 7521752"/>
              <a:gd name="connsiteY20" fmla="*/ 1842113 h 2123930"/>
              <a:gd name="connsiteX21" fmla="*/ 6119562 w 7521752"/>
              <a:gd name="connsiteY21" fmla="*/ 1140934 h 2123930"/>
              <a:gd name="connsiteX22" fmla="*/ 6556093 w 7521752"/>
              <a:gd name="connsiteY22" fmla="*/ 1828883 h 2123930"/>
              <a:gd name="connsiteX23" fmla="*/ 7071993 w 7521752"/>
              <a:gd name="connsiteY23" fmla="*/ 386835 h 2123930"/>
              <a:gd name="connsiteX24" fmla="*/ 7521752 w 7521752"/>
              <a:gd name="connsiteY24" fmla="*/ 2040560 h 2123930"/>
              <a:gd name="connsiteX0" fmla="*/ 21357 w 7521752"/>
              <a:gd name="connsiteY0" fmla="*/ 2040560 h 2123930"/>
              <a:gd name="connsiteX1" fmla="*/ 234760 w 7521752"/>
              <a:gd name="connsiteY1" fmla="*/ 1980765 h 2123930"/>
              <a:gd name="connsiteX2" fmla="*/ 700858 w 7521752"/>
              <a:gd name="connsiteY2" fmla="*/ 1763959 h 2123930"/>
              <a:gd name="connsiteX3" fmla="*/ 1348666 w 7521752"/>
              <a:gd name="connsiteY3" fmla="*/ 1455202 h 2123930"/>
              <a:gd name="connsiteX4" fmla="*/ 2104184 w 7521752"/>
              <a:gd name="connsiteY4" fmla="*/ 1057455 h 2123930"/>
              <a:gd name="connsiteX5" fmla="*/ 2730470 w 7521752"/>
              <a:gd name="connsiteY5" fmla="*/ 657148 h 2123930"/>
              <a:gd name="connsiteX6" fmla="*/ 3314720 w 7521752"/>
              <a:gd name="connsiteY6" fmla="*/ 298029 h 2123930"/>
              <a:gd name="connsiteX7" fmla="*/ 407644 w 7521752"/>
              <a:gd name="connsiteY7" fmla="*/ 1932731 h 2123930"/>
              <a:gd name="connsiteX8" fmla="*/ 387747 w 7521752"/>
              <a:gd name="connsiteY8" fmla="*/ 2087791 h 2123930"/>
              <a:gd name="connsiteX9" fmla="*/ 3823066 w 7521752"/>
              <a:gd name="connsiteY9" fmla="*/ 1905145 h 2123930"/>
              <a:gd name="connsiteX10" fmla="*/ 4175015 w 7521752"/>
              <a:gd name="connsiteY10" fmla="*/ 1670126 h 2123930"/>
              <a:gd name="connsiteX11" fmla="*/ 4360210 w 7521752"/>
              <a:gd name="connsiteY11" fmla="*/ 1140934 h 2123930"/>
              <a:gd name="connsiteX12" fmla="*/ 4664459 w 7521752"/>
              <a:gd name="connsiteY12" fmla="*/ 942486 h 2123930"/>
              <a:gd name="connsiteX13" fmla="*/ 4796741 w 7521752"/>
              <a:gd name="connsiteY13" fmla="*/ 426524 h 2123930"/>
              <a:gd name="connsiteX14" fmla="*/ 4955480 w 7521752"/>
              <a:gd name="connsiteY14" fmla="*/ 3170 h 2123930"/>
              <a:gd name="connsiteX15" fmla="*/ 5167131 w 7521752"/>
              <a:gd name="connsiteY15" fmla="*/ 651431 h 2123930"/>
              <a:gd name="connsiteX16" fmla="*/ 5418467 w 7521752"/>
              <a:gd name="connsiteY16" fmla="*/ 161928 h 2123930"/>
              <a:gd name="connsiteX17" fmla="*/ 5471380 w 7521752"/>
              <a:gd name="connsiteY17" fmla="*/ 942486 h 2123930"/>
              <a:gd name="connsiteX18" fmla="*/ 5643346 w 7521752"/>
              <a:gd name="connsiteY18" fmla="*/ 1498138 h 2123930"/>
              <a:gd name="connsiteX19" fmla="*/ 5868226 w 7521752"/>
              <a:gd name="connsiteY19" fmla="*/ 1842113 h 2123930"/>
              <a:gd name="connsiteX20" fmla="*/ 6119562 w 7521752"/>
              <a:gd name="connsiteY20" fmla="*/ 1140934 h 2123930"/>
              <a:gd name="connsiteX21" fmla="*/ 6556093 w 7521752"/>
              <a:gd name="connsiteY21" fmla="*/ 1828883 h 2123930"/>
              <a:gd name="connsiteX22" fmla="*/ 7071993 w 7521752"/>
              <a:gd name="connsiteY22" fmla="*/ 386835 h 2123930"/>
              <a:gd name="connsiteX23" fmla="*/ 7521752 w 7521752"/>
              <a:gd name="connsiteY23" fmla="*/ 2040560 h 2123930"/>
              <a:gd name="connsiteX0" fmla="*/ 234760 w 7521752"/>
              <a:gd name="connsiteY0" fmla="*/ 1980765 h 2123930"/>
              <a:gd name="connsiteX1" fmla="*/ 700858 w 7521752"/>
              <a:gd name="connsiteY1" fmla="*/ 1763959 h 2123930"/>
              <a:gd name="connsiteX2" fmla="*/ 1348666 w 7521752"/>
              <a:gd name="connsiteY2" fmla="*/ 1455202 h 2123930"/>
              <a:gd name="connsiteX3" fmla="*/ 2104184 w 7521752"/>
              <a:gd name="connsiteY3" fmla="*/ 1057455 h 2123930"/>
              <a:gd name="connsiteX4" fmla="*/ 2730470 w 7521752"/>
              <a:gd name="connsiteY4" fmla="*/ 657148 h 2123930"/>
              <a:gd name="connsiteX5" fmla="*/ 3314720 w 7521752"/>
              <a:gd name="connsiteY5" fmla="*/ 298029 h 2123930"/>
              <a:gd name="connsiteX6" fmla="*/ 407644 w 7521752"/>
              <a:gd name="connsiteY6" fmla="*/ 1932731 h 2123930"/>
              <a:gd name="connsiteX7" fmla="*/ 387747 w 7521752"/>
              <a:gd name="connsiteY7" fmla="*/ 2087791 h 2123930"/>
              <a:gd name="connsiteX8" fmla="*/ 3823066 w 7521752"/>
              <a:gd name="connsiteY8" fmla="*/ 1905145 h 2123930"/>
              <a:gd name="connsiteX9" fmla="*/ 4175015 w 7521752"/>
              <a:gd name="connsiteY9" fmla="*/ 1670126 h 2123930"/>
              <a:gd name="connsiteX10" fmla="*/ 4360210 w 7521752"/>
              <a:gd name="connsiteY10" fmla="*/ 1140934 h 2123930"/>
              <a:gd name="connsiteX11" fmla="*/ 4664459 w 7521752"/>
              <a:gd name="connsiteY11" fmla="*/ 942486 h 2123930"/>
              <a:gd name="connsiteX12" fmla="*/ 4796741 w 7521752"/>
              <a:gd name="connsiteY12" fmla="*/ 426524 h 2123930"/>
              <a:gd name="connsiteX13" fmla="*/ 4955480 w 7521752"/>
              <a:gd name="connsiteY13" fmla="*/ 3170 h 2123930"/>
              <a:gd name="connsiteX14" fmla="*/ 5167131 w 7521752"/>
              <a:gd name="connsiteY14" fmla="*/ 651431 h 2123930"/>
              <a:gd name="connsiteX15" fmla="*/ 5418467 w 7521752"/>
              <a:gd name="connsiteY15" fmla="*/ 161928 h 2123930"/>
              <a:gd name="connsiteX16" fmla="*/ 5471380 w 7521752"/>
              <a:gd name="connsiteY16" fmla="*/ 942486 h 2123930"/>
              <a:gd name="connsiteX17" fmla="*/ 5643346 w 7521752"/>
              <a:gd name="connsiteY17" fmla="*/ 1498138 h 2123930"/>
              <a:gd name="connsiteX18" fmla="*/ 5868226 w 7521752"/>
              <a:gd name="connsiteY18" fmla="*/ 1842113 h 2123930"/>
              <a:gd name="connsiteX19" fmla="*/ 6119562 w 7521752"/>
              <a:gd name="connsiteY19" fmla="*/ 1140934 h 2123930"/>
              <a:gd name="connsiteX20" fmla="*/ 6556093 w 7521752"/>
              <a:gd name="connsiteY20" fmla="*/ 1828883 h 2123930"/>
              <a:gd name="connsiteX21" fmla="*/ 7071993 w 7521752"/>
              <a:gd name="connsiteY21" fmla="*/ 386835 h 2123930"/>
              <a:gd name="connsiteX22" fmla="*/ 7521752 w 7521752"/>
              <a:gd name="connsiteY22"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175015 w 7521752"/>
              <a:gd name="connsiteY8" fmla="*/ 1670126 h 2123930"/>
              <a:gd name="connsiteX9" fmla="*/ 4360210 w 7521752"/>
              <a:gd name="connsiteY9" fmla="*/ 1140934 h 2123930"/>
              <a:gd name="connsiteX10" fmla="*/ 4664459 w 7521752"/>
              <a:gd name="connsiteY10" fmla="*/ 942486 h 2123930"/>
              <a:gd name="connsiteX11" fmla="*/ 4796741 w 7521752"/>
              <a:gd name="connsiteY11" fmla="*/ 426524 h 2123930"/>
              <a:gd name="connsiteX12" fmla="*/ 4955480 w 7521752"/>
              <a:gd name="connsiteY12" fmla="*/ 3170 h 2123930"/>
              <a:gd name="connsiteX13" fmla="*/ 5167131 w 7521752"/>
              <a:gd name="connsiteY13" fmla="*/ 651431 h 2123930"/>
              <a:gd name="connsiteX14" fmla="*/ 5418467 w 7521752"/>
              <a:gd name="connsiteY14" fmla="*/ 161928 h 2123930"/>
              <a:gd name="connsiteX15" fmla="*/ 5471380 w 7521752"/>
              <a:gd name="connsiteY15" fmla="*/ 942486 h 2123930"/>
              <a:gd name="connsiteX16" fmla="*/ 5643346 w 7521752"/>
              <a:gd name="connsiteY16" fmla="*/ 1498138 h 2123930"/>
              <a:gd name="connsiteX17" fmla="*/ 5868226 w 7521752"/>
              <a:gd name="connsiteY17" fmla="*/ 1842113 h 2123930"/>
              <a:gd name="connsiteX18" fmla="*/ 6119562 w 7521752"/>
              <a:gd name="connsiteY18" fmla="*/ 1140934 h 2123930"/>
              <a:gd name="connsiteX19" fmla="*/ 6556093 w 7521752"/>
              <a:gd name="connsiteY19" fmla="*/ 1828883 h 2123930"/>
              <a:gd name="connsiteX20" fmla="*/ 7071993 w 7521752"/>
              <a:gd name="connsiteY20" fmla="*/ 386835 h 2123930"/>
              <a:gd name="connsiteX21" fmla="*/ 7521752 w 7521752"/>
              <a:gd name="connsiteY21"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360210 w 7521752"/>
              <a:gd name="connsiteY8" fmla="*/ 1140934 h 2123930"/>
              <a:gd name="connsiteX9" fmla="*/ 4664459 w 7521752"/>
              <a:gd name="connsiteY9" fmla="*/ 942486 h 2123930"/>
              <a:gd name="connsiteX10" fmla="*/ 4796741 w 7521752"/>
              <a:gd name="connsiteY10" fmla="*/ 426524 h 2123930"/>
              <a:gd name="connsiteX11" fmla="*/ 4955480 w 7521752"/>
              <a:gd name="connsiteY11" fmla="*/ 3170 h 2123930"/>
              <a:gd name="connsiteX12" fmla="*/ 5167131 w 7521752"/>
              <a:gd name="connsiteY12" fmla="*/ 651431 h 2123930"/>
              <a:gd name="connsiteX13" fmla="*/ 5418467 w 7521752"/>
              <a:gd name="connsiteY13" fmla="*/ 161928 h 2123930"/>
              <a:gd name="connsiteX14" fmla="*/ 5471380 w 7521752"/>
              <a:gd name="connsiteY14" fmla="*/ 942486 h 2123930"/>
              <a:gd name="connsiteX15" fmla="*/ 5643346 w 7521752"/>
              <a:gd name="connsiteY15" fmla="*/ 1498138 h 2123930"/>
              <a:gd name="connsiteX16" fmla="*/ 5868226 w 7521752"/>
              <a:gd name="connsiteY16" fmla="*/ 1842113 h 2123930"/>
              <a:gd name="connsiteX17" fmla="*/ 6119562 w 7521752"/>
              <a:gd name="connsiteY17" fmla="*/ 1140934 h 2123930"/>
              <a:gd name="connsiteX18" fmla="*/ 6556093 w 7521752"/>
              <a:gd name="connsiteY18" fmla="*/ 1828883 h 2123930"/>
              <a:gd name="connsiteX19" fmla="*/ 7071993 w 7521752"/>
              <a:gd name="connsiteY19" fmla="*/ 386835 h 2123930"/>
              <a:gd name="connsiteX20" fmla="*/ 7521752 w 7521752"/>
              <a:gd name="connsiteY20"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664459 w 7521752"/>
              <a:gd name="connsiteY8" fmla="*/ 942486 h 2123930"/>
              <a:gd name="connsiteX9" fmla="*/ 4796741 w 7521752"/>
              <a:gd name="connsiteY9" fmla="*/ 426524 h 2123930"/>
              <a:gd name="connsiteX10" fmla="*/ 4955480 w 7521752"/>
              <a:gd name="connsiteY10" fmla="*/ 3170 h 2123930"/>
              <a:gd name="connsiteX11" fmla="*/ 5167131 w 7521752"/>
              <a:gd name="connsiteY11" fmla="*/ 651431 h 2123930"/>
              <a:gd name="connsiteX12" fmla="*/ 5418467 w 7521752"/>
              <a:gd name="connsiteY12" fmla="*/ 161928 h 2123930"/>
              <a:gd name="connsiteX13" fmla="*/ 5471380 w 7521752"/>
              <a:gd name="connsiteY13" fmla="*/ 942486 h 2123930"/>
              <a:gd name="connsiteX14" fmla="*/ 5643346 w 7521752"/>
              <a:gd name="connsiteY14" fmla="*/ 1498138 h 2123930"/>
              <a:gd name="connsiteX15" fmla="*/ 5868226 w 7521752"/>
              <a:gd name="connsiteY15" fmla="*/ 1842113 h 2123930"/>
              <a:gd name="connsiteX16" fmla="*/ 6119562 w 7521752"/>
              <a:gd name="connsiteY16" fmla="*/ 1140934 h 2123930"/>
              <a:gd name="connsiteX17" fmla="*/ 6556093 w 7521752"/>
              <a:gd name="connsiteY17" fmla="*/ 1828883 h 2123930"/>
              <a:gd name="connsiteX18" fmla="*/ 7071993 w 7521752"/>
              <a:gd name="connsiteY18" fmla="*/ 386835 h 2123930"/>
              <a:gd name="connsiteX19" fmla="*/ 7521752 w 7521752"/>
              <a:gd name="connsiteY19" fmla="*/ 2040560 h 2123930"/>
              <a:gd name="connsiteX0" fmla="*/ 700858 w 7521752"/>
              <a:gd name="connsiteY0" fmla="*/ 1766609 h 2126580"/>
              <a:gd name="connsiteX1" fmla="*/ 1348666 w 7521752"/>
              <a:gd name="connsiteY1" fmla="*/ 1457852 h 2126580"/>
              <a:gd name="connsiteX2" fmla="*/ 2104184 w 7521752"/>
              <a:gd name="connsiteY2" fmla="*/ 1060105 h 2126580"/>
              <a:gd name="connsiteX3" fmla="*/ 2730470 w 7521752"/>
              <a:gd name="connsiteY3" fmla="*/ 659798 h 2126580"/>
              <a:gd name="connsiteX4" fmla="*/ 3314720 w 7521752"/>
              <a:gd name="connsiteY4" fmla="*/ 300679 h 2126580"/>
              <a:gd name="connsiteX5" fmla="*/ 407644 w 7521752"/>
              <a:gd name="connsiteY5" fmla="*/ 1935381 h 2126580"/>
              <a:gd name="connsiteX6" fmla="*/ 387747 w 7521752"/>
              <a:gd name="connsiteY6" fmla="*/ 2090441 h 2126580"/>
              <a:gd name="connsiteX7" fmla="*/ 3823066 w 7521752"/>
              <a:gd name="connsiteY7" fmla="*/ 1907795 h 2126580"/>
              <a:gd name="connsiteX8" fmla="*/ 4796741 w 7521752"/>
              <a:gd name="connsiteY8" fmla="*/ 429174 h 2126580"/>
              <a:gd name="connsiteX9" fmla="*/ 4955480 w 7521752"/>
              <a:gd name="connsiteY9" fmla="*/ 5820 h 2126580"/>
              <a:gd name="connsiteX10" fmla="*/ 5167131 w 7521752"/>
              <a:gd name="connsiteY10" fmla="*/ 654081 h 2126580"/>
              <a:gd name="connsiteX11" fmla="*/ 5418467 w 7521752"/>
              <a:gd name="connsiteY11" fmla="*/ 164578 h 2126580"/>
              <a:gd name="connsiteX12" fmla="*/ 5471380 w 7521752"/>
              <a:gd name="connsiteY12" fmla="*/ 945136 h 2126580"/>
              <a:gd name="connsiteX13" fmla="*/ 5643346 w 7521752"/>
              <a:gd name="connsiteY13" fmla="*/ 1500788 h 2126580"/>
              <a:gd name="connsiteX14" fmla="*/ 5868226 w 7521752"/>
              <a:gd name="connsiteY14" fmla="*/ 1844763 h 2126580"/>
              <a:gd name="connsiteX15" fmla="*/ 6119562 w 7521752"/>
              <a:gd name="connsiteY15" fmla="*/ 1143584 h 2126580"/>
              <a:gd name="connsiteX16" fmla="*/ 6556093 w 7521752"/>
              <a:gd name="connsiteY16" fmla="*/ 1831533 h 2126580"/>
              <a:gd name="connsiteX17" fmla="*/ 7071993 w 7521752"/>
              <a:gd name="connsiteY17" fmla="*/ 389485 h 2126580"/>
              <a:gd name="connsiteX18" fmla="*/ 7521752 w 7521752"/>
              <a:gd name="connsiteY18" fmla="*/ 2043210 h 2126580"/>
              <a:gd name="connsiteX0" fmla="*/ 700858 w 7521752"/>
              <a:gd name="connsiteY0" fmla="*/ 1794461 h 2155583"/>
              <a:gd name="connsiteX1" fmla="*/ 1348666 w 7521752"/>
              <a:gd name="connsiteY1" fmla="*/ 1485704 h 2155583"/>
              <a:gd name="connsiteX2" fmla="*/ 2104184 w 7521752"/>
              <a:gd name="connsiteY2" fmla="*/ 1087957 h 2155583"/>
              <a:gd name="connsiteX3" fmla="*/ 2730470 w 7521752"/>
              <a:gd name="connsiteY3" fmla="*/ 687650 h 2155583"/>
              <a:gd name="connsiteX4" fmla="*/ 3314720 w 7521752"/>
              <a:gd name="connsiteY4" fmla="*/ 328531 h 2155583"/>
              <a:gd name="connsiteX5" fmla="*/ 407644 w 7521752"/>
              <a:gd name="connsiteY5" fmla="*/ 1963233 h 2155583"/>
              <a:gd name="connsiteX6" fmla="*/ 387747 w 7521752"/>
              <a:gd name="connsiteY6" fmla="*/ 2118293 h 2155583"/>
              <a:gd name="connsiteX7" fmla="*/ 3823066 w 7521752"/>
              <a:gd name="connsiteY7" fmla="*/ 1935647 h 2155583"/>
              <a:gd name="connsiteX8" fmla="*/ 4955480 w 7521752"/>
              <a:gd name="connsiteY8" fmla="*/ 33672 h 2155583"/>
              <a:gd name="connsiteX9" fmla="*/ 5167131 w 7521752"/>
              <a:gd name="connsiteY9" fmla="*/ 681933 h 2155583"/>
              <a:gd name="connsiteX10" fmla="*/ 5418467 w 7521752"/>
              <a:gd name="connsiteY10" fmla="*/ 192430 h 2155583"/>
              <a:gd name="connsiteX11" fmla="*/ 5471380 w 7521752"/>
              <a:gd name="connsiteY11" fmla="*/ 972988 h 2155583"/>
              <a:gd name="connsiteX12" fmla="*/ 5643346 w 7521752"/>
              <a:gd name="connsiteY12" fmla="*/ 1528640 h 2155583"/>
              <a:gd name="connsiteX13" fmla="*/ 5868226 w 7521752"/>
              <a:gd name="connsiteY13" fmla="*/ 1872615 h 2155583"/>
              <a:gd name="connsiteX14" fmla="*/ 6119562 w 7521752"/>
              <a:gd name="connsiteY14" fmla="*/ 1171436 h 2155583"/>
              <a:gd name="connsiteX15" fmla="*/ 6556093 w 7521752"/>
              <a:gd name="connsiteY15" fmla="*/ 1859385 h 2155583"/>
              <a:gd name="connsiteX16" fmla="*/ 7071993 w 7521752"/>
              <a:gd name="connsiteY16" fmla="*/ 417337 h 2155583"/>
              <a:gd name="connsiteX17" fmla="*/ 7521752 w 7521752"/>
              <a:gd name="connsiteY17" fmla="*/ 2071062 h 2155583"/>
              <a:gd name="connsiteX0" fmla="*/ 700858 w 7521752"/>
              <a:gd name="connsiteY0" fmla="*/ 1608141 h 1968112"/>
              <a:gd name="connsiteX1" fmla="*/ 1348666 w 7521752"/>
              <a:gd name="connsiteY1" fmla="*/ 1299384 h 1968112"/>
              <a:gd name="connsiteX2" fmla="*/ 2104184 w 7521752"/>
              <a:gd name="connsiteY2" fmla="*/ 901637 h 1968112"/>
              <a:gd name="connsiteX3" fmla="*/ 2730470 w 7521752"/>
              <a:gd name="connsiteY3" fmla="*/ 501330 h 1968112"/>
              <a:gd name="connsiteX4" fmla="*/ 3314720 w 7521752"/>
              <a:gd name="connsiteY4" fmla="*/ 142211 h 1968112"/>
              <a:gd name="connsiteX5" fmla="*/ 407644 w 7521752"/>
              <a:gd name="connsiteY5" fmla="*/ 1776913 h 1968112"/>
              <a:gd name="connsiteX6" fmla="*/ 387747 w 7521752"/>
              <a:gd name="connsiteY6" fmla="*/ 1931973 h 1968112"/>
              <a:gd name="connsiteX7" fmla="*/ 3823066 w 7521752"/>
              <a:gd name="connsiteY7" fmla="*/ 1749327 h 1968112"/>
              <a:gd name="connsiteX8" fmla="*/ 5167131 w 7521752"/>
              <a:gd name="connsiteY8" fmla="*/ 495613 h 1968112"/>
              <a:gd name="connsiteX9" fmla="*/ 5418467 w 7521752"/>
              <a:gd name="connsiteY9" fmla="*/ 6110 h 1968112"/>
              <a:gd name="connsiteX10" fmla="*/ 5471380 w 7521752"/>
              <a:gd name="connsiteY10" fmla="*/ 786668 h 1968112"/>
              <a:gd name="connsiteX11" fmla="*/ 5643346 w 7521752"/>
              <a:gd name="connsiteY11" fmla="*/ 1342320 h 1968112"/>
              <a:gd name="connsiteX12" fmla="*/ 5868226 w 7521752"/>
              <a:gd name="connsiteY12" fmla="*/ 1686295 h 1968112"/>
              <a:gd name="connsiteX13" fmla="*/ 6119562 w 7521752"/>
              <a:gd name="connsiteY13" fmla="*/ 985116 h 1968112"/>
              <a:gd name="connsiteX14" fmla="*/ 6556093 w 7521752"/>
              <a:gd name="connsiteY14" fmla="*/ 1673065 h 1968112"/>
              <a:gd name="connsiteX15" fmla="*/ 7071993 w 7521752"/>
              <a:gd name="connsiteY15" fmla="*/ 231017 h 1968112"/>
              <a:gd name="connsiteX16" fmla="*/ 7521752 w 7521752"/>
              <a:gd name="connsiteY16" fmla="*/ 1884742 h 1968112"/>
              <a:gd name="connsiteX0" fmla="*/ 700858 w 7521752"/>
              <a:gd name="connsiteY0" fmla="*/ 1625178 h 1985149"/>
              <a:gd name="connsiteX1" fmla="*/ 1348666 w 7521752"/>
              <a:gd name="connsiteY1" fmla="*/ 1316421 h 1985149"/>
              <a:gd name="connsiteX2" fmla="*/ 2104184 w 7521752"/>
              <a:gd name="connsiteY2" fmla="*/ 918674 h 1985149"/>
              <a:gd name="connsiteX3" fmla="*/ 2730470 w 7521752"/>
              <a:gd name="connsiteY3" fmla="*/ 518367 h 1985149"/>
              <a:gd name="connsiteX4" fmla="*/ 3314720 w 7521752"/>
              <a:gd name="connsiteY4" fmla="*/ 159248 h 1985149"/>
              <a:gd name="connsiteX5" fmla="*/ 407644 w 7521752"/>
              <a:gd name="connsiteY5" fmla="*/ 1793950 h 1985149"/>
              <a:gd name="connsiteX6" fmla="*/ 387747 w 7521752"/>
              <a:gd name="connsiteY6" fmla="*/ 1949010 h 1985149"/>
              <a:gd name="connsiteX7" fmla="*/ 3823066 w 7521752"/>
              <a:gd name="connsiteY7" fmla="*/ 1766364 h 1985149"/>
              <a:gd name="connsiteX8" fmla="*/ 5418467 w 7521752"/>
              <a:gd name="connsiteY8" fmla="*/ 23147 h 1985149"/>
              <a:gd name="connsiteX9" fmla="*/ 5471380 w 7521752"/>
              <a:gd name="connsiteY9" fmla="*/ 803705 h 1985149"/>
              <a:gd name="connsiteX10" fmla="*/ 5643346 w 7521752"/>
              <a:gd name="connsiteY10" fmla="*/ 1359357 h 1985149"/>
              <a:gd name="connsiteX11" fmla="*/ 5868226 w 7521752"/>
              <a:gd name="connsiteY11" fmla="*/ 1703332 h 1985149"/>
              <a:gd name="connsiteX12" fmla="*/ 6119562 w 7521752"/>
              <a:gd name="connsiteY12" fmla="*/ 1002153 h 1985149"/>
              <a:gd name="connsiteX13" fmla="*/ 6556093 w 7521752"/>
              <a:gd name="connsiteY13" fmla="*/ 1690102 h 1985149"/>
              <a:gd name="connsiteX14" fmla="*/ 7071993 w 7521752"/>
              <a:gd name="connsiteY14" fmla="*/ 248054 h 1985149"/>
              <a:gd name="connsiteX15" fmla="*/ 7521752 w 7521752"/>
              <a:gd name="connsiteY15" fmla="*/ 1901779 h 1985149"/>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471380 w 7521752"/>
              <a:gd name="connsiteY8" fmla="*/ 701108 h 1882552"/>
              <a:gd name="connsiteX9" fmla="*/ 5643346 w 7521752"/>
              <a:gd name="connsiteY9" fmla="*/ 1256760 h 1882552"/>
              <a:gd name="connsiteX10" fmla="*/ 5868226 w 7521752"/>
              <a:gd name="connsiteY10" fmla="*/ 1600735 h 1882552"/>
              <a:gd name="connsiteX11" fmla="*/ 6119562 w 7521752"/>
              <a:gd name="connsiteY11" fmla="*/ 899556 h 1882552"/>
              <a:gd name="connsiteX12" fmla="*/ 6556093 w 7521752"/>
              <a:gd name="connsiteY12" fmla="*/ 1587505 h 1882552"/>
              <a:gd name="connsiteX13" fmla="*/ 7071993 w 7521752"/>
              <a:gd name="connsiteY13" fmla="*/ 145457 h 1882552"/>
              <a:gd name="connsiteX14" fmla="*/ 7521752 w 7521752"/>
              <a:gd name="connsiteY14"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643346 w 7521752"/>
              <a:gd name="connsiteY8" fmla="*/ 1256760 h 1882552"/>
              <a:gd name="connsiteX9" fmla="*/ 5868226 w 7521752"/>
              <a:gd name="connsiteY9" fmla="*/ 1600735 h 1882552"/>
              <a:gd name="connsiteX10" fmla="*/ 6119562 w 7521752"/>
              <a:gd name="connsiteY10" fmla="*/ 899556 h 1882552"/>
              <a:gd name="connsiteX11" fmla="*/ 6556093 w 7521752"/>
              <a:gd name="connsiteY11" fmla="*/ 1587505 h 1882552"/>
              <a:gd name="connsiteX12" fmla="*/ 7071993 w 7521752"/>
              <a:gd name="connsiteY12" fmla="*/ 145457 h 1882552"/>
              <a:gd name="connsiteX13" fmla="*/ 7521752 w 7521752"/>
              <a:gd name="connsiteY13"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868226 w 7521752"/>
              <a:gd name="connsiteY8" fmla="*/ 1600735 h 1882552"/>
              <a:gd name="connsiteX9" fmla="*/ 6119562 w 7521752"/>
              <a:gd name="connsiteY9" fmla="*/ 899556 h 1882552"/>
              <a:gd name="connsiteX10" fmla="*/ 6556093 w 7521752"/>
              <a:gd name="connsiteY10" fmla="*/ 1587505 h 1882552"/>
              <a:gd name="connsiteX11" fmla="*/ 7071993 w 7521752"/>
              <a:gd name="connsiteY11" fmla="*/ 145457 h 1882552"/>
              <a:gd name="connsiteX12" fmla="*/ 7521752 w 7521752"/>
              <a:gd name="connsiteY12"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119562 w 7521752"/>
              <a:gd name="connsiteY8" fmla="*/ 899556 h 1882552"/>
              <a:gd name="connsiteX9" fmla="*/ 6556093 w 7521752"/>
              <a:gd name="connsiteY9" fmla="*/ 1587505 h 1882552"/>
              <a:gd name="connsiteX10" fmla="*/ 7071993 w 7521752"/>
              <a:gd name="connsiteY10" fmla="*/ 145457 h 1882552"/>
              <a:gd name="connsiteX11" fmla="*/ 7521752 w 7521752"/>
              <a:gd name="connsiteY11"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556093 w 7521752"/>
              <a:gd name="connsiteY8" fmla="*/ 1587505 h 1882552"/>
              <a:gd name="connsiteX9" fmla="*/ 7071993 w 7521752"/>
              <a:gd name="connsiteY9" fmla="*/ 145457 h 1882552"/>
              <a:gd name="connsiteX10" fmla="*/ 7521752 w 7521752"/>
              <a:gd name="connsiteY10"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071993 w 7521752"/>
              <a:gd name="connsiteY8" fmla="*/ 145457 h 1882552"/>
              <a:gd name="connsiteX9" fmla="*/ 7521752 w 7521752"/>
              <a:gd name="connsiteY9"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521752 w 7521752"/>
              <a:gd name="connsiteY8" fmla="*/ 1799182 h 1882552"/>
              <a:gd name="connsiteX0" fmla="*/ 700858 w 3823066"/>
              <a:gd name="connsiteY0" fmla="*/ 1522581 h 1882552"/>
              <a:gd name="connsiteX1" fmla="*/ 1348666 w 3823066"/>
              <a:gd name="connsiteY1" fmla="*/ 1213824 h 1882552"/>
              <a:gd name="connsiteX2" fmla="*/ 2104184 w 3823066"/>
              <a:gd name="connsiteY2" fmla="*/ 816077 h 1882552"/>
              <a:gd name="connsiteX3" fmla="*/ 2730470 w 3823066"/>
              <a:gd name="connsiteY3" fmla="*/ 415770 h 1882552"/>
              <a:gd name="connsiteX4" fmla="*/ 3314720 w 3823066"/>
              <a:gd name="connsiteY4" fmla="*/ 56651 h 1882552"/>
              <a:gd name="connsiteX5" fmla="*/ 407644 w 3823066"/>
              <a:gd name="connsiteY5" fmla="*/ 1691353 h 1882552"/>
              <a:gd name="connsiteX6" fmla="*/ 387747 w 3823066"/>
              <a:gd name="connsiteY6" fmla="*/ 1846413 h 1882552"/>
              <a:gd name="connsiteX7" fmla="*/ 3823066 w 3823066"/>
              <a:gd name="connsiteY7" fmla="*/ 1663767 h 1882552"/>
              <a:gd name="connsiteX0" fmla="*/ 667044 w 3388213"/>
              <a:gd name="connsiteY0" fmla="*/ 1522581 h 1870212"/>
              <a:gd name="connsiteX1" fmla="*/ 1314852 w 3388213"/>
              <a:gd name="connsiteY1" fmla="*/ 1213824 h 1870212"/>
              <a:gd name="connsiteX2" fmla="*/ 2070370 w 3388213"/>
              <a:gd name="connsiteY2" fmla="*/ 816077 h 1870212"/>
              <a:gd name="connsiteX3" fmla="*/ 2696656 w 3388213"/>
              <a:gd name="connsiteY3" fmla="*/ 415770 h 1870212"/>
              <a:gd name="connsiteX4" fmla="*/ 3280906 w 3388213"/>
              <a:gd name="connsiteY4" fmla="*/ 56651 h 1870212"/>
              <a:gd name="connsiteX5" fmla="*/ 373830 w 3388213"/>
              <a:gd name="connsiteY5" fmla="*/ 1691353 h 1870212"/>
              <a:gd name="connsiteX6" fmla="*/ 353933 w 3388213"/>
              <a:gd name="connsiteY6" fmla="*/ 1846413 h 1870212"/>
              <a:gd name="connsiteX7" fmla="*/ 3267141 w 3388213"/>
              <a:gd name="connsiteY7" fmla="*/ 1861323 h 1870212"/>
              <a:gd name="connsiteX0" fmla="*/ 316957 w 3655473"/>
              <a:gd name="connsiteY0" fmla="*/ 1504788 h 1869710"/>
              <a:gd name="connsiteX1" fmla="*/ 964765 w 3655473"/>
              <a:gd name="connsiteY1" fmla="*/ 1196031 h 1869710"/>
              <a:gd name="connsiteX2" fmla="*/ 1720283 w 3655473"/>
              <a:gd name="connsiteY2" fmla="*/ 798284 h 1869710"/>
              <a:gd name="connsiteX3" fmla="*/ 2346569 w 3655473"/>
              <a:gd name="connsiteY3" fmla="*/ 397977 h 1869710"/>
              <a:gd name="connsiteX4" fmla="*/ 2930819 w 3655473"/>
              <a:gd name="connsiteY4" fmla="*/ 38858 h 1869710"/>
              <a:gd name="connsiteX5" fmla="*/ 3509187 w 3655473"/>
              <a:gd name="connsiteY5" fmla="*/ 1377226 h 1869710"/>
              <a:gd name="connsiteX6" fmla="*/ 3846 w 3655473"/>
              <a:gd name="connsiteY6" fmla="*/ 1828620 h 1869710"/>
              <a:gd name="connsiteX7" fmla="*/ 2917054 w 3655473"/>
              <a:gd name="connsiteY7" fmla="*/ 1843530 h 1869710"/>
              <a:gd name="connsiteX0" fmla="*/ 964208 w 4302724"/>
              <a:gd name="connsiteY0" fmla="*/ 1504788 h 1835571"/>
              <a:gd name="connsiteX1" fmla="*/ 1612016 w 4302724"/>
              <a:gd name="connsiteY1" fmla="*/ 1196031 h 1835571"/>
              <a:gd name="connsiteX2" fmla="*/ 2367534 w 4302724"/>
              <a:gd name="connsiteY2" fmla="*/ 798284 h 1835571"/>
              <a:gd name="connsiteX3" fmla="*/ 2993820 w 4302724"/>
              <a:gd name="connsiteY3" fmla="*/ 397977 h 1835571"/>
              <a:gd name="connsiteX4" fmla="*/ 3578070 w 4302724"/>
              <a:gd name="connsiteY4" fmla="*/ 38858 h 1835571"/>
              <a:gd name="connsiteX5" fmla="*/ 4156438 w 4302724"/>
              <a:gd name="connsiteY5" fmla="*/ 1377226 h 1835571"/>
              <a:gd name="connsiteX6" fmla="*/ 651097 w 4302724"/>
              <a:gd name="connsiteY6" fmla="*/ 1828620 h 1835571"/>
              <a:gd name="connsiteX7" fmla="*/ 699749 w 4302724"/>
              <a:gd name="connsiteY7" fmla="*/ 1660086 h 1835571"/>
              <a:gd name="connsiteX0" fmla="*/ 931385 w 3744636"/>
              <a:gd name="connsiteY0" fmla="*/ 1532318 h 1995313"/>
              <a:gd name="connsiteX1" fmla="*/ 1579193 w 3744636"/>
              <a:gd name="connsiteY1" fmla="*/ 1223561 h 1995313"/>
              <a:gd name="connsiteX2" fmla="*/ 2334711 w 3744636"/>
              <a:gd name="connsiteY2" fmla="*/ 825814 h 1995313"/>
              <a:gd name="connsiteX3" fmla="*/ 2960997 w 3744636"/>
              <a:gd name="connsiteY3" fmla="*/ 425507 h 1995313"/>
              <a:gd name="connsiteX4" fmla="*/ 3545247 w 3744636"/>
              <a:gd name="connsiteY4" fmla="*/ 66388 h 1995313"/>
              <a:gd name="connsiteX5" fmla="*/ 3488615 w 3744636"/>
              <a:gd name="connsiteY5" fmla="*/ 1856312 h 1995313"/>
              <a:gd name="connsiteX6" fmla="*/ 618274 w 3744636"/>
              <a:gd name="connsiteY6" fmla="*/ 1856150 h 1995313"/>
              <a:gd name="connsiteX7" fmla="*/ 666926 w 3744636"/>
              <a:gd name="connsiteY7" fmla="*/ 1687616 h 1995313"/>
              <a:gd name="connsiteX0" fmla="*/ 910818 w 3719994"/>
              <a:gd name="connsiteY0" fmla="*/ 1532318 h 1990412"/>
              <a:gd name="connsiteX1" fmla="*/ 1558626 w 3719994"/>
              <a:gd name="connsiteY1" fmla="*/ 1223561 h 1990412"/>
              <a:gd name="connsiteX2" fmla="*/ 2314144 w 3719994"/>
              <a:gd name="connsiteY2" fmla="*/ 825814 h 1990412"/>
              <a:gd name="connsiteX3" fmla="*/ 2940430 w 3719994"/>
              <a:gd name="connsiteY3" fmla="*/ 425507 h 1990412"/>
              <a:gd name="connsiteX4" fmla="*/ 3524680 w 3719994"/>
              <a:gd name="connsiteY4" fmla="*/ 66388 h 1990412"/>
              <a:gd name="connsiteX5" fmla="*/ 3468048 w 3719994"/>
              <a:gd name="connsiteY5" fmla="*/ 1856312 h 1990412"/>
              <a:gd name="connsiteX6" fmla="*/ 654151 w 3719994"/>
              <a:gd name="connsiteY6" fmla="*/ 1842039 h 1990412"/>
              <a:gd name="connsiteX7" fmla="*/ 646359 w 3719994"/>
              <a:gd name="connsiteY7" fmla="*/ 1687616 h 1990412"/>
              <a:gd name="connsiteX0" fmla="*/ 791912 w 3601088"/>
              <a:gd name="connsiteY0" fmla="*/ 1532318 h 2108950"/>
              <a:gd name="connsiteX1" fmla="*/ 1439720 w 3601088"/>
              <a:gd name="connsiteY1" fmla="*/ 1223561 h 2108950"/>
              <a:gd name="connsiteX2" fmla="*/ 2195238 w 3601088"/>
              <a:gd name="connsiteY2" fmla="*/ 825814 h 2108950"/>
              <a:gd name="connsiteX3" fmla="*/ 2821524 w 3601088"/>
              <a:gd name="connsiteY3" fmla="*/ 425507 h 2108950"/>
              <a:gd name="connsiteX4" fmla="*/ 3405774 w 3601088"/>
              <a:gd name="connsiteY4" fmla="*/ 66388 h 2108950"/>
              <a:gd name="connsiteX5" fmla="*/ 3349142 w 3601088"/>
              <a:gd name="connsiteY5" fmla="*/ 1856312 h 2108950"/>
              <a:gd name="connsiteX6" fmla="*/ 535245 w 3601088"/>
              <a:gd name="connsiteY6" fmla="*/ 1842039 h 2108950"/>
              <a:gd name="connsiteX7" fmla="*/ 527453 w 3601088"/>
              <a:gd name="connsiteY7" fmla="*/ 1687616 h 2108950"/>
              <a:gd name="connsiteX0" fmla="*/ 271498 w 3080674"/>
              <a:gd name="connsiteY0" fmla="*/ 1532318 h 2108950"/>
              <a:gd name="connsiteX1" fmla="*/ 919306 w 3080674"/>
              <a:gd name="connsiteY1" fmla="*/ 1223561 h 2108950"/>
              <a:gd name="connsiteX2" fmla="*/ 1674824 w 3080674"/>
              <a:gd name="connsiteY2" fmla="*/ 825814 h 2108950"/>
              <a:gd name="connsiteX3" fmla="*/ 2301110 w 3080674"/>
              <a:gd name="connsiteY3" fmla="*/ 425507 h 2108950"/>
              <a:gd name="connsiteX4" fmla="*/ 2885360 w 3080674"/>
              <a:gd name="connsiteY4" fmla="*/ 66388 h 2108950"/>
              <a:gd name="connsiteX5" fmla="*/ 2828728 w 3080674"/>
              <a:gd name="connsiteY5" fmla="*/ 1856312 h 2108950"/>
              <a:gd name="connsiteX6" fmla="*/ 14831 w 3080674"/>
              <a:gd name="connsiteY6" fmla="*/ 1842039 h 2108950"/>
              <a:gd name="connsiteX7" fmla="*/ 7039 w 3080674"/>
              <a:gd name="connsiteY7" fmla="*/ 1687616 h 2108950"/>
              <a:gd name="connsiteX0" fmla="*/ 264459 w 3073635"/>
              <a:gd name="connsiteY0" fmla="*/ 1532318 h 2108950"/>
              <a:gd name="connsiteX1" fmla="*/ 912267 w 3073635"/>
              <a:gd name="connsiteY1" fmla="*/ 1223561 h 2108950"/>
              <a:gd name="connsiteX2" fmla="*/ 1667785 w 3073635"/>
              <a:gd name="connsiteY2" fmla="*/ 825814 h 2108950"/>
              <a:gd name="connsiteX3" fmla="*/ 2294071 w 3073635"/>
              <a:gd name="connsiteY3" fmla="*/ 425507 h 2108950"/>
              <a:gd name="connsiteX4" fmla="*/ 2878321 w 3073635"/>
              <a:gd name="connsiteY4" fmla="*/ 66388 h 2108950"/>
              <a:gd name="connsiteX5" fmla="*/ 2821689 w 3073635"/>
              <a:gd name="connsiteY5" fmla="*/ 1856312 h 2108950"/>
              <a:gd name="connsiteX6" fmla="*/ 7792 w 3073635"/>
              <a:gd name="connsiteY6" fmla="*/ 1842039 h 2108950"/>
              <a:gd name="connsiteX7" fmla="*/ 0 w 3073635"/>
              <a:gd name="connsiteY7" fmla="*/ 1687616 h 2108950"/>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0 w 4103746"/>
              <a:gd name="connsiteY7"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237662 w 4103746"/>
              <a:gd name="connsiteY7" fmla="*/ 1457295 h 2082727"/>
              <a:gd name="connsiteX8" fmla="*/ 0 w 4103746"/>
              <a:gd name="connsiteY8"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1013773 w 4103746"/>
              <a:gd name="connsiteY7" fmla="*/ 1654850 h 2082727"/>
              <a:gd name="connsiteX8" fmla="*/ 0 w 4103746"/>
              <a:gd name="connsiteY8" fmla="*/ 2082727 h 2082727"/>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13478 w 3247224"/>
              <a:gd name="connsiteY8" fmla="*/ 1602949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309354 w 3118530"/>
              <a:gd name="connsiteY0" fmla="*/ 1532318 h 2128096"/>
              <a:gd name="connsiteX1" fmla="*/ 957162 w 3118530"/>
              <a:gd name="connsiteY1" fmla="*/ 1223561 h 2128096"/>
              <a:gd name="connsiteX2" fmla="*/ 1712680 w 3118530"/>
              <a:gd name="connsiteY2" fmla="*/ 825814 h 2128096"/>
              <a:gd name="connsiteX3" fmla="*/ 2338966 w 3118530"/>
              <a:gd name="connsiteY3" fmla="*/ 425507 h 2128096"/>
              <a:gd name="connsiteX4" fmla="*/ 2923216 w 3118530"/>
              <a:gd name="connsiteY4" fmla="*/ 66388 h 2128096"/>
              <a:gd name="connsiteX5" fmla="*/ 2866584 w 3118530"/>
              <a:gd name="connsiteY5" fmla="*/ 1856312 h 2128096"/>
              <a:gd name="connsiteX6" fmla="*/ 52687 w 3118530"/>
              <a:gd name="connsiteY6" fmla="*/ 1842039 h 2128096"/>
              <a:gd name="connsiteX7" fmla="*/ 28557 w 3118530"/>
              <a:gd name="connsiteY7" fmla="*/ 1654850 h 2128096"/>
              <a:gd name="connsiteX8" fmla="*/ 298895 w 3118530"/>
              <a:gd name="connsiteY8" fmla="*/ 1588838 h 2128096"/>
              <a:gd name="connsiteX0" fmla="*/ 309028 w 3118204"/>
              <a:gd name="connsiteY0" fmla="*/ 1532318 h 2128096"/>
              <a:gd name="connsiteX1" fmla="*/ 956836 w 3118204"/>
              <a:gd name="connsiteY1" fmla="*/ 1223561 h 2128096"/>
              <a:gd name="connsiteX2" fmla="*/ 1712354 w 3118204"/>
              <a:gd name="connsiteY2" fmla="*/ 825814 h 2128096"/>
              <a:gd name="connsiteX3" fmla="*/ 2338640 w 3118204"/>
              <a:gd name="connsiteY3" fmla="*/ 425507 h 2128096"/>
              <a:gd name="connsiteX4" fmla="*/ 2922890 w 3118204"/>
              <a:gd name="connsiteY4" fmla="*/ 66388 h 2128096"/>
              <a:gd name="connsiteX5" fmla="*/ 2866258 w 3118204"/>
              <a:gd name="connsiteY5" fmla="*/ 1856312 h 2128096"/>
              <a:gd name="connsiteX6" fmla="*/ 52361 w 3118204"/>
              <a:gd name="connsiteY6" fmla="*/ 1842039 h 2128096"/>
              <a:gd name="connsiteX7" fmla="*/ 28231 w 3118204"/>
              <a:gd name="connsiteY7" fmla="*/ 1654850 h 2128096"/>
              <a:gd name="connsiteX8" fmla="*/ 304919 w 3118204"/>
              <a:gd name="connsiteY8" fmla="*/ 1604713 h 2128096"/>
              <a:gd name="connsiteX0" fmla="*/ 300925 w 3110101"/>
              <a:gd name="connsiteY0" fmla="*/ 1532318 h 2128096"/>
              <a:gd name="connsiteX1" fmla="*/ 948733 w 3110101"/>
              <a:gd name="connsiteY1" fmla="*/ 1223561 h 2128096"/>
              <a:gd name="connsiteX2" fmla="*/ 1704251 w 3110101"/>
              <a:gd name="connsiteY2" fmla="*/ 825814 h 2128096"/>
              <a:gd name="connsiteX3" fmla="*/ 2330537 w 3110101"/>
              <a:gd name="connsiteY3" fmla="*/ 425507 h 2128096"/>
              <a:gd name="connsiteX4" fmla="*/ 2914787 w 3110101"/>
              <a:gd name="connsiteY4" fmla="*/ 66388 h 2128096"/>
              <a:gd name="connsiteX5" fmla="*/ 2858155 w 3110101"/>
              <a:gd name="connsiteY5" fmla="*/ 1856312 h 2128096"/>
              <a:gd name="connsiteX6" fmla="*/ 44258 w 3110101"/>
              <a:gd name="connsiteY6" fmla="*/ 1842039 h 2128096"/>
              <a:gd name="connsiteX7" fmla="*/ 20128 w 3110101"/>
              <a:gd name="connsiteY7" fmla="*/ 1654850 h 2128096"/>
              <a:gd name="connsiteX8" fmla="*/ 296816 w 3110101"/>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445471 w 3254647"/>
              <a:gd name="connsiteY0" fmla="*/ 1532318 h 2128096"/>
              <a:gd name="connsiteX1" fmla="*/ 1093279 w 3254647"/>
              <a:gd name="connsiteY1" fmla="*/ 1223561 h 2128096"/>
              <a:gd name="connsiteX2" fmla="*/ 1848797 w 3254647"/>
              <a:gd name="connsiteY2" fmla="*/ 825814 h 2128096"/>
              <a:gd name="connsiteX3" fmla="*/ 2475083 w 3254647"/>
              <a:gd name="connsiteY3" fmla="*/ 425507 h 2128096"/>
              <a:gd name="connsiteX4" fmla="*/ 3059333 w 3254647"/>
              <a:gd name="connsiteY4" fmla="*/ 66388 h 2128096"/>
              <a:gd name="connsiteX5" fmla="*/ 3002701 w 3254647"/>
              <a:gd name="connsiteY5" fmla="*/ 1856312 h 2128096"/>
              <a:gd name="connsiteX6" fmla="*/ 188804 w 3254647"/>
              <a:gd name="connsiteY6" fmla="*/ 1842039 h 2128096"/>
              <a:gd name="connsiteX7" fmla="*/ 164674 w 3254647"/>
              <a:gd name="connsiteY7" fmla="*/ 1654850 h 2128096"/>
              <a:gd name="connsiteX8" fmla="*/ 441362 w 3254647"/>
              <a:gd name="connsiteY8" fmla="*/ 1604713 h 2128096"/>
              <a:gd name="connsiteX0" fmla="*/ 404702 w 3213878"/>
              <a:gd name="connsiteY0" fmla="*/ 1532318 h 1993606"/>
              <a:gd name="connsiteX1" fmla="*/ 1052510 w 3213878"/>
              <a:gd name="connsiteY1" fmla="*/ 1223561 h 1993606"/>
              <a:gd name="connsiteX2" fmla="*/ 1808028 w 3213878"/>
              <a:gd name="connsiteY2" fmla="*/ 825814 h 1993606"/>
              <a:gd name="connsiteX3" fmla="*/ 2434314 w 3213878"/>
              <a:gd name="connsiteY3" fmla="*/ 425507 h 1993606"/>
              <a:gd name="connsiteX4" fmla="*/ 3018564 w 3213878"/>
              <a:gd name="connsiteY4" fmla="*/ 66388 h 1993606"/>
              <a:gd name="connsiteX5" fmla="*/ 2961932 w 3213878"/>
              <a:gd name="connsiteY5" fmla="*/ 1856312 h 1993606"/>
              <a:gd name="connsiteX6" fmla="*/ 148035 w 3213878"/>
              <a:gd name="connsiteY6" fmla="*/ 1842039 h 1993606"/>
              <a:gd name="connsiteX7" fmla="*/ 400593 w 3213878"/>
              <a:gd name="connsiteY7" fmla="*/ 1604713 h 1993606"/>
              <a:gd name="connsiteX0" fmla="*/ 472184 w 3281360"/>
              <a:gd name="connsiteY0" fmla="*/ 1532318 h 1991636"/>
              <a:gd name="connsiteX1" fmla="*/ 1119992 w 3281360"/>
              <a:gd name="connsiteY1" fmla="*/ 1223561 h 1991636"/>
              <a:gd name="connsiteX2" fmla="*/ 1875510 w 3281360"/>
              <a:gd name="connsiteY2" fmla="*/ 825814 h 1991636"/>
              <a:gd name="connsiteX3" fmla="*/ 2501796 w 3281360"/>
              <a:gd name="connsiteY3" fmla="*/ 425507 h 1991636"/>
              <a:gd name="connsiteX4" fmla="*/ 3086046 w 3281360"/>
              <a:gd name="connsiteY4" fmla="*/ 66388 h 1991636"/>
              <a:gd name="connsiteX5" fmla="*/ 3029414 w 3281360"/>
              <a:gd name="connsiteY5" fmla="*/ 1856312 h 1991636"/>
              <a:gd name="connsiteX6" fmla="*/ 215517 w 3281360"/>
              <a:gd name="connsiteY6" fmla="*/ 1842039 h 1991636"/>
              <a:gd name="connsiteX7" fmla="*/ 229950 w 3281360"/>
              <a:gd name="connsiteY7" fmla="*/ 1655513 h 1991636"/>
              <a:gd name="connsiteX0" fmla="*/ 270965 w 3080141"/>
              <a:gd name="connsiteY0" fmla="*/ 1532318 h 2122960"/>
              <a:gd name="connsiteX1" fmla="*/ 918773 w 3080141"/>
              <a:gd name="connsiteY1" fmla="*/ 1223561 h 2122960"/>
              <a:gd name="connsiteX2" fmla="*/ 1674291 w 3080141"/>
              <a:gd name="connsiteY2" fmla="*/ 825814 h 2122960"/>
              <a:gd name="connsiteX3" fmla="*/ 2300577 w 3080141"/>
              <a:gd name="connsiteY3" fmla="*/ 425507 h 2122960"/>
              <a:gd name="connsiteX4" fmla="*/ 2884827 w 3080141"/>
              <a:gd name="connsiteY4" fmla="*/ 66388 h 2122960"/>
              <a:gd name="connsiteX5" fmla="*/ 2828195 w 3080141"/>
              <a:gd name="connsiteY5" fmla="*/ 1856312 h 2122960"/>
              <a:gd name="connsiteX6" fmla="*/ 14298 w 3080141"/>
              <a:gd name="connsiteY6" fmla="*/ 1842039 h 2122960"/>
              <a:gd name="connsiteX7" fmla="*/ 28731 w 3080141"/>
              <a:gd name="connsiteY7" fmla="*/ 1655513 h 2122960"/>
              <a:gd name="connsiteX0" fmla="*/ 480115 w 3289291"/>
              <a:gd name="connsiteY0" fmla="*/ 1532318 h 2007003"/>
              <a:gd name="connsiteX1" fmla="*/ 1127923 w 3289291"/>
              <a:gd name="connsiteY1" fmla="*/ 1223561 h 2007003"/>
              <a:gd name="connsiteX2" fmla="*/ 1883441 w 3289291"/>
              <a:gd name="connsiteY2" fmla="*/ 825814 h 2007003"/>
              <a:gd name="connsiteX3" fmla="*/ 2509727 w 3289291"/>
              <a:gd name="connsiteY3" fmla="*/ 425507 h 2007003"/>
              <a:gd name="connsiteX4" fmla="*/ 3093977 w 3289291"/>
              <a:gd name="connsiteY4" fmla="*/ 66388 h 2007003"/>
              <a:gd name="connsiteX5" fmla="*/ 3037345 w 3289291"/>
              <a:gd name="connsiteY5" fmla="*/ 1856312 h 2007003"/>
              <a:gd name="connsiteX6" fmla="*/ 223448 w 3289291"/>
              <a:gd name="connsiteY6" fmla="*/ 1842039 h 2007003"/>
              <a:gd name="connsiteX7" fmla="*/ 215656 w 3289291"/>
              <a:gd name="connsiteY7" fmla="*/ 1284038 h 2007003"/>
              <a:gd name="connsiteX0" fmla="*/ 433682 w 3242858"/>
              <a:gd name="connsiteY0" fmla="*/ 1532318 h 2007003"/>
              <a:gd name="connsiteX1" fmla="*/ 1081490 w 3242858"/>
              <a:gd name="connsiteY1" fmla="*/ 1223561 h 2007003"/>
              <a:gd name="connsiteX2" fmla="*/ 1837008 w 3242858"/>
              <a:gd name="connsiteY2" fmla="*/ 825814 h 2007003"/>
              <a:gd name="connsiteX3" fmla="*/ 2463294 w 3242858"/>
              <a:gd name="connsiteY3" fmla="*/ 425507 h 2007003"/>
              <a:gd name="connsiteX4" fmla="*/ 3047544 w 3242858"/>
              <a:gd name="connsiteY4" fmla="*/ 66388 h 2007003"/>
              <a:gd name="connsiteX5" fmla="*/ 2990912 w 3242858"/>
              <a:gd name="connsiteY5" fmla="*/ 1856312 h 2007003"/>
              <a:gd name="connsiteX6" fmla="*/ 177015 w 3242858"/>
              <a:gd name="connsiteY6" fmla="*/ 1842039 h 2007003"/>
              <a:gd name="connsiteX7" fmla="*/ 169223 w 3242858"/>
              <a:gd name="connsiteY7" fmla="*/ 1284038 h 2007003"/>
              <a:gd name="connsiteX0" fmla="*/ 426293 w 3235469"/>
              <a:gd name="connsiteY0" fmla="*/ 1532318 h 1991880"/>
              <a:gd name="connsiteX1" fmla="*/ 1074101 w 3235469"/>
              <a:gd name="connsiteY1" fmla="*/ 1223561 h 1991880"/>
              <a:gd name="connsiteX2" fmla="*/ 1829619 w 3235469"/>
              <a:gd name="connsiteY2" fmla="*/ 825814 h 1991880"/>
              <a:gd name="connsiteX3" fmla="*/ 2455905 w 3235469"/>
              <a:gd name="connsiteY3" fmla="*/ 425507 h 1991880"/>
              <a:gd name="connsiteX4" fmla="*/ 3040155 w 3235469"/>
              <a:gd name="connsiteY4" fmla="*/ 66388 h 1991880"/>
              <a:gd name="connsiteX5" fmla="*/ 2983523 w 3235469"/>
              <a:gd name="connsiteY5" fmla="*/ 1856312 h 1991880"/>
              <a:gd name="connsiteX6" fmla="*/ 169626 w 3235469"/>
              <a:gd name="connsiteY6" fmla="*/ 1842039 h 1991880"/>
              <a:gd name="connsiteX7" fmla="*/ 190409 w 3235469"/>
              <a:gd name="connsiteY7" fmla="*/ 1649163 h 1991880"/>
              <a:gd name="connsiteX0" fmla="*/ 526055 w 3335231"/>
              <a:gd name="connsiteY0" fmla="*/ 1532318 h 1988218"/>
              <a:gd name="connsiteX1" fmla="*/ 1173863 w 3335231"/>
              <a:gd name="connsiteY1" fmla="*/ 1223561 h 1988218"/>
              <a:gd name="connsiteX2" fmla="*/ 1929381 w 3335231"/>
              <a:gd name="connsiteY2" fmla="*/ 825814 h 1988218"/>
              <a:gd name="connsiteX3" fmla="*/ 2555667 w 3335231"/>
              <a:gd name="connsiteY3" fmla="*/ 425507 h 1988218"/>
              <a:gd name="connsiteX4" fmla="*/ 3139917 w 3335231"/>
              <a:gd name="connsiteY4" fmla="*/ 66388 h 1988218"/>
              <a:gd name="connsiteX5" fmla="*/ 3083285 w 3335231"/>
              <a:gd name="connsiteY5" fmla="*/ 1856312 h 1988218"/>
              <a:gd name="connsiteX6" fmla="*/ 269388 w 3335231"/>
              <a:gd name="connsiteY6" fmla="*/ 1842039 h 1988218"/>
              <a:gd name="connsiteX7" fmla="*/ 115435 w 3335231"/>
              <a:gd name="connsiteY7" fmla="*/ 1746221 h 1988218"/>
              <a:gd name="connsiteX8" fmla="*/ 290171 w 3335231"/>
              <a:gd name="connsiteY8" fmla="*/ 1649163 h 1988218"/>
              <a:gd name="connsiteX0" fmla="*/ 465334 w 3274510"/>
              <a:gd name="connsiteY0" fmla="*/ 1532318 h 1987984"/>
              <a:gd name="connsiteX1" fmla="*/ 1113142 w 3274510"/>
              <a:gd name="connsiteY1" fmla="*/ 1223561 h 1987984"/>
              <a:gd name="connsiteX2" fmla="*/ 1868660 w 3274510"/>
              <a:gd name="connsiteY2" fmla="*/ 825814 h 1987984"/>
              <a:gd name="connsiteX3" fmla="*/ 2494946 w 3274510"/>
              <a:gd name="connsiteY3" fmla="*/ 425507 h 1987984"/>
              <a:gd name="connsiteX4" fmla="*/ 3079196 w 3274510"/>
              <a:gd name="connsiteY4" fmla="*/ 66388 h 1987984"/>
              <a:gd name="connsiteX5" fmla="*/ 3022564 w 3274510"/>
              <a:gd name="connsiteY5" fmla="*/ 1856312 h 1987984"/>
              <a:gd name="connsiteX6" fmla="*/ 208667 w 3274510"/>
              <a:gd name="connsiteY6" fmla="*/ 1842039 h 1987984"/>
              <a:gd name="connsiteX7" fmla="*/ 210289 w 3274510"/>
              <a:gd name="connsiteY7" fmla="*/ 1752571 h 1987984"/>
              <a:gd name="connsiteX8" fmla="*/ 229450 w 3274510"/>
              <a:gd name="connsiteY8" fmla="*/ 1649163 h 1987984"/>
              <a:gd name="connsiteX0" fmla="*/ 544587 w 3353763"/>
              <a:gd name="connsiteY0" fmla="*/ 1532318 h 1985445"/>
              <a:gd name="connsiteX1" fmla="*/ 1192395 w 3353763"/>
              <a:gd name="connsiteY1" fmla="*/ 1223561 h 1985445"/>
              <a:gd name="connsiteX2" fmla="*/ 1947913 w 3353763"/>
              <a:gd name="connsiteY2" fmla="*/ 825814 h 1985445"/>
              <a:gd name="connsiteX3" fmla="*/ 2574199 w 3353763"/>
              <a:gd name="connsiteY3" fmla="*/ 425507 h 1985445"/>
              <a:gd name="connsiteX4" fmla="*/ 3158449 w 3353763"/>
              <a:gd name="connsiteY4" fmla="*/ 66388 h 1985445"/>
              <a:gd name="connsiteX5" fmla="*/ 3101817 w 3353763"/>
              <a:gd name="connsiteY5" fmla="*/ 1856312 h 1985445"/>
              <a:gd name="connsiteX6" fmla="*/ 287920 w 3353763"/>
              <a:gd name="connsiteY6" fmla="*/ 1842039 h 1985445"/>
              <a:gd name="connsiteX7" fmla="*/ 92691 w 3353763"/>
              <a:gd name="connsiteY7" fmla="*/ 1822421 h 1985445"/>
              <a:gd name="connsiteX8" fmla="*/ 289542 w 3353763"/>
              <a:gd name="connsiteY8" fmla="*/ 1752571 h 1985445"/>
              <a:gd name="connsiteX9" fmla="*/ 308703 w 3353763"/>
              <a:gd name="connsiteY9" fmla="*/ 1649163 h 1985445"/>
              <a:gd name="connsiteX0" fmla="*/ 462526 w 3271702"/>
              <a:gd name="connsiteY0" fmla="*/ 1532318 h 1986360"/>
              <a:gd name="connsiteX1" fmla="*/ 1110334 w 3271702"/>
              <a:gd name="connsiteY1" fmla="*/ 1223561 h 1986360"/>
              <a:gd name="connsiteX2" fmla="*/ 1865852 w 3271702"/>
              <a:gd name="connsiteY2" fmla="*/ 825814 h 1986360"/>
              <a:gd name="connsiteX3" fmla="*/ 2492138 w 3271702"/>
              <a:gd name="connsiteY3" fmla="*/ 425507 h 1986360"/>
              <a:gd name="connsiteX4" fmla="*/ 3076388 w 3271702"/>
              <a:gd name="connsiteY4" fmla="*/ 66388 h 1986360"/>
              <a:gd name="connsiteX5" fmla="*/ 3019756 w 3271702"/>
              <a:gd name="connsiteY5" fmla="*/ 1856312 h 1986360"/>
              <a:gd name="connsiteX6" fmla="*/ 205859 w 3271702"/>
              <a:gd name="connsiteY6" fmla="*/ 1842039 h 1986360"/>
              <a:gd name="connsiteX7" fmla="*/ 213830 w 3271702"/>
              <a:gd name="connsiteY7" fmla="*/ 1797021 h 1986360"/>
              <a:gd name="connsiteX8" fmla="*/ 207481 w 3271702"/>
              <a:gd name="connsiteY8" fmla="*/ 1752571 h 1986360"/>
              <a:gd name="connsiteX9" fmla="*/ 226642 w 3271702"/>
              <a:gd name="connsiteY9" fmla="*/ 1649163 h 1986360"/>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36680 w 3078677"/>
              <a:gd name="connsiteY10" fmla="*/ 164144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11" fmla="*/ 269501 w 3078677"/>
              <a:gd name="connsiteY11" fmla="*/ 1532318 h 2080542"/>
              <a:gd name="connsiteX0" fmla="*/ 269501 w 3054866"/>
              <a:gd name="connsiteY0" fmla="*/ 1554548 h 2102772"/>
              <a:gd name="connsiteX1" fmla="*/ 917309 w 3054866"/>
              <a:gd name="connsiteY1" fmla="*/ 1245791 h 2102772"/>
              <a:gd name="connsiteX2" fmla="*/ 1672827 w 3054866"/>
              <a:gd name="connsiteY2" fmla="*/ 848044 h 2102772"/>
              <a:gd name="connsiteX3" fmla="*/ 2299113 w 3054866"/>
              <a:gd name="connsiteY3" fmla="*/ 447737 h 2102772"/>
              <a:gd name="connsiteX4" fmla="*/ 2883363 w 3054866"/>
              <a:gd name="connsiteY4" fmla="*/ 88618 h 2102772"/>
              <a:gd name="connsiteX5" fmla="*/ 2826731 w 3054866"/>
              <a:gd name="connsiteY5" fmla="*/ 1878542 h 2102772"/>
              <a:gd name="connsiteX6" fmla="*/ 12834 w 3054866"/>
              <a:gd name="connsiteY6" fmla="*/ 1864269 h 2102772"/>
              <a:gd name="connsiteX7" fmla="*/ 20805 w 3054866"/>
              <a:gd name="connsiteY7" fmla="*/ 1819251 h 2102772"/>
              <a:gd name="connsiteX8" fmla="*/ 14456 w 3054866"/>
              <a:gd name="connsiteY8" fmla="*/ 1774801 h 2102772"/>
              <a:gd name="connsiteX9" fmla="*/ 33617 w 3054866"/>
              <a:gd name="connsiteY9" fmla="*/ 1671393 h 2102772"/>
              <a:gd name="connsiteX10" fmla="*/ 271630 w 3054866"/>
              <a:gd name="connsiteY10" fmla="*/ 1555726 h 2102772"/>
              <a:gd name="connsiteX11" fmla="*/ 269501 w 3054866"/>
              <a:gd name="connsiteY11" fmla="*/ 1554548 h 2102772"/>
              <a:gd name="connsiteX0" fmla="*/ 269501 w 2883364"/>
              <a:gd name="connsiteY0" fmla="*/ 1554548 h 2148669"/>
              <a:gd name="connsiteX1" fmla="*/ 917309 w 2883364"/>
              <a:gd name="connsiteY1" fmla="*/ 1245791 h 2148669"/>
              <a:gd name="connsiteX2" fmla="*/ 1672827 w 2883364"/>
              <a:gd name="connsiteY2" fmla="*/ 848044 h 2148669"/>
              <a:gd name="connsiteX3" fmla="*/ 2299113 w 2883364"/>
              <a:gd name="connsiteY3" fmla="*/ 447737 h 2148669"/>
              <a:gd name="connsiteX4" fmla="*/ 2883363 w 2883364"/>
              <a:gd name="connsiteY4" fmla="*/ 88618 h 2148669"/>
              <a:gd name="connsiteX5" fmla="*/ 2826731 w 2883364"/>
              <a:gd name="connsiteY5" fmla="*/ 1878542 h 2148669"/>
              <a:gd name="connsiteX6" fmla="*/ 12834 w 2883364"/>
              <a:gd name="connsiteY6" fmla="*/ 1864269 h 2148669"/>
              <a:gd name="connsiteX7" fmla="*/ 20805 w 2883364"/>
              <a:gd name="connsiteY7" fmla="*/ 1819251 h 2148669"/>
              <a:gd name="connsiteX8" fmla="*/ 14456 w 2883364"/>
              <a:gd name="connsiteY8" fmla="*/ 1774801 h 2148669"/>
              <a:gd name="connsiteX9" fmla="*/ 33617 w 2883364"/>
              <a:gd name="connsiteY9" fmla="*/ 1671393 h 2148669"/>
              <a:gd name="connsiteX10" fmla="*/ 271630 w 2883364"/>
              <a:gd name="connsiteY10" fmla="*/ 1555726 h 2148669"/>
              <a:gd name="connsiteX11" fmla="*/ 269501 w 2883364"/>
              <a:gd name="connsiteY11" fmla="*/ 1554548 h 2148669"/>
              <a:gd name="connsiteX0" fmla="*/ 465818 w 3117711"/>
              <a:gd name="connsiteY0" fmla="*/ 1529707 h 2004153"/>
              <a:gd name="connsiteX1" fmla="*/ 1113626 w 3117711"/>
              <a:gd name="connsiteY1" fmla="*/ 1220950 h 2004153"/>
              <a:gd name="connsiteX2" fmla="*/ 1869144 w 3117711"/>
              <a:gd name="connsiteY2" fmla="*/ 823203 h 2004153"/>
              <a:gd name="connsiteX3" fmla="*/ 2495430 w 3117711"/>
              <a:gd name="connsiteY3" fmla="*/ 422896 h 2004153"/>
              <a:gd name="connsiteX4" fmla="*/ 3079680 w 3117711"/>
              <a:gd name="connsiteY4" fmla="*/ 63777 h 2004153"/>
              <a:gd name="connsiteX5" fmla="*/ 3067498 w 3117711"/>
              <a:gd name="connsiteY5" fmla="*/ 1812426 h 2004153"/>
              <a:gd name="connsiteX6" fmla="*/ 209151 w 3117711"/>
              <a:gd name="connsiteY6" fmla="*/ 1839428 h 2004153"/>
              <a:gd name="connsiteX7" fmla="*/ 217122 w 3117711"/>
              <a:gd name="connsiteY7" fmla="*/ 1794410 h 2004153"/>
              <a:gd name="connsiteX8" fmla="*/ 210773 w 3117711"/>
              <a:gd name="connsiteY8" fmla="*/ 1749960 h 2004153"/>
              <a:gd name="connsiteX9" fmla="*/ 229934 w 3117711"/>
              <a:gd name="connsiteY9" fmla="*/ 1646552 h 2004153"/>
              <a:gd name="connsiteX10" fmla="*/ 467947 w 3117711"/>
              <a:gd name="connsiteY10" fmla="*/ 1530885 h 2004153"/>
              <a:gd name="connsiteX11" fmla="*/ 465818 w 3117711"/>
              <a:gd name="connsiteY11" fmla="*/ 1529707 h 2004153"/>
              <a:gd name="connsiteX0" fmla="*/ 465818 w 3079974"/>
              <a:gd name="connsiteY0" fmla="*/ 1550578 h 2025024"/>
              <a:gd name="connsiteX1" fmla="*/ 1113626 w 3079974"/>
              <a:gd name="connsiteY1" fmla="*/ 1241821 h 2025024"/>
              <a:gd name="connsiteX2" fmla="*/ 1869144 w 3079974"/>
              <a:gd name="connsiteY2" fmla="*/ 844074 h 2025024"/>
              <a:gd name="connsiteX3" fmla="*/ 2495430 w 3079974"/>
              <a:gd name="connsiteY3" fmla="*/ 443767 h 2025024"/>
              <a:gd name="connsiteX4" fmla="*/ 3079680 w 3079974"/>
              <a:gd name="connsiteY4" fmla="*/ 84648 h 2025024"/>
              <a:gd name="connsiteX5" fmla="*/ 3067498 w 3079974"/>
              <a:gd name="connsiteY5" fmla="*/ 1833297 h 2025024"/>
              <a:gd name="connsiteX6" fmla="*/ 209151 w 3079974"/>
              <a:gd name="connsiteY6" fmla="*/ 1860299 h 2025024"/>
              <a:gd name="connsiteX7" fmla="*/ 217122 w 3079974"/>
              <a:gd name="connsiteY7" fmla="*/ 1815281 h 2025024"/>
              <a:gd name="connsiteX8" fmla="*/ 210773 w 3079974"/>
              <a:gd name="connsiteY8" fmla="*/ 1770831 h 2025024"/>
              <a:gd name="connsiteX9" fmla="*/ 229934 w 3079974"/>
              <a:gd name="connsiteY9" fmla="*/ 1667423 h 2025024"/>
              <a:gd name="connsiteX10" fmla="*/ 467947 w 3079974"/>
              <a:gd name="connsiteY10" fmla="*/ 1551756 h 2025024"/>
              <a:gd name="connsiteX11" fmla="*/ 465818 w 3079974"/>
              <a:gd name="connsiteY11" fmla="*/ 1550578 h 2025024"/>
              <a:gd name="connsiteX0" fmla="*/ 465818 w 3079974"/>
              <a:gd name="connsiteY0" fmla="*/ 1550578 h 2022027"/>
              <a:gd name="connsiteX1" fmla="*/ 1113626 w 3079974"/>
              <a:gd name="connsiteY1" fmla="*/ 1241821 h 2022027"/>
              <a:gd name="connsiteX2" fmla="*/ 1869144 w 3079974"/>
              <a:gd name="connsiteY2" fmla="*/ 844074 h 2022027"/>
              <a:gd name="connsiteX3" fmla="*/ 2495430 w 3079974"/>
              <a:gd name="connsiteY3" fmla="*/ 443767 h 2022027"/>
              <a:gd name="connsiteX4" fmla="*/ 3079680 w 3079974"/>
              <a:gd name="connsiteY4" fmla="*/ 84648 h 2022027"/>
              <a:gd name="connsiteX5" fmla="*/ 3067498 w 3079974"/>
              <a:gd name="connsiteY5" fmla="*/ 1833297 h 2022027"/>
              <a:gd name="connsiteX6" fmla="*/ 209151 w 3079974"/>
              <a:gd name="connsiteY6" fmla="*/ 1860299 h 2022027"/>
              <a:gd name="connsiteX7" fmla="*/ 217122 w 3079974"/>
              <a:gd name="connsiteY7" fmla="*/ 1815281 h 2022027"/>
              <a:gd name="connsiteX8" fmla="*/ 210773 w 3079974"/>
              <a:gd name="connsiteY8" fmla="*/ 1770831 h 2022027"/>
              <a:gd name="connsiteX9" fmla="*/ 229934 w 3079974"/>
              <a:gd name="connsiteY9" fmla="*/ 1667423 h 2022027"/>
              <a:gd name="connsiteX10" fmla="*/ 467947 w 3079974"/>
              <a:gd name="connsiteY10" fmla="*/ 1551756 h 2022027"/>
              <a:gd name="connsiteX11" fmla="*/ 465818 w 3079974"/>
              <a:gd name="connsiteY11" fmla="*/ 1550578 h 2022027"/>
              <a:gd name="connsiteX0" fmla="*/ 465818 w 3280489"/>
              <a:gd name="connsiteY0" fmla="*/ 1550578 h 1964388"/>
              <a:gd name="connsiteX1" fmla="*/ 1113626 w 3280489"/>
              <a:gd name="connsiteY1" fmla="*/ 1241821 h 1964388"/>
              <a:gd name="connsiteX2" fmla="*/ 1869144 w 3280489"/>
              <a:gd name="connsiteY2" fmla="*/ 844074 h 1964388"/>
              <a:gd name="connsiteX3" fmla="*/ 2495430 w 3280489"/>
              <a:gd name="connsiteY3" fmla="*/ 443767 h 1964388"/>
              <a:gd name="connsiteX4" fmla="*/ 3079680 w 3280489"/>
              <a:gd name="connsiteY4" fmla="*/ 84648 h 1964388"/>
              <a:gd name="connsiteX5" fmla="*/ 3067498 w 3280489"/>
              <a:gd name="connsiteY5" fmla="*/ 1833297 h 1964388"/>
              <a:gd name="connsiteX6" fmla="*/ 209151 w 3280489"/>
              <a:gd name="connsiteY6" fmla="*/ 1844424 h 1964388"/>
              <a:gd name="connsiteX7" fmla="*/ 217122 w 3280489"/>
              <a:gd name="connsiteY7" fmla="*/ 1815281 h 1964388"/>
              <a:gd name="connsiteX8" fmla="*/ 210773 w 3280489"/>
              <a:gd name="connsiteY8" fmla="*/ 1770831 h 1964388"/>
              <a:gd name="connsiteX9" fmla="*/ 229934 w 3280489"/>
              <a:gd name="connsiteY9" fmla="*/ 1667423 h 1964388"/>
              <a:gd name="connsiteX10" fmla="*/ 467947 w 3280489"/>
              <a:gd name="connsiteY10" fmla="*/ 1551756 h 1964388"/>
              <a:gd name="connsiteX11" fmla="*/ 465818 w 3280489"/>
              <a:gd name="connsiteY11" fmla="*/ 1550578 h 1964388"/>
              <a:gd name="connsiteX0" fmla="*/ 465818 w 3079974"/>
              <a:gd name="connsiteY0" fmla="*/ 1550578 h 1933346"/>
              <a:gd name="connsiteX1" fmla="*/ 1113626 w 3079974"/>
              <a:gd name="connsiteY1" fmla="*/ 1241821 h 1933346"/>
              <a:gd name="connsiteX2" fmla="*/ 1869144 w 3079974"/>
              <a:gd name="connsiteY2" fmla="*/ 844074 h 1933346"/>
              <a:gd name="connsiteX3" fmla="*/ 2495430 w 3079974"/>
              <a:gd name="connsiteY3" fmla="*/ 443767 h 1933346"/>
              <a:gd name="connsiteX4" fmla="*/ 3079680 w 3079974"/>
              <a:gd name="connsiteY4" fmla="*/ 84648 h 1933346"/>
              <a:gd name="connsiteX5" fmla="*/ 3067498 w 3079974"/>
              <a:gd name="connsiteY5" fmla="*/ 1833297 h 1933346"/>
              <a:gd name="connsiteX6" fmla="*/ 209151 w 3079974"/>
              <a:gd name="connsiteY6" fmla="*/ 1844424 h 1933346"/>
              <a:gd name="connsiteX7" fmla="*/ 217122 w 3079974"/>
              <a:gd name="connsiteY7" fmla="*/ 1815281 h 1933346"/>
              <a:gd name="connsiteX8" fmla="*/ 210773 w 3079974"/>
              <a:gd name="connsiteY8" fmla="*/ 1770831 h 1933346"/>
              <a:gd name="connsiteX9" fmla="*/ 229934 w 3079974"/>
              <a:gd name="connsiteY9" fmla="*/ 1667423 h 1933346"/>
              <a:gd name="connsiteX10" fmla="*/ 467947 w 3079974"/>
              <a:gd name="connsiteY10" fmla="*/ 1551756 h 1933346"/>
              <a:gd name="connsiteX11" fmla="*/ 465818 w 3079974"/>
              <a:gd name="connsiteY11" fmla="*/ 1550578 h 1933346"/>
              <a:gd name="connsiteX0" fmla="*/ 463289 w 3249945"/>
              <a:gd name="connsiteY0" fmla="*/ 1550578 h 1976222"/>
              <a:gd name="connsiteX1" fmla="*/ 1111097 w 3249945"/>
              <a:gd name="connsiteY1" fmla="*/ 1241821 h 1976222"/>
              <a:gd name="connsiteX2" fmla="*/ 1866615 w 3249945"/>
              <a:gd name="connsiteY2" fmla="*/ 844074 h 1976222"/>
              <a:gd name="connsiteX3" fmla="*/ 2492901 w 3249945"/>
              <a:gd name="connsiteY3" fmla="*/ 443767 h 1976222"/>
              <a:gd name="connsiteX4" fmla="*/ 3077151 w 3249945"/>
              <a:gd name="connsiteY4" fmla="*/ 84648 h 1976222"/>
              <a:gd name="connsiteX5" fmla="*/ 3064969 w 3249945"/>
              <a:gd name="connsiteY5" fmla="*/ 1833297 h 1976222"/>
              <a:gd name="connsiteX6" fmla="*/ 3030819 w 3249945"/>
              <a:gd name="connsiteY6" fmla="*/ 1872432 h 1976222"/>
              <a:gd name="connsiteX7" fmla="*/ 206622 w 3249945"/>
              <a:gd name="connsiteY7" fmla="*/ 1844424 h 1976222"/>
              <a:gd name="connsiteX8" fmla="*/ 214593 w 3249945"/>
              <a:gd name="connsiteY8" fmla="*/ 1815281 h 1976222"/>
              <a:gd name="connsiteX9" fmla="*/ 208244 w 3249945"/>
              <a:gd name="connsiteY9" fmla="*/ 1770831 h 1976222"/>
              <a:gd name="connsiteX10" fmla="*/ 227405 w 3249945"/>
              <a:gd name="connsiteY10" fmla="*/ 1667423 h 1976222"/>
              <a:gd name="connsiteX11" fmla="*/ 465418 w 3249945"/>
              <a:gd name="connsiteY11" fmla="*/ 1551756 h 1976222"/>
              <a:gd name="connsiteX12" fmla="*/ 463289 w 3249945"/>
              <a:gd name="connsiteY12" fmla="*/ 1550578 h 1976222"/>
              <a:gd name="connsiteX0" fmla="*/ 415082 w 3068773"/>
              <a:gd name="connsiteY0" fmla="*/ 1550578 h 1972705"/>
              <a:gd name="connsiteX1" fmla="*/ 1062890 w 3068773"/>
              <a:gd name="connsiteY1" fmla="*/ 1241821 h 1972705"/>
              <a:gd name="connsiteX2" fmla="*/ 1818408 w 3068773"/>
              <a:gd name="connsiteY2" fmla="*/ 844074 h 1972705"/>
              <a:gd name="connsiteX3" fmla="*/ 2444694 w 3068773"/>
              <a:gd name="connsiteY3" fmla="*/ 443767 h 1972705"/>
              <a:gd name="connsiteX4" fmla="*/ 3028944 w 3068773"/>
              <a:gd name="connsiteY4" fmla="*/ 84648 h 1972705"/>
              <a:gd name="connsiteX5" fmla="*/ 3016762 w 3068773"/>
              <a:gd name="connsiteY5" fmla="*/ 1833297 h 1972705"/>
              <a:gd name="connsiteX6" fmla="*/ 2331737 w 3068773"/>
              <a:gd name="connsiteY6" fmla="*/ 1862907 h 1972705"/>
              <a:gd name="connsiteX7" fmla="*/ 158415 w 3068773"/>
              <a:gd name="connsiteY7" fmla="*/ 1844424 h 1972705"/>
              <a:gd name="connsiteX8" fmla="*/ 166386 w 3068773"/>
              <a:gd name="connsiteY8" fmla="*/ 1815281 h 1972705"/>
              <a:gd name="connsiteX9" fmla="*/ 160037 w 3068773"/>
              <a:gd name="connsiteY9" fmla="*/ 1770831 h 1972705"/>
              <a:gd name="connsiteX10" fmla="*/ 179198 w 3068773"/>
              <a:gd name="connsiteY10" fmla="*/ 1667423 h 1972705"/>
              <a:gd name="connsiteX11" fmla="*/ 417211 w 3068773"/>
              <a:gd name="connsiteY11" fmla="*/ 1551756 h 1972705"/>
              <a:gd name="connsiteX12" fmla="*/ 415082 w 3068773"/>
              <a:gd name="connsiteY12" fmla="*/ 1550578 h 1972705"/>
              <a:gd name="connsiteX0" fmla="*/ 415082 w 3068773"/>
              <a:gd name="connsiteY0" fmla="*/ 1550578 h 1971825"/>
              <a:gd name="connsiteX1" fmla="*/ 1062890 w 3068773"/>
              <a:gd name="connsiteY1" fmla="*/ 1241821 h 1971825"/>
              <a:gd name="connsiteX2" fmla="*/ 1818408 w 3068773"/>
              <a:gd name="connsiteY2" fmla="*/ 844074 h 1971825"/>
              <a:gd name="connsiteX3" fmla="*/ 2444694 w 3068773"/>
              <a:gd name="connsiteY3" fmla="*/ 443767 h 1971825"/>
              <a:gd name="connsiteX4" fmla="*/ 3028944 w 3068773"/>
              <a:gd name="connsiteY4" fmla="*/ 84648 h 1971825"/>
              <a:gd name="connsiteX5" fmla="*/ 3016762 w 3068773"/>
              <a:gd name="connsiteY5" fmla="*/ 1833297 h 1971825"/>
              <a:gd name="connsiteX6" fmla="*/ 2331737 w 3068773"/>
              <a:gd name="connsiteY6" fmla="*/ 1862907 h 1971825"/>
              <a:gd name="connsiteX7" fmla="*/ 2334912 w 3068773"/>
              <a:gd name="connsiteY7" fmla="*/ 1866083 h 1971825"/>
              <a:gd name="connsiteX8" fmla="*/ 158415 w 3068773"/>
              <a:gd name="connsiteY8" fmla="*/ 1844424 h 1971825"/>
              <a:gd name="connsiteX9" fmla="*/ 166386 w 3068773"/>
              <a:gd name="connsiteY9" fmla="*/ 1815281 h 1971825"/>
              <a:gd name="connsiteX10" fmla="*/ 160037 w 3068773"/>
              <a:gd name="connsiteY10" fmla="*/ 1770831 h 1971825"/>
              <a:gd name="connsiteX11" fmla="*/ 179198 w 3068773"/>
              <a:gd name="connsiteY11" fmla="*/ 1667423 h 1971825"/>
              <a:gd name="connsiteX12" fmla="*/ 417211 w 3068773"/>
              <a:gd name="connsiteY12" fmla="*/ 1551756 h 1971825"/>
              <a:gd name="connsiteX13" fmla="*/ 415082 w 3068773"/>
              <a:gd name="connsiteY13" fmla="*/ 1550578 h 1971825"/>
              <a:gd name="connsiteX0" fmla="*/ 409438 w 3063129"/>
              <a:gd name="connsiteY0" fmla="*/ 1550578 h 1971825"/>
              <a:gd name="connsiteX1" fmla="*/ 1057246 w 3063129"/>
              <a:gd name="connsiteY1" fmla="*/ 1241821 h 1971825"/>
              <a:gd name="connsiteX2" fmla="*/ 1812764 w 3063129"/>
              <a:gd name="connsiteY2" fmla="*/ 844074 h 1971825"/>
              <a:gd name="connsiteX3" fmla="*/ 2439050 w 3063129"/>
              <a:gd name="connsiteY3" fmla="*/ 443767 h 1971825"/>
              <a:gd name="connsiteX4" fmla="*/ 3023300 w 3063129"/>
              <a:gd name="connsiteY4" fmla="*/ 84648 h 1971825"/>
              <a:gd name="connsiteX5" fmla="*/ 3011118 w 3063129"/>
              <a:gd name="connsiteY5" fmla="*/ 1833297 h 1971825"/>
              <a:gd name="connsiteX6" fmla="*/ 2326093 w 3063129"/>
              <a:gd name="connsiteY6" fmla="*/ 1862907 h 1971825"/>
              <a:gd name="connsiteX7" fmla="*/ 2249893 w 3063129"/>
              <a:gd name="connsiteY7" fmla="*/ 1843858 h 1971825"/>
              <a:gd name="connsiteX8" fmla="*/ 152771 w 3063129"/>
              <a:gd name="connsiteY8" fmla="*/ 1844424 h 1971825"/>
              <a:gd name="connsiteX9" fmla="*/ 160742 w 3063129"/>
              <a:gd name="connsiteY9" fmla="*/ 1815281 h 1971825"/>
              <a:gd name="connsiteX10" fmla="*/ 154393 w 3063129"/>
              <a:gd name="connsiteY10" fmla="*/ 1770831 h 1971825"/>
              <a:gd name="connsiteX11" fmla="*/ 173554 w 3063129"/>
              <a:gd name="connsiteY11" fmla="*/ 1667423 h 1971825"/>
              <a:gd name="connsiteX12" fmla="*/ 411567 w 3063129"/>
              <a:gd name="connsiteY12" fmla="*/ 1551756 h 1971825"/>
              <a:gd name="connsiteX13" fmla="*/ 409438 w 3063129"/>
              <a:gd name="connsiteY13" fmla="*/ 1550578 h 1971825"/>
              <a:gd name="connsiteX0" fmla="*/ 409438 w 3042440"/>
              <a:gd name="connsiteY0" fmla="*/ 1550578 h 1964079"/>
              <a:gd name="connsiteX1" fmla="*/ 1057246 w 3042440"/>
              <a:gd name="connsiteY1" fmla="*/ 1241821 h 1964079"/>
              <a:gd name="connsiteX2" fmla="*/ 1812764 w 3042440"/>
              <a:gd name="connsiteY2" fmla="*/ 844074 h 1964079"/>
              <a:gd name="connsiteX3" fmla="*/ 2439050 w 3042440"/>
              <a:gd name="connsiteY3" fmla="*/ 443767 h 1964079"/>
              <a:gd name="connsiteX4" fmla="*/ 3023300 w 3042440"/>
              <a:gd name="connsiteY4" fmla="*/ 84648 h 1964079"/>
              <a:gd name="connsiteX5" fmla="*/ 3011118 w 3042440"/>
              <a:gd name="connsiteY5" fmla="*/ 1833297 h 1964079"/>
              <a:gd name="connsiteX6" fmla="*/ 2605493 w 3042440"/>
              <a:gd name="connsiteY6" fmla="*/ 1840682 h 1964079"/>
              <a:gd name="connsiteX7" fmla="*/ 2249893 w 3042440"/>
              <a:gd name="connsiteY7" fmla="*/ 1843858 h 1964079"/>
              <a:gd name="connsiteX8" fmla="*/ 152771 w 3042440"/>
              <a:gd name="connsiteY8" fmla="*/ 1844424 h 1964079"/>
              <a:gd name="connsiteX9" fmla="*/ 160742 w 3042440"/>
              <a:gd name="connsiteY9" fmla="*/ 1815281 h 1964079"/>
              <a:gd name="connsiteX10" fmla="*/ 154393 w 3042440"/>
              <a:gd name="connsiteY10" fmla="*/ 1770831 h 1964079"/>
              <a:gd name="connsiteX11" fmla="*/ 173554 w 3042440"/>
              <a:gd name="connsiteY11" fmla="*/ 1667423 h 1964079"/>
              <a:gd name="connsiteX12" fmla="*/ 411567 w 3042440"/>
              <a:gd name="connsiteY12" fmla="*/ 1551756 h 1964079"/>
              <a:gd name="connsiteX13" fmla="*/ 409438 w 3042440"/>
              <a:gd name="connsiteY13" fmla="*/ 1550578 h 1964079"/>
              <a:gd name="connsiteX0" fmla="*/ 409438 w 3023594"/>
              <a:gd name="connsiteY0" fmla="*/ 1550578 h 2013505"/>
              <a:gd name="connsiteX1" fmla="*/ 1057246 w 3023594"/>
              <a:gd name="connsiteY1" fmla="*/ 1241821 h 2013505"/>
              <a:gd name="connsiteX2" fmla="*/ 1812764 w 3023594"/>
              <a:gd name="connsiteY2" fmla="*/ 844074 h 2013505"/>
              <a:gd name="connsiteX3" fmla="*/ 2439050 w 3023594"/>
              <a:gd name="connsiteY3" fmla="*/ 443767 h 2013505"/>
              <a:gd name="connsiteX4" fmla="*/ 3023300 w 3023594"/>
              <a:gd name="connsiteY4" fmla="*/ 84648 h 2013505"/>
              <a:gd name="connsiteX5" fmla="*/ 3011118 w 3023594"/>
              <a:gd name="connsiteY5" fmla="*/ 1833297 h 2013505"/>
              <a:gd name="connsiteX6" fmla="*/ 2903943 w 3023594"/>
              <a:gd name="connsiteY6" fmla="*/ 1958158 h 2013505"/>
              <a:gd name="connsiteX7" fmla="*/ 2605493 w 3023594"/>
              <a:gd name="connsiteY7" fmla="*/ 1840682 h 2013505"/>
              <a:gd name="connsiteX8" fmla="*/ 2249893 w 3023594"/>
              <a:gd name="connsiteY8" fmla="*/ 1843858 h 2013505"/>
              <a:gd name="connsiteX9" fmla="*/ 152771 w 3023594"/>
              <a:gd name="connsiteY9" fmla="*/ 1844424 h 2013505"/>
              <a:gd name="connsiteX10" fmla="*/ 160742 w 3023594"/>
              <a:gd name="connsiteY10" fmla="*/ 1815281 h 2013505"/>
              <a:gd name="connsiteX11" fmla="*/ 154393 w 3023594"/>
              <a:gd name="connsiteY11" fmla="*/ 1770831 h 2013505"/>
              <a:gd name="connsiteX12" fmla="*/ 173554 w 3023594"/>
              <a:gd name="connsiteY12" fmla="*/ 1667423 h 2013505"/>
              <a:gd name="connsiteX13" fmla="*/ 411567 w 3023594"/>
              <a:gd name="connsiteY13" fmla="*/ 1551756 h 2013505"/>
              <a:gd name="connsiteX14" fmla="*/ 409438 w 3023594"/>
              <a:gd name="connsiteY14" fmla="*/ 1550578 h 2013505"/>
              <a:gd name="connsiteX0" fmla="*/ 409438 w 3023594"/>
              <a:gd name="connsiteY0" fmla="*/ 1550578 h 1965036"/>
              <a:gd name="connsiteX1" fmla="*/ 1057246 w 3023594"/>
              <a:gd name="connsiteY1" fmla="*/ 1241821 h 1965036"/>
              <a:gd name="connsiteX2" fmla="*/ 1812764 w 3023594"/>
              <a:gd name="connsiteY2" fmla="*/ 844074 h 1965036"/>
              <a:gd name="connsiteX3" fmla="*/ 2439050 w 3023594"/>
              <a:gd name="connsiteY3" fmla="*/ 443767 h 1965036"/>
              <a:gd name="connsiteX4" fmla="*/ 3023300 w 3023594"/>
              <a:gd name="connsiteY4" fmla="*/ 84648 h 1965036"/>
              <a:gd name="connsiteX5" fmla="*/ 3011118 w 3023594"/>
              <a:gd name="connsiteY5" fmla="*/ 1833297 h 1965036"/>
              <a:gd name="connsiteX6" fmla="*/ 2881718 w 3023594"/>
              <a:gd name="connsiteY6" fmla="*/ 1840683 h 1965036"/>
              <a:gd name="connsiteX7" fmla="*/ 2605493 w 3023594"/>
              <a:gd name="connsiteY7" fmla="*/ 1840682 h 1965036"/>
              <a:gd name="connsiteX8" fmla="*/ 2249893 w 3023594"/>
              <a:gd name="connsiteY8" fmla="*/ 1843858 h 1965036"/>
              <a:gd name="connsiteX9" fmla="*/ 152771 w 3023594"/>
              <a:gd name="connsiteY9" fmla="*/ 1844424 h 1965036"/>
              <a:gd name="connsiteX10" fmla="*/ 160742 w 3023594"/>
              <a:gd name="connsiteY10" fmla="*/ 1815281 h 1965036"/>
              <a:gd name="connsiteX11" fmla="*/ 154393 w 3023594"/>
              <a:gd name="connsiteY11" fmla="*/ 1770831 h 1965036"/>
              <a:gd name="connsiteX12" fmla="*/ 173554 w 3023594"/>
              <a:gd name="connsiteY12" fmla="*/ 1667423 h 1965036"/>
              <a:gd name="connsiteX13" fmla="*/ 411567 w 3023594"/>
              <a:gd name="connsiteY13" fmla="*/ 1551756 h 1965036"/>
              <a:gd name="connsiteX14" fmla="*/ 409438 w 3023594"/>
              <a:gd name="connsiteY14" fmla="*/ 1550578 h 1965036"/>
              <a:gd name="connsiteX0" fmla="*/ 409438 w 3023594"/>
              <a:gd name="connsiteY0" fmla="*/ 1550578 h 1997099"/>
              <a:gd name="connsiteX1" fmla="*/ 1057246 w 3023594"/>
              <a:gd name="connsiteY1" fmla="*/ 1241821 h 1997099"/>
              <a:gd name="connsiteX2" fmla="*/ 1812764 w 3023594"/>
              <a:gd name="connsiteY2" fmla="*/ 844074 h 1997099"/>
              <a:gd name="connsiteX3" fmla="*/ 2439050 w 3023594"/>
              <a:gd name="connsiteY3" fmla="*/ 443767 h 1997099"/>
              <a:gd name="connsiteX4" fmla="*/ 3023300 w 3023594"/>
              <a:gd name="connsiteY4" fmla="*/ 84648 h 1997099"/>
              <a:gd name="connsiteX5" fmla="*/ 3011118 w 3023594"/>
              <a:gd name="connsiteY5" fmla="*/ 1833297 h 1997099"/>
              <a:gd name="connsiteX6" fmla="*/ 2954743 w 3023594"/>
              <a:gd name="connsiteY6" fmla="*/ 1923233 h 1997099"/>
              <a:gd name="connsiteX7" fmla="*/ 2881718 w 3023594"/>
              <a:gd name="connsiteY7" fmla="*/ 1840683 h 1997099"/>
              <a:gd name="connsiteX8" fmla="*/ 2605493 w 3023594"/>
              <a:gd name="connsiteY8" fmla="*/ 1840682 h 1997099"/>
              <a:gd name="connsiteX9" fmla="*/ 2249893 w 3023594"/>
              <a:gd name="connsiteY9" fmla="*/ 1843858 h 1997099"/>
              <a:gd name="connsiteX10" fmla="*/ 152771 w 3023594"/>
              <a:gd name="connsiteY10" fmla="*/ 1844424 h 1997099"/>
              <a:gd name="connsiteX11" fmla="*/ 160742 w 3023594"/>
              <a:gd name="connsiteY11" fmla="*/ 1815281 h 1997099"/>
              <a:gd name="connsiteX12" fmla="*/ 154393 w 3023594"/>
              <a:gd name="connsiteY12" fmla="*/ 1770831 h 1997099"/>
              <a:gd name="connsiteX13" fmla="*/ 173554 w 3023594"/>
              <a:gd name="connsiteY13" fmla="*/ 1667423 h 1997099"/>
              <a:gd name="connsiteX14" fmla="*/ 411567 w 3023594"/>
              <a:gd name="connsiteY14" fmla="*/ 1551756 h 1997099"/>
              <a:gd name="connsiteX15" fmla="*/ 409438 w 3023594"/>
              <a:gd name="connsiteY15" fmla="*/ 1550578 h 1997099"/>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605493 w 3023594"/>
              <a:gd name="connsiteY8" fmla="*/ 184068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293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55232"/>
              <a:gd name="connsiteY0" fmla="*/ 1529707 h 1945250"/>
              <a:gd name="connsiteX1" fmla="*/ 1057246 w 3055232"/>
              <a:gd name="connsiteY1" fmla="*/ 1220950 h 1945250"/>
              <a:gd name="connsiteX2" fmla="*/ 1812764 w 3055232"/>
              <a:gd name="connsiteY2" fmla="*/ 823203 h 1945250"/>
              <a:gd name="connsiteX3" fmla="*/ 2439050 w 3055232"/>
              <a:gd name="connsiteY3" fmla="*/ 422896 h 1945250"/>
              <a:gd name="connsiteX4" fmla="*/ 3023300 w 3055232"/>
              <a:gd name="connsiteY4" fmla="*/ 63777 h 1945250"/>
              <a:gd name="connsiteX5" fmla="*/ 2973018 w 3055232"/>
              <a:gd name="connsiteY5" fmla="*/ 1812426 h 1945250"/>
              <a:gd name="connsiteX6" fmla="*/ 2929343 w 3055232"/>
              <a:gd name="connsiteY6" fmla="*/ 1822987 h 1945250"/>
              <a:gd name="connsiteX7" fmla="*/ 2837268 w 3055232"/>
              <a:gd name="connsiteY7" fmla="*/ 1819812 h 1945250"/>
              <a:gd name="connsiteX8" fmla="*/ 2545168 w 3055232"/>
              <a:gd name="connsiteY8" fmla="*/ 1826161 h 1945250"/>
              <a:gd name="connsiteX9" fmla="*/ 2249893 w 3055232"/>
              <a:gd name="connsiteY9" fmla="*/ 1822987 h 1945250"/>
              <a:gd name="connsiteX10" fmla="*/ 152771 w 3055232"/>
              <a:gd name="connsiteY10" fmla="*/ 1823553 h 1945250"/>
              <a:gd name="connsiteX11" fmla="*/ 160742 w 3055232"/>
              <a:gd name="connsiteY11" fmla="*/ 1794410 h 1945250"/>
              <a:gd name="connsiteX12" fmla="*/ 154393 w 3055232"/>
              <a:gd name="connsiteY12" fmla="*/ 1749960 h 1945250"/>
              <a:gd name="connsiteX13" fmla="*/ 173554 w 3055232"/>
              <a:gd name="connsiteY13" fmla="*/ 1646552 h 1945250"/>
              <a:gd name="connsiteX14" fmla="*/ 411567 w 3055232"/>
              <a:gd name="connsiteY14" fmla="*/ 1530885 h 1945250"/>
              <a:gd name="connsiteX15" fmla="*/ 409438 w 3055232"/>
              <a:gd name="connsiteY15" fmla="*/ 1529707 h 1945250"/>
              <a:gd name="connsiteX0" fmla="*/ 409438 w 3079202"/>
              <a:gd name="connsiteY0" fmla="*/ 1467952 h 1844691"/>
              <a:gd name="connsiteX1" fmla="*/ 1057246 w 3079202"/>
              <a:gd name="connsiteY1" fmla="*/ 1159195 h 1844691"/>
              <a:gd name="connsiteX2" fmla="*/ 1812764 w 3079202"/>
              <a:gd name="connsiteY2" fmla="*/ 761448 h 1844691"/>
              <a:gd name="connsiteX3" fmla="*/ 2439050 w 3079202"/>
              <a:gd name="connsiteY3" fmla="*/ 361141 h 1844691"/>
              <a:gd name="connsiteX4" fmla="*/ 3023300 w 3079202"/>
              <a:gd name="connsiteY4" fmla="*/ 2022 h 1844691"/>
              <a:gd name="connsiteX5" fmla="*/ 3049993 w 3079202"/>
              <a:gd name="connsiteY5" fmla="*/ 526156 h 1844691"/>
              <a:gd name="connsiteX6" fmla="*/ 2973018 w 3079202"/>
              <a:gd name="connsiteY6" fmla="*/ 1750671 h 1844691"/>
              <a:gd name="connsiteX7" fmla="*/ 2929343 w 3079202"/>
              <a:gd name="connsiteY7" fmla="*/ 1761232 h 1844691"/>
              <a:gd name="connsiteX8" fmla="*/ 2837268 w 3079202"/>
              <a:gd name="connsiteY8" fmla="*/ 1758057 h 1844691"/>
              <a:gd name="connsiteX9" fmla="*/ 2545168 w 3079202"/>
              <a:gd name="connsiteY9" fmla="*/ 1764406 h 1844691"/>
              <a:gd name="connsiteX10" fmla="*/ 2249893 w 3079202"/>
              <a:gd name="connsiteY10" fmla="*/ 1761232 h 1844691"/>
              <a:gd name="connsiteX11" fmla="*/ 152771 w 3079202"/>
              <a:gd name="connsiteY11" fmla="*/ 1761798 h 1844691"/>
              <a:gd name="connsiteX12" fmla="*/ 160742 w 3079202"/>
              <a:gd name="connsiteY12" fmla="*/ 1732655 h 1844691"/>
              <a:gd name="connsiteX13" fmla="*/ 154393 w 3079202"/>
              <a:gd name="connsiteY13" fmla="*/ 1688205 h 1844691"/>
              <a:gd name="connsiteX14" fmla="*/ 173554 w 3079202"/>
              <a:gd name="connsiteY14" fmla="*/ 1584797 h 1844691"/>
              <a:gd name="connsiteX15" fmla="*/ 411567 w 3079202"/>
              <a:gd name="connsiteY15" fmla="*/ 1469130 h 1844691"/>
              <a:gd name="connsiteX16" fmla="*/ 409438 w 3079202"/>
              <a:gd name="connsiteY16" fmla="*/ 1467952 h 1844691"/>
              <a:gd name="connsiteX0" fmla="*/ 409438 w 3066756"/>
              <a:gd name="connsiteY0" fmla="*/ 1467952 h 1844691"/>
              <a:gd name="connsiteX1" fmla="*/ 1057246 w 3066756"/>
              <a:gd name="connsiteY1" fmla="*/ 1159195 h 1844691"/>
              <a:gd name="connsiteX2" fmla="*/ 1812764 w 3066756"/>
              <a:gd name="connsiteY2" fmla="*/ 761448 h 1844691"/>
              <a:gd name="connsiteX3" fmla="*/ 2439050 w 3066756"/>
              <a:gd name="connsiteY3" fmla="*/ 361141 h 1844691"/>
              <a:gd name="connsiteX4" fmla="*/ 3023300 w 3066756"/>
              <a:gd name="connsiteY4" fmla="*/ 2022 h 1844691"/>
              <a:gd name="connsiteX5" fmla="*/ 3018243 w 3066756"/>
              <a:gd name="connsiteY5" fmla="*/ 526156 h 1844691"/>
              <a:gd name="connsiteX6" fmla="*/ 2973018 w 3066756"/>
              <a:gd name="connsiteY6" fmla="*/ 1750671 h 1844691"/>
              <a:gd name="connsiteX7" fmla="*/ 2929343 w 3066756"/>
              <a:gd name="connsiteY7" fmla="*/ 1761232 h 1844691"/>
              <a:gd name="connsiteX8" fmla="*/ 2837268 w 3066756"/>
              <a:gd name="connsiteY8" fmla="*/ 1758057 h 1844691"/>
              <a:gd name="connsiteX9" fmla="*/ 2545168 w 3066756"/>
              <a:gd name="connsiteY9" fmla="*/ 1764406 h 1844691"/>
              <a:gd name="connsiteX10" fmla="*/ 2249893 w 3066756"/>
              <a:gd name="connsiteY10" fmla="*/ 1761232 h 1844691"/>
              <a:gd name="connsiteX11" fmla="*/ 152771 w 3066756"/>
              <a:gd name="connsiteY11" fmla="*/ 1761798 h 1844691"/>
              <a:gd name="connsiteX12" fmla="*/ 160742 w 3066756"/>
              <a:gd name="connsiteY12" fmla="*/ 1732655 h 1844691"/>
              <a:gd name="connsiteX13" fmla="*/ 154393 w 3066756"/>
              <a:gd name="connsiteY13" fmla="*/ 1688205 h 1844691"/>
              <a:gd name="connsiteX14" fmla="*/ 173554 w 3066756"/>
              <a:gd name="connsiteY14" fmla="*/ 1584797 h 1844691"/>
              <a:gd name="connsiteX15" fmla="*/ 411567 w 3066756"/>
              <a:gd name="connsiteY15" fmla="*/ 1469130 h 1844691"/>
              <a:gd name="connsiteX16" fmla="*/ 409438 w 3066756"/>
              <a:gd name="connsiteY16" fmla="*/ 1467952 h 1844691"/>
              <a:gd name="connsiteX0" fmla="*/ 409438 w 3030425"/>
              <a:gd name="connsiteY0" fmla="*/ 1524809 h 1901548"/>
              <a:gd name="connsiteX1" fmla="*/ 1057246 w 3030425"/>
              <a:gd name="connsiteY1" fmla="*/ 1216052 h 1901548"/>
              <a:gd name="connsiteX2" fmla="*/ 1812764 w 3030425"/>
              <a:gd name="connsiteY2" fmla="*/ 818305 h 1901548"/>
              <a:gd name="connsiteX3" fmla="*/ 2439050 w 3030425"/>
              <a:gd name="connsiteY3" fmla="*/ 417998 h 1901548"/>
              <a:gd name="connsiteX4" fmla="*/ 2962975 w 3030425"/>
              <a:gd name="connsiteY4" fmla="*/ 1729 h 1901548"/>
              <a:gd name="connsiteX5" fmla="*/ 3018243 w 3030425"/>
              <a:gd name="connsiteY5" fmla="*/ 583013 h 1901548"/>
              <a:gd name="connsiteX6" fmla="*/ 2973018 w 3030425"/>
              <a:gd name="connsiteY6" fmla="*/ 1807528 h 1901548"/>
              <a:gd name="connsiteX7" fmla="*/ 2929343 w 3030425"/>
              <a:gd name="connsiteY7" fmla="*/ 1818089 h 1901548"/>
              <a:gd name="connsiteX8" fmla="*/ 2837268 w 3030425"/>
              <a:gd name="connsiteY8" fmla="*/ 1814914 h 1901548"/>
              <a:gd name="connsiteX9" fmla="*/ 2545168 w 3030425"/>
              <a:gd name="connsiteY9" fmla="*/ 1821263 h 1901548"/>
              <a:gd name="connsiteX10" fmla="*/ 2249893 w 3030425"/>
              <a:gd name="connsiteY10" fmla="*/ 1818089 h 1901548"/>
              <a:gd name="connsiteX11" fmla="*/ 152771 w 3030425"/>
              <a:gd name="connsiteY11" fmla="*/ 1818655 h 1901548"/>
              <a:gd name="connsiteX12" fmla="*/ 160742 w 3030425"/>
              <a:gd name="connsiteY12" fmla="*/ 1789512 h 1901548"/>
              <a:gd name="connsiteX13" fmla="*/ 154393 w 3030425"/>
              <a:gd name="connsiteY13" fmla="*/ 1745062 h 1901548"/>
              <a:gd name="connsiteX14" fmla="*/ 173554 w 3030425"/>
              <a:gd name="connsiteY14" fmla="*/ 1641654 h 1901548"/>
              <a:gd name="connsiteX15" fmla="*/ 411567 w 3030425"/>
              <a:gd name="connsiteY15" fmla="*/ 1525987 h 1901548"/>
              <a:gd name="connsiteX16" fmla="*/ 409438 w 3030425"/>
              <a:gd name="connsiteY16" fmla="*/ 1524809 h 1901548"/>
              <a:gd name="connsiteX0" fmla="*/ 409438 w 3028951"/>
              <a:gd name="connsiteY0" fmla="*/ 1523167 h 1899906"/>
              <a:gd name="connsiteX1" fmla="*/ 1057246 w 3028951"/>
              <a:gd name="connsiteY1" fmla="*/ 1214410 h 1899906"/>
              <a:gd name="connsiteX2" fmla="*/ 1812764 w 3028951"/>
              <a:gd name="connsiteY2" fmla="*/ 816663 h 1899906"/>
              <a:gd name="connsiteX3" fmla="*/ 2439050 w 3028951"/>
              <a:gd name="connsiteY3" fmla="*/ 416356 h 1899906"/>
              <a:gd name="connsiteX4" fmla="*/ 2962975 w 3028951"/>
              <a:gd name="connsiteY4" fmla="*/ 87 h 1899906"/>
              <a:gd name="connsiteX5" fmla="*/ 3024594 w 3028951"/>
              <a:gd name="connsiteY5" fmla="*/ 381346 h 1899906"/>
              <a:gd name="connsiteX6" fmla="*/ 3018243 w 3028951"/>
              <a:gd name="connsiteY6" fmla="*/ 581371 h 1899906"/>
              <a:gd name="connsiteX7" fmla="*/ 2973018 w 3028951"/>
              <a:gd name="connsiteY7" fmla="*/ 1805886 h 1899906"/>
              <a:gd name="connsiteX8" fmla="*/ 2929343 w 3028951"/>
              <a:gd name="connsiteY8" fmla="*/ 1816447 h 1899906"/>
              <a:gd name="connsiteX9" fmla="*/ 2837268 w 3028951"/>
              <a:gd name="connsiteY9" fmla="*/ 1813272 h 1899906"/>
              <a:gd name="connsiteX10" fmla="*/ 2545168 w 3028951"/>
              <a:gd name="connsiteY10" fmla="*/ 1819621 h 1899906"/>
              <a:gd name="connsiteX11" fmla="*/ 2249893 w 3028951"/>
              <a:gd name="connsiteY11" fmla="*/ 1816447 h 1899906"/>
              <a:gd name="connsiteX12" fmla="*/ 152771 w 3028951"/>
              <a:gd name="connsiteY12" fmla="*/ 1817013 h 1899906"/>
              <a:gd name="connsiteX13" fmla="*/ 160742 w 3028951"/>
              <a:gd name="connsiteY13" fmla="*/ 1787870 h 1899906"/>
              <a:gd name="connsiteX14" fmla="*/ 154393 w 3028951"/>
              <a:gd name="connsiteY14" fmla="*/ 1743420 h 1899906"/>
              <a:gd name="connsiteX15" fmla="*/ 173554 w 3028951"/>
              <a:gd name="connsiteY15" fmla="*/ 1640012 h 1899906"/>
              <a:gd name="connsiteX16" fmla="*/ 411567 w 3028951"/>
              <a:gd name="connsiteY16" fmla="*/ 1524345 h 1899906"/>
              <a:gd name="connsiteX17" fmla="*/ 409438 w 3028951"/>
              <a:gd name="connsiteY17" fmla="*/ 1523167 h 1899906"/>
              <a:gd name="connsiteX0" fmla="*/ 409438 w 3019863"/>
              <a:gd name="connsiteY0" fmla="*/ 1523296 h 1900035"/>
              <a:gd name="connsiteX1" fmla="*/ 1057246 w 3019863"/>
              <a:gd name="connsiteY1" fmla="*/ 1214539 h 1900035"/>
              <a:gd name="connsiteX2" fmla="*/ 1812764 w 3019863"/>
              <a:gd name="connsiteY2" fmla="*/ 816792 h 1900035"/>
              <a:gd name="connsiteX3" fmla="*/ 2439050 w 3019863"/>
              <a:gd name="connsiteY3" fmla="*/ 416485 h 1900035"/>
              <a:gd name="connsiteX4" fmla="*/ 2962975 w 3019863"/>
              <a:gd name="connsiteY4" fmla="*/ 216 h 1900035"/>
              <a:gd name="connsiteX5" fmla="*/ 2989669 w 3019863"/>
              <a:gd name="connsiteY5" fmla="*/ 362425 h 1900035"/>
              <a:gd name="connsiteX6" fmla="*/ 3018243 w 3019863"/>
              <a:gd name="connsiteY6" fmla="*/ 581500 h 1900035"/>
              <a:gd name="connsiteX7" fmla="*/ 2973018 w 3019863"/>
              <a:gd name="connsiteY7" fmla="*/ 1806015 h 1900035"/>
              <a:gd name="connsiteX8" fmla="*/ 2929343 w 3019863"/>
              <a:gd name="connsiteY8" fmla="*/ 1816576 h 1900035"/>
              <a:gd name="connsiteX9" fmla="*/ 2837268 w 3019863"/>
              <a:gd name="connsiteY9" fmla="*/ 1813401 h 1900035"/>
              <a:gd name="connsiteX10" fmla="*/ 2545168 w 3019863"/>
              <a:gd name="connsiteY10" fmla="*/ 1819750 h 1900035"/>
              <a:gd name="connsiteX11" fmla="*/ 2249893 w 3019863"/>
              <a:gd name="connsiteY11" fmla="*/ 1816576 h 1900035"/>
              <a:gd name="connsiteX12" fmla="*/ 152771 w 3019863"/>
              <a:gd name="connsiteY12" fmla="*/ 1817142 h 1900035"/>
              <a:gd name="connsiteX13" fmla="*/ 160742 w 3019863"/>
              <a:gd name="connsiteY13" fmla="*/ 1787999 h 1900035"/>
              <a:gd name="connsiteX14" fmla="*/ 154393 w 3019863"/>
              <a:gd name="connsiteY14" fmla="*/ 1743549 h 1900035"/>
              <a:gd name="connsiteX15" fmla="*/ 173554 w 3019863"/>
              <a:gd name="connsiteY15" fmla="*/ 1640141 h 1900035"/>
              <a:gd name="connsiteX16" fmla="*/ 411567 w 3019863"/>
              <a:gd name="connsiteY16" fmla="*/ 1524474 h 1900035"/>
              <a:gd name="connsiteX17" fmla="*/ 409438 w 3019863"/>
              <a:gd name="connsiteY17" fmla="*/ 1523296 h 1900035"/>
              <a:gd name="connsiteX0" fmla="*/ 409438 w 3018895"/>
              <a:gd name="connsiteY0" fmla="*/ 1523296 h 1898625"/>
              <a:gd name="connsiteX1" fmla="*/ 1057246 w 3018895"/>
              <a:gd name="connsiteY1" fmla="*/ 1214539 h 1898625"/>
              <a:gd name="connsiteX2" fmla="*/ 1812764 w 3018895"/>
              <a:gd name="connsiteY2" fmla="*/ 816792 h 1898625"/>
              <a:gd name="connsiteX3" fmla="*/ 2439050 w 3018895"/>
              <a:gd name="connsiteY3" fmla="*/ 416485 h 1898625"/>
              <a:gd name="connsiteX4" fmla="*/ 2962975 w 3018895"/>
              <a:gd name="connsiteY4" fmla="*/ 216 h 1898625"/>
              <a:gd name="connsiteX5" fmla="*/ 2989669 w 3018895"/>
              <a:gd name="connsiteY5" fmla="*/ 362425 h 1898625"/>
              <a:gd name="connsiteX6" fmla="*/ 3018243 w 3018895"/>
              <a:gd name="connsiteY6" fmla="*/ 581500 h 1898625"/>
              <a:gd name="connsiteX7" fmla="*/ 2992844 w 3018895"/>
              <a:gd name="connsiteY7" fmla="*/ 600551 h 1898625"/>
              <a:gd name="connsiteX8" fmla="*/ 2973018 w 3018895"/>
              <a:gd name="connsiteY8" fmla="*/ 1806015 h 1898625"/>
              <a:gd name="connsiteX9" fmla="*/ 2929343 w 3018895"/>
              <a:gd name="connsiteY9" fmla="*/ 1816576 h 1898625"/>
              <a:gd name="connsiteX10" fmla="*/ 2837268 w 3018895"/>
              <a:gd name="connsiteY10" fmla="*/ 1813401 h 1898625"/>
              <a:gd name="connsiteX11" fmla="*/ 2545168 w 3018895"/>
              <a:gd name="connsiteY11" fmla="*/ 1819750 h 1898625"/>
              <a:gd name="connsiteX12" fmla="*/ 2249893 w 3018895"/>
              <a:gd name="connsiteY12" fmla="*/ 1816576 h 1898625"/>
              <a:gd name="connsiteX13" fmla="*/ 152771 w 3018895"/>
              <a:gd name="connsiteY13" fmla="*/ 1817142 h 1898625"/>
              <a:gd name="connsiteX14" fmla="*/ 160742 w 3018895"/>
              <a:gd name="connsiteY14" fmla="*/ 1787999 h 1898625"/>
              <a:gd name="connsiteX15" fmla="*/ 154393 w 3018895"/>
              <a:gd name="connsiteY15" fmla="*/ 1743549 h 1898625"/>
              <a:gd name="connsiteX16" fmla="*/ 173554 w 3018895"/>
              <a:gd name="connsiteY16" fmla="*/ 1640141 h 1898625"/>
              <a:gd name="connsiteX17" fmla="*/ 411567 w 3018895"/>
              <a:gd name="connsiteY17" fmla="*/ 1524474 h 1898625"/>
              <a:gd name="connsiteX18" fmla="*/ 409438 w 3018895"/>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73018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63493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10134 w 3010073"/>
              <a:gd name="connsiteY0" fmla="*/ 1523296 h 1898625"/>
              <a:gd name="connsiteX1" fmla="*/ 1057942 w 3010073"/>
              <a:gd name="connsiteY1" fmla="*/ 1214539 h 1898625"/>
              <a:gd name="connsiteX2" fmla="*/ 1813460 w 3010073"/>
              <a:gd name="connsiteY2" fmla="*/ 816792 h 1898625"/>
              <a:gd name="connsiteX3" fmla="*/ 2439746 w 3010073"/>
              <a:gd name="connsiteY3" fmla="*/ 416485 h 1898625"/>
              <a:gd name="connsiteX4" fmla="*/ 2963671 w 3010073"/>
              <a:gd name="connsiteY4" fmla="*/ 216 h 1898625"/>
              <a:gd name="connsiteX5" fmla="*/ 2990365 w 3010073"/>
              <a:gd name="connsiteY5" fmla="*/ 362425 h 1898625"/>
              <a:gd name="connsiteX6" fmla="*/ 2990364 w 3010073"/>
              <a:gd name="connsiteY6" fmla="*/ 479900 h 1898625"/>
              <a:gd name="connsiteX7" fmla="*/ 2993540 w 3010073"/>
              <a:gd name="connsiteY7" fmla="*/ 600551 h 1898625"/>
              <a:gd name="connsiteX8" fmla="*/ 2964189 w 3010073"/>
              <a:gd name="connsiteY8" fmla="*/ 1806015 h 1898625"/>
              <a:gd name="connsiteX9" fmla="*/ 2930039 w 3010073"/>
              <a:gd name="connsiteY9" fmla="*/ 1816576 h 1898625"/>
              <a:gd name="connsiteX10" fmla="*/ 2837964 w 3010073"/>
              <a:gd name="connsiteY10" fmla="*/ 1813401 h 1898625"/>
              <a:gd name="connsiteX11" fmla="*/ 2545864 w 3010073"/>
              <a:gd name="connsiteY11" fmla="*/ 1819750 h 1898625"/>
              <a:gd name="connsiteX12" fmla="*/ 2250589 w 3010073"/>
              <a:gd name="connsiteY12" fmla="*/ 1816576 h 1898625"/>
              <a:gd name="connsiteX13" fmla="*/ 153467 w 3010073"/>
              <a:gd name="connsiteY13" fmla="*/ 1817142 h 1898625"/>
              <a:gd name="connsiteX14" fmla="*/ 161438 w 3010073"/>
              <a:gd name="connsiteY14" fmla="*/ 1787999 h 1898625"/>
              <a:gd name="connsiteX15" fmla="*/ 174250 w 3010073"/>
              <a:gd name="connsiteY15" fmla="*/ 1640141 h 1898625"/>
              <a:gd name="connsiteX16" fmla="*/ 412263 w 3010073"/>
              <a:gd name="connsiteY16" fmla="*/ 1524474 h 1898625"/>
              <a:gd name="connsiteX17" fmla="*/ 410134 w 3010073"/>
              <a:gd name="connsiteY17" fmla="*/ 1523296 h 1898625"/>
              <a:gd name="connsiteX0" fmla="*/ 153467 w 3010073"/>
              <a:gd name="connsiteY0" fmla="*/ 1817142 h 1908582"/>
              <a:gd name="connsiteX1" fmla="*/ 161438 w 3010073"/>
              <a:gd name="connsiteY1" fmla="*/ 1787999 h 1908582"/>
              <a:gd name="connsiteX2" fmla="*/ 174250 w 3010073"/>
              <a:gd name="connsiteY2" fmla="*/ 1640141 h 1908582"/>
              <a:gd name="connsiteX3" fmla="*/ 412263 w 3010073"/>
              <a:gd name="connsiteY3" fmla="*/ 1524474 h 1908582"/>
              <a:gd name="connsiteX4" fmla="*/ 410134 w 3010073"/>
              <a:gd name="connsiteY4" fmla="*/ 1523296 h 1908582"/>
              <a:gd name="connsiteX5" fmla="*/ 1057942 w 3010073"/>
              <a:gd name="connsiteY5" fmla="*/ 1214539 h 1908582"/>
              <a:gd name="connsiteX6" fmla="*/ 1813460 w 3010073"/>
              <a:gd name="connsiteY6" fmla="*/ 816792 h 1908582"/>
              <a:gd name="connsiteX7" fmla="*/ 2439746 w 3010073"/>
              <a:gd name="connsiteY7" fmla="*/ 416485 h 1908582"/>
              <a:gd name="connsiteX8" fmla="*/ 2963671 w 3010073"/>
              <a:gd name="connsiteY8" fmla="*/ 216 h 1908582"/>
              <a:gd name="connsiteX9" fmla="*/ 2990365 w 3010073"/>
              <a:gd name="connsiteY9" fmla="*/ 362425 h 1908582"/>
              <a:gd name="connsiteX10" fmla="*/ 2990364 w 3010073"/>
              <a:gd name="connsiteY10" fmla="*/ 479900 h 1908582"/>
              <a:gd name="connsiteX11" fmla="*/ 2993540 w 3010073"/>
              <a:gd name="connsiteY11" fmla="*/ 600551 h 1908582"/>
              <a:gd name="connsiteX12" fmla="*/ 2964189 w 3010073"/>
              <a:gd name="connsiteY12" fmla="*/ 1806015 h 1908582"/>
              <a:gd name="connsiteX13" fmla="*/ 2930039 w 3010073"/>
              <a:gd name="connsiteY13" fmla="*/ 1816576 h 1908582"/>
              <a:gd name="connsiteX14" fmla="*/ 2837964 w 3010073"/>
              <a:gd name="connsiteY14" fmla="*/ 1813401 h 1908582"/>
              <a:gd name="connsiteX15" fmla="*/ 2545864 w 3010073"/>
              <a:gd name="connsiteY15" fmla="*/ 1819750 h 1908582"/>
              <a:gd name="connsiteX16" fmla="*/ 2250589 w 3010073"/>
              <a:gd name="connsiteY16" fmla="*/ 1816576 h 1908582"/>
              <a:gd name="connsiteX17" fmla="*/ 244907 w 3010073"/>
              <a:gd name="connsiteY17" fmla="*/ 1908582 h 1908582"/>
              <a:gd name="connsiteX0" fmla="*/ 153467 w 3010073"/>
              <a:gd name="connsiteY0" fmla="*/ 1817142 h 1898625"/>
              <a:gd name="connsiteX1" fmla="*/ 161438 w 3010073"/>
              <a:gd name="connsiteY1" fmla="*/ 1787999 h 1898625"/>
              <a:gd name="connsiteX2" fmla="*/ 174250 w 3010073"/>
              <a:gd name="connsiteY2" fmla="*/ 1640141 h 1898625"/>
              <a:gd name="connsiteX3" fmla="*/ 412263 w 3010073"/>
              <a:gd name="connsiteY3" fmla="*/ 1524474 h 1898625"/>
              <a:gd name="connsiteX4" fmla="*/ 410134 w 3010073"/>
              <a:gd name="connsiteY4" fmla="*/ 1523296 h 1898625"/>
              <a:gd name="connsiteX5" fmla="*/ 1057942 w 3010073"/>
              <a:gd name="connsiteY5" fmla="*/ 1214539 h 1898625"/>
              <a:gd name="connsiteX6" fmla="*/ 1813460 w 3010073"/>
              <a:gd name="connsiteY6" fmla="*/ 816792 h 1898625"/>
              <a:gd name="connsiteX7" fmla="*/ 2439746 w 3010073"/>
              <a:gd name="connsiteY7" fmla="*/ 416485 h 1898625"/>
              <a:gd name="connsiteX8" fmla="*/ 2963671 w 3010073"/>
              <a:gd name="connsiteY8" fmla="*/ 216 h 1898625"/>
              <a:gd name="connsiteX9" fmla="*/ 2990365 w 3010073"/>
              <a:gd name="connsiteY9" fmla="*/ 362425 h 1898625"/>
              <a:gd name="connsiteX10" fmla="*/ 2990364 w 3010073"/>
              <a:gd name="connsiteY10" fmla="*/ 479900 h 1898625"/>
              <a:gd name="connsiteX11" fmla="*/ 2993540 w 3010073"/>
              <a:gd name="connsiteY11" fmla="*/ 600551 h 1898625"/>
              <a:gd name="connsiteX12" fmla="*/ 2964189 w 3010073"/>
              <a:gd name="connsiteY12" fmla="*/ 1806015 h 1898625"/>
              <a:gd name="connsiteX13" fmla="*/ 2930039 w 3010073"/>
              <a:gd name="connsiteY13" fmla="*/ 1816576 h 1898625"/>
              <a:gd name="connsiteX14" fmla="*/ 2837964 w 3010073"/>
              <a:gd name="connsiteY14" fmla="*/ 1813401 h 1898625"/>
              <a:gd name="connsiteX15" fmla="*/ 2545864 w 3010073"/>
              <a:gd name="connsiteY15" fmla="*/ 1819750 h 1898625"/>
              <a:gd name="connsiteX16" fmla="*/ 2250589 w 3010073"/>
              <a:gd name="connsiteY16" fmla="*/ 1816576 h 1898625"/>
              <a:gd name="connsiteX0" fmla="*/ 4239 w 2860845"/>
              <a:gd name="connsiteY0" fmla="*/ 1817142 h 1898625"/>
              <a:gd name="connsiteX1" fmla="*/ 25022 w 2860845"/>
              <a:gd name="connsiteY1" fmla="*/ 1640141 h 1898625"/>
              <a:gd name="connsiteX2" fmla="*/ 263035 w 2860845"/>
              <a:gd name="connsiteY2" fmla="*/ 1524474 h 1898625"/>
              <a:gd name="connsiteX3" fmla="*/ 260906 w 2860845"/>
              <a:gd name="connsiteY3" fmla="*/ 1523296 h 1898625"/>
              <a:gd name="connsiteX4" fmla="*/ 908714 w 2860845"/>
              <a:gd name="connsiteY4" fmla="*/ 1214539 h 1898625"/>
              <a:gd name="connsiteX5" fmla="*/ 1664232 w 2860845"/>
              <a:gd name="connsiteY5" fmla="*/ 816792 h 1898625"/>
              <a:gd name="connsiteX6" fmla="*/ 2290518 w 2860845"/>
              <a:gd name="connsiteY6" fmla="*/ 416485 h 1898625"/>
              <a:gd name="connsiteX7" fmla="*/ 2814443 w 2860845"/>
              <a:gd name="connsiteY7" fmla="*/ 216 h 1898625"/>
              <a:gd name="connsiteX8" fmla="*/ 2841137 w 2860845"/>
              <a:gd name="connsiteY8" fmla="*/ 362425 h 1898625"/>
              <a:gd name="connsiteX9" fmla="*/ 2841136 w 2860845"/>
              <a:gd name="connsiteY9" fmla="*/ 479900 h 1898625"/>
              <a:gd name="connsiteX10" fmla="*/ 2844312 w 2860845"/>
              <a:gd name="connsiteY10" fmla="*/ 600551 h 1898625"/>
              <a:gd name="connsiteX11" fmla="*/ 2814961 w 2860845"/>
              <a:gd name="connsiteY11" fmla="*/ 1806015 h 1898625"/>
              <a:gd name="connsiteX12" fmla="*/ 2780811 w 2860845"/>
              <a:gd name="connsiteY12" fmla="*/ 1816576 h 1898625"/>
              <a:gd name="connsiteX13" fmla="*/ 2688736 w 2860845"/>
              <a:gd name="connsiteY13" fmla="*/ 1813401 h 1898625"/>
              <a:gd name="connsiteX14" fmla="*/ 2396636 w 2860845"/>
              <a:gd name="connsiteY14" fmla="*/ 1819750 h 1898625"/>
              <a:gd name="connsiteX15" fmla="*/ 2101361 w 2860845"/>
              <a:gd name="connsiteY15"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14" fmla="*/ 2076339 w 2835823"/>
              <a:gd name="connsiteY14"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0" fmla="*/ 0 w 2835823"/>
              <a:gd name="connsiteY0" fmla="*/ 1640141 h 1806015"/>
              <a:gd name="connsiteX1" fmla="*/ 238013 w 2835823"/>
              <a:gd name="connsiteY1" fmla="*/ 1524474 h 1806015"/>
              <a:gd name="connsiteX2" fmla="*/ 235884 w 2835823"/>
              <a:gd name="connsiteY2" fmla="*/ 1523296 h 1806015"/>
              <a:gd name="connsiteX3" fmla="*/ 883692 w 2835823"/>
              <a:gd name="connsiteY3" fmla="*/ 1214539 h 1806015"/>
              <a:gd name="connsiteX4" fmla="*/ 1639210 w 2835823"/>
              <a:gd name="connsiteY4" fmla="*/ 816792 h 1806015"/>
              <a:gd name="connsiteX5" fmla="*/ 2265496 w 2835823"/>
              <a:gd name="connsiteY5" fmla="*/ 416485 h 1806015"/>
              <a:gd name="connsiteX6" fmla="*/ 2789421 w 2835823"/>
              <a:gd name="connsiteY6" fmla="*/ 216 h 1806015"/>
              <a:gd name="connsiteX7" fmla="*/ 2816115 w 2835823"/>
              <a:gd name="connsiteY7" fmla="*/ 362425 h 1806015"/>
              <a:gd name="connsiteX8" fmla="*/ 2816114 w 2835823"/>
              <a:gd name="connsiteY8" fmla="*/ 479900 h 1806015"/>
              <a:gd name="connsiteX9" fmla="*/ 2819290 w 2835823"/>
              <a:gd name="connsiteY9" fmla="*/ 600551 h 1806015"/>
              <a:gd name="connsiteX10" fmla="*/ 2789939 w 2835823"/>
              <a:gd name="connsiteY10" fmla="*/ 1806015 h 1806015"/>
              <a:gd name="connsiteX0" fmla="*/ 0 w 2835823"/>
              <a:gd name="connsiteY0" fmla="*/ 1640141 h 1640141"/>
              <a:gd name="connsiteX1" fmla="*/ 238013 w 2835823"/>
              <a:gd name="connsiteY1" fmla="*/ 1524474 h 1640141"/>
              <a:gd name="connsiteX2" fmla="*/ 235884 w 2835823"/>
              <a:gd name="connsiteY2" fmla="*/ 1523296 h 1640141"/>
              <a:gd name="connsiteX3" fmla="*/ 883692 w 2835823"/>
              <a:gd name="connsiteY3" fmla="*/ 1214539 h 1640141"/>
              <a:gd name="connsiteX4" fmla="*/ 1639210 w 2835823"/>
              <a:gd name="connsiteY4" fmla="*/ 816792 h 1640141"/>
              <a:gd name="connsiteX5" fmla="*/ 2265496 w 2835823"/>
              <a:gd name="connsiteY5" fmla="*/ 416485 h 1640141"/>
              <a:gd name="connsiteX6" fmla="*/ 2789421 w 2835823"/>
              <a:gd name="connsiteY6" fmla="*/ 216 h 1640141"/>
              <a:gd name="connsiteX7" fmla="*/ 2816115 w 2835823"/>
              <a:gd name="connsiteY7" fmla="*/ 362425 h 1640141"/>
              <a:gd name="connsiteX8" fmla="*/ 2816114 w 2835823"/>
              <a:gd name="connsiteY8" fmla="*/ 479900 h 1640141"/>
              <a:gd name="connsiteX9" fmla="*/ 2819290 w 2835823"/>
              <a:gd name="connsiteY9" fmla="*/ 600551 h 1640141"/>
              <a:gd name="connsiteX0" fmla="*/ 0 w 2837028"/>
              <a:gd name="connsiteY0" fmla="*/ 1640205 h 1640205"/>
              <a:gd name="connsiteX1" fmla="*/ 238013 w 2837028"/>
              <a:gd name="connsiteY1" fmla="*/ 1524538 h 1640205"/>
              <a:gd name="connsiteX2" fmla="*/ 235884 w 2837028"/>
              <a:gd name="connsiteY2" fmla="*/ 1523360 h 1640205"/>
              <a:gd name="connsiteX3" fmla="*/ 883692 w 2837028"/>
              <a:gd name="connsiteY3" fmla="*/ 1214603 h 1640205"/>
              <a:gd name="connsiteX4" fmla="*/ 1639210 w 2837028"/>
              <a:gd name="connsiteY4" fmla="*/ 816856 h 1640205"/>
              <a:gd name="connsiteX5" fmla="*/ 2265496 w 2837028"/>
              <a:gd name="connsiteY5" fmla="*/ 416549 h 1640205"/>
              <a:gd name="connsiteX6" fmla="*/ 2789421 w 2837028"/>
              <a:gd name="connsiteY6" fmla="*/ 280 h 1640205"/>
              <a:gd name="connsiteX7" fmla="*/ 2816114 w 2837028"/>
              <a:gd name="connsiteY7" fmla="*/ 479964 h 1640205"/>
              <a:gd name="connsiteX8" fmla="*/ 2819290 w 2837028"/>
              <a:gd name="connsiteY8" fmla="*/ 600615 h 1640205"/>
              <a:gd name="connsiteX0" fmla="*/ 0 w 2838034"/>
              <a:gd name="connsiteY0" fmla="*/ 1642041 h 1642041"/>
              <a:gd name="connsiteX1" fmla="*/ 238013 w 2838034"/>
              <a:gd name="connsiteY1" fmla="*/ 1526374 h 1642041"/>
              <a:gd name="connsiteX2" fmla="*/ 235884 w 2838034"/>
              <a:gd name="connsiteY2" fmla="*/ 1525196 h 1642041"/>
              <a:gd name="connsiteX3" fmla="*/ 883692 w 2838034"/>
              <a:gd name="connsiteY3" fmla="*/ 1216439 h 1642041"/>
              <a:gd name="connsiteX4" fmla="*/ 1639210 w 2838034"/>
              <a:gd name="connsiteY4" fmla="*/ 818692 h 1642041"/>
              <a:gd name="connsiteX5" fmla="*/ 2265496 w 2838034"/>
              <a:gd name="connsiteY5" fmla="*/ 418385 h 1642041"/>
              <a:gd name="connsiteX6" fmla="*/ 2789421 w 2838034"/>
              <a:gd name="connsiteY6" fmla="*/ 2116 h 1642041"/>
              <a:gd name="connsiteX7" fmla="*/ 2819290 w 2838034"/>
              <a:gd name="connsiteY7" fmla="*/ 602451 h 1642041"/>
              <a:gd name="connsiteX0" fmla="*/ 0 w 2789421"/>
              <a:gd name="connsiteY0" fmla="*/ 1642041 h 1642041"/>
              <a:gd name="connsiteX1" fmla="*/ 238013 w 2789421"/>
              <a:gd name="connsiteY1" fmla="*/ 1526374 h 1642041"/>
              <a:gd name="connsiteX2" fmla="*/ 235884 w 2789421"/>
              <a:gd name="connsiteY2" fmla="*/ 1525196 h 1642041"/>
              <a:gd name="connsiteX3" fmla="*/ 883692 w 2789421"/>
              <a:gd name="connsiteY3" fmla="*/ 1216439 h 1642041"/>
              <a:gd name="connsiteX4" fmla="*/ 1639210 w 2789421"/>
              <a:gd name="connsiteY4" fmla="*/ 818692 h 1642041"/>
              <a:gd name="connsiteX5" fmla="*/ 2265496 w 2789421"/>
              <a:gd name="connsiteY5" fmla="*/ 418385 h 1642041"/>
              <a:gd name="connsiteX6" fmla="*/ 2789421 w 2789421"/>
              <a:gd name="connsiteY6" fmla="*/ 2116 h 1642041"/>
              <a:gd name="connsiteX0" fmla="*/ 0 w 2789421"/>
              <a:gd name="connsiteY0" fmla="*/ 1651517 h 1651517"/>
              <a:gd name="connsiteX1" fmla="*/ 238013 w 2789421"/>
              <a:gd name="connsiteY1" fmla="*/ 1535850 h 1651517"/>
              <a:gd name="connsiteX2" fmla="*/ 235884 w 2789421"/>
              <a:gd name="connsiteY2" fmla="*/ 1534672 h 1651517"/>
              <a:gd name="connsiteX3" fmla="*/ 883692 w 2789421"/>
              <a:gd name="connsiteY3" fmla="*/ 1225915 h 1651517"/>
              <a:gd name="connsiteX4" fmla="*/ 1639210 w 2789421"/>
              <a:gd name="connsiteY4" fmla="*/ 828168 h 1651517"/>
              <a:gd name="connsiteX5" fmla="*/ 2265496 w 2789421"/>
              <a:gd name="connsiteY5" fmla="*/ 427861 h 1651517"/>
              <a:gd name="connsiteX6" fmla="*/ 2789421 w 2789421"/>
              <a:gd name="connsiteY6" fmla="*/ 2067 h 1651517"/>
              <a:gd name="connsiteX0" fmla="*/ 0 w 2789421"/>
              <a:gd name="connsiteY0" fmla="*/ 1649450 h 1649450"/>
              <a:gd name="connsiteX1" fmla="*/ 238013 w 2789421"/>
              <a:gd name="connsiteY1" fmla="*/ 1533783 h 1649450"/>
              <a:gd name="connsiteX2" fmla="*/ 235884 w 2789421"/>
              <a:gd name="connsiteY2" fmla="*/ 1532605 h 1649450"/>
              <a:gd name="connsiteX3" fmla="*/ 883692 w 2789421"/>
              <a:gd name="connsiteY3" fmla="*/ 1223848 h 1649450"/>
              <a:gd name="connsiteX4" fmla="*/ 1639210 w 2789421"/>
              <a:gd name="connsiteY4" fmla="*/ 826101 h 1649450"/>
              <a:gd name="connsiteX5" fmla="*/ 2265496 w 2789421"/>
              <a:gd name="connsiteY5" fmla="*/ 425794 h 1649450"/>
              <a:gd name="connsiteX6" fmla="*/ 2789421 w 2789421"/>
              <a:gd name="connsiteY6" fmla="*/ 0 h 16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421" h="1649450">
                <a:moveTo>
                  <a:pt x="0" y="1649450"/>
                </a:moveTo>
                <a:cubicBezTo>
                  <a:pt x="42862" y="1612938"/>
                  <a:pt x="237375" y="1535391"/>
                  <a:pt x="238013" y="1533783"/>
                </a:cubicBezTo>
                <a:lnTo>
                  <a:pt x="235884" y="1532605"/>
                </a:lnTo>
                <a:cubicBezTo>
                  <a:pt x="421535" y="1445011"/>
                  <a:pt x="649804" y="1341599"/>
                  <a:pt x="883692" y="1223848"/>
                </a:cubicBezTo>
                <a:cubicBezTo>
                  <a:pt x="1117580" y="1106097"/>
                  <a:pt x="1408909" y="959110"/>
                  <a:pt x="1639210" y="826101"/>
                </a:cubicBezTo>
                <a:cubicBezTo>
                  <a:pt x="1869511" y="693092"/>
                  <a:pt x="2073794" y="563477"/>
                  <a:pt x="2265496" y="425794"/>
                </a:cubicBezTo>
                <a:cubicBezTo>
                  <a:pt x="2457198" y="288111"/>
                  <a:pt x="2709822" y="51872"/>
                  <a:pt x="2789421" y="0"/>
                </a:cubicBezTo>
              </a:path>
            </a:pathLst>
          </a:custGeom>
          <a:solidFill>
            <a:srgbClr val="FFFF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sp>
        <p:nvSpPr>
          <p:cNvPr id="51" name="Freeform 50"/>
          <p:cNvSpPr/>
          <p:nvPr/>
        </p:nvSpPr>
        <p:spPr>
          <a:xfrm>
            <a:off x="2423269" y="5607912"/>
            <a:ext cx="429756" cy="475290"/>
          </a:xfrm>
          <a:custGeom>
            <a:avLst/>
            <a:gdLst>
              <a:gd name="connsiteX0" fmla="*/ 0 w 7500395"/>
              <a:gd name="connsiteY0" fmla="*/ 2083655 h 2083655"/>
              <a:gd name="connsiteX1" fmla="*/ 277793 w 7500395"/>
              <a:gd name="connsiteY1" fmla="*/ 1766140 h 2083655"/>
              <a:gd name="connsiteX2" fmla="*/ 396847 w 7500395"/>
              <a:gd name="connsiteY2" fmla="*/ 1514774 h 2083655"/>
              <a:gd name="connsiteX3" fmla="*/ 648183 w 7500395"/>
              <a:gd name="connsiteY3" fmla="*/ 1422165 h 2083655"/>
              <a:gd name="connsiteX4" fmla="*/ 727552 w 7500395"/>
              <a:gd name="connsiteY4" fmla="*/ 1012041 h 2083655"/>
              <a:gd name="connsiteX5" fmla="*/ 992116 w 7500395"/>
              <a:gd name="connsiteY5" fmla="*/ 1885208 h 2083655"/>
              <a:gd name="connsiteX6" fmla="*/ 1190539 w 7500395"/>
              <a:gd name="connsiteY6" fmla="*/ 1713221 h 2083655"/>
              <a:gd name="connsiteX7" fmla="*/ 1283137 w 7500395"/>
              <a:gd name="connsiteY7" fmla="*/ 1329556 h 2083655"/>
              <a:gd name="connsiteX8" fmla="*/ 1574157 w 7500395"/>
              <a:gd name="connsiteY8" fmla="*/ 773905 h 2083655"/>
              <a:gd name="connsiteX9" fmla="*/ 1918091 w 7500395"/>
              <a:gd name="connsiteY9" fmla="*/ 152104 h 2083655"/>
              <a:gd name="connsiteX10" fmla="*/ 2394306 w 7500395"/>
              <a:gd name="connsiteY10" fmla="*/ 99185 h 2083655"/>
              <a:gd name="connsiteX11" fmla="*/ 2976347 w 7500395"/>
              <a:gd name="connsiteY11" fmla="*/ 1329556 h 2083655"/>
              <a:gd name="connsiteX12" fmla="*/ 3426107 w 7500395"/>
              <a:gd name="connsiteY12" fmla="*/ 1779370 h 2083655"/>
              <a:gd name="connsiteX13" fmla="*/ 3730355 w 7500395"/>
              <a:gd name="connsiteY13" fmla="*/ 1991047 h 2083655"/>
              <a:gd name="connsiteX14" fmla="*/ 4153658 w 7500395"/>
              <a:gd name="connsiteY14" fmla="*/ 1713221 h 2083655"/>
              <a:gd name="connsiteX15" fmla="*/ 4338853 w 7500395"/>
              <a:gd name="connsiteY15" fmla="*/ 1184029 h 2083655"/>
              <a:gd name="connsiteX16" fmla="*/ 4643102 w 7500395"/>
              <a:gd name="connsiteY16" fmla="*/ 985581 h 2083655"/>
              <a:gd name="connsiteX17" fmla="*/ 4775384 w 7500395"/>
              <a:gd name="connsiteY17" fmla="*/ 469619 h 2083655"/>
              <a:gd name="connsiteX18" fmla="*/ 4934123 w 7500395"/>
              <a:gd name="connsiteY18" fmla="*/ 46265 h 2083655"/>
              <a:gd name="connsiteX19" fmla="*/ 5145774 w 7500395"/>
              <a:gd name="connsiteY19" fmla="*/ 694526 h 2083655"/>
              <a:gd name="connsiteX20" fmla="*/ 5397110 w 7500395"/>
              <a:gd name="connsiteY20" fmla="*/ 205023 h 2083655"/>
              <a:gd name="connsiteX21" fmla="*/ 5450023 w 7500395"/>
              <a:gd name="connsiteY21" fmla="*/ 985581 h 2083655"/>
              <a:gd name="connsiteX22" fmla="*/ 5621989 w 7500395"/>
              <a:gd name="connsiteY22" fmla="*/ 1541233 h 2083655"/>
              <a:gd name="connsiteX23" fmla="*/ 5846869 w 7500395"/>
              <a:gd name="connsiteY23" fmla="*/ 1885208 h 2083655"/>
              <a:gd name="connsiteX24" fmla="*/ 6098205 w 7500395"/>
              <a:gd name="connsiteY24" fmla="*/ 1184029 h 2083655"/>
              <a:gd name="connsiteX25" fmla="*/ 6534736 w 7500395"/>
              <a:gd name="connsiteY25" fmla="*/ 1871978 h 2083655"/>
              <a:gd name="connsiteX26" fmla="*/ 7050636 w 7500395"/>
              <a:gd name="connsiteY26" fmla="*/ 429930 h 2083655"/>
              <a:gd name="connsiteX27" fmla="*/ 7500395 w 7500395"/>
              <a:gd name="connsiteY27" fmla="*/ 2083655 h 2083655"/>
              <a:gd name="connsiteX0" fmla="*/ 0 w 7500395"/>
              <a:gd name="connsiteY0" fmla="*/ 2094302 h 2094302"/>
              <a:gd name="connsiteX1" fmla="*/ 277793 w 7500395"/>
              <a:gd name="connsiteY1" fmla="*/ 1776787 h 2094302"/>
              <a:gd name="connsiteX2" fmla="*/ 396847 w 7500395"/>
              <a:gd name="connsiteY2" fmla="*/ 1525421 h 2094302"/>
              <a:gd name="connsiteX3" fmla="*/ 648183 w 7500395"/>
              <a:gd name="connsiteY3" fmla="*/ 1432812 h 2094302"/>
              <a:gd name="connsiteX4" fmla="*/ 727552 w 7500395"/>
              <a:gd name="connsiteY4" fmla="*/ 1022688 h 2094302"/>
              <a:gd name="connsiteX5" fmla="*/ 992116 w 7500395"/>
              <a:gd name="connsiteY5" fmla="*/ 1895855 h 2094302"/>
              <a:gd name="connsiteX6" fmla="*/ 1190539 w 7500395"/>
              <a:gd name="connsiteY6" fmla="*/ 1723868 h 2094302"/>
              <a:gd name="connsiteX7" fmla="*/ 1283137 w 7500395"/>
              <a:gd name="connsiteY7" fmla="*/ 1340203 h 2094302"/>
              <a:gd name="connsiteX8" fmla="*/ 1574157 w 7500395"/>
              <a:gd name="connsiteY8" fmla="*/ 784552 h 2094302"/>
              <a:gd name="connsiteX9" fmla="*/ 1918091 w 7500395"/>
              <a:gd name="connsiteY9" fmla="*/ 162751 h 2094302"/>
              <a:gd name="connsiteX10" fmla="*/ 2708263 w 7500395"/>
              <a:gd name="connsiteY10" fmla="*/ 95563 h 2094302"/>
              <a:gd name="connsiteX11" fmla="*/ 2976347 w 7500395"/>
              <a:gd name="connsiteY11" fmla="*/ 1340203 h 2094302"/>
              <a:gd name="connsiteX12" fmla="*/ 3426107 w 7500395"/>
              <a:gd name="connsiteY12" fmla="*/ 1790017 h 2094302"/>
              <a:gd name="connsiteX13" fmla="*/ 3730355 w 7500395"/>
              <a:gd name="connsiteY13" fmla="*/ 2001694 h 2094302"/>
              <a:gd name="connsiteX14" fmla="*/ 4153658 w 7500395"/>
              <a:gd name="connsiteY14" fmla="*/ 1723868 h 2094302"/>
              <a:gd name="connsiteX15" fmla="*/ 4338853 w 7500395"/>
              <a:gd name="connsiteY15" fmla="*/ 1194676 h 2094302"/>
              <a:gd name="connsiteX16" fmla="*/ 4643102 w 7500395"/>
              <a:gd name="connsiteY16" fmla="*/ 996228 h 2094302"/>
              <a:gd name="connsiteX17" fmla="*/ 4775384 w 7500395"/>
              <a:gd name="connsiteY17" fmla="*/ 480266 h 2094302"/>
              <a:gd name="connsiteX18" fmla="*/ 4934123 w 7500395"/>
              <a:gd name="connsiteY18" fmla="*/ 56912 h 2094302"/>
              <a:gd name="connsiteX19" fmla="*/ 5145774 w 7500395"/>
              <a:gd name="connsiteY19" fmla="*/ 705173 h 2094302"/>
              <a:gd name="connsiteX20" fmla="*/ 5397110 w 7500395"/>
              <a:gd name="connsiteY20" fmla="*/ 215670 h 2094302"/>
              <a:gd name="connsiteX21" fmla="*/ 5450023 w 7500395"/>
              <a:gd name="connsiteY21" fmla="*/ 996228 h 2094302"/>
              <a:gd name="connsiteX22" fmla="*/ 5621989 w 7500395"/>
              <a:gd name="connsiteY22" fmla="*/ 1551880 h 2094302"/>
              <a:gd name="connsiteX23" fmla="*/ 5846869 w 7500395"/>
              <a:gd name="connsiteY23" fmla="*/ 1895855 h 2094302"/>
              <a:gd name="connsiteX24" fmla="*/ 6098205 w 7500395"/>
              <a:gd name="connsiteY24" fmla="*/ 1194676 h 2094302"/>
              <a:gd name="connsiteX25" fmla="*/ 6534736 w 7500395"/>
              <a:gd name="connsiteY25" fmla="*/ 1882625 h 2094302"/>
              <a:gd name="connsiteX26" fmla="*/ 7050636 w 7500395"/>
              <a:gd name="connsiteY26" fmla="*/ 440577 h 2094302"/>
              <a:gd name="connsiteX27" fmla="*/ 7500395 w 7500395"/>
              <a:gd name="connsiteY27" fmla="*/ 2094302 h 2094302"/>
              <a:gd name="connsiteX0" fmla="*/ 0 w 7500395"/>
              <a:gd name="connsiteY0" fmla="*/ 2089032 h 2089032"/>
              <a:gd name="connsiteX1" fmla="*/ 277793 w 7500395"/>
              <a:gd name="connsiteY1" fmla="*/ 1771517 h 2089032"/>
              <a:gd name="connsiteX2" fmla="*/ 396847 w 7500395"/>
              <a:gd name="connsiteY2" fmla="*/ 1520151 h 2089032"/>
              <a:gd name="connsiteX3" fmla="*/ 648183 w 7500395"/>
              <a:gd name="connsiteY3" fmla="*/ 1427542 h 2089032"/>
              <a:gd name="connsiteX4" fmla="*/ 727552 w 7500395"/>
              <a:gd name="connsiteY4" fmla="*/ 1017418 h 2089032"/>
              <a:gd name="connsiteX5" fmla="*/ 992116 w 7500395"/>
              <a:gd name="connsiteY5" fmla="*/ 1890585 h 2089032"/>
              <a:gd name="connsiteX6" fmla="*/ 1190539 w 7500395"/>
              <a:gd name="connsiteY6" fmla="*/ 1718598 h 2089032"/>
              <a:gd name="connsiteX7" fmla="*/ 1283137 w 7500395"/>
              <a:gd name="connsiteY7" fmla="*/ 1334933 h 2089032"/>
              <a:gd name="connsiteX8" fmla="*/ 1574157 w 7500395"/>
              <a:gd name="connsiteY8" fmla="*/ 779282 h 2089032"/>
              <a:gd name="connsiteX9" fmla="*/ 1918091 w 7500395"/>
              <a:gd name="connsiteY9" fmla="*/ 157481 h 2089032"/>
              <a:gd name="connsiteX10" fmla="*/ 2708263 w 7500395"/>
              <a:gd name="connsiteY10" fmla="*/ 90293 h 2089032"/>
              <a:gd name="connsiteX11" fmla="*/ 3161867 w 7500395"/>
              <a:gd name="connsiteY11" fmla="*/ 1263588 h 2089032"/>
              <a:gd name="connsiteX12" fmla="*/ 3426107 w 7500395"/>
              <a:gd name="connsiteY12" fmla="*/ 1784747 h 2089032"/>
              <a:gd name="connsiteX13" fmla="*/ 3730355 w 7500395"/>
              <a:gd name="connsiteY13" fmla="*/ 1996424 h 2089032"/>
              <a:gd name="connsiteX14" fmla="*/ 4153658 w 7500395"/>
              <a:gd name="connsiteY14" fmla="*/ 1718598 h 2089032"/>
              <a:gd name="connsiteX15" fmla="*/ 4338853 w 7500395"/>
              <a:gd name="connsiteY15" fmla="*/ 1189406 h 2089032"/>
              <a:gd name="connsiteX16" fmla="*/ 4643102 w 7500395"/>
              <a:gd name="connsiteY16" fmla="*/ 990958 h 2089032"/>
              <a:gd name="connsiteX17" fmla="*/ 4775384 w 7500395"/>
              <a:gd name="connsiteY17" fmla="*/ 474996 h 2089032"/>
              <a:gd name="connsiteX18" fmla="*/ 4934123 w 7500395"/>
              <a:gd name="connsiteY18" fmla="*/ 51642 h 2089032"/>
              <a:gd name="connsiteX19" fmla="*/ 5145774 w 7500395"/>
              <a:gd name="connsiteY19" fmla="*/ 699903 h 2089032"/>
              <a:gd name="connsiteX20" fmla="*/ 5397110 w 7500395"/>
              <a:gd name="connsiteY20" fmla="*/ 210400 h 2089032"/>
              <a:gd name="connsiteX21" fmla="*/ 5450023 w 7500395"/>
              <a:gd name="connsiteY21" fmla="*/ 990958 h 2089032"/>
              <a:gd name="connsiteX22" fmla="*/ 5621989 w 7500395"/>
              <a:gd name="connsiteY22" fmla="*/ 1546610 h 2089032"/>
              <a:gd name="connsiteX23" fmla="*/ 5846869 w 7500395"/>
              <a:gd name="connsiteY23" fmla="*/ 1890585 h 2089032"/>
              <a:gd name="connsiteX24" fmla="*/ 6098205 w 7500395"/>
              <a:gd name="connsiteY24" fmla="*/ 1189406 h 2089032"/>
              <a:gd name="connsiteX25" fmla="*/ 6534736 w 7500395"/>
              <a:gd name="connsiteY25" fmla="*/ 1877355 h 2089032"/>
              <a:gd name="connsiteX26" fmla="*/ 7050636 w 7500395"/>
              <a:gd name="connsiteY26" fmla="*/ 435307 h 2089032"/>
              <a:gd name="connsiteX27" fmla="*/ 7500395 w 7500395"/>
              <a:gd name="connsiteY27" fmla="*/ 2089032 h 2089032"/>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574157 w 7500395"/>
              <a:gd name="connsiteY8" fmla="*/ 730810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631240 w 7500395"/>
              <a:gd name="connsiteY8" fmla="*/ 816424 h 2040560"/>
              <a:gd name="connsiteX9" fmla="*/ 2246319 w 7500395"/>
              <a:gd name="connsiteY9" fmla="*/ 465732 h 2040560"/>
              <a:gd name="connsiteX10" fmla="*/ 2708263 w 7500395"/>
              <a:gd name="connsiteY10" fmla="*/ 41821 h 2040560"/>
              <a:gd name="connsiteX11" fmla="*/ 3161867 w 7500395"/>
              <a:gd name="connsiteY11" fmla="*/ 1215116 h 2040560"/>
              <a:gd name="connsiteX12" fmla="*/ 3426107 w 7500395"/>
              <a:gd name="connsiteY12" fmla="*/ 1736275 h 2040560"/>
              <a:gd name="connsiteX13" fmla="*/ 3730355 w 7500395"/>
              <a:gd name="connsiteY13" fmla="*/ 1947952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90644 h 2090644"/>
              <a:gd name="connsiteX1" fmla="*/ 277793 w 7500395"/>
              <a:gd name="connsiteY1" fmla="*/ 1773129 h 2090644"/>
              <a:gd name="connsiteX2" fmla="*/ 396847 w 7500395"/>
              <a:gd name="connsiteY2" fmla="*/ 1521763 h 2090644"/>
              <a:gd name="connsiteX3" fmla="*/ 648183 w 7500395"/>
              <a:gd name="connsiteY3" fmla="*/ 1429154 h 2090644"/>
              <a:gd name="connsiteX4" fmla="*/ 727552 w 7500395"/>
              <a:gd name="connsiteY4" fmla="*/ 1019030 h 2090644"/>
              <a:gd name="connsiteX5" fmla="*/ 992116 w 7500395"/>
              <a:gd name="connsiteY5" fmla="*/ 1892197 h 2090644"/>
              <a:gd name="connsiteX6" fmla="*/ 1190539 w 7500395"/>
              <a:gd name="connsiteY6" fmla="*/ 1720210 h 2090644"/>
              <a:gd name="connsiteX7" fmla="*/ 1283137 w 7500395"/>
              <a:gd name="connsiteY7" fmla="*/ 1336545 h 2090644"/>
              <a:gd name="connsiteX8" fmla="*/ 1631240 w 7500395"/>
              <a:gd name="connsiteY8" fmla="*/ 866508 h 2090644"/>
              <a:gd name="connsiteX9" fmla="*/ 2246319 w 7500395"/>
              <a:gd name="connsiteY9" fmla="*/ 515816 h 2090644"/>
              <a:gd name="connsiteX10" fmla="*/ 3193469 w 7500395"/>
              <a:gd name="connsiteY10" fmla="*/ 20560 h 2090644"/>
              <a:gd name="connsiteX11" fmla="*/ 3161867 w 7500395"/>
              <a:gd name="connsiteY11" fmla="*/ 1265200 h 2090644"/>
              <a:gd name="connsiteX12" fmla="*/ 3426107 w 7500395"/>
              <a:gd name="connsiteY12" fmla="*/ 1786359 h 2090644"/>
              <a:gd name="connsiteX13" fmla="*/ 3730355 w 7500395"/>
              <a:gd name="connsiteY13" fmla="*/ 1998036 h 2090644"/>
              <a:gd name="connsiteX14" fmla="*/ 4153658 w 7500395"/>
              <a:gd name="connsiteY14" fmla="*/ 1720210 h 2090644"/>
              <a:gd name="connsiteX15" fmla="*/ 4338853 w 7500395"/>
              <a:gd name="connsiteY15" fmla="*/ 1191018 h 2090644"/>
              <a:gd name="connsiteX16" fmla="*/ 4643102 w 7500395"/>
              <a:gd name="connsiteY16" fmla="*/ 992570 h 2090644"/>
              <a:gd name="connsiteX17" fmla="*/ 4775384 w 7500395"/>
              <a:gd name="connsiteY17" fmla="*/ 476608 h 2090644"/>
              <a:gd name="connsiteX18" fmla="*/ 4934123 w 7500395"/>
              <a:gd name="connsiteY18" fmla="*/ 53254 h 2090644"/>
              <a:gd name="connsiteX19" fmla="*/ 5145774 w 7500395"/>
              <a:gd name="connsiteY19" fmla="*/ 701515 h 2090644"/>
              <a:gd name="connsiteX20" fmla="*/ 5397110 w 7500395"/>
              <a:gd name="connsiteY20" fmla="*/ 212012 h 2090644"/>
              <a:gd name="connsiteX21" fmla="*/ 5450023 w 7500395"/>
              <a:gd name="connsiteY21" fmla="*/ 992570 h 2090644"/>
              <a:gd name="connsiteX22" fmla="*/ 5621989 w 7500395"/>
              <a:gd name="connsiteY22" fmla="*/ 1548222 h 2090644"/>
              <a:gd name="connsiteX23" fmla="*/ 5846869 w 7500395"/>
              <a:gd name="connsiteY23" fmla="*/ 1892197 h 2090644"/>
              <a:gd name="connsiteX24" fmla="*/ 6098205 w 7500395"/>
              <a:gd name="connsiteY24" fmla="*/ 1191018 h 2090644"/>
              <a:gd name="connsiteX25" fmla="*/ 6534736 w 7500395"/>
              <a:gd name="connsiteY25" fmla="*/ 1878967 h 2090644"/>
              <a:gd name="connsiteX26" fmla="*/ 7050636 w 7500395"/>
              <a:gd name="connsiteY26" fmla="*/ 436919 h 2090644"/>
              <a:gd name="connsiteX27" fmla="*/ 7500395 w 7500395"/>
              <a:gd name="connsiteY27" fmla="*/ 2090644 h 2090644"/>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426107 w 7500395"/>
              <a:gd name="connsiteY12" fmla="*/ 1782653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730355 w 7500395"/>
              <a:gd name="connsiteY13" fmla="*/ 1994330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86938 h 2086938"/>
              <a:gd name="connsiteX1" fmla="*/ 277793 w 7500395"/>
              <a:gd name="connsiteY1" fmla="*/ 1769423 h 2086938"/>
              <a:gd name="connsiteX2" fmla="*/ 396847 w 7500395"/>
              <a:gd name="connsiteY2" fmla="*/ 1518057 h 2086938"/>
              <a:gd name="connsiteX3" fmla="*/ 648183 w 7500395"/>
              <a:gd name="connsiteY3" fmla="*/ 1425448 h 2086938"/>
              <a:gd name="connsiteX4" fmla="*/ 727552 w 7500395"/>
              <a:gd name="connsiteY4" fmla="*/ 1015324 h 2086938"/>
              <a:gd name="connsiteX5" fmla="*/ 992116 w 7500395"/>
              <a:gd name="connsiteY5" fmla="*/ 1888491 h 2086938"/>
              <a:gd name="connsiteX6" fmla="*/ 1190539 w 7500395"/>
              <a:gd name="connsiteY6" fmla="*/ 1716504 h 2086938"/>
              <a:gd name="connsiteX7" fmla="*/ 1283137 w 7500395"/>
              <a:gd name="connsiteY7" fmla="*/ 1332839 h 2086938"/>
              <a:gd name="connsiteX8" fmla="*/ 1631240 w 7500395"/>
              <a:gd name="connsiteY8" fmla="*/ 862802 h 2086938"/>
              <a:gd name="connsiteX9" fmla="*/ 2246319 w 7500395"/>
              <a:gd name="connsiteY9" fmla="*/ 512110 h 2086938"/>
              <a:gd name="connsiteX10" fmla="*/ 3193469 w 7500395"/>
              <a:gd name="connsiteY10" fmla="*/ 16854 h 2086938"/>
              <a:gd name="connsiteX11" fmla="*/ 3404470 w 7500395"/>
              <a:gd name="connsiteY11" fmla="*/ 1175881 h 2086938"/>
              <a:gd name="connsiteX12" fmla="*/ 3568814 w 7500395"/>
              <a:gd name="connsiteY12" fmla="*/ 1711309 h 2086938"/>
              <a:gd name="connsiteX13" fmla="*/ 3801709 w 7500395"/>
              <a:gd name="connsiteY13" fmla="*/ 1951523 h 2086938"/>
              <a:gd name="connsiteX14" fmla="*/ 4153658 w 7500395"/>
              <a:gd name="connsiteY14" fmla="*/ 1716504 h 2086938"/>
              <a:gd name="connsiteX15" fmla="*/ 4338853 w 7500395"/>
              <a:gd name="connsiteY15" fmla="*/ 1187312 h 2086938"/>
              <a:gd name="connsiteX16" fmla="*/ 4643102 w 7500395"/>
              <a:gd name="connsiteY16" fmla="*/ 988864 h 2086938"/>
              <a:gd name="connsiteX17" fmla="*/ 4775384 w 7500395"/>
              <a:gd name="connsiteY17" fmla="*/ 472902 h 2086938"/>
              <a:gd name="connsiteX18" fmla="*/ 4934123 w 7500395"/>
              <a:gd name="connsiteY18" fmla="*/ 49548 h 2086938"/>
              <a:gd name="connsiteX19" fmla="*/ 5145774 w 7500395"/>
              <a:gd name="connsiteY19" fmla="*/ 697809 h 2086938"/>
              <a:gd name="connsiteX20" fmla="*/ 5397110 w 7500395"/>
              <a:gd name="connsiteY20" fmla="*/ 208306 h 2086938"/>
              <a:gd name="connsiteX21" fmla="*/ 5450023 w 7500395"/>
              <a:gd name="connsiteY21" fmla="*/ 988864 h 2086938"/>
              <a:gd name="connsiteX22" fmla="*/ 5621989 w 7500395"/>
              <a:gd name="connsiteY22" fmla="*/ 1544516 h 2086938"/>
              <a:gd name="connsiteX23" fmla="*/ 5846869 w 7500395"/>
              <a:gd name="connsiteY23" fmla="*/ 1888491 h 2086938"/>
              <a:gd name="connsiteX24" fmla="*/ 6098205 w 7500395"/>
              <a:gd name="connsiteY24" fmla="*/ 1187312 h 2086938"/>
              <a:gd name="connsiteX25" fmla="*/ 6534736 w 7500395"/>
              <a:gd name="connsiteY25" fmla="*/ 1875261 h 2086938"/>
              <a:gd name="connsiteX26" fmla="*/ 7050636 w 7500395"/>
              <a:gd name="connsiteY26" fmla="*/ 433213 h 2086938"/>
              <a:gd name="connsiteX27" fmla="*/ 7500395 w 7500395"/>
              <a:gd name="connsiteY27" fmla="*/ 2086938 h 2086938"/>
              <a:gd name="connsiteX0" fmla="*/ 0 w 7500395"/>
              <a:gd name="connsiteY0" fmla="*/ 2073044 h 2073044"/>
              <a:gd name="connsiteX1" fmla="*/ 277793 w 7500395"/>
              <a:gd name="connsiteY1" fmla="*/ 1755529 h 2073044"/>
              <a:gd name="connsiteX2" fmla="*/ 396847 w 7500395"/>
              <a:gd name="connsiteY2" fmla="*/ 1504163 h 2073044"/>
              <a:gd name="connsiteX3" fmla="*/ 648183 w 7500395"/>
              <a:gd name="connsiteY3" fmla="*/ 1411554 h 2073044"/>
              <a:gd name="connsiteX4" fmla="*/ 727552 w 7500395"/>
              <a:gd name="connsiteY4" fmla="*/ 1001430 h 2073044"/>
              <a:gd name="connsiteX5" fmla="*/ 992116 w 7500395"/>
              <a:gd name="connsiteY5" fmla="*/ 1874597 h 2073044"/>
              <a:gd name="connsiteX6" fmla="*/ 1190539 w 7500395"/>
              <a:gd name="connsiteY6" fmla="*/ 1702610 h 2073044"/>
              <a:gd name="connsiteX7" fmla="*/ 1283137 w 7500395"/>
              <a:gd name="connsiteY7" fmla="*/ 1318945 h 2073044"/>
              <a:gd name="connsiteX8" fmla="*/ 1631240 w 7500395"/>
              <a:gd name="connsiteY8" fmla="*/ 848908 h 2073044"/>
              <a:gd name="connsiteX9" fmla="*/ 2246319 w 7500395"/>
              <a:gd name="connsiteY9" fmla="*/ 498216 h 2073044"/>
              <a:gd name="connsiteX10" fmla="*/ 3150656 w 7500395"/>
              <a:gd name="connsiteY10" fmla="*/ 17229 h 2073044"/>
              <a:gd name="connsiteX11" fmla="*/ 3404470 w 7500395"/>
              <a:gd name="connsiteY11" fmla="*/ 1161987 h 2073044"/>
              <a:gd name="connsiteX12" fmla="*/ 3568814 w 7500395"/>
              <a:gd name="connsiteY12" fmla="*/ 1697415 h 2073044"/>
              <a:gd name="connsiteX13" fmla="*/ 3801709 w 7500395"/>
              <a:gd name="connsiteY13" fmla="*/ 1937629 h 2073044"/>
              <a:gd name="connsiteX14" fmla="*/ 4153658 w 7500395"/>
              <a:gd name="connsiteY14" fmla="*/ 1702610 h 2073044"/>
              <a:gd name="connsiteX15" fmla="*/ 4338853 w 7500395"/>
              <a:gd name="connsiteY15" fmla="*/ 1173418 h 2073044"/>
              <a:gd name="connsiteX16" fmla="*/ 4643102 w 7500395"/>
              <a:gd name="connsiteY16" fmla="*/ 974970 h 2073044"/>
              <a:gd name="connsiteX17" fmla="*/ 4775384 w 7500395"/>
              <a:gd name="connsiteY17" fmla="*/ 459008 h 2073044"/>
              <a:gd name="connsiteX18" fmla="*/ 4934123 w 7500395"/>
              <a:gd name="connsiteY18" fmla="*/ 35654 h 2073044"/>
              <a:gd name="connsiteX19" fmla="*/ 5145774 w 7500395"/>
              <a:gd name="connsiteY19" fmla="*/ 683915 h 2073044"/>
              <a:gd name="connsiteX20" fmla="*/ 5397110 w 7500395"/>
              <a:gd name="connsiteY20" fmla="*/ 194412 h 2073044"/>
              <a:gd name="connsiteX21" fmla="*/ 5450023 w 7500395"/>
              <a:gd name="connsiteY21" fmla="*/ 974970 h 2073044"/>
              <a:gd name="connsiteX22" fmla="*/ 5621989 w 7500395"/>
              <a:gd name="connsiteY22" fmla="*/ 1530622 h 2073044"/>
              <a:gd name="connsiteX23" fmla="*/ 5846869 w 7500395"/>
              <a:gd name="connsiteY23" fmla="*/ 1874597 h 2073044"/>
              <a:gd name="connsiteX24" fmla="*/ 6098205 w 7500395"/>
              <a:gd name="connsiteY24" fmla="*/ 1173418 h 2073044"/>
              <a:gd name="connsiteX25" fmla="*/ 6534736 w 7500395"/>
              <a:gd name="connsiteY25" fmla="*/ 1861367 h 2073044"/>
              <a:gd name="connsiteX26" fmla="*/ 7050636 w 7500395"/>
              <a:gd name="connsiteY26" fmla="*/ 419319 h 2073044"/>
              <a:gd name="connsiteX27" fmla="*/ 7500395 w 7500395"/>
              <a:gd name="connsiteY27" fmla="*/ 2073044 h 2073044"/>
              <a:gd name="connsiteX0" fmla="*/ 0 w 7500395"/>
              <a:gd name="connsiteY0" fmla="*/ 2074716 h 2074716"/>
              <a:gd name="connsiteX1" fmla="*/ 277793 w 7500395"/>
              <a:gd name="connsiteY1" fmla="*/ 1757201 h 2074716"/>
              <a:gd name="connsiteX2" fmla="*/ 396847 w 7500395"/>
              <a:gd name="connsiteY2" fmla="*/ 1505835 h 2074716"/>
              <a:gd name="connsiteX3" fmla="*/ 648183 w 7500395"/>
              <a:gd name="connsiteY3" fmla="*/ 1413226 h 2074716"/>
              <a:gd name="connsiteX4" fmla="*/ 727552 w 7500395"/>
              <a:gd name="connsiteY4" fmla="*/ 1003102 h 2074716"/>
              <a:gd name="connsiteX5" fmla="*/ 992116 w 7500395"/>
              <a:gd name="connsiteY5" fmla="*/ 1876269 h 2074716"/>
              <a:gd name="connsiteX6" fmla="*/ 1190539 w 7500395"/>
              <a:gd name="connsiteY6" fmla="*/ 1704282 h 2074716"/>
              <a:gd name="connsiteX7" fmla="*/ 1283137 w 7500395"/>
              <a:gd name="connsiteY7" fmla="*/ 1320617 h 2074716"/>
              <a:gd name="connsiteX8" fmla="*/ 1731135 w 7500395"/>
              <a:gd name="connsiteY8" fmla="*/ 1150227 h 2074716"/>
              <a:gd name="connsiteX9" fmla="*/ 2246319 w 7500395"/>
              <a:gd name="connsiteY9" fmla="*/ 499888 h 2074716"/>
              <a:gd name="connsiteX10" fmla="*/ 3150656 w 7500395"/>
              <a:gd name="connsiteY10" fmla="*/ 18901 h 2074716"/>
              <a:gd name="connsiteX11" fmla="*/ 3404470 w 7500395"/>
              <a:gd name="connsiteY11" fmla="*/ 1163659 h 2074716"/>
              <a:gd name="connsiteX12" fmla="*/ 3568814 w 7500395"/>
              <a:gd name="connsiteY12" fmla="*/ 1699087 h 2074716"/>
              <a:gd name="connsiteX13" fmla="*/ 3801709 w 7500395"/>
              <a:gd name="connsiteY13" fmla="*/ 1939301 h 2074716"/>
              <a:gd name="connsiteX14" fmla="*/ 4153658 w 7500395"/>
              <a:gd name="connsiteY14" fmla="*/ 1704282 h 2074716"/>
              <a:gd name="connsiteX15" fmla="*/ 4338853 w 7500395"/>
              <a:gd name="connsiteY15" fmla="*/ 1175090 h 2074716"/>
              <a:gd name="connsiteX16" fmla="*/ 4643102 w 7500395"/>
              <a:gd name="connsiteY16" fmla="*/ 976642 h 2074716"/>
              <a:gd name="connsiteX17" fmla="*/ 4775384 w 7500395"/>
              <a:gd name="connsiteY17" fmla="*/ 460680 h 2074716"/>
              <a:gd name="connsiteX18" fmla="*/ 4934123 w 7500395"/>
              <a:gd name="connsiteY18" fmla="*/ 37326 h 2074716"/>
              <a:gd name="connsiteX19" fmla="*/ 5145774 w 7500395"/>
              <a:gd name="connsiteY19" fmla="*/ 685587 h 2074716"/>
              <a:gd name="connsiteX20" fmla="*/ 5397110 w 7500395"/>
              <a:gd name="connsiteY20" fmla="*/ 196084 h 2074716"/>
              <a:gd name="connsiteX21" fmla="*/ 5450023 w 7500395"/>
              <a:gd name="connsiteY21" fmla="*/ 976642 h 2074716"/>
              <a:gd name="connsiteX22" fmla="*/ 5621989 w 7500395"/>
              <a:gd name="connsiteY22" fmla="*/ 1532294 h 2074716"/>
              <a:gd name="connsiteX23" fmla="*/ 5846869 w 7500395"/>
              <a:gd name="connsiteY23" fmla="*/ 1876269 h 2074716"/>
              <a:gd name="connsiteX24" fmla="*/ 6098205 w 7500395"/>
              <a:gd name="connsiteY24" fmla="*/ 1175090 h 2074716"/>
              <a:gd name="connsiteX25" fmla="*/ 6534736 w 7500395"/>
              <a:gd name="connsiteY25" fmla="*/ 1863039 h 2074716"/>
              <a:gd name="connsiteX26" fmla="*/ 7050636 w 7500395"/>
              <a:gd name="connsiteY26" fmla="*/ 420991 h 2074716"/>
              <a:gd name="connsiteX27" fmla="*/ 7500395 w 7500395"/>
              <a:gd name="connsiteY27" fmla="*/ 2074716 h 2074716"/>
              <a:gd name="connsiteX0" fmla="*/ 0 w 7500395"/>
              <a:gd name="connsiteY0" fmla="*/ 2144018 h 2144018"/>
              <a:gd name="connsiteX1" fmla="*/ 277793 w 7500395"/>
              <a:gd name="connsiteY1" fmla="*/ 1826503 h 2144018"/>
              <a:gd name="connsiteX2" fmla="*/ 396847 w 7500395"/>
              <a:gd name="connsiteY2" fmla="*/ 1575137 h 2144018"/>
              <a:gd name="connsiteX3" fmla="*/ 648183 w 7500395"/>
              <a:gd name="connsiteY3" fmla="*/ 1482528 h 2144018"/>
              <a:gd name="connsiteX4" fmla="*/ 727552 w 7500395"/>
              <a:gd name="connsiteY4" fmla="*/ 1072404 h 2144018"/>
              <a:gd name="connsiteX5" fmla="*/ 992116 w 7500395"/>
              <a:gd name="connsiteY5" fmla="*/ 1945571 h 2144018"/>
              <a:gd name="connsiteX6" fmla="*/ 1190539 w 7500395"/>
              <a:gd name="connsiteY6" fmla="*/ 1773584 h 2144018"/>
              <a:gd name="connsiteX7" fmla="*/ 1283137 w 7500395"/>
              <a:gd name="connsiteY7" fmla="*/ 1389919 h 2144018"/>
              <a:gd name="connsiteX8" fmla="*/ 1731135 w 7500395"/>
              <a:gd name="connsiteY8" fmla="*/ 1219529 h 2144018"/>
              <a:gd name="connsiteX9" fmla="*/ 2246319 w 7500395"/>
              <a:gd name="connsiteY9" fmla="*/ 569190 h 2144018"/>
              <a:gd name="connsiteX10" fmla="*/ 3421800 w 7500395"/>
              <a:gd name="connsiteY10" fmla="*/ 16858 h 2144018"/>
              <a:gd name="connsiteX11" fmla="*/ 3404470 w 7500395"/>
              <a:gd name="connsiteY11" fmla="*/ 1232961 h 2144018"/>
              <a:gd name="connsiteX12" fmla="*/ 3568814 w 7500395"/>
              <a:gd name="connsiteY12" fmla="*/ 1768389 h 2144018"/>
              <a:gd name="connsiteX13" fmla="*/ 3801709 w 7500395"/>
              <a:gd name="connsiteY13" fmla="*/ 2008603 h 2144018"/>
              <a:gd name="connsiteX14" fmla="*/ 4153658 w 7500395"/>
              <a:gd name="connsiteY14" fmla="*/ 1773584 h 2144018"/>
              <a:gd name="connsiteX15" fmla="*/ 4338853 w 7500395"/>
              <a:gd name="connsiteY15" fmla="*/ 1244392 h 2144018"/>
              <a:gd name="connsiteX16" fmla="*/ 4643102 w 7500395"/>
              <a:gd name="connsiteY16" fmla="*/ 1045944 h 2144018"/>
              <a:gd name="connsiteX17" fmla="*/ 4775384 w 7500395"/>
              <a:gd name="connsiteY17" fmla="*/ 529982 h 2144018"/>
              <a:gd name="connsiteX18" fmla="*/ 4934123 w 7500395"/>
              <a:gd name="connsiteY18" fmla="*/ 106628 h 2144018"/>
              <a:gd name="connsiteX19" fmla="*/ 5145774 w 7500395"/>
              <a:gd name="connsiteY19" fmla="*/ 754889 h 2144018"/>
              <a:gd name="connsiteX20" fmla="*/ 5397110 w 7500395"/>
              <a:gd name="connsiteY20" fmla="*/ 265386 h 2144018"/>
              <a:gd name="connsiteX21" fmla="*/ 5450023 w 7500395"/>
              <a:gd name="connsiteY21" fmla="*/ 1045944 h 2144018"/>
              <a:gd name="connsiteX22" fmla="*/ 5621989 w 7500395"/>
              <a:gd name="connsiteY22" fmla="*/ 1601596 h 2144018"/>
              <a:gd name="connsiteX23" fmla="*/ 5846869 w 7500395"/>
              <a:gd name="connsiteY23" fmla="*/ 1945571 h 2144018"/>
              <a:gd name="connsiteX24" fmla="*/ 6098205 w 7500395"/>
              <a:gd name="connsiteY24" fmla="*/ 1244392 h 2144018"/>
              <a:gd name="connsiteX25" fmla="*/ 6534736 w 7500395"/>
              <a:gd name="connsiteY25" fmla="*/ 1932341 h 2144018"/>
              <a:gd name="connsiteX26" fmla="*/ 7050636 w 7500395"/>
              <a:gd name="connsiteY26" fmla="*/ 490293 h 2144018"/>
              <a:gd name="connsiteX27" fmla="*/ 7500395 w 7500395"/>
              <a:gd name="connsiteY27" fmla="*/ 2144018 h 2144018"/>
              <a:gd name="connsiteX0" fmla="*/ 0 w 7500395"/>
              <a:gd name="connsiteY0" fmla="*/ 2140006 h 2140006"/>
              <a:gd name="connsiteX1" fmla="*/ 277793 w 7500395"/>
              <a:gd name="connsiteY1" fmla="*/ 1822491 h 2140006"/>
              <a:gd name="connsiteX2" fmla="*/ 396847 w 7500395"/>
              <a:gd name="connsiteY2" fmla="*/ 1571125 h 2140006"/>
              <a:gd name="connsiteX3" fmla="*/ 648183 w 7500395"/>
              <a:gd name="connsiteY3" fmla="*/ 1478516 h 2140006"/>
              <a:gd name="connsiteX4" fmla="*/ 727552 w 7500395"/>
              <a:gd name="connsiteY4" fmla="*/ 1068392 h 2140006"/>
              <a:gd name="connsiteX5" fmla="*/ 992116 w 7500395"/>
              <a:gd name="connsiteY5" fmla="*/ 1941559 h 2140006"/>
              <a:gd name="connsiteX6" fmla="*/ 1190539 w 7500395"/>
              <a:gd name="connsiteY6" fmla="*/ 1769572 h 2140006"/>
              <a:gd name="connsiteX7" fmla="*/ 1283137 w 7500395"/>
              <a:gd name="connsiteY7" fmla="*/ 1385907 h 2140006"/>
              <a:gd name="connsiteX8" fmla="*/ 1731135 w 7500395"/>
              <a:gd name="connsiteY8" fmla="*/ 1215517 h 2140006"/>
              <a:gd name="connsiteX9" fmla="*/ 2246319 w 7500395"/>
              <a:gd name="connsiteY9" fmla="*/ 565178 h 2140006"/>
              <a:gd name="connsiteX10" fmla="*/ 3421800 w 7500395"/>
              <a:gd name="connsiteY10" fmla="*/ 12846 h 2140006"/>
              <a:gd name="connsiteX11" fmla="*/ 3547177 w 7500395"/>
              <a:gd name="connsiteY11" fmla="*/ 1129066 h 2140006"/>
              <a:gd name="connsiteX12" fmla="*/ 3568814 w 7500395"/>
              <a:gd name="connsiteY12" fmla="*/ 1764377 h 2140006"/>
              <a:gd name="connsiteX13" fmla="*/ 3801709 w 7500395"/>
              <a:gd name="connsiteY13" fmla="*/ 2004591 h 2140006"/>
              <a:gd name="connsiteX14" fmla="*/ 4153658 w 7500395"/>
              <a:gd name="connsiteY14" fmla="*/ 1769572 h 2140006"/>
              <a:gd name="connsiteX15" fmla="*/ 4338853 w 7500395"/>
              <a:gd name="connsiteY15" fmla="*/ 1240380 h 2140006"/>
              <a:gd name="connsiteX16" fmla="*/ 4643102 w 7500395"/>
              <a:gd name="connsiteY16" fmla="*/ 1041932 h 2140006"/>
              <a:gd name="connsiteX17" fmla="*/ 4775384 w 7500395"/>
              <a:gd name="connsiteY17" fmla="*/ 525970 h 2140006"/>
              <a:gd name="connsiteX18" fmla="*/ 4934123 w 7500395"/>
              <a:gd name="connsiteY18" fmla="*/ 102616 h 2140006"/>
              <a:gd name="connsiteX19" fmla="*/ 5145774 w 7500395"/>
              <a:gd name="connsiteY19" fmla="*/ 750877 h 2140006"/>
              <a:gd name="connsiteX20" fmla="*/ 5397110 w 7500395"/>
              <a:gd name="connsiteY20" fmla="*/ 261374 h 2140006"/>
              <a:gd name="connsiteX21" fmla="*/ 5450023 w 7500395"/>
              <a:gd name="connsiteY21" fmla="*/ 1041932 h 2140006"/>
              <a:gd name="connsiteX22" fmla="*/ 5621989 w 7500395"/>
              <a:gd name="connsiteY22" fmla="*/ 1597584 h 2140006"/>
              <a:gd name="connsiteX23" fmla="*/ 5846869 w 7500395"/>
              <a:gd name="connsiteY23" fmla="*/ 1941559 h 2140006"/>
              <a:gd name="connsiteX24" fmla="*/ 6098205 w 7500395"/>
              <a:gd name="connsiteY24" fmla="*/ 1240380 h 2140006"/>
              <a:gd name="connsiteX25" fmla="*/ 6534736 w 7500395"/>
              <a:gd name="connsiteY25" fmla="*/ 1928329 h 2140006"/>
              <a:gd name="connsiteX26" fmla="*/ 7050636 w 7500395"/>
              <a:gd name="connsiteY26" fmla="*/ 486281 h 2140006"/>
              <a:gd name="connsiteX27" fmla="*/ 7500395 w 7500395"/>
              <a:gd name="connsiteY27" fmla="*/ 2140006 h 2140006"/>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246319 w 7500395"/>
              <a:gd name="connsiteY9" fmla="*/ 465732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283137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568814 w 7500395"/>
              <a:gd name="connsiteY12" fmla="*/ 1664931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396847 w 7500395"/>
              <a:gd name="connsiteY2" fmla="*/ 147167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474651 w 7500395"/>
              <a:gd name="connsiteY9" fmla="*/ 793917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1731135 w 7500395"/>
              <a:gd name="connsiteY8" fmla="*/ 1116071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411574 w 7500395"/>
              <a:gd name="connsiteY7" fmla="*/ 1286461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1606959 w 7500395"/>
              <a:gd name="connsiteY7" fmla="*/ 1227845 h 2040560"/>
              <a:gd name="connsiteX8" fmla="*/ 2024212 w 7500395"/>
              <a:gd name="connsiteY8" fmla="*/ 1018378 h 2040560"/>
              <a:gd name="connsiteX9" fmla="*/ 2709113 w 7500395"/>
              <a:gd name="connsiteY9" fmla="*/ 657148 h 2040560"/>
              <a:gd name="connsiteX10" fmla="*/ 3293363 w 7500395"/>
              <a:gd name="connsiteY10" fmla="*/ 241585 h 2040560"/>
              <a:gd name="connsiteX11" fmla="*/ 3547177 w 7500395"/>
              <a:gd name="connsiteY11" fmla="*/ 1029620 h 2040560"/>
              <a:gd name="connsiteX12" fmla="*/ 3640168 w 7500395"/>
              <a:gd name="connsiteY12" fmla="*/ 1622124 h 2040560"/>
              <a:gd name="connsiteX13" fmla="*/ 3801709 w 7500395"/>
              <a:gd name="connsiteY13" fmla="*/ 1905145 h 2040560"/>
              <a:gd name="connsiteX14" fmla="*/ 4153658 w 7500395"/>
              <a:gd name="connsiteY14" fmla="*/ 1670126 h 2040560"/>
              <a:gd name="connsiteX15" fmla="*/ 4338853 w 7500395"/>
              <a:gd name="connsiteY15" fmla="*/ 1140934 h 2040560"/>
              <a:gd name="connsiteX16" fmla="*/ 4643102 w 7500395"/>
              <a:gd name="connsiteY16" fmla="*/ 942486 h 2040560"/>
              <a:gd name="connsiteX17" fmla="*/ 4775384 w 7500395"/>
              <a:gd name="connsiteY17" fmla="*/ 426524 h 2040560"/>
              <a:gd name="connsiteX18" fmla="*/ 4934123 w 7500395"/>
              <a:gd name="connsiteY18" fmla="*/ 3170 h 2040560"/>
              <a:gd name="connsiteX19" fmla="*/ 5145774 w 7500395"/>
              <a:gd name="connsiteY19" fmla="*/ 651431 h 2040560"/>
              <a:gd name="connsiteX20" fmla="*/ 5397110 w 7500395"/>
              <a:gd name="connsiteY20" fmla="*/ 161928 h 2040560"/>
              <a:gd name="connsiteX21" fmla="*/ 5450023 w 7500395"/>
              <a:gd name="connsiteY21" fmla="*/ 942486 h 2040560"/>
              <a:gd name="connsiteX22" fmla="*/ 5621989 w 7500395"/>
              <a:gd name="connsiteY22" fmla="*/ 1498138 h 2040560"/>
              <a:gd name="connsiteX23" fmla="*/ 5846869 w 7500395"/>
              <a:gd name="connsiteY23" fmla="*/ 1842113 h 2040560"/>
              <a:gd name="connsiteX24" fmla="*/ 6098205 w 7500395"/>
              <a:gd name="connsiteY24" fmla="*/ 1140934 h 2040560"/>
              <a:gd name="connsiteX25" fmla="*/ 6534736 w 7500395"/>
              <a:gd name="connsiteY25" fmla="*/ 1828883 h 2040560"/>
              <a:gd name="connsiteX26" fmla="*/ 7050636 w 7500395"/>
              <a:gd name="connsiteY26" fmla="*/ 386835 h 2040560"/>
              <a:gd name="connsiteX27" fmla="*/ 7500395 w 7500395"/>
              <a:gd name="connsiteY27"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727552 w 7500395"/>
              <a:gd name="connsiteY4" fmla="*/ 968946 h 2040560"/>
              <a:gd name="connsiteX5" fmla="*/ 992116 w 7500395"/>
              <a:gd name="connsiteY5" fmla="*/ 1842113 h 2040560"/>
              <a:gd name="connsiteX6" fmla="*/ 1190539 w 7500395"/>
              <a:gd name="connsiteY6" fmla="*/ 1670126 h 2040560"/>
              <a:gd name="connsiteX7" fmla="*/ 2024212 w 7500395"/>
              <a:gd name="connsiteY7" fmla="*/ 1018378 h 2040560"/>
              <a:gd name="connsiteX8" fmla="*/ 2709113 w 7500395"/>
              <a:gd name="connsiteY8" fmla="*/ 657148 h 2040560"/>
              <a:gd name="connsiteX9" fmla="*/ 3293363 w 7500395"/>
              <a:gd name="connsiteY9" fmla="*/ 241585 h 2040560"/>
              <a:gd name="connsiteX10" fmla="*/ 3547177 w 7500395"/>
              <a:gd name="connsiteY10" fmla="*/ 1029620 h 2040560"/>
              <a:gd name="connsiteX11" fmla="*/ 3640168 w 7500395"/>
              <a:gd name="connsiteY11" fmla="*/ 1622124 h 2040560"/>
              <a:gd name="connsiteX12" fmla="*/ 3801709 w 7500395"/>
              <a:gd name="connsiteY12" fmla="*/ 1905145 h 2040560"/>
              <a:gd name="connsiteX13" fmla="*/ 4153658 w 7500395"/>
              <a:gd name="connsiteY13" fmla="*/ 1670126 h 2040560"/>
              <a:gd name="connsiteX14" fmla="*/ 4338853 w 7500395"/>
              <a:gd name="connsiteY14" fmla="*/ 1140934 h 2040560"/>
              <a:gd name="connsiteX15" fmla="*/ 4643102 w 7500395"/>
              <a:gd name="connsiteY15" fmla="*/ 942486 h 2040560"/>
              <a:gd name="connsiteX16" fmla="*/ 4775384 w 7500395"/>
              <a:gd name="connsiteY16" fmla="*/ 426524 h 2040560"/>
              <a:gd name="connsiteX17" fmla="*/ 4934123 w 7500395"/>
              <a:gd name="connsiteY17" fmla="*/ 3170 h 2040560"/>
              <a:gd name="connsiteX18" fmla="*/ 5145774 w 7500395"/>
              <a:gd name="connsiteY18" fmla="*/ 651431 h 2040560"/>
              <a:gd name="connsiteX19" fmla="*/ 5397110 w 7500395"/>
              <a:gd name="connsiteY19" fmla="*/ 161928 h 2040560"/>
              <a:gd name="connsiteX20" fmla="*/ 5450023 w 7500395"/>
              <a:gd name="connsiteY20" fmla="*/ 942486 h 2040560"/>
              <a:gd name="connsiteX21" fmla="*/ 5621989 w 7500395"/>
              <a:gd name="connsiteY21" fmla="*/ 1498138 h 2040560"/>
              <a:gd name="connsiteX22" fmla="*/ 5846869 w 7500395"/>
              <a:gd name="connsiteY22" fmla="*/ 1842113 h 2040560"/>
              <a:gd name="connsiteX23" fmla="*/ 6098205 w 7500395"/>
              <a:gd name="connsiteY23" fmla="*/ 1140934 h 2040560"/>
              <a:gd name="connsiteX24" fmla="*/ 6534736 w 7500395"/>
              <a:gd name="connsiteY24" fmla="*/ 1828883 h 2040560"/>
              <a:gd name="connsiteX25" fmla="*/ 7050636 w 7500395"/>
              <a:gd name="connsiteY25" fmla="*/ 386835 h 2040560"/>
              <a:gd name="connsiteX26" fmla="*/ 7500395 w 7500395"/>
              <a:gd name="connsiteY26"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190539 w 7500395"/>
              <a:gd name="connsiteY5" fmla="*/ 1670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24212 w 7500395"/>
              <a:gd name="connsiteY6" fmla="*/ 1018378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102366 w 7500395"/>
              <a:gd name="connsiteY6" fmla="*/ 803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679001 w 7500395"/>
              <a:gd name="connsiteY5" fmla="*/ 1162126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63289 w 7500395"/>
              <a:gd name="connsiteY6" fmla="*/ 998840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992116 w 7500395"/>
              <a:gd name="connsiteY4" fmla="*/ 1842113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48183 w 7500395"/>
              <a:gd name="connsiteY3" fmla="*/ 1379070 h 2040560"/>
              <a:gd name="connsiteX4" fmla="*/ 679501 w 7500395"/>
              <a:gd name="connsiteY4" fmla="*/ 1763959 h 2040560"/>
              <a:gd name="connsiteX5" fmla="*/ 1327309 w 7500395"/>
              <a:gd name="connsiteY5" fmla="*/ 1455202 h 2040560"/>
              <a:gd name="connsiteX6" fmla="*/ 2082827 w 7500395"/>
              <a:gd name="connsiteY6" fmla="*/ 1057455 h 2040560"/>
              <a:gd name="connsiteX7" fmla="*/ 2709113 w 7500395"/>
              <a:gd name="connsiteY7" fmla="*/ 657148 h 2040560"/>
              <a:gd name="connsiteX8" fmla="*/ 3293363 w 7500395"/>
              <a:gd name="connsiteY8" fmla="*/ 241585 h 2040560"/>
              <a:gd name="connsiteX9" fmla="*/ 3547177 w 7500395"/>
              <a:gd name="connsiteY9" fmla="*/ 1029620 h 2040560"/>
              <a:gd name="connsiteX10" fmla="*/ 3640168 w 7500395"/>
              <a:gd name="connsiteY10" fmla="*/ 1622124 h 2040560"/>
              <a:gd name="connsiteX11" fmla="*/ 3801709 w 7500395"/>
              <a:gd name="connsiteY11" fmla="*/ 1905145 h 2040560"/>
              <a:gd name="connsiteX12" fmla="*/ 4153658 w 7500395"/>
              <a:gd name="connsiteY12" fmla="*/ 1670126 h 2040560"/>
              <a:gd name="connsiteX13" fmla="*/ 4338853 w 7500395"/>
              <a:gd name="connsiteY13" fmla="*/ 1140934 h 2040560"/>
              <a:gd name="connsiteX14" fmla="*/ 4643102 w 7500395"/>
              <a:gd name="connsiteY14" fmla="*/ 942486 h 2040560"/>
              <a:gd name="connsiteX15" fmla="*/ 4775384 w 7500395"/>
              <a:gd name="connsiteY15" fmla="*/ 426524 h 2040560"/>
              <a:gd name="connsiteX16" fmla="*/ 4934123 w 7500395"/>
              <a:gd name="connsiteY16" fmla="*/ 3170 h 2040560"/>
              <a:gd name="connsiteX17" fmla="*/ 5145774 w 7500395"/>
              <a:gd name="connsiteY17" fmla="*/ 651431 h 2040560"/>
              <a:gd name="connsiteX18" fmla="*/ 5397110 w 7500395"/>
              <a:gd name="connsiteY18" fmla="*/ 161928 h 2040560"/>
              <a:gd name="connsiteX19" fmla="*/ 5450023 w 7500395"/>
              <a:gd name="connsiteY19" fmla="*/ 942486 h 2040560"/>
              <a:gd name="connsiteX20" fmla="*/ 5621989 w 7500395"/>
              <a:gd name="connsiteY20" fmla="*/ 1498138 h 2040560"/>
              <a:gd name="connsiteX21" fmla="*/ 5846869 w 7500395"/>
              <a:gd name="connsiteY21" fmla="*/ 1842113 h 2040560"/>
              <a:gd name="connsiteX22" fmla="*/ 6098205 w 7500395"/>
              <a:gd name="connsiteY22" fmla="*/ 1140934 h 2040560"/>
              <a:gd name="connsiteX23" fmla="*/ 6534736 w 7500395"/>
              <a:gd name="connsiteY23" fmla="*/ 1828883 h 2040560"/>
              <a:gd name="connsiteX24" fmla="*/ 7050636 w 7500395"/>
              <a:gd name="connsiteY24" fmla="*/ 386835 h 2040560"/>
              <a:gd name="connsiteX25" fmla="*/ 7500395 w 7500395"/>
              <a:gd name="connsiteY25" fmla="*/ 2040560 h 2040560"/>
              <a:gd name="connsiteX0" fmla="*/ 0 w 7500395"/>
              <a:gd name="connsiteY0" fmla="*/ 2040560 h 2040560"/>
              <a:gd name="connsiteX1" fmla="*/ 277793 w 7500395"/>
              <a:gd name="connsiteY1" fmla="*/ 1723045 h 2040560"/>
              <a:gd name="connsiteX2" fmla="*/ 455462 w 7500395"/>
              <a:gd name="connsiteY2" fmla="*/ 1608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277793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455462 w 7500395"/>
              <a:gd name="connsiteY2" fmla="*/ 1862449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23045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040560"/>
              <a:gd name="connsiteX1" fmla="*/ 199639 w 7500395"/>
              <a:gd name="connsiteY1" fmla="*/ 1703507 h 2040560"/>
              <a:gd name="connsiteX2" fmla="*/ 396847 w 7500395"/>
              <a:gd name="connsiteY2" fmla="*/ 1881987 h 2040560"/>
              <a:gd name="connsiteX3" fmla="*/ 679501 w 7500395"/>
              <a:gd name="connsiteY3" fmla="*/ 1763959 h 2040560"/>
              <a:gd name="connsiteX4" fmla="*/ 1327309 w 7500395"/>
              <a:gd name="connsiteY4" fmla="*/ 1455202 h 2040560"/>
              <a:gd name="connsiteX5" fmla="*/ 2082827 w 7500395"/>
              <a:gd name="connsiteY5" fmla="*/ 1057455 h 2040560"/>
              <a:gd name="connsiteX6" fmla="*/ 2709113 w 7500395"/>
              <a:gd name="connsiteY6" fmla="*/ 657148 h 2040560"/>
              <a:gd name="connsiteX7" fmla="*/ 3293363 w 7500395"/>
              <a:gd name="connsiteY7" fmla="*/ 241585 h 2040560"/>
              <a:gd name="connsiteX8" fmla="*/ 3547177 w 7500395"/>
              <a:gd name="connsiteY8" fmla="*/ 1029620 h 2040560"/>
              <a:gd name="connsiteX9" fmla="*/ 3640168 w 7500395"/>
              <a:gd name="connsiteY9" fmla="*/ 1622124 h 2040560"/>
              <a:gd name="connsiteX10" fmla="*/ 3801709 w 7500395"/>
              <a:gd name="connsiteY10" fmla="*/ 1905145 h 2040560"/>
              <a:gd name="connsiteX11" fmla="*/ 4153658 w 7500395"/>
              <a:gd name="connsiteY11" fmla="*/ 1670126 h 2040560"/>
              <a:gd name="connsiteX12" fmla="*/ 4338853 w 7500395"/>
              <a:gd name="connsiteY12" fmla="*/ 1140934 h 2040560"/>
              <a:gd name="connsiteX13" fmla="*/ 4643102 w 7500395"/>
              <a:gd name="connsiteY13" fmla="*/ 942486 h 2040560"/>
              <a:gd name="connsiteX14" fmla="*/ 4775384 w 7500395"/>
              <a:gd name="connsiteY14" fmla="*/ 426524 h 2040560"/>
              <a:gd name="connsiteX15" fmla="*/ 4934123 w 7500395"/>
              <a:gd name="connsiteY15" fmla="*/ 3170 h 2040560"/>
              <a:gd name="connsiteX16" fmla="*/ 5145774 w 7500395"/>
              <a:gd name="connsiteY16" fmla="*/ 651431 h 2040560"/>
              <a:gd name="connsiteX17" fmla="*/ 5397110 w 7500395"/>
              <a:gd name="connsiteY17" fmla="*/ 161928 h 2040560"/>
              <a:gd name="connsiteX18" fmla="*/ 5450023 w 7500395"/>
              <a:gd name="connsiteY18" fmla="*/ 942486 h 2040560"/>
              <a:gd name="connsiteX19" fmla="*/ 5621989 w 7500395"/>
              <a:gd name="connsiteY19" fmla="*/ 1498138 h 2040560"/>
              <a:gd name="connsiteX20" fmla="*/ 5846869 w 7500395"/>
              <a:gd name="connsiteY20" fmla="*/ 1842113 h 2040560"/>
              <a:gd name="connsiteX21" fmla="*/ 6098205 w 7500395"/>
              <a:gd name="connsiteY21" fmla="*/ 1140934 h 2040560"/>
              <a:gd name="connsiteX22" fmla="*/ 6534736 w 7500395"/>
              <a:gd name="connsiteY22" fmla="*/ 1828883 h 2040560"/>
              <a:gd name="connsiteX23" fmla="*/ 7050636 w 7500395"/>
              <a:gd name="connsiteY23" fmla="*/ 386835 h 2040560"/>
              <a:gd name="connsiteX24" fmla="*/ 7500395 w 7500395"/>
              <a:gd name="connsiteY24" fmla="*/ 2040560 h 2040560"/>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71275"/>
              <a:gd name="connsiteX1" fmla="*/ 199639 w 7500395"/>
              <a:gd name="connsiteY1" fmla="*/ 1703507 h 2271275"/>
              <a:gd name="connsiteX2" fmla="*/ 396847 w 7500395"/>
              <a:gd name="connsiteY2" fmla="*/ 1881987 h 2271275"/>
              <a:gd name="connsiteX3" fmla="*/ 679501 w 7500395"/>
              <a:gd name="connsiteY3" fmla="*/ 1763959 h 2271275"/>
              <a:gd name="connsiteX4" fmla="*/ 1327309 w 7500395"/>
              <a:gd name="connsiteY4" fmla="*/ 1455202 h 2271275"/>
              <a:gd name="connsiteX5" fmla="*/ 2082827 w 7500395"/>
              <a:gd name="connsiteY5" fmla="*/ 1057455 h 2271275"/>
              <a:gd name="connsiteX6" fmla="*/ 2709113 w 7500395"/>
              <a:gd name="connsiteY6" fmla="*/ 657148 h 2271275"/>
              <a:gd name="connsiteX7" fmla="*/ 3293363 w 7500395"/>
              <a:gd name="connsiteY7" fmla="*/ 241585 h 2271275"/>
              <a:gd name="connsiteX8" fmla="*/ 3349621 w 7500395"/>
              <a:gd name="connsiteY8" fmla="*/ 2229064 h 2271275"/>
              <a:gd name="connsiteX9" fmla="*/ 3640168 w 7500395"/>
              <a:gd name="connsiteY9" fmla="*/ 1622124 h 2271275"/>
              <a:gd name="connsiteX10" fmla="*/ 3801709 w 7500395"/>
              <a:gd name="connsiteY10" fmla="*/ 1905145 h 2271275"/>
              <a:gd name="connsiteX11" fmla="*/ 4153658 w 7500395"/>
              <a:gd name="connsiteY11" fmla="*/ 1670126 h 2271275"/>
              <a:gd name="connsiteX12" fmla="*/ 4338853 w 7500395"/>
              <a:gd name="connsiteY12" fmla="*/ 1140934 h 2271275"/>
              <a:gd name="connsiteX13" fmla="*/ 4643102 w 7500395"/>
              <a:gd name="connsiteY13" fmla="*/ 942486 h 2271275"/>
              <a:gd name="connsiteX14" fmla="*/ 4775384 w 7500395"/>
              <a:gd name="connsiteY14" fmla="*/ 426524 h 2271275"/>
              <a:gd name="connsiteX15" fmla="*/ 4934123 w 7500395"/>
              <a:gd name="connsiteY15" fmla="*/ 3170 h 2271275"/>
              <a:gd name="connsiteX16" fmla="*/ 5145774 w 7500395"/>
              <a:gd name="connsiteY16" fmla="*/ 651431 h 2271275"/>
              <a:gd name="connsiteX17" fmla="*/ 5397110 w 7500395"/>
              <a:gd name="connsiteY17" fmla="*/ 161928 h 2271275"/>
              <a:gd name="connsiteX18" fmla="*/ 5450023 w 7500395"/>
              <a:gd name="connsiteY18" fmla="*/ 942486 h 2271275"/>
              <a:gd name="connsiteX19" fmla="*/ 5621989 w 7500395"/>
              <a:gd name="connsiteY19" fmla="*/ 1498138 h 2271275"/>
              <a:gd name="connsiteX20" fmla="*/ 5846869 w 7500395"/>
              <a:gd name="connsiteY20" fmla="*/ 1842113 h 2271275"/>
              <a:gd name="connsiteX21" fmla="*/ 6098205 w 7500395"/>
              <a:gd name="connsiteY21" fmla="*/ 1140934 h 2271275"/>
              <a:gd name="connsiteX22" fmla="*/ 6534736 w 7500395"/>
              <a:gd name="connsiteY22" fmla="*/ 1828883 h 2271275"/>
              <a:gd name="connsiteX23" fmla="*/ 7050636 w 7500395"/>
              <a:gd name="connsiteY23" fmla="*/ 386835 h 2271275"/>
              <a:gd name="connsiteX24" fmla="*/ 7500395 w 7500395"/>
              <a:gd name="connsiteY24" fmla="*/ 2040560 h 2271275"/>
              <a:gd name="connsiteX0" fmla="*/ 0 w 7500395"/>
              <a:gd name="connsiteY0" fmla="*/ 2040560 h 2268559"/>
              <a:gd name="connsiteX1" fmla="*/ 199639 w 7500395"/>
              <a:gd name="connsiteY1" fmla="*/ 1703507 h 2268559"/>
              <a:gd name="connsiteX2" fmla="*/ 396847 w 7500395"/>
              <a:gd name="connsiteY2" fmla="*/ 1881987 h 2268559"/>
              <a:gd name="connsiteX3" fmla="*/ 679501 w 7500395"/>
              <a:gd name="connsiteY3" fmla="*/ 1763959 h 2268559"/>
              <a:gd name="connsiteX4" fmla="*/ 1327309 w 7500395"/>
              <a:gd name="connsiteY4" fmla="*/ 1455202 h 2268559"/>
              <a:gd name="connsiteX5" fmla="*/ 2082827 w 7500395"/>
              <a:gd name="connsiteY5" fmla="*/ 1057455 h 2268559"/>
              <a:gd name="connsiteX6" fmla="*/ 2709113 w 7500395"/>
              <a:gd name="connsiteY6" fmla="*/ 657148 h 2268559"/>
              <a:gd name="connsiteX7" fmla="*/ 3293363 w 7500395"/>
              <a:gd name="connsiteY7" fmla="*/ 298029 h 2268559"/>
              <a:gd name="connsiteX8" fmla="*/ 3349621 w 7500395"/>
              <a:gd name="connsiteY8" fmla="*/ 2229064 h 2268559"/>
              <a:gd name="connsiteX9" fmla="*/ 3640168 w 7500395"/>
              <a:gd name="connsiteY9" fmla="*/ 1622124 h 2268559"/>
              <a:gd name="connsiteX10" fmla="*/ 3801709 w 7500395"/>
              <a:gd name="connsiteY10" fmla="*/ 1905145 h 2268559"/>
              <a:gd name="connsiteX11" fmla="*/ 4153658 w 7500395"/>
              <a:gd name="connsiteY11" fmla="*/ 1670126 h 2268559"/>
              <a:gd name="connsiteX12" fmla="*/ 4338853 w 7500395"/>
              <a:gd name="connsiteY12" fmla="*/ 1140934 h 2268559"/>
              <a:gd name="connsiteX13" fmla="*/ 4643102 w 7500395"/>
              <a:gd name="connsiteY13" fmla="*/ 942486 h 2268559"/>
              <a:gd name="connsiteX14" fmla="*/ 4775384 w 7500395"/>
              <a:gd name="connsiteY14" fmla="*/ 426524 h 2268559"/>
              <a:gd name="connsiteX15" fmla="*/ 4934123 w 7500395"/>
              <a:gd name="connsiteY15" fmla="*/ 3170 h 2268559"/>
              <a:gd name="connsiteX16" fmla="*/ 5145774 w 7500395"/>
              <a:gd name="connsiteY16" fmla="*/ 651431 h 2268559"/>
              <a:gd name="connsiteX17" fmla="*/ 5397110 w 7500395"/>
              <a:gd name="connsiteY17" fmla="*/ 161928 h 2268559"/>
              <a:gd name="connsiteX18" fmla="*/ 5450023 w 7500395"/>
              <a:gd name="connsiteY18" fmla="*/ 942486 h 2268559"/>
              <a:gd name="connsiteX19" fmla="*/ 5621989 w 7500395"/>
              <a:gd name="connsiteY19" fmla="*/ 1498138 h 2268559"/>
              <a:gd name="connsiteX20" fmla="*/ 5846869 w 7500395"/>
              <a:gd name="connsiteY20" fmla="*/ 1842113 h 2268559"/>
              <a:gd name="connsiteX21" fmla="*/ 6098205 w 7500395"/>
              <a:gd name="connsiteY21" fmla="*/ 1140934 h 2268559"/>
              <a:gd name="connsiteX22" fmla="*/ 6534736 w 7500395"/>
              <a:gd name="connsiteY22" fmla="*/ 1828883 h 2268559"/>
              <a:gd name="connsiteX23" fmla="*/ 7050636 w 7500395"/>
              <a:gd name="connsiteY23" fmla="*/ 386835 h 2268559"/>
              <a:gd name="connsiteX24" fmla="*/ 7500395 w 7500395"/>
              <a:gd name="connsiteY24" fmla="*/ 2040560 h 2268559"/>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146691"/>
              <a:gd name="connsiteX1" fmla="*/ 199639 w 7500395"/>
              <a:gd name="connsiteY1" fmla="*/ 1703507 h 2146691"/>
              <a:gd name="connsiteX2" fmla="*/ 396847 w 7500395"/>
              <a:gd name="connsiteY2" fmla="*/ 1881987 h 2146691"/>
              <a:gd name="connsiteX3" fmla="*/ 679501 w 7500395"/>
              <a:gd name="connsiteY3" fmla="*/ 1763959 h 2146691"/>
              <a:gd name="connsiteX4" fmla="*/ 1327309 w 7500395"/>
              <a:gd name="connsiteY4" fmla="*/ 1455202 h 2146691"/>
              <a:gd name="connsiteX5" fmla="*/ 2082827 w 7500395"/>
              <a:gd name="connsiteY5" fmla="*/ 1057455 h 2146691"/>
              <a:gd name="connsiteX6" fmla="*/ 2709113 w 7500395"/>
              <a:gd name="connsiteY6" fmla="*/ 657148 h 2146691"/>
              <a:gd name="connsiteX7" fmla="*/ 3293363 w 7500395"/>
              <a:gd name="connsiteY7" fmla="*/ 298029 h 2146691"/>
              <a:gd name="connsiteX8" fmla="*/ 3264954 w 7500395"/>
              <a:gd name="connsiteY8" fmla="*/ 2102064 h 2146691"/>
              <a:gd name="connsiteX9" fmla="*/ 3640168 w 7500395"/>
              <a:gd name="connsiteY9" fmla="*/ 1622124 h 2146691"/>
              <a:gd name="connsiteX10" fmla="*/ 3801709 w 7500395"/>
              <a:gd name="connsiteY10" fmla="*/ 1905145 h 2146691"/>
              <a:gd name="connsiteX11" fmla="*/ 4153658 w 7500395"/>
              <a:gd name="connsiteY11" fmla="*/ 1670126 h 2146691"/>
              <a:gd name="connsiteX12" fmla="*/ 4338853 w 7500395"/>
              <a:gd name="connsiteY12" fmla="*/ 1140934 h 2146691"/>
              <a:gd name="connsiteX13" fmla="*/ 4643102 w 7500395"/>
              <a:gd name="connsiteY13" fmla="*/ 942486 h 2146691"/>
              <a:gd name="connsiteX14" fmla="*/ 4775384 w 7500395"/>
              <a:gd name="connsiteY14" fmla="*/ 426524 h 2146691"/>
              <a:gd name="connsiteX15" fmla="*/ 4934123 w 7500395"/>
              <a:gd name="connsiteY15" fmla="*/ 3170 h 2146691"/>
              <a:gd name="connsiteX16" fmla="*/ 5145774 w 7500395"/>
              <a:gd name="connsiteY16" fmla="*/ 651431 h 2146691"/>
              <a:gd name="connsiteX17" fmla="*/ 5397110 w 7500395"/>
              <a:gd name="connsiteY17" fmla="*/ 161928 h 2146691"/>
              <a:gd name="connsiteX18" fmla="*/ 5450023 w 7500395"/>
              <a:gd name="connsiteY18" fmla="*/ 942486 h 2146691"/>
              <a:gd name="connsiteX19" fmla="*/ 5621989 w 7500395"/>
              <a:gd name="connsiteY19" fmla="*/ 1498138 h 2146691"/>
              <a:gd name="connsiteX20" fmla="*/ 5846869 w 7500395"/>
              <a:gd name="connsiteY20" fmla="*/ 1842113 h 2146691"/>
              <a:gd name="connsiteX21" fmla="*/ 6098205 w 7500395"/>
              <a:gd name="connsiteY21" fmla="*/ 1140934 h 2146691"/>
              <a:gd name="connsiteX22" fmla="*/ 6534736 w 7500395"/>
              <a:gd name="connsiteY22" fmla="*/ 1828883 h 2146691"/>
              <a:gd name="connsiteX23" fmla="*/ 7050636 w 7500395"/>
              <a:gd name="connsiteY23" fmla="*/ 386835 h 2146691"/>
              <a:gd name="connsiteX24" fmla="*/ 7500395 w 7500395"/>
              <a:gd name="connsiteY24" fmla="*/ 2040560 h 2146691"/>
              <a:gd name="connsiteX0" fmla="*/ 0 w 7500395"/>
              <a:gd name="connsiteY0" fmla="*/ 2040560 h 2238284"/>
              <a:gd name="connsiteX1" fmla="*/ 199639 w 7500395"/>
              <a:gd name="connsiteY1" fmla="*/ 1703507 h 2238284"/>
              <a:gd name="connsiteX2" fmla="*/ 396847 w 7500395"/>
              <a:gd name="connsiteY2" fmla="*/ 1881987 h 2238284"/>
              <a:gd name="connsiteX3" fmla="*/ 679501 w 7500395"/>
              <a:gd name="connsiteY3" fmla="*/ 1763959 h 2238284"/>
              <a:gd name="connsiteX4" fmla="*/ 1327309 w 7500395"/>
              <a:gd name="connsiteY4" fmla="*/ 1455202 h 2238284"/>
              <a:gd name="connsiteX5" fmla="*/ 2082827 w 7500395"/>
              <a:gd name="connsiteY5" fmla="*/ 1057455 h 2238284"/>
              <a:gd name="connsiteX6" fmla="*/ 2709113 w 7500395"/>
              <a:gd name="connsiteY6" fmla="*/ 657148 h 2238284"/>
              <a:gd name="connsiteX7" fmla="*/ 3293363 w 7500395"/>
              <a:gd name="connsiteY7" fmla="*/ 298029 h 2238284"/>
              <a:gd name="connsiteX8" fmla="*/ 3264954 w 7500395"/>
              <a:gd name="connsiteY8" fmla="*/ 2102064 h 2238284"/>
              <a:gd name="connsiteX9" fmla="*/ 366390 w 7500395"/>
              <a:gd name="connsiteY9" fmla="*/ 2087791 h 2238284"/>
              <a:gd name="connsiteX10" fmla="*/ 3801709 w 7500395"/>
              <a:gd name="connsiteY10" fmla="*/ 1905145 h 2238284"/>
              <a:gd name="connsiteX11" fmla="*/ 4153658 w 7500395"/>
              <a:gd name="connsiteY11" fmla="*/ 1670126 h 2238284"/>
              <a:gd name="connsiteX12" fmla="*/ 4338853 w 7500395"/>
              <a:gd name="connsiteY12" fmla="*/ 1140934 h 2238284"/>
              <a:gd name="connsiteX13" fmla="*/ 4643102 w 7500395"/>
              <a:gd name="connsiteY13" fmla="*/ 942486 h 2238284"/>
              <a:gd name="connsiteX14" fmla="*/ 4775384 w 7500395"/>
              <a:gd name="connsiteY14" fmla="*/ 426524 h 2238284"/>
              <a:gd name="connsiteX15" fmla="*/ 4934123 w 7500395"/>
              <a:gd name="connsiteY15" fmla="*/ 3170 h 2238284"/>
              <a:gd name="connsiteX16" fmla="*/ 5145774 w 7500395"/>
              <a:gd name="connsiteY16" fmla="*/ 651431 h 2238284"/>
              <a:gd name="connsiteX17" fmla="*/ 5397110 w 7500395"/>
              <a:gd name="connsiteY17" fmla="*/ 161928 h 2238284"/>
              <a:gd name="connsiteX18" fmla="*/ 5450023 w 7500395"/>
              <a:gd name="connsiteY18" fmla="*/ 942486 h 2238284"/>
              <a:gd name="connsiteX19" fmla="*/ 5621989 w 7500395"/>
              <a:gd name="connsiteY19" fmla="*/ 1498138 h 2238284"/>
              <a:gd name="connsiteX20" fmla="*/ 5846869 w 7500395"/>
              <a:gd name="connsiteY20" fmla="*/ 1842113 h 2238284"/>
              <a:gd name="connsiteX21" fmla="*/ 6098205 w 7500395"/>
              <a:gd name="connsiteY21" fmla="*/ 1140934 h 2238284"/>
              <a:gd name="connsiteX22" fmla="*/ 6534736 w 7500395"/>
              <a:gd name="connsiteY22" fmla="*/ 1828883 h 2238284"/>
              <a:gd name="connsiteX23" fmla="*/ 7050636 w 7500395"/>
              <a:gd name="connsiteY23" fmla="*/ 386835 h 2238284"/>
              <a:gd name="connsiteX24" fmla="*/ 7500395 w 7500395"/>
              <a:gd name="connsiteY24" fmla="*/ 2040560 h 2238284"/>
              <a:gd name="connsiteX0" fmla="*/ 0 w 7500395"/>
              <a:gd name="connsiteY0" fmla="*/ 2040560 h 2195150"/>
              <a:gd name="connsiteX1" fmla="*/ 199639 w 7500395"/>
              <a:gd name="connsiteY1" fmla="*/ 1703507 h 2195150"/>
              <a:gd name="connsiteX2" fmla="*/ 396847 w 7500395"/>
              <a:gd name="connsiteY2" fmla="*/ 1881987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0 w 7500395"/>
              <a:gd name="connsiteY0" fmla="*/ 2040560 h 2195150"/>
              <a:gd name="connsiteX1" fmla="*/ 199639 w 7500395"/>
              <a:gd name="connsiteY1" fmla="*/ 1703507 h 2195150"/>
              <a:gd name="connsiteX2" fmla="*/ 213403 w 7500395"/>
              <a:gd name="connsiteY2" fmla="*/ 1980765 h 2195150"/>
              <a:gd name="connsiteX3" fmla="*/ 679501 w 7500395"/>
              <a:gd name="connsiteY3" fmla="*/ 1763959 h 2195150"/>
              <a:gd name="connsiteX4" fmla="*/ 1327309 w 7500395"/>
              <a:gd name="connsiteY4" fmla="*/ 1455202 h 2195150"/>
              <a:gd name="connsiteX5" fmla="*/ 2082827 w 7500395"/>
              <a:gd name="connsiteY5" fmla="*/ 1057455 h 2195150"/>
              <a:gd name="connsiteX6" fmla="*/ 2709113 w 7500395"/>
              <a:gd name="connsiteY6" fmla="*/ 657148 h 2195150"/>
              <a:gd name="connsiteX7" fmla="*/ 3293363 w 7500395"/>
              <a:gd name="connsiteY7" fmla="*/ 298029 h 2195150"/>
              <a:gd name="connsiteX8" fmla="*/ 3264954 w 7500395"/>
              <a:gd name="connsiteY8" fmla="*/ 2102064 h 2195150"/>
              <a:gd name="connsiteX9" fmla="*/ 366390 w 7500395"/>
              <a:gd name="connsiteY9" fmla="*/ 2087791 h 2195150"/>
              <a:gd name="connsiteX10" fmla="*/ 3801709 w 7500395"/>
              <a:gd name="connsiteY10" fmla="*/ 1905145 h 2195150"/>
              <a:gd name="connsiteX11" fmla="*/ 4153658 w 7500395"/>
              <a:gd name="connsiteY11" fmla="*/ 1670126 h 2195150"/>
              <a:gd name="connsiteX12" fmla="*/ 4338853 w 7500395"/>
              <a:gd name="connsiteY12" fmla="*/ 1140934 h 2195150"/>
              <a:gd name="connsiteX13" fmla="*/ 4643102 w 7500395"/>
              <a:gd name="connsiteY13" fmla="*/ 942486 h 2195150"/>
              <a:gd name="connsiteX14" fmla="*/ 4775384 w 7500395"/>
              <a:gd name="connsiteY14" fmla="*/ 426524 h 2195150"/>
              <a:gd name="connsiteX15" fmla="*/ 4934123 w 7500395"/>
              <a:gd name="connsiteY15" fmla="*/ 3170 h 2195150"/>
              <a:gd name="connsiteX16" fmla="*/ 5145774 w 7500395"/>
              <a:gd name="connsiteY16" fmla="*/ 651431 h 2195150"/>
              <a:gd name="connsiteX17" fmla="*/ 5397110 w 7500395"/>
              <a:gd name="connsiteY17" fmla="*/ 161928 h 2195150"/>
              <a:gd name="connsiteX18" fmla="*/ 5450023 w 7500395"/>
              <a:gd name="connsiteY18" fmla="*/ 942486 h 2195150"/>
              <a:gd name="connsiteX19" fmla="*/ 5621989 w 7500395"/>
              <a:gd name="connsiteY19" fmla="*/ 1498138 h 2195150"/>
              <a:gd name="connsiteX20" fmla="*/ 5846869 w 7500395"/>
              <a:gd name="connsiteY20" fmla="*/ 1842113 h 2195150"/>
              <a:gd name="connsiteX21" fmla="*/ 6098205 w 7500395"/>
              <a:gd name="connsiteY21" fmla="*/ 1140934 h 2195150"/>
              <a:gd name="connsiteX22" fmla="*/ 6534736 w 7500395"/>
              <a:gd name="connsiteY22" fmla="*/ 1828883 h 2195150"/>
              <a:gd name="connsiteX23" fmla="*/ 7050636 w 7500395"/>
              <a:gd name="connsiteY23" fmla="*/ 386835 h 2195150"/>
              <a:gd name="connsiteX24" fmla="*/ 7500395 w 7500395"/>
              <a:gd name="connsiteY24" fmla="*/ 2040560 h 2195150"/>
              <a:gd name="connsiteX0" fmla="*/ 21357 w 7521752"/>
              <a:gd name="connsiteY0" fmla="*/ 2040560 h 2123930"/>
              <a:gd name="connsiteX1" fmla="*/ 220996 w 7521752"/>
              <a:gd name="connsiteY1" fmla="*/ 1703507 h 2123930"/>
              <a:gd name="connsiteX2" fmla="*/ 234760 w 7521752"/>
              <a:gd name="connsiteY2" fmla="*/ 1980765 h 2123930"/>
              <a:gd name="connsiteX3" fmla="*/ 700858 w 7521752"/>
              <a:gd name="connsiteY3" fmla="*/ 1763959 h 2123930"/>
              <a:gd name="connsiteX4" fmla="*/ 1348666 w 7521752"/>
              <a:gd name="connsiteY4" fmla="*/ 1455202 h 2123930"/>
              <a:gd name="connsiteX5" fmla="*/ 2104184 w 7521752"/>
              <a:gd name="connsiteY5" fmla="*/ 1057455 h 2123930"/>
              <a:gd name="connsiteX6" fmla="*/ 2730470 w 7521752"/>
              <a:gd name="connsiteY6" fmla="*/ 657148 h 2123930"/>
              <a:gd name="connsiteX7" fmla="*/ 3314720 w 7521752"/>
              <a:gd name="connsiteY7" fmla="*/ 298029 h 2123930"/>
              <a:gd name="connsiteX8" fmla="*/ 407644 w 7521752"/>
              <a:gd name="connsiteY8" fmla="*/ 1932731 h 2123930"/>
              <a:gd name="connsiteX9" fmla="*/ 387747 w 7521752"/>
              <a:gd name="connsiteY9" fmla="*/ 2087791 h 2123930"/>
              <a:gd name="connsiteX10" fmla="*/ 3823066 w 7521752"/>
              <a:gd name="connsiteY10" fmla="*/ 1905145 h 2123930"/>
              <a:gd name="connsiteX11" fmla="*/ 4175015 w 7521752"/>
              <a:gd name="connsiteY11" fmla="*/ 1670126 h 2123930"/>
              <a:gd name="connsiteX12" fmla="*/ 4360210 w 7521752"/>
              <a:gd name="connsiteY12" fmla="*/ 1140934 h 2123930"/>
              <a:gd name="connsiteX13" fmla="*/ 4664459 w 7521752"/>
              <a:gd name="connsiteY13" fmla="*/ 942486 h 2123930"/>
              <a:gd name="connsiteX14" fmla="*/ 4796741 w 7521752"/>
              <a:gd name="connsiteY14" fmla="*/ 426524 h 2123930"/>
              <a:gd name="connsiteX15" fmla="*/ 4955480 w 7521752"/>
              <a:gd name="connsiteY15" fmla="*/ 3170 h 2123930"/>
              <a:gd name="connsiteX16" fmla="*/ 5167131 w 7521752"/>
              <a:gd name="connsiteY16" fmla="*/ 651431 h 2123930"/>
              <a:gd name="connsiteX17" fmla="*/ 5418467 w 7521752"/>
              <a:gd name="connsiteY17" fmla="*/ 161928 h 2123930"/>
              <a:gd name="connsiteX18" fmla="*/ 5471380 w 7521752"/>
              <a:gd name="connsiteY18" fmla="*/ 942486 h 2123930"/>
              <a:gd name="connsiteX19" fmla="*/ 5643346 w 7521752"/>
              <a:gd name="connsiteY19" fmla="*/ 1498138 h 2123930"/>
              <a:gd name="connsiteX20" fmla="*/ 5868226 w 7521752"/>
              <a:gd name="connsiteY20" fmla="*/ 1842113 h 2123930"/>
              <a:gd name="connsiteX21" fmla="*/ 6119562 w 7521752"/>
              <a:gd name="connsiteY21" fmla="*/ 1140934 h 2123930"/>
              <a:gd name="connsiteX22" fmla="*/ 6556093 w 7521752"/>
              <a:gd name="connsiteY22" fmla="*/ 1828883 h 2123930"/>
              <a:gd name="connsiteX23" fmla="*/ 7071993 w 7521752"/>
              <a:gd name="connsiteY23" fmla="*/ 386835 h 2123930"/>
              <a:gd name="connsiteX24" fmla="*/ 7521752 w 7521752"/>
              <a:gd name="connsiteY24" fmla="*/ 2040560 h 2123930"/>
              <a:gd name="connsiteX0" fmla="*/ 21357 w 7521752"/>
              <a:gd name="connsiteY0" fmla="*/ 2040560 h 2123930"/>
              <a:gd name="connsiteX1" fmla="*/ 234760 w 7521752"/>
              <a:gd name="connsiteY1" fmla="*/ 1980765 h 2123930"/>
              <a:gd name="connsiteX2" fmla="*/ 700858 w 7521752"/>
              <a:gd name="connsiteY2" fmla="*/ 1763959 h 2123930"/>
              <a:gd name="connsiteX3" fmla="*/ 1348666 w 7521752"/>
              <a:gd name="connsiteY3" fmla="*/ 1455202 h 2123930"/>
              <a:gd name="connsiteX4" fmla="*/ 2104184 w 7521752"/>
              <a:gd name="connsiteY4" fmla="*/ 1057455 h 2123930"/>
              <a:gd name="connsiteX5" fmla="*/ 2730470 w 7521752"/>
              <a:gd name="connsiteY5" fmla="*/ 657148 h 2123930"/>
              <a:gd name="connsiteX6" fmla="*/ 3314720 w 7521752"/>
              <a:gd name="connsiteY6" fmla="*/ 298029 h 2123930"/>
              <a:gd name="connsiteX7" fmla="*/ 407644 w 7521752"/>
              <a:gd name="connsiteY7" fmla="*/ 1932731 h 2123930"/>
              <a:gd name="connsiteX8" fmla="*/ 387747 w 7521752"/>
              <a:gd name="connsiteY8" fmla="*/ 2087791 h 2123930"/>
              <a:gd name="connsiteX9" fmla="*/ 3823066 w 7521752"/>
              <a:gd name="connsiteY9" fmla="*/ 1905145 h 2123930"/>
              <a:gd name="connsiteX10" fmla="*/ 4175015 w 7521752"/>
              <a:gd name="connsiteY10" fmla="*/ 1670126 h 2123930"/>
              <a:gd name="connsiteX11" fmla="*/ 4360210 w 7521752"/>
              <a:gd name="connsiteY11" fmla="*/ 1140934 h 2123930"/>
              <a:gd name="connsiteX12" fmla="*/ 4664459 w 7521752"/>
              <a:gd name="connsiteY12" fmla="*/ 942486 h 2123930"/>
              <a:gd name="connsiteX13" fmla="*/ 4796741 w 7521752"/>
              <a:gd name="connsiteY13" fmla="*/ 426524 h 2123930"/>
              <a:gd name="connsiteX14" fmla="*/ 4955480 w 7521752"/>
              <a:gd name="connsiteY14" fmla="*/ 3170 h 2123930"/>
              <a:gd name="connsiteX15" fmla="*/ 5167131 w 7521752"/>
              <a:gd name="connsiteY15" fmla="*/ 651431 h 2123930"/>
              <a:gd name="connsiteX16" fmla="*/ 5418467 w 7521752"/>
              <a:gd name="connsiteY16" fmla="*/ 161928 h 2123930"/>
              <a:gd name="connsiteX17" fmla="*/ 5471380 w 7521752"/>
              <a:gd name="connsiteY17" fmla="*/ 942486 h 2123930"/>
              <a:gd name="connsiteX18" fmla="*/ 5643346 w 7521752"/>
              <a:gd name="connsiteY18" fmla="*/ 1498138 h 2123930"/>
              <a:gd name="connsiteX19" fmla="*/ 5868226 w 7521752"/>
              <a:gd name="connsiteY19" fmla="*/ 1842113 h 2123930"/>
              <a:gd name="connsiteX20" fmla="*/ 6119562 w 7521752"/>
              <a:gd name="connsiteY20" fmla="*/ 1140934 h 2123930"/>
              <a:gd name="connsiteX21" fmla="*/ 6556093 w 7521752"/>
              <a:gd name="connsiteY21" fmla="*/ 1828883 h 2123930"/>
              <a:gd name="connsiteX22" fmla="*/ 7071993 w 7521752"/>
              <a:gd name="connsiteY22" fmla="*/ 386835 h 2123930"/>
              <a:gd name="connsiteX23" fmla="*/ 7521752 w 7521752"/>
              <a:gd name="connsiteY23" fmla="*/ 2040560 h 2123930"/>
              <a:gd name="connsiteX0" fmla="*/ 234760 w 7521752"/>
              <a:gd name="connsiteY0" fmla="*/ 1980765 h 2123930"/>
              <a:gd name="connsiteX1" fmla="*/ 700858 w 7521752"/>
              <a:gd name="connsiteY1" fmla="*/ 1763959 h 2123930"/>
              <a:gd name="connsiteX2" fmla="*/ 1348666 w 7521752"/>
              <a:gd name="connsiteY2" fmla="*/ 1455202 h 2123930"/>
              <a:gd name="connsiteX3" fmla="*/ 2104184 w 7521752"/>
              <a:gd name="connsiteY3" fmla="*/ 1057455 h 2123930"/>
              <a:gd name="connsiteX4" fmla="*/ 2730470 w 7521752"/>
              <a:gd name="connsiteY4" fmla="*/ 657148 h 2123930"/>
              <a:gd name="connsiteX5" fmla="*/ 3314720 w 7521752"/>
              <a:gd name="connsiteY5" fmla="*/ 298029 h 2123930"/>
              <a:gd name="connsiteX6" fmla="*/ 407644 w 7521752"/>
              <a:gd name="connsiteY6" fmla="*/ 1932731 h 2123930"/>
              <a:gd name="connsiteX7" fmla="*/ 387747 w 7521752"/>
              <a:gd name="connsiteY7" fmla="*/ 2087791 h 2123930"/>
              <a:gd name="connsiteX8" fmla="*/ 3823066 w 7521752"/>
              <a:gd name="connsiteY8" fmla="*/ 1905145 h 2123930"/>
              <a:gd name="connsiteX9" fmla="*/ 4175015 w 7521752"/>
              <a:gd name="connsiteY9" fmla="*/ 1670126 h 2123930"/>
              <a:gd name="connsiteX10" fmla="*/ 4360210 w 7521752"/>
              <a:gd name="connsiteY10" fmla="*/ 1140934 h 2123930"/>
              <a:gd name="connsiteX11" fmla="*/ 4664459 w 7521752"/>
              <a:gd name="connsiteY11" fmla="*/ 942486 h 2123930"/>
              <a:gd name="connsiteX12" fmla="*/ 4796741 w 7521752"/>
              <a:gd name="connsiteY12" fmla="*/ 426524 h 2123930"/>
              <a:gd name="connsiteX13" fmla="*/ 4955480 w 7521752"/>
              <a:gd name="connsiteY13" fmla="*/ 3170 h 2123930"/>
              <a:gd name="connsiteX14" fmla="*/ 5167131 w 7521752"/>
              <a:gd name="connsiteY14" fmla="*/ 651431 h 2123930"/>
              <a:gd name="connsiteX15" fmla="*/ 5418467 w 7521752"/>
              <a:gd name="connsiteY15" fmla="*/ 161928 h 2123930"/>
              <a:gd name="connsiteX16" fmla="*/ 5471380 w 7521752"/>
              <a:gd name="connsiteY16" fmla="*/ 942486 h 2123930"/>
              <a:gd name="connsiteX17" fmla="*/ 5643346 w 7521752"/>
              <a:gd name="connsiteY17" fmla="*/ 1498138 h 2123930"/>
              <a:gd name="connsiteX18" fmla="*/ 5868226 w 7521752"/>
              <a:gd name="connsiteY18" fmla="*/ 1842113 h 2123930"/>
              <a:gd name="connsiteX19" fmla="*/ 6119562 w 7521752"/>
              <a:gd name="connsiteY19" fmla="*/ 1140934 h 2123930"/>
              <a:gd name="connsiteX20" fmla="*/ 6556093 w 7521752"/>
              <a:gd name="connsiteY20" fmla="*/ 1828883 h 2123930"/>
              <a:gd name="connsiteX21" fmla="*/ 7071993 w 7521752"/>
              <a:gd name="connsiteY21" fmla="*/ 386835 h 2123930"/>
              <a:gd name="connsiteX22" fmla="*/ 7521752 w 7521752"/>
              <a:gd name="connsiteY22"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175015 w 7521752"/>
              <a:gd name="connsiteY8" fmla="*/ 1670126 h 2123930"/>
              <a:gd name="connsiteX9" fmla="*/ 4360210 w 7521752"/>
              <a:gd name="connsiteY9" fmla="*/ 1140934 h 2123930"/>
              <a:gd name="connsiteX10" fmla="*/ 4664459 w 7521752"/>
              <a:gd name="connsiteY10" fmla="*/ 942486 h 2123930"/>
              <a:gd name="connsiteX11" fmla="*/ 4796741 w 7521752"/>
              <a:gd name="connsiteY11" fmla="*/ 426524 h 2123930"/>
              <a:gd name="connsiteX12" fmla="*/ 4955480 w 7521752"/>
              <a:gd name="connsiteY12" fmla="*/ 3170 h 2123930"/>
              <a:gd name="connsiteX13" fmla="*/ 5167131 w 7521752"/>
              <a:gd name="connsiteY13" fmla="*/ 651431 h 2123930"/>
              <a:gd name="connsiteX14" fmla="*/ 5418467 w 7521752"/>
              <a:gd name="connsiteY14" fmla="*/ 161928 h 2123930"/>
              <a:gd name="connsiteX15" fmla="*/ 5471380 w 7521752"/>
              <a:gd name="connsiteY15" fmla="*/ 942486 h 2123930"/>
              <a:gd name="connsiteX16" fmla="*/ 5643346 w 7521752"/>
              <a:gd name="connsiteY16" fmla="*/ 1498138 h 2123930"/>
              <a:gd name="connsiteX17" fmla="*/ 5868226 w 7521752"/>
              <a:gd name="connsiteY17" fmla="*/ 1842113 h 2123930"/>
              <a:gd name="connsiteX18" fmla="*/ 6119562 w 7521752"/>
              <a:gd name="connsiteY18" fmla="*/ 1140934 h 2123930"/>
              <a:gd name="connsiteX19" fmla="*/ 6556093 w 7521752"/>
              <a:gd name="connsiteY19" fmla="*/ 1828883 h 2123930"/>
              <a:gd name="connsiteX20" fmla="*/ 7071993 w 7521752"/>
              <a:gd name="connsiteY20" fmla="*/ 386835 h 2123930"/>
              <a:gd name="connsiteX21" fmla="*/ 7521752 w 7521752"/>
              <a:gd name="connsiteY21"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360210 w 7521752"/>
              <a:gd name="connsiteY8" fmla="*/ 1140934 h 2123930"/>
              <a:gd name="connsiteX9" fmla="*/ 4664459 w 7521752"/>
              <a:gd name="connsiteY9" fmla="*/ 942486 h 2123930"/>
              <a:gd name="connsiteX10" fmla="*/ 4796741 w 7521752"/>
              <a:gd name="connsiteY10" fmla="*/ 426524 h 2123930"/>
              <a:gd name="connsiteX11" fmla="*/ 4955480 w 7521752"/>
              <a:gd name="connsiteY11" fmla="*/ 3170 h 2123930"/>
              <a:gd name="connsiteX12" fmla="*/ 5167131 w 7521752"/>
              <a:gd name="connsiteY12" fmla="*/ 651431 h 2123930"/>
              <a:gd name="connsiteX13" fmla="*/ 5418467 w 7521752"/>
              <a:gd name="connsiteY13" fmla="*/ 161928 h 2123930"/>
              <a:gd name="connsiteX14" fmla="*/ 5471380 w 7521752"/>
              <a:gd name="connsiteY14" fmla="*/ 942486 h 2123930"/>
              <a:gd name="connsiteX15" fmla="*/ 5643346 w 7521752"/>
              <a:gd name="connsiteY15" fmla="*/ 1498138 h 2123930"/>
              <a:gd name="connsiteX16" fmla="*/ 5868226 w 7521752"/>
              <a:gd name="connsiteY16" fmla="*/ 1842113 h 2123930"/>
              <a:gd name="connsiteX17" fmla="*/ 6119562 w 7521752"/>
              <a:gd name="connsiteY17" fmla="*/ 1140934 h 2123930"/>
              <a:gd name="connsiteX18" fmla="*/ 6556093 w 7521752"/>
              <a:gd name="connsiteY18" fmla="*/ 1828883 h 2123930"/>
              <a:gd name="connsiteX19" fmla="*/ 7071993 w 7521752"/>
              <a:gd name="connsiteY19" fmla="*/ 386835 h 2123930"/>
              <a:gd name="connsiteX20" fmla="*/ 7521752 w 7521752"/>
              <a:gd name="connsiteY20" fmla="*/ 2040560 h 2123930"/>
              <a:gd name="connsiteX0" fmla="*/ 700858 w 7521752"/>
              <a:gd name="connsiteY0" fmla="*/ 1763959 h 2123930"/>
              <a:gd name="connsiteX1" fmla="*/ 1348666 w 7521752"/>
              <a:gd name="connsiteY1" fmla="*/ 1455202 h 2123930"/>
              <a:gd name="connsiteX2" fmla="*/ 2104184 w 7521752"/>
              <a:gd name="connsiteY2" fmla="*/ 1057455 h 2123930"/>
              <a:gd name="connsiteX3" fmla="*/ 2730470 w 7521752"/>
              <a:gd name="connsiteY3" fmla="*/ 657148 h 2123930"/>
              <a:gd name="connsiteX4" fmla="*/ 3314720 w 7521752"/>
              <a:gd name="connsiteY4" fmla="*/ 298029 h 2123930"/>
              <a:gd name="connsiteX5" fmla="*/ 407644 w 7521752"/>
              <a:gd name="connsiteY5" fmla="*/ 1932731 h 2123930"/>
              <a:gd name="connsiteX6" fmla="*/ 387747 w 7521752"/>
              <a:gd name="connsiteY6" fmla="*/ 2087791 h 2123930"/>
              <a:gd name="connsiteX7" fmla="*/ 3823066 w 7521752"/>
              <a:gd name="connsiteY7" fmla="*/ 1905145 h 2123930"/>
              <a:gd name="connsiteX8" fmla="*/ 4664459 w 7521752"/>
              <a:gd name="connsiteY8" fmla="*/ 942486 h 2123930"/>
              <a:gd name="connsiteX9" fmla="*/ 4796741 w 7521752"/>
              <a:gd name="connsiteY9" fmla="*/ 426524 h 2123930"/>
              <a:gd name="connsiteX10" fmla="*/ 4955480 w 7521752"/>
              <a:gd name="connsiteY10" fmla="*/ 3170 h 2123930"/>
              <a:gd name="connsiteX11" fmla="*/ 5167131 w 7521752"/>
              <a:gd name="connsiteY11" fmla="*/ 651431 h 2123930"/>
              <a:gd name="connsiteX12" fmla="*/ 5418467 w 7521752"/>
              <a:gd name="connsiteY12" fmla="*/ 161928 h 2123930"/>
              <a:gd name="connsiteX13" fmla="*/ 5471380 w 7521752"/>
              <a:gd name="connsiteY13" fmla="*/ 942486 h 2123930"/>
              <a:gd name="connsiteX14" fmla="*/ 5643346 w 7521752"/>
              <a:gd name="connsiteY14" fmla="*/ 1498138 h 2123930"/>
              <a:gd name="connsiteX15" fmla="*/ 5868226 w 7521752"/>
              <a:gd name="connsiteY15" fmla="*/ 1842113 h 2123930"/>
              <a:gd name="connsiteX16" fmla="*/ 6119562 w 7521752"/>
              <a:gd name="connsiteY16" fmla="*/ 1140934 h 2123930"/>
              <a:gd name="connsiteX17" fmla="*/ 6556093 w 7521752"/>
              <a:gd name="connsiteY17" fmla="*/ 1828883 h 2123930"/>
              <a:gd name="connsiteX18" fmla="*/ 7071993 w 7521752"/>
              <a:gd name="connsiteY18" fmla="*/ 386835 h 2123930"/>
              <a:gd name="connsiteX19" fmla="*/ 7521752 w 7521752"/>
              <a:gd name="connsiteY19" fmla="*/ 2040560 h 2123930"/>
              <a:gd name="connsiteX0" fmla="*/ 700858 w 7521752"/>
              <a:gd name="connsiteY0" fmla="*/ 1766609 h 2126580"/>
              <a:gd name="connsiteX1" fmla="*/ 1348666 w 7521752"/>
              <a:gd name="connsiteY1" fmla="*/ 1457852 h 2126580"/>
              <a:gd name="connsiteX2" fmla="*/ 2104184 w 7521752"/>
              <a:gd name="connsiteY2" fmla="*/ 1060105 h 2126580"/>
              <a:gd name="connsiteX3" fmla="*/ 2730470 w 7521752"/>
              <a:gd name="connsiteY3" fmla="*/ 659798 h 2126580"/>
              <a:gd name="connsiteX4" fmla="*/ 3314720 w 7521752"/>
              <a:gd name="connsiteY4" fmla="*/ 300679 h 2126580"/>
              <a:gd name="connsiteX5" fmla="*/ 407644 w 7521752"/>
              <a:gd name="connsiteY5" fmla="*/ 1935381 h 2126580"/>
              <a:gd name="connsiteX6" fmla="*/ 387747 w 7521752"/>
              <a:gd name="connsiteY6" fmla="*/ 2090441 h 2126580"/>
              <a:gd name="connsiteX7" fmla="*/ 3823066 w 7521752"/>
              <a:gd name="connsiteY7" fmla="*/ 1907795 h 2126580"/>
              <a:gd name="connsiteX8" fmla="*/ 4796741 w 7521752"/>
              <a:gd name="connsiteY8" fmla="*/ 429174 h 2126580"/>
              <a:gd name="connsiteX9" fmla="*/ 4955480 w 7521752"/>
              <a:gd name="connsiteY9" fmla="*/ 5820 h 2126580"/>
              <a:gd name="connsiteX10" fmla="*/ 5167131 w 7521752"/>
              <a:gd name="connsiteY10" fmla="*/ 654081 h 2126580"/>
              <a:gd name="connsiteX11" fmla="*/ 5418467 w 7521752"/>
              <a:gd name="connsiteY11" fmla="*/ 164578 h 2126580"/>
              <a:gd name="connsiteX12" fmla="*/ 5471380 w 7521752"/>
              <a:gd name="connsiteY12" fmla="*/ 945136 h 2126580"/>
              <a:gd name="connsiteX13" fmla="*/ 5643346 w 7521752"/>
              <a:gd name="connsiteY13" fmla="*/ 1500788 h 2126580"/>
              <a:gd name="connsiteX14" fmla="*/ 5868226 w 7521752"/>
              <a:gd name="connsiteY14" fmla="*/ 1844763 h 2126580"/>
              <a:gd name="connsiteX15" fmla="*/ 6119562 w 7521752"/>
              <a:gd name="connsiteY15" fmla="*/ 1143584 h 2126580"/>
              <a:gd name="connsiteX16" fmla="*/ 6556093 w 7521752"/>
              <a:gd name="connsiteY16" fmla="*/ 1831533 h 2126580"/>
              <a:gd name="connsiteX17" fmla="*/ 7071993 w 7521752"/>
              <a:gd name="connsiteY17" fmla="*/ 389485 h 2126580"/>
              <a:gd name="connsiteX18" fmla="*/ 7521752 w 7521752"/>
              <a:gd name="connsiteY18" fmla="*/ 2043210 h 2126580"/>
              <a:gd name="connsiteX0" fmla="*/ 700858 w 7521752"/>
              <a:gd name="connsiteY0" fmla="*/ 1794461 h 2155583"/>
              <a:gd name="connsiteX1" fmla="*/ 1348666 w 7521752"/>
              <a:gd name="connsiteY1" fmla="*/ 1485704 h 2155583"/>
              <a:gd name="connsiteX2" fmla="*/ 2104184 w 7521752"/>
              <a:gd name="connsiteY2" fmla="*/ 1087957 h 2155583"/>
              <a:gd name="connsiteX3" fmla="*/ 2730470 w 7521752"/>
              <a:gd name="connsiteY3" fmla="*/ 687650 h 2155583"/>
              <a:gd name="connsiteX4" fmla="*/ 3314720 w 7521752"/>
              <a:gd name="connsiteY4" fmla="*/ 328531 h 2155583"/>
              <a:gd name="connsiteX5" fmla="*/ 407644 w 7521752"/>
              <a:gd name="connsiteY5" fmla="*/ 1963233 h 2155583"/>
              <a:gd name="connsiteX6" fmla="*/ 387747 w 7521752"/>
              <a:gd name="connsiteY6" fmla="*/ 2118293 h 2155583"/>
              <a:gd name="connsiteX7" fmla="*/ 3823066 w 7521752"/>
              <a:gd name="connsiteY7" fmla="*/ 1935647 h 2155583"/>
              <a:gd name="connsiteX8" fmla="*/ 4955480 w 7521752"/>
              <a:gd name="connsiteY8" fmla="*/ 33672 h 2155583"/>
              <a:gd name="connsiteX9" fmla="*/ 5167131 w 7521752"/>
              <a:gd name="connsiteY9" fmla="*/ 681933 h 2155583"/>
              <a:gd name="connsiteX10" fmla="*/ 5418467 w 7521752"/>
              <a:gd name="connsiteY10" fmla="*/ 192430 h 2155583"/>
              <a:gd name="connsiteX11" fmla="*/ 5471380 w 7521752"/>
              <a:gd name="connsiteY11" fmla="*/ 972988 h 2155583"/>
              <a:gd name="connsiteX12" fmla="*/ 5643346 w 7521752"/>
              <a:gd name="connsiteY12" fmla="*/ 1528640 h 2155583"/>
              <a:gd name="connsiteX13" fmla="*/ 5868226 w 7521752"/>
              <a:gd name="connsiteY13" fmla="*/ 1872615 h 2155583"/>
              <a:gd name="connsiteX14" fmla="*/ 6119562 w 7521752"/>
              <a:gd name="connsiteY14" fmla="*/ 1171436 h 2155583"/>
              <a:gd name="connsiteX15" fmla="*/ 6556093 w 7521752"/>
              <a:gd name="connsiteY15" fmla="*/ 1859385 h 2155583"/>
              <a:gd name="connsiteX16" fmla="*/ 7071993 w 7521752"/>
              <a:gd name="connsiteY16" fmla="*/ 417337 h 2155583"/>
              <a:gd name="connsiteX17" fmla="*/ 7521752 w 7521752"/>
              <a:gd name="connsiteY17" fmla="*/ 2071062 h 2155583"/>
              <a:gd name="connsiteX0" fmla="*/ 700858 w 7521752"/>
              <a:gd name="connsiteY0" fmla="*/ 1608141 h 1968112"/>
              <a:gd name="connsiteX1" fmla="*/ 1348666 w 7521752"/>
              <a:gd name="connsiteY1" fmla="*/ 1299384 h 1968112"/>
              <a:gd name="connsiteX2" fmla="*/ 2104184 w 7521752"/>
              <a:gd name="connsiteY2" fmla="*/ 901637 h 1968112"/>
              <a:gd name="connsiteX3" fmla="*/ 2730470 w 7521752"/>
              <a:gd name="connsiteY3" fmla="*/ 501330 h 1968112"/>
              <a:gd name="connsiteX4" fmla="*/ 3314720 w 7521752"/>
              <a:gd name="connsiteY4" fmla="*/ 142211 h 1968112"/>
              <a:gd name="connsiteX5" fmla="*/ 407644 w 7521752"/>
              <a:gd name="connsiteY5" fmla="*/ 1776913 h 1968112"/>
              <a:gd name="connsiteX6" fmla="*/ 387747 w 7521752"/>
              <a:gd name="connsiteY6" fmla="*/ 1931973 h 1968112"/>
              <a:gd name="connsiteX7" fmla="*/ 3823066 w 7521752"/>
              <a:gd name="connsiteY7" fmla="*/ 1749327 h 1968112"/>
              <a:gd name="connsiteX8" fmla="*/ 5167131 w 7521752"/>
              <a:gd name="connsiteY8" fmla="*/ 495613 h 1968112"/>
              <a:gd name="connsiteX9" fmla="*/ 5418467 w 7521752"/>
              <a:gd name="connsiteY9" fmla="*/ 6110 h 1968112"/>
              <a:gd name="connsiteX10" fmla="*/ 5471380 w 7521752"/>
              <a:gd name="connsiteY10" fmla="*/ 786668 h 1968112"/>
              <a:gd name="connsiteX11" fmla="*/ 5643346 w 7521752"/>
              <a:gd name="connsiteY11" fmla="*/ 1342320 h 1968112"/>
              <a:gd name="connsiteX12" fmla="*/ 5868226 w 7521752"/>
              <a:gd name="connsiteY12" fmla="*/ 1686295 h 1968112"/>
              <a:gd name="connsiteX13" fmla="*/ 6119562 w 7521752"/>
              <a:gd name="connsiteY13" fmla="*/ 985116 h 1968112"/>
              <a:gd name="connsiteX14" fmla="*/ 6556093 w 7521752"/>
              <a:gd name="connsiteY14" fmla="*/ 1673065 h 1968112"/>
              <a:gd name="connsiteX15" fmla="*/ 7071993 w 7521752"/>
              <a:gd name="connsiteY15" fmla="*/ 231017 h 1968112"/>
              <a:gd name="connsiteX16" fmla="*/ 7521752 w 7521752"/>
              <a:gd name="connsiteY16" fmla="*/ 1884742 h 1968112"/>
              <a:gd name="connsiteX0" fmla="*/ 700858 w 7521752"/>
              <a:gd name="connsiteY0" fmla="*/ 1625178 h 1985149"/>
              <a:gd name="connsiteX1" fmla="*/ 1348666 w 7521752"/>
              <a:gd name="connsiteY1" fmla="*/ 1316421 h 1985149"/>
              <a:gd name="connsiteX2" fmla="*/ 2104184 w 7521752"/>
              <a:gd name="connsiteY2" fmla="*/ 918674 h 1985149"/>
              <a:gd name="connsiteX3" fmla="*/ 2730470 w 7521752"/>
              <a:gd name="connsiteY3" fmla="*/ 518367 h 1985149"/>
              <a:gd name="connsiteX4" fmla="*/ 3314720 w 7521752"/>
              <a:gd name="connsiteY4" fmla="*/ 159248 h 1985149"/>
              <a:gd name="connsiteX5" fmla="*/ 407644 w 7521752"/>
              <a:gd name="connsiteY5" fmla="*/ 1793950 h 1985149"/>
              <a:gd name="connsiteX6" fmla="*/ 387747 w 7521752"/>
              <a:gd name="connsiteY6" fmla="*/ 1949010 h 1985149"/>
              <a:gd name="connsiteX7" fmla="*/ 3823066 w 7521752"/>
              <a:gd name="connsiteY7" fmla="*/ 1766364 h 1985149"/>
              <a:gd name="connsiteX8" fmla="*/ 5418467 w 7521752"/>
              <a:gd name="connsiteY8" fmla="*/ 23147 h 1985149"/>
              <a:gd name="connsiteX9" fmla="*/ 5471380 w 7521752"/>
              <a:gd name="connsiteY9" fmla="*/ 803705 h 1985149"/>
              <a:gd name="connsiteX10" fmla="*/ 5643346 w 7521752"/>
              <a:gd name="connsiteY10" fmla="*/ 1359357 h 1985149"/>
              <a:gd name="connsiteX11" fmla="*/ 5868226 w 7521752"/>
              <a:gd name="connsiteY11" fmla="*/ 1703332 h 1985149"/>
              <a:gd name="connsiteX12" fmla="*/ 6119562 w 7521752"/>
              <a:gd name="connsiteY12" fmla="*/ 1002153 h 1985149"/>
              <a:gd name="connsiteX13" fmla="*/ 6556093 w 7521752"/>
              <a:gd name="connsiteY13" fmla="*/ 1690102 h 1985149"/>
              <a:gd name="connsiteX14" fmla="*/ 7071993 w 7521752"/>
              <a:gd name="connsiteY14" fmla="*/ 248054 h 1985149"/>
              <a:gd name="connsiteX15" fmla="*/ 7521752 w 7521752"/>
              <a:gd name="connsiteY15" fmla="*/ 1901779 h 1985149"/>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471380 w 7521752"/>
              <a:gd name="connsiteY8" fmla="*/ 701108 h 1882552"/>
              <a:gd name="connsiteX9" fmla="*/ 5643346 w 7521752"/>
              <a:gd name="connsiteY9" fmla="*/ 1256760 h 1882552"/>
              <a:gd name="connsiteX10" fmla="*/ 5868226 w 7521752"/>
              <a:gd name="connsiteY10" fmla="*/ 1600735 h 1882552"/>
              <a:gd name="connsiteX11" fmla="*/ 6119562 w 7521752"/>
              <a:gd name="connsiteY11" fmla="*/ 899556 h 1882552"/>
              <a:gd name="connsiteX12" fmla="*/ 6556093 w 7521752"/>
              <a:gd name="connsiteY12" fmla="*/ 1587505 h 1882552"/>
              <a:gd name="connsiteX13" fmla="*/ 7071993 w 7521752"/>
              <a:gd name="connsiteY13" fmla="*/ 145457 h 1882552"/>
              <a:gd name="connsiteX14" fmla="*/ 7521752 w 7521752"/>
              <a:gd name="connsiteY14"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643346 w 7521752"/>
              <a:gd name="connsiteY8" fmla="*/ 1256760 h 1882552"/>
              <a:gd name="connsiteX9" fmla="*/ 5868226 w 7521752"/>
              <a:gd name="connsiteY9" fmla="*/ 1600735 h 1882552"/>
              <a:gd name="connsiteX10" fmla="*/ 6119562 w 7521752"/>
              <a:gd name="connsiteY10" fmla="*/ 899556 h 1882552"/>
              <a:gd name="connsiteX11" fmla="*/ 6556093 w 7521752"/>
              <a:gd name="connsiteY11" fmla="*/ 1587505 h 1882552"/>
              <a:gd name="connsiteX12" fmla="*/ 7071993 w 7521752"/>
              <a:gd name="connsiteY12" fmla="*/ 145457 h 1882552"/>
              <a:gd name="connsiteX13" fmla="*/ 7521752 w 7521752"/>
              <a:gd name="connsiteY13"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5868226 w 7521752"/>
              <a:gd name="connsiteY8" fmla="*/ 1600735 h 1882552"/>
              <a:gd name="connsiteX9" fmla="*/ 6119562 w 7521752"/>
              <a:gd name="connsiteY9" fmla="*/ 899556 h 1882552"/>
              <a:gd name="connsiteX10" fmla="*/ 6556093 w 7521752"/>
              <a:gd name="connsiteY10" fmla="*/ 1587505 h 1882552"/>
              <a:gd name="connsiteX11" fmla="*/ 7071993 w 7521752"/>
              <a:gd name="connsiteY11" fmla="*/ 145457 h 1882552"/>
              <a:gd name="connsiteX12" fmla="*/ 7521752 w 7521752"/>
              <a:gd name="connsiteY12"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119562 w 7521752"/>
              <a:gd name="connsiteY8" fmla="*/ 899556 h 1882552"/>
              <a:gd name="connsiteX9" fmla="*/ 6556093 w 7521752"/>
              <a:gd name="connsiteY9" fmla="*/ 1587505 h 1882552"/>
              <a:gd name="connsiteX10" fmla="*/ 7071993 w 7521752"/>
              <a:gd name="connsiteY10" fmla="*/ 145457 h 1882552"/>
              <a:gd name="connsiteX11" fmla="*/ 7521752 w 7521752"/>
              <a:gd name="connsiteY11"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6556093 w 7521752"/>
              <a:gd name="connsiteY8" fmla="*/ 1587505 h 1882552"/>
              <a:gd name="connsiteX9" fmla="*/ 7071993 w 7521752"/>
              <a:gd name="connsiteY9" fmla="*/ 145457 h 1882552"/>
              <a:gd name="connsiteX10" fmla="*/ 7521752 w 7521752"/>
              <a:gd name="connsiteY10"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071993 w 7521752"/>
              <a:gd name="connsiteY8" fmla="*/ 145457 h 1882552"/>
              <a:gd name="connsiteX9" fmla="*/ 7521752 w 7521752"/>
              <a:gd name="connsiteY9" fmla="*/ 1799182 h 1882552"/>
              <a:gd name="connsiteX0" fmla="*/ 700858 w 7521752"/>
              <a:gd name="connsiteY0" fmla="*/ 1522581 h 1882552"/>
              <a:gd name="connsiteX1" fmla="*/ 1348666 w 7521752"/>
              <a:gd name="connsiteY1" fmla="*/ 1213824 h 1882552"/>
              <a:gd name="connsiteX2" fmla="*/ 2104184 w 7521752"/>
              <a:gd name="connsiteY2" fmla="*/ 816077 h 1882552"/>
              <a:gd name="connsiteX3" fmla="*/ 2730470 w 7521752"/>
              <a:gd name="connsiteY3" fmla="*/ 415770 h 1882552"/>
              <a:gd name="connsiteX4" fmla="*/ 3314720 w 7521752"/>
              <a:gd name="connsiteY4" fmla="*/ 56651 h 1882552"/>
              <a:gd name="connsiteX5" fmla="*/ 407644 w 7521752"/>
              <a:gd name="connsiteY5" fmla="*/ 1691353 h 1882552"/>
              <a:gd name="connsiteX6" fmla="*/ 387747 w 7521752"/>
              <a:gd name="connsiteY6" fmla="*/ 1846413 h 1882552"/>
              <a:gd name="connsiteX7" fmla="*/ 3823066 w 7521752"/>
              <a:gd name="connsiteY7" fmla="*/ 1663767 h 1882552"/>
              <a:gd name="connsiteX8" fmla="*/ 7521752 w 7521752"/>
              <a:gd name="connsiteY8" fmla="*/ 1799182 h 1882552"/>
              <a:gd name="connsiteX0" fmla="*/ 700858 w 3823066"/>
              <a:gd name="connsiteY0" fmla="*/ 1522581 h 1882552"/>
              <a:gd name="connsiteX1" fmla="*/ 1348666 w 3823066"/>
              <a:gd name="connsiteY1" fmla="*/ 1213824 h 1882552"/>
              <a:gd name="connsiteX2" fmla="*/ 2104184 w 3823066"/>
              <a:gd name="connsiteY2" fmla="*/ 816077 h 1882552"/>
              <a:gd name="connsiteX3" fmla="*/ 2730470 w 3823066"/>
              <a:gd name="connsiteY3" fmla="*/ 415770 h 1882552"/>
              <a:gd name="connsiteX4" fmla="*/ 3314720 w 3823066"/>
              <a:gd name="connsiteY4" fmla="*/ 56651 h 1882552"/>
              <a:gd name="connsiteX5" fmla="*/ 407644 w 3823066"/>
              <a:gd name="connsiteY5" fmla="*/ 1691353 h 1882552"/>
              <a:gd name="connsiteX6" fmla="*/ 387747 w 3823066"/>
              <a:gd name="connsiteY6" fmla="*/ 1846413 h 1882552"/>
              <a:gd name="connsiteX7" fmla="*/ 3823066 w 3823066"/>
              <a:gd name="connsiteY7" fmla="*/ 1663767 h 1882552"/>
              <a:gd name="connsiteX0" fmla="*/ 667044 w 3388213"/>
              <a:gd name="connsiteY0" fmla="*/ 1522581 h 1870212"/>
              <a:gd name="connsiteX1" fmla="*/ 1314852 w 3388213"/>
              <a:gd name="connsiteY1" fmla="*/ 1213824 h 1870212"/>
              <a:gd name="connsiteX2" fmla="*/ 2070370 w 3388213"/>
              <a:gd name="connsiteY2" fmla="*/ 816077 h 1870212"/>
              <a:gd name="connsiteX3" fmla="*/ 2696656 w 3388213"/>
              <a:gd name="connsiteY3" fmla="*/ 415770 h 1870212"/>
              <a:gd name="connsiteX4" fmla="*/ 3280906 w 3388213"/>
              <a:gd name="connsiteY4" fmla="*/ 56651 h 1870212"/>
              <a:gd name="connsiteX5" fmla="*/ 373830 w 3388213"/>
              <a:gd name="connsiteY5" fmla="*/ 1691353 h 1870212"/>
              <a:gd name="connsiteX6" fmla="*/ 353933 w 3388213"/>
              <a:gd name="connsiteY6" fmla="*/ 1846413 h 1870212"/>
              <a:gd name="connsiteX7" fmla="*/ 3267141 w 3388213"/>
              <a:gd name="connsiteY7" fmla="*/ 1861323 h 1870212"/>
              <a:gd name="connsiteX0" fmla="*/ 316957 w 3655473"/>
              <a:gd name="connsiteY0" fmla="*/ 1504788 h 1869710"/>
              <a:gd name="connsiteX1" fmla="*/ 964765 w 3655473"/>
              <a:gd name="connsiteY1" fmla="*/ 1196031 h 1869710"/>
              <a:gd name="connsiteX2" fmla="*/ 1720283 w 3655473"/>
              <a:gd name="connsiteY2" fmla="*/ 798284 h 1869710"/>
              <a:gd name="connsiteX3" fmla="*/ 2346569 w 3655473"/>
              <a:gd name="connsiteY3" fmla="*/ 397977 h 1869710"/>
              <a:gd name="connsiteX4" fmla="*/ 2930819 w 3655473"/>
              <a:gd name="connsiteY4" fmla="*/ 38858 h 1869710"/>
              <a:gd name="connsiteX5" fmla="*/ 3509187 w 3655473"/>
              <a:gd name="connsiteY5" fmla="*/ 1377226 h 1869710"/>
              <a:gd name="connsiteX6" fmla="*/ 3846 w 3655473"/>
              <a:gd name="connsiteY6" fmla="*/ 1828620 h 1869710"/>
              <a:gd name="connsiteX7" fmla="*/ 2917054 w 3655473"/>
              <a:gd name="connsiteY7" fmla="*/ 1843530 h 1869710"/>
              <a:gd name="connsiteX0" fmla="*/ 964208 w 4302724"/>
              <a:gd name="connsiteY0" fmla="*/ 1504788 h 1835571"/>
              <a:gd name="connsiteX1" fmla="*/ 1612016 w 4302724"/>
              <a:gd name="connsiteY1" fmla="*/ 1196031 h 1835571"/>
              <a:gd name="connsiteX2" fmla="*/ 2367534 w 4302724"/>
              <a:gd name="connsiteY2" fmla="*/ 798284 h 1835571"/>
              <a:gd name="connsiteX3" fmla="*/ 2993820 w 4302724"/>
              <a:gd name="connsiteY3" fmla="*/ 397977 h 1835571"/>
              <a:gd name="connsiteX4" fmla="*/ 3578070 w 4302724"/>
              <a:gd name="connsiteY4" fmla="*/ 38858 h 1835571"/>
              <a:gd name="connsiteX5" fmla="*/ 4156438 w 4302724"/>
              <a:gd name="connsiteY5" fmla="*/ 1377226 h 1835571"/>
              <a:gd name="connsiteX6" fmla="*/ 651097 w 4302724"/>
              <a:gd name="connsiteY6" fmla="*/ 1828620 h 1835571"/>
              <a:gd name="connsiteX7" fmla="*/ 699749 w 4302724"/>
              <a:gd name="connsiteY7" fmla="*/ 1660086 h 1835571"/>
              <a:gd name="connsiteX0" fmla="*/ 931385 w 3744636"/>
              <a:gd name="connsiteY0" fmla="*/ 1532318 h 1995313"/>
              <a:gd name="connsiteX1" fmla="*/ 1579193 w 3744636"/>
              <a:gd name="connsiteY1" fmla="*/ 1223561 h 1995313"/>
              <a:gd name="connsiteX2" fmla="*/ 2334711 w 3744636"/>
              <a:gd name="connsiteY2" fmla="*/ 825814 h 1995313"/>
              <a:gd name="connsiteX3" fmla="*/ 2960997 w 3744636"/>
              <a:gd name="connsiteY3" fmla="*/ 425507 h 1995313"/>
              <a:gd name="connsiteX4" fmla="*/ 3545247 w 3744636"/>
              <a:gd name="connsiteY4" fmla="*/ 66388 h 1995313"/>
              <a:gd name="connsiteX5" fmla="*/ 3488615 w 3744636"/>
              <a:gd name="connsiteY5" fmla="*/ 1856312 h 1995313"/>
              <a:gd name="connsiteX6" fmla="*/ 618274 w 3744636"/>
              <a:gd name="connsiteY6" fmla="*/ 1856150 h 1995313"/>
              <a:gd name="connsiteX7" fmla="*/ 666926 w 3744636"/>
              <a:gd name="connsiteY7" fmla="*/ 1687616 h 1995313"/>
              <a:gd name="connsiteX0" fmla="*/ 910818 w 3719994"/>
              <a:gd name="connsiteY0" fmla="*/ 1532318 h 1990412"/>
              <a:gd name="connsiteX1" fmla="*/ 1558626 w 3719994"/>
              <a:gd name="connsiteY1" fmla="*/ 1223561 h 1990412"/>
              <a:gd name="connsiteX2" fmla="*/ 2314144 w 3719994"/>
              <a:gd name="connsiteY2" fmla="*/ 825814 h 1990412"/>
              <a:gd name="connsiteX3" fmla="*/ 2940430 w 3719994"/>
              <a:gd name="connsiteY3" fmla="*/ 425507 h 1990412"/>
              <a:gd name="connsiteX4" fmla="*/ 3524680 w 3719994"/>
              <a:gd name="connsiteY4" fmla="*/ 66388 h 1990412"/>
              <a:gd name="connsiteX5" fmla="*/ 3468048 w 3719994"/>
              <a:gd name="connsiteY5" fmla="*/ 1856312 h 1990412"/>
              <a:gd name="connsiteX6" fmla="*/ 654151 w 3719994"/>
              <a:gd name="connsiteY6" fmla="*/ 1842039 h 1990412"/>
              <a:gd name="connsiteX7" fmla="*/ 646359 w 3719994"/>
              <a:gd name="connsiteY7" fmla="*/ 1687616 h 1990412"/>
              <a:gd name="connsiteX0" fmla="*/ 791912 w 3601088"/>
              <a:gd name="connsiteY0" fmla="*/ 1532318 h 2108950"/>
              <a:gd name="connsiteX1" fmla="*/ 1439720 w 3601088"/>
              <a:gd name="connsiteY1" fmla="*/ 1223561 h 2108950"/>
              <a:gd name="connsiteX2" fmla="*/ 2195238 w 3601088"/>
              <a:gd name="connsiteY2" fmla="*/ 825814 h 2108950"/>
              <a:gd name="connsiteX3" fmla="*/ 2821524 w 3601088"/>
              <a:gd name="connsiteY3" fmla="*/ 425507 h 2108950"/>
              <a:gd name="connsiteX4" fmla="*/ 3405774 w 3601088"/>
              <a:gd name="connsiteY4" fmla="*/ 66388 h 2108950"/>
              <a:gd name="connsiteX5" fmla="*/ 3349142 w 3601088"/>
              <a:gd name="connsiteY5" fmla="*/ 1856312 h 2108950"/>
              <a:gd name="connsiteX6" fmla="*/ 535245 w 3601088"/>
              <a:gd name="connsiteY6" fmla="*/ 1842039 h 2108950"/>
              <a:gd name="connsiteX7" fmla="*/ 527453 w 3601088"/>
              <a:gd name="connsiteY7" fmla="*/ 1687616 h 2108950"/>
              <a:gd name="connsiteX0" fmla="*/ 271498 w 3080674"/>
              <a:gd name="connsiteY0" fmla="*/ 1532318 h 2108950"/>
              <a:gd name="connsiteX1" fmla="*/ 919306 w 3080674"/>
              <a:gd name="connsiteY1" fmla="*/ 1223561 h 2108950"/>
              <a:gd name="connsiteX2" fmla="*/ 1674824 w 3080674"/>
              <a:gd name="connsiteY2" fmla="*/ 825814 h 2108950"/>
              <a:gd name="connsiteX3" fmla="*/ 2301110 w 3080674"/>
              <a:gd name="connsiteY3" fmla="*/ 425507 h 2108950"/>
              <a:gd name="connsiteX4" fmla="*/ 2885360 w 3080674"/>
              <a:gd name="connsiteY4" fmla="*/ 66388 h 2108950"/>
              <a:gd name="connsiteX5" fmla="*/ 2828728 w 3080674"/>
              <a:gd name="connsiteY5" fmla="*/ 1856312 h 2108950"/>
              <a:gd name="connsiteX6" fmla="*/ 14831 w 3080674"/>
              <a:gd name="connsiteY6" fmla="*/ 1842039 h 2108950"/>
              <a:gd name="connsiteX7" fmla="*/ 7039 w 3080674"/>
              <a:gd name="connsiteY7" fmla="*/ 1687616 h 2108950"/>
              <a:gd name="connsiteX0" fmla="*/ 264459 w 3073635"/>
              <a:gd name="connsiteY0" fmla="*/ 1532318 h 2108950"/>
              <a:gd name="connsiteX1" fmla="*/ 912267 w 3073635"/>
              <a:gd name="connsiteY1" fmla="*/ 1223561 h 2108950"/>
              <a:gd name="connsiteX2" fmla="*/ 1667785 w 3073635"/>
              <a:gd name="connsiteY2" fmla="*/ 825814 h 2108950"/>
              <a:gd name="connsiteX3" fmla="*/ 2294071 w 3073635"/>
              <a:gd name="connsiteY3" fmla="*/ 425507 h 2108950"/>
              <a:gd name="connsiteX4" fmla="*/ 2878321 w 3073635"/>
              <a:gd name="connsiteY4" fmla="*/ 66388 h 2108950"/>
              <a:gd name="connsiteX5" fmla="*/ 2821689 w 3073635"/>
              <a:gd name="connsiteY5" fmla="*/ 1856312 h 2108950"/>
              <a:gd name="connsiteX6" fmla="*/ 7792 w 3073635"/>
              <a:gd name="connsiteY6" fmla="*/ 1842039 h 2108950"/>
              <a:gd name="connsiteX7" fmla="*/ 0 w 3073635"/>
              <a:gd name="connsiteY7" fmla="*/ 1687616 h 2108950"/>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0 w 4103746"/>
              <a:gd name="connsiteY7"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237662 w 4103746"/>
              <a:gd name="connsiteY7" fmla="*/ 1457295 h 2082727"/>
              <a:gd name="connsiteX8" fmla="*/ 0 w 4103746"/>
              <a:gd name="connsiteY8" fmla="*/ 2082727 h 2082727"/>
              <a:gd name="connsiteX0" fmla="*/ 1294570 w 4103746"/>
              <a:gd name="connsiteY0" fmla="*/ 1532318 h 2082727"/>
              <a:gd name="connsiteX1" fmla="*/ 1942378 w 4103746"/>
              <a:gd name="connsiteY1" fmla="*/ 1223561 h 2082727"/>
              <a:gd name="connsiteX2" fmla="*/ 2697896 w 4103746"/>
              <a:gd name="connsiteY2" fmla="*/ 825814 h 2082727"/>
              <a:gd name="connsiteX3" fmla="*/ 3324182 w 4103746"/>
              <a:gd name="connsiteY3" fmla="*/ 425507 h 2082727"/>
              <a:gd name="connsiteX4" fmla="*/ 3908432 w 4103746"/>
              <a:gd name="connsiteY4" fmla="*/ 66388 h 2082727"/>
              <a:gd name="connsiteX5" fmla="*/ 3851800 w 4103746"/>
              <a:gd name="connsiteY5" fmla="*/ 1856312 h 2082727"/>
              <a:gd name="connsiteX6" fmla="*/ 1037903 w 4103746"/>
              <a:gd name="connsiteY6" fmla="*/ 1842039 h 2082727"/>
              <a:gd name="connsiteX7" fmla="*/ 1013773 w 4103746"/>
              <a:gd name="connsiteY7" fmla="*/ 1654850 h 2082727"/>
              <a:gd name="connsiteX8" fmla="*/ 0 w 4103746"/>
              <a:gd name="connsiteY8" fmla="*/ 2082727 h 2082727"/>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13478 w 3247224"/>
              <a:gd name="connsiteY8" fmla="*/ 1602949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438048 w 3247224"/>
              <a:gd name="connsiteY0" fmla="*/ 1532318 h 1991662"/>
              <a:gd name="connsiteX1" fmla="*/ 1085856 w 3247224"/>
              <a:gd name="connsiteY1" fmla="*/ 1223561 h 1991662"/>
              <a:gd name="connsiteX2" fmla="*/ 1841374 w 3247224"/>
              <a:gd name="connsiteY2" fmla="*/ 825814 h 1991662"/>
              <a:gd name="connsiteX3" fmla="*/ 2467660 w 3247224"/>
              <a:gd name="connsiteY3" fmla="*/ 425507 h 1991662"/>
              <a:gd name="connsiteX4" fmla="*/ 3051910 w 3247224"/>
              <a:gd name="connsiteY4" fmla="*/ 66388 h 1991662"/>
              <a:gd name="connsiteX5" fmla="*/ 2995278 w 3247224"/>
              <a:gd name="connsiteY5" fmla="*/ 1856312 h 1991662"/>
              <a:gd name="connsiteX6" fmla="*/ 181381 w 3247224"/>
              <a:gd name="connsiteY6" fmla="*/ 1842039 h 1991662"/>
              <a:gd name="connsiteX7" fmla="*/ 157251 w 3247224"/>
              <a:gd name="connsiteY7" fmla="*/ 1654850 h 1991662"/>
              <a:gd name="connsiteX8" fmla="*/ 427589 w 3247224"/>
              <a:gd name="connsiteY8" fmla="*/ 1588838 h 1991662"/>
              <a:gd name="connsiteX0" fmla="*/ 309354 w 3118530"/>
              <a:gd name="connsiteY0" fmla="*/ 1532318 h 2128096"/>
              <a:gd name="connsiteX1" fmla="*/ 957162 w 3118530"/>
              <a:gd name="connsiteY1" fmla="*/ 1223561 h 2128096"/>
              <a:gd name="connsiteX2" fmla="*/ 1712680 w 3118530"/>
              <a:gd name="connsiteY2" fmla="*/ 825814 h 2128096"/>
              <a:gd name="connsiteX3" fmla="*/ 2338966 w 3118530"/>
              <a:gd name="connsiteY3" fmla="*/ 425507 h 2128096"/>
              <a:gd name="connsiteX4" fmla="*/ 2923216 w 3118530"/>
              <a:gd name="connsiteY4" fmla="*/ 66388 h 2128096"/>
              <a:gd name="connsiteX5" fmla="*/ 2866584 w 3118530"/>
              <a:gd name="connsiteY5" fmla="*/ 1856312 h 2128096"/>
              <a:gd name="connsiteX6" fmla="*/ 52687 w 3118530"/>
              <a:gd name="connsiteY6" fmla="*/ 1842039 h 2128096"/>
              <a:gd name="connsiteX7" fmla="*/ 28557 w 3118530"/>
              <a:gd name="connsiteY7" fmla="*/ 1654850 h 2128096"/>
              <a:gd name="connsiteX8" fmla="*/ 298895 w 3118530"/>
              <a:gd name="connsiteY8" fmla="*/ 1588838 h 2128096"/>
              <a:gd name="connsiteX0" fmla="*/ 309028 w 3118204"/>
              <a:gd name="connsiteY0" fmla="*/ 1532318 h 2128096"/>
              <a:gd name="connsiteX1" fmla="*/ 956836 w 3118204"/>
              <a:gd name="connsiteY1" fmla="*/ 1223561 h 2128096"/>
              <a:gd name="connsiteX2" fmla="*/ 1712354 w 3118204"/>
              <a:gd name="connsiteY2" fmla="*/ 825814 h 2128096"/>
              <a:gd name="connsiteX3" fmla="*/ 2338640 w 3118204"/>
              <a:gd name="connsiteY3" fmla="*/ 425507 h 2128096"/>
              <a:gd name="connsiteX4" fmla="*/ 2922890 w 3118204"/>
              <a:gd name="connsiteY4" fmla="*/ 66388 h 2128096"/>
              <a:gd name="connsiteX5" fmla="*/ 2866258 w 3118204"/>
              <a:gd name="connsiteY5" fmla="*/ 1856312 h 2128096"/>
              <a:gd name="connsiteX6" fmla="*/ 52361 w 3118204"/>
              <a:gd name="connsiteY6" fmla="*/ 1842039 h 2128096"/>
              <a:gd name="connsiteX7" fmla="*/ 28231 w 3118204"/>
              <a:gd name="connsiteY7" fmla="*/ 1654850 h 2128096"/>
              <a:gd name="connsiteX8" fmla="*/ 304919 w 3118204"/>
              <a:gd name="connsiteY8" fmla="*/ 1604713 h 2128096"/>
              <a:gd name="connsiteX0" fmla="*/ 300925 w 3110101"/>
              <a:gd name="connsiteY0" fmla="*/ 1532318 h 2128096"/>
              <a:gd name="connsiteX1" fmla="*/ 948733 w 3110101"/>
              <a:gd name="connsiteY1" fmla="*/ 1223561 h 2128096"/>
              <a:gd name="connsiteX2" fmla="*/ 1704251 w 3110101"/>
              <a:gd name="connsiteY2" fmla="*/ 825814 h 2128096"/>
              <a:gd name="connsiteX3" fmla="*/ 2330537 w 3110101"/>
              <a:gd name="connsiteY3" fmla="*/ 425507 h 2128096"/>
              <a:gd name="connsiteX4" fmla="*/ 2914787 w 3110101"/>
              <a:gd name="connsiteY4" fmla="*/ 66388 h 2128096"/>
              <a:gd name="connsiteX5" fmla="*/ 2858155 w 3110101"/>
              <a:gd name="connsiteY5" fmla="*/ 1856312 h 2128096"/>
              <a:gd name="connsiteX6" fmla="*/ 44258 w 3110101"/>
              <a:gd name="connsiteY6" fmla="*/ 1842039 h 2128096"/>
              <a:gd name="connsiteX7" fmla="*/ 20128 w 3110101"/>
              <a:gd name="connsiteY7" fmla="*/ 1654850 h 2128096"/>
              <a:gd name="connsiteX8" fmla="*/ 296816 w 3110101"/>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376442 w 3185618"/>
              <a:gd name="connsiteY0" fmla="*/ 1532318 h 2128096"/>
              <a:gd name="connsiteX1" fmla="*/ 1024250 w 3185618"/>
              <a:gd name="connsiteY1" fmla="*/ 1223561 h 2128096"/>
              <a:gd name="connsiteX2" fmla="*/ 1779768 w 3185618"/>
              <a:gd name="connsiteY2" fmla="*/ 825814 h 2128096"/>
              <a:gd name="connsiteX3" fmla="*/ 2406054 w 3185618"/>
              <a:gd name="connsiteY3" fmla="*/ 425507 h 2128096"/>
              <a:gd name="connsiteX4" fmla="*/ 2990304 w 3185618"/>
              <a:gd name="connsiteY4" fmla="*/ 66388 h 2128096"/>
              <a:gd name="connsiteX5" fmla="*/ 2933672 w 3185618"/>
              <a:gd name="connsiteY5" fmla="*/ 1856312 h 2128096"/>
              <a:gd name="connsiteX6" fmla="*/ 119775 w 3185618"/>
              <a:gd name="connsiteY6" fmla="*/ 1842039 h 2128096"/>
              <a:gd name="connsiteX7" fmla="*/ 95645 w 3185618"/>
              <a:gd name="connsiteY7" fmla="*/ 1654850 h 2128096"/>
              <a:gd name="connsiteX8" fmla="*/ 372333 w 3185618"/>
              <a:gd name="connsiteY8" fmla="*/ 1604713 h 2128096"/>
              <a:gd name="connsiteX0" fmla="*/ 445471 w 3254647"/>
              <a:gd name="connsiteY0" fmla="*/ 1532318 h 2128096"/>
              <a:gd name="connsiteX1" fmla="*/ 1093279 w 3254647"/>
              <a:gd name="connsiteY1" fmla="*/ 1223561 h 2128096"/>
              <a:gd name="connsiteX2" fmla="*/ 1848797 w 3254647"/>
              <a:gd name="connsiteY2" fmla="*/ 825814 h 2128096"/>
              <a:gd name="connsiteX3" fmla="*/ 2475083 w 3254647"/>
              <a:gd name="connsiteY3" fmla="*/ 425507 h 2128096"/>
              <a:gd name="connsiteX4" fmla="*/ 3059333 w 3254647"/>
              <a:gd name="connsiteY4" fmla="*/ 66388 h 2128096"/>
              <a:gd name="connsiteX5" fmla="*/ 3002701 w 3254647"/>
              <a:gd name="connsiteY5" fmla="*/ 1856312 h 2128096"/>
              <a:gd name="connsiteX6" fmla="*/ 188804 w 3254647"/>
              <a:gd name="connsiteY6" fmla="*/ 1842039 h 2128096"/>
              <a:gd name="connsiteX7" fmla="*/ 164674 w 3254647"/>
              <a:gd name="connsiteY7" fmla="*/ 1654850 h 2128096"/>
              <a:gd name="connsiteX8" fmla="*/ 441362 w 3254647"/>
              <a:gd name="connsiteY8" fmla="*/ 1604713 h 2128096"/>
              <a:gd name="connsiteX0" fmla="*/ 404702 w 3213878"/>
              <a:gd name="connsiteY0" fmla="*/ 1532318 h 1993606"/>
              <a:gd name="connsiteX1" fmla="*/ 1052510 w 3213878"/>
              <a:gd name="connsiteY1" fmla="*/ 1223561 h 1993606"/>
              <a:gd name="connsiteX2" fmla="*/ 1808028 w 3213878"/>
              <a:gd name="connsiteY2" fmla="*/ 825814 h 1993606"/>
              <a:gd name="connsiteX3" fmla="*/ 2434314 w 3213878"/>
              <a:gd name="connsiteY3" fmla="*/ 425507 h 1993606"/>
              <a:gd name="connsiteX4" fmla="*/ 3018564 w 3213878"/>
              <a:gd name="connsiteY4" fmla="*/ 66388 h 1993606"/>
              <a:gd name="connsiteX5" fmla="*/ 2961932 w 3213878"/>
              <a:gd name="connsiteY5" fmla="*/ 1856312 h 1993606"/>
              <a:gd name="connsiteX6" fmla="*/ 148035 w 3213878"/>
              <a:gd name="connsiteY6" fmla="*/ 1842039 h 1993606"/>
              <a:gd name="connsiteX7" fmla="*/ 400593 w 3213878"/>
              <a:gd name="connsiteY7" fmla="*/ 1604713 h 1993606"/>
              <a:gd name="connsiteX0" fmla="*/ 472184 w 3281360"/>
              <a:gd name="connsiteY0" fmla="*/ 1532318 h 1991636"/>
              <a:gd name="connsiteX1" fmla="*/ 1119992 w 3281360"/>
              <a:gd name="connsiteY1" fmla="*/ 1223561 h 1991636"/>
              <a:gd name="connsiteX2" fmla="*/ 1875510 w 3281360"/>
              <a:gd name="connsiteY2" fmla="*/ 825814 h 1991636"/>
              <a:gd name="connsiteX3" fmla="*/ 2501796 w 3281360"/>
              <a:gd name="connsiteY3" fmla="*/ 425507 h 1991636"/>
              <a:gd name="connsiteX4" fmla="*/ 3086046 w 3281360"/>
              <a:gd name="connsiteY4" fmla="*/ 66388 h 1991636"/>
              <a:gd name="connsiteX5" fmla="*/ 3029414 w 3281360"/>
              <a:gd name="connsiteY5" fmla="*/ 1856312 h 1991636"/>
              <a:gd name="connsiteX6" fmla="*/ 215517 w 3281360"/>
              <a:gd name="connsiteY6" fmla="*/ 1842039 h 1991636"/>
              <a:gd name="connsiteX7" fmla="*/ 229950 w 3281360"/>
              <a:gd name="connsiteY7" fmla="*/ 1655513 h 1991636"/>
              <a:gd name="connsiteX0" fmla="*/ 270965 w 3080141"/>
              <a:gd name="connsiteY0" fmla="*/ 1532318 h 2122960"/>
              <a:gd name="connsiteX1" fmla="*/ 918773 w 3080141"/>
              <a:gd name="connsiteY1" fmla="*/ 1223561 h 2122960"/>
              <a:gd name="connsiteX2" fmla="*/ 1674291 w 3080141"/>
              <a:gd name="connsiteY2" fmla="*/ 825814 h 2122960"/>
              <a:gd name="connsiteX3" fmla="*/ 2300577 w 3080141"/>
              <a:gd name="connsiteY3" fmla="*/ 425507 h 2122960"/>
              <a:gd name="connsiteX4" fmla="*/ 2884827 w 3080141"/>
              <a:gd name="connsiteY4" fmla="*/ 66388 h 2122960"/>
              <a:gd name="connsiteX5" fmla="*/ 2828195 w 3080141"/>
              <a:gd name="connsiteY5" fmla="*/ 1856312 h 2122960"/>
              <a:gd name="connsiteX6" fmla="*/ 14298 w 3080141"/>
              <a:gd name="connsiteY6" fmla="*/ 1842039 h 2122960"/>
              <a:gd name="connsiteX7" fmla="*/ 28731 w 3080141"/>
              <a:gd name="connsiteY7" fmla="*/ 1655513 h 2122960"/>
              <a:gd name="connsiteX0" fmla="*/ 480115 w 3289291"/>
              <a:gd name="connsiteY0" fmla="*/ 1532318 h 2007003"/>
              <a:gd name="connsiteX1" fmla="*/ 1127923 w 3289291"/>
              <a:gd name="connsiteY1" fmla="*/ 1223561 h 2007003"/>
              <a:gd name="connsiteX2" fmla="*/ 1883441 w 3289291"/>
              <a:gd name="connsiteY2" fmla="*/ 825814 h 2007003"/>
              <a:gd name="connsiteX3" fmla="*/ 2509727 w 3289291"/>
              <a:gd name="connsiteY3" fmla="*/ 425507 h 2007003"/>
              <a:gd name="connsiteX4" fmla="*/ 3093977 w 3289291"/>
              <a:gd name="connsiteY4" fmla="*/ 66388 h 2007003"/>
              <a:gd name="connsiteX5" fmla="*/ 3037345 w 3289291"/>
              <a:gd name="connsiteY5" fmla="*/ 1856312 h 2007003"/>
              <a:gd name="connsiteX6" fmla="*/ 223448 w 3289291"/>
              <a:gd name="connsiteY6" fmla="*/ 1842039 h 2007003"/>
              <a:gd name="connsiteX7" fmla="*/ 215656 w 3289291"/>
              <a:gd name="connsiteY7" fmla="*/ 1284038 h 2007003"/>
              <a:gd name="connsiteX0" fmla="*/ 433682 w 3242858"/>
              <a:gd name="connsiteY0" fmla="*/ 1532318 h 2007003"/>
              <a:gd name="connsiteX1" fmla="*/ 1081490 w 3242858"/>
              <a:gd name="connsiteY1" fmla="*/ 1223561 h 2007003"/>
              <a:gd name="connsiteX2" fmla="*/ 1837008 w 3242858"/>
              <a:gd name="connsiteY2" fmla="*/ 825814 h 2007003"/>
              <a:gd name="connsiteX3" fmla="*/ 2463294 w 3242858"/>
              <a:gd name="connsiteY3" fmla="*/ 425507 h 2007003"/>
              <a:gd name="connsiteX4" fmla="*/ 3047544 w 3242858"/>
              <a:gd name="connsiteY4" fmla="*/ 66388 h 2007003"/>
              <a:gd name="connsiteX5" fmla="*/ 2990912 w 3242858"/>
              <a:gd name="connsiteY5" fmla="*/ 1856312 h 2007003"/>
              <a:gd name="connsiteX6" fmla="*/ 177015 w 3242858"/>
              <a:gd name="connsiteY6" fmla="*/ 1842039 h 2007003"/>
              <a:gd name="connsiteX7" fmla="*/ 169223 w 3242858"/>
              <a:gd name="connsiteY7" fmla="*/ 1284038 h 2007003"/>
              <a:gd name="connsiteX0" fmla="*/ 426293 w 3235469"/>
              <a:gd name="connsiteY0" fmla="*/ 1532318 h 1991880"/>
              <a:gd name="connsiteX1" fmla="*/ 1074101 w 3235469"/>
              <a:gd name="connsiteY1" fmla="*/ 1223561 h 1991880"/>
              <a:gd name="connsiteX2" fmla="*/ 1829619 w 3235469"/>
              <a:gd name="connsiteY2" fmla="*/ 825814 h 1991880"/>
              <a:gd name="connsiteX3" fmla="*/ 2455905 w 3235469"/>
              <a:gd name="connsiteY3" fmla="*/ 425507 h 1991880"/>
              <a:gd name="connsiteX4" fmla="*/ 3040155 w 3235469"/>
              <a:gd name="connsiteY4" fmla="*/ 66388 h 1991880"/>
              <a:gd name="connsiteX5" fmla="*/ 2983523 w 3235469"/>
              <a:gd name="connsiteY5" fmla="*/ 1856312 h 1991880"/>
              <a:gd name="connsiteX6" fmla="*/ 169626 w 3235469"/>
              <a:gd name="connsiteY6" fmla="*/ 1842039 h 1991880"/>
              <a:gd name="connsiteX7" fmla="*/ 190409 w 3235469"/>
              <a:gd name="connsiteY7" fmla="*/ 1649163 h 1991880"/>
              <a:gd name="connsiteX0" fmla="*/ 526055 w 3335231"/>
              <a:gd name="connsiteY0" fmla="*/ 1532318 h 1988218"/>
              <a:gd name="connsiteX1" fmla="*/ 1173863 w 3335231"/>
              <a:gd name="connsiteY1" fmla="*/ 1223561 h 1988218"/>
              <a:gd name="connsiteX2" fmla="*/ 1929381 w 3335231"/>
              <a:gd name="connsiteY2" fmla="*/ 825814 h 1988218"/>
              <a:gd name="connsiteX3" fmla="*/ 2555667 w 3335231"/>
              <a:gd name="connsiteY3" fmla="*/ 425507 h 1988218"/>
              <a:gd name="connsiteX4" fmla="*/ 3139917 w 3335231"/>
              <a:gd name="connsiteY4" fmla="*/ 66388 h 1988218"/>
              <a:gd name="connsiteX5" fmla="*/ 3083285 w 3335231"/>
              <a:gd name="connsiteY5" fmla="*/ 1856312 h 1988218"/>
              <a:gd name="connsiteX6" fmla="*/ 269388 w 3335231"/>
              <a:gd name="connsiteY6" fmla="*/ 1842039 h 1988218"/>
              <a:gd name="connsiteX7" fmla="*/ 115435 w 3335231"/>
              <a:gd name="connsiteY7" fmla="*/ 1746221 h 1988218"/>
              <a:gd name="connsiteX8" fmla="*/ 290171 w 3335231"/>
              <a:gd name="connsiteY8" fmla="*/ 1649163 h 1988218"/>
              <a:gd name="connsiteX0" fmla="*/ 465334 w 3274510"/>
              <a:gd name="connsiteY0" fmla="*/ 1532318 h 1987984"/>
              <a:gd name="connsiteX1" fmla="*/ 1113142 w 3274510"/>
              <a:gd name="connsiteY1" fmla="*/ 1223561 h 1987984"/>
              <a:gd name="connsiteX2" fmla="*/ 1868660 w 3274510"/>
              <a:gd name="connsiteY2" fmla="*/ 825814 h 1987984"/>
              <a:gd name="connsiteX3" fmla="*/ 2494946 w 3274510"/>
              <a:gd name="connsiteY3" fmla="*/ 425507 h 1987984"/>
              <a:gd name="connsiteX4" fmla="*/ 3079196 w 3274510"/>
              <a:gd name="connsiteY4" fmla="*/ 66388 h 1987984"/>
              <a:gd name="connsiteX5" fmla="*/ 3022564 w 3274510"/>
              <a:gd name="connsiteY5" fmla="*/ 1856312 h 1987984"/>
              <a:gd name="connsiteX6" fmla="*/ 208667 w 3274510"/>
              <a:gd name="connsiteY6" fmla="*/ 1842039 h 1987984"/>
              <a:gd name="connsiteX7" fmla="*/ 210289 w 3274510"/>
              <a:gd name="connsiteY7" fmla="*/ 1752571 h 1987984"/>
              <a:gd name="connsiteX8" fmla="*/ 229450 w 3274510"/>
              <a:gd name="connsiteY8" fmla="*/ 1649163 h 1987984"/>
              <a:gd name="connsiteX0" fmla="*/ 544587 w 3353763"/>
              <a:gd name="connsiteY0" fmla="*/ 1532318 h 1985445"/>
              <a:gd name="connsiteX1" fmla="*/ 1192395 w 3353763"/>
              <a:gd name="connsiteY1" fmla="*/ 1223561 h 1985445"/>
              <a:gd name="connsiteX2" fmla="*/ 1947913 w 3353763"/>
              <a:gd name="connsiteY2" fmla="*/ 825814 h 1985445"/>
              <a:gd name="connsiteX3" fmla="*/ 2574199 w 3353763"/>
              <a:gd name="connsiteY3" fmla="*/ 425507 h 1985445"/>
              <a:gd name="connsiteX4" fmla="*/ 3158449 w 3353763"/>
              <a:gd name="connsiteY4" fmla="*/ 66388 h 1985445"/>
              <a:gd name="connsiteX5" fmla="*/ 3101817 w 3353763"/>
              <a:gd name="connsiteY5" fmla="*/ 1856312 h 1985445"/>
              <a:gd name="connsiteX6" fmla="*/ 287920 w 3353763"/>
              <a:gd name="connsiteY6" fmla="*/ 1842039 h 1985445"/>
              <a:gd name="connsiteX7" fmla="*/ 92691 w 3353763"/>
              <a:gd name="connsiteY7" fmla="*/ 1822421 h 1985445"/>
              <a:gd name="connsiteX8" fmla="*/ 289542 w 3353763"/>
              <a:gd name="connsiteY8" fmla="*/ 1752571 h 1985445"/>
              <a:gd name="connsiteX9" fmla="*/ 308703 w 3353763"/>
              <a:gd name="connsiteY9" fmla="*/ 1649163 h 1985445"/>
              <a:gd name="connsiteX0" fmla="*/ 462526 w 3271702"/>
              <a:gd name="connsiteY0" fmla="*/ 1532318 h 1986360"/>
              <a:gd name="connsiteX1" fmla="*/ 1110334 w 3271702"/>
              <a:gd name="connsiteY1" fmla="*/ 1223561 h 1986360"/>
              <a:gd name="connsiteX2" fmla="*/ 1865852 w 3271702"/>
              <a:gd name="connsiteY2" fmla="*/ 825814 h 1986360"/>
              <a:gd name="connsiteX3" fmla="*/ 2492138 w 3271702"/>
              <a:gd name="connsiteY3" fmla="*/ 425507 h 1986360"/>
              <a:gd name="connsiteX4" fmla="*/ 3076388 w 3271702"/>
              <a:gd name="connsiteY4" fmla="*/ 66388 h 1986360"/>
              <a:gd name="connsiteX5" fmla="*/ 3019756 w 3271702"/>
              <a:gd name="connsiteY5" fmla="*/ 1856312 h 1986360"/>
              <a:gd name="connsiteX6" fmla="*/ 205859 w 3271702"/>
              <a:gd name="connsiteY6" fmla="*/ 1842039 h 1986360"/>
              <a:gd name="connsiteX7" fmla="*/ 213830 w 3271702"/>
              <a:gd name="connsiteY7" fmla="*/ 1797021 h 1986360"/>
              <a:gd name="connsiteX8" fmla="*/ 207481 w 3271702"/>
              <a:gd name="connsiteY8" fmla="*/ 1752571 h 1986360"/>
              <a:gd name="connsiteX9" fmla="*/ 226642 w 3271702"/>
              <a:gd name="connsiteY9" fmla="*/ 1649163 h 1986360"/>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36680 w 3078677"/>
              <a:gd name="connsiteY10" fmla="*/ 164144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0" fmla="*/ 269501 w 3078677"/>
              <a:gd name="connsiteY0" fmla="*/ 1532318 h 2080542"/>
              <a:gd name="connsiteX1" fmla="*/ 917309 w 3078677"/>
              <a:gd name="connsiteY1" fmla="*/ 1223561 h 2080542"/>
              <a:gd name="connsiteX2" fmla="*/ 1672827 w 3078677"/>
              <a:gd name="connsiteY2" fmla="*/ 825814 h 2080542"/>
              <a:gd name="connsiteX3" fmla="*/ 2299113 w 3078677"/>
              <a:gd name="connsiteY3" fmla="*/ 425507 h 2080542"/>
              <a:gd name="connsiteX4" fmla="*/ 2883363 w 3078677"/>
              <a:gd name="connsiteY4" fmla="*/ 66388 h 2080542"/>
              <a:gd name="connsiteX5" fmla="*/ 2826731 w 3078677"/>
              <a:gd name="connsiteY5" fmla="*/ 1856312 h 2080542"/>
              <a:gd name="connsiteX6" fmla="*/ 12834 w 3078677"/>
              <a:gd name="connsiteY6" fmla="*/ 1842039 h 2080542"/>
              <a:gd name="connsiteX7" fmla="*/ 20805 w 3078677"/>
              <a:gd name="connsiteY7" fmla="*/ 1797021 h 2080542"/>
              <a:gd name="connsiteX8" fmla="*/ 14456 w 3078677"/>
              <a:gd name="connsiteY8" fmla="*/ 1752571 h 2080542"/>
              <a:gd name="connsiteX9" fmla="*/ 33617 w 3078677"/>
              <a:gd name="connsiteY9" fmla="*/ 1649163 h 2080542"/>
              <a:gd name="connsiteX10" fmla="*/ 271630 w 3078677"/>
              <a:gd name="connsiteY10" fmla="*/ 1533496 h 2080542"/>
              <a:gd name="connsiteX11" fmla="*/ 269501 w 3078677"/>
              <a:gd name="connsiteY11" fmla="*/ 1532318 h 2080542"/>
              <a:gd name="connsiteX0" fmla="*/ 269501 w 3054866"/>
              <a:gd name="connsiteY0" fmla="*/ 1554548 h 2102772"/>
              <a:gd name="connsiteX1" fmla="*/ 917309 w 3054866"/>
              <a:gd name="connsiteY1" fmla="*/ 1245791 h 2102772"/>
              <a:gd name="connsiteX2" fmla="*/ 1672827 w 3054866"/>
              <a:gd name="connsiteY2" fmla="*/ 848044 h 2102772"/>
              <a:gd name="connsiteX3" fmla="*/ 2299113 w 3054866"/>
              <a:gd name="connsiteY3" fmla="*/ 447737 h 2102772"/>
              <a:gd name="connsiteX4" fmla="*/ 2883363 w 3054866"/>
              <a:gd name="connsiteY4" fmla="*/ 88618 h 2102772"/>
              <a:gd name="connsiteX5" fmla="*/ 2826731 w 3054866"/>
              <a:gd name="connsiteY5" fmla="*/ 1878542 h 2102772"/>
              <a:gd name="connsiteX6" fmla="*/ 12834 w 3054866"/>
              <a:gd name="connsiteY6" fmla="*/ 1864269 h 2102772"/>
              <a:gd name="connsiteX7" fmla="*/ 20805 w 3054866"/>
              <a:gd name="connsiteY7" fmla="*/ 1819251 h 2102772"/>
              <a:gd name="connsiteX8" fmla="*/ 14456 w 3054866"/>
              <a:gd name="connsiteY8" fmla="*/ 1774801 h 2102772"/>
              <a:gd name="connsiteX9" fmla="*/ 33617 w 3054866"/>
              <a:gd name="connsiteY9" fmla="*/ 1671393 h 2102772"/>
              <a:gd name="connsiteX10" fmla="*/ 271630 w 3054866"/>
              <a:gd name="connsiteY10" fmla="*/ 1555726 h 2102772"/>
              <a:gd name="connsiteX11" fmla="*/ 269501 w 3054866"/>
              <a:gd name="connsiteY11" fmla="*/ 1554548 h 2102772"/>
              <a:gd name="connsiteX0" fmla="*/ 269501 w 2883364"/>
              <a:gd name="connsiteY0" fmla="*/ 1554548 h 2148669"/>
              <a:gd name="connsiteX1" fmla="*/ 917309 w 2883364"/>
              <a:gd name="connsiteY1" fmla="*/ 1245791 h 2148669"/>
              <a:gd name="connsiteX2" fmla="*/ 1672827 w 2883364"/>
              <a:gd name="connsiteY2" fmla="*/ 848044 h 2148669"/>
              <a:gd name="connsiteX3" fmla="*/ 2299113 w 2883364"/>
              <a:gd name="connsiteY3" fmla="*/ 447737 h 2148669"/>
              <a:gd name="connsiteX4" fmla="*/ 2883363 w 2883364"/>
              <a:gd name="connsiteY4" fmla="*/ 88618 h 2148669"/>
              <a:gd name="connsiteX5" fmla="*/ 2826731 w 2883364"/>
              <a:gd name="connsiteY5" fmla="*/ 1878542 h 2148669"/>
              <a:gd name="connsiteX6" fmla="*/ 12834 w 2883364"/>
              <a:gd name="connsiteY6" fmla="*/ 1864269 h 2148669"/>
              <a:gd name="connsiteX7" fmla="*/ 20805 w 2883364"/>
              <a:gd name="connsiteY7" fmla="*/ 1819251 h 2148669"/>
              <a:gd name="connsiteX8" fmla="*/ 14456 w 2883364"/>
              <a:gd name="connsiteY8" fmla="*/ 1774801 h 2148669"/>
              <a:gd name="connsiteX9" fmla="*/ 33617 w 2883364"/>
              <a:gd name="connsiteY9" fmla="*/ 1671393 h 2148669"/>
              <a:gd name="connsiteX10" fmla="*/ 271630 w 2883364"/>
              <a:gd name="connsiteY10" fmla="*/ 1555726 h 2148669"/>
              <a:gd name="connsiteX11" fmla="*/ 269501 w 2883364"/>
              <a:gd name="connsiteY11" fmla="*/ 1554548 h 2148669"/>
              <a:gd name="connsiteX0" fmla="*/ 465818 w 3117711"/>
              <a:gd name="connsiteY0" fmla="*/ 1529707 h 2004153"/>
              <a:gd name="connsiteX1" fmla="*/ 1113626 w 3117711"/>
              <a:gd name="connsiteY1" fmla="*/ 1220950 h 2004153"/>
              <a:gd name="connsiteX2" fmla="*/ 1869144 w 3117711"/>
              <a:gd name="connsiteY2" fmla="*/ 823203 h 2004153"/>
              <a:gd name="connsiteX3" fmla="*/ 2495430 w 3117711"/>
              <a:gd name="connsiteY3" fmla="*/ 422896 h 2004153"/>
              <a:gd name="connsiteX4" fmla="*/ 3079680 w 3117711"/>
              <a:gd name="connsiteY4" fmla="*/ 63777 h 2004153"/>
              <a:gd name="connsiteX5" fmla="*/ 3067498 w 3117711"/>
              <a:gd name="connsiteY5" fmla="*/ 1812426 h 2004153"/>
              <a:gd name="connsiteX6" fmla="*/ 209151 w 3117711"/>
              <a:gd name="connsiteY6" fmla="*/ 1839428 h 2004153"/>
              <a:gd name="connsiteX7" fmla="*/ 217122 w 3117711"/>
              <a:gd name="connsiteY7" fmla="*/ 1794410 h 2004153"/>
              <a:gd name="connsiteX8" fmla="*/ 210773 w 3117711"/>
              <a:gd name="connsiteY8" fmla="*/ 1749960 h 2004153"/>
              <a:gd name="connsiteX9" fmla="*/ 229934 w 3117711"/>
              <a:gd name="connsiteY9" fmla="*/ 1646552 h 2004153"/>
              <a:gd name="connsiteX10" fmla="*/ 467947 w 3117711"/>
              <a:gd name="connsiteY10" fmla="*/ 1530885 h 2004153"/>
              <a:gd name="connsiteX11" fmla="*/ 465818 w 3117711"/>
              <a:gd name="connsiteY11" fmla="*/ 1529707 h 2004153"/>
              <a:gd name="connsiteX0" fmla="*/ 465818 w 3079974"/>
              <a:gd name="connsiteY0" fmla="*/ 1550578 h 2025024"/>
              <a:gd name="connsiteX1" fmla="*/ 1113626 w 3079974"/>
              <a:gd name="connsiteY1" fmla="*/ 1241821 h 2025024"/>
              <a:gd name="connsiteX2" fmla="*/ 1869144 w 3079974"/>
              <a:gd name="connsiteY2" fmla="*/ 844074 h 2025024"/>
              <a:gd name="connsiteX3" fmla="*/ 2495430 w 3079974"/>
              <a:gd name="connsiteY3" fmla="*/ 443767 h 2025024"/>
              <a:gd name="connsiteX4" fmla="*/ 3079680 w 3079974"/>
              <a:gd name="connsiteY4" fmla="*/ 84648 h 2025024"/>
              <a:gd name="connsiteX5" fmla="*/ 3067498 w 3079974"/>
              <a:gd name="connsiteY5" fmla="*/ 1833297 h 2025024"/>
              <a:gd name="connsiteX6" fmla="*/ 209151 w 3079974"/>
              <a:gd name="connsiteY6" fmla="*/ 1860299 h 2025024"/>
              <a:gd name="connsiteX7" fmla="*/ 217122 w 3079974"/>
              <a:gd name="connsiteY7" fmla="*/ 1815281 h 2025024"/>
              <a:gd name="connsiteX8" fmla="*/ 210773 w 3079974"/>
              <a:gd name="connsiteY8" fmla="*/ 1770831 h 2025024"/>
              <a:gd name="connsiteX9" fmla="*/ 229934 w 3079974"/>
              <a:gd name="connsiteY9" fmla="*/ 1667423 h 2025024"/>
              <a:gd name="connsiteX10" fmla="*/ 467947 w 3079974"/>
              <a:gd name="connsiteY10" fmla="*/ 1551756 h 2025024"/>
              <a:gd name="connsiteX11" fmla="*/ 465818 w 3079974"/>
              <a:gd name="connsiteY11" fmla="*/ 1550578 h 2025024"/>
              <a:gd name="connsiteX0" fmla="*/ 465818 w 3079974"/>
              <a:gd name="connsiteY0" fmla="*/ 1550578 h 2022027"/>
              <a:gd name="connsiteX1" fmla="*/ 1113626 w 3079974"/>
              <a:gd name="connsiteY1" fmla="*/ 1241821 h 2022027"/>
              <a:gd name="connsiteX2" fmla="*/ 1869144 w 3079974"/>
              <a:gd name="connsiteY2" fmla="*/ 844074 h 2022027"/>
              <a:gd name="connsiteX3" fmla="*/ 2495430 w 3079974"/>
              <a:gd name="connsiteY3" fmla="*/ 443767 h 2022027"/>
              <a:gd name="connsiteX4" fmla="*/ 3079680 w 3079974"/>
              <a:gd name="connsiteY4" fmla="*/ 84648 h 2022027"/>
              <a:gd name="connsiteX5" fmla="*/ 3067498 w 3079974"/>
              <a:gd name="connsiteY5" fmla="*/ 1833297 h 2022027"/>
              <a:gd name="connsiteX6" fmla="*/ 209151 w 3079974"/>
              <a:gd name="connsiteY6" fmla="*/ 1860299 h 2022027"/>
              <a:gd name="connsiteX7" fmla="*/ 217122 w 3079974"/>
              <a:gd name="connsiteY7" fmla="*/ 1815281 h 2022027"/>
              <a:gd name="connsiteX8" fmla="*/ 210773 w 3079974"/>
              <a:gd name="connsiteY8" fmla="*/ 1770831 h 2022027"/>
              <a:gd name="connsiteX9" fmla="*/ 229934 w 3079974"/>
              <a:gd name="connsiteY9" fmla="*/ 1667423 h 2022027"/>
              <a:gd name="connsiteX10" fmla="*/ 467947 w 3079974"/>
              <a:gd name="connsiteY10" fmla="*/ 1551756 h 2022027"/>
              <a:gd name="connsiteX11" fmla="*/ 465818 w 3079974"/>
              <a:gd name="connsiteY11" fmla="*/ 1550578 h 2022027"/>
              <a:gd name="connsiteX0" fmla="*/ 465818 w 3280489"/>
              <a:gd name="connsiteY0" fmla="*/ 1550578 h 1964388"/>
              <a:gd name="connsiteX1" fmla="*/ 1113626 w 3280489"/>
              <a:gd name="connsiteY1" fmla="*/ 1241821 h 1964388"/>
              <a:gd name="connsiteX2" fmla="*/ 1869144 w 3280489"/>
              <a:gd name="connsiteY2" fmla="*/ 844074 h 1964388"/>
              <a:gd name="connsiteX3" fmla="*/ 2495430 w 3280489"/>
              <a:gd name="connsiteY3" fmla="*/ 443767 h 1964388"/>
              <a:gd name="connsiteX4" fmla="*/ 3079680 w 3280489"/>
              <a:gd name="connsiteY4" fmla="*/ 84648 h 1964388"/>
              <a:gd name="connsiteX5" fmla="*/ 3067498 w 3280489"/>
              <a:gd name="connsiteY5" fmla="*/ 1833297 h 1964388"/>
              <a:gd name="connsiteX6" fmla="*/ 209151 w 3280489"/>
              <a:gd name="connsiteY6" fmla="*/ 1844424 h 1964388"/>
              <a:gd name="connsiteX7" fmla="*/ 217122 w 3280489"/>
              <a:gd name="connsiteY7" fmla="*/ 1815281 h 1964388"/>
              <a:gd name="connsiteX8" fmla="*/ 210773 w 3280489"/>
              <a:gd name="connsiteY8" fmla="*/ 1770831 h 1964388"/>
              <a:gd name="connsiteX9" fmla="*/ 229934 w 3280489"/>
              <a:gd name="connsiteY9" fmla="*/ 1667423 h 1964388"/>
              <a:gd name="connsiteX10" fmla="*/ 467947 w 3280489"/>
              <a:gd name="connsiteY10" fmla="*/ 1551756 h 1964388"/>
              <a:gd name="connsiteX11" fmla="*/ 465818 w 3280489"/>
              <a:gd name="connsiteY11" fmla="*/ 1550578 h 1964388"/>
              <a:gd name="connsiteX0" fmla="*/ 465818 w 3079974"/>
              <a:gd name="connsiteY0" fmla="*/ 1550578 h 1933346"/>
              <a:gd name="connsiteX1" fmla="*/ 1113626 w 3079974"/>
              <a:gd name="connsiteY1" fmla="*/ 1241821 h 1933346"/>
              <a:gd name="connsiteX2" fmla="*/ 1869144 w 3079974"/>
              <a:gd name="connsiteY2" fmla="*/ 844074 h 1933346"/>
              <a:gd name="connsiteX3" fmla="*/ 2495430 w 3079974"/>
              <a:gd name="connsiteY3" fmla="*/ 443767 h 1933346"/>
              <a:gd name="connsiteX4" fmla="*/ 3079680 w 3079974"/>
              <a:gd name="connsiteY4" fmla="*/ 84648 h 1933346"/>
              <a:gd name="connsiteX5" fmla="*/ 3067498 w 3079974"/>
              <a:gd name="connsiteY5" fmla="*/ 1833297 h 1933346"/>
              <a:gd name="connsiteX6" fmla="*/ 209151 w 3079974"/>
              <a:gd name="connsiteY6" fmla="*/ 1844424 h 1933346"/>
              <a:gd name="connsiteX7" fmla="*/ 217122 w 3079974"/>
              <a:gd name="connsiteY7" fmla="*/ 1815281 h 1933346"/>
              <a:gd name="connsiteX8" fmla="*/ 210773 w 3079974"/>
              <a:gd name="connsiteY8" fmla="*/ 1770831 h 1933346"/>
              <a:gd name="connsiteX9" fmla="*/ 229934 w 3079974"/>
              <a:gd name="connsiteY9" fmla="*/ 1667423 h 1933346"/>
              <a:gd name="connsiteX10" fmla="*/ 467947 w 3079974"/>
              <a:gd name="connsiteY10" fmla="*/ 1551756 h 1933346"/>
              <a:gd name="connsiteX11" fmla="*/ 465818 w 3079974"/>
              <a:gd name="connsiteY11" fmla="*/ 1550578 h 1933346"/>
              <a:gd name="connsiteX0" fmla="*/ 463289 w 3249945"/>
              <a:gd name="connsiteY0" fmla="*/ 1550578 h 1976222"/>
              <a:gd name="connsiteX1" fmla="*/ 1111097 w 3249945"/>
              <a:gd name="connsiteY1" fmla="*/ 1241821 h 1976222"/>
              <a:gd name="connsiteX2" fmla="*/ 1866615 w 3249945"/>
              <a:gd name="connsiteY2" fmla="*/ 844074 h 1976222"/>
              <a:gd name="connsiteX3" fmla="*/ 2492901 w 3249945"/>
              <a:gd name="connsiteY3" fmla="*/ 443767 h 1976222"/>
              <a:gd name="connsiteX4" fmla="*/ 3077151 w 3249945"/>
              <a:gd name="connsiteY4" fmla="*/ 84648 h 1976222"/>
              <a:gd name="connsiteX5" fmla="*/ 3064969 w 3249945"/>
              <a:gd name="connsiteY5" fmla="*/ 1833297 h 1976222"/>
              <a:gd name="connsiteX6" fmla="*/ 3030819 w 3249945"/>
              <a:gd name="connsiteY6" fmla="*/ 1872432 h 1976222"/>
              <a:gd name="connsiteX7" fmla="*/ 206622 w 3249945"/>
              <a:gd name="connsiteY7" fmla="*/ 1844424 h 1976222"/>
              <a:gd name="connsiteX8" fmla="*/ 214593 w 3249945"/>
              <a:gd name="connsiteY8" fmla="*/ 1815281 h 1976222"/>
              <a:gd name="connsiteX9" fmla="*/ 208244 w 3249945"/>
              <a:gd name="connsiteY9" fmla="*/ 1770831 h 1976222"/>
              <a:gd name="connsiteX10" fmla="*/ 227405 w 3249945"/>
              <a:gd name="connsiteY10" fmla="*/ 1667423 h 1976222"/>
              <a:gd name="connsiteX11" fmla="*/ 465418 w 3249945"/>
              <a:gd name="connsiteY11" fmla="*/ 1551756 h 1976222"/>
              <a:gd name="connsiteX12" fmla="*/ 463289 w 3249945"/>
              <a:gd name="connsiteY12" fmla="*/ 1550578 h 1976222"/>
              <a:gd name="connsiteX0" fmla="*/ 415082 w 3068773"/>
              <a:gd name="connsiteY0" fmla="*/ 1550578 h 1972705"/>
              <a:gd name="connsiteX1" fmla="*/ 1062890 w 3068773"/>
              <a:gd name="connsiteY1" fmla="*/ 1241821 h 1972705"/>
              <a:gd name="connsiteX2" fmla="*/ 1818408 w 3068773"/>
              <a:gd name="connsiteY2" fmla="*/ 844074 h 1972705"/>
              <a:gd name="connsiteX3" fmla="*/ 2444694 w 3068773"/>
              <a:gd name="connsiteY3" fmla="*/ 443767 h 1972705"/>
              <a:gd name="connsiteX4" fmla="*/ 3028944 w 3068773"/>
              <a:gd name="connsiteY4" fmla="*/ 84648 h 1972705"/>
              <a:gd name="connsiteX5" fmla="*/ 3016762 w 3068773"/>
              <a:gd name="connsiteY5" fmla="*/ 1833297 h 1972705"/>
              <a:gd name="connsiteX6" fmla="*/ 2331737 w 3068773"/>
              <a:gd name="connsiteY6" fmla="*/ 1862907 h 1972705"/>
              <a:gd name="connsiteX7" fmla="*/ 158415 w 3068773"/>
              <a:gd name="connsiteY7" fmla="*/ 1844424 h 1972705"/>
              <a:gd name="connsiteX8" fmla="*/ 166386 w 3068773"/>
              <a:gd name="connsiteY8" fmla="*/ 1815281 h 1972705"/>
              <a:gd name="connsiteX9" fmla="*/ 160037 w 3068773"/>
              <a:gd name="connsiteY9" fmla="*/ 1770831 h 1972705"/>
              <a:gd name="connsiteX10" fmla="*/ 179198 w 3068773"/>
              <a:gd name="connsiteY10" fmla="*/ 1667423 h 1972705"/>
              <a:gd name="connsiteX11" fmla="*/ 417211 w 3068773"/>
              <a:gd name="connsiteY11" fmla="*/ 1551756 h 1972705"/>
              <a:gd name="connsiteX12" fmla="*/ 415082 w 3068773"/>
              <a:gd name="connsiteY12" fmla="*/ 1550578 h 1972705"/>
              <a:gd name="connsiteX0" fmla="*/ 415082 w 3068773"/>
              <a:gd name="connsiteY0" fmla="*/ 1550578 h 1971825"/>
              <a:gd name="connsiteX1" fmla="*/ 1062890 w 3068773"/>
              <a:gd name="connsiteY1" fmla="*/ 1241821 h 1971825"/>
              <a:gd name="connsiteX2" fmla="*/ 1818408 w 3068773"/>
              <a:gd name="connsiteY2" fmla="*/ 844074 h 1971825"/>
              <a:gd name="connsiteX3" fmla="*/ 2444694 w 3068773"/>
              <a:gd name="connsiteY3" fmla="*/ 443767 h 1971825"/>
              <a:gd name="connsiteX4" fmla="*/ 3028944 w 3068773"/>
              <a:gd name="connsiteY4" fmla="*/ 84648 h 1971825"/>
              <a:gd name="connsiteX5" fmla="*/ 3016762 w 3068773"/>
              <a:gd name="connsiteY5" fmla="*/ 1833297 h 1971825"/>
              <a:gd name="connsiteX6" fmla="*/ 2331737 w 3068773"/>
              <a:gd name="connsiteY6" fmla="*/ 1862907 h 1971825"/>
              <a:gd name="connsiteX7" fmla="*/ 2334912 w 3068773"/>
              <a:gd name="connsiteY7" fmla="*/ 1866083 h 1971825"/>
              <a:gd name="connsiteX8" fmla="*/ 158415 w 3068773"/>
              <a:gd name="connsiteY8" fmla="*/ 1844424 h 1971825"/>
              <a:gd name="connsiteX9" fmla="*/ 166386 w 3068773"/>
              <a:gd name="connsiteY9" fmla="*/ 1815281 h 1971825"/>
              <a:gd name="connsiteX10" fmla="*/ 160037 w 3068773"/>
              <a:gd name="connsiteY10" fmla="*/ 1770831 h 1971825"/>
              <a:gd name="connsiteX11" fmla="*/ 179198 w 3068773"/>
              <a:gd name="connsiteY11" fmla="*/ 1667423 h 1971825"/>
              <a:gd name="connsiteX12" fmla="*/ 417211 w 3068773"/>
              <a:gd name="connsiteY12" fmla="*/ 1551756 h 1971825"/>
              <a:gd name="connsiteX13" fmla="*/ 415082 w 3068773"/>
              <a:gd name="connsiteY13" fmla="*/ 1550578 h 1971825"/>
              <a:gd name="connsiteX0" fmla="*/ 409438 w 3063129"/>
              <a:gd name="connsiteY0" fmla="*/ 1550578 h 1971825"/>
              <a:gd name="connsiteX1" fmla="*/ 1057246 w 3063129"/>
              <a:gd name="connsiteY1" fmla="*/ 1241821 h 1971825"/>
              <a:gd name="connsiteX2" fmla="*/ 1812764 w 3063129"/>
              <a:gd name="connsiteY2" fmla="*/ 844074 h 1971825"/>
              <a:gd name="connsiteX3" fmla="*/ 2439050 w 3063129"/>
              <a:gd name="connsiteY3" fmla="*/ 443767 h 1971825"/>
              <a:gd name="connsiteX4" fmla="*/ 3023300 w 3063129"/>
              <a:gd name="connsiteY4" fmla="*/ 84648 h 1971825"/>
              <a:gd name="connsiteX5" fmla="*/ 3011118 w 3063129"/>
              <a:gd name="connsiteY5" fmla="*/ 1833297 h 1971825"/>
              <a:gd name="connsiteX6" fmla="*/ 2326093 w 3063129"/>
              <a:gd name="connsiteY6" fmla="*/ 1862907 h 1971825"/>
              <a:gd name="connsiteX7" fmla="*/ 2249893 w 3063129"/>
              <a:gd name="connsiteY7" fmla="*/ 1843858 h 1971825"/>
              <a:gd name="connsiteX8" fmla="*/ 152771 w 3063129"/>
              <a:gd name="connsiteY8" fmla="*/ 1844424 h 1971825"/>
              <a:gd name="connsiteX9" fmla="*/ 160742 w 3063129"/>
              <a:gd name="connsiteY9" fmla="*/ 1815281 h 1971825"/>
              <a:gd name="connsiteX10" fmla="*/ 154393 w 3063129"/>
              <a:gd name="connsiteY10" fmla="*/ 1770831 h 1971825"/>
              <a:gd name="connsiteX11" fmla="*/ 173554 w 3063129"/>
              <a:gd name="connsiteY11" fmla="*/ 1667423 h 1971825"/>
              <a:gd name="connsiteX12" fmla="*/ 411567 w 3063129"/>
              <a:gd name="connsiteY12" fmla="*/ 1551756 h 1971825"/>
              <a:gd name="connsiteX13" fmla="*/ 409438 w 3063129"/>
              <a:gd name="connsiteY13" fmla="*/ 1550578 h 1971825"/>
              <a:gd name="connsiteX0" fmla="*/ 409438 w 3042440"/>
              <a:gd name="connsiteY0" fmla="*/ 1550578 h 1964079"/>
              <a:gd name="connsiteX1" fmla="*/ 1057246 w 3042440"/>
              <a:gd name="connsiteY1" fmla="*/ 1241821 h 1964079"/>
              <a:gd name="connsiteX2" fmla="*/ 1812764 w 3042440"/>
              <a:gd name="connsiteY2" fmla="*/ 844074 h 1964079"/>
              <a:gd name="connsiteX3" fmla="*/ 2439050 w 3042440"/>
              <a:gd name="connsiteY3" fmla="*/ 443767 h 1964079"/>
              <a:gd name="connsiteX4" fmla="*/ 3023300 w 3042440"/>
              <a:gd name="connsiteY4" fmla="*/ 84648 h 1964079"/>
              <a:gd name="connsiteX5" fmla="*/ 3011118 w 3042440"/>
              <a:gd name="connsiteY5" fmla="*/ 1833297 h 1964079"/>
              <a:gd name="connsiteX6" fmla="*/ 2605493 w 3042440"/>
              <a:gd name="connsiteY6" fmla="*/ 1840682 h 1964079"/>
              <a:gd name="connsiteX7" fmla="*/ 2249893 w 3042440"/>
              <a:gd name="connsiteY7" fmla="*/ 1843858 h 1964079"/>
              <a:gd name="connsiteX8" fmla="*/ 152771 w 3042440"/>
              <a:gd name="connsiteY8" fmla="*/ 1844424 h 1964079"/>
              <a:gd name="connsiteX9" fmla="*/ 160742 w 3042440"/>
              <a:gd name="connsiteY9" fmla="*/ 1815281 h 1964079"/>
              <a:gd name="connsiteX10" fmla="*/ 154393 w 3042440"/>
              <a:gd name="connsiteY10" fmla="*/ 1770831 h 1964079"/>
              <a:gd name="connsiteX11" fmla="*/ 173554 w 3042440"/>
              <a:gd name="connsiteY11" fmla="*/ 1667423 h 1964079"/>
              <a:gd name="connsiteX12" fmla="*/ 411567 w 3042440"/>
              <a:gd name="connsiteY12" fmla="*/ 1551756 h 1964079"/>
              <a:gd name="connsiteX13" fmla="*/ 409438 w 3042440"/>
              <a:gd name="connsiteY13" fmla="*/ 1550578 h 1964079"/>
              <a:gd name="connsiteX0" fmla="*/ 409438 w 3023594"/>
              <a:gd name="connsiteY0" fmla="*/ 1550578 h 2013505"/>
              <a:gd name="connsiteX1" fmla="*/ 1057246 w 3023594"/>
              <a:gd name="connsiteY1" fmla="*/ 1241821 h 2013505"/>
              <a:gd name="connsiteX2" fmla="*/ 1812764 w 3023594"/>
              <a:gd name="connsiteY2" fmla="*/ 844074 h 2013505"/>
              <a:gd name="connsiteX3" fmla="*/ 2439050 w 3023594"/>
              <a:gd name="connsiteY3" fmla="*/ 443767 h 2013505"/>
              <a:gd name="connsiteX4" fmla="*/ 3023300 w 3023594"/>
              <a:gd name="connsiteY4" fmla="*/ 84648 h 2013505"/>
              <a:gd name="connsiteX5" fmla="*/ 3011118 w 3023594"/>
              <a:gd name="connsiteY5" fmla="*/ 1833297 h 2013505"/>
              <a:gd name="connsiteX6" fmla="*/ 2903943 w 3023594"/>
              <a:gd name="connsiteY6" fmla="*/ 1958158 h 2013505"/>
              <a:gd name="connsiteX7" fmla="*/ 2605493 w 3023594"/>
              <a:gd name="connsiteY7" fmla="*/ 1840682 h 2013505"/>
              <a:gd name="connsiteX8" fmla="*/ 2249893 w 3023594"/>
              <a:gd name="connsiteY8" fmla="*/ 1843858 h 2013505"/>
              <a:gd name="connsiteX9" fmla="*/ 152771 w 3023594"/>
              <a:gd name="connsiteY9" fmla="*/ 1844424 h 2013505"/>
              <a:gd name="connsiteX10" fmla="*/ 160742 w 3023594"/>
              <a:gd name="connsiteY10" fmla="*/ 1815281 h 2013505"/>
              <a:gd name="connsiteX11" fmla="*/ 154393 w 3023594"/>
              <a:gd name="connsiteY11" fmla="*/ 1770831 h 2013505"/>
              <a:gd name="connsiteX12" fmla="*/ 173554 w 3023594"/>
              <a:gd name="connsiteY12" fmla="*/ 1667423 h 2013505"/>
              <a:gd name="connsiteX13" fmla="*/ 411567 w 3023594"/>
              <a:gd name="connsiteY13" fmla="*/ 1551756 h 2013505"/>
              <a:gd name="connsiteX14" fmla="*/ 409438 w 3023594"/>
              <a:gd name="connsiteY14" fmla="*/ 1550578 h 2013505"/>
              <a:gd name="connsiteX0" fmla="*/ 409438 w 3023594"/>
              <a:gd name="connsiteY0" fmla="*/ 1550578 h 1965036"/>
              <a:gd name="connsiteX1" fmla="*/ 1057246 w 3023594"/>
              <a:gd name="connsiteY1" fmla="*/ 1241821 h 1965036"/>
              <a:gd name="connsiteX2" fmla="*/ 1812764 w 3023594"/>
              <a:gd name="connsiteY2" fmla="*/ 844074 h 1965036"/>
              <a:gd name="connsiteX3" fmla="*/ 2439050 w 3023594"/>
              <a:gd name="connsiteY3" fmla="*/ 443767 h 1965036"/>
              <a:gd name="connsiteX4" fmla="*/ 3023300 w 3023594"/>
              <a:gd name="connsiteY4" fmla="*/ 84648 h 1965036"/>
              <a:gd name="connsiteX5" fmla="*/ 3011118 w 3023594"/>
              <a:gd name="connsiteY5" fmla="*/ 1833297 h 1965036"/>
              <a:gd name="connsiteX6" fmla="*/ 2881718 w 3023594"/>
              <a:gd name="connsiteY6" fmla="*/ 1840683 h 1965036"/>
              <a:gd name="connsiteX7" fmla="*/ 2605493 w 3023594"/>
              <a:gd name="connsiteY7" fmla="*/ 1840682 h 1965036"/>
              <a:gd name="connsiteX8" fmla="*/ 2249893 w 3023594"/>
              <a:gd name="connsiteY8" fmla="*/ 1843858 h 1965036"/>
              <a:gd name="connsiteX9" fmla="*/ 152771 w 3023594"/>
              <a:gd name="connsiteY9" fmla="*/ 1844424 h 1965036"/>
              <a:gd name="connsiteX10" fmla="*/ 160742 w 3023594"/>
              <a:gd name="connsiteY10" fmla="*/ 1815281 h 1965036"/>
              <a:gd name="connsiteX11" fmla="*/ 154393 w 3023594"/>
              <a:gd name="connsiteY11" fmla="*/ 1770831 h 1965036"/>
              <a:gd name="connsiteX12" fmla="*/ 173554 w 3023594"/>
              <a:gd name="connsiteY12" fmla="*/ 1667423 h 1965036"/>
              <a:gd name="connsiteX13" fmla="*/ 411567 w 3023594"/>
              <a:gd name="connsiteY13" fmla="*/ 1551756 h 1965036"/>
              <a:gd name="connsiteX14" fmla="*/ 409438 w 3023594"/>
              <a:gd name="connsiteY14" fmla="*/ 1550578 h 1965036"/>
              <a:gd name="connsiteX0" fmla="*/ 409438 w 3023594"/>
              <a:gd name="connsiteY0" fmla="*/ 1550578 h 1997099"/>
              <a:gd name="connsiteX1" fmla="*/ 1057246 w 3023594"/>
              <a:gd name="connsiteY1" fmla="*/ 1241821 h 1997099"/>
              <a:gd name="connsiteX2" fmla="*/ 1812764 w 3023594"/>
              <a:gd name="connsiteY2" fmla="*/ 844074 h 1997099"/>
              <a:gd name="connsiteX3" fmla="*/ 2439050 w 3023594"/>
              <a:gd name="connsiteY3" fmla="*/ 443767 h 1997099"/>
              <a:gd name="connsiteX4" fmla="*/ 3023300 w 3023594"/>
              <a:gd name="connsiteY4" fmla="*/ 84648 h 1997099"/>
              <a:gd name="connsiteX5" fmla="*/ 3011118 w 3023594"/>
              <a:gd name="connsiteY5" fmla="*/ 1833297 h 1997099"/>
              <a:gd name="connsiteX6" fmla="*/ 2954743 w 3023594"/>
              <a:gd name="connsiteY6" fmla="*/ 1923233 h 1997099"/>
              <a:gd name="connsiteX7" fmla="*/ 2881718 w 3023594"/>
              <a:gd name="connsiteY7" fmla="*/ 1840683 h 1997099"/>
              <a:gd name="connsiteX8" fmla="*/ 2605493 w 3023594"/>
              <a:gd name="connsiteY8" fmla="*/ 1840682 h 1997099"/>
              <a:gd name="connsiteX9" fmla="*/ 2249893 w 3023594"/>
              <a:gd name="connsiteY9" fmla="*/ 1843858 h 1997099"/>
              <a:gd name="connsiteX10" fmla="*/ 152771 w 3023594"/>
              <a:gd name="connsiteY10" fmla="*/ 1844424 h 1997099"/>
              <a:gd name="connsiteX11" fmla="*/ 160742 w 3023594"/>
              <a:gd name="connsiteY11" fmla="*/ 1815281 h 1997099"/>
              <a:gd name="connsiteX12" fmla="*/ 154393 w 3023594"/>
              <a:gd name="connsiteY12" fmla="*/ 1770831 h 1997099"/>
              <a:gd name="connsiteX13" fmla="*/ 173554 w 3023594"/>
              <a:gd name="connsiteY13" fmla="*/ 1667423 h 1997099"/>
              <a:gd name="connsiteX14" fmla="*/ 411567 w 3023594"/>
              <a:gd name="connsiteY14" fmla="*/ 1551756 h 1997099"/>
              <a:gd name="connsiteX15" fmla="*/ 409438 w 3023594"/>
              <a:gd name="connsiteY15" fmla="*/ 1550578 h 1997099"/>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605493 w 3023594"/>
              <a:gd name="connsiteY8" fmla="*/ 184068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8171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674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23594"/>
              <a:gd name="connsiteY0" fmla="*/ 1550578 h 1966121"/>
              <a:gd name="connsiteX1" fmla="*/ 1057246 w 3023594"/>
              <a:gd name="connsiteY1" fmla="*/ 1241821 h 1966121"/>
              <a:gd name="connsiteX2" fmla="*/ 1812764 w 3023594"/>
              <a:gd name="connsiteY2" fmla="*/ 844074 h 1966121"/>
              <a:gd name="connsiteX3" fmla="*/ 2439050 w 3023594"/>
              <a:gd name="connsiteY3" fmla="*/ 443767 h 1966121"/>
              <a:gd name="connsiteX4" fmla="*/ 3023300 w 3023594"/>
              <a:gd name="connsiteY4" fmla="*/ 84648 h 1966121"/>
              <a:gd name="connsiteX5" fmla="*/ 3011118 w 3023594"/>
              <a:gd name="connsiteY5" fmla="*/ 1833297 h 1966121"/>
              <a:gd name="connsiteX6" fmla="*/ 2929343 w 3023594"/>
              <a:gd name="connsiteY6" fmla="*/ 1843858 h 1966121"/>
              <a:gd name="connsiteX7" fmla="*/ 2837268 w 3023594"/>
              <a:gd name="connsiteY7" fmla="*/ 1840683 h 1966121"/>
              <a:gd name="connsiteX8" fmla="*/ 2545168 w 3023594"/>
              <a:gd name="connsiteY8" fmla="*/ 1847032 h 1966121"/>
              <a:gd name="connsiteX9" fmla="*/ 2249893 w 3023594"/>
              <a:gd name="connsiteY9" fmla="*/ 1843858 h 1966121"/>
              <a:gd name="connsiteX10" fmla="*/ 152771 w 3023594"/>
              <a:gd name="connsiteY10" fmla="*/ 1844424 h 1966121"/>
              <a:gd name="connsiteX11" fmla="*/ 160742 w 3023594"/>
              <a:gd name="connsiteY11" fmla="*/ 1815281 h 1966121"/>
              <a:gd name="connsiteX12" fmla="*/ 154393 w 3023594"/>
              <a:gd name="connsiteY12" fmla="*/ 1770831 h 1966121"/>
              <a:gd name="connsiteX13" fmla="*/ 173554 w 3023594"/>
              <a:gd name="connsiteY13" fmla="*/ 1667423 h 1966121"/>
              <a:gd name="connsiteX14" fmla="*/ 411567 w 3023594"/>
              <a:gd name="connsiteY14" fmla="*/ 1551756 h 1966121"/>
              <a:gd name="connsiteX15" fmla="*/ 409438 w 3023594"/>
              <a:gd name="connsiteY15" fmla="*/ 1550578 h 1966121"/>
              <a:gd name="connsiteX0" fmla="*/ 409438 w 3055232"/>
              <a:gd name="connsiteY0" fmla="*/ 1529707 h 1945250"/>
              <a:gd name="connsiteX1" fmla="*/ 1057246 w 3055232"/>
              <a:gd name="connsiteY1" fmla="*/ 1220950 h 1945250"/>
              <a:gd name="connsiteX2" fmla="*/ 1812764 w 3055232"/>
              <a:gd name="connsiteY2" fmla="*/ 823203 h 1945250"/>
              <a:gd name="connsiteX3" fmla="*/ 2439050 w 3055232"/>
              <a:gd name="connsiteY3" fmla="*/ 422896 h 1945250"/>
              <a:gd name="connsiteX4" fmla="*/ 3023300 w 3055232"/>
              <a:gd name="connsiteY4" fmla="*/ 63777 h 1945250"/>
              <a:gd name="connsiteX5" fmla="*/ 2973018 w 3055232"/>
              <a:gd name="connsiteY5" fmla="*/ 1812426 h 1945250"/>
              <a:gd name="connsiteX6" fmla="*/ 2929343 w 3055232"/>
              <a:gd name="connsiteY6" fmla="*/ 1822987 h 1945250"/>
              <a:gd name="connsiteX7" fmla="*/ 2837268 w 3055232"/>
              <a:gd name="connsiteY7" fmla="*/ 1819812 h 1945250"/>
              <a:gd name="connsiteX8" fmla="*/ 2545168 w 3055232"/>
              <a:gd name="connsiteY8" fmla="*/ 1826161 h 1945250"/>
              <a:gd name="connsiteX9" fmla="*/ 2249893 w 3055232"/>
              <a:gd name="connsiteY9" fmla="*/ 1822987 h 1945250"/>
              <a:gd name="connsiteX10" fmla="*/ 152771 w 3055232"/>
              <a:gd name="connsiteY10" fmla="*/ 1823553 h 1945250"/>
              <a:gd name="connsiteX11" fmla="*/ 160742 w 3055232"/>
              <a:gd name="connsiteY11" fmla="*/ 1794410 h 1945250"/>
              <a:gd name="connsiteX12" fmla="*/ 154393 w 3055232"/>
              <a:gd name="connsiteY12" fmla="*/ 1749960 h 1945250"/>
              <a:gd name="connsiteX13" fmla="*/ 173554 w 3055232"/>
              <a:gd name="connsiteY13" fmla="*/ 1646552 h 1945250"/>
              <a:gd name="connsiteX14" fmla="*/ 411567 w 3055232"/>
              <a:gd name="connsiteY14" fmla="*/ 1530885 h 1945250"/>
              <a:gd name="connsiteX15" fmla="*/ 409438 w 3055232"/>
              <a:gd name="connsiteY15" fmla="*/ 1529707 h 1945250"/>
              <a:gd name="connsiteX0" fmla="*/ 409438 w 3079202"/>
              <a:gd name="connsiteY0" fmla="*/ 1467952 h 1844691"/>
              <a:gd name="connsiteX1" fmla="*/ 1057246 w 3079202"/>
              <a:gd name="connsiteY1" fmla="*/ 1159195 h 1844691"/>
              <a:gd name="connsiteX2" fmla="*/ 1812764 w 3079202"/>
              <a:gd name="connsiteY2" fmla="*/ 761448 h 1844691"/>
              <a:gd name="connsiteX3" fmla="*/ 2439050 w 3079202"/>
              <a:gd name="connsiteY3" fmla="*/ 361141 h 1844691"/>
              <a:gd name="connsiteX4" fmla="*/ 3023300 w 3079202"/>
              <a:gd name="connsiteY4" fmla="*/ 2022 h 1844691"/>
              <a:gd name="connsiteX5" fmla="*/ 3049993 w 3079202"/>
              <a:gd name="connsiteY5" fmla="*/ 526156 h 1844691"/>
              <a:gd name="connsiteX6" fmla="*/ 2973018 w 3079202"/>
              <a:gd name="connsiteY6" fmla="*/ 1750671 h 1844691"/>
              <a:gd name="connsiteX7" fmla="*/ 2929343 w 3079202"/>
              <a:gd name="connsiteY7" fmla="*/ 1761232 h 1844691"/>
              <a:gd name="connsiteX8" fmla="*/ 2837268 w 3079202"/>
              <a:gd name="connsiteY8" fmla="*/ 1758057 h 1844691"/>
              <a:gd name="connsiteX9" fmla="*/ 2545168 w 3079202"/>
              <a:gd name="connsiteY9" fmla="*/ 1764406 h 1844691"/>
              <a:gd name="connsiteX10" fmla="*/ 2249893 w 3079202"/>
              <a:gd name="connsiteY10" fmla="*/ 1761232 h 1844691"/>
              <a:gd name="connsiteX11" fmla="*/ 152771 w 3079202"/>
              <a:gd name="connsiteY11" fmla="*/ 1761798 h 1844691"/>
              <a:gd name="connsiteX12" fmla="*/ 160742 w 3079202"/>
              <a:gd name="connsiteY12" fmla="*/ 1732655 h 1844691"/>
              <a:gd name="connsiteX13" fmla="*/ 154393 w 3079202"/>
              <a:gd name="connsiteY13" fmla="*/ 1688205 h 1844691"/>
              <a:gd name="connsiteX14" fmla="*/ 173554 w 3079202"/>
              <a:gd name="connsiteY14" fmla="*/ 1584797 h 1844691"/>
              <a:gd name="connsiteX15" fmla="*/ 411567 w 3079202"/>
              <a:gd name="connsiteY15" fmla="*/ 1469130 h 1844691"/>
              <a:gd name="connsiteX16" fmla="*/ 409438 w 3079202"/>
              <a:gd name="connsiteY16" fmla="*/ 1467952 h 1844691"/>
              <a:gd name="connsiteX0" fmla="*/ 409438 w 3066756"/>
              <a:gd name="connsiteY0" fmla="*/ 1467952 h 1844691"/>
              <a:gd name="connsiteX1" fmla="*/ 1057246 w 3066756"/>
              <a:gd name="connsiteY1" fmla="*/ 1159195 h 1844691"/>
              <a:gd name="connsiteX2" fmla="*/ 1812764 w 3066756"/>
              <a:gd name="connsiteY2" fmla="*/ 761448 h 1844691"/>
              <a:gd name="connsiteX3" fmla="*/ 2439050 w 3066756"/>
              <a:gd name="connsiteY3" fmla="*/ 361141 h 1844691"/>
              <a:gd name="connsiteX4" fmla="*/ 3023300 w 3066756"/>
              <a:gd name="connsiteY4" fmla="*/ 2022 h 1844691"/>
              <a:gd name="connsiteX5" fmla="*/ 3018243 w 3066756"/>
              <a:gd name="connsiteY5" fmla="*/ 526156 h 1844691"/>
              <a:gd name="connsiteX6" fmla="*/ 2973018 w 3066756"/>
              <a:gd name="connsiteY6" fmla="*/ 1750671 h 1844691"/>
              <a:gd name="connsiteX7" fmla="*/ 2929343 w 3066756"/>
              <a:gd name="connsiteY7" fmla="*/ 1761232 h 1844691"/>
              <a:gd name="connsiteX8" fmla="*/ 2837268 w 3066756"/>
              <a:gd name="connsiteY8" fmla="*/ 1758057 h 1844691"/>
              <a:gd name="connsiteX9" fmla="*/ 2545168 w 3066756"/>
              <a:gd name="connsiteY9" fmla="*/ 1764406 h 1844691"/>
              <a:gd name="connsiteX10" fmla="*/ 2249893 w 3066756"/>
              <a:gd name="connsiteY10" fmla="*/ 1761232 h 1844691"/>
              <a:gd name="connsiteX11" fmla="*/ 152771 w 3066756"/>
              <a:gd name="connsiteY11" fmla="*/ 1761798 h 1844691"/>
              <a:gd name="connsiteX12" fmla="*/ 160742 w 3066756"/>
              <a:gd name="connsiteY12" fmla="*/ 1732655 h 1844691"/>
              <a:gd name="connsiteX13" fmla="*/ 154393 w 3066756"/>
              <a:gd name="connsiteY13" fmla="*/ 1688205 h 1844691"/>
              <a:gd name="connsiteX14" fmla="*/ 173554 w 3066756"/>
              <a:gd name="connsiteY14" fmla="*/ 1584797 h 1844691"/>
              <a:gd name="connsiteX15" fmla="*/ 411567 w 3066756"/>
              <a:gd name="connsiteY15" fmla="*/ 1469130 h 1844691"/>
              <a:gd name="connsiteX16" fmla="*/ 409438 w 3066756"/>
              <a:gd name="connsiteY16" fmla="*/ 1467952 h 1844691"/>
              <a:gd name="connsiteX0" fmla="*/ 409438 w 3030425"/>
              <a:gd name="connsiteY0" fmla="*/ 1524809 h 1901548"/>
              <a:gd name="connsiteX1" fmla="*/ 1057246 w 3030425"/>
              <a:gd name="connsiteY1" fmla="*/ 1216052 h 1901548"/>
              <a:gd name="connsiteX2" fmla="*/ 1812764 w 3030425"/>
              <a:gd name="connsiteY2" fmla="*/ 818305 h 1901548"/>
              <a:gd name="connsiteX3" fmla="*/ 2439050 w 3030425"/>
              <a:gd name="connsiteY3" fmla="*/ 417998 h 1901548"/>
              <a:gd name="connsiteX4" fmla="*/ 2962975 w 3030425"/>
              <a:gd name="connsiteY4" fmla="*/ 1729 h 1901548"/>
              <a:gd name="connsiteX5" fmla="*/ 3018243 w 3030425"/>
              <a:gd name="connsiteY5" fmla="*/ 583013 h 1901548"/>
              <a:gd name="connsiteX6" fmla="*/ 2973018 w 3030425"/>
              <a:gd name="connsiteY6" fmla="*/ 1807528 h 1901548"/>
              <a:gd name="connsiteX7" fmla="*/ 2929343 w 3030425"/>
              <a:gd name="connsiteY7" fmla="*/ 1818089 h 1901548"/>
              <a:gd name="connsiteX8" fmla="*/ 2837268 w 3030425"/>
              <a:gd name="connsiteY8" fmla="*/ 1814914 h 1901548"/>
              <a:gd name="connsiteX9" fmla="*/ 2545168 w 3030425"/>
              <a:gd name="connsiteY9" fmla="*/ 1821263 h 1901548"/>
              <a:gd name="connsiteX10" fmla="*/ 2249893 w 3030425"/>
              <a:gd name="connsiteY10" fmla="*/ 1818089 h 1901548"/>
              <a:gd name="connsiteX11" fmla="*/ 152771 w 3030425"/>
              <a:gd name="connsiteY11" fmla="*/ 1818655 h 1901548"/>
              <a:gd name="connsiteX12" fmla="*/ 160742 w 3030425"/>
              <a:gd name="connsiteY12" fmla="*/ 1789512 h 1901548"/>
              <a:gd name="connsiteX13" fmla="*/ 154393 w 3030425"/>
              <a:gd name="connsiteY13" fmla="*/ 1745062 h 1901548"/>
              <a:gd name="connsiteX14" fmla="*/ 173554 w 3030425"/>
              <a:gd name="connsiteY14" fmla="*/ 1641654 h 1901548"/>
              <a:gd name="connsiteX15" fmla="*/ 411567 w 3030425"/>
              <a:gd name="connsiteY15" fmla="*/ 1525987 h 1901548"/>
              <a:gd name="connsiteX16" fmla="*/ 409438 w 3030425"/>
              <a:gd name="connsiteY16" fmla="*/ 1524809 h 1901548"/>
              <a:gd name="connsiteX0" fmla="*/ 409438 w 3028951"/>
              <a:gd name="connsiteY0" fmla="*/ 1523167 h 1899906"/>
              <a:gd name="connsiteX1" fmla="*/ 1057246 w 3028951"/>
              <a:gd name="connsiteY1" fmla="*/ 1214410 h 1899906"/>
              <a:gd name="connsiteX2" fmla="*/ 1812764 w 3028951"/>
              <a:gd name="connsiteY2" fmla="*/ 816663 h 1899906"/>
              <a:gd name="connsiteX3" fmla="*/ 2439050 w 3028951"/>
              <a:gd name="connsiteY3" fmla="*/ 416356 h 1899906"/>
              <a:gd name="connsiteX4" fmla="*/ 2962975 w 3028951"/>
              <a:gd name="connsiteY4" fmla="*/ 87 h 1899906"/>
              <a:gd name="connsiteX5" fmla="*/ 3024594 w 3028951"/>
              <a:gd name="connsiteY5" fmla="*/ 381346 h 1899906"/>
              <a:gd name="connsiteX6" fmla="*/ 3018243 w 3028951"/>
              <a:gd name="connsiteY6" fmla="*/ 581371 h 1899906"/>
              <a:gd name="connsiteX7" fmla="*/ 2973018 w 3028951"/>
              <a:gd name="connsiteY7" fmla="*/ 1805886 h 1899906"/>
              <a:gd name="connsiteX8" fmla="*/ 2929343 w 3028951"/>
              <a:gd name="connsiteY8" fmla="*/ 1816447 h 1899906"/>
              <a:gd name="connsiteX9" fmla="*/ 2837268 w 3028951"/>
              <a:gd name="connsiteY9" fmla="*/ 1813272 h 1899906"/>
              <a:gd name="connsiteX10" fmla="*/ 2545168 w 3028951"/>
              <a:gd name="connsiteY10" fmla="*/ 1819621 h 1899906"/>
              <a:gd name="connsiteX11" fmla="*/ 2249893 w 3028951"/>
              <a:gd name="connsiteY11" fmla="*/ 1816447 h 1899906"/>
              <a:gd name="connsiteX12" fmla="*/ 152771 w 3028951"/>
              <a:gd name="connsiteY12" fmla="*/ 1817013 h 1899906"/>
              <a:gd name="connsiteX13" fmla="*/ 160742 w 3028951"/>
              <a:gd name="connsiteY13" fmla="*/ 1787870 h 1899906"/>
              <a:gd name="connsiteX14" fmla="*/ 154393 w 3028951"/>
              <a:gd name="connsiteY14" fmla="*/ 1743420 h 1899906"/>
              <a:gd name="connsiteX15" fmla="*/ 173554 w 3028951"/>
              <a:gd name="connsiteY15" fmla="*/ 1640012 h 1899906"/>
              <a:gd name="connsiteX16" fmla="*/ 411567 w 3028951"/>
              <a:gd name="connsiteY16" fmla="*/ 1524345 h 1899906"/>
              <a:gd name="connsiteX17" fmla="*/ 409438 w 3028951"/>
              <a:gd name="connsiteY17" fmla="*/ 1523167 h 1899906"/>
              <a:gd name="connsiteX0" fmla="*/ 409438 w 3019863"/>
              <a:gd name="connsiteY0" fmla="*/ 1523296 h 1900035"/>
              <a:gd name="connsiteX1" fmla="*/ 1057246 w 3019863"/>
              <a:gd name="connsiteY1" fmla="*/ 1214539 h 1900035"/>
              <a:gd name="connsiteX2" fmla="*/ 1812764 w 3019863"/>
              <a:gd name="connsiteY2" fmla="*/ 816792 h 1900035"/>
              <a:gd name="connsiteX3" fmla="*/ 2439050 w 3019863"/>
              <a:gd name="connsiteY3" fmla="*/ 416485 h 1900035"/>
              <a:gd name="connsiteX4" fmla="*/ 2962975 w 3019863"/>
              <a:gd name="connsiteY4" fmla="*/ 216 h 1900035"/>
              <a:gd name="connsiteX5" fmla="*/ 2989669 w 3019863"/>
              <a:gd name="connsiteY5" fmla="*/ 362425 h 1900035"/>
              <a:gd name="connsiteX6" fmla="*/ 3018243 w 3019863"/>
              <a:gd name="connsiteY6" fmla="*/ 581500 h 1900035"/>
              <a:gd name="connsiteX7" fmla="*/ 2973018 w 3019863"/>
              <a:gd name="connsiteY7" fmla="*/ 1806015 h 1900035"/>
              <a:gd name="connsiteX8" fmla="*/ 2929343 w 3019863"/>
              <a:gd name="connsiteY8" fmla="*/ 1816576 h 1900035"/>
              <a:gd name="connsiteX9" fmla="*/ 2837268 w 3019863"/>
              <a:gd name="connsiteY9" fmla="*/ 1813401 h 1900035"/>
              <a:gd name="connsiteX10" fmla="*/ 2545168 w 3019863"/>
              <a:gd name="connsiteY10" fmla="*/ 1819750 h 1900035"/>
              <a:gd name="connsiteX11" fmla="*/ 2249893 w 3019863"/>
              <a:gd name="connsiteY11" fmla="*/ 1816576 h 1900035"/>
              <a:gd name="connsiteX12" fmla="*/ 152771 w 3019863"/>
              <a:gd name="connsiteY12" fmla="*/ 1817142 h 1900035"/>
              <a:gd name="connsiteX13" fmla="*/ 160742 w 3019863"/>
              <a:gd name="connsiteY13" fmla="*/ 1787999 h 1900035"/>
              <a:gd name="connsiteX14" fmla="*/ 154393 w 3019863"/>
              <a:gd name="connsiteY14" fmla="*/ 1743549 h 1900035"/>
              <a:gd name="connsiteX15" fmla="*/ 173554 w 3019863"/>
              <a:gd name="connsiteY15" fmla="*/ 1640141 h 1900035"/>
              <a:gd name="connsiteX16" fmla="*/ 411567 w 3019863"/>
              <a:gd name="connsiteY16" fmla="*/ 1524474 h 1900035"/>
              <a:gd name="connsiteX17" fmla="*/ 409438 w 3019863"/>
              <a:gd name="connsiteY17" fmla="*/ 1523296 h 1900035"/>
              <a:gd name="connsiteX0" fmla="*/ 409438 w 3018895"/>
              <a:gd name="connsiteY0" fmla="*/ 1523296 h 1898625"/>
              <a:gd name="connsiteX1" fmla="*/ 1057246 w 3018895"/>
              <a:gd name="connsiteY1" fmla="*/ 1214539 h 1898625"/>
              <a:gd name="connsiteX2" fmla="*/ 1812764 w 3018895"/>
              <a:gd name="connsiteY2" fmla="*/ 816792 h 1898625"/>
              <a:gd name="connsiteX3" fmla="*/ 2439050 w 3018895"/>
              <a:gd name="connsiteY3" fmla="*/ 416485 h 1898625"/>
              <a:gd name="connsiteX4" fmla="*/ 2962975 w 3018895"/>
              <a:gd name="connsiteY4" fmla="*/ 216 h 1898625"/>
              <a:gd name="connsiteX5" fmla="*/ 2989669 w 3018895"/>
              <a:gd name="connsiteY5" fmla="*/ 362425 h 1898625"/>
              <a:gd name="connsiteX6" fmla="*/ 3018243 w 3018895"/>
              <a:gd name="connsiteY6" fmla="*/ 581500 h 1898625"/>
              <a:gd name="connsiteX7" fmla="*/ 2992844 w 3018895"/>
              <a:gd name="connsiteY7" fmla="*/ 600551 h 1898625"/>
              <a:gd name="connsiteX8" fmla="*/ 2973018 w 3018895"/>
              <a:gd name="connsiteY8" fmla="*/ 1806015 h 1898625"/>
              <a:gd name="connsiteX9" fmla="*/ 2929343 w 3018895"/>
              <a:gd name="connsiteY9" fmla="*/ 1816576 h 1898625"/>
              <a:gd name="connsiteX10" fmla="*/ 2837268 w 3018895"/>
              <a:gd name="connsiteY10" fmla="*/ 1813401 h 1898625"/>
              <a:gd name="connsiteX11" fmla="*/ 2545168 w 3018895"/>
              <a:gd name="connsiteY11" fmla="*/ 1819750 h 1898625"/>
              <a:gd name="connsiteX12" fmla="*/ 2249893 w 3018895"/>
              <a:gd name="connsiteY12" fmla="*/ 1816576 h 1898625"/>
              <a:gd name="connsiteX13" fmla="*/ 152771 w 3018895"/>
              <a:gd name="connsiteY13" fmla="*/ 1817142 h 1898625"/>
              <a:gd name="connsiteX14" fmla="*/ 160742 w 3018895"/>
              <a:gd name="connsiteY14" fmla="*/ 1787999 h 1898625"/>
              <a:gd name="connsiteX15" fmla="*/ 154393 w 3018895"/>
              <a:gd name="connsiteY15" fmla="*/ 1743549 h 1898625"/>
              <a:gd name="connsiteX16" fmla="*/ 173554 w 3018895"/>
              <a:gd name="connsiteY16" fmla="*/ 1640141 h 1898625"/>
              <a:gd name="connsiteX17" fmla="*/ 411567 w 3018895"/>
              <a:gd name="connsiteY17" fmla="*/ 1524474 h 1898625"/>
              <a:gd name="connsiteX18" fmla="*/ 409438 w 3018895"/>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73018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09438 w 3009377"/>
              <a:gd name="connsiteY0" fmla="*/ 1523296 h 1898625"/>
              <a:gd name="connsiteX1" fmla="*/ 1057246 w 3009377"/>
              <a:gd name="connsiteY1" fmla="*/ 1214539 h 1898625"/>
              <a:gd name="connsiteX2" fmla="*/ 1812764 w 3009377"/>
              <a:gd name="connsiteY2" fmla="*/ 816792 h 1898625"/>
              <a:gd name="connsiteX3" fmla="*/ 2439050 w 3009377"/>
              <a:gd name="connsiteY3" fmla="*/ 416485 h 1898625"/>
              <a:gd name="connsiteX4" fmla="*/ 2962975 w 3009377"/>
              <a:gd name="connsiteY4" fmla="*/ 216 h 1898625"/>
              <a:gd name="connsiteX5" fmla="*/ 2989669 w 3009377"/>
              <a:gd name="connsiteY5" fmla="*/ 362425 h 1898625"/>
              <a:gd name="connsiteX6" fmla="*/ 2989668 w 3009377"/>
              <a:gd name="connsiteY6" fmla="*/ 479900 h 1898625"/>
              <a:gd name="connsiteX7" fmla="*/ 2992844 w 3009377"/>
              <a:gd name="connsiteY7" fmla="*/ 600551 h 1898625"/>
              <a:gd name="connsiteX8" fmla="*/ 2963493 w 3009377"/>
              <a:gd name="connsiteY8" fmla="*/ 1806015 h 1898625"/>
              <a:gd name="connsiteX9" fmla="*/ 2929343 w 3009377"/>
              <a:gd name="connsiteY9" fmla="*/ 1816576 h 1898625"/>
              <a:gd name="connsiteX10" fmla="*/ 2837268 w 3009377"/>
              <a:gd name="connsiteY10" fmla="*/ 1813401 h 1898625"/>
              <a:gd name="connsiteX11" fmla="*/ 2545168 w 3009377"/>
              <a:gd name="connsiteY11" fmla="*/ 1819750 h 1898625"/>
              <a:gd name="connsiteX12" fmla="*/ 2249893 w 3009377"/>
              <a:gd name="connsiteY12" fmla="*/ 1816576 h 1898625"/>
              <a:gd name="connsiteX13" fmla="*/ 152771 w 3009377"/>
              <a:gd name="connsiteY13" fmla="*/ 1817142 h 1898625"/>
              <a:gd name="connsiteX14" fmla="*/ 160742 w 3009377"/>
              <a:gd name="connsiteY14" fmla="*/ 1787999 h 1898625"/>
              <a:gd name="connsiteX15" fmla="*/ 154393 w 3009377"/>
              <a:gd name="connsiteY15" fmla="*/ 1743549 h 1898625"/>
              <a:gd name="connsiteX16" fmla="*/ 173554 w 3009377"/>
              <a:gd name="connsiteY16" fmla="*/ 1640141 h 1898625"/>
              <a:gd name="connsiteX17" fmla="*/ 411567 w 3009377"/>
              <a:gd name="connsiteY17" fmla="*/ 1524474 h 1898625"/>
              <a:gd name="connsiteX18" fmla="*/ 409438 w 3009377"/>
              <a:gd name="connsiteY18" fmla="*/ 1523296 h 1898625"/>
              <a:gd name="connsiteX0" fmla="*/ 410134 w 3010073"/>
              <a:gd name="connsiteY0" fmla="*/ 1523296 h 1898625"/>
              <a:gd name="connsiteX1" fmla="*/ 1057942 w 3010073"/>
              <a:gd name="connsiteY1" fmla="*/ 1214539 h 1898625"/>
              <a:gd name="connsiteX2" fmla="*/ 1813460 w 3010073"/>
              <a:gd name="connsiteY2" fmla="*/ 816792 h 1898625"/>
              <a:gd name="connsiteX3" fmla="*/ 2439746 w 3010073"/>
              <a:gd name="connsiteY3" fmla="*/ 416485 h 1898625"/>
              <a:gd name="connsiteX4" fmla="*/ 2963671 w 3010073"/>
              <a:gd name="connsiteY4" fmla="*/ 216 h 1898625"/>
              <a:gd name="connsiteX5" fmla="*/ 2990365 w 3010073"/>
              <a:gd name="connsiteY5" fmla="*/ 362425 h 1898625"/>
              <a:gd name="connsiteX6" fmla="*/ 2990364 w 3010073"/>
              <a:gd name="connsiteY6" fmla="*/ 479900 h 1898625"/>
              <a:gd name="connsiteX7" fmla="*/ 2993540 w 3010073"/>
              <a:gd name="connsiteY7" fmla="*/ 600551 h 1898625"/>
              <a:gd name="connsiteX8" fmla="*/ 2964189 w 3010073"/>
              <a:gd name="connsiteY8" fmla="*/ 1806015 h 1898625"/>
              <a:gd name="connsiteX9" fmla="*/ 2930039 w 3010073"/>
              <a:gd name="connsiteY9" fmla="*/ 1816576 h 1898625"/>
              <a:gd name="connsiteX10" fmla="*/ 2837964 w 3010073"/>
              <a:gd name="connsiteY10" fmla="*/ 1813401 h 1898625"/>
              <a:gd name="connsiteX11" fmla="*/ 2545864 w 3010073"/>
              <a:gd name="connsiteY11" fmla="*/ 1819750 h 1898625"/>
              <a:gd name="connsiteX12" fmla="*/ 2250589 w 3010073"/>
              <a:gd name="connsiteY12" fmla="*/ 1816576 h 1898625"/>
              <a:gd name="connsiteX13" fmla="*/ 153467 w 3010073"/>
              <a:gd name="connsiteY13" fmla="*/ 1817142 h 1898625"/>
              <a:gd name="connsiteX14" fmla="*/ 161438 w 3010073"/>
              <a:gd name="connsiteY14" fmla="*/ 1787999 h 1898625"/>
              <a:gd name="connsiteX15" fmla="*/ 174250 w 3010073"/>
              <a:gd name="connsiteY15" fmla="*/ 1640141 h 1898625"/>
              <a:gd name="connsiteX16" fmla="*/ 412263 w 3010073"/>
              <a:gd name="connsiteY16" fmla="*/ 1524474 h 1898625"/>
              <a:gd name="connsiteX17" fmla="*/ 410134 w 3010073"/>
              <a:gd name="connsiteY17" fmla="*/ 1523296 h 1898625"/>
              <a:gd name="connsiteX0" fmla="*/ 153467 w 3010073"/>
              <a:gd name="connsiteY0" fmla="*/ 1817142 h 1908582"/>
              <a:gd name="connsiteX1" fmla="*/ 161438 w 3010073"/>
              <a:gd name="connsiteY1" fmla="*/ 1787999 h 1908582"/>
              <a:gd name="connsiteX2" fmla="*/ 174250 w 3010073"/>
              <a:gd name="connsiteY2" fmla="*/ 1640141 h 1908582"/>
              <a:gd name="connsiteX3" fmla="*/ 412263 w 3010073"/>
              <a:gd name="connsiteY3" fmla="*/ 1524474 h 1908582"/>
              <a:gd name="connsiteX4" fmla="*/ 410134 w 3010073"/>
              <a:gd name="connsiteY4" fmla="*/ 1523296 h 1908582"/>
              <a:gd name="connsiteX5" fmla="*/ 1057942 w 3010073"/>
              <a:gd name="connsiteY5" fmla="*/ 1214539 h 1908582"/>
              <a:gd name="connsiteX6" fmla="*/ 1813460 w 3010073"/>
              <a:gd name="connsiteY6" fmla="*/ 816792 h 1908582"/>
              <a:gd name="connsiteX7" fmla="*/ 2439746 w 3010073"/>
              <a:gd name="connsiteY7" fmla="*/ 416485 h 1908582"/>
              <a:gd name="connsiteX8" fmla="*/ 2963671 w 3010073"/>
              <a:gd name="connsiteY8" fmla="*/ 216 h 1908582"/>
              <a:gd name="connsiteX9" fmla="*/ 2990365 w 3010073"/>
              <a:gd name="connsiteY9" fmla="*/ 362425 h 1908582"/>
              <a:gd name="connsiteX10" fmla="*/ 2990364 w 3010073"/>
              <a:gd name="connsiteY10" fmla="*/ 479900 h 1908582"/>
              <a:gd name="connsiteX11" fmla="*/ 2993540 w 3010073"/>
              <a:gd name="connsiteY11" fmla="*/ 600551 h 1908582"/>
              <a:gd name="connsiteX12" fmla="*/ 2964189 w 3010073"/>
              <a:gd name="connsiteY12" fmla="*/ 1806015 h 1908582"/>
              <a:gd name="connsiteX13" fmla="*/ 2930039 w 3010073"/>
              <a:gd name="connsiteY13" fmla="*/ 1816576 h 1908582"/>
              <a:gd name="connsiteX14" fmla="*/ 2837964 w 3010073"/>
              <a:gd name="connsiteY14" fmla="*/ 1813401 h 1908582"/>
              <a:gd name="connsiteX15" fmla="*/ 2545864 w 3010073"/>
              <a:gd name="connsiteY15" fmla="*/ 1819750 h 1908582"/>
              <a:gd name="connsiteX16" fmla="*/ 2250589 w 3010073"/>
              <a:gd name="connsiteY16" fmla="*/ 1816576 h 1908582"/>
              <a:gd name="connsiteX17" fmla="*/ 244907 w 3010073"/>
              <a:gd name="connsiteY17" fmla="*/ 1908582 h 1908582"/>
              <a:gd name="connsiteX0" fmla="*/ 153467 w 3010073"/>
              <a:gd name="connsiteY0" fmla="*/ 1817142 h 1898625"/>
              <a:gd name="connsiteX1" fmla="*/ 161438 w 3010073"/>
              <a:gd name="connsiteY1" fmla="*/ 1787999 h 1898625"/>
              <a:gd name="connsiteX2" fmla="*/ 174250 w 3010073"/>
              <a:gd name="connsiteY2" fmla="*/ 1640141 h 1898625"/>
              <a:gd name="connsiteX3" fmla="*/ 412263 w 3010073"/>
              <a:gd name="connsiteY3" fmla="*/ 1524474 h 1898625"/>
              <a:gd name="connsiteX4" fmla="*/ 410134 w 3010073"/>
              <a:gd name="connsiteY4" fmla="*/ 1523296 h 1898625"/>
              <a:gd name="connsiteX5" fmla="*/ 1057942 w 3010073"/>
              <a:gd name="connsiteY5" fmla="*/ 1214539 h 1898625"/>
              <a:gd name="connsiteX6" fmla="*/ 1813460 w 3010073"/>
              <a:gd name="connsiteY6" fmla="*/ 816792 h 1898625"/>
              <a:gd name="connsiteX7" fmla="*/ 2439746 w 3010073"/>
              <a:gd name="connsiteY7" fmla="*/ 416485 h 1898625"/>
              <a:gd name="connsiteX8" fmla="*/ 2963671 w 3010073"/>
              <a:gd name="connsiteY8" fmla="*/ 216 h 1898625"/>
              <a:gd name="connsiteX9" fmla="*/ 2990365 w 3010073"/>
              <a:gd name="connsiteY9" fmla="*/ 362425 h 1898625"/>
              <a:gd name="connsiteX10" fmla="*/ 2990364 w 3010073"/>
              <a:gd name="connsiteY10" fmla="*/ 479900 h 1898625"/>
              <a:gd name="connsiteX11" fmla="*/ 2993540 w 3010073"/>
              <a:gd name="connsiteY11" fmla="*/ 600551 h 1898625"/>
              <a:gd name="connsiteX12" fmla="*/ 2964189 w 3010073"/>
              <a:gd name="connsiteY12" fmla="*/ 1806015 h 1898625"/>
              <a:gd name="connsiteX13" fmla="*/ 2930039 w 3010073"/>
              <a:gd name="connsiteY13" fmla="*/ 1816576 h 1898625"/>
              <a:gd name="connsiteX14" fmla="*/ 2837964 w 3010073"/>
              <a:gd name="connsiteY14" fmla="*/ 1813401 h 1898625"/>
              <a:gd name="connsiteX15" fmla="*/ 2545864 w 3010073"/>
              <a:gd name="connsiteY15" fmla="*/ 1819750 h 1898625"/>
              <a:gd name="connsiteX16" fmla="*/ 2250589 w 3010073"/>
              <a:gd name="connsiteY16" fmla="*/ 1816576 h 1898625"/>
              <a:gd name="connsiteX0" fmla="*/ 4239 w 2860845"/>
              <a:gd name="connsiteY0" fmla="*/ 1817142 h 1898625"/>
              <a:gd name="connsiteX1" fmla="*/ 25022 w 2860845"/>
              <a:gd name="connsiteY1" fmla="*/ 1640141 h 1898625"/>
              <a:gd name="connsiteX2" fmla="*/ 263035 w 2860845"/>
              <a:gd name="connsiteY2" fmla="*/ 1524474 h 1898625"/>
              <a:gd name="connsiteX3" fmla="*/ 260906 w 2860845"/>
              <a:gd name="connsiteY3" fmla="*/ 1523296 h 1898625"/>
              <a:gd name="connsiteX4" fmla="*/ 908714 w 2860845"/>
              <a:gd name="connsiteY4" fmla="*/ 1214539 h 1898625"/>
              <a:gd name="connsiteX5" fmla="*/ 1664232 w 2860845"/>
              <a:gd name="connsiteY5" fmla="*/ 816792 h 1898625"/>
              <a:gd name="connsiteX6" fmla="*/ 2290518 w 2860845"/>
              <a:gd name="connsiteY6" fmla="*/ 416485 h 1898625"/>
              <a:gd name="connsiteX7" fmla="*/ 2814443 w 2860845"/>
              <a:gd name="connsiteY7" fmla="*/ 216 h 1898625"/>
              <a:gd name="connsiteX8" fmla="*/ 2841137 w 2860845"/>
              <a:gd name="connsiteY8" fmla="*/ 362425 h 1898625"/>
              <a:gd name="connsiteX9" fmla="*/ 2841136 w 2860845"/>
              <a:gd name="connsiteY9" fmla="*/ 479900 h 1898625"/>
              <a:gd name="connsiteX10" fmla="*/ 2844312 w 2860845"/>
              <a:gd name="connsiteY10" fmla="*/ 600551 h 1898625"/>
              <a:gd name="connsiteX11" fmla="*/ 2814961 w 2860845"/>
              <a:gd name="connsiteY11" fmla="*/ 1806015 h 1898625"/>
              <a:gd name="connsiteX12" fmla="*/ 2780811 w 2860845"/>
              <a:gd name="connsiteY12" fmla="*/ 1816576 h 1898625"/>
              <a:gd name="connsiteX13" fmla="*/ 2688736 w 2860845"/>
              <a:gd name="connsiteY13" fmla="*/ 1813401 h 1898625"/>
              <a:gd name="connsiteX14" fmla="*/ 2396636 w 2860845"/>
              <a:gd name="connsiteY14" fmla="*/ 1819750 h 1898625"/>
              <a:gd name="connsiteX15" fmla="*/ 2101361 w 2860845"/>
              <a:gd name="connsiteY15"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14" fmla="*/ 2076339 w 2835823"/>
              <a:gd name="connsiteY14" fmla="*/ 1816576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13" fmla="*/ 2371614 w 2835823"/>
              <a:gd name="connsiteY13" fmla="*/ 1819750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12" fmla="*/ 2663714 w 2835823"/>
              <a:gd name="connsiteY12" fmla="*/ 1813401 h 1898625"/>
              <a:gd name="connsiteX0" fmla="*/ 0 w 2835823"/>
              <a:gd name="connsiteY0" fmla="*/ 1640141 h 1898625"/>
              <a:gd name="connsiteX1" fmla="*/ 238013 w 2835823"/>
              <a:gd name="connsiteY1" fmla="*/ 1524474 h 1898625"/>
              <a:gd name="connsiteX2" fmla="*/ 235884 w 2835823"/>
              <a:gd name="connsiteY2" fmla="*/ 1523296 h 1898625"/>
              <a:gd name="connsiteX3" fmla="*/ 883692 w 2835823"/>
              <a:gd name="connsiteY3" fmla="*/ 1214539 h 1898625"/>
              <a:gd name="connsiteX4" fmla="*/ 1639210 w 2835823"/>
              <a:gd name="connsiteY4" fmla="*/ 816792 h 1898625"/>
              <a:gd name="connsiteX5" fmla="*/ 2265496 w 2835823"/>
              <a:gd name="connsiteY5" fmla="*/ 416485 h 1898625"/>
              <a:gd name="connsiteX6" fmla="*/ 2789421 w 2835823"/>
              <a:gd name="connsiteY6" fmla="*/ 216 h 1898625"/>
              <a:gd name="connsiteX7" fmla="*/ 2816115 w 2835823"/>
              <a:gd name="connsiteY7" fmla="*/ 362425 h 1898625"/>
              <a:gd name="connsiteX8" fmla="*/ 2816114 w 2835823"/>
              <a:gd name="connsiteY8" fmla="*/ 479900 h 1898625"/>
              <a:gd name="connsiteX9" fmla="*/ 2819290 w 2835823"/>
              <a:gd name="connsiteY9" fmla="*/ 600551 h 1898625"/>
              <a:gd name="connsiteX10" fmla="*/ 2789939 w 2835823"/>
              <a:gd name="connsiteY10" fmla="*/ 1806015 h 1898625"/>
              <a:gd name="connsiteX11" fmla="*/ 2755789 w 2835823"/>
              <a:gd name="connsiteY11" fmla="*/ 1816576 h 1898625"/>
              <a:gd name="connsiteX0" fmla="*/ 0 w 2835823"/>
              <a:gd name="connsiteY0" fmla="*/ 1640141 h 1806015"/>
              <a:gd name="connsiteX1" fmla="*/ 238013 w 2835823"/>
              <a:gd name="connsiteY1" fmla="*/ 1524474 h 1806015"/>
              <a:gd name="connsiteX2" fmla="*/ 235884 w 2835823"/>
              <a:gd name="connsiteY2" fmla="*/ 1523296 h 1806015"/>
              <a:gd name="connsiteX3" fmla="*/ 883692 w 2835823"/>
              <a:gd name="connsiteY3" fmla="*/ 1214539 h 1806015"/>
              <a:gd name="connsiteX4" fmla="*/ 1639210 w 2835823"/>
              <a:gd name="connsiteY4" fmla="*/ 816792 h 1806015"/>
              <a:gd name="connsiteX5" fmla="*/ 2265496 w 2835823"/>
              <a:gd name="connsiteY5" fmla="*/ 416485 h 1806015"/>
              <a:gd name="connsiteX6" fmla="*/ 2789421 w 2835823"/>
              <a:gd name="connsiteY6" fmla="*/ 216 h 1806015"/>
              <a:gd name="connsiteX7" fmla="*/ 2816115 w 2835823"/>
              <a:gd name="connsiteY7" fmla="*/ 362425 h 1806015"/>
              <a:gd name="connsiteX8" fmla="*/ 2816114 w 2835823"/>
              <a:gd name="connsiteY8" fmla="*/ 479900 h 1806015"/>
              <a:gd name="connsiteX9" fmla="*/ 2819290 w 2835823"/>
              <a:gd name="connsiteY9" fmla="*/ 600551 h 1806015"/>
              <a:gd name="connsiteX10" fmla="*/ 2789939 w 2835823"/>
              <a:gd name="connsiteY10" fmla="*/ 1806015 h 1806015"/>
              <a:gd name="connsiteX0" fmla="*/ 0 w 2835823"/>
              <a:gd name="connsiteY0" fmla="*/ 1640141 h 1640141"/>
              <a:gd name="connsiteX1" fmla="*/ 238013 w 2835823"/>
              <a:gd name="connsiteY1" fmla="*/ 1524474 h 1640141"/>
              <a:gd name="connsiteX2" fmla="*/ 235884 w 2835823"/>
              <a:gd name="connsiteY2" fmla="*/ 1523296 h 1640141"/>
              <a:gd name="connsiteX3" fmla="*/ 883692 w 2835823"/>
              <a:gd name="connsiteY3" fmla="*/ 1214539 h 1640141"/>
              <a:gd name="connsiteX4" fmla="*/ 1639210 w 2835823"/>
              <a:gd name="connsiteY4" fmla="*/ 816792 h 1640141"/>
              <a:gd name="connsiteX5" fmla="*/ 2265496 w 2835823"/>
              <a:gd name="connsiteY5" fmla="*/ 416485 h 1640141"/>
              <a:gd name="connsiteX6" fmla="*/ 2789421 w 2835823"/>
              <a:gd name="connsiteY6" fmla="*/ 216 h 1640141"/>
              <a:gd name="connsiteX7" fmla="*/ 2816115 w 2835823"/>
              <a:gd name="connsiteY7" fmla="*/ 362425 h 1640141"/>
              <a:gd name="connsiteX8" fmla="*/ 2816114 w 2835823"/>
              <a:gd name="connsiteY8" fmla="*/ 479900 h 1640141"/>
              <a:gd name="connsiteX9" fmla="*/ 2819290 w 2835823"/>
              <a:gd name="connsiteY9" fmla="*/ 600551 h 1640141"/>
              <a:gd name="connsiteX0" fmla="*/ 0 w 2837028"/>
              <a:gd name="connsiteY0" fmla="*/ 1640205 h 1640205"/>
              <a:gd name="connsiteX1" fmla="*/ 238013 w 2837028"/>
              <a:gd name="connsiteY1" fmla="*/ 1524538 h 1640205"/>
              <a:gd name="connsiteX2" fmla="*/ 235884 w 2837028"/>
              <a:gd name="connsiteY2" fmla="*/ 1523360 h 1640205"/>
              <a:gd name="connsiteX3" fmla="*/ 883692 w 2837028"/>
              <a:gd name="connsiteY3" fmla="*/ 1214603 h 1640205"/>
              <a:gd name="connsiteX4" fmla="*/ 1639210 w 2837028"/>
              <a:gd name="connsiteY4" fmla="*/ 816856 h 1640205"/>
              <a:gd name="connsiteX5" fmla="*/ 2265496 w 2837028"/>
              <a:gd name="connsiteY5" fmla="*/ 416549 h 1640205"/>
              <a:gd name="connsiteX6" fmla="*/ 2789421 w 2837028"/>
              <a:gd name="connsiteY6" fmla="*/ 280 h 1640205"/>
              <a:gd name="connsiteX7" fmla="*/ 2816114 w 2837028"/>
              <a:gd name="connsiteY7" fmla="*/ 479964 h 1640205"/>
              <a:gd name="connsiteX8" fmla="*/ 2819290 w 2837028"/>
              <a:gd name="connsiteY8" fmla="*/ 600615 h 1640205"/>
              <a:gd name="connsiteX0" fmla="*/ 0 w 2838034"/>
              <a:gd name="connsiteY0" fmla="*/ 1642041 h 1642041"/>
              <a:gd name="connsiteX1" fmla="*/ 238013 w 2838034"/>
              <a:gd name="connsiteY1" fmla="*/ 1526374 h 1642041"/>
              <a:gd name="connsiteX2" fmla="*/ 235884 w 2838034"/>
              <a:gd name="connsiteY2" fmla="*/ 1525196 h 1642041"/>
              <a:gd name="connsiteX3" fmla="*/ 883692 w 2838034"/>
              <a:gd name="connsiteY3" fmla="*/ 1216439 h 1642041"/>
              <a:gd name="connsiteX4" fmla="*/ 1639210 w 2838034"/>
              <a:gd name="connsiteY4" fmla="*/ 818692 h 1642041"/>
              <a:gd name="connsiteX5" fmla="*/ 2265496 w 2838034"/>
              <a:gd name="connsiteY5" fmla="*/ 418385 h 1642041"/>
              <a:gd name="connsiteX6" fmla="*/ 2789421 w 2838034"/>
              <a:gd name="connsiteY6" fmla="*/ 2116 h 1642041"/>
              <a:gd name="connsiteX7" fmla="*/ 2819290 w 2838034"/>
              <a:gd name="connsiteY7" fmla="*/ 602451 h 1642041"/>
              <a:gd name="connsiteX0" fmla="*/ 0 w 2789421"/>
              <a:gd name="connsiteY0" fmla="*/ 1642041 h 1642041"/>
              <a:gd name="connsiteX1" fmla="*/ 238013 w 2789421"/>
              <a:gd name="connsiteY1" fmla="*/ 1526374 h 1642041"/>
              <a:gd name="connsiteX2" fmla="*/ 235884 w 2789421"/>
              <a:gd name="connsiteY2" fmla="*/ 1525196 h 1642041"/>
              <a:gd name="connsiteX3" fmla="*/ 883692 w 2789421"/>
              <a:gd name="connsiteY3" fmla="*/ 1216439 h 1642041"/>
              <a:gd name="connsiteX4" fmla="*/ 1639210 w 2789421"/>
              <a:gd name="connsiteY4" fmla="*/ 818692 h 1642041"/>
              <a:gd name="connsiteX5" fmla="*/ 2265496 w 2789421"/>
              <a:gd name="connsiteY5" fmla="*/ 418385 h 1642041"/>
              <a:gd name="connsiteX6" fmla="*/ 2789421 w 2789421"/>
              <a:gd name="connsiteY6" fmla="*/ 2116 h 1642041"/>
              <a:gd name="connsiteX0" fmla="*/ 0 w 2789421"/>
              <a:gd name="connsiteY0" fmla="*/ 1651517 h 1651517"/>
              <a:gd name="connsiteX1" fmla="*/ 238013 w 2789421"/>
              <a:gd name="connsiteY1" fmla="*/ 1535850 h 1651517"/>
              <a:gd name="connsiteX2" fmla="*/ 235884 w 2789421"/>
              <a:gd name="connsiteY2" fmla="*/ 1534672 h 1651517"/>
              <a:gd name="connsiteX3" fmla="*/ 883692 w 2789421"/>
              <a:gd name="connsiteY3" fmla="*/ 1225915 h 1651517"/>
              <a:gd name="connsiteX4" fmla="*/ 1639210 w 2789421"/>
              <a:gd name="connsiteY4" fmla="*/ 828168 h 1651517"/>
              <a:gd name="connsiteX5" fmla="*/ 2265496 w 2789421"/>
              <a:gd name="connsiteY5" fmla="*/ 427861 h 1651517"/>
              <a:gd name="connsiteX6" fmla="*/ 2789421 w 2789421"/>
              <a:gd name="connsiteY6" fmla="*/ 2067 h 1651517"/>
              <a:gd name="connsiteX0" fmla="*/ 0 w 2789421"/>
              <a:gd name="connsiteY0" fmla="*/ 1649450 h 1649450"/>
              <a:gd name="connsiteX1" fmla="*/ 238013 w 2789421"/>
              <a:gd name="connsiteY1" fmla="*/ 1533783 h 1649450"/>
              <a:gd name="connsiteX2" fmla="*/ 235884 w 2789421"/>
              <a:gd name="connsiteY2" fmla="*/ 1532605 h 1649450"/>
              <a:gd name="connsiteX3" fmla="*/ 883692 w 2789421"/>
              <a:gd name="connsiteY3" fmla="*/ 1223848 h 1649450"/>
              <a:gd name="connsiteX4" fmla="*/ 1639210 w 2789421"/>
              <a:gd name="connsiteY4" fmla="*/ 826101 h 1649450"/>
              <a:gd name="connsiteX5" fmla="*/ 2265496 w 2789421"/>
              <a:gd name="connsiteY5" fmla="*/ 425794 h 1649450"/>
              <a:gd name="connsiteX6" fmla="*/ 2789421 w 2789421"/>
              <a:gd name="connsiteY6" fmla="*/ 0 h 16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421" h="1649450">
                <a:moveTo>
                  <a:pt x="0" y="1649450"/>
                </a:moveTo>
                <a:cubicBezTo>
                  <a:pt x="42862" y="1612938"/>
                  <a:pt x="237375" y="1535391"/>
                  <a:pt x="238013" y="1533783"/>
                </a:cubicBezTo>
                <a:lnTo>
                  <a:pt x="235884" y="1532605"/>
                </a:lnTo>
                <a:cubicBezTo>
                  <a:pt x="421535" y="1445011"/>
                  <a:pt x="649804" y="1341599"/>
                  <a:pt x="883692" y="1223848"/>
                </a:cubicBezTo>
                <a:cubicBezTo>
                  <a:pt x="1117580" y="1106097"/>
                  <a:pt x="1408909" y="959110"/>
                  <a:pt x="1639210" y="826101"/>
                </a:cubicBezTo>
                <a:cubicBezTo>
                  <a:pt x="1869511" y="693092"/>
                  <a:pt x="2073794" y="563477"/>
                  <a:pt x="2265496" y="425794"/>
                </a:cubicBezTo>
                <a:cubicBezTo>
                  <a:pt x="2457198" y="288111"/>
                  <a:pt x="2709822" y="51872"/>
                  <a:pt x="2789421" y="0"/>
                </a:cubicBezTo>
              </a:path>
            </a:pathLst>
          </a:custGeom>
          <a:solidFill>
            <a:srgbClr val="FFFF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buClrTx/>
            </a:pPr>
            <a:endParaRPr lang="en-US" sz="1800" kern="1200">
              <a:solidFill>
                <a:prstClr val="black"/>
              </a:solidFill>
              <a:latin typeface="Calibri"/>
            </a:endParaRPr>
          </a:p>
        </p:txBody>
      </p:sp>
      <p:cxnSp>
        <p:nvCxnSpPr>
          <p:cNvPr id="52" name="Straight Arrow Connector 51"/>
          <p:cNvCxnSpPr/>
          <p:nvPr/>
        </p:nvCxnSpPr>
        <p:spPr>
          <a:xfrm flipV="1">
            <a:off x="5415726" y="6193624"/>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6947207" y="6211747"/>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857248" y="6225858"/>
            <a:ext cx="0" cy="274568"/>
          </a:xfrm>
          <a:prstGeom prst="straightConnector1">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55" name="Content Placeholder 1"/>
          <p:cNvSpPr txBox="1">
            <a:spLocks/>
          </p:cNvSpPr>
          <p:nvPr/>
        </p:nvSpPr>
        <p:spPr>
          <a:xfrm>
            <a:off x="1524001" y="2249422"/>
            <a:ext cx="7504199" cy="6080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rPr>
              <a:t>Adding up over all challenges </a:t>
            </a:r>
            <a:r>
              <a:rPr lang="en-US" sz="2800" dirty="0" err="1">
                <a:solidFill>
                  <a:prstClr val="black"/>
                </a:solidFill>
                <a:latin typeface="Calibri"/>
              </a:rPr>
              <a:t>i</a:t>
            </a:r>
            <a:r>
              <a:rPr lang="en-US" sz="2800" dirty="0">
                <a:solidFill>
                  <a:prstClr val="black"/>
                </a:solidFill>
                <a:latin typeface="Calibri"/>
              </a:rPr>
              <a:t> from 1 to n: </a:t>
            </a:r>
            <a:endParaRPr lang="en-US" sz="2800" baseline="-25000" dirty="0">
              <a:solidFill>
                <a:prstClr val="black"/>
              </a:solidFill>
              <a:latin typeface="Calibri"/>
            </a:endParaRPr>
          </a:p>
          <a:p>
            <a:pPr marL="0" indent="0">
              <a:buClrTx/>
              <a:buNone/>
            </a:pPr>
            <a:endParaRPr lang="en-US" sz="2800" baseline="-25000" dirty="0">
              <a:solidFill>
                <a:prstClr val="black"/>
              </a:solidFill>
              <a:latin typeface="Calibri"/>
            </a:endParaRPr>
          </a:p>
          <a:p>
            <a:pPr marL="0" indent="0">
              <a:buClrTx/>
              <a:buNone/>
            </a:pPr>
            <a:endParaRPr lang="en-US" sz="2800" dirty="0">
              <a:solidFill>
                <a:prstClr val="black"/>
              </a:solidFill>
              <a:latin typeface="Calibri"/>
            </a:endParaRPr>
          </a:p>
          <a:p>
            <a:pPr marL="0" indent="0">
              <a:buClrTx/>
              <a:buNone/>
            </a:pPr>
            <a:r>
              <a:rPr lang="en-US" sz="2800" dirty="0">
                <a:solidFill>
                  <a:prstClr val="black"/>
                </a:solidFill>
                <a:latin typeface="Calibri"/>
              </a:rPr>
              <a:t> </a:t>
            </a:r>
            <a:endParaRPr lang="en-US" dirty="0">
              <a:solidFill>
                <a:prstClr val="black"/>
              </a:solidFill>
              <a:latin typeface="Calibri"/>
              <a:cs typeface="Times New Roman" charset="0"/>
            </a:endParaRPr>
          </a:p>
        </p:txBody>
      </p:sp>
      <p:sp>
        <p:nvSpPr>
          <p:cNvPr id="56" name="Content Placeholder 1"/>
          <p:cNvSpPr txBox="1">
            <a:spLocks/>
          </p:cNvSpPr>
          <p:nvPr/>
        </p:nvSpPr>
        <p:spPr>
          <a:xfrm>
            <a:off x="1511760" y="2767342"/>
            <a:ext cx="9653863" cy="7569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sym typeface="Symbol"/>
              </a:rPr>
              <a:t>½</a:t>
            </a:r>
            <a:r>
              <a:rPr lang="en-US" sz="2800" dirty="0">
                <a:solidFill>
                  <a:prstClr val="black"/>
                </a:solidFill>
                <a:latin typeface="Calibri"/>
              </a:rPr>
              <a:t>nw ( </a:t>
            </a:r>
            <a:r>
              <a:rPr lang="en-US" sz="2800" dirty="0" err="1">
                <a:solidFill>
                  <a:prstClr val="black"/>
                </a:solidFill>
                <a:latin typeface="Calibri"/>
                <a:sym typeface="Symbol"/>
              </a:rPr>
              <a:t>ln</a:t>
            </a:r>
            <a:r>
              <a:rPr lang="en-US" sz="2800" dirty="0">
                <a:solidFill>
                  <a:prstClr val="black"/>
                </a:solidFill>
                <a:latin typeface="Calibri"/>
                <a:sym typeface="Symbol"/>
              </a:rPr>
              <a:t> (t</a:t>
            </a:r>
            <a:r>
              <a:rPr lang="en-US" sz="2800" baseline="-25000" dirty="0">
                <a:solidFill>
                  <a:prstClr val="black"/>
                </a:solidFill>
                <a:latin typeface="Calibri"/>
                <a:sym typeface="Symbol"/>
              </a:rPr>
              <a:t>1</a:t>
            </a:r>
            <a:r>
              <a:rPr lang="en-US" sz="2800" dirty="0">
                <a:solidFill>
                  <a:prstClr val="black"/>
                </a:solidFill>
                <a:latin typeface="Calibri"/>
                <a:sym typeface="Symbol"/>
              </a:rPr>
              <a:t>+t</a:t>
            </a:r>
            <a:r>
              <a:rPr lang="en-US" sz="2800" baseline="-25000" dirty="0">
                <a:solidFill>
                  <a:prstClr val="black"/>
                </a:solidFill>
                <a:latin typeface="Calibri"/>
                <a:sym typeface="Symbol"/>
              </a:rPr>
              <a:t>2</a:t>
            </a:r>
            <a:r>
              <a:rPr lang="en-US" sz="2800" dirty="0">
                <a:solidFill>
                  <a:prstClr val="black"/>
                </a:solidFill>
                <a:latin typeface="Calibri"/>
                <a:sym typeface="Symbol"/>
              </a:rPr>
              <a:t>) – </a:t>
            </a:r>
            <a:r>
              <a:rPr lang="en-US" sz="2800" dirty="0" err="1">
                <a:solidFill>
                  <a:prstClr val="black"/>
                </a:solidFill>
                <a:latin typeface="Calibri"/>
                <a:sym typeface="Symbol"/>
              </a:rPr>
              <a:t>ln</a:t>
            </a:r>
            <a:r>
              <a:rPr lang="en-US" sz="2800" dirty="0">
                <a:solidFill>
                  <a:prstClr val="black"/>
                </a:solidFill>
                <a:latin typeface="Calibri"/>
                <a:sym typeface="Symbol"/>
              </a:rPr>
              <a:t> t</a:t>
            </a:r>
            <a:r>
              <a:rPr lang="en-US" sz="2800" baseline="-25000" dirty="0">
                <a:solidFill>
                  <a:prstClr val="black"/>
                </a:solidFill>
                <a:latin typeface="Calibri"/>
                <a:sym typeface="Symbol"/>
              </a:rPr>
              <a:t>2</a:t>
            </a:r>
            <a:r>
              <a:rPr lang="en-US" sz="2800" dirty="0">
                <a:solidFill>
                  <a:prstClr val="black"/>
                </a:solidFill>
                <a:latin typeface="Calibri"/>
                <a:sym typeface="Symbol"/>
              </a:rPr>
              <a:t> + </a:t>
            </a:r>
            <a:r>
              <a:rPr lang="en-US" sz="2800" dirty="0" err="1">
                <a:solidFill>
                  <a:prstClr val="black"/>
                </a:solidFill>
                <a:latin typeface="Calibri"/>
                <a:sym typeface="Symbol"/>
              </a:rPr>
              <a:t>ln</a:t>
            </a:r>
            <a:r>
              <a:rPr lang="en-US" sz="2800" dirty="0">
                <a:solidFill>
                  <a:prstClr val="black"/>
                </a:solidFill>
                <a:latin typeface="Calibri"/>
                <a:sym typeface="Symbol"/>
              </a:rPr>
              <a:t> (t</a:t>
            </a:r>
            <a:r>
              <a:rPr lang="en-US" sz="2800" baseline="-25000" dirty="0">
                <a:solidFill>
                  <a:prstClr val="black"/>
                </a:solidFill>
                <a:latin typeface="Calibri"/>
                <a:sym typeface="Symbol"/>
              </a:rPr>
              <a:t>2</a:t>
            </a:r>
            <a:r>
              <a:rPr lang="en-US" sz="2800" dirty="0">
                <a:solidFill>
                  <a:prstClr val="black"/>
                </a:solidFill>
                <a:latin typeface="Calibri"/>
                <a:sym typeface="Symbol"/>
              </a:rPr>
              <a:t>+t</a:t>
            </a:r>
            <a:r>
              <a:rPr lang="en-US" sz="2800" baseline="-25000" dirty="0">
                <a:solidFill>
                  <a:prstClr val="black"/>
                </a:solidFill>
                <a:latin typeface="Calibri"/>
                <a:sym typeface="Symbol"/>
              </a:rPr>
              <a:t>3</a:t>
            </a:r>
            <a:r>
              <a:rPr lang="en-US" sz="2800" dirty="0">
                <a:solidFill>
                  <a:prstClr val="black"/>
                </a:solidFill>
                <a:latin typeface="Calibri"/>
                <a:sym typeface="Symbol"/>
              </a:rPr>
              <a:t>) – </a:t>
            </a:r>
            <a:r>
              <a:rPr lang="en-US" sz="2800" dirty="0" err="1">
                <a:solidFill>
                  <a:prstClr val="black"/>
                </a:solidFill>
                <a:latin typeface="Calibri"/>
                <a:sym typeface="Symbol"/>
              </a:rPr>
              <a:t>ln</a:t>
            </a:r>
            <a:r>
              <a:rPr lang="en-US" sz="2800" dirty="0">
                <a:solidFill>
                  <a:prstClr val="black"/>
                </a:solidFill>
                <a:latin typeface="Calibri"/>
                <a:sym typeface="Symbol"/>
              </a:rPr>
              <a:t> t</a:t>
            </a:r>
            <a:r>
              <a:rPr lang="en-US" sz="2800" baseline="-25000" dirty="0">
                <a:solidFill>
                  <a:prstClr val="black"/>
                </a:solidFill>
                <a:latin typeface="Calibri"/>
                <a:sym typeface="Symbol"/>
              </a:rPr>
              <a:t>3</a:t>
            </a:r>
            <a:r>
              <a:rPr lang="en-US" sz="2800" dirty="0">
                <a:solidFill>
                  <a:prstClr val="black"/>
                </a:solidFill>
                <a:latin typeface="Calibri"/>
                <a:sym typeface="Symbol"/>
              </a:rPr>
              <a:t>+ </a:t>
            </a:r>
            <a:r>
              <a:rPr lang="is-IS" sz="2800" dirty="0">
                <a:solidFill>
                  <a:prstClr val="black"/>
                </a:solidFill>
                <a:latin typeface="Calibri"/>
                <a:sym typeface="Symbol"/>
              </a:rPr>
              <a:t>… +</a:t>
            </a:r>
            <a:r>
              <a:rPr lang="en-US" sz="2800" dirty="0">
                <a:solidFill>
                  <a:prstClr val="black"/>
                </a:solidFill>
                <a:latin typeface="Calibri"/>
                <a:sym typeface="Symbol"/>
              </a:rPr>
              <a:t> </a:t>
            </a:r>
            <a:r>
              <a:rPr lang="en-US" sz="2800" dirty="0" err="1">
                <a:solidFill>
                  <a:prstClr val="black"/>
                </a:solidFill>
                <a:latin typeface="Calibri"/>
                <a:sym typeface="Symbol"/>
              </a:rPr>
              <a:t>ln</a:t>
            </a:r>
            <a:r>
              <a:rPr lang="en-US" sz="2800" dirty="0">
                <a:solidFill>
                  <a:prstClr val="black"/>
                </a:solidFill>
                <a:latin typeface="Calibri"/>
                <a:sym typeface="Symbol"/>
              </a:rPr>
              <a:t> (t</a:t>
            </a:r>
            <a:r>
              <a:rPr lang="en-US" sz="2800" baseline="-25000" dirty="0">
                <a:solidFill>
                  <a:prstClr val="black"/>
                </a:solidFill>
                <a:latin typeface="Calibri"/>
                <a:sym typeface="Symbol"/>
              </a:rPr>
              <a:t>n-1</a:t>
            </a:r>
            <a:r>
              <a:rPr lang="en-US" sz="2800" dirty="0">
                <a:solidFill>
                  <a:prstClr val="black"/>
                </a:solidFill>
                <a:latin typeface="Calibri"/>
                <a:sym typeface="Symbol"/>
              </a:rPr>
              <a:t>+ </a:t>
            </a:r>
            <a:r>
              <a:rPr lang="en-US" sz="2800" dirty="0" err="1">
                <a:solidFill>
                  <a:prstClr val="black"/>
                </a:solidFill>
                <a:latin typeface="Calibri"/>
                <a:sym typeface="Symbol"/>
              </a:rPr>
              <a:t>t</a:t>
            </a:r>
            <a:r>
              <a:rPr lang="en-US" sz="2800" baseline="-25000" dirty="0" err="1">
                <a:solidFill>
                  <a:prstClr val="black"/>
                </a:solidFill>
                <a:latin typeface="Calibri"/>
                <a:sym typeface="Symbol"/>
              </a:rPr>
              <a:t>n</a:t>
            </a:r>
            <a:r>
              <a:rPr lang="en-US" sz="2800" dirty="0">
                <a:solidFill>
                  <a:prstClr val="black"/>
                </a:solidFill>
                <a:latin typeface="Calibri"/>
                <a:sym typeface="Symbol"/>
              </a:rPr>
              <a:t>) – </a:t>
            </a:r>
            <a:r>
              <a:rPr lang="en-US" sz="2800" dirty="0" err="1">
                <a:solidFill>
                  <a:prstClr val="black"/>
                </a:solidFill>
                <a:latin typeface="Calibri"/>
                <a:sym typeface="Symbol"/>
              </a:rPr>
              <a:t>ln</a:t>
            </a:r>
            <a:r>
              <a:rPr lang="en-US" sz="2800" dirty="0">
                <a:solidFill>
                  <a:prstClr val="black"/>
                </a:solidFill>
                <a:latin typeface="Calibri"/>
                <a:sym typeface="Symbol"/>
              </a:rPr>
              <a:t> </a:t>
            </a:r>
            <a:r>
              <a:rPr lang="en-US" sz="2800" dirty="0" err="1">
                <a:solidFill>
                  <a:prstClr val="black"/>
                </a:solidFill>
                <a:latin typeface="Calibri"/>
                <a:sym typeface="Symbol"/>
              </a:rPr>
              <a:t>t</a:t>
            </a:r>
            <a:r>
              <a:rPr lang="en-US" sz="2800" baseline="-25000" dirty="0" err="1">
                <a:solidFill>
                  <a:prstClr val="black"/>
                </a:solidFill>
                <a:latin typeface="Calibri"/>
                <a:sym typeface="Symbol"/>
              </a:rPr>
              <a:t>n</a:t>
            </a:r>
            <a:r>
              <a:rPr lang="en-US" sz="2800" dirty="0">
                <a:solidFill>
                  <a:prstClr val="black"/>
                </a:solidFill>
                <a:latin typeface="Calibri"/>
                <a:sym typeface="Symbol"/>
              </a:rPr>
              <a:t>)</a:t>
            </a:r>
            <a:endParaRPr lang="en-US" sz="2800" dirty="0">
              <a:solidFill>
                <a:prstClr val="black"/>
              </a:solidFill>
              <a:latin typeface="Calibri"/>
            </a:endParaRPr>
          </a:p>
          <a:p>
            <a:pPr marL="0" indent="0">
              <a:buClrTx/>
              <a:buNone/>
            </a:pPr>
            <a:endParaRPr lang="en-US" sz="2800" baseline="-25000" dirty="0">
              <a:solidFill>
                <a:prstClr val="black"/>
              </a:solidFill>
              <a:latin typeface="Calibri"/>
            </a:endParaRPr>
          </a:p>
        </p:txBody>
      </p:sp>
      <p:sp>
        <p:nvSpPr>
          <p:cNvPr id="58" name="Content Placeholder 1"/>
          <p:cNvSpPr txBox="1">
            <a:spLocks/>
          </p:cNvSpPr>
          <p:nvPr/>
        </p:nvSpPr>
        <p:spPr>
          <a:xfrm>
            <a:off x="3749824" y="3213398"/>
            <a:ext cx="2321055" cy="7569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prstClr val="black"/>
                </a:solidFill>
                <a:latin typeface="Calibri"/>
                <a:sym typeface="Symbol"/>
              </a:rPr>
              <a:t> ½</a:t>
            </a:r>
            <a:r>
              <a:rPr lang="en-US" sz="2800" dirty="0">
                <a:solidFill>
                  <a:prstClr val="black"/>
                </a:solidFill>
                <a:latin typeface="Calibri"/>
              </a:rPr>
              <a:t>nw (n </a:t>
            </a:r>
            <a:r>
              <a:rPr lang="en-US" sz="2800" dirty="0" err="1">
                <a:solidFill>
                  <a:prstClr val="black"/>
                </a:solidFill>
                <a:latin typeface="Calibri"/>
                <a:sym typeface="Symbol"/>
              </a:rPr>
              <a:t>ln</a:t>
            </a:r>
            <a:r>
              <a:rPr lang="en-US" sz="2800" dirty="0">
                <a:solidFill>
                  <a:prstClr val="black"/>
                </a:solidFill>
                <a:latin typeface="Calibri"/>
                <a:sym typeface="Symbol"/>
              </a:rPr>
              <a:t> 2) </a:t>
            </a:r>
            <a:endParaRPr lang="en-US" sz="2800" dirty="0">
              <a:solidFill>
                <a:prstClr val="black"/>
              </a:solidFill>
              <a:latin typeface="Calibri"/>
            </a:endParaRPr>
          </a:p>
          <a:p>
            <a:pPr marL="0" indent="0">
              <a:buClrTx/>
              <a:buNone/>
            </a:pPr>
            <a:endParaRPr lang="en-US" sz="2800" baseline="-25000" dirty="0">
              <a:solidFill>
                <a:prstClr val="black"/>
              </a:solidFill>
              <a:latin typeface="Calibri"/>
            </a:endParaRPr>
          </a:p>
          <a:p>
            <a:pPr marL="0" indent="0">
              <a:buClrTx/>
              <a:buNone/>
            </a:pPr>
            <a:endParaRPr lang="en-US" sz="2800" baseline="-25000" dirty="0">
              <a:solidFill>
                <a:prstClr val="black"/>
              </a:solidFill>
              <a:latin typeface="Calibri"/>
            </a:endParaRPr>
          </a:p>
          <a:p>
            <a:pPr marL="0" indent="0">
              <a:buClrTx/>
              <a:buNone/>
            </a:pPr>
            <a:endParaRPr lang="en-US" sz="2800" dirty="0">
              <a:solidFill>
                <a:prstClr val="black"/>
              </a:solidFill>
              <a:latin typeface="Calibri"/>
            </a:endParaRPr>
          </a:p>
          <a:p>
            <a:pPr marL="0" indent="0">
              <a:buClrTx/>
              <a:buNone/>
            </a:pPr>
            <a:r>
              <a:rPr lang="en-US" sz="2800" dirty="0">
                <a:solidFill>
                  <a:prstClr val="black"/>
                </a:solidFill>
                <a:latin typeface="Calibri"/>
              </a:rPr>
              <a:t> </a:t>
            </a:r>
            <a:endParaRPr lang="en-US" dirty="0">
              <a:solidFill>
                <a:prstClr val="black"/>
              </a:solidFill>
              <a:latin typeface="Calibri"/>
              <a:cs typeface="Times New Roman" charset="0"/>
            </a:endParaRPr>
          </a:p>
        </p:txBody>
      </p:sp>
      <p:sp>
        <p:nvSpPr>
          <p:cNvPr id="59" name="Content Placeholder 1"/>
          <p:cNvSpPr txBox="1">
            <a:spLocks/>
          </p:cNvSpPr>
          <p:nvPr/>
        </p:nvSpPr>
        <p:spPr>
          <a:xfrm>
            <a:off x="5876053" y="3197509"/>
            <a:ext cx="2321055" cy="7569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None/>
            </a:pPr>
            <a:r>
              <a:rPr lang="en-US" sz="2800" dirty="0">
                <a:solidFill>
                  <a:srgbClr val="0000FF"/>
                </a:solidFill>
                <a:latin typeface="Calibri"/>
                <a:sym typeface="Symbol"/>
              </a:rPr>
              <a:t> (</a:t>
            </a:r>
            <a:r>
              <a:rPr lang="en-US" sz="2800" dirty="0">
                <a:solidFill>
                  <a:srgbClr val="0000FF"/>
                </a:solidFill>
                <a:latin typeface="Calibri"/>
              </a:rPr>
              <a:t>n</a:t>
            </a:r>
            <a:r>
              <a:rPr lang="en-US" sz="2800" baseline="30000" dirty="0">
                <a:solidFill>
                  <a:srgbClr val="0000FF"/>
                </a:solidFill>
                <a:latin typeface="Calibri"/>
              </a:rPr>
              <a:t>2</a:t>
            </a:r>
            <a:r>
              <a:rPr lang="en-US" sz="2800" dirty="0">
                <a:solidFill>
                  <a:srgbClr val="0000FF"/>
                </a:solidFill>
                <a:latin typeface="Calibri"/>
              </a:rPr>
              <a:t>w)</a:t>
            </a:r>
          </a:p>
          <a:p>
            <a:pPr marL="0" indent="0">
              <a:buClrTx/>
              <a:buNone/>
            </a:pPr>
            <a:endParaRPr lang="en-US" sz="2800" baseline="-25000" dirty="0">
              <a:solidFill>
                <a:srgbClr val="0000FF"/>
              </a:solidFill>
              <a:latin typeface="Calibri"/>
            </a:endParaRPr>
          </a:p>
          <a:p>
            <a:pPr marL="0" indent="0">
              <a:buClrTx/>
              <a:buNone/>
            </a:pPr>
            <a:endParaRPr lang="en-US" sz="2800" baseline="-25000" dirty="0">
              <a:solidFill>
                <a:srgbClr val="0000FF"/>
              </a:solidFill>
              <a:latin typeface="Calibri"/>
            </a:endParaRPr>
          </a:p>
          <a:p>
            <a:pPr marL="0" indent="0">
              <a:buClrTx/>
              <a:buNone/>
            </a:pPr>
            <a:endParaRPr lang="en-US" sz="2800" dirty="0">
              <a:solidFill>
                <a:srgbClr val="0000FF"/>
              </a:solidFill>
              <a:latin typeface="Calibri"/>
            </a:endParaRPr>
          </a:p>
          <a:p>
            <a:pPr marL="0" indent="0">
              <a:buClrTx/>
              <a:buNone/>
            </a:pPr>
            <a:r>
              <a:rPr lang="en-US" sz="2800" dirty="0">
                <a:solidFill>
                  <a:srgbClr val="0000FF"/>
                </a:solidFill>
                <a:latin typeface="Calibri"/>
              </a:rPr>
              <a:t> </a:t>
            </a:r>
            <a:endParaRPr lang="en-US" dirty="0">
              <a:solidFill>
                <a:srgbClr val="0000FF"/>
              </a:solidFill>
              <a:latin typeface="Calibri"/>
              <a:cs typeface="Times New Roman" charset="0"/>
            </a:endParaRPr>
          </a:p>
        </p:txBody>
      </p:sp>
    </p:spTree>
    <p:extLst>
      <p:ext uri="{BB962C8B-B14F-4D97-AF65-F5344CB8AC3E}">
        <p14:creationId xmlns:p14="http://schemas.microsoft.com/office/powerpoint/2010/main" val="27402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5" grpId="0"/>
      <p:bldP spid="56" grpId="0"/>
      <p:bldP spid="58" grpId="0"/>
      <p:bldP spid="59"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570151" y="6062639"/>
            <a:ext cx="505219" cy="505219"/>
          </a:xfrm>
          <a:prstGeom prst="rect">
            <a:avLst/>
          </a:prstGeom>
        </p:spPr>
      </p:pic>
      <p:sp>
        <p:nvSpPr>
          <p:cNvPr id="8194" name="Title 2"/>
          <p:cNvSpPr>
            <a:spLocks noGrp="1"/>
          </p:cNvSpPr>
          <p:nvPr>
            <p:ph type="title"/>
          </p:nvPr>
        </p:nvSpPr>
        <p:spPr>
          <a:xfrm>
            <a:off x="1854200" y="-307237"/>
            <a:ext cx="8686800" cy="1143000"/>
          </a:xfrm>
        </p:spPr>
        <p:txBody>
          <a:bodyPr>
            <a:normAutofit/>
          </a:bodyPr>
          <a:lstStyle/>
          <a:p>
            <a:r>
              <a:rPr lang="en-US" dirty="0">
                <a:latin typeface="+mn-lt"/>
              </a:rPr>
              <a:t>Talk Outline</a:t>
            </a:r>
          </a:p>
        </p:txBody>
      </p:sp>
      <p:sp>
        <p:nvSpPr>
          <p:cNvPr id="2" name="Content Placeholder 1"/>
          <p:cNvSpPr>
            <a:spLocks noGrp="1"/>
          </p:cNvSpPr>
          <p:nvPr>
            <p:ph idx="1"/>
          </p:nvPr>
        </p:nvSpPr>
        <p:spPr>
          <a:xfrm>
            <a:off x="1981200" y="835764"/>
            <a:ext cx="8229600" cy="761820"/>
          </a:xfrm>
        </p:spPr>
        <p:txBody>
          <a:bodyPr/>
          <a:lstStyle/>
          <a:p>
            <a:pPr marL="0" indent="0">
              <a:buNone/>
            </a:pPr>
            <a:r>
              <a:rPr lang="en-US" dirty="0"/>
              <a:t>Memory-hard functions for password hashing</a:t>
            </a:r>
          </a:p>
        </p:txBody>
      </p:sp>
      <p:sp>
        <p:nvSpPr>
          <p:cNvPr id="3" name="Rectangle 2"/>
          <p:cNvSpPr/>
          <p:nvPr/>
        </p:nvSpPr>
        <p:spPr>
          <a:xfrm>
            <a:off x="1981200" y="1659970"/>
            <a:ext cx="4572000" cy="584776"/>
          </a:xfrm>
          <a:prstGeom prst="rect">
            <a:avLst/>
          </a:prstGeom>
        </p:spPr>
        <p:txBody>
          <a:bodyPr>
            <a:spAutoFit/>
          </a:bodyPr>
          <a:lstStyle/>
          <a:p>
            <a:pPr defTabSz="457200">
              <a:spcBef>
                <a:spcPct val="20000"/>
              </a:spcBef>
              <a:buClrTx/>
            </a:pPr>
            <a:r>
              <a:rPr lang="en-US" sz="3200" kern="1200" dirty="0">
                <a:solidFill>
                  <a:prstClr val="black"/>
                </a:solidFill>
                <a:latin typeface="Calibri"/>
                <a:ea typeface="+mn-ea"/>
                <a:cs typeface="+mn-cs"/>
              </a:rPr>
              <a:t>Design of </a:t>
            </a:r>
            <a:r>
              <a:rPr lang="en-US" sz="3200" kern="1200" dirty="0" err="1">
                <a:solidFill>
                  <a:prstClr val="black"/>
                </a:solidFill>
                <a:latin typeface="Calibri"/>
                <a:ea typeface="+mn-ea"/>
                <a:cs typeface="+mn-cs"/>
              </a:rPr>
              <a:t>scrypt</a:t>
            </a:r>
            <a:endParaRPr lang="en-US" sz="3200" kern="1200" dirty="0">
              <a:solidFill>
                <a:prstClr val="black"/>
              </a:solidFill>
              <a:latin typeface="Calibri"/>
              <a:ea typeface="+mn-ea"/>
              <a:cs typeface="+mn-cs"/>
            </a:endParaRPr>
          </a:p>
        </p:txBody>
      </p:sp>
      <p:sp>
        <p:nvSpPr>
          <p:cNvPr id="4" name="Rectangle 3"/>
          <p:cNvSpPr/>
          <p:nvPr/>
        </p:nvSpPr>
        <p:spPr>
          <a:xfrm>
            <a:off x="1981200" y="2429524"/>
            <a:ext cx="9388346" cy="584776"/>
          </a:xfrm>
          <a:prstGeom prst="rect">
            <a:avLst/>
          </a:prstGeom>
        </p:spPr>
        <p:txBody>
          <a:bodyPr wrap="square">
            <a:spAutoFit/>
          </a:bodyPr>
          <a:lstStyle/>
          <a:p>
            <a:pPr defTabSz="457200">
              <a:spcBef>
                <a:spcPct val="20000"/>
              </a:spcBef>
              <a:buClrTx/>
            </a:pPr>
            <a:r>
              <a:rPr lang="en-US" sz="3200" kern="1200" dirty="0">
                <a:solidFill>
                  <a:prstClr val="black"/>
                </a:solidFill>
                <a:latin typeface="Calibri"/>
                <a:ea typeface="+mn-ea"/>
                <a:cs typeface="+mn-cs"/>
              </a:rPr>
              <a:t>How to measure cost: cumulative complexity (cc)</a:t>
            </a:r>
          </a:p>
        </p:txBody>
      </p:sp>
      <p:sp>
        <p:nvSpPr>
          <p:cNvPr id="5" name="Rectangle 4"/>
          <p:cNvSpPr/>
          <p:nvPr/>
        </p:nvSpPr>
        <p:spPr>
          <a:xfrm>
            <a:off x="1981201" y="4017849"/>
            <a:ext cx="9143573" cy="1077218"/>
          </a:xfrm>
          <a:prstGeom prst="rect">
            <a:avLst/>
          </a:prstGeom>
        </p:spPr>
        <p:txBody>
          <a:bodyPr wrap="square">
            <a:spAutoFit/>
          </a:bodyPr>
          <a:lstStyle/>
          <a:p>
            <a:pPr defTabSz="457200">
              <a:spcBef>
                <a:spcPct val="20000"/>
              </a:spcBef>
              <a:buClrTx/>
              <a:tabLst>
                <a:tab pos="2171700" algn="l"/>
              </a:tabLst>
            </a:pPr>
            <a:r>
              <a:rPr lang="en-US" sz="3200" kern="1200" dirty="0">
                <a:solidFill>
                  <a:srgbClr val="0000FF"/>
                </a:solidFill>
                <a:latin typeface="Calibri"/>
                <a:ea typeface="+mn-ea"/>
                <a:cs typeface="+mn-cs"/>
              </a:rPr>
              <a:t>Main Result:	cc(</a:t>
            </a:r>
            <a:r>
              <a:rPr lang="en-US" sz="3200" kern="1200" dirty="0" err="1">
                <a:solidFill>
                  <a:srgbClr val="0000FF"/>
                </a:solidFill>
                <a:latin typeface="Calibri"/>
                <a:ea typeface="+mn-ea"/>
                <a:cs typeface="+mn-cs"/>
              </a:rPr>
              <a:t>scrypt</a:t>
            </a:r>
            <a:r>
              <a:rPr lang="en-US" sz="3200" kern="1200" dirty="0">
                <a:solidFill>
                  <a:srgbClr val="0000FF"/>
                </a:solidFill>
                <a:latin typeface="Calibri"/>
                <a:ea typeface="+mn-ea"/>
                <a:cs typeface="+mn-cs"/>
              </a:rPr>
              <a:t>) is highest possible n</a:t>
            </a:r>
            <a:r>
              <a:rPr lang="en-US" sz="3200" kern="1200" baseline="30000" dirty="0">
                <a:solidFill>
                  <a:srgbClr val="0000FF"/>
                </a:solidFill>
                <a:latin typeface="Calibri"/>
                <a:ea typeface="+mn-ea"/>
                <a:cs typeface="+mn-cs"/>
              </a:rPr>
              <a:t>2</a:t>
            </a:r>
            <a:r>
              <a:rPr lang="en-US" sz="3200" kern="1200" dirty="0">
                <a:solidFill>
                  <a:srgbClr val="0000FF"/>
                </a:solidFill>
                <a:latin typeface="Calibri"/>
                <a:ea typeface="+mn-ea"/>
                <a:cs typeface="+mn-cs"/>
              </a:rPr>
              <a:t/>
            </a:r>
            <a:br>
              <a:rPr lang="en-US" sz="3200" kern="1200" dirty="0">
                <a:solidFill>
                  <a:srgbClr val="0000FF"/>
                </a:solidFill>
                <a:latin typeface="Calibri"/>
                <a:ea typeface="+mn-ea"/>
                <a:cs typeface="+mn-cs"/>
              </a:rPr>
            </a:br>
            <a:r>
              <a:rPr lang="en-US" sz="3200" kern="1200" dirty="0">
                <a:solidFill>
                  <a:srgbClr val="0000FF"/>
                </a:solidFill>
                <a:latin typeface="Calibri"/>
                <a:ea typeface="+mn-ea"/>
                <a:cs typeface="+mn-cs"/>
              </a:rPr>
              <a:t>	in parallel RO model </a:t>
            </a:r>
          </a:p>
        </p:txBody>
      </p:sp>
      <p:sp>
        <p:nvSpPr>
          <p:cNvPr id="8" name="Rectangle 7"/>
          <p:cNvSpPr/>
          <p:nvPr/>
        </p:nvSpPr>
        <p:spPr>
          <a:xfrm>
            <a:off x="2095624" y="3126984"/>
            <a:ext cx="8356600" cy="584776"/>
          </a:xfrm>
          <a:prstGeom prst="rect">
            <a:avLst/>
          </a:prstGeom>
        </p:spPr>
        <p:txBody>
          <a:bodyPr wrap="square">
            <a:spAutoFit/>
          </a:bodyPr>
          <a:lstStyle/>
          <a:p>
            <a:pPr defTabSz="457200">
              <a:buClrTx/>
            </a:pPr>
            <a:r>
              <a:rPr lang="en-US" sz="3200" kern="1200" dirty="0" err="1">
                <a:solidFill>
                  <a:prstClr val="black"/>
                </a:solidFill>
                <a:latin typeface="Calibri"/>
                <a:ea typeface="+mn-ea"/>
                <a:cs typeface="+mn-cs"/>
              </a:rPr>
              <a:t>scrypt</a:t>
            </a:r>
            <a:r>
              <a:rPr lang="en-US" sz="3200" kern="1200" dirty="0">
                <a:solidFill>
                  <a:prstClr val="black"/>
                </a:solidFill>
                <a:latin typeface="Calibri"/>
                <a:ea typeface="+mn-ea"/>
                <a:cs typeface="+mn-cs"/>
              </a:rPr>
              <a:t>: very simple </a:t>
            </a:r>
            <a:r>
              <a:rPr lang="en-US" sz="3200" kern="1200" dirty="0" err="1">
                <a:solidFill>
                  <a:prstClr val="black"/>
                </a:solidFill>
                <a:latin typeface="Calibri"/>
                <a:ea typeface="+mn-ea"/>
                <a:cs typeface="+mn-cs"/>
              </a:rPr>
              <a:t>dMHF</a:t>
            </a:r>
            <a:r>
              <a:rPr lang="en-US" sz="3200" kern="1200" dirty="0">
                <a:solidFill>
                  <a:prstClr val="black"/>
                </a:solidFill>
                <a:latin typeface="Calibri"/>
                <a:ea typeface="+mn-ea"/>
                <a:cs typeface="+mn-cs"/>
              </a:rPr>
              <a:t> (and </a:t>
            </a:r>
            <a:r>
              <a:rPr lang="en-US" sz="3200" kern="1200" dirty="0" err="1">
                <a:solidFill>
                  <a:prstClr val="black"/>
                </a:solidFill>
                <a:latin typeface="Calibri"/>
                <a:ea typeface="+mn-ea"/>
                <a:cs typeface="+mn-cs"/>
              </a:rPr>
              <a:t>iMHF</a:t>
            </a:r>
            <a:r>
              <a:rPr lang="en-US" sz="3200" kern="1200" dirty="0">
                <a:solidFill>
                  <a:prstClr val="black"/>
                </a:solidFill>
                <a:latin typeface="Calibri"/>
                <a:ea typeface="+mn-ea"/>
                <a:cs typeface="+mn-cs"/>
              </a:rPr>
              <a:t> won’t work)</a:t>
            </a:r>
          </a:p>
        </p:txBody>
      </p:sp>
      <p:pic>
        <p:nvPicPr>
          <p:cNvPr id="10" name="Picture 9"/>
          <p:cNvPicPr>
            <a:picLocks noChangeAspect="1"/>
          </p:cNvPicPr>
          <p:nvPr/>
        </p:nvPicPr>
        <p:blipFill>
          <a:blip r:embed="rId3"/>
          <a:stretch>
            <a:fillRect/>
          </a:stretch>
        </p:blipFill>
        <p:spPr>
          <a:xfrm>
            <a:off x="1590406" y="917695"/>
            <a:ext cx="505219" cy="505219"/>
          </a:xfrm>
          <a:prstGeom prst="rect">
            <a:avLst/>
          </a:prstGeom>
        </p:spPr>
      </p:pic>
      <p:pic>
        <p:nvPicPr>
          <p:cNvPr id="12" name="Picture 11"/>
          <p:cNvPicPr>
            <a:picLocks noChangeAspect="1"/>
          </p:cNvPicPr>
          <p:nvPr/>
        </p:nvPicPr>
        <p:blipFill>
          <a:blip r:embed="rId3"/>
          <a:stretch>
            <a:fillRect/>
          </a:stretch>
        </p:blipFill>
        <p:spPr>
          <a:xfrm>
            <a:off x="1590406" y="1771874"/>
            <a:ext cx="505219" cy="505219"/>
          </a:xfrm>
          <a:prstGeom prst="rect">
            <a:avLst/>
          </a:prstGeom>
        </p:spPr>
      </p:pic>
      <p:pic>
        <p:nvPicPr>
          <p:cNvPr id="13" name="Picture 12"/>
          <p:cNvPicPr>
            <a:picLocks noChangeAspect="1"/>
          </p:cNvPicPr>
          <p:nvPr/>
        </p:nvPicPr>
        <p:blipFill>
          <a:blip r:embed="rId3"/>
          <a:stretch>
            <a:fillRect/>
          </a:stretch>
        </p:blipFill>
        <p:spPr>
          <a:xfrm>
            <a:off x="1590406" y="2509082"/>
            <a:ext cx="505219" cy="505219"/>
          </a:xfrm>
          <a:prstGeom prst="rect">
            <a:avLst/>
          </a:prstGeom>
        </p:spPr>
      </p:pic>
      <p:pic>
        <p:nvPicPr>
          <p:cNvPr id="15" name="Picture 14"/>
          <p:cNvPicPr>
            <a:picLocks noChangeAspect="1"/>
          </p:cNvPicPr>
          <p:nvPr/>
        </p:nvPicPr>
        <p:blipFill>
          <a:blip r:embed="rId3"/>
          <a:stretch>
            <a:fillRect/>
          </a:stretch>
        </p:blipFill>
        <p:spPr>
          <a:xfrm>
            <a:off x="1590406" y="3206542"/>
            <a:ext cx="505219" cy="505219"/>
          </a:xfrm>
          <a:prstGeom prst="rect">
            <a:avLst/>
          </a:prstGeom>
        </p:spPr>
      </p:pic>
      <p:sp>
        <p:nvSpPr>
          <p:cNvPr id="16" name="Rectangle 15"/>
          <p:cNvSpPr/>
          <p:nvPr/>
        </p:nvSpPr>
        <p:spPr>
          <a:xfrm>
            <a:off x="1576735" y="5069952"/>
            <a:ext cx="5627913"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Proof in two parts </a:t>
            </a:r>
          </a:p>
        </p:txBody>
      </p:sp>
      <p:sp>
        <p:nvSpPr>
          <p:cNvPr id="18" name="Rectangle 17"/>
          <p:cNvSpPr/>
          <p:nvPr/>
        </p:nvSpPr>
        <p:spPr>
          <a:xfrm>
            <a:off x="1867880" y="6011953"/>
            <a:ext cx="9380966"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2. cumulative complexity of n challenges </a:t>
            </a:r>
          </a:p>
        </p:txBody>
      </p:sp>
      <p:pic>
        <p:nvPicPr>
          <p:cNvPr id="19" name="Picture 18"/>
          <p:cNvPicPr>
            <a:picLocks noChangeAspect="1"/>
          </p:cNvPicPr>
          <p:nvPr/>
        </p:nvPicPr>
        <p:blipFill>
          <a:blip r:embed="rId3"/>
          <a:stretch>
            <a:fillRect/>
          </a:stretch>
        </p:blipFill>
        <p:spPr>
          <a:xfrm>
            <a:off x="1560626" y="5608614"/>
            <a:ext cx="505219" cy="505219"/>
          </a:xfrm>
          <a:prstGeom prst="rect">
            <a:avLst/>
          </a:prstGeom>
        </p:spPr>
      </p:pic>
      <p:sp>
        <p:nvSpPr>
          <p:cNvPr id="17" name="Rectangle 16"/>
          <p:cNvSpPr/>
          <p:nvPr/>
        </p:nvSpPr>
        <p:spPr>
          <a:xfrm>
            <a:off x="1852030" y="5559143"/>
            <a:ext cx="9380966" cy="584776"/>
          </a:xfrm>
          <a:prstGeom prst="rect">
            <a:avLst/>
          </a:prstGeom>
        </p:spPr>
        <p:txBody>
          <a:bodyPr wrap="square">
            <a:spAutoFit/>
          </a:bodyPr>
          <a:lstStyle/>
          <a:p>
            <a:pPr defTabSz="457200">
              <a:spcBef>
                <a:spcPct val="20000"/>
              </a:spcBef>
              <a:buClrTx/>
              <a:tabLst>
                <a:tab pos="2171700" algn="l"/>
              </a:tabLst>
            </a:pPr>
            <a:r>
              <a:rPr lang="en-US" sz="3200" kern="1200" dirty="0">
                <a:solidFill>
                  <a:prstClr val="black"/>
                </a:solidFill>
                <a:latin typeface="Calibri"/>
                <a:ea typeface="+mn-ea"/>
                <a:cs typeface="+mn-cs"/>
              </a:rPr>
              <a:t>1. memory vs. time to answer one random challenge </a:t>
            </a:r>
          </a:p>
        </p:txBody>
      </p:sp>
    </p:spTree>
    <p:extLst>
      <p:ext uri="{BB962C8B-B14F-4D97-AF65-F5344CB8AC3E}">
        <p14:creationId xmlns:p14="http://schemas.microsoft.com/office/powerpoint/2010/main" val="188148130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182</a:t>
            </a:fld>
            <a:endParaRPr lang="en-US"/>
          </a:p>
        </p:txBody>
      </p:sp>
    </p:spTree>
    <p:extLst>
      <p:ext uri="{BB962C8B-B14F-4D97-AF65-F5344CB8AC3E}">
        <p14:creationId xmlns:p14="http://schemas.microsoft.com/office/powerpoint/2010/main" val="137285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267" dirty="0" smtClean="0">
                    <a:ea typeface="Cambria Math" panose="02040503050406030204" pitchFamily="18" charset="0"/>
                  </a:rPr>
                  <a:t>Not </a:t>
                </a:r>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a:t>
                </a:r>
                <a:r>
                  <a:rPr lang="en-US" sz="4267" dirty="0" smtClean="0"/>
                  <a:t>expander?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61"/>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p:nvPr/>
        </p:nvCxnSpPr>
        <p:spPr>
          <a:xfrm>
            <a:off x="1812758" y="3237868"/>
            <a:ext cx="657726" cy="15266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p:cNvSpPr/>
              <p:nvPr/>
            </p:nvSpPr>
            <p:spPr>
              <a:xfrm>
                <a:off x="1550691" y="2558112"/>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ea typeface="Cambria Math" panose="02040503050406030204" pitchFamily="18" charset="0"/>
                        </a:rPr>
                        <m:t>𝛿</m:t>
                      </m:r>
                      <m:r>
                        <a:rPr lang="en-US" sz="3200" b="0" i="1" dirty="0" smtClean="0">
                          <a:latin typeface="Cambria Math" panose="02040503050406030204" pitchFamily="18" charset="0"/>
                          <a:ea typeface="Cambria Math" panose="02040503050406030204" pitchFamily="18" charset="0"/>
                        </a:rPr>
                        <m:t>𝑟</m:t>
                      </m:r>
                    </m:oMath>
                  </m:oMathPara>
                </a14:m>
                <a:endParaRPr lang="en-US" sz="3200" dirty="0"/>
              </a:p>
            </p:txBody>
          </p:sp>
        </mc:Choice>
        <mc:Fallback xmlns="">
          <p:sp>
            <p:nvSpPr>
              <p:cNvPr id="14" name="Oval 13"/>
              <p:cNvSpPr>
                <a:spLocks noRot="1" noChangeAspect="1" noMove="1" noResize="1" noEditPoints="1" noAdjustHandles="1" noChangeArrowheads="1" noChangeShapeType="1" noTextEdit="1"/>
              </p:cNvSpPr>
              <p:nvPr/>
            </p:nvSpPr>
            <p:spPr>
              <a:xfrm>
                <a:off x="1550691" y="2558112"/>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H="1">
            <a:off x="2069432" y="3451534"/>
            <a:ext cx="401052" cy="13129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p:cxnSp>
        <p:nvCxnSpPr>
          <p:cNvPr id="19" name="Straight Arrow Connector 18"/>
          <p:cNvCxnSpPr/>
          <p:nvPr/>
        </p:nvCxnSpPr>
        <p:spPr>
          <a:xfrm>
            <a:off x="2827998" y="3237869"/>
            <a:ext cx="2449855" cy="138225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smtClean="0">
                          <a:latin typeface="Cambria Math" panose="02040503050406030204" pitchFamily="18" charset="0"/>
                          <a:ea typeface="Cambria Math" panose="02040503050406030204" pitchFamily="18" charset="0"/>
                        </a:rPr>
                        <m:t>𝛿</m:t>
                      </m:r>
                      <m:r>
                        <a:rPr lang="en-US" sz="4267" b="0" i="1" dirty="0" smtClean="0">
                          <a:latin typeface="Cambria Math" panose="02040503050406030204" pitchFamily="18" charset="0"/>
                          <a:ea typeface="Cambria Math" panose="02040503050406030204" pitchFamily="18" charset="0"/>
                        </a:rPr>
                        <m:t>𝑟</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a:stCxn id="14" idx="5"/>
          </p:cNvCxnSpPr>
          <p:nvPr/>
        </p:nvCxnSpPr>
        <p:spPr>
          <a:xfrm>
            <a:off x="2663498" y="3320695"/>
            <a:ext cx="2270015" cy="14438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ontent Placeholder 2"/>
              <p:cNvSpPr txBox="1">
                <a:spLocks/>
              </p:cNvSpPr>
              <p:nvPr/>
            </p:nvSpPr>
            <p:spPr>
              <a:xfrm>
                <a:off x="6494524" y="1932349"/>
                <a:ext cx="5662988" cy="4351339"/>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000" dirty="0" smtClean="0"/>
                  <a:t>Union Bound: </a:t>
                </a:r>
                <a:endParaRPr lang="en-US" sz="4400" dirty="0"/>
              </a:p>
              <a:p>
                <a:pPr marL="0" indent="0">
                  <a:buNone/>
                </a:pPr>
                <a:endParaRPr lang="en-US" sz="4400" dirty="0"/>
              </a:p>
              <a:p>
                <a:pPr marL="0" indent="0">
                  <a:buNone/>
                </a:pPr>
                <a14:m>
                  <m:oMathPara xmlns:m="http://schemas.openxmlformats.org/officeDocument/2006/math">
                    <m:oMathParaPr>
                      <m:jc m:val="centerGroup"/>
                    </m:oMathParaPr>
                    <m:oMath xmlns:m="http://schemas.openxmlformats.org/officeDocument/2006/math">
                      <m:func>
                        <m:funcPr>
                          <m:ctrlPr>
                            <a:rPr lang="en-US" sz="4400" i="1">
                              <a:latin typeface="Cambria Math" panose="02040503050406030204" pitchFamily="18" charset="0"/>
                            </a:rPr>
                          </m:ctrlPr>
                        </m:funcPr>
                        <m:fName>
                          <m:r>
                            <m:rPr>
                              <m:sty m:val="p"/>
                            </m:rPr>
                            <a:rPr lang="en-US" sz="4400">
                              <a:latin typeface="Cambria Math" panose="02040503050406030204" pitchFamily="18" charset="0"/>
                            </a:rPr>
                            <m:t>Pr</m:t>
                          </m:r>
                        </m:fName>
                        <m:e>
                          <m:d>
                            <m:dPr>
                              <m:begChr m:val="["/>
                              <m:endChr m:val="]"/>
                              <m:ctrlPr>
                                <a:rPr lang="en-US" sz="4400" i="1">
                                  <a:latin typeface="Cambria Math" panose="02040503050406030204" pitchFamily="18" charset="0"/>
                                </a:rPr>
                              </m:ctrlPr>
                            </m:dPr>
                            <m:e>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𝑋</m:t>
                              </m:r>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Y</m:t>
                              </m:r>
                              <m:r>
                                <a:rPr lang="en-US" sz="4400" b="0" i="0"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s</m:t>
                              </m:r>
                              <m:r>
                                <a:rPr lang="en-US" sz="4400" b="0" i="0"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t</m:t>
                              </m:r>
                              <m:r>
                                <a:rPr lang="en-US" sz="4400" b="0" i="0" smtClean="0">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rPr>
                                <m:t>Y</m:t>
                              </m:r>
                              <m:r>
                                <a:rPr lang="en-US" sz="4400">
                                  <a:latin typeface="Cambria Math" panose="02040503050406030204" pitchFamily="18" charset="0"/>
                                </a:rPr>
                                <m:t> </m:t>
                              </m:r>
                              <m:r>
                                <m:rPr>
                                  <m:sty m:val="p"/>
                                </m:rPr>
                                <a:rPr lang="en-US" sz="4400">
                                  <a:latin typeface="Cambria Math" panose="02040503050406030204" pitchFamily="18" charset="0"/>
                                </a:rPr>
                                <m:t>Misses</m:t>
                              </m:r>
                              <m:r>
                                <a:rPr lang="en-US" sz="4400" i="1">
                                  <a:latin typeface="Cambria Math" panose="02040503050406030204" pitchFamily="18" charset="0"/>
                                </a:rPr>
                                <m:t> </m:t>
                              </m:r>
                              <m:r>
                                <a:rPr lang="en-US" sz="4400" i="1">
                                  <a:latin typeface="Cambria Math" panose="02040503050406030204" pitchFamily="18" charset="0"/>
                                </a:rPr>
                                <m:t>𝑋</m:t>
                              </m:r>
                            </m:e>
                          </m:d>
                        </m:e>
                      </m:func>
                      <m:r>
                        <a:rPr lang="en-US" sz="4400" b="0" i="1" smtClean="0">
                          <a:latin typeface="Cambria Math" panose="02040503050406030204" pitchFamily="18" charset="0"/>
                        </a:rPr>
                        <m:t>≤</m:t>
                      </m:r>
                      <m:sSup>
                        <m:sSupPr>
                          <m:ctrlPr>
                            <a:rPr lang="en-US" sz="4400" i="1">
                              <a:latin typeface="Cambria Math" panose="02040503050406030204" pitchFamily="18" charset="0"/>
                            </a:rPr>
                          </m:ctrlPr>
                        </m:sSupPr>
                        <m:e>
                          <m:r>
                            <a:rPr lang="en-US" sz="4400" i="1">
                              <a:latin typeface="Cambria Math" panose="02040503050406030204" pitchFamily="18" charset="0"/>
                            </a:rPr>
                            <m:t>𝑒</m:t>
                          </m:r>
                        </m:e>
                        <m:sup>
                          <m:r>
                            <a:rPr lang="en-US" sz="4400" i="1">
                              <a:latin typeface="Cambria Math" panose="02040503050406030204" pitchFamily="18" charset="0"/>
                            </a:rPr>
                            <m:t>−</m:t>
                          </m:r>
                          <m:r>
                            <a:rPr lang="en-US" sz="4400" i="1">
                              <a:latin typeface="Cambria Math" panose="02040503050406030204" pitchFamily="18" charset="0"/>
                            </a:rPr>
                            <m:t>𝑟</m:t>
                          </m:r>
                          <m:sSup>
                            <m:sSupPr>
                              <m:ctrlPr>
                                <a:rPr lang="en-US" sz="4400" i="1">
                                  <a:latin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𝛿</m:t>
                              </m:r>
                            </m:e>
                            <m:sup>
                              <m:r>
                                <a:rPr lang="en-US" sz="4400" i="1">
                                  <a:latin typeface="Cambria Math" panose="02040503050406030204" pitchFamily="18" charset="0"/>
                                </a:rPr>
                                <m:t>2</m:t>
                              </m:r>
                            </m:sup>
                          </m:sSup>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𝑚</m:t>
                                  </m:r>
                                </m:num>
                                <m:den>
                                  <m:r>
                                    <a:rPr lang="en-US" sz="4400" i="1">
                                      <a:latin typeface="Cambria Math" panose="02040503050406030204" pitchFamily="18" charset="0"/>
                                    </a:rPr>
                                    <m:t>9</m:t>
                                  </m:r>
                                  <m:func>
                                    <m:funcPr>
                                      <m:ctrlPr>
                                        <a:rPr lang="en-US" sz="4400" i="1">
                                          <a:latin typeface="Cambria Math" panose="02040503050406030204" pitchFamily="18" charset="0"/>
                                        </a:rPr>
                                      </m:ctrlPr>
                                    </m:funcPr>
                                    <m:fName>
                                      <m:r>
                                        <m:rPr>
                                          <m:sty m:val="p"/>
                                        </m:rPr>
                                        <a:rPr lang="en-US" sz="4400">
                                          <a:latin typeface="Cambria Math" panose="02040503050406030204" pitchFamily="18" charset="0"/>
                                        </a:rPr>
                                        <m:t>log</m:t>
                                      </m:r>
                                    </m:fName>
                                    <m:e>
                                      <m:r>
                                        <a:rPr lang="en-US" sz="4400" i="1">
                                          <a:latin typeface="Cambria Math" panose="02040503050406030204" pitchFamily="18" charset="0"/>
                                        </a:rPr>
                                        <m:t>𝑁</m:t>
                                      </m:r>
                                    </m:e>
                                  </m:func>
                                </m:den>
                              </m:f>
                            </m:e>
                          </m:d>
                        </m:sup>
                      </m:sSup>
                      <m:sSup>
                        <m:sSupPr>
                          <m:ctrlPr>
                            <a:rPr lang="en-US" sz="4400" i="1" smtClean="0">
                              <a:latin typeface="Cambria Math" panose="02040503050406030204" pitchFamily="18" charset="0"/>
                            </a:rPr>
                          </m:ctrlPr>
                        </m:sSupPr>
                        <m:e>
                          <m:d>
                            <m:dPr>
                              <m:ctrlPr>
                                <a:rPr lang="en-US" sz="4400" i="1" smtClean="0">
                                  <a:latin typeface="Cambria Math" panose="02040503050406030204" pitchFamily="18" charset="0"/>
                                </a:rPr>
                              </m:ctrlPr>
                            </m:dPr>
                            <m:e>
                              <m:f>
                                <m:fPr>
                                  <m:type m:val="noBar"/>
                                  <m:ctrlPr>
                                    <a:rPr lang="en-US" sz="4400" i="1" smtClean="0">
                                      <a:latin typeface="Cambria Math" panose="02040503050406030204" pitchFamily="18" charset="0"/>
                                    </a:rPr>
                                  </m:ctrlPr>
                                </m:fPr>
                                <m:num>
                                  <m:r>
                                    <a:rPr lang="en-US" sz="4400" b="0" i="1" smtClean="0">
                                      <a:latin typeface="Cambria Math" panose="02040503050406030204" pitchFamily="18" charset="0"/>
                                    </a:rPr>
                                    <m:t>𝑟</m:t>
                                  </m:r>
                                </m:num>
                                <m:den>
                                  <m:r>
                                    <a:rPr lang="en-US" sz="4400" i="1" dirty="0">
                                      <a:latin typeface="Cambria Math" panose="02040503050406030204" pitchFamily="18" charset="0"/>
                                      <a:ea typeface="Cambria Math" panose="02040503050406030204" pitchFamily="18" charset="0"/>
                                    </a:rPr>
                                    <m:t>𝛿</m:t>
                                  </m:r>
                                  <m:r>
                                    <a:rPr lang="en-US" sz="4400" i="1" dirty="0">
                                      <a:latin typeface="Cambria Math" panose="02040503050406030204" pitchFamily="18" charset="0"/>
                                      <a:ea typeface="Cambria Math" panose="02040503050406030204" pitchFamily="18" charset="0"/>
                                    </a:rPr>
                                    <m:t>𝑟</m:t>
                                  </m:r>
                                  <m:r>
                                    <m:rPr>
                                      <m:nor/>
                                    </m:rPr>
                                    <a:rPr lang="en-US" sz="4400" dirty="0"/>
                                    <m:t> </m:t>
                                  </m:r>
                                </m:den>
                              </m:f>
                            </m:e>
                          </m:d>
                        </m:e>
                        <m:sup>
                          <m:r>
                            <a:rPr lang="en-US" sz="4400" b="0" i="1" smtClean="0">
                              <a:latin typeface="Cambria Math" panose="02040503050406030204" pitchFamily="18" charset="0"/>
                            </a:rPr>
                            <m:t>2</m:t>
                          </m:r>
                        </m:sup>
                      </m:sSup>
                    </m:oMath>
                  </m:oMathPara>
                </a14:m>
                <a:endParaRPr lang="en-US" sz="4400" dirty="0" smtClean="0"/>
              </a:p>
              <a:p>
                <a:pPr marL="0" indent="0">
                  <a:buNone/>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m:t>
                      </m:r>
                      <m:func>
                        <m:funcPr>
                          <m:ctrlPr>
                            <a:rPr lang="en-US" sz="4400" b="0" i="1" smtClean="0">
                              <a:latin typeface="Cambria Math" panose="02040503050406030204" pitchFamily="18" charset="0"/>
                            </a:rPr>
                          </m:ctrlPr>
                        </m:funcPr>
                        <m:fName>
                          <m:r>
                            <m:rPr>
                              <m:sty m:val="p"/>
                            </m:rPr>
                            <a:rPr lang="en-US" sz="4400" b="0" i="0" smtClean="0">
                              <a:latin typeface="Cambria Math" panose="02040503050406030204" pitchFamily="18" charset="0"/>
                            </a:rPr>
                            <m:t>exp</m:t>
                          </m:r>
                        </m:fName>
                        <m:e>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𝑧</m:t>
                              </m:r>
                            </m:e>
                          </m:d>
                        </m:e>
                      </m:func>
                    </m:oMath>
                  </m:oMathPara>
                </a14:m>
                <a:endParaRPr lang="en-US" sz="4400" b="0" dirty="0" smtClean="0"/>
              </a:p>
              <a:p>
                <a:pPr marL="0" indent="0">
                  <a:buNone/>
                </a:pPr>
                <a:r>
                  <a:rPr lang="en-US" sz="4400" dirty="0" smtClean="0"/>
                  <a:t>With</a:t>
                </a:r>
                <a:endParaRPr lang="en-US" sz="4400" dirty="0"/>
              </a:p>
              <a:p>
                <a:pPr marL="0" indent="0">
                  <a:buNone/>
                </a:pPr>
                <a:r>
                  <a:rPr lang="en-US" sz="4400" dirty="0" smtClean="0"/>
                  <a:t> </a:t>
                </a:r>
                <a:r>
                  <a:rPr lang="en-US" sz="4267" dirty="0" smtClean="0"/>
                  <a:t>      </a:t>
                </a:r>
                <a:endParaRPr lang="en-US" sz="4267" dirty="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494524" y="1932349"/>
                <a:ext cx="5662988" cy="4351339"/>
              </a:xfrm>
              <a:prstGeom prst="rect">
                <a:avLst/>
              </a:prstGeom>
              <a:blipFill>
                <a:blip r:embed="rId5"/>
                <a:stretch>
                  <a:fillRect l="-3875" t="-5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a:xfrm>
                <a:off x="-2376" y="1871575"/>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2376" y="1871575"/>
                <a:ext cx="3821871" cy="8204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68766" y="5678493"/>
                <a:ext cx="7754943"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z</m:t>
                      </m:r>
                      <m:r>
                        <a:rPr lang="en-US" sz="280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𝑟</m:t>
                      </m:r>
                      <m:sSup>
                        <m:sSupPr>
                          <m:ctrlPr>
                            <a:rPr lang="en-US" sz="2800" i="1">
                              <a:latin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𝛿</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𝑚</m:t>
                              </m:r>
                            </m:num>
                            <m:den>
                              <m:r>
                                <a:rPr lang="en-US" sz="2800" i="1">
                                  <a:latin typeface="Cambria Math" panose="02040503050406030204" pitchFamily="18" charset="0"/>
                                </a:rPr>
                                <m:t>9</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𝑁</m:t>
                                  </m:r>
                                </m:e>
                              </m:func>
                            </m:den>
                          </m:f>
                        </m:e>
                      </m:d>
                      <m:r>
                        <a:rPr lang="en-US" sz="2800" i="1">
                          <a:latin typeface="Cambria Math" panose="02040503050406030204" pitchFamily="18" charset="0"/>
                        </a:rPr>
                        <m:t>+2</m:t>
                      </m:r>
                      <m:r>
                        <a:rPr lang="en-US" sz="2800" i="1" dirty="0">
                          <a:latin typeface="Cambria Math" panose="02040503050406030204" pitchFamily="18" charset="0"/>
                          <a:ea typeface="Cambria Math" panose="02040503050406030204" pitchFamily="18" charset="0"/>
                        </a:rPr>
                        <m:t>𝛿</m:t>
                      </m:r>
                      <m:r>
                        <a:rPr lang="en-US" sz="2800" i="1" dirty="0">
                          <a:latin typeface="Cambria Math" panose="02040503050406030204" pitchFamily="18" charset="0"/>
                          <a:ea typeface="Cambria Math" panose="02040503050406030204" pitchFamily="18" charset="0"/>
                        </a:rPr>
                        <m:t>𝑟</m:t>
                      </m:r>
                      <m:func>
                        <m:funcPr>
                          <m:ctrlPr>
                            <a:rPr lang="en-US" sz="2800" i="1" dirty="0">
                              <a:latin typeface="Cambria Math" panose="02040503050406030204" pitchFamily="18" charset="0"/>
                              <a:ea typeface="Cambria Math" panose="02040503050406030204" pitchFamily="18" charset="0"/>
                            </a:rPr>
                          </m:ctrlPr>
                        </m:funcPr>
                        <m:fName>
                          <m:r>
                            <m:rPr>
                              <m:sty m:val="p"/>
                            </m:rPr>
                            <a:rPr lang="en-US" sz="2800" dirty="0">
                              <a:latin typeface="Cambria Math" panose="02040503050406030204" pitchFamily="18" charset="0"/>
                              <a:ea typeface="Cambria Math" panose="02040503050406030204" pitchFamily="18" charset="0"/>
                            </a:rPr>
                            <m:t>ln</m:t>
                          </m:r>
                        </m:fName>
                        <m:e>
                          <m:d>
                            <m:dPr>
                              <m:ctrlPr>
                                <a:rPr lang="en-US" sz="2800" i="1" dirty="0">
                                  <a:latin typeface="Cambria Math" panose="02040503050406030204" pitchFamily="18" charset="0"/>
                                  <a:ea typeface="Cambria Math" panose="02040503050406030204" pitchFamily="18" charset="0"/>
                                </a:rPr>
                              </m:ctrlPr>
                            </m:dPr>
                            <m:e>
                              <m:f>
                                <m:fPr>
                                  <m:ctrlPr>
                                    <a:rPr lang="en-US" sz="2800" i="1" dirty="0">
                                      <a:latin typeface="Cambria Math" panose="02040503050406030204" pitchFamily="18" charset="0"/>
                                      <a:ea typeface="Cambria Math" panose="02040503050406030204" pitchFamily="18" charset="0"/>
                                    </a:rPr>
                                  </m:ctrlPr>
                                </m:fPr>
                                <m:num>
                                  <m:r>
                                    <a:rPr lang="en-US" sz="2800" i="1" dirty="0">
                                      <a:latin typeface="Cambria Math" panose="02040503050406030204" pitchFamily="18" charset="0"/>
                                      <a:ea typeface="Cambria Math" panose="02040503050406030204" pitchFamily="18" charset="0"/>
                                    </a:rPr>
                                    <m:t>1</m:t>
                                  </m:r>
                                </m:num>
                                <m:den>
                                  <m:r>
                                    <a:rPr lang="en-US" sz="2800" i="1" dirty="0">
                                      <a:latin typeface="Cambria Math" panose="02040503050406030204" pitchFamily="18" charset="0"/>
                                      <a:ea typeface="Cambria Math" panose="02040503050406030204" pitchFamily="18" charset="0"/>
                                    </a:rPr>
                                    <m:t>𝛿</m:t>
                                  </m:r>
                                </m:den>
                              </m:f>
                            </m:e>
                          </m:d>
                        </m:e>
                      </m:func>
                      <m:r>
                        <a:rPr lang="en-US" sz="2800" i="1" dirty="0">
                          <a:latin typeface="Cambria Math" panose="02040503050406030204" pitchFamily="18" charset="0"/>
                          <a:ea typeface="Cambria Math" panose="02040503050406030204" pitchFamily="18" charset="0"/>
                        </a:rPr>
                        <m:t>+2</m:t>
                      </m:r>
                      <m:r>
                        <a:rPr lang="en-US" sz="2800" i="1" dirty="0">
                          <a:latin typeface="Cambria Math" panose="02040503050406030204" pitchFamily="18" charset="0"/>
                          <a:ea typeface="Cambria Math" panose="02040503050406030204" pitchFamily="18" charset="0"/>
                        </a:rPr>
                        <m:t>𝑟</m:t>
                      </m:r>
                      <m:func>
                        <m:funcPr>
                          <m:ctrlPr>
                            <a:rPr lang="en-US" sz="2800" i="1" dirty="0">
                              <a:latin typeface="Cambria Math" panose="02040503050406030204" pitchFamily="18" charset="0"/>
                              <a:ea typeface="Cambria Math" panose="02040503050406030204" pitchFamily="18" charset="0"/>
                            </a:rPr>
                          </m:ctrlPr>
                        </m:funcPr>
                        <m:fName>
                          <m:r>
                            <m:rPr>
                              <m:sty m:val="p"/>
                            </m:rPr>
                            <a:rPr lang="en-US" sz="2800" dirty="0">
                              <a:latin typeface="Cambria Math" panose="02040503050406030204" pitchFamily="18" charset="0"/>
                              <a:ea typeface="Cambria Math" panose="02040503050406030204" pitchFamily="18" charset="0"/>
                            </a:rPr>
                            <m:t>ln</m:t>
                          </m:r>
                        </m:fName>
                        <m:e>
                          <m:d>
                            <m:dPr>
                              <m:ctrlPr>
                                <a:rPr lang="en-US" sz="2800" i="1" dirty="0">
                                  <a:latin typeface="Cambria Math" panose="02040503050406030204" pitchFamily="18" charset="0"/>
                                  <a:ea typeface="Cambria Math" panose="02040503050406030204" pitchFamily="18" charset="0"/>
                                </a:rPr>
                              </m:ctrlPr>
                            </m:dPr>
                            <m:e>
                              <m:f>
                                <m:fPr>
                                  <m:ctrlPr>
                                    <a:rPr lang="en-US" sz="2800" i="1" dirty="0">
                                      <a:latin typeface="Cambria Math" panose="02040503050406030204" pitchFamily="18" charset="0"/>
                                      <a:ea typeface="Cambria Math" panose="02040503050406030204" pitchFamily="18" charset="0"/>
                                    </a:rPr>
                                  </m:ctrlPr>
                                </m:fPr>
                                <m:num>
                                  <m:r>
                                    <a:rPr lang="en-US" sz="2800" i="1" dirty="0">
                                      <a:latin typeface="Cambria Math" panose="02040503050406030204" pitchFamily="18" charset="0"/>
                                      <a:ea typeface="Cambria Math" panose="02040503050406030204" pitchFamily="18" charset="0"/>
                                    </a:rPr>
                                    <m:t>1</m:t>
                                  </m:r>
                                </m:num>
                                <m:den>
                                  <m:r>
                                    <a:rPr lang="en-US" sz="2800" i="1" dirty="0">
                                      <a:latin typeface="Cambria Math" panose="02040503050406030204" pitchFamily="18" charset="0"/>
                                      <a:ea typeface="Cambria Math" panose="02040503050406030204" pitchFamily="18" charset="0"/>
                                    </a:rPr>
                                    <m:t>1−</m:t>
                                  </m:r>
                                  <m:r>
                                    <a:rPr lang="en-US" sz="2800" i="1" dirty="0">
                                      <a:latin typeface="Cambria Math" panose="02040503050406030204" pitchFamily="18" charset="0"/>
                                      <a:ea typeface="Cambria Math" panose="02040503050406030204" pitchFamily="18" charset="0"/>
                                    </a:rPr>
                                    <m:t>𝛿</m:t>
                                  </m:r>
                                </m:den>
                              </m:f>
                            </m:e>
                          </m:d>
                        </m:e>
                      </m:func>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168766" y="5678493"/>
                <a:ext cx="7754943" cy="106048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59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Project Proposal</a:t>
            </a:r>
            <a:endParaRPr lang="en-US" dirty="0"/>
          </a:p>
        </p:txBody>
      </p:sp>
      <p:sp>
        <p:nvSpPr>
          <p:cNvPr id="3" name="Content Placeholder 2"/>
          <p:cNvSpPr>
            <a:spLocks noGrp="1"/>
          </p:cNvSpPr>
          <p:nvPr>
            <p:ph idx="1"/>
          </p:nvPr>
        </p:nvSpPr>
        <p:spPr/>
        <p:txBody>
          <a:bodyPr>
            <a:normAutofit/>
          </a:bodyPr>
          <a:lstStyle/>
          <a:p>
            <a:r>
              <a:rPr lang="en-US" dirty="0" smtClean="0"/>
              <a:t>Due Tonight by e-mail (</a:t>
            </a:r>
            <a:r>
              <a:rPr lang="en-US" dirty="0" smtClean="0">
                <a:hlinkClick r:id="rId2"/>
              </a:rPr>
              <a:t>jblocki@purdue.edu</a:t>
            </a:r>
            <a:r>
              <a:rPr lang="en-US" dirty="0" smtClean="0"/>
              <a:t>) </a:t>
            </a:r>
          </a:p>
          <a:p>
            <a:endParaRPr lang="en-US" dirty="0" smtClean="0"/>
          </a:p>
          <a:p>
            <a:r>
              <a:rPr lang="en-US" dirty="0" smtClean="0"/>
              <a:t>Project Proposal: 2 Pages</a:t>
            </a:r>
          </a:p>
          <a:p>
            <a:pPr lvl="1"/>
            <a:r>
              <a:rPr lang="en-US" dirty="0" smtClean="0"/>
              <a:t>Briefly the problem you plan to work on</a:t>
            </a:r>
          </a:p>
          <a:p>
            <a:pPr lvl="1"/>
            <a:r>
              <a:rPr lang="en-US" dirty="0" smtClean="0"/>
              <a:t>Briefly summarize prior work on the problem and how your project is different</a:t>
            </a:r>
          </a:p>
          <a:p>
            <a:pPr lvl="1"/>
            <a:r>
              <a:rPr lang="en-US" dirty="0" smtClean="0"/>
              <a:t>Identify several related papers that you plan to read as part of the project</a:t>
            </a:r>
          </a:p>
          <a:p>
            <a:pPr lvl="1"/>
            <a:r>
              <a:rPr lang="en-US" dirty="0" smtClean="0"/>
              <a:t>Briefly describe your plan to attack the problem</a:t>
            </a:r>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385098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267" dirty="0" smtClean="0">
                    <a:ea typeface="Cambria Math" panose="02040503050406030204" pitchFamily="18" charset="0"/>
                  </a:rPr>
                  <a:t>Not </a:t>
                </a:r>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a:t>
                </a:r>
                <a:r>
                  <a:rPr lang="en-US" sz="4267" dirty="0" smtClean="0"/>
                  <a:t>expander?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61"/>
                </a:stretch>
              </a:blipFill>
            </p:spPr>
            <p:txBody>
              <a:bodyPr/>
              <a:lstStyle/>
              <a:p>
                <a:r>
                  <a:rPr lang="en-US">
                    <a:noFill/>
                  </a:rPr>
                  <a:t> </a:t>
                </a:r>
              </a:p>
            </p:txBody>
          </p:sp>
        </mc:Fallback>
      </mc:AlternateContent>
      <p:sp>
        <p:nvSpPr>
          <p:cNvPr id="4" name="Oval 3"/>
          <p:cNvSpPr/>
          <p:nvPr/>
        </p:nvSpPr>
        <p:spPr>
          <a:xfrm>
            <a:off x="322025" y="4018033"/>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322025" y="2171778"/>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1757638" y="4152972"/>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p:nvPr/>
        </p:nvCxnSpPr>
        <p:spPr>
          <a:xfrm>
            <a:off x="742398" y="3056981"/>
            <a:ext cx="657726" cy="15266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p:cNvSpPr/>
              <p:nvPr/>
            </p:nvSpPr>
            <p:spPr>
              <a:xfrm>
                <a:off x="480331" y="2377225"/>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ea typeface="Cambria Math" panose="02040503050406030204" pitchFamily="18" charset="0"/>
                        </a:rPr>
                        <m:t>𝛿</m:t>
                      </m:r>
                      <m:r>
                        <a:rPr lang="en-US" sz="3200" b="0" i="1" dirty="0" smtClean="0">
                          <a:latin typeface="Cambria Math" panose="02040503050406030204" pitchFamily="18" charset="0"/>
                          <a:ea typeface="Cambria Math" panose="02040503050406030204" pitchFamily="18" charset="0"/>
                        </a:rPr>
                        <m:t>𝑟</m:t>
                      </m:r>
                    </m:oMath>
                  </m:oMathPara>
                </a14:m>
                <a:endParaRPr lang="en-US" sz="3200" dirty="0"/>
              </a:p>
            </p:txBody>
          </p:sp>
        </mc:Choice>
        <mc:Fallback xmlns="">
          <p:sp>
            <p:nvSpPr>
              <p:cNvPr id="14" name="Oval 13"/>
              <p:cNvSpPr>
                <a:spLocks noRot="1" noChangeAspect="1" noMove="1" noResize="1" noEditPoints="1" noAdjustHandles="1" noChangeArrowheads="1" noChangeShapeType="1" noTextEdit="1"/>
              </p:cNvSpPr>
              <p:nvPr/>
            </p:nvSpPr>
            <p:spPr>
              <a:xfrm>
                <a:off x="480331" y="2377225"/>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H="1">
            <a:off x="999072" y="3270647"/>
            <a:ext cx="401052" cy="13129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23738" y="4168399"/>
            <a:ext cx="899907" cy="4351339"/>
          </a:xfrm>
        </p:spPr>
        <p:txBody>
          <a:bodyPr>
            <a:normAutofit/>
          </a:bodyPr>
          <a:lstStyle/>
          <a:p>
            <a:pPr marL="0" indent="0">
              <a:buNone/>
            </a:pPr>
            <a:r>
              <a:rPr lang="en-US" sz="4267" dirty="0"/>
              <a:t>A</a:t>
            </a:r>
          </a:p>
        </p:txBody>
      </p:sp>
      <p:sp>
        <p:nvSpPr>
          <p:cNvPr id="6" name="Content Placeholder 2"/>
          <p:cNvSpPr txBox="1">
            <a:spLocks/>
          </p:cNvSpPr>
          <p:nvPr/>
        </p:nvSpPr>
        <p:spPr>
          <a:xfrm>
            <a:off x="3454021" y="260467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p>
        </p:txBody>
      </p:sp>
      <p:cxnSp>
        <p:nvCxnSpPr>
          <p:cNvPr id="19" name="Straight Arrow Connector 18"/>
          <p:cNvCxnSpPr/>
          <p:nvPr/>
        </p:nvCxnSpPr>
        <p:spPr>
          <a:xfrm>
            <a:off x="1757638" y="3056982"/>
            <a:ext cx="2449855" cy="138225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smtClean="0">
                          <a:latin typeface="Cambria Math" panose="02040503050406030204" pitchFamily="18" charset="0"/>
                          <a:ea typeface="Cambria Math" panose="02040503050406030204" pitchFamily="18" charset="0"/>
                        </a:rPr>
                        <m:t>𝛿</m:t>
                      </m:r>
                      <m:r>
                        <a:rPr lang="en-US" sz="4267" b="0" i="1" dirty="0" smtClean="0">
                          <a:latin typeface="Cambria Math" panose="02040503050406030204" pitchFamily="18" charset="0"/>
                          <a:ea typeface="Cambria Math" panose="02040503050406030204" pitchFamily="18" charset="0"/>
                        </a:rPr>
                        <m:t>𝑟</m:t>
                      </m:r>
                    </m:oMath>
                  </m:oMathPara>
                </a14:m>
                <a:endParaRPr lang="en-US" sz="4267"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a:stCxn id="14" idx="5"/>
          </p:cNvCxnSpPr>
          <p:nvPr/>
        </p:nvCxnSpPr>
        <p:spPr>
          <a:xfrm>
            <a:off x="1593138" y="3139808"/>
            <a:ext cx="2270015" cy="14438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Content Placeholder 2"/>
              <p:cNvSpPr txBox="1">
                <a:spLocks/>
              </p:cNvSpPr>
              <p:nvPr/>
            </p:nvSpPr>
            <p:spPr>
              <a:xfrm>
                <a:off x="5423645" y="1400161"/>
                <a:ext cx="6644257" cy="4351339"/>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000" dirty="0" smtClean="0"/>
                  <a:t>Union Bound: </a:t>
                </a:r>
                <a:endParaRPr lang="en-US" sz="4400" dirty="0"/>
              </a:p>
              <a:p>
                <a:pPr marL="0" indent="0">
                  <a:buNone/>
                </a:pPr>
                <a:endParaRPr lang="en-US" sz="4400" dirty="0"/>
              </a:p>
              <a:p>
                <a:pPr marL="0" indent="0">
                  <a:buNone/>
                </a:pPr>
                <a14:m>
                  <m:oMathPara xmlns:m="http://schemas.openxmlformats.org/officeDocument/2006/math">
                    <m:oMathParaPr>
                      <m:jc m:val="centerGroup"/>
                    </m:oMathParaPr>
                    <m:oMath xmlns:m="http://schemas.openxmlformats.org/officeDocument/2006/math">
                      <m:func>
                        <m:funcPr>
                          <m:ctrlPr>
                            <a:rPr lang="en-US" sz="4400" i="1">
                              <a:latin typeface="Cambria Math" panose="02040503050406030204" pitchFamily="18" charset="0"/>
                            </a:rPr>
                          </m:ctrlPr>
                        </m:funcPr>
                        <m:fName>
                          <m:r>
                            <m:rPr>
                              <m:sty m:val="p"/>
                            </m:rPr>
                            <a:rPr lang="en-US" sz="4400">
                              <a:latin typeface="Cambria Math" panose="02040503050406030204" pitchFamily="18" charset="0"/>
                            </a:rPr>
                            <m:t>Pr</m:t>
                          </m:r>
                        </m:fName>
                        <m:e>
                          <m:d>
                            <m:dPr>
                              <m:begChr m:val="["/>
                              <m:endChr m:val="]"/>
                              <m:ctrlPr>
                                <a:rPr lang="en-US" sz="4400" i="1">
                                  <a:latin typeface="Cambria Math" panose="02040503050406030204" pitchFamily="18" charset="0"/>
                                </a:rPr>
                              </m:ctrlPr>
                            </m:dPr>
                            <m:e>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𝑋</m:t>
                              </m:r>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Y</m:t>
                              </m:r>
                              <m:r>
                                <a:rPr lang="en-US" sz="4400" b="0" i="0"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s</m:t>
                              </m:r>
                              <m:r>
                                <a:rPr lang="en-US" sz="4400" b="0" i="0"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t</m:t>
                              </m:r>
                              <m:r>
                                <a:rPr lang="en-US" sz="4400" b="0" i="0" smtClean="0">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rPr>
                                <m:t>Y</m:t>
                              </m:r>
                              <m:r>
                                <a:rPr lang="en-US" sz="4400">
                                  <a:latin typeface="Cambria Math" panose="02040503050406030204" pitchFamily="18" charset="0"/>
                                </a:rPr>
                                <m:t> </m:t>
                              </m:r>
                              <m:r>
                                <m:rPr>
                                  <m:sty m:val="p"/>
                                </m:rPr>
                                <a:rPr lang="en-US" sz="4400">
                                  <a:latin typeface="Cambria Math" panose="02040503050406030204" pitchFamily="18" charset="0"/>
                                </a:rPr>
                                <m:t>Misses</m:t>
                              </m:r>
                              <m:r>
                                <a:rPr lang="en-US" sz="4400" i="1">
                                  <a:latin typeface="Cambria Math" panose="02040503050406030204" pitchFamily="18" charset="0"/>
                                </a:rPr>
                                <m:t> </m:t>
                              </m:r>
                              <m:r>
                                <a:rPr lang="en-US" sz="4400" i="1">
                                  <a:latin typeface="Cambria Math" panose="02040503050406030204" pitchFamily="18" charset="0"/>
                                </a:rPr>
                                <m:t>𝑋</m:t>
                              </m:r>
                            </m:e>
                          </m:d>
                        </m:e>
                      </m:func>
                    </m:oMath>
                  </m:oMathPara>
                </a14:m>
                <a:endParaRPr lang="en-US" sz="4400" dirty="0" smtClean="0"/>
              </a:p>
              <a:p>
                <a:pPr marL="0" indent="0">
                  <a:buNone/>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m:t>
                      </m:r>
                      <m:func>
                        <m:funcPr>
                          <m:ctrlPr>
                            <a:rPr lang="en-US" sz="4400" b="0" i="1" smtClean="0">
                              <a:latin typeface="Cambria Math" panose="02040503050406030204" pitchFamily="18" charset="0"/>
                            </a:rPr>
                          </m:ctrlPr>
                        </m:funcPr>
                        <m:fName>
                          <m:r>
                            <m:rPr>
                              <m:sty m:val="p"/>
                            </m:rPr>
                            <a:rPr lang="en-US" sz="4400" b="0" i="0" smtClean="0">
                              <a:latin typeface="Cambria Math" panose="02040503050406030204" pitchFamily="18" charset="0"/>
                            </a:rPr>
                            <m:t>exp</m:t>
                          </m:r>
                        </m:fName>
                        <m:e>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𝑧</m:t>
                              </m:r>
                            </m:e>
                          </m:d>
                        </m:e>
                      </m:func>
                    </m:oMath>
                  </m:oMathPara>
                </a14:m>
                <a:endParaRPr lang="en-US" sz="4400" b="0" dirty="0" smtClean="0"/>
              </a:p>
              <a:p>
                <a:pPr marL="0" indent="0">
                  <a:buNone/>
                </a:pPr>
                <a:r>
                  <a:rPr lang="en-US" sz="4400" dirty="0" smtClean="0"/>
                  <a:t>                </a:t>
                </a:r>
                <a14:m>
                  <m:oMath xmlns:m="http://schemas.openxmlformats.org/officeDocument/2006/math">
                    <m:r>
                      <a:rPr lang="en-US" sz="4400" i="1">
                        <a:latin typeface="Cambria Math" panose="02040503050406030204" pitchFamily="18" charset="0"/>
                      </a:rPr>
                      <m:t>≤</m:t>
                    </m:r>
                    <m:func>
                      <m:funcPr>
                        <m:ctrlPr>
                          <a:rPr lang="en-US" sz="4400" i="1">
                            <a:latin typeface="Cambria Math" panose="02040503050406030204" pitchFamily="18" charset="0"/>
                          </a:rPr>
                        </m:ctrlPr>
                      </m:funcPr>
                      <m:fName>
                        <m:r>
                          <m:rPr>
                            <m:sty m:val="p"/>
                          </m:rPr>
                          <a:rPr lang="en-US" sz="4400">
                            <a:latin typeface="Cambria Math" panose="02040503050406030204" pitchFamily="18" charset="0"/>
                          </a:rPr>
                          <m:t>exp</m:t>
                        </m:r>
                      </m:fName>
                      <m:e>
                        <m:d>
                          <m:dPr>
                            <m:ctrlPr>
                              <a:rPr lang="en-US" sz="4400" i="1">
                                <a:latin typeface="Cambria Math" panose="02040503050406030204" pitchFamily="18" charset="0"/>
                              </a:rPr>
                            </m:ctrlPr>
                          </m:dPr>
                          <m:e>
                            <m:r>
                              <a:rPr lang="en-US" sz="4400" i="1">
                                <a:latin typeface="Cambria Math" panose="02040503050406030204" pitchFamily="18" charset="0"/>
                              </a:rPr>
                              <m:t>−</m:t>
                            </m:r>
                            <m:r>
                              <a:rPr lang="en-US" sz="4400" b="0" i="1" smtClean="0">
                                <a:latin typeface="Cambria Math" panose="02040503050406030204" pitchFamily="18" charset="0"/>
                              </a:rPr>
                              <m:t>2</m:t>
                            </m:r>
                            <m:r>
                              <a:rPr lang="en-US" sz="4400" i="1">
                                <a:latin typeface="Cambria Math" panose="02040503050406030204" pitchFamily="18" charset="0"/>
                              </a:rPr>
                              <m:t>𝑟</m:t>
                            </m:r>
                          </m:e>
                        </m:d>
                      </m:e>
                    </m:func>
                  </m:oMath>
                </a14:m>
                <a:endParaRPr lang="en-US" sz="4400" dirty="0"/>
              </a:p>
              <a:p>
                <a:pPr marL="0" indent="0">
                  <a:buNone/>
                </a:pPr>
                <a:r>
                  <a:rPr lang="en-US" sz="4400" dirty="0" smtClean="0"/>
                  <a:t>Pick </a:t>
                </a:r>
                <a14:m>
                  <m:oMath xmlns:m="http://schemas.openxmlformats.org/officeDocument/2006/math">
                    <m:r>
                      <a:rPr lang="en-US" sz="4400" b="0" i="1" smtClean="0">
                        <a:latin typeface="Cambria Math" panose="02040503050406030204" pitchFamily="18" charset="0"/>
                      </a:rPr>
                      <m:t>𝑚</m:t>
                    </m:r>
                    <m:r>
                      <a:rPr lang="en-US" sz="4400" b="0" i="1" smtClean="0">
                        <a:latin typeface="Cambria Math" panose="02040503050406030204" pitchFamily="18" charset="0"/>
                      </a:rPr>
                      <m:t>≥</m:t>
                    </m:r>
                    <m:func>
                      <m:funcPr>
                        <m:ctrlPr>
                          <a:rPr lang="en-US" sz="4400" i="1" dirty="0">
                            <a:latin typeface="Cambria Math" panose="02040503050406030204" pitchFamily="18" charset="0"/>
                            <a:ea typeface="Cambria Math" panose="02040503050406030204" pitchFamily="18" charset="0"/>
                          </a:rPr>
                        </m:ctrlPr>
                      </m:funcPr>
                      <m:fName>
                        <m:r>
                          <a:rPr lang="en-US" sz="4400" b="0" i="1" dirty="0"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18</m:t>
                        </m:r>
                        <m:sSup>
                          <m:sSupPr>
                            <m:ctrlPr>
                              <a:rPr lang="en-US" sz="4400" i="1">
                                <a:latin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𝛿</m:t>
                            </m:r>
                          </m:e>
                          <m:sup>
                            <m:r>
                              <a:rPr lang="en-US" sz="4400" i="1">
                                <a:latin typeface="Cambria Math" panose="02040503050406030204" pitchFamily="18" charset="0"/>
                              </a:rPr>
                              <m:t>−1</m:t>
                            </m:r>
                          </m:sup>
                        </m:sSup>
                        <m:r>
                          <m:rPr>
                            <m:sty m:val="p"/>
                          </m:rPr>
                          <a:rPr lang="en-US" sz="4400" dirty="0">
                            <a:latin typeface="Cambria Math" panose="02040503050406030204" pitchFamily="18" charset="0"/>
                            <a:ea typeface="Cambria Math" panose="02040503050406030204" pitchFamily="18" charset="0"/>
                          </a:rPr>
                          <m:t>ln</m:t>
                        </m:r>
                      </m:fName>
                      <m:e>
                        <m:d>
                          <m:dPr>
                            <m:ctrlPr>
                              <a:rPr lang="en-US" sz="4400" i="1" dirty="0">
                                <a:latin typeface="Cambria Math" panose="02040503050406030204" pitchFamily="18" charset="0"/>
                                <a:ea typeface="Cambria Math" panose="02040503050406030204" pitchFamily="18" charset="0"/>
                              </a:rPr>
                            </m:ctrlPr>
                          </m:dPr>
                          <m:e>
                            <m:f>
                              <m:fPr>
                                <m:ctrlPr>
                                  <a:rPr lang="en-US" sz="4400" i="1" dirty="0">
                                    <a:latin typeface="Cambria Math" panose="02040503050406030204" pitchFamily="18" charset="0"/>
                                    <a:ea typeface="Cambria Math" panose="02040503050406030204" pitchFamily="18" charset="0"/>
                                  </a:rPr>
                                </m:ctrlPr>
                              </m:fPr>
                              <m:num>
                                <m:r>
                                  <a:rPr lang="en-US" sz="4400" i="1" dirty="0">
                                    <a:latin typeface="Cambria Math" panose="02040503050406030204" pitchFamily="18" charset="0"/>
                                    <a:ea typeface="Cambria Math" panose="02040503050406030204" pitchFamily="18" charset="0"/>
                                  </a:rPr>
                                  <m:t>1</m:t>
                                </m:r>
                              </m:num>
                              <m:den>
                                <m:r>
                                  <a:rPr lang="en-US" sz="4400" i="1" dirty="0">
                                    <a:latin typeface="Cambria Math" panose="02040503050406030204" pitchFamily="18" charset="0"/>
                                    <a:ea typeface="Cambria Math" panose="02040503050406030204" pitchFamily="18" charset="0"/>
                                  </a:rPr>
                                  <m:t>𝛿</m:t>
                                </m:r>
                              </m:den>
                            </m:f>
                          </m:e>
                        </m:d>
                        <m:r>
                          <a:rPr lang="en-US" sz="4400" b="0" i="1" dirty="0" smtClean="0">
                            <a:latin typeface="Cambria Math" panose="02040503050406030204" pitchFamily="18" charset="0"/>
                            <a:ea typeface="Cambria Math" panose="02040503050406030204" pitchFamily="18" charset="0"/>
                          </a:rPr>
                          <m:t>+18</m:t>
                        </m:r>
                        <m:sSup>
                          <m:sSupPr>
                            <m:ctrlPr>
                              <a:rPr lang="en-US" sz="4400" i="1">
                                <a:latin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𝛿</m:t>
                            </m:r>
                          </m:e>
                          <m:sup>
                            <m:r>
                              <a:rPr lang="en-US" sz="4400" i="1">
                                <a:latin typeface="Cambria Math" panose="02040503050406030204" pitchFamily="18" charset="0"/>
                              </a:rPr>
                              <m:t>−</m:t>
                            </m:r>
                            <m:r>
                              <a:rPr lang="en-US" sz="4400" b="0" i="1" smtClean="0">
                                <a:latin typeface="Cambria Math" panose="02040503050406030204" pitchFamily="18" charset="0"/>
                              </a:rPr>
                              <m:t>2</m:t>
                            </m:r>
                          </m:sup>
                        </m:sSup>
                        <m:r>
                          <a:rPr lang="en-US" sz="4400" b="0" i="1" smtClean="0">
                            <a:latin typeface="Cambria Math" panose="02040503050406030204" pitchFamily="18" charset="0"/>
                          </a:rPr>
                          <m:t>(1+</m:t>
                        </m:r>
                        <m:func>
                          <m:funcPr>
                            <m:ctrlPr>
                              <a:rPr lang="en-US" sz="4400" i="1" dirty="0">
                                <a:latin typeface="Cambria Math" panose="02040503050406030204" pitchFamily="18" charset="0"/>
                                <a:ea typeface="Cambria Math" panose="02040503050406030204" pitchFamily="18" charset="0"/>
                              </a:rPr>
                            </m:ctrlPr>
                          </m:funcPr>
                          <m:fName>
                            <m:r>
                              <m:rPr>
                                <m:sty m:val="p"/>
                              </m:rPr>
                              <a:rPr lang="en-US" sz="4400" dirty="0">
                                <a:latin typeface="Cambria Math" panose="02040503050406030204" pitchFamily="18" charset="0"/>
                                <a:ea typeface="Cambria Math" panose="02040503050406030204" pitchFamily="18" charset="0"/>
                              </a:rPr>
                              <m:t>ln</m:t>
                            </m:r>
                          </m:fName>
                          <m:e>
                            <m:d>
                              <m:dPr>
                                <m:ctrlPr>
                                  <a:rPr lang="en-US" sz="4400" i="1" dirty="0">
                                    <a:latin typeface="Cambria Math" panose="02040503050406030204" pitchFamily="18" charset="0"/>
                                    <a:ea typeface="Cambria Math" panose="02040503050406030204" pitchFamily="18" charset="0"/>
                                  </a:rPr>
                                </m:ctrlPr>
                              </m:dPr>
                              <m:e>
                                <m:f>
                                  <m:fPr>
                                    <m:ctrlPr>
                                      <a:rPr lang="en-US" sz="4400" i="1" dirty="0">
                                        <a:latin typeface="Cambria Math" panose="02040503050406030204" pitchFamily="18" charset="0"/>
                                        <a:ea typeface="Cambria Math" panose="02040503050406030204" pitchFamily="18" charset="0"/>
                                      </a:rPr>
                                    </m:ctrlPr>
                                  </m:fPr>
                                  <m:num>
                                    <m:r>
                                      <a:rPr lang="en-US" sz="4400" i="1" dirty="0">
                                        <a:latin typeface="Cambria Math" panose="02040503050406030204" pitchFamily="18" charset="0"/>
                                        <a:ea typeface="Cambria Math" panose="02040503050406030204" pitchFamily="18" charset="0"/>
                                      </a:rPr>
                                      <m:t>1</m:t>
                                    </m:r>
                                  </m:num>
                                  <m:den>
                                    <m:r>
                                      <a:rPr lang="en-US" sz="4400" i="1" dirty="0">
                                        <a:latin typeface="Cambria Math" panose="02040503050406030204" pitchFamily="18" charset="0"/>
                                        <a:ea typeface="Cambria Math" panose="02040503050406030204" pitchFamily="18" charset="0"/>
                                      </a:rPr>
                                      <m:t>1−</m:t>
                                    </m:r>
                                    <m:r>
                                      <a:rPr lang="en-US" sz="4400" i="1" dirty="0">
                                        <a:latin typeface="Cambria Math" panose="02040503050406030204" pitchFamily="18" charset="0"/>
                                        <a:ea typeface="Cambria Math" panose="02040503050406030204" pitchFamily="18" charset="0"/>
                                      </a:rPr>
                                      <m:t>𝛿</m:t>
                                    </m:r>
                                  </m:den>
                                </m:f>
                              </m:e>
                            </m:d>
                          </m:e>
                        </m:func>
                        <m:r>
                          <a:rPr lang="en-US" sz="4400" b="0" i="1" dirty="0" smtClean="0">
                            <a:latin typeface="Cambria Math" panose="02040503050406030204" pitchFamily="18" charset="0"/>
                            <a:ea typeface="Cambria Math" panose="02040503050406030204" pitchFamily="18" charset="0"/>
                          </a:rPr>
                          <m:t>)</m:t>
                        </m:r>
                        <m:r>
                          <a:rPr lang="en-US" sz="4400" b="0" i="1" dirty="0" smtClean="0">
                            <a:latin typeface="Cambria Math" panose="02040503050406030204" pitchFamily="18" charset="0"/>
                            <a:ea typeface="Cambria Math" panose="02040503050406030204" pitchFamily="18" charset="0"/>
                          </a:rPr>
                          <m:t>)</m:t>
                        </m:r>
                        <m:func>
                          <m:funcPr>
                            <m:ctrlPr>
                              <a:rPr lang="en-US" sz="4400" i="1">
                                <a:latin typeface="Cambria Math" panose="02040503050406030204" pitchFamily="18" charset="0"/>
                              </a:rPr>
                            </m:ctrlPr>
                          </m:funcPr>
                          <m:fName>
                            <m:r>
                              <m:rPr>
                                <m:sty m:val="p"/>
                              </m:rPr>
                              <a:rPr lang="en-US" sz="4400">
                                <a:latin typeface="Cambria Math" panose="02040503050406030204" pitchFamily="18" charset="0"/>
                              </a:rPr>
                              <m:t>log</m:t>
                            </m:r>
                          </m:fName>
                          <m:e>
                            <m:r>
                              <a:rPr lang="en-US" sz="4400" i="1">
                                <a:latin typeface="Cambria Math" panose="02040503050406030204" pitchFamily="18" charset="0"/>
                              </a:rPr>
                              <m:t>𝑁</m:t>
                            </m:r>
                          </m:e>
                        </m:func>
                      </m:e>
                    </m:func>
                  </m:oMath>
                </a14:m>
                <a:endParaRPr lang="en-US" sz="4267"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5423645" y="1400161"/>
                <a:ext cx="6644257" cy="4351339"/>
              </a:xfrm>
              <a:prstGeom prst="rect">
                <a:avLst/>
              </a:prstGeom>
              <a:blipFill>
                <a:blip r:embed="rId5"/>
                <a:stretch>
                  <a:fillRect l="-1927" t="-33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a:xfrm>
                <a:off x="-1072736" y="1690688"/>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1072736" y="1690688"/>
                <a:ext cx="3821871" cy="8204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68766" y="5678493"/>
                <a:ext cx="7754943"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z</m:t>
                      </m:r>
                      <m:r>
                        <a:rPr lang="en-US" sz="280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𝑟</m:t>
                      </m:r>
                      <m:sSup>
                        <m:sSupPr>
                          <m:ctrlPr>
                            <a:rPr lang="en-US" sz="2800" i="1">
                              <a:latin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𝛿</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𝑚</m:t>
                              </m:r>
                            </m:num>
                            <m:den>
                              <m:r>
                                <a:rPr lang="en-US" sz="2800" i="1">
                                  <a:latin typeface="Cambria Math" panose="02040503050406030204" pitchFamily="18" charset="0"/>
                                </a:rPr>
                                <m:t>9</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𝑁</m:t>
                                  </m:r>
                                </m:e>
                              </m:func>
                            </m:den>
                          </m:f>
                        </m:e>
                      </m:d>
                      <m:r>
                        <a:rPr lang="en-US" sz="2800" i="1">
                          <a:latin typeface="Cambria Math" panose="02040503050406030204" pitchFamily="18" charset="0"/>
                        </a:rPr>
                        <m:t>+2</m:t>
                      </m:r>
                      <m:r>
                        <a:rPr lang="en-US" sz="2800" i="1" dirty="0">
                          <a:latin typeface="Cambria Math" panose="02040503050406030204" pitchFamily="18" charset="0"/>
                          <a:ea typeface="Cambria Math" panose="02040503050406030204" pitchFamily="18" charset="0"/>
                        </a:rPr>
                        <m:t>𝛿</m:t>
                      </m:r>
                      <m:r>
                        <a:rPr lang="en-US" sz="2800" i="1" dirty="0">
                          <a:latin typeface="Cambria Math" panose="02040503050406030204" pitchFamily="18" charset="0"/>
                          <a:ea typeface="Cambria Math" panose="02040503050406030204" pitchFamily="18" charset="0"/>
                        </a:rPr>
                        <m:t>𝑟</m:t>
                      </m:r>
                      <m:func>
                        <m:funcPr>
                          <m:ctrlPr>
                            <a:rPr lang="en-US" sz="2800" i="1" dirty="0">
                              <a:latin typeface="Cambria Math" panose="02040503050406030204" pitchFamily="18" charset="0"/>
                              <a:ea typeface="Cambria Math" panose="02040503050406030204" pitchFamily="18" charset="0"/>
                            </a:rPr>
                          </m:ctrlPr>
                        </m:funcPr>
                        <m:fName>
                          <m:r>
                            <m:rPr>
                              <m:sty m:val="p"/>
                            </m:rPr>
                            <a:rPr lang="en-US" sz="2800" dirty="0">
                              <a:latin typeface="Cambria Math" panose="02040503050406030204" pitchFamily="18" charset="0"/>
                              <a:ea typeface="Cambria Math" panose="02040503050406030204" pitchFamily="18" charset="0"/>
                            </a:rPr>
                            <m:t>ln</m:t>
                          </m:r>
                        </m:fName>
                        <m:e>
                          <m:d>
                            <m:dPr>
                              <m:ctrlPr>
                                <a:rPr lang="en-US" sz="2800" i="1" dirty="0">
                                  <a:latin typeface="Cambria Math" panose="02040503050406030204" pitchFamily="18" charset="0"/>
                                  <a:ea typeface="Cambria Math" panose="02040503050406030204" pitchFamily="18" charset="0"/>
                                </a:rPr>
                              </m:ctrlPr>
                            </m:dPr>
                            <m:e>
                              <m:f>
                                <m:fPr>
                                  <m:ctrlPr>
                                    <a:rPr lang="en-US" sz="2800" i="1" dirty="0">
                                      <a:latin typeface="Cambria Math" panose="02040503050406030204" pitchFamily="18" charset="0"/>
                                      <a:ea typeface="Cambria Math" panose="02040503050406030204" pitchFamily="18" charset="0"/>
                                    </a:rPr>
                                  </m:ctrlPr>
                                </m:fPr>
                                <m:num>
                                  <m:r>
                                    <a:rPr lang="en-US" sz="2800" i="1" dirty="0">
                                      <a:latin typeface="Cambria Math" panose="02040503050406030204" pitchFamily="18" charset="0"/>
                                      <a:ea typeface="Cambria Math" panose="02040503050406030204" pitchFamily="18" charset="0"/>
                                    </a:rPr>
                                    <m:t>1</m:t>
                                  </m:r>
                                </m:num>
                                <m:den>
                                  <m:r>
                                    <a:rPr lang="en-US" sz="2800" i="1" dirty="0">
                                      <a:latin typeface="Cambria Math" panose="02040503050406030204" pitchFamily="18" charset="0"/>
                                      <a:ea typeface="Cambria Math" panose="02040503050406030204" pitchFamily="18" charset="0"/>
                                    </a:rPr>
                                    <m:t>𝛿</m:t>
                                  </m:r>
                                </m:den>
                              </m:f>
                            </m:e>
                          </m:d>
                        </m:e>
                      </m:func>
                      <m:r>
                        <a:rPr lang="en-US" sz="2800" i="1" dirty="0">
                          <a:latin typeface="Cambria Math" panose="02040503050406030204" pitchFamily="18" charset="0"/>
                          <a:ea typeface="Cambria Math" panose="02040503050406030204" pitchFamily="18" charset="0"/>
                        </a:rPr>
                        <m:t>+2</m:t>
                      </m:r>
                      <m:r>
                        <a:rPr lang="en-US" sz="2800" i="1" dirty="0">
                          <a:latin typeface="Cambria Math" panose="02040503050406030204" pitchFamily="18" charset="0"/>
                          <a:ea typeface="Cambria Math" panose="02040503050406030204" pitchFamily="18" charset="0"/>
                        </a:rPr>
                        <m:t>𝑟</m:t>
                      </m:r>
                      <m:func>
                        <m:funcPr>
                          <m:ctrlPr>
                            <a:rPr lang="en-US" sz="2800" i="1" dirty="0">
                              <a:latin typeface="Cambria Math" panose="02040503050406030204" pitchFamily="18" charset="0"/>
                              <a:ea typeface="Cambria Math" panose="02040503050406030204" pitchFamily="18" charset="0"/>
                            </a:rPr>
                          </m:ctrlPr>
                        </m:funcPr>
                        <m:fName>
                          <m:r>
                            <m:rPr>
                              <m:sty m:val="p"/>
                            </m:rPr>
                            <a:rPr lang="en-US" sz="2800" dirty="0">
                              <a:latin typeface="Cambria Math" panose="02040503050406030204" pitchFamily="18" charset="0"/>
                              <a:ea typeface="Cambria Math" panose="02040503050406030204" pitchFamily="18" charset="0"/>
                            </a:rPr>
                            <m:t>ln</m:t>
                          </m:r>
                        </m:fName>
                        <m:e>
                          <m:d>
                            <m:dPr>
                              <m:ctrlPr>
                                <a:rPr lang="en-US" sz="2800" i="1" dirty="0">
                                  <a:latin typeface="Cambria Math" panose="02040503050406030204" pitchFamily="18" charset="0"/>
                                  <a:ea typeface="Cambria Math" panose="02040503050406030204" pitchFamily="18" charset="0"/>
                                </a:rPr>
                              </m:ctrlPr>
                            </m:dPr>
                            <m:e>
                              <m:f>
                                <m:fPr>
                                  <m:ctrlPr>
                                    <a:rPr lang="en-US" sz="2800" i="1" dirty="0">
                                      <a:latin typeface="Cambria Math" panose="02040503050406030204" pitchFamily="18" charset="0"/>
                                      <a:ea typeface="Cambria Math" panose="02040503050406030204" pitchFamily="18" charset="0"/>
                                    </a:rPr>
                                  </m:ctrlPr>
                                </m:fPr>
                                <m:num>
                                  <m:r>
                                    <a:rPr lang="en-US" sz="2800" i="1" dirty="0">
                                      <a:latin typeface="Cambria Math" panose="02040503050406030204" pitchFamily="18" charset="0"/>
                                      <a:ea typeface="Cambria Math" panose="02040503050406030204" pitchFamily="18" charset="0"/>
                                    </a:rPr>
                                    <m:t>1</m:t>
                                  </m:r>
                                </m:num>
                                <m:den>
                                  <m:r>
                                    <a:rPr lang="en-US" sz="2800" i="1" dirty="0">
                                      <a:latin typeface="Cambria Math" panose="02040503050406030204" pitchFamily="18" charset="0"/>
                                      <a:ea typeface="Cambria Math" panose="02040503050406030204" pitchFamily="18" charset="0"/>
                                    </a:rPr>
                                    <m:t>1−</m:t>
                                  </m:r>
                                  <m:r>
                                    <a:rPr lang="en-US" sz="2800" i="1" dirty="0">
                                      <a:latin typeface="Cambria Math" panose="02040503050406030204" pitchFamily="18" charset="0"/>
                                      <a:ea typeface="Cambria Math" panose="02040503050406030204" pitchFamily="18" charset="0"/>
                                    </a:rPr>
                                    <m:t>𝛿</m:t>
                                  </m:r>
                                </m:den>
                              </m:f>
                            </m:e>
                          </m:d>
                        </m:e>
                      </m:func>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168766" y="5678493"/>
                <a:ext cx="7754943" cy="106048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551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Union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Fixing any A=[u,…,u+r-1] and B=[</a:t>
                </a:r>
                <a:r>
                  <a:rPr lang="en-US" dirty="0" err="1" smtClean="0"/>
                  <a:t>u+r</a:t>
                </a:r>
                <a:r>
                  <a:rPr lang="en-US" dirty="0" smtClean="0"/>
                  <a:t>,…,u+2r-1] we say that A,B are connected with bipartite expander with probability at least </a:t>
                </a:r>
                <a14:m>
                  <m:oMath xmlns:m="http://schemas.openxmlformats.org/officeDocument/2006/math">
                    <m:r>
                      <a:rPr lang="en-US" b="0" i="0" smtClean="0">
                        <a:latin typeface="Cambria Math" panose="02040503050406030204" pitchFamily="18" charset="0"/>
                      </a:rPr>
                      <m:t>1−</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𝑟</m:t>
                            </m:r>
                          </m:e>
                        </m:d>
                      </m:e>
                    </m:func>
                  </m:oMath>
                </a14:m>
                <a:endParaRPr lang="en-US" dirty="0" smtClean="0"/>
              </a:p>
              <a:p>
                <a:endParaRPr lang="en-US" dirty="0" smtClean="0"/>
              </a:p>
              <a:p>
                <a:r>
                  <a:rPr lang="en-US" b="1" dirty="0" smtClean="0">
                    <a:ea typeface="Cambria Math" panose="02040503050406030204" pitchFamily="18" charset="0"/>
                  </a:rPr>
                  <a:t>Ideal: </a:t>
                </a:r>
                <a:r>
                  <a:rPr lang="en-US" dirty="0" smtClean="0">
                    <a:ea typeface="Cambria Math" panose="02040503050406030204" pitchFamily="18" charset="0"/>
                  </a:rPr>
                  <a:t>Want to show that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𝐺</m:t>
                        </m:r>
                      </m:e>
                      <m:sub>
                        <m:r>
                          <a:rPr lang="en-US" i="1">
                            <a:solidFill>
                              <a:srgbClr val="00B0F0"/>
                            </a:solidFill>
                            <a:latin typeface="Cambria Math"/>
                          </a:rPr>
                          <m:t>𝑚</m:t>
                        </m:r>
                      </m:sub>
                    </m:sSub>
                    <m:r>
                      <a:rPr lang="en-US" b="0" i="1" smtClean="0">
                        <a:solidFill>
                          <a:srgbClr val="00B0F0"/>
                        </a:solidFill>
                        <a:latin typeface="Cambria Math" panose="02040503050406030204" pitchFamily="18" charset="0"/>
                      </a:rPr>
                      <m:t> </m:t>
                    </m:r>
                    <m:r>
                      <a:rPr lang="en-US" b="0" i="1" smtClean="0">
                        <a:solidFill>
                          <a:srgbClr val="00B0F0"/>
                        </a:solidFill>
                        <a:latin typeface="Cambria Math" panose="02040503050406030204" pitchFamily="18" charset="0"/>
                      </a:rPr>
                      <m:t>𝑖𝑠</m:t>
                    </m:r>
                    <m:r>
                      <a:rPr lang="en-US" b="0" i="1" smtClean="0">
                        <a:solidFill>
                          <a:srgbClr val="00B0F0"/>
                        </a:solidFill>
                        <a:latin typeface="Cambria Math" panose="02040503050406030204" pitchFamily="18" charset="0"/>
                      </a:rPr>
                      <m:t> </m:t>
                    </m:r>
                    <m:r>
                      <a:rPr lang="en-US" b="0" i="1" smtClean="0">
                        <a:solidFill>
                          <a:srgbClr val="00B0F0"/>
                        </a:solidFill>
                        <a:latin typeface="Cambria Math" panose="02040503050406030204" pitchFamily="18" charset="0"/>
                      </a:rPr>
                      <m:t>𝑎</m:t>
                    </m:r>
                    <m:r>
                      <a:rPr lang="en-US" b="0" i="1" smtClean="0">
                        <a:solidFill>
                          <a:srgbClr val="00B0F0"/>
                        </a:solidFill>
                        <a:latin typeface="Cambria Math" panose="02040503050406030204" pitchFamily="18" charset="0"/>
                      </a:rPr>
                      <m:t> </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oMath>
                </a14:m>
                <a:r>
                  <a:rPr lang="en-US" dirty="0" smtClean="0"/>
                  <a:t>local expander i.e.., this holds for all </a:t>
                </a:r>
                <a:r>
                  <a:rPr lang="en-US" dirty="0"/>
                  <a:t>u and all r</a:t>
                </a:r>
              </a:p>
              <a:p>
                <a:pPr lvl="1"/>
                <a:r>
                  <a:rPr lang="en-US" dirty="0" smtClean="0"/>
                  <a:t>Union bound over all meta-nodes u and all r?</a:t>
                </a:r>
              </a:p>
              <a:p>
                <a:pPr lvl="1"/>
                <a:r>
                  <a:rPr lang="en-US" dirty="0" smtClean="0"/>
                  <a:t>We can union bound over all </a:t>
                </a:r>
                <a14:m>
                  <m:oMath xmlns:m="http://schemas.openxmlformats.org/officeDocument/2006/math">
                    <m:r>
                      <a:rPr lang="en-US" i="1">
                        <a:latin typeface="Cambria Math" panose="02040503050406030204" pitchFamily="18" charset="0"/>
                      </a:rPr>
                      <m:t>𝑟</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a14:m>
                <a:r>
                  <a:rPr lang="en-US" dirty="0" smtClean="0"/>
                  <a:t> and all u since </a:t>
                </a:r>
              </a:p>
              <a:p>
                <a:pPr marL="457200" lvl="1"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𝑢</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𝑟</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brk m:alnAt="7"/>
                                    </m:rPr>
                                    <a:rPr lang="en-US" b="0" i="0" smtClean="0">
                                      <a:latin typeface="Cambria Math" panose="02040503050406030204" pitchFamily="18" charset="0"/>
                                    </a:rPr>
                                    <m:t>l</m:t>
                                  </m:r>
                                  <m:r>
                                    <m:rPr>
                                      <m:sty m:val="p"/>
                                    </m:rPr>
                                    <a:rPr lang="en-US" b="0" i="0" smtClean="0">
                                      <a:latin typeface="Cambria Math" panose="02040503050406030204" pitchFamily="18" charset="0"/>
                                    </a:rPr>
                                    <m:t>og</m:t>
                                  </m:r>
                                </m:fName>
                                <m:e>
                                  <m:r>
                                    <a:rPr lang="en-US" b="0" i="1" smtClean="0">
                                      <a:latin typeface="Cambria Math" panose="02040503050406030204" pitchFamily="18" charset="0"/>
                                    </a:rPr>
                                    <m:t>𝑁</m:t>
                                  </m:r>
                                </m:e>
                              </m:func>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𝑟</m:t>
                                      </m:r>
                                    </m:e>
                                  </m:d>
                                </m:e>
                              </m:func>
                            </m:e>
                          </m:nary>
                          <m:r>
                            <a:rPr lang="en-US" b="0" i="1" smtClean="0">
                              <a:latin typeface="Cambria Math" panose="02040503050406030204" pitchFamily="18" charset="0"/>
                            </a:rPr>
                            <m:t>≤</m:t>
                          </m:r>
                        </m:e>
                      </m:nary>
                      <m:r>
                        <a:rPr lang="en-US" b="0" i="1" smtClean="0">
                          <a:latin typeface="Cambria Math" panose="02040503050406030204" pitchFamily="18" charset="0"/>
                        </a:rPr>
                        <m:t>𝑁</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𝑟</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brk m:alnAt="7"/>
                                </m:rPr>
                                <a:rPr lang="en-US">
                                  <a:latin typeface="Cambria Math" panose="02040503050406030204" pitchFamily="18" charset="0"/>
                                </a:rPr>
                                <m:t>l</m:t>
                              </m:r>
                              <m:r>
                                <m:rPr>
                                  <m:sty m:val="p"/>
                                </m:rPr>
                                <a:rPr lang="en-US">
                                  <a:latin typeface="Cambria Math" panose="02040503050406030204" pitchFamily="18" charset="0"/>
                                </a:rPr>
                                <m:t>og</m:t>
                              </m:r>
                            </m:fName>
                            <m:e>
                              <m:r>
                                <a:rPr lang="en-US" i="1">
                                  <a:latin typeface="Cambria Math" panose="02040503050406030204" pitchFamily="18" charset="0"/>
                                </a:rPr>
                                <m:t>𝑁</m:t>
                              </m:r>
                            </m:e>
                          </m:func>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𝑟</m:t>
                                  </m:r>
                                </m:e>
                              </m:d>
                            </m:e>
                          </m:func>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𝑁</m:t>
                          </m:r>
                        </m:den>
                      </m:f>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2140764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Union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ea typeface="Cambria Math" panose="02040503050406030204" pitchFamily="18" charset="0"/>
                  </a:rPr>
                  <a:t>Fix: Let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𝑩</m:t>
                        </m:r>
                      </m:e>
                      <m:sub>
                        <m:r>
                          <a:rPr lang="en-US" b="1" i="1" smtClean="0">
                            <a:latin typeface="Cambria Math" panose="02040503050406030204" pitchFamily="18" charset="0"/>
                            <a:ea typeface="Cambria Math" panose="02040503050406030204" pitchFamily="18" charset="0"/>
                          </a:rPr>
                          <m:t>𝒖</m:t>
                        </m:r>
                      </m:sub>
                    </m:sSub>
                    <m:r>
                      <a:rPr lang="en-US" b="1" i="1" smtClean="0">
                        <a:latin typeface="Cambria Math" panose="02040503050406030204" pitchFamily="18" charset="0"/>
                        <a:ea typeface="Cambria Math" panose="02040503050406030204" pitchFamily="18" charset="0"/>
                      </a:rPr>
                      <m:t> </m:t>
                    </m:r>
                  </m:oMath>
                </a14:m>
                <a:r>
                  <a:rPr lang="en-US" b="1" dirty="0" smtClean="0">
                    <a:ea typeface="Cambria Math" panose="02040503050406030204" pitchFamily="18" charset="0"/>
                  </a:rPr>
                  <a:t>be the event that for some </a:t>
                </a:r>
                <a14:m>
                  <m:oMath xmlns:m="http://schemas.openxmlformats.org/officeDocument/2006/math">
                    <m:r>
                      <a:rPr lang="en-US" i="1">
                        <a:latin typeface="Cambria Math" panose="02040503050406030204" pitchFamily="18" charset="0"/>
                      </a:rPr>
                      <m:t>𝑟</m:t>
                    </m:r>
                    <m:r>
                      <a:rPr lang="en-US" b="0" i="1" smtClean="0">
                        <a:latin typeface="Cambria Math" panose="02040503050406030204" pitchFamily="18" charset="0"/>
                      </a:rPr>
                      <m:t>&lt;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oMath>
                </a14:m>
                <a:r>
                  <a:rPr lang="en-US" b="1" dirty="0" smtClean="0">
                    <a:ea typeface="Cambria Math" panose="02040503050406030204" pitchFamily="18" charset="0"/>
                  </a:rPr>
                  <a:t> we do not have an expander between </a:t>
                </a:r>
                <a:r>
                  <a:rPr lang="en-US" dirty="0"/>
                  <a:t>A=[u,…,u+r-1] and B=[</a:t>
                </a:r>
                <a:r>
                  <a:rPr lang="en-US" dirty="0" err="1"/>
                  <a:t>u+r</a:t>
                </a:r>
                <a:r>
                  <a:rPr lang="en-US" dirty="0"/>
                  <a:t>,…,u+2r-1] </a:t>
                </a:r>
                <a:endParaRPr lang="en-US" b="1" dirty="0" smtClean="0">
                  <a:ea typeface="Cambria Math" panose="02040503050406030204" pitchFamily="18" charset="0"/>
                </a:endParaRPr>
              </a:p>
              <a:p>
                <a:endParaRPr lang="en-US" b="1" dirty="0">
                  <a:ea typeface="Cambria Math" panose="02040503050406030204" pitchFamily="18" charset="0"/>
                </a:endParaRPr>
              </a:p>
              <a:p>
                <a:r>
                  <a:rPr lang="en-US" b="1" dirty="0" smtClean="0">
                    <a:ea typeface="Cambria Math" panose="02040503050406030204" pitchFamily="18" charset="0"/>
                  </a:rPr>
                  <a:t>Key Idea: </a:t>
                </a:r>
                <a:r>
                  <a:rPr lang="en-US" dirty="0" smtClean="0">
                    <a:ea typeface="Cambria Math" panose="02040503050406030204" pitchFamily="18" charset="0"/>
                  </a:rPr>
                  <a:t>Use concentration bounds to argue that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𝑢</m:t>
                        </m:r>
                      </m:sub>
                      <m:sup/>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𝑩</m:t>
                            </m:r>
                          </m:e>
                          <m:sub>
                            <m:r>
                              <a:rPr lang="en-US" b="1" i="1">
                                <a:latin typeface="Cambria Math" panose="02040503050406030204" pitchFamily="18" charset="0"/>
                                <a:ea typeface="Cambria Math" panose="02040503050406030204" pitchFamily="18" charset="0"/>
                              </a:rPr>
                              <m:t>𝒖</m:t>
                            </m:r>
                          </m:sub>
                        </m:sSub>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𝑁</m:t>
                    </m:r>
                  </m:oMath>
                </a14:m>
                <a:r>
                  <a:rPr lang="en-US" dirty="0" smtClean="0"/>
                  <a:t> with high probability (for some suitably small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smtClean="0"/>
                  <a:t>)</a:t>
                </a:r>
              </a:p>
              <a:p>
                <a:pPr marL="0" indent="0">
                  <a:buNone/>
                </a:pPr>
                <a:r>
                  <a:rPr lang="en-US" dirty="0" smtClean="0"/>
                  <a:t>  </a:t>
                </a:r>
              </a:p>
              <a:p>
                <a:pPr>
                  <a:buFont typeface="Wingdings" panose="05000000000000000000" pitchFamily="2" charset="2"/>
                  <a:buChar char="è"/>
                </a:pPr>
                <a:r>
                  <a:rPr lang="en-US" dirty="0" smtClean="0">
                    <a:sym typeface="Wingdings" panose="05000000000000000000" pitchFamily="2" charset="2"/>
                  </a:rPr>
                  <a:t>For at least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𝑁</m:t>
                    </m:r>
                  </m:oMath>
                </a14:m>
                <a:r>
                  <a:rPr lang="en-US" dirty="0" smtClean="0"/>
                  <a:t> meta-nodes u we do have local expansion around u.</a:t>
                </a:r>
              </a:p>
              <a:p>
                <a:pPr>
                  <a:buFont typeface="Wingdings" panose="05000000000000000000" pitchFamily="2" charset="2"/>
                  <a:buChar char="è"/>
                </a:pPr>
                <a:endParaRPr lang="en-US" dirty="0"/>
              </a:p>
              <a:p>
                <a:pPr>
                  <a:buFont typeface="Wingdings" panose="05000000000000000000" pitchFamily="2" charset="2"/>
                  <a:buChar char="è"/>
                </a:pPr>
                <a:r>
                  <a:rPr lang="en-US" dirty="0" smtClean="0"/>
                  <a:t>This is sufficient to argue that meta-graph is depth-robust.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743803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Union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ea typeface="Cambria Math" panose="02040503050406030204" pitchFamily="18" charset="0"/>
                  </a:rPr>
                  <a:t>Fix: Let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𝑩</m:t>
                        </m:r>
                      </m:e>
                      <m:sub>
                        <m:r>
                          <a:rPr lang="en-US" b="1" i="1" smtClean="0">
                            <a:latin typeface="Cambria Math" panose="02040503050406030204" pitchFamily="18" charset="0"/>
                            <a:ea typeface="Cambria Math" panose="02040503050406030204" pitchFamily="18" charset="0"/>
                          </a:rPr>
                          <m:t>𝒖</m:t>
                        </m:r>
                      </m:sub>
                    </m:sSub>
                    <m:r>
                      <a:rPr lang="en-US" b="1" i="1" smtClean="0">
                        <a:latin typeface="Cambria Math" panose="02040503050406030204" pitchFamily="18" charset="0"/>
                        <a:ea typeface="Cambria Math" panose="02040503050406030204" pitchFamily="18" charset="0"/>
                      </a:rPr>
                      <m:t> </m:t>
                    </m:r>
                  </m:oMath>
                </a14:m>
                <a:r>
                  <a:rPr lang="en-US" b="1" dirty="0" smtClean="0">
                    <a:ea typeface="Cambria Math" panose="02040503050406030204" pitchFamily="18" charset="0"/>
                  </a:rPr>
                  <a:t>be the event that for some </a:t>
                </a:r>
                <a14:m>
                  <m:oMath xmlns:m="http://schemas.openxmlformats.org/officeDocument/2006/math">
                    <m:r>
                      <a:rPr lang="en-US" i="1">
                        <a:latin typeface="Cambria Math" panose="02040503050406030204" pitchFamily="18" charset="0"/>
                      </a:rPr>
                      <m:t>𝑟</m:t>
                    </m:r>
                    <m:r>
                      <a:rPr lang="en-US" b="0" i="1" smtClean="0">
                        <a:latin typeface="Cambria Math" panose="02040503050406030204" pitchFamily="18" charset="0"/>
                      </a:rPr>
                      <m:t>&lt;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oMath>
                </a14:m>
                <a:r>
                  <a:rPr lang="en-US" b="1" dirty="0" smtClean="0">
                    <a:ea typeface="Cambria Math" panose="02040503050406030204" pitchFamily="18" charset="0"/>
                  </a:rPr>
                  <a:t> we do not have an expander between </a:t>
                </a:r>
                <a:r>
                  <a:rPr lang="en-US" dirty="0"/>
                  <a:t>A=[u,…,u+r-1] and B=[</a:t>
                </a:r>
                <a:r>
                  <a:rPr lang="en-US" dirty="0" err="1"/>
                  <a:t>u+r</a:t>
                </a:r>
                <a:r>
                  <a:rPr lang="en-US" dirty="0"/>
                  <a:t>,…,u+2r-1] </a:t>
                </a:r>
                <a:endParaRPr lang="en-US" b="1" dirty="0" smtClean="0">
                  <a:ea typeface="Cambria Math" panose="02040503050406030204" pitchFamily="18" charset="0"/>
                </a:endParaRPr>
              </a:p>
              <a:p>
                <a:endParaRPr lang="en-US" b="1" dirty="0">
                  <a:ea typeface="Cambria Math" panose="02040503050406030204" pitchFamily="18" charset="0"/>
                </a:endParaRPr>
              </a:p>
              <a:p>
                <a:r>
                  <a:rPr lang="en-US" b="1" dirty="0" smtClean="0">
                    <a:ea typeface="Cambria Math" panose="02040503050406030204" pitchFamily="18" charset="0"/>
                  </a:rPr>
                  <a:t>Key Idea: </a:t>
                </a:r>
                <a:r>
                  <a:rPr lang="en-US" dirty="0" smtClean="0">
                    <a:ea typeface="Cambria Math" panose="02040503050406030204" pitchFamily="18" charset="0"/>
                  </a:rPr>
                  <a:t>Use concentration bounds to argue that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𝑢</m:t>
                        </m:r>
                      </m:sub>
                      <m:sup/>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𝑩</m:t>
                            </m:r>
                          </m:e>
                          <m:sub>
                            <m:r>
                              <a:rPr lang="en-US" b="1" i="1">
                                <a:latin typeface="Cambria Math" panose="02040503050406030204" pitchFamily="18" charset="0"/>
                                <a:ea typeface="Cambria Math" panose="02040503050406030204" pitchFamily="18" charset="0"/>
                              </a:rPr>
                              <m:t>𝒖</m:t>
                            </m:r>
                          </m:sub>
                        </m:sSub>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𝑁</m:t>
                    </m:r>
                  </m:oMath>
                </a14:m>
                <a:r>
                  <a:rPr lang="en-US" dirty="0" smtClean="0"/>
                  <a:t> with high probability (for some suitably small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smtClean="0"/>
                  <a:t>)</a:t>
                </a:r>
              </a:p>
              <a:p>
                <a:pPr marL="0" indent="0">
                  <a:buNone/>
                </a:pPr>
                <a:r>
                  <a:rPr lang="en-US" dirty="0" smtClean="0"/>
                  <a:t>  </a:t>
                </a:r>
              </a:p>
              <a:p>
                <a:pPr marL="0" indent="0">
                  <a:buNone/>
                </a:pPr>
                <a:r>
                  <a:rPr lang="en-US" dirty="0" smtClean="0"/>
                  <a:t>Problem?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𝑩</m:t>
                        </m:r>
                      </m:e>
                      <m:sub>
                        <m:r>
                          <a:rPr lang="en-US" b="1" i="1">
                            <a:latin typeface="Cambria Math" panose="02040503050406030204" pitchFamily="18" charset="0"/>
                            <a:ea typeface="Cambria Math" panose="02040503050406030204" pitchFamily="18" charset="0"/>
                          </a:rPr>
                          <m:t>𝒖</m:t>
                        </m:r>
                      </m:sub>
                    </m:sSub>
                  </m:oMath>
                </a14:m>
                <a:r>
                  <a:rPr lang="en-US" dirty="0" smtClean="0"/>
                  <a:t> and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𝑩</m:t>
                        </m:r>
                      </m:e>
                      <m:sub>
                        <m:r>
                          <a:rPr lang="en-US" b="1" i="1">
                            <a:latin typeface="Cambria Math" panose="02040503050406030204" pitchFamily="18" charset="0"/>
                            <a:ea typeface="Cambria Math" panose="02040503050406030204" pitchFamily="18" charset="0"/>
                          </a:rPr>
                          <m:t>𝒖</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ub>
                    </m:sSub>
                  </m:oMath>
                </a14:m>
                <a:r>
                  <a:rPr lang="en-US" dirty="0" smtClean="0"/>
                  <a:t> are not independent!</a:t>
                </a:r>
              </a:p>
              <a:p>
                <a:pPr marL="0" indent="0">
                  <a:buNone/>
                </a:pPr>
                <a:r>
                  <a:rPr lang="en-US" dirty="0" smtClean="0"/>
                  <a:t>But,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𝑩</m:t>
                        </m:r>
                      </m:e>
                      <m:sub>
                        <m:r>
                          <a:rPr lang="en-US" b="1" i="1">
                            <a:latin typeface="Cambria Math" panose="02040503050406030204" pitchFamily="18" charset="0"/>
                            <a:ea typeface="Cambria Math" panose="02040503050406030204" pitchFamily="18" charset="0"/>
                          </a:rPr>
                          <m:t>𝒖</m:t>
                        </m:r>
                      </m:sub>
                    </m:sSub>
                  </m:oMath>
                </a14:m>
                <a:r>
                  <a:rPr lang="en-US" dirty="0" smtClean="0"/>
                  <a:t> and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𝑩</m:t>
                        </m:r>
                      </m:e>
                      <m:sub>
                        <m:r>
                          <a:rPr lang="en-US" b="1" i="1" smtClean="0">
                            <a:latin typeface="Cambria Math" panose="02040503050406030204" pitchFamily="18" charset="0"/>
                            <a:ea typeface="Cambria Math" panose="02040503050406030204" pitchFamily="18" charset="0"/>
                          </a:rPr>
                          <m:t>𝒗</m:t>
                        </m:r>
                      </m:sub>
                    </m:sSub>
                  </m:oMath>
                </a14:m>
                <a:r>
                  <a:rPr lang="en-US" dirty="0" smtClean="0"/>
                  <a:t> are independent if </a:t>
                </a:r>
                <a14:m>
                  <m:oMath xmlns:m="http://schemas.openxmlformats.org/officeDocument/2006/math">
                    <m:r>
                      <a:rPr lang="en-US" b="1" i="1">
                        <a:latin typeface="Cambria Math" panose="02040503050406030204" pitchFamily="18" charset="0"/>
                        <a:ea typeface="Cambria Math" panose="02040503050406030204" pitchFamily="18" charset="0"/>
                      </a:rPr>
                      <m:t>𝒖</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𝒗</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𝒍𝒐𝒈</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𝑵</m:t>
                    </m:r>
                  </m:oMath>
                </a14:m>
                <a:endParaRPr lang="en-US" dirty="0" smtClean="0"/>
              </a:p>
              <a:p>
                <a:pPr marL="0" indent="0">
                  <a:buNone/>
                </a:pPr>
                <a:r>
                  <a:rPr lang="en-US" b="1" dirty="0" smtClean="0"/>
                  <a:t>Solution: </a:t>
                </a:r>
                <a:r>
                  <a:rPr lang="en-US" dirty="0" smtClean="0"/>
                  <a:t>Partition random variables into </a:t>
                </a:r>
                <a14:m>
                  <m:oMath xmlns:m="http://schemas.openxmlformats.org/officeDocument/2006/math">
                    <m:r>
                      <a:rPr lang="en-US" b="1" i="1">
                        <a:latin typeface="Cambria Math" panose="02040503050406030204" pitchFamily="18" charset="0"/>
                        <a:ea typeface="Cambria Math" panose="02040503050406030204" pitchFamily="18" charset="0"/>
                      </a:rPr>
                      <m:t>𝒍𝒐𝒈</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𝑵</m:t>
                    </m:r>
                  </m:oMath>
                </a14:m>
                <a:r>
                  <a:rPr lang="en-US" dirty="0" smtClean="0"/>
                  <a:t> buckets such that random variables in each bucket are independent. Apply concentration bounds to each bucket. </a:t>
                </a: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b="-36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717160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1295400" y="695950"/>
            <a:ext cx="96012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smtClean="0">
                <a:solidFill>
                  <a:schemeClr val="dk1"/>
                </a:solidFill>
                <a:latin typeface="Calibri"/>
                <a:ea typeface="Calibri"/>
                <a:cs typeface="Calibri"/>
                <a:sym typeface="Calibri"/>
              </a:rPr>
              <a:t>Sustained Space Complexity</a:t>
            </a:r>
            <a:endParaRPr dirty="0"/>
          </a:p>
        </p:txBody>
      </p:sp>
      <p:sp>
        <p:nvSpPr>
          <p:cNvPr id="164" name="Shape 1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a:spcBef>
                <a:spcPts val="0"/>
              </a:spcBef>
            </a:pPr>
            <a:r>
              <a:rPr lang="en-US" dirty="0" err="1"/>
              <a:t>Jo</a:t>
            </a:r>
            <a:r>
              <a:rPr lang="en-US" dirty="0" err="1">
                <a:solidFill>
                  <a:schemeClr val="tx1"/>
                </a:solidFill>
                <a:latin typeface="Cambria Math"/>
                <a:ea typeface="Cambria Math"/>
              </a:rPr>
              <a:t>ë</a:t>
            </a:r>
            <a:r>
              <a:rPr lang="en-US" dirty="0" err="1"/>
              <a:t>l</a:t>
            </a:r>
            <a:r>
              <a:rPr lang="en-US" dirty="0"/>
              <a:t> Alwen (IST Austria/</a:t>
            </a:r>
            <a:r>
              <a:rPr lang="en-US" dirty="0" err="1"/>
              <a:t>Wickr</a:t>
            </a:r>
            <a:r>
              <a:rPr lang="en-US" dirty="0"/>
              <a:t>)</a:t>
            </a:r>
          </a:p>
          <a:p>
            <a:pPr marL="0" marR="0" lvl="0" indent="0" algn="ctr" rtl="0">
              <a:lnSpc>
                <a:spcPct val="90000"/>
              </a:lnSpc>
              <a:spcBef>
                <a:spcPts val="0"/>
              </a:spcBef>
              <a:spcAft>
                <a:spcPts val="0"/>
              </a:spcAft>
              <a:buClr>
                <a:schemeClr val="dk1"/>
              </a:buClr>
              <a:buFont typeface="Arial"/>
              <a:buNone/>
            </a:pPr>
            <a:r>
              <a:rPr lang="en-US" sz="2400" b="0" i="0" u="sng" strike="noStrike" cap="none" dirty="0" smtClean="0">
                <a:solidFill>
                  <a:schemeClr val="dk1"/>
                </a:solidFill>
                <a:latin typeface="Calibri"/>
                <a:ea typeface="Calibri"/>
                <a:cs typeface="Calibri"/>
                <a:sym typeface="Calibri"/>
              </a:rPr>
              <a:t>Jeremiah Blocki (Purdue)</a:t>
            </a:r>
          </a:p>
          <a:p>
            <a:pPr>
              <a:spcBef>
                <a:spcPts val="0"/>
              </a:spcBef>
            </a:pPr>
            <a:r>
              <a:rPr lang="en-US" dirty="0" smtClean="0">
                <a:solidFill>
                  <a:schemeClr val="bg2">
                    <a:lumMod val="25000"/>
                  </a:schemeClr>
                </a:solidFill>
                <a:latin typeface="Calibri" panose="020F0502020204030204" pitchFamily="34" charset="0"/>
                <a:ea typeface="Cambria Math"/>
                <a:cs typeface="Calibri" panose="020F0502020204030204" pitchFamily="34" charset="0"/>
              </a:rPr>
              <a:t>Krzysztof </a:t>
            </a:r>
            <a:r>
              <a:rPr lang="en-US" dirty="0" err="1" smtClean="0">
                <a:solidFill>
                  <a:schemeClr val="bg2">
                    <a:lumMod val="25000"/>
                  </a:schemeClr>
                </a:solidFill>
                <a:latin typeface="Calibri" panose="020F0502020204030204" pitchFamily="34" charset="0"/>
                <a:ea typeface="Cambria Math"/>
                <a:cs typeface="Calibri" panose="020F0502020204030204" pitchFamily="34" charset="0"/>
              </a:rPr>
              <a:t>Pietrzak</a:t>
            </a:r>
            <a:r>
              <a:rPr lang="en-US" dirty="0" smtClean="0">
                <a:solidFill>
                  <a:schemeClr val="bg2">
                    <a:lumMod val="25000"/>
                  </a:schemeClr>
                </a:solidFill>
                <a:latin typeface="Calibri" panose="020F0502020204030204" pitchFamily="34" charset="0"/>
                <a:ea typeface="Cambria Math"/>
                <a:cs typeface="Calibri" panose="020F0502020204030204" pitchFamily="34" charset="0"/>
              </a:rPr>
              <a:t> </a:t>
            </a:r>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IST </a:t>
            </a:r>
            <a:r>
              <a:rPr lang="en-US" dirty="0" smtClean="0">
                <a:latin typeface="Calibri" panose="020F0502020204030204" pitchFamily="34" charset="0"/>
                <a:cs typeface="Calibri" panose="020F0502020204030204" pitchFamily="34" charset="0"/>
              </a:rPr>
              <a:t>Austria)</a:t>
            </a:r>
            <a:endParaRPr lang="en-US"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chemeClr val="dk1"/>
              </a:buClr>
              <a:buFont typeface="Arial"/>
              <a:buNone/>
            </a:pPr>
            <a:endParaRPr dirty="0"/>
          </a:p>
        </p:txBody>
      </p:sp>
      <p:pic>
        <p:nvPicPr>
          <p:cNvPr id="1030" name="Picture 6" descr="Image result for purdue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0" y="41567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a:p>
        </p:txBody>
      </p:sp>
      <p:pic>
        <p:nvPicPr>
          <p:cNvPr id="7" name="Picture 2" descr="Image result for ist aust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962400"/>
            <a:ext cx="28575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9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25</a:t>
            </a:fld>
            <a:endParaRPr lang="en-US" dirty="0"/>
          </a:p>
        </p:txBody>
      </p:sp>
      <p:graphicFrame>
        <p:nvGraphicFramePr>
          <p:cNvPr id="9" name="Content Placeholder 8"/>
          <p:cNvGraphicFramePr>
            <a:graphicFrameLocks noGrp="1"/>
          </p:cNvGraphicFramePr>
          <p:nvPr>
            <p:ph sz="quarter" idx="1"/>
            <p:extLst/>
          </p:nvPr>
        </p:nvGraphicFramePr>
        <p:xfrm>
          <a:off x="5943600" y="2895600"/>
          <a:ext cx="1371600" cy="178966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6096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1"/>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2"/>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2" y="5181600"/>
            <a:ext cx="1170709" cy="990600"/>
          </a:xfrm>
          <a:prstGeom prst="rect">
            <a:avLst/>
          </a:prstGeom>
          <a:noFill/>
          <a:ln w="9525">
            <a:noFill/>
            <a:miter lim="800000"/>
            <a:headEnd/>
            <a:tailEnd/>
          </a:ln>
        </p:spPr>
      </p:pic>
      <p:sp>
        <p:nvSpPr>
          <p:cNvPr id="18" name="TextBox 17"/>
          <p:cNvSpPr txBox="1"/>
          <p:nvPr/>
        </p:nvSpPr>
        <p:spPr>
          <a:xfrm>
            <a:off x="4572000" y="5334001"/>
            <a:ext cx="425116"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779654" cy="379656"/>
          </a:xfrm>
          <a:prstGeom prst="rect">
            <a:avLst/>
          </a:prstGeom>
          <a:noFill/>
        </p:spPr>
        <p:txBody>
          <a:bodyPr wrap="none" lIns="91440" tIns="45720" rIns="91440" bIns="45720" rtlCol="0">
            <a:spAutoFit/>
          </a:bodyPr>
          <a:lstStyle/>
          <a:p>
            <a:r>
              <a:rPr lang="en-US" sz="1867" dirty="0" err="1"/>
              <a:t>jblocki</a:t>
            </a:r>
            <a:r>
              <a:rPr lang="en-US" sz="1867" dirty="0"/>
              <a:t>, 123456</a:t>
            </a:r>
          </a:p>
        </p:txBody>
      </p:sp>
      <p:sp>
        <p:nvSpPr>
          <p:cNvPr id="24" name="TextBox 23"/>
          <p:cNvSpPr txBox="1"/>
          <p:nvPr/>
        </p:nvSpPr>
        <p:spPr>
          <a:xfrm>
            <a:off x="6096000" y="4656891"/>
            <a:ext cx="4419600" cy="1569660"/>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0" y="2895600"/>
          <a:ext cx="2209799" cy="1761291"/>
        </p:xfrm>
        <a:graphic>
          <a:graphicData uri="http://schemas.openxmlformats.org/drawingml/2006/table">
            <a:tbl>
              <a:tblPr firstRow="1" bandRow="1">
                <a:tableStyleId>{5C22544A-7EE6-4342-B048-85BDC9FD1C3A}</a:tableStyleId>
              </a:tblPr>
              <a:tblGrid>
                <a:gridCol w="2209799">
                  <a:extLst>
                    <a:ext uri="{9D8B030D-6E8A-4147-A177-3AD203B41FA5}">
                      <a16:colId xmlns:a16="http://schemas.microsoft.com/office/drawing/2014/main" val="20000"/>
                    </a:ext>
                  </a:extLst>
                </a:gridCol>
              </a:tblGrid>
              <a:tr h="590362">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70929">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824341" cy="1761291"/>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600888">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60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1"/>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09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57965" y="2240306"/>
            <a:ext cx="10240579" cy="3853884"/>
          </a:xfrm>
          <a:prstGeom prst="rect">
            <a:avLst/>
          </a:prstGeom>
        </p:spPr>
      </p:pic>
    </p:spTree>
    <p:extLst>
      <p:ext uri="{BB962C8B-B14F-4D97-AF65-F5344CB8AC3E}">
        <p14:creationId xmlns:p14="http://schemas.microsoft.com/office/powerpoint/2010/main" val="209081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0" y="3346428"/>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5"/>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1"/>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4"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3" y="4733898"/>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3"/>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2" y="3430294"/>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6" y="454923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82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52334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Project Ideas	</a:t>
            </a:r>
            <a:endParaRPr lang="en-US" dirty="0"/>
          </a:p>
        </p:txBody>
      </p:sp>
      <p:sp>
        <p:nvSpPr>
          <p:cNvPr id="3" name="Content Placeholder 2"/>
          <p:cNvSpPr>
            <a:spLocks noGrp="1"/>
          </p:cNvSpPr>
          <p:nvPr>
            <p:ph idx="1"/>
          </p:nvPr>
        </p:nvSpPr>
        <p:spPr>
          <a:xfrm>
            <a:off x="838199" y="1825625"/>
            <a:ext cx="10964333" cy="4351338"/>
          </a:xfrm>
        </p:spPr>
        <p:txBody>
          <a:bodyPr>
            <a:normAutofit fontScale="92500" lnSpcReduction="10000"/>
          </a:bodyPr>
          <a:lstStyle/>
          <a:p>
            <a:r>
              <a:rPr lang="en-US" dirty="0" smtClean="0"/>
              <a:t>Pick a cryptographic scheme and try to find a tighter concrete security proof under idealized assumptions</a:t>
            </a:r>
          </a:p>
          <a:p>
            <a:pPr lvl="1"/>
            <a:r>
              <a:rPr lang="en-US" dirty="0" smtClean="0"/>
              <a:t>Example: Tighter security analysis for Password Authenticated Key Exchange (PAKE) protocols such as CPACE in the generic </a:t>
            </a:r>
            <a:r>
              <a:rPr lang="en-US" dirty="0" err="1" smtClean="0"/>
              <a:t>group+random</a:t>
            </a:r>
            <a:r>
              <a:rPr lang="en-US" dirty="0" smtClean="0"/>
              <a:t> oracle model?</a:t>
            </a:r>
          </a:p>
          <a:p>
            <a:r>
              <a:rPr lang="en-US" dirty="0" smtClean="0"/>
              <a:t>Pick a cryptographic scheme/protocol and analyze the security with respect pre-processing attacks or provide a memory-tight reduction</a:t>
            </a:r>
          </a:p>
          <a:p>
            <a:pPr lvl="1"/>
            <a:r>
              <a:rPr lang="en-US" b="1" dirty="0" smtClean="0"/>
              <a:t>Example: </a:t>
            </a:r>
            <a:r>
              <a:rPr lang="en-US" dirty="0" smtClean="0"/>
              <a:t>Memory-Tight Reduction for RSA-FDH under the One-More-RSA-Inversion problem?</a:t>
            </a:r>
          </a:p>
          <a:p>
            <a:pPr lvl="1"/>
            <a:r>
              <a:rPr lang="en-US" b="1" dirty="0" smtClean="0"/>
              <a:t>Example: </a:t>
            </a:r>
            <a:r>
              <a:rPr lang="en-US" dirty="0" smtClean="0"/>
              <a:t>Security of PAKE protocols against pre-processing attacks?</a:t>
            </a:r>
          </a:p>
          <a:p>
            <a:pPr lvl="1"/>
            <a:r>
              <a:rPr lang="en-US" b="1" dirty="0" smtClean="0"/>
              <a:t>Example: </a:t>
            </a:r>
            <a:r>
              <a:rPr lang="en-US" dirty="0" smtClean="0"/>
              <a:t>Security of AES-GCM vs pre-processing attacks?</a:t>
            </a:r>
          </a:p>
          <a:p>
            <a:r>
              <a:rPr lang="en-US" dirty="0" smtClean="0"/>
              <a:t>Pebbling Reduction for </a:t>
            </a:r>
            <a:r>
              <a:rPr lang="en-US" u="sng" dirty="0" smtClean="0"/>
              <a:t>Salted </a:t>
            </a:r>
            <a:r>
              <a:rPr lang="en-US" u="sng" dirty="0" err="1" smtClean="0"/>
              <a:t>iMHFs</a:t>
            </a:r>
            <a:r>
              <a:rPr lang="en-US" u="sng" dirty="0" smtClean="0"/>
              <a:t> </a:t>
            </a:r>
            <a:r>
              <a:rPr lang="en-US" dirty="0" smtClean="0"/>
              <a:t>vs. Preprocessing Attackers</a:t>
            </a:r>
          </a:p>
          <a:p>
            <a:r>
              <a:rPr lang="en-US" dirty="0" smtClean="0"/>
              <a:t>Pebbling Reduction for Argon2 Round Function (in ideal permutation model)</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602860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692964"/>
          </a:xfrm>
          <a:prstGeom prst="rect">
            <a:avLst/>
          </a:prstGeom>
          <a:noFill/>
        </p:spPr>
        <p:txBody>
          <a:bodyPr wrap="square" rtlCol="0">
            <a:spAutoFit/>
          </a:bodyPr>
          <a:lstStyle/>
          <a:p>
            <a:r>
              <a:rPr lang="en-US" sz="4267" dirty="0"/>
              <a:t>We recommend that you use Argon2…</a:t>
            </a:r>
          </a:p>
          <a:p>
            <a:endParaRPr lang="en-US" sz="1867" dirty="0"/>
          </a:p>
        </p:txBody>
      </p:sp>
    </p:spTree>
    <p:extLst>
      <p:ext uri="{BB962C8B-B14F-4D97-AF65-F5344CB8AC3E}">
        <p14:creationId xmlns:p14="http://schemas.microsoft.com/office/powerpoint/2010/main" val="93071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7"/>
            <a:ext cx="5283200" cy="3334695"/>
          </a:xfrm>
          <a:prstGeom prst="rect">
            <a:avLst/>
          </a:prstGeom>
          <a:noFill/>
        </p:spPr>
        <p:txBody>
          <a:bodyPr wrap="square" rtlCol="0">
            <a:spAutoFit/>
          </a:bodyPr>
          <a:lstStyle/>
          <a:p>
            <a:r>
              <a:rPr lang="en-US" sz="4267" dirty="0"/>
              <a:t>We recommend that you use Argon2…</a:t>
            </a:r>
          </a:p>
          <a:p>
            <a:endParaRPr lang="en-US" sz="1867"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7" y="5695579"/>
            <a:ext cx="2358801" cy="919868"/>
          </a:xfrm>
          <a:prstGeom prst="rect">
            <a:avLst/>
          </a:prstGeom>
        </p:spPr>
      </p:pic>
      <p:sp>
        <p:nvSpPr>
          <p:cNvPr id="10" name="&quot;No&quot; Symbol 9"/>
          <p:cNvSpPr/>
          <p:nvPr/>
        </p:nvSpPr>
        <p:spPr>
          <a:xfrm>
            <a:off x="9918551" y="5228378"/>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1507336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457189"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5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585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38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086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087361" y="4145261"/>
            <a:ext cx="3922849" cy="2513616"/>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687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9" y="365125"/>
            <a:ext cx="11397840" cy="1325563"/>
          </a:xfrm>
        </p:spPr>
        <p:txBody>
          <a:bodyPr/>
          <a:lstStyle/>
          <a:p>
            <a:r>
              <a:rPr lang="en-US" dirty="0" smtClean="0"/>
              <a:t>Data-Independent Memory Hard Function (</a:t>
            </a:r>
            <a:r>
              <a:rPr lang="en-US" dirty="0" err="1" smtClean="0"/>
              <a:t>iMHF</a:t>
            </a:r>
            <a:r>
              <a:rPr lang="en-US" dirty="0" smtClean="0"/>
              <a:t>)</a:t>
            </a:r>
            <a:endParaRPr lang="en-US" dirty="0"/>
          </a:p>
        </p:txBody>
      </p:sp>
      <p:sp>
        <p:nvSpPr>
          <p:cNvPr id="4" name="Oval 3"/>
          <p:cNvSpPr/>
          <p:nvPr/>
        </p:nvSpPr>
        <p:spPr>
          <a:xfrm>
            <a:off x="3341581" y="5030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5" name="Oval 4"/>
          <p:cNvSpPr/>
          <p:nvPr/>
        </p:nvSpPr>
        <p:spPr>
          <a:xfrm>
            <a:off x="4317689" y="4709869"/>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6" name="Oval 5"/>
          <p:cNvSpPr/>
          <p:nvPr/>
        </p:nvSpPr>
        <p:spPr>
          <a:xfrm>
            <a:off x="5219835" y="52224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7" name="Oval 6"/>
          <p:cNvSpPr/>
          <p:nvPr/>
        </p:nvSpPr>
        <p:spPr>
          <a:xfrm>
            <a:off x="6185005" y="476933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8" name="Straight Arrow Connector 7"/>
          <p:cNvCxnSpPr/>
          <p:nvPr/>
        </p:nvCxnSpPr>
        <p:spPr>
          <a:xfrm>
            <a:off x="2675991" y="5313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826962" cy="584775"/>
          </a:xfrm>
          <a:prstGeom prst="rect">
            <a:avLst/>
          </a:prstGeom>
          <a:noFill/>
        </p:spPr>
        <p:txBody>
          <a:bodyPr wrap="none" lIns="91440" tIns="45720" rIns="91440" bIns="45720" rtlCol="0">
            <a:spAutoFit/>
          </a:bodyPr>
          <a:lstStyle/>
          <a:p>
            <a:r>
              <a:rPr lang="en-US" sz="3200" dirty="0"/>
              <a:t>Output: </a:t>
            </a:r>
            <a:r>
              <a:rPr lang="en-US" sz="3200" dirty="0" err="1"/>
              <a:t>f</a:t>
            </a:r>
            <a:r>
              <a:rPr lang="en-US" sz="3200" baseline="-25000" dirty="0" err="1"/>
              <a:t>G,H</a:t>
            </a:r>
            <a:r>
              <a:rPr lang="en-US" sz="3200" baseline="-25000" dirty="0"/>
              <a:t> </a:t>
            </a:r>
            <a:r>
              <a:rPr lang="en-US" sz="3200" dirty="0"/>
              <a:t>(</a:t>
            </a:r>
            <a:r>
              <a:rPr lang="en-US" sz="3200" dirty="0" err="1"/>
              <a:t>pwd,salt</a:t>
            </a:r>
            <a:r>
              <a:rPr lang="en-US" sz="3200" dirty="0"/>
              <a:t>)= L</a:t>
            </a:r>
            <a:r>
              <a:rPr lang="en-US" sz="3200" baseline="-25000" dirty="0"/>
              <a:t>4</a:t>
            </a:r>
          </a:p>
        </p:txBody>
      </p:sp>
      <p:sp>
        <p:nvSpPr>
          <p:cNvPr id="11" name="TextBox 10"/>
          <p:cNvSpPr txBox="1"/>
          <p:nvPr/>
        </p:nvSpPr>
        <p:spPr>
          <a:xfrm>
            <a:off x="356518" y="4734720"/>
            <a:ext cx="2940228" cy="1077218"/>
          </a:xfrm>
          <a:prstGeom prst="rect">
            <a:avLst/>
          </a:prstGeom>
          <a:noFill/>
        </p:spPr>
        <p:txBody>
          <a:bodyPr wrap="none" lIns="91440" tIns="45720" rIns="91440" bIns="45720"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2" y="5329413"/>
            <a:ext cx="184731" cy="584775"/>
          </a:xfrm>
          <a:prstGeom prst="rect">
            <a:avLst/>
          </a:prstGeom>
          <a:noFill/>
        </p:spPr>
        <p:txBody>
          <a:bodyPr wrap="none" lIns="91440" tIns="45720" rIns="91440" bIns="45720" rtlCol="0">
            <a:spAutoFit/>
          </a:bodyPr>
          <a:lstStyle/>
          <a:p>
            <a:endParaRPr lang="en-US" sz="3200" dirty="0"/>
          </a:p>
        </p:txBody>
      </p:sp>
      <p:cxnSp>
        <p:nvCxnSpPr>
          <p:cNvPr id="13" name="Straight Arrow Connector 12"/>
          <p:cNvCxnSpPr>
            <a:stCxn id="4" idx="7"/>
          </p:cNvCxnSpPr>
          <p:nvPr/>
        </p:nvCxnSpPr>
        <p:spPr>
          <a:xfrm flipV="1">
            <a:off x="3875345" y="4988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3"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7" y="5190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7" y="5049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7" y="4921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5"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4" y="5951899"/>
                <a:ext cx="2746969"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4" y="5951899"/>
                <a:ext cx="2746969" cy="584775"/>
              </a:xfrm>
              <a:prstGeom prst="rect">
                <a:avLst/>
              </a:prstGeom>
              <a:blipFill>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7"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6"/>
                <a:ext cx="3508973"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6"/>
                <a:ext cx="3508973"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7" y="1692994"/>
                <a:ext cx="10540071" cy="3990772"/>
              </a:xfrm>
              <a:prstGeom prst="rect">
                <a:avLst/>
              </a:prstGeom>
              <a:noFill/>
            </p:spPr>
            <p:txBody>
              <a:bodyPr wrap="square" lIns="91440" tIns="45720" rIns="91440" bIns="45720" rtlCol="0">
                <a:spAutoFit/>
              </a:bodyPr>
              <a:lstStyle/>
              <a:p>
                <a:r>
                  <a:rPr lang="en-US" sz="3600" dirty="0" err="1"/>
                  <a:t>iMHF</a:t>
                </a:r>
                <a:r>
                  <a:rPr lang="en-US" sz="3600" dirty="0"/>
                  <a:t> </a:t>
                </a:r>
                <a:r>
                  <a:rPr lang="en-US" sz="3733" dirty="0" err="1"/>
                  <a:t>f</a:t>
                </a:r>
                <a:r>
                  <a:rPr lang="en-US" sz="3733" baseline="-25000" dirty="0" err="1"/>
                  <a:t>G,H</a:t>
                </a:r>
                <a:r>
                  <a:rPr lang="en-US" sz="3733" baseline="-25000" dirty="0"/>
                  <a:t> </a:t>
                </a:r>
                <a:r>
                  <a:rPr lang="en-US" sz="3600" dirty="0"/>
                  <a:t>defined by </a:t>
                </a:r>
              </a:p>
              <a:p>
                <a:pPr marL="285744" indent="-285744">
                  <a:buFont typeface="Arial" panose="020B0604020202020204" pitchFamily="34" charset="0"/>
                  <a:buChar char="•"/>
                </a:pPr>
                <a:r>
                  <a:rPr lang="en-US" sz="3600" dirty="0"/>
                  <a:t>H:</a:t>
                </a:r>
                <a14:m>
                  <m:oMath xmlns:m="http://schemas.openxmlformats.org/officeDocument/2006/math">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𝑘</m:t>
                    </m:r>
                  </m:oMath>
                </a14:m>
                <a:r>
                  <a:rPr lang="en-US" sz="3600" dirty="0"/>
                  <a:t>     (Random Oracle)</a:t>
                </a:r>
              </a:p>
              <a:p>
                <a:pPr marL="285744" indent="-285744">
                  <a:buFont typeface="Arial" panose="020B0604020202020204" pitchFamily="34" charset="0"/>
                  <a:buChar char="•"/>
                </a:pPr>
                <a:r>
                  <a:rPr lang="en-US" sz="3600" dirty="0"/>
                  <a:t>DAG G                           (encodes data-dependencies)</a:t>
                </a:r>
              </a:p>
              <a:p>
                <a:pPr marL="742932" lvl="1" indent="-285744">
                  <a:buFont typeface="Arial" panose="020B0604020202020204" pitchFamily="34" charset="0"/>
                  <a:buChar char="•"/>
                </a:pPr>
                <a:r>
                  <a:rPr lang="en-US" sz="3600" dirty="0"/>
                  <a:t>Maximum </a:t>
                </a:r>
                <a:r>
                  <a:rPr lang="en-US" sz="3600" dirty="0" err="1"/>
                  <a:t>indegree</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𝛿</m:t>
                    </m:r>
                    <m:r>
                      <a:rPr lang="en-US" sz="3600" i="1">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O</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1</m:t>
                        </m:r>
                      </m:e>
                    </m:d>
                  </m:oMath>
                </a14:m>
                <a:endParaRPr lang="en-US" sz="3600" dirty="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7" y="1692994"/>
                <a:ext cx="10540071" cy="3990772"/>
              </a:xfrm>
              <a:prstGeom prst="rect">
                <a:avLst/>
              </a:prstGeom>
              <a:blipFill>
                <a:blip r:embed="rId4"/>
                <a:stretch>
                  <a:fillRect l="-1793" t="-2599"/>
                </a:stretch>
              </a:blipFill>
            </p:spPr>
            <p:txBody>
              <a:bodyPr/>
              <a:lstStyle/>
              <a:p>
                <a:r>
                  <a:rPr lang="en-US">
                    <a:noFill/>
                  </a:rPr>
                  <a:t> </a:t>
                </a:r>
              </a:p>
            </p:txBody>
          </p:sp>
        </mc:Fallback>
      </mc:AlternateContent>
      <p:sp>
        <p:nvSpPr>
          <p:cNvPr id="24" name="Oval 23"/>
          <p:cNvSpPr/>
          <p:nvPr/>
        </p:nvSpPr>
        <p:spPr>
          <a:xfrm>
            <a:off x="3353937" y="5030456"/>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5" name="Straight Arrow Connector 24"/>
          <p:cNvCxnSpPr>
            <a:endCxn id="24" idx="4"/>
          </p:cNvCxnSpPr>
          <p:nvPr/>
        </p:nvCxnSpPr>
        <p:spPr>
          <a:xfrm flipV="1">
            <a:off x="3564433"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82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9" y="4198919"/>
                <a:ext cx="11564404" cy="1871175"/>
              </a:xfrm>
            </p:spPr>
            <p:txBody>
              <a:bodyPr>
                <a:noAutofit/>
              </a:bodyPr>
              <a:lstStyle/>
              <a:p>
                <a:pPr marL="0" indent="0">
                  <a:buNone/>
                </a:pPr>
                <a:r>
                  <a:rPr lang="en-US" sz="3200" dirty="0">
                    <a:ea typeface="Cambria Math" panose="02040503050406030204" pitchFamily="18" charset="0"/>
                  </a:rPr>
                  <a:t>Pebbling Rules :  </a:t>
                </a:r>
                <a14:m>
                  <m:oMath xmlns:m="http://schemas.openxmlformats.org/officeDocument/2006/math">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oMath>
                </a14:m>
                <a:r>
                  <a:rPr lang="en-US" sz="3200" dirty="0">
                    <a:ea typeface="Cambria Math" panose="02040503050406030204" pitchFamily="18" charset="0"/>
                  </a:rPr>
                  <a:t>=P</a:t>
                </a:r>
                <a:r>
                  <a:rPr lang="en-US" sz="3200" baseline="-25000" dirty="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a:ea typeface="Cambria Math" panose="02040503050406030204" pitchFamily="18" charset="0"/>
                  </a:rPr>
                  <a:t> </a:t>
                </a:r>
                <a:r>
                  <a:rPr lang="en-US" sz="3200" dirty="0" err="1">
                    <a:ea typeface="Cambria Math" panose="02040503050406030204" pitchFamily="18" charset="0"/>
                  </a:rPr>
                  <a:t>s.t.</a:t>
                </a:r>
                <a:r>
                  <a:rPr lang="en-US" sz="3200" dirty="0">
                    <a:ea typeface="Cambria Math" panose="02040503050406030204" pitchFamily="18" charset="0"/>
                  </a:rPr>
                  <a:t> </a:t>
                </a:r>
              </a:p>
              <a:p>
                <a:r>
                  <a:rPr lang="en-US" sz="3200" dirty="0">
                    <a:ea typeface="Cambria Math" panose="02040503050406030204" pitchFamily="18" charset="0"/>
                  </a:rPr>
                  <a:t>P</a:t>
                </a:r>
                <a:r>
                  <a:rPr lang="en-US" sz="3200" baseline="-25000" dirty="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a:latin typeface="Cambria Math" panose="02040503050406030204" pitchFamily="18" charset="0"/>
                            <a:ea typeface="Cambria Math" panose="02040503050406030204" pitchFamily="18" charset="0"/>
                          </a:rPr>
                          <m:t>parents</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i="1">
                        <a:latin typeface="Cambria Math" panose="02040503050406030204" pitchFamily="18" charset="0"/>
                        <a:ea typeface="Cambria Math" panose="02040503050406030204" pitchFamily="18" charset="0"/>
                      </a:rPr>
                      <m:t>    </m:t>
                    </m:r>
                  </m:oMath>
                </a14:m>
                <a:r>
                  <a:rPr lang="en-US" sz="3200" dirty="0"/>
                  <a:t>(need dependent values)</a:t>
                </a:r>
              </a:p>
              <a:p>
                <a:r>
                  <a:rPr lang="en-US" sz="3200" dirty="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a:ea typeface="Cambria Math" panose="02040503050406030204" pitchFamily="18" charset="0"/>
                  </a:rPr>
                  <a:t>P</a:t>
                </a:r>
                <a:r>
                  <a:rPr lang="en-US" sz="3200" baseline="-25000" dirty="0">
                    <a:ea typeface="Cambria Math" panose="02040503050406030204" pitchFamily="18" charset="0"/>
                  </a:rPr>
                  <a:t>t                                                                                           </a:t>
                </a:r>
                <a:r>
                  <a:rPr lang="en-US" sz="3200" dirty="0">
                    <a:ea typeface="Cambria Math" panose="02040503050406030204" pitchFamily="18" charset="0"/>
                  </a:rPr>
                  <a:t>(must finish and output L</a:t>
                </a:r>
                <a:r>
                  <a:rPr lang="en-US" sz="3200" baseline="-25000" dirty="0">
                    <a:ea typeface="Cambria Math" panose="02040503050406030204" pitchFamily="18" charset="0"/>
                  </a:rPr>
                  <a:t>n</a:t>
                </a:r>
                <a:r>
                  <a:rPr lang="en-US" sz="3200" dirty="0">
                    <a:ea typeface="Cambria Math" panose="02040503050406030204" pitchFamily="18" charset="0"/>
                  </a:rPr>
                  <a:t>)</a:t>
                </a:r>
                <a:r>
                  <a:rPr lang="en-US" sz="3200" baseline="-25000" dirty="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9" y="4198919"/>
                <a:ext cx="11564404" cy="1871175"/>
              </a:xfrm>
              <a:blipFill>
                <a:blip r:embed="rId3"/>
                <a:stretch>
                  <a:fillRect l="-1317" r="-1106" b="-11726"/>
                </a:stretch>
              </a:blipFill>
            </p:spPr>
            <p:txBody>
              <a:bodyPr/>
              <a:lstStyle/>
              <a:p>
                <a:r>
                  <a:rPr lang="en-US">
                    <a:noFill/>
                  </a:rPr>
                  <a:t> </a:t>
                </a:r>
              </a:p>
            </p:txBody>
          </p:sp>
        </mc:Fallback>
      </mc:AlternateContent>
      <p:sp>
        <p:nvSpPr>
          <p:cNvPr id="4" name="Oval 3"/>
          <p:cNvSpPr/>
          <p:nvPr/>
        </p:nvSpPr>
        <p:spPr>
          <a:xfrm>
            <a:off x="3831451" y="2236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5" name="Oval 4"/>
          <p:cNvSpPr/>
          <p:nvPr/>
        </p:nvSpPr>
        <p:spPr>
          <a:xfrm>
            <a:off x="4807559" y="1915869"/>
            <a:ext cx="707779" cy="5913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6" name="Oval 5"/>
          <p:cNvSpPr/>
          <p:nvPr/>
        </p:nvSpPr>
        <p:spPr>
          <a:xfrm>
            <a:off x="5709706" y="2428479"/>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7" name="Oval 6"/>
          <p:cNvSpPr/>
          <p:nvPr/>
        </p:nvSpPr>
        <p:spPr>
          <a:xfrm>
            <a:off x="6674874" y="197533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8" name="Straight Arrow Connector 7"/>
          <p:cNvCxnSpPr/>
          <p:nvPr/>
        </p:nvCxnSpPr>
        <p:spPr>
          <a:xfrm>
            <a:off x="3165861" y="2519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29" y="2254276"/>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8"/>
            <a:ext cx="1795684" cy="523220"/>
          </a:xfrm>
          <a:prstGeom prst="rect">
            <a:avLst/>
          </a:prstGeom>
          <a:noFill/>
        </p:spPr>
        <p:txBody>
          <a:bodyPr wrap="none" lIns="91440" tIns="45720" rIns="91440" bIns="45720" rtlCol="0">
            <a:spAutoFit/>
          </a:bodyPr>
          <a:lstStyle/>
          <a:p>
            <a:r>
              <a:rPr lang="en-US" sz="2800" dirty="0"/>
              <a:t>Output: L</a:t>
            </a:r>
            <a:r>
              <a:rPr lang="en-US" sz="2800" baseline="-25000" dirty="0"/>
              <a:t>4</a:t>
            </a:r>
          </a:p>
        </p:txBody>
      </p:sp>
      <p:sp>
        <p:nvSpPr>
          <p:cNvPr id="11" name="TextBox 10"/>
          <p:cNvSpPr txBox="1"/>
          <p:nvPr/>
        </p:nvSpPr>
        <p:spPr>
          <a:xfrm>
            <a:off x="2413932" y="2058569"/>
            <a:ext cx="1083951" cy="523220"/>
          </a:xfrm>
          <a:prstGeom prst="rect">
            <a:avLst/>
          </a:prstGeom>
          <a:noFill/>
        </p:spPr>
        <p:txBody>
          <a:bodyPr wrap="none" lIns="91440" tIns="45720" rIns="91440" bIns="45720" rtlCol="0">
            <a:spAutoFit/>
          </a:bodyPr>
          <a:lstStyle/>
          <a:p>
            <a:r>
              <a:rPr lang="en-US" sz="2800" dirty="0"/>
              <a:t>Input:</a:t>
            </a:r>
          </a:p>
        </p:txBody>
      </p:sp>
      <p:sp>
        <p:nvSpPr>
          <p:cNvPr id="12" name="TextBox 11"/>
          <p:cNvSpPr txBox="1"/>
          <p:nvPr/>
        </p:nvSpPr>
        <p:spPr>
          <a:xfrm>
            <a:off x="2414849" y="2559274"/>
            <a:ext cx="1603324" cy="523220"/>
          </a:xfrm>
          <a:prstGeom prst="rect">
            <a:avLst/>
          </a:prstGeom>
          <a:noFill/>
        </p:spPr>
        <p:txBody>
          <a:bodyPr wrap="none" lIns="91440" tIns="45720" rIns="91440" bIns="45720"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6" y="2194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3"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6" y="2396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6" y="2127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5"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4" y="3157900"/>
                <a:ext cx="2426241"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4" y="3157900"/>
                <a:ext cx="2426241" cy="523220"/>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8"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10" y="3228736"/>
                <a:ext cx="3092450"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10" y="3228736"/>
                <a:ext cx="3092450" cy="523220"/>
              </a:xfrm>
              <a:prstGeom prst="rect">
                <a:avLst/>
              </a:prstGeom>
              <a:blipFill>
                <a:blip r:embed="rId5"/>
                <a:stretch>
                  <a:fillRect/>
                </a:stretch>
              </a:blipFill>
            </p:spPr>
            <p:txBody>
              <a:bodyPr/>
              <a:lstStyle/>
              <a:p>
                <a:r>
                  <a:rPr lang="en-US">
                    <a:noFill/>
                  </a:rPr>
                  <a:t> </a:t>
                </a:r>
              </a:p>
            </p:txBody>
          </p:sp>
        </mc:Fallback>
      </mc:AlternateContent>
      <p:sp>
        <p:nvSpPr>
          <p:cNvPr id="22" name="Oval 21"/>
          <p:cNvSpPr/>
          <p:nvPr/>
        </p:nvSpPr>
        <p:spPr>
          <a:xfrm>
            <a:off x="3843807" y="2236456"/>
            <a:ext cx="625344" cy="623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3" name="Straight Arrow Connector 22"/>
          <p:cNvCxnSpPr>
            <a:endCxn id="22" idx="4"/>
          </p:cNvCxnSpPr>
          <p:nvPr/>
        </p:nvCxnSpPr>
        <p:spPr>
          <a:xfrm flipV="1">
            <a:off x="4054304"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93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10" y="2851265"/>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9" name="Oval 28"/>
          <p:cNvSpPr/>
          <p:nvPr/>
        </p:nvSpPr>
        <p:spPr>
          <a:xfrm>
            <a:off x="4896190" y="282437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30" name="Straight Arrow Connector 29"/>
          <p:cNvCxnSpPr/>
          <p:nvPr/>
        </p:nvCxnSpPr>
        <p:spPr>
          <a:xfrm>
            <a:off x="3565084"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9" y="3131583"/>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30" y="3088407"/>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6" y="280946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34" name="Oval 33"/>
          <p:cNvSpPr/>
          <p:nvPr/>
        </p:nvSpPr>
        <p:spPr>
          <a:xfrm>
            <a:off x="6760066" y="280946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spTree>
    <p:extLst>
      <p:ext uri="{BB962C8B-B14F-4D97-AF65-F5344CB8AC3E}">
        <p14:creationId xmlns:p14="http://schemas.microsoft.com/office/powerpoint/2010/main" val="146868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tura County Custom T Shirt Printing, Responsive Web Design, Screen  Printing, Subl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334" y="2036499"/>
            <a:ext cx="3469267"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Few Project Ideas	</a:t>
            </a:r>
            <a:endParaRPr lang="en-US" dirty="0"/>
          </a:p>
        </p:txBody>
      </p:sp>
      <p:sp>
        <p:nvSpPr>
          <p:cNvPr id="3" name="Content Placeholder 2"/>
          <p:cNvSpPr>
            <a:spLocks noGrp="1"/>
          </p:cNvSpPr>
          <p:nvPr>
            <p:ph idx="1"/>
          </p:nvPr>
        </p:nvSpPr>
        <p:spPr>
          <a:xfrm>
            <a:off x="838200" y="1825625"/>
            <a:ext cx="8017934" cy="4895850"/>
          </a:xfrm>
        </p:spPr>
        <p:txBody>
          <a:bodyPr>
            <a:normAutofit fontScale="92500"/>
          </a:bodyPr>
          <a:lstStyle/>
          <a:p>
            <a:r>
              <a:rPr lang="en-US" dirty="0" smtClean="0"/>
              <a:t>Implement a Cryptographic Protocol/Attack</a:t>
            </a:r>
          </a:p>
          <a:p>
            <a:pPr lvl="1"/>
            <a:r>
              <a:rPr lang="en-US" b="1" dirty="0" smtClean="0"/>
              <a:t>Example: </a:t>
            </a:r>
            <a:r>
              <a:rPr lang="en-US" dirty="0" smtClean="0"/>
              <a:t>Implement Argon2 with different instantiations of round function</a:t>
            </a:r>
          </a:p>
          <a:p>
            <a:pPr lvl="1"/>
            <a:r>
              <a:rPr lang="en-US" b="1" dirty="0" smtClean="0"/>
              <a:t>Example: </a:t>
            </a:r>
            <a:r>
              <a:rPr lang="en-US" dirty="0" smtClean="0"/>
              <a:t>Implement partitioning oracle attack on AES-GCM. </a:t>
            </a:r>
          </a:p>
          <a:p>
            <a:r>
              <a:rPr lang="en-US" dirty="0" smtClean="0"/>
              <a:t>Many other possibilities! Make sure your proposal is realistic. </a:t>
            </a:r>
          </a:p>
          <a:p>
            <a:endParaRPr lang="en-US" dirty="0"/>
          </a:p>
          <a:p>
            <a:endParaRPr lang="en-US" dirty="0" smtClean="0"/>
          </a:p>
          <a:p>
            <a:r>
              <a:rPr lang="en-US" dirty="0" smtClean="0"/>
              <a:t>It is ok to try something and fail i.e., a final project report documenting your unsuccessful attempts to solve a problem is acceptable as long as the attempts are clearly described</a:t>
            </a:r>
          </a:p>
          <a:p>
            <a:endParaRPr lang="en-US" dirty="0"/>
          </a:p>
          <a:p>
            <a:pPr marL="0" indent="0">
              <a:buNone/>
            </a:pPr>
            <a:endParaRPr lang="en-US" dirty="0" smtClean="0"/>
          </a:p>
          <a:p>
            <a:pPr lvl="1"/>
            <a:endParaRPr lang="en-US" dirty="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350" y="4602692"/>
            <a:ext cx="1755234" cy="1930400"/>
          </a:xfrm>
          <a:prstGeom prst="rect">
            <a:avLst/>
          </a:prstGeom>
        </p:spPr>
      </p:pic>
    </p:spTree>
    <p:extLst>
      <p:ext uri="{BB962C8B-B14F-4D97-AF65-F5344CB8AC3E}">
        <p14:creationId xmlns:p14="http://schemas.microsoft.com/office/powerpoint/2010/main" val="1874740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14559" y="2851266"/>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3"/>
            <a:ext cx="8308685"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                 (data value L</a:t>
            </a:r>
            <a:r>
              <a:rPr lang="en-US" sz="2800" baseline="-25000" dirty="0"/>
              <a:t>1</a:t>
            </a:r>
            <a:r>
              <a:rPr lang="en-US" sz="2800" dirty="0"/>
              <a:t> stored in memory)</a:t>
            </a:r>
          </a:p>
        </p:txBody>
      </p:sp>
      <p:sp>
        <p:nvSpPr>
          <p:cNvPr id="16" name="Title 1"/>
          <p:cNvSpPr>
            <a:spLocks noGrp="1"/>
          </p:cNvSpPr>
          <p:nvPr>
            <p:ph type="title"/>
          </p:nvPr>
        </p:nvSpPr>
        <p:spPr>
          <a:xfrm>
            <a:off x="838200" y="365125"/>
            <a:ext cx="10515600" cy="1325563"/>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3487864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9" y="2851266"/>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1" y="2851266"/>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9" y="4208254"/>
            <a:ext cx="10086416" cy="954107"/>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                   (data values L</a:t>
            </a:r>
            <a:r>
              <a:rPr lang="en-US" sz="2800" baseline="-25000" dirty="0"/>
              <a:t>1</a:t>
            </a:r>
            <a:r>
              <a:rPr lang="en-US" sz="2800" dirty="0"/>
              <a:t> and L</a:t>
            </a:r>
            <a:r>
              <a:rPr lang="en-US" sz="2800" baseline="-25000" dirty="0"/>
              <a:t>2 </a:t>
            </a:r>
            <a:r>
              <a:rPr lang="en-US" sz="2800" dirty="0"/>
              <a:t>stored in memory)</a:t>
            </a:r>
          </a:p>
          <a:p>
            <a:endParaRPr lang="en-US" sz="2800" dirty="0"/>
          </a:p>
        </p:txBody>
      </p:sp>
    </p:spTree>
    <p:extLst>
      <p:ext uri="{BB962C8B-B14F-4D97-AF65-F5344CB8AC3E}">
        <p14:creationId xmlns:p14="http://schemas.microsoft.com/office/powerpoint/2010/main" val="4050875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795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1"/>
            <a:ext cx="1705916"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Tree>
    <p:extLst>
      <p:ext uri="{BB962C8B-B14F-4D97-AF65-F5344CB8AC3E}">
        <p14:creationId xmlns:p14="http://schemas.microsoft.com/office/powerpoint/2010/main" val="2874690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1"/>
            <a:ext cx="1705916"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
        <p:nvSpPr>
          <p:cNvPr id="29" name="TextBox 28"/>
          <p:cNvSpPr txBox="1"/>
          <p:nvPr/>
        </p:nvSpPr>
        <p:spPr>
          <a:xfrm>
            <a:off x="1069848" y="5454885"/>
            <a:ext cx="1406154" cy="523220"/>
          </a:xfrm>
          <a:prstGeom prst="rect">
            <a:avLst/>
          </a:prstGeom>
          <a:noFill/>
        </p:spPr>
        <p:txBody>
          <a:bodyPr wrap="none" lIns="91440" tIns="45720" rIns="91440" bIns="45720" rtlCol="0">
            <a:spAutoFit/>
          </a:bodyPr>
          <a:lstStyle/>
          <a:p>
            <a:r>
              <a:rPr lang="en-US" sz="2800" dirty="0"/>
              <a:t>P</a:t>
            </a:r>
            <a:r>
              <a:rPr lang="en-US" sz="2800" baseline="-25000" dirty="0"/>
              <a:t>5</a:t>
            </a:r>
            <a:r>
              <a:rPr lang="en-US" sz="2800" dirty="0"/>
              <a:t> = {5}</a:t>
            </a:r>
          </a:p>
        </p:txBody>
      </p:sp>
    </p:spTree>
    <p:extLst>
      <p:ext uri="{BB962C8B-B14F-4D97-AF65-F5344CB8AC3E}">
        <p14:creationId xmlns:p14="http://schemas.microsoft.com/office/powerpoint/2010/main" val="3522019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55378"/>
                <a:ext cx="10515600" cy="4351338"/>
              </a:xfrm>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867">
                          <a:latin typeface="Cambria Math" panose="02040503050406030204" pitchFamily="18" charset="0"/>
                        </a:rPr>
                        <m:t>ST</m:t>
                      </m:r>
                      <m:d>
                        <m:dPr>
                          <m:ctrlPr>
                            <a:rPr lang="en-US" sz="3867" i="1">
                              <a:latin typeface="Cambria Math" panose="02040503050406030204" pitchFamily="18" charset="0"/>
                            </a:rPr>
                          </m:ctrlPr>
                        </m:dPr>
                        <m:e>
                          <m:r>
                            <a:rPr lang="en-US" sz="3867" i="1">
                              <a:latin typeface="Cambria Math" panose="02040503050406030204" pitchFamily="18" charset="0"/>
                            </a:rPr>
                            <m:t>𝐺</m:t>
                          </m:r>
                        </m:e>
                      </m:d>
                      <m:r>
                        <a:rPr lang="en-US" sz="3867" i="1">
                          <a:latin typeface="Cambria Math" panose="02040503050406030204" pitchFamily="18" charset="0"/>
                        </a:rPr>
                        <m:t>=</m:t>
                      </m:r>
                      <m:func>
                        <m:funcPr>
                          <m:ctrlPr>
                            <a:rPr lang="en-US" sz="3867" i="1">
                              <a:latin typeface="Cambria Math" panose="02040503050406030204" pitchFamily="18" charset="0"/>
                            </a:rPr>
                          </m:ctrlPr>
                        </m:funcPr>
                        <m:fName>
                          <m:limLow>
                            <m:limLowPr>
                              <m:ctrlPr>
                                <a:rPr lang="en-US" sz="3867" i="1">
                                  <a:latin typeface="Cambria Math" panose="02040503050406030204" pitchFamily="18" charset="0"/>
                                </a:rPr>
                              </m:ctrlPr>
                            </m:limLowPr>
                            <m:e>
                              <m:r>
                                <m:rPr>
                                  <m:sty m:val="p"/>
                                </m:rPr>
                                <a:rPr lang="en-US" sz="3867">
                                  <a:latin typeface="Cambria Math" panose="02040503050406030204" pitchFamily="18" charset="0"/>
                                </a:rPr>
                                <m:t>min</m:t>
                              </m:r>
                            </m:e>
                            <m:lim>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lim>
                          </m:limLow>
                        </m:fName>
                        <m:e>
                          <m:d>
                            <m:dPr>
                              <m:ctrlPr>
                                <a:rPr lang="en-US" sz="3867" i="1">
                                  <a:latin typeface="Cambria Math" panose="02040503050406030204" pitchFamily="18" charset="0"/>
                                </a:rPr>
                              </m:ctrlPr>
                            </m:dPr>
                            <m:e>
                              <m:sSub>
                                <m:sSubPr>
                                  <m:ctrlPr>
                                    <a:rPr lang="en-US" sz="3867" i="1">
                                      <a:latin typeface="Cambria Math" panose="02040503050406030204" pitchFamily="18" charset="0"/>
                                    </a:rPr>
                                  </m:ctrlPr>
                                </m:sSubPr>
                                <m:e>
                                  <m:r>
                                    <a:rPr lang="en-US" sz="3867" i="1">
                                      <a:latin typeface="Cambria Math" panose="02040503050406030204" pitchFamily="18" charset="0"/>
                                    </a:rPr>
                                    <m:t>𝑡</m:t>
                                  </m:r>
                                </m:e>
                                <m:sub>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sub>
                              </m:sSub>
                              <m:r>
                                <a:rPr lang="en-US" sz="3867" i="1">
                                  <a:latin typeface="Cambria Math" panose="02040503050406030204" pitchFamily="18" charset="0"/>
                                  <a:ea typeface="Cambria Math" panose="02040503050406030204" pitchFamily="18" charset="0"/>
                                </a:rPr>
                                <m:t>×</m:t>
                              </m:r>
                              <m:func>
                                <m:funcPr>
                                  <m:ctrlPr>
                                    <a:rPr lang="en-US" sz="3867" i="1">
                                      <a:latin typeface="Cambria Math" panose="02040503050406030204" pitchFamily="18" charset="0"/>
                                    </a:rPr>
                                  </m:ctrlPr>
                                </m:funcPr>
                                <m:fName>
                                  <m:limLow>
                                    <m:limLowPr>
                                      <m:ctrlPr>
                                        <a:rPr lang="en-US" sz="3867" i="1">
                                          <a:latin typeface="Cambria Math" panose="02040503050406030204" pitchFamily="18" charset="0"/>
                                        </a:rPr>
                                      </m:ctrlPr>
                                    </m:limLowPr>
                                    <m:e>
                                      <m:r>
                                        <m:rPr>
                                          <m:sty m:val="p"/>
                                        </m:rPr>
                                        <a:rPr lang="en-US" sz="3867">
                                          <a:latin typeface="Cambria Math" panose="02040503050406030204" pitchFamily="18" charset="0"/>
                                        </a:rPr>
                                        <m:t>max</m:t>
                                      </m:r>
                                    </m:e>
                                    <m:lim>
                                      <m:r>
                                        <a:rPr lang="en-US" sz="3867" i="1">
                                          <a:latin typeface="Cambria Math" panose="02040503050406030204" pitchFamily="18" charset="0"/>
                                        </a:rPr>
                                        <m:t>𝑖</m:t>
                                      </m:r>
                                      <m:r>
                                        <a:rPr lang="en-US" sz="3867" i="1">
                                          <a:latin typeface="Cambria Math" panose="02040503050406030204" pitchFamily="18" charset="0"/>
                                          <a:ea typeface="Cambria Math" panose="02040503050406030204" pitchFamily="18" charset="0"/>
                                        </a:rPr>
                                        <m:t>≤</m:t>
                                      </m:r>
                                      <m:sSub>
                                        <m:sSubPr>
                                          <m:ctrlPr>
                                            <a:rPr lang="en-US" sz="3867" i="1">
                                              <a:latin typeface="Cambria Math" panose="02040503050406030204" pitchFamily="18" charset="0"/>
                                              <a:ea typeface="Cambria Math" panose="02040503050406030204" pitchFamily="18" charset="0"/>
                                            </a:rPr>
                                          </m:ctrlPr>
                                        </m:sSubPr>
                                        <m:e>
                                          <m:r>
                                            <a:rPr lang="en-US" sz="3867" i="1">
                                              <a:latin typeface="Cambria Math" panose="02040503050406030204" pitchFamily="18" charset="0"/>
                                              <a:ea typeface="Cambria Math" panose="02040503050406030204" pitchFamily="18" charset="0"/>
                                            </a:rPr>
                                            <m:t>𝑡</m:t>
                                          </m:r>
                                        </m:e>
                                        <m:sub>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sub>
                                      </m:sSub>
                                    </m:lim>
                                  </m:limLow>
                                </m:fName>
                                <m:e>
                                  <m:d>
                                    <m:dPr>
                                      <m:begChr m:val="|"/>
                                      <m:endChr m:val="|"/>
                                      <m:ctrlPr>
                                        <a:rPr lang="en-US" sz="3867" i="1">
                                          <a:latin typeface="Cambria Math" panose="02040503050406030204" pitchFamily="18" charset="0"/>
                                        </a:rPr>
                                      </m:ctrlPr>
                                    </m:dPr>
                                    <m:e>
                                      <m:sSub>
                                        <m:sSubPr>
                                          <m:ctrlPr>
                                            <a:rPr lang="en-US" sz="3867" i="1">
                                              <a:latin typeface="Cambria Math" panose="02040503050406030204" pitchFamily="18" charset="0"/>
                                            </a:rPr>
                                          </m:ctrlPr>
                                        </m:sSubPr>
                                        <m:e>
                                          <m:r>
                                            <a:rPr lang="en-US" sz="3867" i="1">
                                              <a:latin typeface="Cambria Math" panose="02040503050406030204" pitchFamily="18" charset="0"/>
                                            </a:rPr>
                                            <m:t>𝑃</m:t>
                                          </m:r>
                                        </m:e>
                                        <m:sub>
                                          <m:r>
                                            <a:rPr lang="en-US" sz="3867"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55378"/>
                <a:ext cx="10515600" cy="4351338"/>
              </a:xfrm>
              <a:blipFill>
                <a:blip r:embed="rId2"/>
                <a:stretch>
                  <a:fillRect l="-638"/>
                </a:stretch>
              </a:blipFill>
            </p:spPr>
            <p:txBody>
              <a:bodyPr/>
              <a:lstStyle/>
              <a:p>
                <a:r>
                  <a:rPr lang="en-US">
                    <a:noFill/>
                  </a:rPr>
                  <a:t> </a:t>
                </a:r>
              </a:p>
            </p:txBody>
          </p:sp>
        </mc:Fallback>
      </mc:AlternateContent>
      <p:grpSp>
        <p:nvGrpSpPr>
          <p:cNvPr id="4" name="Group 3"/>
          <p:cNvGrpSpPr/>
          <p:nvPr/>
        </p:nvGrpSpPr>
        <p:grpSpPr>
          <a:xfrm>
            <a:off x="7239000" y="4028282"/>
            <a:ext cx="2981646" cy="2165734"/>
            <a:chOff x="-821691" y="4146380"/>
            <a:chExt cx="3857483" cy="2801902"/>
          </a:xfrm>
        </p:grpSpPr>
        <p:sp>
          <p:nvSpPr>
            <p:cNvPr id="5" name="TextBox 4"/>
            <p:cNvSpPr txBox="1"/>
            <p:nvPr/>
          </p:nvSpPr>
          <p:spPr>
            <a:xfrm>
              <a:off x="726876" y="6302214"/>
              <a:ext cx="1074537" cy="646068"/>
            </a:xfrm>
            <a:prstGeom prst="rect">
              <a:avLst/>
            </a:prstGeom>
            <a:noFill/>
          </p:spPr>
          <p:txBody>
            <a:bodyPr wrap="none" rtlCol="0">
              <a:spAutoFit/>
            </a:bodyPr>
            <a:lstStyle/>
            <a:p>
              <a:r>
                <a:rPr lang="en-US" dirty="0" smtClean="0"/>
                <a:t>time</a:t>
              </a:r>
              <a:endParaRPr lang="en-GB" dirty="0"/>
            </a:p>
          </p:txBody>
        </p:sp>
        <p:sp>
          <p:nvSpPr>
            <p:cNvPr id="6" name="TextBox 5"/>
            <p:cNvSpPr txBox="1"/>
            <p:nvPr/>
          </p:nvSpPr>
          <p:spPr>
            <a:xfrm rot="16200000">
              <a:off x="-997060" y="5461815"/>
              <a:ext cx="720069" cy="369332"/>
            </a:xfrm>
            <a:prstGeom prst="rect">
              <a:avLst/>
            </a:prstGeom>
            <a:noFill/>
          </p:spPr>
          <p:txBody>
            <a:bodyPr wrap="none" rtlCol="0">
              <a:spAutoFit/>
            </a:bodyPr>
            <a:lstStyle/>
            <a:p>
              <a:r>
                <a:rPr lang="en-US" dirty="0" smtClean="0"/>
                <a:t>space</a:t>
              </a:r>
              <a:endParaRPr lang="en-GB" dirty="0"/>
            </a:p>
          </p:txBody>
        </p:sp>
        <p:sp>
          <p:nvSpPr>
            <p:cNvPr id="7" name="TextBox 6"/>
            <p:cNvSpPr txBox="1"/>
            <p:nvPr/>
          </p:nvSpPr>
          <p:spPr>
            <a:xfrm>
              <a:off x="-665368" y="4672383"/>
              <a:ext cx="369012" cy="369332"/>
            </a:xfrm>
            <a:prstGeom prst="rect">
              <a:avLst/>
            </a:prstGeom>
            <a:noFill/>
          </p:spPr>
          <p:txBody>
            <a:bodyPr wrap="none" rtlCol="0">
              <a:spAutoFit/>
            </a:bodyPr>
            <a:lstStyle/>
            <a:p>
              <a:r>
                <a:rPr lang="en-US" dirty="0">
                  <a:solidFill>
                    <a:schemeClr val="accent1"/>
                  </a:solidFill>
                </a:rPr>
                <a:t>m</a:t>
              </a:r>
              <a:endParaRPr lang="en-GB" dirty="0">
                <a:solidFill>
                  <a:schemeClr val="accent1"/>
                </a:solidFill>
              </a:endParaRPr>
            </a:p>
          </p:txBody>
        </p:sp>
        <p:sp>
          <p:nvSpPr>
            <p:cNvPr id="8" name="TextBox 7"/>
            <p:cNvSpPr txBox="1"/>
            <p:nvPr/>
          </p:nvSpPr>
          <p:spPr>
            <a:xfrm>
              <a:off x="2503381" y="6386465"/>
              <a:ext cx="261610" cy="369332"/>
            </a:xfrm>
            <a:prstGeom prst="rect">
              <a:avLst/>
            </a:prstGeom>
            <a:noFill/>
          </p:spPr>
          <p:txBody>
            <a:bodyPr wrap="none" rtlCol="0">
              <a:spAutoFit/>
            </a:bodyPr>
            <a:lstStyle/>
            <a:p>
              <a:r>
                <a:rPr lang="en-US" dirty="0" smtClean="0">
                  <a:solidFill>
                    <a:schemeClr val="accent1"/>
                  </a:solidFill>
                </a:rPr>
                <a:t>t</a:t>
              </a:r>
              <a:endParaRPr lang="en-GB" dirty="0">
                <a:solidFill>
                  <a:schemeClr val="accent1"/>
                </a:solidFill>
              </a:endParaRPr>
            </a:p>
          </p:txBody>
        </p:sp>
        <p:sp>
          <p:nvSpPr>
            <p:cNvPr id="9" name="TextBox 8"/>
            <p:cNvSpPr txBox="1"/>
            <p:nvPr/>
          </p:nvSpPr>
          <p:spPr>
            <a:xfrm>
              <a:off x="553515" y="4146380"/>
              <a:ext cx="1087990" cy="461665"/>
            </a:xfrm>
            <a:prstGeom prst="rect">
              <a:avLst/>
            </a:prstGeom>
            <a:noFill/>
          </p:spPr>
          <p:txBody>
            <a:bodyPr wrap="none" rtlCol="0">
              <a:spAutoFit/>
            </a:bodyPr>
            <a:lstStyle/>
            <a:p>
              <a:r>
                <a:rPr lang="en-US" sz="2400" u="sng" dirty="0" smtClean="0"/>
                <a:t>ST Cost</a:t>
              </a:r>
              <a:endParaRPr lang="en-GB" sz="2400" u="sng" dirty="0">
                <a:solidFill>
                  <a:schemeClr val="accent1"/>
                </a:solidFill>
              </a:endParaRPr>
            </a:p>
          </p:txBody>
        </p:sp>
        <p:grpSp>
          <p:nvGrpSpPr>
            <p:cNvPr id="10" name="Group 9"/>
            <p:cNvGrpSpPr/>
            <p:nvPr/>
          </p:nvGrpSpPr>
          <p:grpSpPr>
            <a:xfrm>
              <a:off x="-358356" y="4697796"/>
              <a:ext cx="3103182" cy="1738398"/>
              <a:chOff x="1570552" y="3338357"/>
              <a:chExt cx="3103182" cy="1738398"/>
            </a:xfrm>
          </p:grpSpPr>
          <p:sp>
            <p:nvSpPr>
              <p:cNvPr id="14" name="Rectangle 13"/>
              <p:cNvSpPr/>
              <p:nvPr/>
            </p:nvSpPr>
            <p:spPr>
              <a:xfrm>
                <a:off x="1643361" y="3488084"/>
                <a:ext cx="2919733" cy="1451119"/>
              </a:xfrm>
              <a:prstGeom prst="rect">
                <a:avLst/>
              </a:prstGeom>
              <a:pattFill prst="wdUpDiag">
                <a:fgClr>
                  <a:srgbClr val="FF0000"/>
                </a:fgClr>
                <a:bgClr>
                  <a:srgbClr val="DEDDDD"/>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570552" y="3488084"/>
                <a:ext cx="3103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63094" y="3338357"/>
                <a:ext cx="0" cy="17383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64414" y="4855908"/>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285546" y="4563815"/>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68830" y="6295069"/>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73911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636959"/>
              </a:xfrm>
            </p:spPr>
            <p:txBody>
              <a:bodyPr>
                <a:normAutofit/>
              </a:bodyPr>
              <a:lstStyle/>
              <a:p>
                <a:r>
                  <a:rPr lang="en-GB" sz="2400" dirty="0"/>
                  <a:t>Problem: for parallel computation ST-complexity can scale badly in the number of evaluations of a function.</a:t>
                </a:r>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a:p>
                <a:pPr marL="0" indent="0">
                  <a:buNone/>
                </a:pPr>
                <a:endParaRPr lang="en-GB" sz="2400" dirty="0"/>
              </a:p>
              <a:p>
                <a:pPr marL="0" indent="0">
                  <a:buNone/>
                </a:pPr>
                <a:r>
                  <a:rPr lang="en-GB" sz="2400" dirty="0"/>
                  <a:t>[AS15] </a:t>
                </a:r>
                <a14:m>
                  <m:oMath xmlns:m="http://schemas.openxmlformats.org/officeDocument/2006/math">
                    <m:r>
                      <a:rPr lang="en-US" sz="2400" i="1" dirty="0">
                        <a:latin typeface="Cambria Math"/>
                        <a:ea typeface="Cambria Math"/>
                      </a:rPr>
                      <m:t>∃ </m:t>
                    </m:r>
                  </m:oMath>
                </a14:m>
                <a:r>
                  <a:rPr lang="en-GB" sz="2400" dirty="0"/>
                  <a:t>function </a:t>
                </a:r>
                <a:r>
                  <a:rPr lang="en-GB" sz="2400" i="1" dirty="0" err="1"/>
                  <a:t>f</a:t>
                </a:r>
                <a:r>
                  <a:rPr lang="en-GB" sz="2400" baseline="-25000" dirty="0" err="1"/>
                  <a:t>n</a:t>
                </a:r>
                <a:r>
                  <a:rPr lang="en-GB" sz="2400" dirty="0"/>
                  <a:t> (consisting of n RO calls) such that: </a:t>
                </a:r>
                <a14:m>
                  <m:oMath xmlns:m="http://schemas.openxmlformats.org/officeDocument/2006/math">
                    <m:r>
                      <a:rPr lang="en-US" sz="2400" i="1">
                        <a:latin typeface="Cambria Math"/>
                      </a:rPr>
                      <m:t>𝑆𝑇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𝑓</m:t>
                            </m:r>
                          </m:e>
                          <m:sup>
                            <m:r>
                              <a:rPr lang="en-US" sz="2400" i="1">
                                <a:latin typeface="Cambria Math"/>
                                <a:ea typeface="Cambria Math"/>
                              </a:rPr>
                              <m:t>×</m:t>
                            </m:r>
                            <m:rad>
                              <m:radPr>
                                <m:degHide m:val="on"/>
                                <m:ctrlPr>
                                  <a:rPr lang="en-US" sz="2400" i="1">
                                    <a:latin typeface="Cambria Math" panose="02040503050406030204" pitchFamily="18" charset="0"/>
                                    <a:ea typeface="Cambria Math"/>
                                  </a:rPr>
                                </m:ctrlPr>
                              </m:radPr>
                              <m:deg/>
                              <m:e>
                                <m:r>
                                  <a:rPr lang="en-US" sz="2400" i="1">
                                    <a:latin typeface="Cambria Math"/>
                                    <a:ea typeface="Cambria Math"/>
                                  </a:rPr>
                                  <m:t>𝑛</m:t>
                                </m:r>
                              </m:e>
                            </m:rad>
                          </m:sup>
                        </m:sSup>
                      </m:e>
                    </m:d>
                    <m:r>
                      <a:rPr lang="en-US" sz="2400" i="1">
                        <a:latin typeface="Cambria Math"/>
                      </a:rPr>
                      <m:t>=</m:t>
                    </m:r>
                    <m:r>
                      <a:rPr lang="en-US" sz="2400" i="1">
                        <a:latin typeface="Cambria Math"/>
                      </a:rPr>
                      <m:t>𝑂</m:t>
                    </m:r>
                    <m:r>
                      <a:rPr lang="en-US" sz="2400" i="1">
                        <a:latin typeface="Cambria Math"/>
                      </a:rPr>
                      <m:t>(</m:t>
                    </m:r>
                    <m:r>
                      <a:rPr lang="en-US" sz="2400" i="1">
                        <a:latin typeface="Cambria Math"/>
                      </a:rPr>
                      <m:t>𝑆𝑇</m:t>
                    </m:r>
                    <m:d>
                      <m:dPr>
                        <m:ctrlPr>
                          <a:rPr lang="en-US" sz="2400" i="1">
                            <a:latin typeface="Cambria Math" panose="02040503050406030204" pitchFamily="18" charset="0"/>
                          </a:rPr>
                        </m:ctrlPr>
                      </m:dPr>
                      <m:e>
                        <m:r>
                          <a:rPr lang="en-US" sz="2400" i="1">
                            <a:latin typeface="Cambria Math"/>
                          </a:rPr>
                          <m:t>𝑓</m:t>
                        </m:r>
                      </m:e>
                    </m:d>
                    <m:r>
                      <a:rPr lang="en-US" sz="2400" i="1">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636959"/>
              </a:xfrm>
              <a:blipFill>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652815" y="3313349"/>
            <a:ext cx="9789825" cy="2110519"/>
            <a:chOff x="1652814" y="3313348"/>
            <a:chExt cx="9789824" cy="2110518"/>
          </a:xfrm>
        </p:grpSpPr>
        <p:sp>
          <p:nvSpPr>
            <p:cNvPr id="7" name="TextBox 6"/>
            <p:cNvSpPr txBox="1"/>
            <p:nvPr/>
          </p:nvSpPr>
          <p:spPr>
            <a:xfrm>
              <a:off x="3503179" y="5044210"/>
              <a:ext cx="635110" cy="379656"/>
            </a:xfrm>
            <a:prstGeom prst="rect">
              <a:avLst/>
            </a:prstGeom>
            <a:noFill/>
          </p:spPr>
          <p:txBody>
            <a:bodyPr wrap="none" rtlCol="0">
              <a:spAutoFit/>
            </a:bodyPr>
            <a:lstStyle/>
            <a:p>
              <a:r>
                <a:rPr lang="en-US" sz="1867" dirty="0"/>
                <a:t>time</a:t>
              </a:r>
              <a:endParaRPr lang="en-GB" sz="1867" dirty="0"/>
            </a:p>
          </p:txBody>
        </p:sp>
        <p:sp>
          <p:nvSpPr>
            <p:cNvPr id="8" name="TextBox 7"/>
            <p:cNvSpPr txBox="1"/>
            <p:nvPr/>
          </p:nvSpPr>
          <p:spPr>
            <a:xfrm rot="16200000">
              <a:off x="1430509" y="3961773"/>
              <a:ext cx="824265" cy="379656"/>
            </a:xfrm>
            <a:prstGeom prst="rect">
              <a:avLst/>
            </a:prstGeom>
            <a:noFill/>
          </p:spPr>
          <p:txBody>
            <a:bodyPr wrap="none" rtlCol="0">
              <a:spAutoFit/>
            </a:bodyPr>
            <a:lstStyle/>
            <a:p>
              <a:r>
                <a:rPr lang="en-US" sz="1867" dirty="0"/>
                <a:t>space</a:t>
              </a:r>
              <a:endParaRPr lang="en-GB" sz="1867" dirty="0"/>
            </a:p>
          </p:txBody>
        </p:sp>
        <p:sp>
          <p:nvSpPr>
            <p:cNvPr id="10" name="TextBox 9"/>
            <p:cNvSpPr txBox="1"/>
            <p:nvPr/>
          </p:nvSpPr>
          <p:spPr>
            <a:xfrm>
              <a:off x="1964705" y="3701208"/>
              <a:ext cx="433132" cy="379656"/>
            </a:xfrm>
            <a:prstGeom prst="rect">
              <a:avLst/>
            </a:prstGeom>
            <a:noFill/>
          </p:spPr>
          <p:txBody>
            <a:bodyPr wrap="none" rtlCol="0">
              <a:spAutoFit/>
            </a:bodyPr>
            <a:lstStyle/>
            <a:p>
              <a:r>
                <a:rPr lang="en-US" sz="1867" dirty="0">
                  <a:solidFill>
                    <a:schemeClr val="accent1"/>
                  </a:solidFill>
                </a:rPr>
                <a:t>S</a:t>
              </a:r>
              <a:r>
                <a:rPr lang="en-US" sz="1867" baseline="-25000" dirty="0">
                  <a:solidFill>
                    <a:schemeClr val="accent1"/>
                  </a:solidFill>
                </a:rPr>
                <a:t>1</a:t>
              </a:r>
              <a:endParaRPr lang="en-GB" sz="1867" baseline="-25000" dirty="0">
                <a:solidFill>
                  <a:schemeClr val="accent1"/>
                </a:solidFill>
              </a:endParaRPr>
            </a:p>
          </p:txBody>
        </p:sp>
        <p:sp>
          <p:nvSpPr>
            <p:cNvPr id="11" name="TextBox 10"/>
            <p:cNvSpPr txBox="1"/>
            <p:nvPr/>
          </p:nvSpPr>
          <p:spPr>
            <a:xfrm>
              <a:off x="4673050" y="4927665"/>
              <a:ext cx="418704" cy="379656"/>
            </a:xfrm>
            <a:prstGeom prst="rect">
              <a:avLst/>
            </a:prstGeom>
            <a:noFill/>
          </p:spPr>
          <p:txBody>
            <a:bodyPr wrap="none" rtlCol="0">
              <a:spAutoFit/>
            </a:bodyPr>
            <a:lstStyle/>
            <a:p>
              <a:r>
                <a:rPr lang="en-US" sz="1867" dirty="0">
                  <a:solidFill>
                    <a:schemeClr val="accent1"/>
                  </a:solidFill>
                </a:rPr>
                <a:t>T</a:t>
              </a:r>
              <a:r>
                <a:rPr lang="en-US" sz="1867" baseline="-25000" dirty="0">
                  <a:solidFill>
                    <a:schemeClr val="accent1"/>
                  </a:solidFill>
                </a:rPr>
                <a:t>1</a:t>
              </a:r>
              <a:endParaRPr lang="en-GB" sz="1867" baseline="-25000" dirty="0">
                <a:solidFill>
                  <a:schemeClr val="accent1"/>
                </a:solidFill>
              </a:endParaRPr>
            </a:p>
          </p:txBody>
        </p:sp>
        <p:sp>
          <p:nvSpPr>
            <p:cNvPr id="12" name="TextBox 11"/>
            <p:cNvSpPr txBox="1"/>
            <p:nvPr/>
          </p:nvSpPr>
          <p:spPr>
            <a:xfrm>
              <a:off x="6497053" y="3398905"/>
              <a:ext cx="4945585" cy="523220"/>
            </a:xfrm>
            <a:prstGeom prst="rect">
              <a:avLst/>
            </a:prstGeom>
            <a:noFill/>
          </p:spPr>
          <p:txBody>
            <a:bodyPr wrap="none" rtlCol="0">
              <a:spAutoFit/>
            </a:bodyPr>
            <a:lstStyle/>
            <a:p>
              <a:r>
                <a:rPr lang="en-US" sz="2800" dirty="0"/>
                <a:t>ST</a:t>
              </a:r>
              <a:r>
                <a:rPr lang="en-US" sz="2800" baseline="-25000" dirty="0"/>
                <a:t>1</a:t>
              </a:r>
              <a:r>
                <a:rPr lang="en-US" sz="2800" dirty="0"/>
                <a:t> = </a:t>
              </a:r>
              <a:r>
                <a:rPr lang="en-US" sz="2800" dirty="0">
                  <a:solidFill>
                    <a:schemeClr val="accent1"/>
                  </a:solidFill>
                </a:rPr>
                <a:t>S</a:t>
              </a:r>
              <a:r>
                <a:rPr lang="en-US" sz="2800" baseline="-25000" dirty="0">
                  <a:solidFill>
                    <a:schemeClr val="accent1"/>
                  </a:solidFill>
                </a:rPr>
                <a:t>1</a:t>
              </a:r>
              <a:r>
                <a:rPr lang="en-US" sz="2800" dirty="0">
                  <a:solidFill>
                    <a:schemeClr val="tx2"/>
                  </a:solidFill>
                </a:rPr>
                <a:t> </a:t>
              </a:r>
              <a:r>
                <a:rPr lang="en-US" sz="2800" dirty="0"/>
                <a:t>× </a:t>
              </a:r>
              <a:r>
                <a:rPr lang="en-US" sz="2800" dirty="0">
                  <a:solidFill>
                    <a:schemeClr val="accent1"/>
                  </a:solidFill>
                </a:rPr>
                <a:t>T</a:t>
              </a:r>
              <a:r>
                <a:rPr lang="en-US" sz="2800" baseline="-25000" dirty="0">
                  <a:solidFill>
                    <a:schemeClr val="accent1"/>
                  </a:solidFill>
                </a:rPr>
                <a:t>1 </a:t>
              </a:r>
              <a:r>
                <a:rPr lang="en-US" sz="2800" dirty="0">
                  <a:latin typeface="Lucida Sans Unicode" panose="020B0602030504020204" pitchFamily="34" charset="0"/>
                  <a:cs typeface="Lucida Sans Unicode" panose="020B0602030504020204" pitchFamily="34" charset="0"/>
                </a:rPr>
                <a:t>≈</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solidFill>
                    <a:schemeClr val="accent2"/>
                  </a:solidFill>
                </a:rPr>
                <a:t>S</a:t>
              </a:r>
              <a:r>
                <a:rPr lang="en-US" sz="2800" baseline="-25000" dirty="0">
                  <a:solidFill>
                    <a:schemeClr val="accent2"/>
                  </a:solidFill>
                </a:rPr>
                <a:t>3</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t>×</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solidFill>
                    <a:schemeClr val="accent2"/>
                  </a:solidFill>
                </a:rPr>
                <a:t>T</a:t>
              </a:r>
              <a:r>
                <a:rPr lang="en-US" sz="2800" baseline="-25000" dirty="0">
                  <a:solidFill>
                    <a:schemeClr val="accent2"/>
                  </a:solidFill>
                </a:rPr>
                <a:t>3</a:t>
              </a:r>
              <a:r>
                <a:rPr lang="en-US" sz="2800" dirty="0">
                  <a:solidFill>
                    <a:schemeClr val="accent2"/>
                  </a:solidFill>
                </a:rPr>
                <a:t> </a:t>
              </a:r>
              <a:r>
                <a:rPr lang="en-US" sz="2800" dirty="0"/>
                <a:t>= ST</a:t>
              </a:r>
              <a:r>
                <a:rPr lang="en-US" sz="2800" baseline="-25000" dirty="0"/>
                <a:t>3</a:t>
              </a:r>
              <a:endParaRPr lang="en-GB" sz="28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433132" cy="379656"/>
            </a:xfrm>
            <a:prstGeom prst="rect">
              <a:avLst/>
            </a:prstGeom>
            <a:noFill/>
          </p:spPr>
          <p:txBody>
            <a:bodyPr wrap="none" rtlCol="0">
              <a:spAutoFit/>
            </a:bodyPr>
            <a:lstStyle/>
            <a:p>
              <a:r>
                <a:rPr lang="en-US" sz="1867" dirty="0">
                  <a:solidFill>
                    <a:schemeClr val="accent2"/>
                  </a:solidFill>
                </a:rPr>
                <a:t>S</a:t>
              </a:r>
              <a:r>
                <a:rPr lang="en-US" sz="1867" baseline="-25000" dirty="0">
                  <a:solidFill>
                    <a:schemeClr val="accent2"/>
                  </a:solidFill>
                </a:rPr>
                <a:t>3</a:t>
              </a:r>
              <a:endParaRPr lang="en-GB" sz="1867"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6" y="4927665"/>
              <a:ext cx="418704" cy="379656"/>
            </a:xfrm>
            <a:prstGeom prst="rect">
              <a:avLst/>
            </a:prstGeom>
            <a:noFill/>
          </p:spPr>
          <p:txBody>
            <a:bodyPr wrap="none" rtlCol="0">
              <a:spAutoFit/>
            </a:bodyPr>
            <a:lstStyle/>
            <a:p>
              <a:r>
                <a:rPr lang="en-US" sz="1867" dirty="0">
                  <a:solidFill>
                    <a:schemeClr val="accent2"/>
                  </a:solidFill>
                </a:rPr>
                <a:t>T</a:t>
              </a:r>
              <a:r>
                <a:rPr lang="en-US" sz="1867" baseline="-25000" dirty="0">
                  <a:solidFill>
                    <a:schemeClr val="accent2"/>
                  </a:solidFill>
                </a:rPr>
                <a:t>3</a:t>
              </a:r>
              <a:endParaRPr lang="en-GB" sz="1867"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4" y="4296878"/>
              <a:ext cx="2205986" cy="707886"/>
            </a:xfrm>
            <a:prstGeom prst="rect">
              <a:avLst/>
            </a:prstGeom>
            <a:noFill/>
          </p:spPr>
          <p:txBody>
            <a:bodyPr wrap="square" rtlCol="0">
              <a:spAutoFit/>
            </a:bodyPr>
            <a:lstStyle/>
            <a:p>
              <a:pPr algn="ctr"/>
              <a:r>
                <a:rPr lang="en-US" sz="2000" dirty="0"/>
                <a:t>cost of computing</a:t>
              </a:r>
            </a:p>
            <a:p>
              <a:pPr algn="ctr"/>
              <a:r>
                <a:rPr lang="en-US" sz="2000" i="1" dirty="0"/>
                <a:t>f</a:t>
              </a:r>
              <a:r>
                <a:rPr lang="en-US" sz="2000" dirty="0"/>
                <a:t> once</a:t>
              </a:r>
              <a:endParaRPr lang="en-GB" sz="2000" dirty="0"/>
            </a:p>
          </p:txBody>
        </p:sp>
        <p:sp>
          <p:nvSpPr>
            <p:cNvPr id="92" name="TextBox 91"/>
            <p:cNvSpPr txBox="1"/>
            <p:nvPr/>
          </p:nvSpPr>
          <p:spPr>
            <a:xfrm>
              <a:off x="9150154" y="4275782"/>
              <a:ext cx="2205986" cy="707886"/>
            </a:xfrm>
            <a:prstGeom prst="rect">
              <a:avLst/>
            </a:prstGeom>
            <a:noFill/>
          </p:spPr>
          <p:txBody>
            <a:bodyPr wrap="square" rtlCol="0">
              <a:spAutoFit/>
            </a:bodyPr>
            <a:lstStyle/>
            <a:p>
              <a:pPr algn="ctr"/>
              <a:r>
                <a:rPr lang="en-US" sz="2000" dirty="0"/>
                <a:t>cost of computing</a:t>
              </a:r>
            </a:p>
            <a:p>
              <a:pPr algn="ctr"/>
              <a:r>
                <a:rPr lang="en-US" sz="2000" i="1" dirty="0"/>
                <a:t>f</a:t>
              </a:r>
              <a:r>
                <a:rPr lang="en-US" sz="2000" dirty="0"/>
                <a:t> three times</a:t>
              </a:r>
              <a:endParaRPr lang="en-GB" sz="20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261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rPr>
                        <m:t>CC</m:t>
                      </m:r>
                      <m:d>
                        <m:dPr>
                          <m:ctrlPr>
                            <a:rPr lang="en-US" sz="3600" i="1">
                              <a:latin typeface="Cambria Math" panose="02040503050406030204" pitchFamily="18" charset="0"/>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panose="02040503050406030204" pitchFamily="18" charset="0"/>
                            </a:rPr>
                          </m:ctrlPr>
                        </m:funcPr>
                        <m:fName>
                          <m:limLow>
                            <m:limLowPr>
                              <m:ctrlPr>
                                <a:rPr lang="en-US" sz="3600" i="1">
                                  <a:latin typeface="Cambria Math" panose="02040503050406030204" pitchFamily="18" charset="0"/>
                                </a:rPr>
                              </m:ctrlPr>
                            </m:limLowPr>
                            <m:e>
                              <m:r>
                                <m:rPr>
                                  <m:sty m:val="p"/>
                                </m:rPr>
                                <a:rPr lang="en-US" sz="3600">
                                  <a:latin typeface="Cambria Math" panose="02040503050406030204" pitchFamily="18" charset="0"/>
                                </a:rPr>
                                <m:t>min</m:t>
                              </m:r>
                            </m:e>
                            <m:lim>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7691517" y="2838822"/>
            <a:ext cx="865255"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60282" y="3109520"/>
            <a:ext cx="4036247" cy="1077218"/>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12" name="Straight Arrow Connector 11"/>
          <p:cNvCxnSpPr/>
          <p:nvPr/>
        </p:nvCxnSpPr>
        <p:spPr>
          <a:xfrm flipH="1">
            <a:off x="2739923" y="2838822"/>
            <a:ext cx="1711836"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1" y="3109519"/>
            <a:ext cx="4036247" cy="2062103"/>
          </a:xfrm>
          <a:prstGeom prst="rect">
            <a:avLst/>
          </a:prstGeom>
          <a:noFill/>
        </p:spPr>
        <p:txBody>
          <a:bodyPr wrap="square" lIns="91440" tIns="45720" rIns="91440" bIns="45720" rtlCol="0">
            <a:spAutoFit/>
          </a:bodyPr>
          <a:lstStyle/>
          <a:p>
            <a:r>
              <a:rPr lang="en-US" sz="3200" dirty="0"/>
              <a:t>Approximates Amortized Area x Time Complexity of </a:t>
            </a:r>
            <a:r>
              <a:rPr lang="en-US" sz="3200" dirty="0" err="1"/>
              <a:t>iMHF</a:t>
            </a:r>
            <a:endParaRPr lang="en-US" sz="3200" dirty="0"/>
          </a:p>
        </p:txBody>
      </p:sp>
      <p:grpSp>
        <p:nvGrpSpPr>
          <p:cNvPr id="8" name="Group 7"/>
          <p:cNvGrpSpPr/>
          <p:nvPr/>
        </p:nvGrpSpPr>
        <p:grpSpPr>
          <a:xfrm>
            <a:off x="2654512" y="4225208"/>
            <a:ext cx="5459611" cy="2569395"/>
            <a:chOff x="1931789" y="4191000"/>
            <a:chExt cx="5459611" cy="2569395"/>
          </a:xfrm>
        </p:grpSpPr>
        <p:sp>
          <p:nvSpPr>
            <p:cNvPr id="9" name="TextBox 8"/>
            <p:cNvSpPr txBox="1"/>
            <p:nvPr/>
          </p:nvSpPr>
          <p:spPr>
            <a:xfrm>
              <a:off x="3964475" y="4191000"/>
              <a:ext cx="3350725" cy="461665"/>
            </a:xfrm>
            <a:prstGeom prst="rect">
              <a:avLst/>
            </a:prstGeom>
            <a:noFill/>
          </p:spPr>
          <p:txBody>
            <a:bodyPr wrap="none" rtlCol="0">
              <a:spAutoFit/>
            </a:bodyPr>
            <a:lstStyle/>
            <a:p>
              <a:r>
                <a:rPr lang="en-US" sz="2400" u="sng" dirty="0" smtClean="0"/>
                <a:t>Cumulative Memory Cost</a:t>
              </a:r>
              <a:endParaRPr lang="en-GB" sz="2400" u="sng" dirty="0">
                <a:solidFill>
                  <a:schemeClr val="accent1"/>
                </a:solidFill>
              </a:endParaRPr>
            </a:p>
          </p:txBody>
        </p:sp>
        <p:grpSp>
          <p:nvGrpSpPr>
            <p:cNvPr id="10" name="Group 9"/>
            <p:cNvGrpSpPr/>
            <p:nvPr/>
          </p:nvGrpSpPr>
          <p:grpSpPr>
            <a:xfrm>
              <a:off x="1931789" y="4652665"/>
              <a:ext cx="5459611" cy="2107730"/>
              <a:chOff x="5499321" y="2924976"/>
              <a:chExt cx="5459611" cy="2107730"/>
            </a:xfrm>
          </p:grpSpPr>
          <p:cxnSp>
            <p:nvCxnSpPr>
              <p:cNvPr id="11" name="Straight Arrow Connector 10"/>
              <p:cNvCxnSpPr/>
              <p:nvPr/>
            </p:nvCxnSpPr>
            <p:spPr>
              <a:xfrm flipH="1" flipV="1">
                <a:off x="7637594" y="2924976"/>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681985" y="4663374"/>
                <a:ext cx="1074590" cy="369332"/>
              </a:xfrm>
              <a:prstGeom prst="rect">
                <a:avLst/>
              </a:prstGeom>
              <a:noFill/>
            </p:spPr>
            <p:txBody>
              <a:bodyPr wrap="none" rtlCol="0">
                <a:spAutoFit/>
              </a:bodyPr>
              <a:lstStyle/>
              <a:p>
                <a:r>
                  <a:rPr lang="en-US" dirty="0" smtClean="0"/>
                  <a:t>iterations</a:t>
                </a:r>
                <a:endParaRPr lang="en-GB" dirty="0"/>
              </a:p>
            </p:txBody>
          </p:sp>
          <p:sp>
            <p:nvSpPr>
              <p:cNvPr id="14" name="TextBox 13"/>
              <p:cNvSpPr txBox="1"/>
              <p:nvPr/>
            </p:nvSpPr>
            <p:spPr>
              <a:xfrm rot="16200000">
                <a:off x="6930756" y="3822975"/>
                <a:ext cx="720069" cy="369332"/>
              </a:xfrm>
              <a:prstGeom prst="rect">
                <a:avLst/>
              </a:prstGeom>
              <a:noFill/>
            </p:spPr>
            <p:txBody>
              <a:bodyPr wrap="none" rtlCol="0">
                <a:spAutoFit/>
              </a:bodyPr>
              <a:lstStyle/>
              <a:p>
                <a:r>
                  <a:rPr lang="en-US" dirty="0" smtClean="0"/>
                  <a:t>space</a:t>
                </a:r>
                <a:endParaRPr lang="en-GB" dirty="0"/>
              </a:p>
            </p:txBody>
          </p:sp>
          <p:sp>
            <p:nvSpPr>
              <p:cNvPr id="16" name="Freeform 15"/>
              <p:cNvSpPr/>
              <p:nvPr/>
            </p:nvSpPr>
            <p:spPr>
              <a:xfrm>
                <a:off x="7651797" y="3226291"/>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pattFill prst="wdUpDiag">
                <a:fgClr>
                  <a:srgbClr val="FF0000"/>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99321" y="3499812"/>
                <a:ext cx="503172" cy="369332"/>
              </a:xfrm>
              <a:prstGeom prst="rect">
                <a:avLst/>
              </a:prstGeom>
              <a:noFill/>
            </p:spPr>
            <p:txBody>
              <a:bodyPr wrap="square" rtlCol="0">
                <a:spAutoFit/>
              </a:bodyPr>
              <a:lstStyle/>
              <a:p>
                <a:endParaRPr lang="en-GB" dirty="0"/>
              </a:p>
            </p:txBody>
          </p:sp>
          <p:cxnSp>
            <p:nvCxnSpPr>
              <p:cNvPr id="18" name="Straight Arrow Connector 17"/>
              <p:cNvCxnSpPr/>
              <p:nvPr/>
            </p:nvCxnSpPr>
            <p:spPr>
              <a:xfrm>
                <a:off x="7654310" y="4656230"/>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725890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9633" y="4404665"/>
            <a:ext cx="10950431" cy="2212591"/>
          </a:xfrm>
          <a:prstGeom prst="rect">
            <a:avLst/>
          </a:prstGeom>
          <a:solidFill>
            <a:schemeClr val="accent1">
              <a:alpha val="0"/>
            </a:schemeClr>
          </a:solidFill>
          <a:ln w="412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67"/>
          </a:p>
        </p:txBody>
      </p:sp>
      <p:sp>
        <p:nvSpPr>
          <p:cNvPr id="2" name="Title 1"/>
          <p:cNvSpPr>
            <a:spLocks noGrp="1"/>
          </p:cNvSpPr>
          <p:nvPr>
            <p:ph type="title"/>
          </p:nvPr>
        </p:nvSpPr>
        <p:spPr/>
        <p:txBody>
          <a:bodyPr/>
          <a:lstStyle/>
          <a:p>
            <a:r>
              <a:rPr lang="en-US" dirty="0"/>
              <a:t>Measuring Pebbling Costs [AS15]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9634" y="1825625"/>
                <a:ext cx="11074167" cy="435133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rPr>
                        <m:t>CC</m:t>
                      </m:r>
                      <m:d>
                        <m:dPr>
                          <m:ctrlPr>
                            <a:rPr lang="en-US" sz="3600" i="1">
                              <a:latin typeface="Cambria Math" panose="02040503050406030204" pitchFamily="18" charset="0"/>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panose="02040503050406030204" pitchFamily="18" charset="0"/>
                            </a:rPr>
                          </m:ctrlPr>
                        </m:funcPr>
                        <m:fName>
                          <m:limLow>
                            <m:limLowPr>
                              <m:ctrlPr>
                                <a:rPr lang="en-US" sz="3600" i="1">
                                  <a:latin typeface="Cambria Math" panose="02040503050406030204" pitchFamily="18" charset="0"/>
                                </a:rPr>
                              </m:ctrlPr>
                            </m:limLowPr>
                            <m:e>
                              <m:r>
                                <m:rPr>
                                  <m:sty m:val="p"/>
                                </m:rPr>
                                <a:rPr lang="en-US" sz="3600">
                                  <a:latin typeface="Cambria Math" panose="02040503050406030204" pitchFamily="18" charset="0"/>
                                </a:rPr>
                                <m:t>min</m:t>
                              </m:r>
                            </m:e>
                            <m:lim>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r>
                  <a:rPr lang="en-US" sz="4000" dirty="0"/>
                  <a:t>[AS15] </a:t>
                </a:r>
                <a14:m>
                  <m:oMath xmlns:m="http://schemas.openxmlformats.org/officeDocument/2006/math">
                    <m:r>
                      <m:rPr>
                        <m:nor/>
                      </m:rPr>
                      <a:rPr lang="en-US" sz="4000" dirty="0"/>
                      <m:t>Costs</m:t>
                    </m:r>
                    <m:r>
                      <m:rPr>
                        <m:nor/>
                      </m:rPr>
                      <a:rPr lang="en-US" sz="4000" dirty="0"/>
                      <m:t> </m:t>
                    </m:r>
                  </m:oMath>
                </a14:m>
                <a:r>
                  <a:rPr lang="en-US" sz="4000" dirty="0"/>
                  <a:t>scale linearly with #password guesses</a:t>
                </a:r>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ea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i="1">
                              <a:latin typeface="Cambria Math" panose="02040503050406030204" pitchFamily="18" charset="0"/>
                            </a:rPr>
                            <m:t>,…,</m:t>
                          </m:r>
                          <m:r>
                            <a:rPr lang="en-US" sz="4000" i="1">
                              <a:latin typeface="Cambria Math"/>
                            </a:rPr>
                            <m:t>𝐺</m:t>
                          </m:r>
                        </m:e>
                      </m:d>
                      <m:r>
                        <a:rPr lang="en-US" sz="4000" i="1">
                          <a:latin typeface="Cambria Math"/>
                          <a:ea typeface="Cambria Math"/>
                        </a:rPr>
                        <m:t>=</m:t>
                      </m:r>
                      <m:r>
                        <m:rPr>
                          <m:sty m:val="p"/>
                        </m:rPr>
                        <a:rPr lang="en-US" sz="4000">
                          <a:latin typeface="Cambria Math"/>
                          <a:ea typeface="Cambria Math" panose="02040503050406030204" pitchFamily="18" charset="0"/>
                        </a:rPr>
                        <m:t>m</m:t>
                      </m:r>
                      <m:r>
                        <a:rPr lang="en-US" sz="4000" i="1">
                          <a:latin typeface="Cambria Math" panose="02040503050406030204" pitchFamily="18" charset="0"/>
                          <a:ea typeface="Cambria Math" panose="02040503050406030204" pitchFamily="18" charset="0"/>
                        </a:rPr>
                        <m:t>×</m:t>
                      </m:r>
                      <m:r>
                        <m:rPr>
                          <m:sty m:val="p"/>
                        </m:rPr>
                        <a:rPr lang="en-US" sz="4000">
                          <a:latin typeface="Cambria Math" panose="02040503050406030204" pitchFamily="18" charset="0"/>
                          <a:ea typeface="Cambria Math" panose="02040503050406030204" pitchFamily="18" charset="0"/>
                        </a:rPr>
                        <m:t>CC</m:t>
                      </m:r>
                      <m:r>
                        <a:rPr lang="en-US" sz="4000" i="1">
                          <a:latin typeface="Cambria Math" panose="02040503050406030204" pitchFamily="18" charset="0"/>
                        </a:rPr>
                        <m:t>(</m:t>
                      </m:r>
                      <m:r>
                        <a:rPr lang="en-US" sz="4000" i="1">
                          <a:latin typeface="Cambria Math" panose="02040503050406030204" pitchFamily="18" charset="0"/>
                        </a:rPr>
                        <m:t>𝐺</m:t>
                      </m:r>
                      <m:r>
                        <a:rPr lang="en-US" sz="4000" i="1">
                          <a:latin typeface="Cambria Math" panose="02040503050406030204" pitchFamily="18" charset="0"/>
                        </a:rPr>
                        <m:t>)</m:t>
                      </m:r>
                    </m:oMath>
                  </m:oMathPara>
                </a14:m>
                <a:endParaRPr lang="en-US" sz="40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9634" y="1825625"/>
                <a:ext cx="11074167" cy="4351339"/>
              </a:xfrm>
              <a:blipFill>
                <a:blip r:embed="rId2"/>
                <a:stretch>
                  <a:fillRect l="-1981"/>
                </a:stretch>
              </a:blipFill>
            </p:spPr>
            <p:txBody>
              <a:bodyPr/>
              <a:lstStyle/>
              <a:p>
                <a:r>
                  <a:rPr lang="en-US">
                    <a:noFill/>
                  </a:rPr>
                  <a:t> </a:t>
                </a:r>
              </a:p>
            </p:txBody>
          </p:sp>
        </mc:Fallback>
      </mc:AlternateContent>
      <p:cxnSp>
        <p:nvCxnSpPr>
          <p:cNvPr id="5" name="Straight Arrow Connector 4"/>
          <p:cNvCxnSpPr/>
          <p:nvPr/>
        </p:nvCxnSpPr>
        <p:spPr>
          <a:xfrm>
            <a:off x="7691517" y="2838822"/>
            <a:ext cx="865255"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4427906" y="5223771"/>
            <a:ext cx="338667" cy="1151467"/>
          </a:xfrm>
          <a:prstGeom prst="rightBrace">
            <a:avLst/>
          </a:prstGeom>
          <a:ln w="41275"/>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1867"/>
          </a:p>
        </p:txBody>
      </p:sp>
      <mc:AlternateContent xmlns:mc="http://schemas.openxmlformats.org/markup-compatibility/2006" xmlns:a14="http://schemas.microsoft.com/office/drawing/2010/main">
        <mc:Choice Requires="a14">
          <p:sp>
            <p:nvSpPr>
              <p:cNvPr id="8" name="Rectangle 7"/>
              <p:cNvSpPr/>
              <p:nvPr/>
            </p:nvSpPr>
            <p:spPr>
              <a:xfrm>
                <a:off x="3871848" y="5968838"/>
                <a:ext cx="1450782" cy="523220"/>
              </a:xfrm>
              <a:prstGeom prst="rect">
                <a:avLst/>
              </a:prstGeom>
            </p:spPr>
            <p:txBody>
              <a:bodyPr wrap="none" lIns="91440" tIns="45720" rIns="91440" bIns="45720">
                <a:spAutoFit/>
              </a:bodyPr>
              <a:lstStyle/>
              <a:p>
                <a14:m>
                  <m:oMath xmlns:m="http://schemas.openxmlformats.org/officeDocument/2006/math">
                    <m:r>
                      <a:rPr lang="en-US" sz="2800" i="1">
                        <a:latin typeface="Cambria Math"/>
                      </a:rPr>
                      <m:t>𝑚</m:t>
                    </m:r>
                  </m:oMath>
                </a14:m>
                <a:r>
                  <a:rPr lang="en-US" sz="2800" dirty="0"/>
                  <a:t> times</a:t>
                </a:r>
              </a:p>
            </p:txBody>
          </p:sp>
        </mc:Choice>
        <mc:Fallback xmlns="">
          <p:sp>
            <p:nvSpPr>
              <p:cNvPr id="8" name="Rectangle 7"/>
              <p:cNvSpPr>
                <a:spLocks noRot="1" noChangeAspect="1" noMove="1" noResize="1" noEditPoints="1" noAdjustHandles="1" noChangeArrowheads="1" noChangeShapeType="1" noTextEdit="1"/>
              </p:cNvSpPr>
              <p:nvPr/>
            </p:nvSpPr>
            <p:spPr>
              <a:xfrm>
                <a:off x="3871848" y="5968838"/>
                <a:ext cx="1450782" cy="523220"/>
              </a:xfrm>
              <a:prstGeom prst="rect">
                <a:avLst/>
              </a:prstGeom>
              <a:blipFill>
                <a:blip r:embed="rId3"/>
                <a:stretch>
                  <a:fillRect t="-11628" r="-7563" b="-31395"/>
                </a:stretch>
              </a:blipFill>
            </p:spPr>
            <p:txBody>
              <a:bodyPr/>
              <a:lstStyle/>
              <a:p>
                <a:r>
                  <a:rPr lang="en-US">
                    <a:noFill/>
                  </a:rPr>
                  <a:t> </a:t>
                </a:r>
              </a:p>
            </p:txBody>
          </p:sp>
        </mc:Fallback>
      </mc:AlternateContent>
      <p:sp>
        <p:nvSpPr>
          <p:cNvPr id="9" name="TextBox 8"/>
          <p:cNvSpPr txBox="1"/>
          <p:nvPr/>
        </p:nvSpPr>
        <p:spPr>
          <a:xfrm>
            <a:off x="7760282" y="3109520"/>
            <a:ext cx="4036247" cy="1077218"/>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spTree>
    <p:extLst>
      <p:ext uri="{BB962C8B-B14F-4D97-AF65-F5344CB8AC3E}">
        <p14:creationId xmlns:p14="http://schemas.microsoft.com/office/powerpoint/2010/main" val="2874673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Cumulative Cost</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1"/>
            <a:ext cx="1705916"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
        <p:nvSpPr>
          <p:cNvPr id="29" name="TextBox 28"/>
          <p:cNvSpPr txBox="1"/>
          <p:nvPr/>
        </p:nvSpPr>
        <p:spPr>
          <a:xfrm>
            <a:off x="1069848" y="5454885"/>
            <a:ext cx="1406154" cy="523220"/>
          </a:xfrm>
          <a:prstGeom prst="rect">
            <a:avLst/>
          </a:prstGeom>
          <a:noFill/>
        </p:spPr>
        <p:txBody>
          <a:bodyPr wrap="none" lIns="91440" tIns="45720" rIns="91440" bIns="45720" rtlCol="0">
            <a:spAutoFit/>
          </a:bodyPr>
          <a:lstStyle/>
          <a:p>
            <a:r>
              <a:rPr lang="en-US" sz="2800" dirty="0"/>
              <a:t>P</a:t>
            </a:r>
            <a:r>
              <a:rPr lang="en-US" sz="2800" baseline="-25000" dirty="0"/>
              <a:t>5</a:t>
            </a:r>
            <a:r>
              <a:rPr lang="en-US" sz="2800" dirty="0"/>
              <a:t> = {5}</a:t>
            </a:r>
          </a:p>
        </p:txBody>
      </p:sp>
      <mc:AlternateContent xmlns:mc="http://schemas.openxmlformats.org/markup-compatibility/2006" xmlns:a14="http://schemas.microsoft.com/office/drawing/2010/main">
        <mc:Choice Requires="a14">
          <p:sp>
            <p:nvSpPr>
              <p:cNvPr id="4" name="TextBox 3"/>
              <p:cNvSpPr txBox="1"/>
              <p:nvPr/>
            </p:nvSpPr>
            <p:spPr>
              <a:xfrm>
                <a:off x="1515572" y="3685032"/>
                <a:ext cx="10080976" cy="2848152"/>
              </a:xfrm>
              <a:prstGeom prst="rect">
                <a:avLst/>
              </a:prstGeom>
              <a:noFill/>
            </p:spPr>
            <p:txBody>
              <a:bodyPr wrap="square" lIns="91440" tIns="45720" rIns="91440" bIns="45720"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dirty="0">
                          <a:latin typeface="Cambria Math" panose="02040503050406030204" pitchFamily="18" charset="0"/>
                        </a:rPr>
                        <m:t>CC</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𝐺</m:t>
                          </m:r>
                        </m:e>
                      </m:d>
                      <m:r>
                        <a:rPr lang="en-US" sz="3200" i="1">
                          <a:latin typeface="Cambria Math" panose="02040503050406030204" pitchFamily="18" charset="0"/>
                          <a:ea typeface="Cambria Math" panose="02040503050406030204" pitchFamily="18" charset="0"/>
                        </a:rPr>
                        <m:t>≤</m:t>
                      </m:r>
                      <m:nary>
                        <m:naryPr>
                          <m:chr m:val="∑"/>
                          <m:ctrlPr>
                            <a:rPr lang="en-US" sz="3200" i="1">
                              <a:latin typeface="Cambria Math" panose="02040503050406030204" pitchFamily="18" charset="0"/>
                              <a:ea typeface="Cambria Math" panose="02040503050406030204" pitchFamily="18" charset="0"/>
                            </a:rPr>
                          </m:ctrlPr>
                        </m:naryPr>
                        <m:sub>
                          <m:r>
                            <m:rPr>
                              <m:brk m:alnAt="23"/>
                            </m:rP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5</m:t>
                          </m:r>
                        </m:sup>
                        <m:e>
                          <m:d>
                            <m:dPr>
                              <m:begChr m:val="|"/>
                              <m:endChr m:val="|"/>
                              <m:ctrlPr>
                                <a:rPr lang="en-US" sz="3200" i="1">
                                  <a:latin typeface="Cambria Math" panose="02040503050406030204" pitchFamily="18" charset="0"/>
                                  <a:ea typeface="Cambria Math" panose="02040503050406030204" pitchFamily="18" charset="0"/>
                                </a:rPr>
                              </m:ctrlPr>
                            </m:dPr>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𝑃</m:t>
                                  </m:r>
                                </m:e>
                                <m:sub>
                                  <m:r>
                                    <a:rPr lang="en-US" sz="3200" i="1">
                                      <a:latin typeface="Cambria Math" panose="02040503050406030204" pitchFamily="18" charset="0"/>
                                      <a:ea typeface="Cambria Math" panose="02040503050406030204" pitchFamily="18" charset="0"/>
                                    </a:rPr>
                                    <m:t>𝑖</m:t>
                                  </m:r>
                                </m:sub>
                              </m:sSub>
                            </m:e>
                          </m:d>
                        </m:e>
                      </m:nary>
                      <m:r>
                        <a:rPr lang="en-US" sz="4267" i="1">
                          <a:latin typeface="Cambria Math" panose="02040503050406030204" pitchFamily="18" charset="0"/>
                          <a:ea typeface="Cambria Math" panose="02040503050406030204" pitchFamily="18" charset="0"/>
                        </a:rPr>
                        <m:t>     </m:t>
                      </m:r>
                    </m:oMath>
                  </m:oMathPara>
                </a14:m>
                <a:endParaRPr lang="en-US" sz="4267"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4267" i="1">
                          <a:latin typeface="Cambria Math" panose="02040503050406030204" pitchFamily="18" charset="0"/>
                          <a:ea typeface="Cambria Math" panose="02040503050406030204" pitchFamily="18" charset="0"/>
                        </a:rPr>
                        <m:t>                               </m:t>
                      </m:r>
                      <m:r>
                        <a:rPr lang="en-US" sz="4267" i="1">
                          <a:latin typeface="Cambria Math"/>
                          <a:ea typeface="Cambria Math" panose="02040503050406030204" pitchFamily="18" charset="0"/>
                        </a:rPr>
                        <m:t> </m:t>
                      </m:r>
                      <m:r>
                        <a:rPr lang="en-US" sz="4267" i="1">
                          <a:latin typeface="Cambria Math" panose="02040503050406030204" pitchFamily="18" charset="0"/>
                          <a:ea typeface="Cambria Math" panose="02040503050406030204" pitchFamily="18" charset="0"/>
                        </a:rPr>
                        <m:t> </m:t>
                      </m:r>
                      <m:r>
                        <a:rPr lang="en-US" sz="4267" i="1">
                          <a:latin typeface="Cambria Math"/>
                          <a:ea typeface="Cambria Math" panose="02040503050406030204" pitchFamily="18" charset="0"/>
                        </a:rPr>
                        <m:t>=</m:t>
                      </m:r>
                      <m:r>
                        <a:rPr lang="en-US" sz="4267" i="1">
                          <a:latin typeface="Cambria Math" panose="02040503050406030204" pitchFamily="18" charset="0"/>
                          <a:ea typeface="Cambria Math" panose="02040503050406030204" pitchFamily="18" charset="0"/>
                        </a:rPr>
                        <m:t> 1+2+1+2+1</m:t>
                      </m:r>
                    </m:oMath>
                  </m:oMathPara>
                </a14:m>
                <a:endParaRPr lang="en-US" sz="4267" dirty="0">
                  <a:ea typeface="Cambria Math" panose="02040503050406030204" pitchFamily="18" charset="0"/>
                </a:endParaRPr>
              </a:p>
              <a:p>
                <a:pPr algn="ctr"/>
                <a:r>
                  <a:rPr lang="en-US" sz="4267" dirty="0">
                    <a:ea typeface="Cambria Math" panose="02040503050406030204" pitchFamily="18" charset="0"/>
                  </a:rPr>
                  <a:t>  </a:t>
                </a:r>
                <a14:m>
                  <m:oMath xmlns:m="http://schemas.openxmlformats.org/officeDocument/2006/math">
                    <m:r>
                      <a:rPr lang="en-US" sz="4267" i="1">
                        <a:latin typeface="Cambria Math" panose="02040503050406030204" pitchFamily="18" charset="0"/>
                        <a:ea typeface="Cambria Math" panose="02040503050406030204" pitchFamily="18" charset="0"/>
                      </a:rPr>
                      <m:t>   = 7   </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515572" y="3685032"/>
                <a:ext cx="10080976" cy="284815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8538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t>
            </a:r>
            <a:r>
              <a:rPr lang="en-US" dirty="0" err="1" smtClean="0"/>
              <a:t>iMHFs</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smtClean="0"/>
                  <a:t>Graph Pebbling Reduction [AS15]: </a:t>
                </a:r>
                <a:r>
                  <a:rPr lang="en-US" dirty="0" smtClean="0"/>
                  <a:t>Complexity of </a:t>
                </a:r>
                <a:r>
                  <a:rPr lang="en-US" dirty="0" err="1" smtClean="0"/>
                  <a:t>iMHF</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𝐻</m:t>
                        </m:r>
                      </m:sub>
                    </m:sSub>
                  </m:oMath>
                </a14:m>
                <a:r>
                  <a:rPr lang="en-US" dirty="0" smtClean="0"/>
                  <a:t> is fully captured by pebbling cost of DAG G. </a:t>
                </a:r>
              </a:p>
              <a:p>
                <a:endParaRPr lang="en-US" dirty="0"/>
              </a:p>
              <a:p>
                <a:r>
                  <a:rPr lang="en-US" b="1" dirty="0" smtClean="0"/>
                  <a:t>Informal Theorem [AS15]: </a:t>
                </a:r>
                <a:r>
                  <a:rPr lang="en-US" dirty="0" smtClean="0"/>
                  <a:t>Any algorithm A evaluating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in the parallel random oracle model has </a:t>
                </a:r>
                <a14:m>
                  <m:oMath xmlns:m="http://schemas.openxmlformats.org/officeDocument/2006/math">
                    <m:r>
                      <a:rPr lang="en-US" b="0" i="1" smtClean="0">
                        <a:latin typeface="Cambria Math" panose="02040503050406030204" pitchFamily="18" charset="0"/>
                      </a:rPr>
                      <m:t>𝐶𝑀𝐶</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oMath>
                </a14:m>
                <a:r>
                  <a:rPr lang="en-US" dirty="0" smtClean="0"/>
                  <a:t> where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oMath>
                </a14:m>
                <a:endParaRPr lang="en-US" dirty="0" smtClean="0"/>
              </a:p>
              <a:p>
                <a:endParaRPr lang="en-US" dirty="0"/>
              </a:p>
              <a:p>
                <a:r>
                  <a:rPr lang="en-US" b="1" dirty="0" smtClean="0"/>
                  <a:t>Proof Sketch: </a:t>
                </a:r>
                <a:r>
                  <a:rPr lang="en-US" dirty="0" smtClean="0"/>
                  <a:t>Use execution trace from A to extract a legal pebbling of G such that for all rounds </a:t>
                </a:r>
                <a:r>
                  <a:rPr lang="en-US" dirty="0" err="1" smtClean="0"/>
                  <a:t>i</a:t>
                </a:r>
                <a:r>
                  <a:rPr lang="en-US" dirty="0" smtClean="0"/>
                  <a:t> we have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oMath>
                </a14:m>
                <a:endParaRPr lang="en-US" dirty="0" smtClean="0"/>
              </a:p>
              <a:p>
                <a:endParaRPr lang="en-US" dirty="0"/>
              </a:p>
              <a:p>
                <a:pPr marL="0" indent="0">
                  <a:buNone/>
                </a:pPr>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cxnSp>
        <p:nvCxnSpPr>
          <p:cNvPr id="6" name="Straight Arrow Connector 5"/>
          <p:cNvCxnSpPr/>
          <p:nvPr/>
        </p:nvCxnSpPr>
        <p:spPr>
          <a:xfrm flipH="1">
            <a:off x="5641812" y="5970658"/>
            <a:ext cx="1267326"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09771" y="6220701"/>
            <a:ext cx="1865704" cy="369332"/>
          </a:xfrm>
          <a:prstGeom prst="rect">
            <a:avLst/>
          </a:prstGeom>
          <a:noFill/>
        </p:spPr>
        <p:txBody>
          <a:bodyPr wrap="none" rtlCol="0">
            <a:spAutoFit/>
          </a:bodyPr>
          <a:lstStyle/>
          <a:p>
            <a:r>
              <a:rPr lang="en-US" dirty="0" smtClean="0"/>
              <a:t>#pebbles at time </a:t>
            </a:r>
            <a:r>
              <a:rPr lang="en-US" dirty="0" err="1" smtClean="0"/>
              <a:t>i</a:t>
            </a:r>
            <a:endParaRPr lang="en-US" dirty="0"/>
          </a:p>
        </p:txBody>
      </p:sp>
      <p:sp>
        <p:nvSpPr>
          <p:cNvPr id="8" name="TextBox 7"/>
          <p:cNvSpPr txBox="1"/>
          <p:nvPr/>
        </p:nvSpPr>
        <p:spPr>
          <a:xfrm>
            <a:off x="7654691" y="6220701"/>
            <a:ext cx="2850652" cy="369332"/>
          </a:xfrm>
          <a:prstGeom prst="rect">
            <a:avLst/>
          </a:prstGeom>
          <a:noFill/>
        </p:spPr>
        <p:txBody>
          <a:bodyPr wrap="none" rtlCol="0">
            <a:spAutoFit/>
          </a:bodyPr>
          <a:lstStyle/>
          <a:p>
            <a:r>
              <a:rPr lang="en-US" dirty="0" smtClean="0"/>
              <a:t>#bits in A’s memory at time </a:t>
            </a:r>
            <a:r>
              <a:rPr lang="en-US" dirty="0" err="1" smtClean="0"/>
              <a:t>i</a:t>
            </a:r>
            <a:endParaRPr lang="en-US" dirty="0"/>
          </a:p>
        </p:txBody>
      </p:sp>
      <p:cxnSp>
        <p:nvCxnSpPr>
          <p:cNvPr id="9" name="Straight Arrow Connector 8"/>
          <p:cNvCxnSpPr/>
          <p:nvPr/>
        </p:nvCxnSpPr>
        <p:spPr>
          <a:xfrm>
            <a:off x="8028389" y="5965263"/>
            <a:ext cx="938834" cy="277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847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SCRYPT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50800" lvl="1" indent="0">
                  <a:spcBef>
                    <a:spcPts val="1000"/>
                  </a:spcBef>
                  <a:buSzPts val="2800"/>
                  <a:buNone/>
                </a:pPr>
                <a:r>
                  <a:rPr lang="en-US" dirty="0" smtClean="0"/>
                  <a:t>SCRYPT [Per09]</a:t>
                </a:r>
              </a:p>
              <a:p>
                <a:pPr marL="457200" lvl="1" indent="-406400">
                  <a:spcBef>
                    <a:spcPts val="1000"/>
                  </a:spcBef>
                  <a:buSzPts val="2800"/>
                </a:pPr>
                <a:r>
                  <a:rPr lang="en-US" b="1" dirty="0" smtClean="0"/>
                  <a:t>CON: </a:t>
                </a:r>
                <a:r>
                  <a:rPr lang="en-US" dirty="0" smtClean="0"/>
                  <a:t>Data-Dependent</a:t>
                </a:r>
                <a:r>
                  <a:rPr lang="en-US" dirty="0" smtClean="0">
                    <a:sym typeface="Wingdings" panose="05000000000000000000" pitchFamily="2" charset="2"/>
                  </a:rPr>
                  <a:t> Side-Channel Concerns</a:t>
                </a:r>
                <a:r>
                  <a:rPr lang="en-US" dirty="0" smtClean="0"/>
                  <a:t> </a:t>
                </a:r>
              </a:p>
              <a:p>
                <a:pPr marL="457200" lvl="1" indent="-406400">
                  <a:spcBef>
                    <a:spcPts val="1000"/>
                  </a:spcBef>
                  <a:buSzPts val="2800"/>
                </a:pPr>
                <a:r>
                  <a:rPr lang="en-US" b="1" dirty="0" smtClean="0"/>
                  <a:t>PRO: </a:t>
                </a:r>
                <a:r>
                  <a:rPr lang="en-US" dirty="0" smtClean="0"/>
                  <a:t>Proven to have high CC </a:t>
                </a:r>
                <a:r>
                  <a:rPr lang="en-US" dirty="0"/>
                  <a:t>[ACPRT17]</a:t>
                </a:r>
              </a:p>
              <a:p>
                <a:pPr lvl="1"/>
                <a:r>
                  <a:rPr lang="en-US" dirty="0" smtClean="0"/>
                  <a:t>CC(SCRYPT)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d>
                  </m:oMath>
                </a14:m>
                <a:endParaRPr lang="en-US" dirty="0" smtClean="0"/>
              </a:p>
              <a:p>
                <a:pPr lvl="1"/>
                <a:r>
                  <a:rPr lang="en-US" dirty="0" smtClean="0"/>
                  <a:t>Contrast: </a:t>
                </a:r>
                <a:r>
                  <a:rPr lang="en-US" i="1" dirty="0" smtClean="0"/>
                  <a:t>any</a:t>
                </a:r>
                <a:r>
                  <a:rPr lang="en-US" dirty="0" smtClean="0"/>
                  <a:t> </a:t>
                </a:r>
                <a:r>
                  <a:rPr lang="en-US" dirty="0" err="1" smtClean="0"/>
                  <a:t>iMHF</a:t>
                </a:r>
                <a:r>
                  <a:rPr lang="en-US" dirty="0" smtClean="0"/>
                  <a:t> has CC at most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func>
                          </m:num>
                          <m:den>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den>
                        </m:f>
                      </m:e>
                    </m:d>
                  </m:oMath>
                </a14:m>
                <a:endParaRPr lang="en-US" dirty="0" smtClean="0"/>
              </a:p>
              <a:p>
                <a:pPr lvl="1"/>
                <a:endParaRPr lang="en-US" dirty="0" smtClean="0"/>
              </a:p>
              <a:p>
                <a:r>
                  <a:rPr lang="en-US" dirty="0" smtClean="0"/>
                  <a:t>Maximally Memory Hard </a:t>
                </a:r>
                <a:r>
                  <a:rPr lang="en-US" dirty="0" smtClean="0">
                    <a:sym typeface="Wingdings" panose="05000000000000000000" pitchFamily="2" charset="2"/>
                  </a:rPr>
                  <a:t> Egalitarian?</a:t>
                </a:r>
                <a:endParaRPr lang="en-US" dirty="0"/>
              </a:p>
              <a:p>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63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50</a:t>
            </a:fld>
            <a:endParaRPr lang="en-US"/>
          </a:p>
        </p:txBody>
      </p:sp>
      <p:pic>
        <p:nvPicPr>
          <p:cNvPr id="2050"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2057400"/>
            <a:ext cx="3535362" cy="35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7924800" cy="4351338"/>
              </a:xfrm>
            </p:spPr>
            <p:txBody>
              <a:bodyPr>
                <a:normAutofit lnSpcReduction="10000"/>
              </a:bodyPr>
              <a:lstStyle/>
              <a:p>
                <a:r>
                  <a:rPr lang="en-US" dirty="0" smtClean="0"/>
                  <a:t>CC(SCRYPT) =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t> the function can be computed with low memory</a:t>
                </a:r>
              </a:p>
              <a:p>
                <a:r>
                  <a:rPr lang="en-US" dirty="0" smtClean="0"/>
                  <a:t>Each strategy below is easily feasible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time</a:t>
                </a:r>
              </a:p>
              <a:p>
                <a:pPr lvl="1"/>
                <a:r>
                  <a:rPr lang="en-US" dirty="0" smtClean="0"/>
                  <a:t>Evaluate with </a:t>
                </a:r>
                <a14:m>
                  <m:oMath xmlns:m="http://schemas.openxmlformats.org/officeDocument/2006/math">
                    <m:r>
                      <m:rPr>
                        <m:sty m:val="p"/>
                      </m:rPr>
                      <a:rPr lang="en-US" b="0" i="0" smtClean="0">
                        <a:latin typeface="Cambria Math" panose="02040503050406030204" pitchFamily="18" charset="0"/>
                      </a:rPr>
                      <m:t>O</m:t>
                    </m:r>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e>
                    </m:d>
                    <m:r>
                      <a:rPr lang="en-US" b="0" i="1" smtClean="0">
                        <a:latin typeface="Cambria Math" panose="02040503050406030204" pitchFamily="18" charset="0"/>
                      </a:rPr>
                      <m:t> </m:t>
                    </m:r>
                  </m:oMath>
                </a14:m>
                <a:r>
                  <a:rPr lang="en-US" dirty="0" smtClean="0"/>
                  <a:t>memory in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oMath>
                </a14:m>
                <a:r>
                  <a:rPr lang="en-US" dirty="0" smtClean="0"/>
                  <a:t> time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oMath>
                </a14:m>
                <a:r>
                  <a:rPr lang="en-US" dirty="0"/>
                  <a:t>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r>
                  <a:rPr lang="en-US" dirty="0"/>
                  <a:t> time</a:t>
                </a:r>
              </a:p>
              <a:p>
                <a:pPr marL="1016000" lvl="2" indent="0">
                  <a:buNone/>
                </a:pPr>
                <a:endParaRPr lang="en-US" dirty="0"/>
              </a:p>
              <a:p>
                <a:r>
                  <a:rPr lang="en-US" dirty="0"/>
                  <a:t>SCRYPT ASIC miners </a:t>
                </a:r>
                <a:r>
                  <a:rPr lang="en-US" dirty="0" smtClean="0"/>
                  <a:t>opt for low </a:t>
                </a:r>
                <a:r>
                  <a:rPr lang="en-US" dirty="0"/>
                  <a:t>memory + high </a:t>
                </a:r>
                <a:r>
                  <a:rPr lang="en-US" dirty="0" smtClean="0"/>
                  <a:t>computation options</a:t>
                </a:r>
              </a:p>
              <a:p>
                <a:r>
                  <a:rPr lang="en-US" b="1" dirty="0" smtClean="0"/>
                  <a:t>Goal: </a:t>
                </a:r>
                <a:r>
                  <a:rPr lang="en-US" dirty="0" smtClean="0"/>
                  <a:t>Ensure that low memory options are infeasible</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7924800" cy="4351338"/>
              </a:xfrm>
              <a:blipFill>
                <a:blip r:embed="rId2"/>
                <a:stretch>
                  <a:fillRect l="-1385" t="-3081" r="-615" b="-168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51</a:t>
            </a:fld>
            <a:endParaRPr lang="en-US"/>
          </a:p>
        </p:txBody>
      </p:sp>
      <p:pic>
        <p:nvPicPr>
          <p:cNvPr id="5"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228600"/>
            <a:ext cx="3535362" cy="35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3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Sustained Space</a:t>
            </a:r>
            <a:endParaRPr lang="en-GB" dirty="0"/>
          </a:p>
        </p:txBody>
      </p:sp>
      <p:sp>
        <p:nvSpPr>
          <p:cNvPr id="3" name="Content Placeholder 2"/>
          <p:cNvSpPr>
            <a:spLocks noGrp="1"/>
          </p:cNvSpPr>
          <p:nvPr>
            <p:ph idx="1"/>
          </p:nvPr>
        </p:nvSpPr>
        <p:spPr>
          <a:xfrm>
            <a:off x="733318" y="1242245"/>
            <a:ext cx="8534400" cy="4525963"/>
          </a:xfrm>
        </p:spPr>
        <p:txBody>
          <a:bodyPr>
            <a:normAutofit/>
          </a:bodyPr>
          <a:lstStyle/>
          <a:p>
            <a:r>
              <a:rPr lang="en-US" sz="2400" dirty="0" smtClean="0"/>
              <a:t>Using </a:t>
            </a:r>
            <a:r>
              <a:rPr lang="en-US" sz="2400" dirty="0"/>
              <a:t>memory is more costly than doing computation (at least for ASICs).</a:t>
            </a:r>
            <a:endParaRPr lang="en-GB" sz="2400" dirty="0"/>
          </a:p>
          <a:p>
            <a:r>
              <a:rPr lang="en-US" sz="2400" b="1" dirty="0" smtClean="0"/>
              <a:t>Idea</a:t>
            </a:r>
            <a:r>
              <a:rPr lang="en-US" sz="2400" b="1" dirty="0"/>
              <a:t>: </a:t>
            </a:r>
            <a:r>
              <a:rPr lang="en-US" sz="2400" dirty="0" smtClean="0"/>
              <a:t>Only </a:t>
            </a:r>
            <a:r>
              <a:rPr lang="en-US" sz="2400" dirty="0"/>
              <a:t>charge for computational </a:t>
            </a:r>
            <a:r>
              <a:rPr lang="en-US" sz="2400" dirty="0" smtClean="0"/>
              <a:t>steps </a:t>
            </a:r>
            <a:r>
              <a:rPr lang="en-US" sz="2400" dirty="0"/>
              <a:t>where a lot of memory is being used.</a:t>
            </a:r>
          </a:p>
          <a:p>
            <a:r>
              <a:rPr lang="en-US" sz="2400" b="1" dirty="0" smtClean="0"/>
              <a:t>Definition</a:t>
            </a:r>
            <a:r>
              <a:rPr lang="en-US" sz="2400" b="1" dirty="0"/>
              <a:t>: </a:t>
            </a:r>
            <a:r>
              <a:rPr lang="en-US" sz="2400" dirty="0" smtClean="0"/>
              <a:t>s-Sustained </a:t>
            </a:r>
            <a:r>
              <a:rPr lang="en-US" sz="2400" dirty="0"/>
              <a:t>Space</a:t>
            </a:r>
          </a:p>
          <a:p>
            <a:pPr marL="0" indent="0">
              <a:buNone/>
            </a:pPr>
            <a:r>
              <a:rPr lang="en-US" sz="2400" dirty="0"/>
              <a:t> 		“</a:t>
            </a:r>
            <a:r>
              <a:rPr lang="en-US" sz="2400" dirty="0">
                <a:solidFill>
                  <a:srgbClr val="FF0000"/>
                </a:solidFill>
              </a:rPr>
              <a:t>Time</a:t>
            </a:r>
            <a:r>
              <a:rPr lang="en-US" sz="2400" dirty="0"/>
              <a:t> spent above memory </a:t>
            </a:r>
            <a:r>
              <a:rPr lang="en-US" sz="2400" dirty="0" smtClean="0"/>
              <a:t>threshold s”</a:t>
            </a:r>
            <a:endParaRPr lang="en-US" sz="2400" dirty="0"/>
          </a:p>
        </p:txBody>
      </p:sp>
      <p:sp>
        <p:nvSpPr>
          <p:cNvPr id="4" name="TextBox 3"/>
          <p:cNvSpPr txBox="1"/>
          <p:nvPr/>
        </p:nvSpPr>
        <p:spPr>
          <a:xfrm>
            <a:off x="1975609" y="3993503"/>
            <a:ext cx="2770310" cy="461665"/>
          </a:xfrm>
          <a:prstGeom prst="rect">
            <a:avLst/>
          </a:prstGeom>
          <a:noFill/>
        </p:spPr>
        <p:txBody>
          <a:bodyPr wrap="none" rtlCol="0">
            <a:spAutoFit/>
          </a:bodyPr>
          <a:lstStyle/>
          <a:p>
            <a:r>
              <a:rPr lang="en-US" sz="2400" u="sng" dirty="0" smtClean="0"/>
              <a:t>s-Sustained </a:t>
            </a:r>
            <a:r>
              <a:rPr lang="en-US" sz="2400" u="sng" dirty="0"/>
              <a:t>Space</a:t>
            </a:r>
            <a:endParaRPr lang="en-GB" sz="2400" u="sng" dirty="0">
              <a:solidFill>
                <a:schemeClr val="accent1"/>
              </a:solidFill>
            </a:endParaRPr>
          </a:p>
        </p:txBody>
      </p:sp>
      <p:cxnSp>
        <p:nvCxnSpPr>
          <p:cNvPr id="6" name="Straight Arrow Connector 5"/>
          <p:cNvCxnSpPr/>
          <p:nvPr/>
        </p:nvCxnSpPr>
        <p:spPr>
          <a:xfrm flipH="1" flipV="1">
            <a:off x="1822948" y="4455167"/>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867339" y="6321623"/>
            <a:ext cx="522900" cy="307777"/>
          </a:xfrm>
          <a:prstGeom prst="rect">
            <a:avLst/>
          </a:prstGeom>
          <a:noFill/>
        </p:spPr>
        <p:txBody>
          <a:bodyPr wrap="none" rtlCol="0">
            <a:spAutoFit/>
          </a:bodyPr>
          <a:lstStyle/>
          <a:p>
            <a:r>
              <a:rPr lang="en-US" dirty="0"/>
              <a:t>time</a:t>
            </a:r>
            <a:endParaRPr lang="en-GB" dirty="0"/>
          </a:p>
        </p:txBody>
      </p:sp>
      <p:sp>
        <p:nvSpPr>
          <p:cNvPr id="8" name="TextBox 7"/>
          <p:cNvSpPr txBox="1"/>
          <p:nvPr/>
        </p:nvSpPr>
        <p:spPr>
          <a:xfrm rot="16200000">
            <a:off x="1062110" y="5383944"/>
            <a:ext cx="662361" cy="307777"/>
          </a:xfrm>
          <a:prstGeom prst="rect">
            <a:avLst/>
          </a:prstGeom>
          <a:noFill/>
        </p:spPr>
        <p:txBody>
          <a:bodyPr wrap="none" rtlCol="0">
            <a:spAutoFit/>
          </a:bodyPr>
          <a:lstStyle/>
          <a:p>
            <a:r>
              <a:rPr lang="en-US" dirty="0"/>
              <a:t>space</a:t>
            </a:r>
            <a:endParaRPr lang="en-GB" dirty="0"/>
          </a:p>
        </p:txBody>
      </p:sp>
      <p:sp>
        <p:nvSpPr>
          <p:cNvPr id="9" name="Freeform 8"/>
          <p:cNvSpPr/>
          <p:nvPr/>
        </p:nvSpPr>
        <p:spPr>
          <a:xfrm>
            <a:off x="1837151" y="4756482"/>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3680294" y="6184040"/>
            <a:ext cx="146399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722973" y="5587692"/>
            <a:ext cx="3350294" cy="57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16028" y="5397369"/>
            <a:ext cx="152400" cy="307777"/>
          </a:xfrm>
          <a:prstGeom prst="rect">
            <a:avLst/>
          </a:prstGeom>
          <a:noFill/>
        </p:spPr>
        <p:txBody>
          <a:bodyPr wrap="square" rtlCol="0">
            <a:spAutoFit/>
          </a:bodyPr>
          <a:lstStyle/>
          <a:p>
            <a:r>
              <a:rPr lang="en-US" dirty="0" smtClean="0"/>
              <a:t>s</a:t>
            </a:r>
            <a:endParaRPr lang="en-GB" dirty="0"/>
          </a:p>
        </p:txBody>
      </p:sp>
      <p:cxnSp>
        <p:nvCxnSpPr>
          <p:cNvPr id="18" name="Straight Connector 17"/>
          <p:cNvCxnSpPr/>
          <p:nvPr/>
        </p:nvCxnSpPr>
        <p:spPr>
          <a:xfrm flipH="1">
            <a:off x="2420556" y="6181871"/>
            <a:ext cx="657573"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20555" y="4976959"/>
            <a:ext cx="0"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76984" y="4979339"/>
            <a:ext cx="2" cy="13693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44828" y="4974578"/>
            <a:ext cx="2372"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80293" y="4988865"/>
            <a:ext cx="0" cy="13713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78124" y="6183540"/>
            <a:ext cx="270216" cy="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1822949" y="6183539"/>
            <a:ext cx="199939"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3344828" y="6184254"/>
            <a:ext cx="33309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697690" y="4455167"/>
            <a:ext cx="2590800" cy="1612436"/>
            <a:chOff x="5791200" y="4269608"/>
            <a:chExt cx="2590800" cy="1612436"/>
          </a:xfrm>
        </p:grpSpPr>
        <p:sp>
          <p:nvSpPr>
            <p:cNvPr id="50" name="Oval 49"/>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019800" y="4466272"/>
              <a:ext cx="2133600" cy="1415772"/>
            </a:xfrm>
            <a:prstGeom prst="rect">
              <a:avLst/>
            </a:prstGeom>
            <a:noFill/>
          </p:spPr>
          <p:txBody>
            <a:bodyPr wrap="square" rtlCol="0">
              <a:spAutoFit/>
            </a:bodyPr>
            <a:lstStyle/>
            <a:p>
              <a:pPr lvl="1" algn="ctr"/>
              <a:r>
                <a:rPr lang="en-US" sz="2400" dirty="0"/>
                <a:t>Intuition: trade-offs are free.</a:t>
              </a:r>
            </a:p>
            <a:p>
              <a:endParaRPr lang="en-GB" dirty="0"/>
            </a:p>
          </p:txBody>
        </p:sp>
      </p:grpSp>
      <p:cxnSp>
        <p:nvCxnSpPr>
          <p:cNvPr id="58" name="Straight Connector 57"/>
          <p:cNvCxnSpPr/>
          <p:nvPr/>
        </p:nvCxnSpPr>
        <p:spPr>
          <a:xfrm>
            <a:off x="2022886" y="4976959"/>
            <a:ext cx="0"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831306" y="6351835"/>
            <a:ext cx="3350294" cy="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18148" y="4974579"/>
            <a:ext cx="0"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022889" y="6180947"/>
            <a:ext cx="19495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217843" y="6180947"/>
            <a:ext cx="202712"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8517090" y="3039395"/>
            <a:ext cx="2590800" cy="1524000"/>
            <a:chOff x="5791200" y="4269608"/>
            <a:chExt cx="2590800" cy="1524000"/>
          </a:xfrm>
        </p:grpSpPr>
        <p:sp>
          <p:nvSpPr>
            <p:cNvPr id="29" name="Oval 28"/>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019800" y="4544188"/>
                  <a:ext cx="2133600" cy="830997"/>
                </a:xfrm>
                <a:prstGeom prst="rect">
                  <a:avLst/>
                </a:prstGeom>
                <a:noFill/>
              </p:spPr>
              <p:txBody>
                <a:bodyPr wrap="square" rtlCol="0">
                  <a:spAutoFit/>
                </a:bodyPr>
                <a:lstStyle/>
                <a:p>
                  <a:pPr lvl="1" algn="ctr"/>
                  <a:r>
                    <a:rPr lang="en-US" sz="2400" b="1" dirty="0" smtClean="0"/>
                    <a:t>FACT: </a:t>
                  </a:r>
                </a:p>
                <a:p>
                  <a:pPr lvl="1"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CC</m:t>
                        </m:r>
                        <m:r>
                          <a:rPr lang="en-US" sz="2400" b="0" i="1" smtClean="0">
                            <a:latin typeface="Cambria Math" panose="02040503050406030204" pitchFamily="18" charset="0"/>
                          </a:rPr>
                          <m:t>&gt;</m:t>
                        </m:r>
                        <m:r>
                          <a:rPr lang="en-US" sz="2400" b="0" i="1" smtClean="0">
                            <a:latin typeface="Cambria Math" panose="02040503050406030204" pitchFamily="18" charset="0"/>
                          </a:rPr>
                          <m:t>𝑠𝑡</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4544188"/>
                  <a:ext cx="2133600" cy="830997"/>
                </a:xfrm>
                <a:prstGeom prst="rect">
                  <a:avLst/>
                </a:prstGeom>
                <a:blipFill>
                  <a:blip r:embed="rId2"/>
                  <a:stretch>
                    <a:fillRect t="-5147"/>
                  </a:stretch>
                </a:blipFill>
              </p:spPr>
              <p:txBody>
                <a:bodyPr/>
                <a:lstStyle/>
                <a:p>
                  <a:r>
                    <a:rPr lang="en-US">
                      <a:noFill/>
                    </a:rPr>
                    <a:t> </a:t>
                  </a:r>
                </a:p>
              </p:txBody>
            </p:sp>
          </mc:Fallback>
        </mc:AlternateContent>
      </p:grpSp>
    </p:spTree>
    <p:extLst>
      <p:ext uri="{BB962C8B-B14F-4D97-AF65-F5344CB8AC3E}">
        <p14:creationId xmlns:p14="http://schemas.microsoft.com/office/powerpoint/2010/main" val="29752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Wanted: A Moderately Hard Function</a:t>
            </a:r>
            <a:endParaRPr lang="en-GB" dirty="0"/>
          </a:p>
        </p:txBody>
      </p:sp>
      <p:sp>
        <p:nvSpPr>
          <p:cNvPr id="3" name="Content Placeholder 2"/>
          <p:cNvSpPr>
            <a:spLocks noGrp="1"/>
          </p:cNvSpPr>
          <p:nvPr>
            <p:ph idx="1"/>
          </p:nvPr>
        </p:nvSpPr>
        <p:spPr>
          <a:xfrm>
            <a:off x="622456" y="1603920"/>
            <a:ext cx="8229600" cy="1752600"/>
          </a:xfrm>
        </p:spPr>
        <p:txBody>
          <a:bodyPr>
            <a:normAutofit/>
          </a:bodyPr>
          <a:lstStyle/>
          <a:p>
            <a:r>
              <a:rPr lang="en-US" dirty="0" smtClean="0"/>
              <a:t>Desiderata:</a:t>
            </a:r>
          </a:p>
          <a:p>
            <a:pPr lvl="1"/>
            <a:r>
              <a:rPr lang="en-US" dirty="0" smtClean="0"/>
              <a:t>Cost for honest &amp; adversary roughly same:</a:t>
            </a:r>
          </a:p>
        </p:txBody>
      </p:sp>
      <p:grpSp>
        <p:nvGrpSpPr>
          <p:cNvPr id="17" name="Group 16"/>
          <p:cNvGrpSpPr/>
          <p:nvPr/>
        </p:nvGrpSpPr>
        <p:grpSpPr>
          <a:xfrm>
            <a:off x="5410200" y="2818358"/>
            <a:ext cx="3810000" cy="3658642"/>
            <a:chOff x="4953000" y="2818358"/>
            <a:chExt cx="3810000" cy="3658642"/>
          </a:xfrm>
        </p:grpSpPr>
        <p:grpSp>
          <p:nvGrpSpPr>
            <p:cNvPr id="10" name="Group 9"/>
            <p:cNvGrpSpPr/>
            <p:nvPr/>
          </p:nvGrpSpPr>
          <p:grpSpPr>
            <a:xfrm>
              <a:off x="4953000" y="4038600"/>
              <a:ext cx="3810000" cy="2438400"/>
              <a:chOff x="4876800" y="3429000"/>
              <a:chExt cx="3810000" cy="2438400"/>
            </a:xfrm>
          </p:grpSpPr>
          <p:sp>
            <p:nvSpPr>
              <p:cNvPr id="8" name="Rectangle 7"/>
              <p:cNvSpPr/>
              <p:nvPr/>
            </p:nvSpPr>
            <p:spPr>
              <a:xfrm>
                <a:off x="4876800" y="3429000"/>
                <a:ext cx="38100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53000" y="3429000"/>
                <a:ext cx="3733800" cy="2308324"/>
              </a:xfrm>
              <a:prstGeom prst="rect">
                <a:avLst/>
              </a:prstGeom>
              <a:noFill/>
            </p:spPr>
            <p:txBody>
              <a:bodyPr wrap="square" rtlCol="0">
                <a:spAutoFit/>
              </a:bodyPr>
              <a:lstStyle/>
              <a:p>
                <a:pPr algn="ctr"/>
                <a:r>
                  <a:rPr lang="en-US" sz="2400" u="sng" dirty="0"/>
                  <a:t>Adversarial Model</a:t>
                </a:r>
              </a:p>
              <a:p>
                <a:pPr marL="285750" indent="-285750">
                  <a:buFont typeface="Arial" panose="020B0604020202020204" pitchFamily="34" charset="0"/>
                  <a:buChar char="•"/>
                </a:pPr>
                <a:r>
                  <a:rPr lang="en-US" sz="2400" dirty="0"/>
                  <a:t>Parallel Computation</a:t>
                </a:r>
              </a:p>
              <a:p>
                <a:pPr marL="285750" indent="-285750">
                  <a:buFont typeface="Arial" panose="020B0604020202020204" pitchFamily="34" charset="0"/>
                  <a:buChar char="•"/>
                </a:pPr>
                <a:r>
                  <a:rPr lang="en-US" sz="2400" dirty="0"/>
                  <a:t>Amortization across many evaluations</a:t>
                </a:r>
              </a:p>
              <a:p>
                <a:pPr marL="285750" indent="-285750">
                  <a:buFont typeface="Arial" panose="020B0604020202020204" pitchFamily="34" charset="0"/>
                  <a:buChar char="•"/>
                </a:pPr>
                <a:r>
                  <a:rPr lang="en-US" sz="2400" dirty="0"/>
                  <a:t>Cost measured in </a:t>
                </a:r>
                <a:r>
                  <a:rPr lang="en-US" sz="2400" dirty="0" smtClean="0"/>
                  <a:t>s-SS</a:t>
                </a:r>
                <a:endParaRPr lang="en-US" sz="2400" dirty="0"/>
              </a:p>
              <a:p>
                <a:pPr lvl="1"/>
                <a:r>
                  <a:rPr lang="en-US" sz="2400" dirty="0"/>
                  <a:t>(for some large </a:t>
                </a:r>
                <a:r>
                  <a:rPr lang="en-US" sz="2400" dirty="0" smtClean="0"/>
                  <a:t>s)</a:t>
                </a:r>
                <a:endParaRPr lang="en-GB" sz="2400" dirty="0"/>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818358"/>
              <a:ext cx="1076325" cy="107632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712" y="2828925"/>
              <a:ext cx="1447488" cy="1085478"/>
            </a:xfrm>
            <a:prstGeom prst="rect">
              <a:avLst/>
            </a:prstGeom>
          </p:spPr>
        </p:pic>
      </p:grpSp>
      <p:grpSp>
        <p:nvGrpSpPr>
          <p:cNvPr id="16" name="Group 15"/>
          <p:cNvGrpSpPr/>
          <p:nvPr/>
        </p:nvGrpSpPr>
        <p:grpSpPr>
          <a:xfrm>
            <a:off x="990600" y="2818358"/>
            <a:ext cx="4038600" cy="3658643"/>
            <a:chOff x="533400" y="2818357"/>
            <a:chExt cx="4038600" cy="3658643"/>
          </a:xfrm>
        </p:grpSpPr>
        <p:grpSp>
          <p:nvGrpSpPr>
            <p:cNvPr id="9" name="Group 8"/>
            <p:cNvGrpSpPr/>
            <p:nvPr/>
          </p:nvGrpSpPr>
          <p:grpSpPr>
            <a:xfrm>
              <a:off x="533400" y="4038600"/>
              <a:ext cx="4038600" cy="2438400"/>
              <a:chOff x="685800" y="3429000"/>
              <a:chExt cx="4038600" cy="2438400"/>
            </a:xfrm>
          </p:grpSpPr>
          <p:sp>
            <p:nvSpPr>
              <p:cNvPr id="7" name="Rectangle 6"/>
              <p:cNvSpPr/>
              <p:nvPr/>
            </p:nvSpPr>
            <p:spPr>
              <a:xfrm>
                <a:off x="685800" y="3429000"/>
                <a:ext cx="3962400" cy="2438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5800" y="3429000"/>
                <a:ext cx="4038600" cy="2308324"/>
              </a:xfrm>
              <a:prstGeom prst="rect">
                <a:avLst/>
              </a:prstGeom>
              <a:noFill/>
            </p:spPr>
            <p:txBody>
              <a:bodyPr wrap="square" rtlCol="0">
                <a:spAutoFit/>
              </a:bodyPr>
              <a:lstStyle/>
              <a:p>
                <a:pPr algn="ctr"/>
                <a:r>
                  <a:rPr lang="en-US" sz="2400" u="sng" dirty="0"/>
                  <a:t>Honest Computational Model</a:t>
                </a:r>
                <a:endParaRPr lang="en-GB" sz="2400" dirty="0"/>
              </a:p>
              <a:p>
                <a:pPr marL="285750" indent="-285750">
                  <a:buFont typeface="Arial" panose="020B0604020202020204" pitchFamily="34" charset="0"/>
                  <a:buChar char="•"/>
                </a:pPr>
                <a:r>
                  <a:rPr lang="en-US" sz="2400" dirty="0"/>
                  <a:t>Sequential Computation</a:t>
                </a:r>
              </a:p>
              <a:p>
                <a:pPr marL="285750" indent="-285750">
                  <a:buFont typeface="Arial" panose="020B0604020202020204" pitchFamily="34" charset="0"/>
                  <a:buChar char="•"/>
                </a:pPr>
                <a:r>
                  <a:rPr lang="en-US" sz="2400" dirty="0"/>
                  <a:t>Single Evaluation</a:t>
                </a:r>
              </a:p>
              <a:p>
                <a:pPr marL="285750" indent="-285750">
                  <a:buFont typeface="Arial" panose="020B0604020202020204" pitchFamily="34" charset="0"/>
                  <a:buChar char="•"/>
                </a:pPr>
                <a:r>
                  <a:rPr lang="en-US" sz="2400" dirty="0" smtClean="0"/>
                  <a:t>Cost </a:t>
                </a:r>
                <a:r>
                  <a:rPr lang="en-US" sz="2400" dirty="0"/>
                  <a:t>measured in ST Complexity</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343" y="2828926"/>
              <a:ext cx="662414" cy="10854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543" y="2818357"/>
              <a:ext cx="1592779" cy="1105941"/>
            </a:xfrm>
            <a:prstGeom prst="rect">
              <a:avLst/>
            </a:prstGeom>
          </p:spPr>
        </p:pic>
      </p:grpSp>
    </p:spTree>
    <p:extLst>
      <p:ext uri="{BB962C8B-B14F-4D97-AF65-F5344CB8AC3E}">
        <p14:creationId xmlns:p14="http://schemas.microsoft.com/office/powerpoint/2010/main" val="17598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GB" dirty="0"/>
          </a:p>
        </p:txBody>
      </p:sp>
      <p:sp>
        <p:nvSpPr>
          <p:cNvPr id="3" name="Content Placeholder 2"/>
          <p:cNvSpPr>
            <a:spLocks noGrp="1"/>
          </p:cNvSpPr>
          <p:nvPr>
            <p:ph idx="1"/>
          </p:nvPr>
        </p:nvSpPr>
        <p:spPr>
          <a:xfrm>
            <a:off x="533400" y="1690688"/>
            <a:ext cx="10515600" cy="4938712"/>
          </a:xfrm>
        </p:spPr>
        <p:txBody>
          <a:bodyPr>
            <a:normAutofit/>
          </a:bodyPr>
          <a:lstStyle/>
          <a:p>
            <a:r>
              <a:rPr lang="en-US" dirty="0" smtClean="0"/>
              <a:t>For any </a:t>
            </a:r>
            <a:r>
              <a:rPr lang="en-US" dirty="0" err="1" smtClean="0"/>
              <a:t>n</a:t>
            </a:r>
            <a:r>
              <a:rPr lang="en-US" dirty="0" err="1" smtClean="0">
                <a:latin typeface="Cambria Math"/>
                <a:ea typeface="Cambria Math"/>
              </a:rPr>
              <a:t>∊ℕ</a:t>
            </a:r>
            <a:r>
              <a:rPr lang="en-US" dirty="0" smtClean="0">
                <a:latin typeface="Cambria Math"/>
                <a:ea typeface="Cambria Math"/>
              </a:rPr>
              <a:t> </a:t>
            </a:r>
            <a:r>
              <a:rPr lang="en-US" dirty="0" smtClean="0"/>
              <a:t>we give a function </a:t>
            </a:r>
            <a:r>
              <a:rPr lang="en-US" i="1" dirty="0" err="1" smtClean="0"/>
              <a:t>f</a:t>
            </a:r>
            <a:r>
              <a:rPr lang="en-US" i="1" baseline="-25000" dirty="0" err="1" smtClean="0"/>
              <a:t>n</a:t>
            </a:r>
            <a:r>
              <a:rPr lang="en-US" dirty="0" smtClean="0"/>
              <a:t> and prove that in the parallel Random Oracle Model (PROM):</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Bonus: </a:t>
            </a:r>
            <a:r>
              <a:rPr lang="en-US" i="1" dirty="0" err="1" smtClean="0"/>
              <a:t>f</a:t>
            </a:r>
            <a:r>
              <a:rPr lang="en-US" i="1" baseline="-25000" dirty="0" err="1" smtClean="0"/>
              <a:t>n</a:t>
            </a:r>
            <a:r>
              <a:rPr lang="en-US" dirty="0" smtClean="0"/>
              <a:t> is an </a:t>
            </a:r>
            <a:r>
              <a:rPr lang="en-US" dirty="0" err="1" smtClean="0"/>
              <a:t>iMHF</a:t>
            </a:r>
            <a:r>
              <a:rPr lang="en-US" dirty="0" smtClean="0"/>
              <a:t>. </a:t>
            </a:r>
          </a:p>
          <a:p>
            <a:pPr lvl="1">
              <a:buFont typeface="Cambria Math" panose="02040503050406030204" pitchFamily="18" charset="0"/>
              <a:buChar char="⇒"/>
            </a:pPr>
            <a:r>
              <a:rPr lang="en-US" dirty="0" smtClean="0">
                <a:latin typeface="Lucida Calligraphy" panose="03010101010101010101" pitchFamily="66" charset="0"/>
              </a:rPr>
              <a:t>E </a:t>
            </a:r>
            <a:r>
              <a:rPr lang="en-US" dirty="0" smtClean="0"/>
              <a:t>runs in constant time and has data-independent memory access pattern</a:t>
            </a:r>
          </a:p>
        </p:txBody>
      </p:sp>
      <p:sp>
        <p:nvSpPr>
          <p:cNvPr id="5" name="Rectangle 4"/>
          <p:cNvSpPr/>
          <p:nvPr/>
        </p:nvSpPr>
        <p:spPr>
          <a:xfrm>
            <a:off x="762000" y="2819400"/>
            <a:ext cx="4114800" cy="21236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62000" y="2819400"/>
            <a:ext cx="4114800" cy="2123658"/>
          </a:xfrm>
          <a:prstGeom prst="rect">
            <a:avLst/>
          </a:prstGeom>
          <a:noFill/>
        </p:spPr>
        <p:txBody>
          <a:bodyPr wrap="square" rtlCol="0">
            <a:spAutoFit/>
          </a:bodyPr>
          <a:lstStyle/>
          <a:p>
            <a:pPr algn="ctr"/>
            <a:r>
              <a:rPr lang="en-US" sz="2400" u="sng" dirty="0"/>
              <a:t>Honest</a:t>
            </a:r>
            <a:endParaRPr lang="en-GB" sz="2400" dirty="0"/>
          </a:p>
          <a:p>
            <a:pPr marL="285750" indent="-285750">
              <a:lnSpc>
                <a:spcPct val="150000"/>
              </a:lnSpc>
              <a:buFont typeface="Arial" panose="020B0604020202020204" pitchFamily="34" charset="0"/>
              <a:buChar char="•"/>
            </a:pPr>
            <a:r>
              <a:rPr lang="en-US" sz="2400" dirty="0"/>
              <a:t>Sequential Algorithm </a:t>
            </a:r>
            <a:r>
              <a:rPr lang="en-US" sz="2400" dirty="0">
                <a:latin typeface="Lucida Calligraphy" panose="03010101010101010101" pitchFamily="66" charset="0"/>
              </a:rPr>
              <a:t>E</a:t>
            </a:r>
          </a:p>
          <a:p>
            <a:pPr marL="285750" indent="-285750">
              <a:lnSpc>
                <a:spcPct val="150000"/>
              </a:lnSpc>
              <a:buFont typeface="Arial" panose="020B0604020202020204" pitchFamily="34" charset="0"/>
              <a:buChar char="•"/>
            </a:pPr>
            <a:r>
              <a:rPr lang="en-US" sz="2400" dirty="0"/>
              <a:t>Time(</a:t>
            </a:r>
            <a:r>
              <a:rPr lang="en-US" sz="2400" dirty="0">
                <a:latin typeface="Lucida Calligraphy" panose="03010101010101010101" pitchFamily="66" charset="0"/>
              </a:rPr>
              <a:t>E</a:t>
            </a:r>
            <a:r>
              <a:rPr lang="en-US" sz="2400" dirty="0"/>
              <a:t>(</a:t>
            </a:r>
            <a:r>
              <a:rPr lang="en-US" sz="2400" i="1" dirty="0" err="1"/>
              <a:t>f</a:t>
            </a:r>
            <a:r>
              <a:rPr lang="en-US" sz="2400" i="1" baseline="-25000" dirty="0" err="1"/>
              <a:t>n</a:t>
            </a:r>
            <a:r>
              <a:rPr lang="en-US" sz="2400" dirty="0"/>
              <a:t>)) = n</a:t>
            </a:r>
          </a:p>
          <a:p>
            <a:pPr marL="285750" indent="-285750">
              <a:lnSpc>
                <a:spcPct val="150000"/>
              </a:lnSpc>
              <a:buFont typeface="Arial" panose="020B0604020202020204" pitchFamily="34" charset="0"/>
              <a:buChar char="•"/>
            </a:pPr>
            <a:r>
              <a:rPr lang="en-US" sz="2400" dirty="0"/>
              <a:t>ST(</a:t>
            </a:r>
            <a:r>
              <a:rPr lang="en-US" sz="2400" dirty="0">
                <a:latin typeface="Lucida Calligraphy" panose="03010101010101010101" pitchFamily="66" charset="0"/>
              </a:rPr>
              <a:t>E</a:t>
            </a:r>
            <a:r>
              <a:rPr lang="en-US" sz="2400" dirty="0"/>
              <a:t>(</a:t>
            </a:r>
            <a:r>
              <a:rPr lang="en-US" sz="2400" i="1" dirty="0" err="1"/>
              <a:t>f</a:t>
            </a:r>
            <a:r>
              <a:rPr lang="en-US" sz="2400" i="1" baseline="-25000" dirty="0" err="1"/>
              <a:t>n</a:t>
            </a:r>
            <a:r>
              <a:rPr lang="en-US" sz="2400" dirty="0"/>
              <a:t>)) = n</a:t>
            </a:r>
            <a:r>
              <a:rPr lang="en-US" sz="2400" baseline="30000" dirty="0"/>
              <a:t>2</a:t>
            </a:r>
          </a:p>
        </p:txBody>
      </p:sp>
      <p:sp>
        <p:nvSpPr>
          <p:cNvPr id="8" name="Rectangle 7"/>
          <p:cNvSpPr/>
          <p:nvPr/>
        </p:nvSpPr>
        <p:spPr>
          <a:xfrm>
            <a:off x="5181600" y="2819400"/>
            <a:ext cx="4343400" cy="21236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257800" y="2819400"/>
            <a:ext cx="4267200" cy="2123658"/>
          </a:xfrm>
          <a:prstGeom prst="rect">
            <a:avLst/>
          </a:prstGeom>
          <a:noFill/>
        </p:spPr>
        <p:txBody>
          <a:bodyPr wrap="square" rtlCol="0">
            <a:spAutoFit/>
          </a:bodyPr>
          <a:lstStyle/>
          <a:p>
            <a:pPr algn="ctr"/>
            <a:r>
              <a:rPr lang="en-US" sz="2400" u="sng" dirty="0"/>
              <a:t>Adversarial</a:t>
            </a:r>
          </a:p>
          <a:p>
            <a:pPr marL="285750" indent="-285750">
              <a:lnSpc>
                <a:spcPct val="150000"/>
              </a:lnSpc>
              <a:buFont typeface="Arial" panose="020B0604020202020204" pitchFamily="34" charset="0"/>
              <a:buChar char="•"/>
            </a:pPr>
            <a:r>
              <a:rPr lang="en-US" sz="2400" dirty="0">
                <a:latin typeface="Cambria Math"/>
                <a:ea typeface="Cambria Math"/>
              </a:rPr>
              <a:t>∀</a:t>
            </a:r>
            <a:r>
              <a:rPr lang="en-US" sz="2400" dirty="0"/>
              <a:t> parallel </a:t>
            </a:r>
            <a:r>
              <a:rPr lang="en-US" sz="2400" dirty="0" err="1"/>
              <a:t>algs</a:t>
            </a:r>
            <a:r>
              <a:rPr lang="en-US" sz="2400" dirty="0"/>
              <a:t>. </a:t>
            </a:r>
            <a:r>
              <a:rPr lang="en-US" sz="2400" dirty="0">
                <a:latin typeface="Lucida Calligraphy" panose="03010101010101010101" pitchFamily="66" charset="0"/>
              </a:rPr>
              <a:t>A</a:t>
            </a:r>
            <a:endParaRPr lang="en-US" sz="2400" dirty="0"/>
          </a:p>
          <a:p>
            <a:pPr marL="285750" indent="-285750">
              <a:lnSpc>
                <a:spcPct val="150000"/>
              </a:lnSpc>
              <a:buFont typeface="Arial" panose="020B0604020202020204" pitchFamily="34" charset="0"/>
              <a:buChar char="•"/>
            </a:pPr>
            <a:r>
              <a:rPr lang="en-US" sz="2400" dirty="0" smtClean="0"/>
              <a:t>s-SS(</a:t>
            </a:r>
            <a:r>
              <a:rPr lang="en-US" sz="2400" dirty="0" smtClean="0">
                <a:latin typeface="Lucida Calligraphy" panose="03010101010101010101" pitchFamily="66" charset="0"/>
              </a:rPr>
              <a:t>A</a:t>
            </a:r>
            <a:r>
              <a:rPr lang="en-US" sz="2400" dirty="0" smtClean="0"/>
              <a:t>(</a:t>
            </a:r>
            <a:r>
              <a:rPr lang="en-US" sz="2400" i="1" dirty="0" err="1" smtClean="0"/>
              <a:t>f</a:t>
            </a:r>
            <a:r>
              <a:rPr lang="en-US" sz="2400" i="1" baseline="-25000" dirty="0" err="1" smtClean="0"/>
              <a:t>n</a:t>
            </a:r>
            <a:r>
              <a:rPr lang="en-US" sz="2400" dirty="0"/>
              <a:t>)) = </a:t>
            </a:r>
            <a:r>
              <a:rPr lang="el-GR" sz="2400" dirty="0">
                <a:latin typeface="Cambria Math"/>
                <a:ea typeface="Cambria Math"/>
              </a:rPr>
              <a:t>Ω</a:t>
            </a:r>
            <a:r>
              <a:rPr lang="en-US" sz="2400" dirty="0"/>
              <a:t>(n) per </a:t>
            </a:r>
            <a:r>
              <a:rPr lang="en-US" sz="2400" dirty="0" err="1"/>
              <a:t>eval</a:t>
            </a:r>
            <a:r>
              <a:rPr lang="en-US" sz="2400" dirty="0"/>
              <a:t>.</a:t>
            </a:r>
          </a:p>
          <a:p>
            <a:pPr algn="ctr">
              <a:lnSpc>
                <a:spcPct val="150000"/>
              </a:lnSpc>
            </a:pPr>
            <a:r>
              <a:rPr lang="en-US" sz="2400" dirty="0"/>
              <a:t>for </a:t>
            </a:r>
            <a:r>
              <a:rPr lang="en-US" sz="2400" dirty="0" smtClean="0"/>
              <a:t>s </a:t>
            </a:r>
            <a:r>
              <a:rPr lang="en-US" sz="2400" dirty="0"/>
              <a:t>= </a:t>
            </a:r>
            <a:r>
              <a:rPr lang="el-GR" sz="2400" dirty="0" smtClean="0">
                <a:latin typeface="Cambria Math"/>
                <a:ea typeface="Cambria Math"/>
              </a:rPr>
              <a:t>Ω</a:t>
            </a:r>
            <a:r>
              <a:rPr lang="en-US" sz="2400" dirty="0" smtClean="0">
                <a:latin typeface="Cambria Math"/>
                <a:ea typeface="Cambria Math"/>
              </a:rPr>
              <a:t>(</a:t>
            </a:r>
            <a:r>
              <a:rPr lang="en-US" sz="2400" dirty="0" smtClean="0"/>
              <a:t>n/log(n)) </a:t>
            </a:r>
            <a:endParaRPr lang="en-US" sz="2400" dirty="0"/>
          </a:p>
        </p:txBody>
      </p:sp>
    </p:spTree>
    <p:extLst>
      <p:ext uri="{BB962C8B-B14F-4D97-AF65-F5344CB8AC3E}">
        <p14:creationId xmlns:p14="http://schemas.microsoft.com/office/powerpoint/2010/main" val="1933903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Parallel Black Pebbling Game</a:t>
            </a:r>
            <a:endParaRPr lang="en-GB" dirty="0"/>
          </a:p>
        </p:txBody>
      </p:sp>
      <p:sp>
        <p:nvSpPr>
          <p:cNvPr id="3" name="Content Placeholder 2"/>
          <p:cNvSpPr>
            <a:spLocks noGrp="1"/>
          </p:cNvSpPr>
          <p:nvPr>
            <p:ph idx="1"/>
          </p:nvPr>
        </p:nvSpPr>
        <p:spPr>
          <a:xfrm>
            <a:off x="396680" y="1889336"/>
            <a:ext cx="10804720" cy="2181622"/>
          </a:xfrm>
        </p:spPr>
        <p:txBody>
          <a:bodyPr>
            <a:noAutofit/>
          </a:bodyPr>
          <a:lstStyle/>
          <a:p>
            <a:pPr marL="0" indent="0">
              <a:buNone/>
            </a:pPr>
            <a:r>
              <a:rPr lang="en-GB" sz="2400" dirty="0" smtClean="0">
                <a:solidFill>
                  <a:srgbClr val="FF0000"/>
                </a:solidFill>
              </a:rPr>
              <a:t>Parallel</a:t>
            </a:r>
            <a:r>
              <a:rPr lang="en-GB" sz="1800" dirty="0" smtClean="0">
                <a:solidFill>
                  <a:srgbClr val="FF0000"/>
                </a:solidFill>
              </a:rPr>
              <a:t> </a:t>
            </a:r>
            <a:r>
              <a:rPr lang="en-GB" sz="2400" dirty="0" smtClean="0">
                <a:solidFill>
                  <a:srgbClr val="FF0000"/>
                </a:solidFill>
              </a:rPr>
              <a:t>Black Pebbling Game</a:t>
            </a:r>
            <a:r>
              <a:rPr lang="en-GB" sz="2400" dirty="0" smtClean="0"/>
              <a:t>: Same as Black Pebbling, except can touch many pebbles per iteration.</a:t>
            </a:r>
          </a:p>
          <a:p>
            <a:pPr marL="0" indent="0">
              <a:buNone/>
            </a:pPr>
            <a:endParaRPr lang="en-US" sz="2400" dirty="0" smtClean="0"/>
          </a:p>
          <a:p>
            <a:pPr marL="0" indent="0">
              <a:buNone/>
            </a:pPr>
            <a:endParaRPr lang="en-US" sz="2400" dirty="0"/>
          </a:p>
          <a:p>
            <a:pPr marL="0" indent="0">
              <a:buNone/>
            </a:pPr>
            <a:r>
              <a:rPr lang="en-US" sz="2400" dirty="0" smtClean="0"/>
              <a:t>s-SS analogue: Count number of steps when at least s pebbles on graph.</a:t>
            </a:r>
            <a:endParaRPr lang="en-GB" sz="2400" dirty="0" smtClean="0"/>
          </a:p>
          <a:p>
            <a:pPr marL="0" indent="0">
              <a:buNone/>
            </a:pPr>
            <a:endParaRPr lang="en-GB" sz="1600" dirty="0" smtClean="0"/>
          </a:p>
        </p:txBody>
      </p:sp>
      <p:sp>
        <p:nvSpPr>
          <p:cNvPr id="17" name="Oval 16"/>
          <p:cNvSpPr/>
          <p:nvPr/>
        </p:nvSpPr>
        <p:spPr>
          <a:xfrm>
            <a:off x="4488060" y="4338760"/>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88061" y="6286500"/>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8172" y="5351984"/>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3457574" y="5834185"/>
            <a:ext cx="902494" cy="615433"/>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35735" y="4713015"/>
            <a:ext cx="873322" cy="63897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525862" y="4383608"/>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42" name="Oval 41"/>
          <p:cNvSpPr/>
          <p:nvPr/>
        </p:nvSpPr>
        <p:spPr>
          <a:xfrm>
            <a:off x="4525863" y="6331348"/>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43" name="Oval 42"/>
          <p:cNvSpPr/>
          <p:nvPr/>
        </p:nvSpPr>
        <p:spPr>
          <a:xfrm>
            <a:off x="5895974" y="5396831"/>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0" name="Oval 19"/>
          <p:cNvSpPr/>
          <p:nvPr/>
        </p:nvSpPr>
        <p:spPr>
          <a:xfrm>
            <a:off x="3048000" y="5309911"/>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457574" y="4703486"/>
            <a:ext cx="902494" cy="52109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35735" y="5771084"/>
            <a:ext cx="873322" cy="68805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085802" y="5348407"/>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3" name="TextBox 12"/>
          <p:cNvSpPr txBox="1"/>
          <p:nvPr/>
        </p:nvSpPr>
        <p:spPr>
          <a:xfrm>
            <a:off x="838200" y="5603276"/>
            <a:ext cx="1690687" cy="738664"/>
          </a:xfrm>
          <a:prstGeom prst="rect">
            <a:avLst/>
          </a:prstGeom>
          <a:noFill/>
        </p:spPr>
        <p:txBody>
          <a:bodyPr wrap="square" rtlCol="0">
            <a:spAutoFit/>
          </a:bodyPr>
          <a:lstStyle/>
          <a:p>
            <a:r>
              <a:rPr lang="en-US" u="sng" dirty="0" smtClean="0"/>
              <a:t>s-SS </a:t>
            </a:r>
            <a:r>
              <a:rPr lang="en-US" u="sng" dirty="0"/>
              <a:t>Complexity</a:t>
            </a:r>
          </a:p>
          <a:p>
            <a:pPr algn="ctr"/>
            <a:r>
              <a:rPr lang="en-US" dirty="0"/>
              <a:t>1-SS = 3</a:t>
            </a:r>
          </a:p>
          <a:p>
            <a:pPr algn="ctr"/>
            <a:r>
              <a:rPr lang="en-US" dirty="0"/>
              <a:t>2-SS = 1</a:t>
            </a:r>
          </a:p>
        </p:txBody>
      </p:sp>
      <p:sp>
        <p:nvSpPr>
          <p:cNvPr id="14" name="TextBox 13"/>
          <p:cNvSpPr txBox="1"/>
          <p:nvPr/>
        </p:nvSpPr>
        <p:spPr>
          <a:xfrm>
            <a:off x="4324350" y="5025749"/>
            <a:ext cx="615085" cy="769441"/>
          </a:xfrm>
          <a:prstGeom prst="rect">
            <a:avLst/>
          </a:prstGeom>
          <a:noFill/>
        </p:spPr>
        <p:txBody>
          <a:bodyPr wrap="square" rtlCol="0">
            <a:spAutoFit/>
          </a:bodyPr>
          <a:lstStyle/>
          <a:p>
            <a:r>
              <a:rPr lang="en-US" sz="4400" i="1" dirty="0"/>
              <a:t>G</a:t>
            </a:r>
            <a:endParaRPr lang="en-GB" i="1" dirty="0"/>
          </a:p>
        </p:txBody>
      </p:sp>
      <p:sp>
        <p:nvSpPr>
          <p:cNvPr id="26" name="TextBox 25"/>
          <p:cNvSpPr txBox="1"/>
          <p:nvPr/>
        </p:nvSpPr>
        <p:spPr>
          <a:xfrm>
            <a:off x="2567284" y="2586571"/>
            <a:ext cx="6581776" cy="954107"/>
          </a:xfrm>
          <a:prstGeom prst="rect">
            <a:avLst/>
          </a:prstGeom>
          <a:noFill/>
          <a:ln w="47625">
            <a:solidFill>
              <a:schemeClr val="tx1"/>
            </a:solidFill>
          </a:ln>
        </p:spPr>
        <p:txBody>
          <a:bodyPr wrap="square" rtlCol="0">
            <a:spAutoFit/>
          </a:bodyPr>
          <a:lstStyle/>
          <a:p>
            <a:r>
              <a:rPr lang="en-US" b="1" dirty="0"/>
              <a:t>Goal: </a:t>
            </a:r>
            <a:r>
              <a:rPr lang="en-US" dirty="0"/>
              <a:t>Place a pebble on the sink.</a:t>
            </a:r>
          </a:p>
          <a:p>
            <a:r>
              <a:rPr lang="en-US" b="1" dirty="0"/>
              <a:t>Rule 1: </a:t>
            </a:r>
            <a:r>
              <a:rPr lang="en-US" dirty="0"/>
              <a:t>A node can be pebbled only if all parents contain a pebble.</a:t>
            </a:r>
          </a:p>
          <a:p>
            <a:r>
              <a:rPr lang="en-US" b="1" dirty="0"/>
              <a:t>Rule 2: </a:t>
            </a:r>
            <a:r>
              <a:rPr lang="en-US" dirty="0"/>
              <a:t>A pebble can always be removed.</a:t>
            </a:r>
          </a:p>
          <a:p>
            <a:endParaRPr lang="en-GB" dirty="0"/>
          </a:p>
        </p:txBody>
      </p:sp>
      <mc:AlternateContent xmlns:mc="http://schemas.openxmlformats.org/markup-compatibility/2006" xmlns:a14="http://schemas.microsoft.com/office/drawing/2010/main">
        <mc:Choice Requires="a14">
          <p:sp>
            <p:nvSpPr>
              <p:cNvPr id="33" name="TextBox 32"/>
              <p:cNvSpPr txBox="1"/>
              <p:nvPr/>
            </p:nvSpPr>
            <p:spPr>
              <a:xfrm>
                <a:off x="6934200" y="4430453"/>
                <a:ext cx="3429000" cy="2000869"/>
              </a:xfrm>
              <a:prstGeom prst="rect">
                <a:avLst/>
              </a:prstGeom>
              <a:ln cap="rnd"/>
              <a:scene3d>
                <a:camera prst="orthographicFront"/>
                <a:lightRig rig="sof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u="sng" dirty="0"/>
                  <a:t>Want </a:t>
                </a:r>
                <a:r>
                  <a:rPr lang="en-US" sz="2000" i="1" u="sng" dirty="0"/>
                  <a:t>G</a:t>
                </a:r>
                <a:r>
                  <a:rPr lang="en-US" sz="2000" u="sng" dirty="0"/>
                  <a:t> with…</a:t>
                </a:r>
              </a:p>
              <a:p>
                <a:pPr marL="457200" indent="-457200">
                  <a:lnSpc>
                    <a:spcPct val="150000"/>
                  </a:lnSpc>
                  <a:buFont typeface="+mj-lt"/>
                  <a:buAutoNum type="arabicPeriod"/>
                </a:pPr>
                <a:r>
                  <a:rPr lang="en-US" sz="2000" dirty="0"/>
                  <a:t>Size(</a:t>
                </a:r>
                <a:r>
                  <a:rPr lang="en-US" sz="2000" i="1" dirty="0"/>
                  <a:t>G</a:t>
                </a:r>
                <a:r>
                  <a:rPr lang="en-US" sz="2000" dirty="0"/>
                  <a:t>) = n</a:t>
                </a:r>
              </a:p>
              <a:p>
                <a:pPr marL="457200" indent="-457200">
                  <a:lnSpc>
                    <a:spcPct val="150000"/>
                  </a:lnSpc>
                  <a:buFont typeface="+mj-lt"/>
                  <a:buAutoNum type="arabicPeriod"/>
                </a:pPr>
                <a:r>
                  <a:rPr lang="en-US" sz="2000" dirty="0"/>
                  <a:t>In-degree(</a:t>
                </a:r>
                <a:r>
                  <a:rPr lang="en-US" sz="2000" i="1" dirty="0"/>
                  <a:t>G</a:t>
                </a:r>
                <a:r>
                  <a:rPr lang="en-US" sz="2000" dirty="0"/>
                  <a:t>) = 2</a:t>
                </a:r>
              </a:p>
              <a:p>
                <a:pPr marL="457200" indent="-457200">
                  <a:lnSpc>
                    <a:spcPct val="150000"/>
                  </a:lnSpc>
                  <a:buFont typeface="+mj-lt"/>
                  <a:buAutoNum type="arabicPeriod"/>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𝑛</m:t>
                        </m:r>
                      </m:num>
                      <m:den>
                        <m:r>
                          <m:rPr>
                            <m:sty m:val="p"/>
                          </m:rPr>
                          <a:rPr lang="en-US" sz="2000">
                            <a:latin typeface="Cambria Math"/>
                          </a:rPr>
                          <m:t>log</m:t>
                        </m:r>
                        <m:r>
                          <a:rPr lang="en-US" sz="2000" i="1">
                            <a:latin typeface="Cambria Math"/>
                          </a:rPr>
                          <m:t>⁡(</m:t>
                        </m:r>
                        <m:r>
                          <a:rPr lang="en-US" sz="2000" i="1">
                            <a:latin typeface="Cambria Math"/>
                          </a:rPr>
                          <m:t>𝑛</m:t>
                        </m:r>
                        <m:r>
                          <a:rPr lang="en-US" sz="2000" i="1">
                            <a:latin typeface="Cambria Math"/>
                          </a:rPr>
                          <m:t>)</m:t>
                        </m:r>
                      </m:den>
                    </m:f>
                  </m:oMath>
                </a14:m>
                <a:r>
                  <a:rPr lang="en-US" sz="2000" dirty="0"/>
                  <a:t> -SS(</a:t>
                </a:r>
                <a:r>
                  <a:rPr lang="en-US" sz="2000" i="1" dirty="0"/>
                  <a:t>G</a:t>
                </a:r>
                <a:r>
                  <a:rPr lang="en-US" sz="2000" dirty="0"/>
                  <a:t>) = </a:t>
                </a:r>
                <a:r>
                  <a:rPr lang="el-GR" sz="2000" dirty="0">
                    <a:latin typeface="Cambria Math"/>
                    <a:ea typeface="Cambria Math"/>
                  </a:rPr>
                  <a:t>Ω</a:t>
                </a:r>
                <a:r>
                  <a:rPr lang="en-US" sz="2000" dirty="0"/>
                  <a:t>(n)</a:t>
                </a:r>
              </a:p>
            </p:txBody>
          </p:sp>
        </mc:Choice>
        <mc:Fallback xmlns="">
          <p:sp>
            <p:nvSpPr>
              <p:cNvPr id="33" name="TextBox 32"/>
              <p:cNvSpPr txBox="1">
                <a:spLocks noRot="1" noChangeAspect="1" noMove="1" noResize="1" noEditPoints="1" noAdjustHandles="1" noChangeArrowheads="1" noChangeShapeType="1" noTextEdit="1"/>
              </p:cNvSpPr>
              <p:nvPr/>
            </p:nvSpPr>
            <p:spPr>
              <a:xfrm>
                <a:off x="6934200" y="4430453"/>
                <a:ext cx="3429000" cy="2000869"/>
              </a:xfrm>
              <a:prstGeom prst="rect">
                <a:avLst/>
              </a:prstGeom>
              <a:blipFill>
                <a:blip r:embed="rId2"/>
                <a:stretch>
                  <a:fillRect/>
                </a:stretch>
              </a:blipFill>
              <a:ln cap="rnd"/>
            </p:spPr>
            <p:txBody>
              <a:bodyPr/>
              <a:lstStyle/>
              <a:p>
                <a:r>
                  <a:rPr lang="en-US">
                    <a:noFill/>
                  </a:rPr>
                  <a:t> </a:t>
                </a:r>
              </a:p>
            </p:txBody>
          </p:sp>
        </mc:Fallback>
      </mc:AlternateContent>
    </p:spTree>
    <p:extLst>
      <p:ext uri="{BB962C8B-B14F-4D97-AF65-F5344CB8AC3E}">
        <p14:creationId xmlns:p14="http://schemas.microsoft.com/office/powerpoint/2010/main" val="4091861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1" animBg="1"/>
      <p:bldP spid="43" grpId="0" animBg="1"/>
      <p:bldP spid="24" grpId="0" animBg="1"/>
      <p:bldP spid="24" grpId="1" animBg="1"/>
      <p:bldP spid="13" grpId="0"/>
      <p:bldP spid="26" grpId="0" animBg="1"/>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US" dirty="0" smtClean="0"/>
              <a:t>Technical Ingredient #1 [PTC77]</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400800" y="1825625"/>
                <a:ext cx="4953000" cy="4351338"/>
              </a:xfrm>
            </p:spPr>
            <p:txBody>
              <a:bodyPr/>
              <a:lstStyle/>
              <a:p>
                <a:pPr lvl="1"/>
                <a:r>
                  <a:rPr lang="en-US" dirty="0" smtClean="0"/>
                  <a:t>[PTC77] Built a constant indegree DAG G with n nodes and proves that any sequential pebbling has at least one step in which there are at least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a14:m>
                <a:r>
                  <a:rPr lang="en-US" dirty="0" smtClean="0"/>
                  <a:t> pebbles on the graph.</a:t>
                </a:r>
              </a:p>
              <a:p>
                <a:pPr lvl="1"/>
                <a:r>
                  <a:rPr lang="en-US" dirty="0" smtClean="0"/>
                  <a:t>[Hopcroft77] Any </a:t>
                </a:r>
                <a:r>
                  <a:rPr lang="en-US" dirty="0"/>
                  <a:t>constant indegree graph</a:t>
                </a:r>
                <a:r>
                  <a:rPr lang="en-US" dirty="0" smtClean="0"/>
                  <a:t> DAG G can be pebbled with space at most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400800" y="1825625"/>
                <a:ext cx="4953000" cy="4351338"/>
              </a:xfrm>
              <a:blipFill>
                <a:blip r:embed="rId2"/>
                <a:stretch>
                  <a:fillRect r="-246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56</a:t>
            </a:fld>
            <a:endParaRPr lang="en-US"/>
          </a:p>
        </p:txBody>
      </p:sp>
      <p:pic>
        <p:nvPicPr>
          <p:cNvPr id="90" name="Picture 89"/>
          <p:cNvPicPr>
            <a:picLocks noChangeAspect="1"/>
          </p:cNvPicPr>
          <p:nvPr/>
        </p:nvPicPr>
        <p:blipFill>
          <a:blip r:embed="rId3"/>
          <a:stretch>
            <a:fillRect/>
          </a:stretch>
        </p:blipFill>
        <p:spPr>
          <a:xfrm>
            <a:off x="367487" y="971839"/>
            <a:ext cx="5728513" cy="5532437"/>
          </a:xfrm>
          <a:prstGeom prst="rect">
            <a:avLst/>
          </a:prstGeom>
        </p:spPr>
      </p:pic>
    </p:spTree>
    <p:extLst>
      <p:ext uri="{BB962C8B-B14F-4D97-AF65-F5344CB8AC3E}">
        <p14:creationId xmlns:p14="http://schemas.microsoft.com/office/powerpoint/2010/main" val="11075946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US" dirty="0"/>
              <a:t>Technical Ingredient #</a:t>
            </a:r>
            <a:r>
              <a:rPr lang="en-US" dirty="0" smtClean="0"/>
              <a:t>1 [PTC77]</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324600" y="1562388"/>
                <a:ext cx="5486400" cy="4351338"/>
              </a:xfrm>
            </p:spPr>
            <p:txBody>
              <a:bodyPr/>
              <a:lstStyle/>
              <a:p>
                <a:pPr lvl="1"/>
                <a:r>
                  <a:rPr lang="en-US" dirty="0" smtClean="0"/>
                  <a:t>[PTC77] Built a constant indegree DAG G space complexity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a14:m>
                <a:endParaRPr lang="en-US" dirty="0" smtClean="0"/>
              </a:p>
              <a:p>
                <a:pPr lvl="1"/>
                <a:r>
                  <a:rPr lang="en-US" dirty="0" smtClean="0"/>
                  <a:t>Recursive Construction</a:t>
                </a:r>
              </a:p>
              <a:p>
                <a:pPr lvl="2"/>
                <a:r>
                  <a:rPr lang="en-US" dirty="0" smtClean="0"/>
                  <a:t>PTC</a:t>
                </a:r>
                <a:r>
                  <a:rPr lang="en-US" baseline="-25000" dirty="0" smtClean="0"/>
                  <a:t>2n</a:t>
                </a:r>
                <a:r>
                  <a:rPr lang="en-US" dirty="0" smtClean="0"/>
                  <a:t> contains 2 internal copies of </a:t>
                </a:r>
                <a:r>
                  <a:rPr lang="en-US" dirty="0" err="1" smtClean="0"/>
                  <a:t>PTC</a:t>
                </a:r>
                <a:r>
                  <a:rPr lang="en-US" baseline="-25000" dirty="0" err="1" smtClean="0"/>
                  <a:t>n</a:t>
                </a:r>
                <a:endParaRPr lang="en-US" baseline="-25000" dirty="0" smtClean="0"/>
              </a:p>
              <a:p>
                <a:pPr lvl="1"/>
                <a:r>
                  <a:rPr lang="en-US" dirty="0" smtClean="0"/>
                  <a:t>Stronger Lemma used for Induction!</a:t>
                </a:r>
              </a:p>
              <a:p>
                <a:pPr lvl="2"/>
                <a:r>
                  <a:rPr lang="en-US" dirty="0" smtClean="0"/>
                  <a:t>For any </a:t>
                </a:r>
                <a:r>
                  <a:rPr lang="en-US" i="1" dirty="0" smtClean="0"/>
                  <a:t>sequential</a:t>
                </a:r>
                <a:r>
                  <a:rPr lang="en-US" dirty="0" smtClean="0"/>
                  <a:t> pebbling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endParaRPr lang="en-US" baseline="-25000" dirty="0" smtClean="0"/>
              </a:p>
              <a:p>
                <a:pPr marL="1016000" lvl="2" indent="0">
                  <a:buNone/>
                </a:pPr>
                <a:r>
                  <a:rPr lang="en-US" dirty="0" smtClean="0"/>
                  <a:t>We can find an interval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such that both</a:t>
                </a:r>
              </a:p>
              <a:p>
                <a:pPr marL="1473200" lvl="2" indent="-457200">
                  <a:buFont typeface="+mj-lt"/>
                  <a:buAutoNum type="arabicPeriod"/>
                </a:pP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𝑚</m:t>
                    </m:r>
                  </m:oMath>
                </a14:m>
                <a:r>
                  <a:rPr lang="en-US" dirty="0" smtClean="0"/>
                  <a:t> for each </a:t>
                </a:r>
                <a14:m>
                  <m:oMath xmlns:m="http://schemas.openxmlformats.org/officeDocument/2006/math">
                    <m:r>
                      <m:rPr>
                        <m:sty m:val="p"/>
                      </m:rPr>
                      <a:rPr lang="en-US" b="0" i="0" smtClean="0">
                        <a:latin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endParaRPr lang="en-US" dirty="0" smtClean="0"/>
              </a:p>
              <a:p>
                <a:pPr marL="1473200" lvl="2" indent="-457200">
                  <a:buFont typeface="+mj-lt"/>
                  <a:buAutoNum type="arabicPeriod"/>
                </a:pPr>
                <a:r>
                  <a:rPr lang="en-US" dirty="0" smtClean="0"/>
                  <a:t>At least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𝑚</m:t>
                    </m:r>
                  </m:oMath>
                </a14:m>
                <a:r>
                  <a:rPr lang="en-US" dirty="0"/>
                  <a:t> </a:t>
                </a:r>
                <a:r>
                  <a:rPr lang="en-US" dirty="0" smtClean="0"/>
                  <a:t>source nodes are (re)pebbled during the interval</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324600" y="1562388"/>
                <a:ext cx="5486400" cy="4351338"/>
              </a:xfrm>
              <a:blipFill>
                <a:blip r:embed="rId2"/>
                <a:stretch>
                  <a:fillRect b="-1316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57</a:t>
            </a:fld>
            <a:endParaRPr lang="en-US"/>
          </a:p>
        </p:txBody>
      </p:sp>
      <p:pic>
        <p:nvPicPr>
          <p:cNvPr id="90" name="Picture 89"/>
          <p:cNvPicPr>
            <a:picLocks noChangeAspect="1"/>
          </p:cNvPicPr>
          <p:nvPr/>
        </p:nvPicPr>
        <p:blipFill>
          <a:blip r:embed="rId3"/>
          <a:stretch>
            <a:fillRect/>
          </a:stretch>
        </p:blipFill>
        <p:spPr>
          <a:xfrm>
            <a:off x="367487" y="971839"/>
            <a:ext cx="5728513" cy="5532437"/>
          </a:xfrm>
          <a:prstGeom prst="rect">
            <a:avLst/>
          </a:prstGeom>
        </p:spPr>
      </p:pic>
    </p:spTree>
    <p:extLst>
      <p:ext uri="{BB962C8B-B14F-4D97-AF65-F5344CB8AC3E}">
        <p14:creationId xmlns:p14="http://schemas.microsoft.com/office/powerpoint/2010/main" val="40595295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US" dirty="0"/>
              <a:t>Technical Ingredient #</a:t>
            </a:r>
            <a:r>
              <a:rPr lang="en-US" dirty="0" smtClean="0"/>
              <a:t>1 [PTC77]</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562388"/>
                <a:ext cx="11506200" cy="4351338"/>
              </a:xfrm>
            </p:spPr>
            <p:txBody>
              <a:bodyPr>
                <a:normAutofit lnSpcReduction="10000"/>
              </a:bodyPr>
              <a:lstStyle/>
              <a:p>
                <a:r>
                  <a:rPr lang="en-US" dirty="0" smtClean="0"/>
                  <a:t>[PTC77] Built a constant indegree DAG G space complexity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a14:m>
                <a:endParaRPr lang="en-US" dirty="0" smtClean="0"/>
              </a:p>
              <a:p>
                <a:r>
                  <a:rPr lang="en-US" dirty="0" smtClean="0"/>
                  <a:t>Recursive Construction</a:t>
                </a:r>
              </a:p>
              <a:p>
                <a:pPr lvl="1"/>
                <a:r>
                  <a:rPr lang="en-US" dirty="0" smtClean="0"/>
                  <a:t>PTC</a:t>
                </a:r>
                <a:r>
                  <a:rPr lang="en-US" baseline="-25000" dirty="0" smtClean="0"/>
                  <a:t>2n</a:t>
                </a:r>
                <a:r>
                  <a:rPr lang="en-US" dirty="0" smtClean="0"/>
                  <a:t> contains 2 internal copies of </a:t>
                </a:r>
                <a:r>
                  <a:rPr lang="en-US" dirty="0" err="1" smtClean="0"/>
                  <a:t>PTC</a:t>
                </a:r>
                <a:r>
                  <a:rPr lang="en-US" baseline="-25000" dirty="0" err="1" smtClean="0"/>
                  <a:t>n</a:t>
                </a:r>
                <a:endParaRPr lang="en-US" baseline="-25000" dirty="0" smtClean="0"/>
              </a:p>
              <a:p>
                <a:r>
                  <a:rPr lang="en-US" dirty="0" smtClean="0"/>
                  <a:t>Stronger Lemma used for Induction!</a:t>
                </a:r>
              </a:p>
              <a:p>
                <a:pPr lvl="1"/>
                <a:r>
                  <a:rPr lang="en-US" dirty="0" smtClean="0"/>
                  <a:t>For any </a:t>
                </a:r>
                <a:r>
                  <a:rPr lang="en-US" b="1" i="1" dirty="0" smtClean="0"/>
                  <a:t>parallel (</a:t>
                </a:r>
                <a:r>
                  <a:rPr lang="en-US" b="1" i="1" strike="sngStrike" dirty="0" smtClean="0"/>
                  <a:t>sequential</a:t>
                </a:r>
                <a:r>
                  <a:rPr lang="en-US" b="1" i="1" dirty="0" smtClean="0"/>
                  <a:t>)</a:t>
                </a:r>
                <a:r>
                  <a:rPr lang="en-US" dirty="0" smtClean="0"/>
                  <a:t> pebbling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endParaRPr lang="en-US" baseline="-25000" dirty="0" smtClean="0"/>
              </a:p>
              <a:p>
                <a:pPr lvl="1"/>
                <a:r>
                  <a:rPr lang="en-US" dirty="0" smtClean="0"/>
                  <a:t>Can find an interval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such that </a:t>
                </a:r>
              </a:p>
              <a:p>
                <a:pPr marL="1473200" lvl="2" indent="-457200">
                  <a:buFont typeface="+mj-lt"/>
                  <a:buAutoNum type="arabicPeriod"/>
                </a:pP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for each </a:t>
                </a:r>
                <a14:m>
                  <m:oMath xmlns:m="http://schemas.openxmlformats.org/officeDocument/2006/math">
                    <m:r>
                      <m:rPr>
                        <m:sty m:val="p"/>
                      </m:rPr>
                      <a:rPr lang="en-US" b="0" i="0" smtClean="0">
                        <a:latin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smtClean="0"/>
                  <a:t>  (lots of pebbles on the graph)</a:t>
                </a:r>
              </a:p>
              <a:p>
                <a:pPr marL="1473200" lvl="2" indent="-457200">
                  <a:buFont typeface="+mj-lt"/>
                  <a:buAutoNum type="arabicPeriod"/>
                </a:pPr>
                <a:r>
                  <a:rPr lang="en-US" dirty="0" smtClean="0"/>
                  <a:t>At least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source nodes are (re)pebbled during the interval</a:t>
                </a:r>
              </a:p>
              <a:p>
                <a:pPr marL="1016000" lvl="1" indent="-457200">
                  <a:buFont typeface="Arial" panose="020B0604020202020204" pitchFamily="34" charset="0"/>
                  <a:buChar char="•"/>
                </a:pPr>
                <a:r>
                  <a:rPr lang="en-US" dirty="0" smtClean="0"/>
                  <a:t>Implication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s-SS(P)</a:t>
                </a:r>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oMath>
                </a14:m>
                <a:endParaRPr lang="en-US" dirty="0" smtClean="0"/>
              </a:p>
              <a:p>
                <a:pPr marL="1016000" lvl="1" indent="-457200">
                  <a:buFont typeface="Arial" panose="020B0604020202020204" pitchFamily="34" charset="0"/>
                  <a:buChar char="•"/>
                </a:pPr>
                <a:r>
                  <a:rPr lang="en-US" b="1" dirty="0" smtClean="0"/>
                  <a:t>Sequential Pebbling:</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(by (2) above)</a:t>
                </a:r>
                <a:endParaRPr lang="en-US" dirty="0"/>
              </a:p>
              <a:p>
                <a:pPr marL="1016000" lvl="1" indent="-457200">
                  <a:buFont typeface="Arial" panose="020B0604020202020204" pitchFamily="34" charset="0"/>
                  <a:buChar char="•"/>
                </a:pPr>
                <a:r>
                  <a:rPr lang="en-US" b="1" dirty="0" smtClean="0"/>
                  <a:t>Parallel Pebbling: </a:t>
                </a:r>
                <a:r>
                  <a:rPr lang="en-US" dirty="0" smtClean="0"/>
                  <a:t>Could (re)pebble all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in one step! </a:t>
                </a:r>
              </a:p>
              <a:p>
                <a:pPr marL="1016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562388"/>
                <a:ext cx="11506200" cy="4351338"/>
              </a:xfrm>
              <a:blipFill>
                <a:blip r:embed="rId2"/>
                <a:stretch>
                  <a:fillRect l="-953" t="-308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58</a:t>
            </a:fld>
            <a:endParaRPr lang="en-US"/>
          </a:p>
        </p:txBody>
      </p:sp>
      <p:pic>
        <p:nvPicPr>
          <p:cNvPr id="5122" name="Picture 2" descr="Image result for stum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893" y="3493523"/>
            <a:ext cx="205522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3" y="1690689"/>
            <a:ext cx="11163344"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p:sp>
        <p:nvSpPr>
          <p:cNvPr id="2" name="Title 1"/>
          <p:cNvSpPr>
            <a:spLocks noGrp="1"/>
          </p:cNvSpPr>
          <p:nvPr>
            <p:ph type="title"/>
          </p:nvPr>
        </p:nvSpPr>
        <p:spPr/>
        <p:txBody>
          <a:bodyPr/>
          <a:lstStyle/>
          <a:p>
            <a:r>
              <a:rPr lang="en-US" dirty="0" smtClean="0"/>
              <a:t>Depth </a:t>
            </a:r>
            <a:r>
              <a:rPr lang="en-US" dirty="0"/>
              <a:t>Robustness [ABP17]</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b="0" i="0" smtClean="0">
                        <a:latin typeface="Cambria Math" panose="02040503050406030204" pitchFamily="18" charset="0"/>
                      </a:rPr>
                      <m:t>depth</m:t>
                    </m:r>
                    <m:d>
                      <m:dPr>
                        <m:ctrlPr>
                          <a:rPr lang="en-US"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𝑆</m:t>
                        </m:r>
                      </m:e>
                    </m:d>
                    <m:r>
                      <a:rPr lang="en-US" b="0" i="1" smtClean="0">
                        <a:latin typeface="Cambria Math" panose="02040503050406030204" pitchFamily="18" charset="0"/>
                        <a:ea typeface="Cambria Math" panose="02040503050406030204" pitchFamily="18" charset="0"/>
                      </a:rPr>
                      <m:t>&gt;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)-reducible.</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5" name="Oval 4"/>
          <p:cNvSpPr/>
          <p:nvPr/>
        </p:nvSpPr>
        <p:spPr>
          <a:xfrm>
            <a:off x="1109559"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6" name="Oval 5"/>
          <p:cNvSpPr/>
          <p:nvPr/>
        </p:nvSpPr>
        <p:spPr>
          <a:xfrm>
            <a:off x="2051101"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7" name="Oval 6"/>
          <p:cNvSpPr/>
          <p:nvPr/>
        </p:nvSpPr>
        <p:spPr>
          <a:xfrm>
            <a:off x="2992641" y="5491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8" name="Straight Arrow Connector 7"/>
          <p:cNvCxnSpPr/>
          <p:nvPr/>
        </p:nvCxnSpPr>
        <p:spPr>
          <a:xfrm>
            <a:off x="1661533"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5" y="5476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2" name="Oval 11"/>
          <p:cNvSpPr/>
          <p:nvPr/>
        </p:nvSpPr>
        <p:spPr>
          <a:xfrm>
            <a:off x="4856517" y="5476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4" name="Straight Arrow Connector 13"/>
          <p:cNvCxnSpPr/>
          <p:nvPr/>
        </p:nvCxnSpPr>
        <p:spPr>
          <a:xfrm>
            <a:off x="4466949"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8" y="4619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3" y="4584485"/>
            <a:ext cx="4629794" cy="461665"/>
          </a:xfrm>
          <a:prstGeom prst="rect">
            <a:avLst/>
          </a:prstGeom>
        </p:spPr>
        <p:txBody>
          <a:bodyPr wrap="none" lIns="91440" tIns="45720" rIns="91440" bIns="45720">
            <a:spAutoFit/>
          </a:bodyPr>
          <a:lstStyle/>
          <a:p>
            <a:r>
              <a:rPr lang="en-US" sz="2400" b="1" dirty="0"/>
              <a:t>Example: (</a:t>
            </a:r>
            <a:r>
              <a:rPr lang="en-US" sz="2400" b="1" dirty="0" smtClean="0"/>
              <a:t>e=2,d=2)-reducible</a:t>
            </a:r>
            <a:r>
              <a:rPr lang="en-US" sz="2400" dirty="0" smtClean="0"/>
              <a:t> </a:t>
            </a:r>
            <a:endParaRPr lang="en-US" sz="2400" dirty="0"/>
          </a:p>
        </p:txBody>
      </p:sp>
      <p:sp>
        <p:nvSpPr>
          <p:cNvPr id="18" name="Oval 17"/>
          <p:cNvSpPr/>
          <p:nvPr/>
        </p:nvSpPr>
        <p:spPr>
          <a:xfrm>
            <a:off x="5762855" y="5491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6</a:t>
            </a:r>
          </a:p>
        </p:txBody>
      </p:sp>
      <p:cxnSp>
        <p:nvCxnSpPr>
          <p:cNvPr id="19" name="Curved Connector 18"/>
          <p:cNvCxnSpPr/>
          <p:nvPr/>
        </p:nvCxnSpPr>
        <p:spPr>
          <a:xfrm rot="16200000" flipH="1">
            <a:off x="5062274" y="4642378"/>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7652" y="576909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87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Recap: 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5570472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a:t>
            </a:r>
            <a:r>
              <a:rPr lang="en-US" dirty="0"/>
              <a:t>Depth Robustness [ABP17]</a:t>
            </a:r>
          </a:p>
        </p:txBody>
      </p:sp>
      <p:sp>
        <p:nvSpPr>
          <p:cNvPr id="5" name="Oval 4"/>
          <p:cNvSpPr/>
          <p:nvPr/>
        </p:nvSpPr>
        <p:spPr>
          <a:xfrm>
            <a:off x="1109559"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6" name="Oval 5"/>
          <p:cNvSpPr/>
          <p:nvPr/>
        </p:nvSpPr>
        <p:spPr>
          <a:xfrm>
            <a:off x="2051101"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7" name="Oval 6"/>
          <p:cNvSpPr/>
          <p:nvPr/>
        </p:nvSpPr>
        <p:spPr>
          <a:xfrm>
            <a:off x="2992641" y="5491378"/>
            <a:ext cx="581135" cy="5578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8" name="Straight Arrow Connector 7"/>
          <p:cNvCxnSpPr/>
          <p:nvPr/>
        </p:nvCxnSpPr>
        <p:spPr>
          <a:xfrm>
            <a:off x="1661533"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5"/>
            <a:ext cx="360407" cy="14916"/>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9"/>
            <a:ext cx="360407" cy="14916"/>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5" y="5476462"/>
            <a:ext cx="581135" cy="5578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2" name="Oval 11"/>
          <p:cNvSpPr/>
          <p:nvPr/>
        </p:nvSpPr>
        <p:spPr>
          <a:xfrm>
            <a:off x="4856517" y="5476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4" name="Straight Arrow Connector 13"/>
          <p:cNvCxnSpPr/>
          <p:nvPr/>
        </p:nvCxnSpPr>
        <p:spPr>
          <a:xfrm>
            <a:off x="4466949" y="5750012"/>
            <a:ext cx="368225" cy="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8" y="4619730"/>
            <a:ext cx="50167" cy="1763631"/>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50"/>
            <a:ext cx="50167" cy="1763631"/>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3" y="4584485"/>
            <a:ext cx="4544834" cy="461665"/>
          </a:xfrm>
          <a:prstGeom prst="rect">
            <a:avLst/>
          </a:prstGeom>
        </p:spPr>
        <p:txBody>
          <a:bodyPr wrap="none" lIns="91440" tIns="45720" rIns="91440" bIns="45720">
            <a:spAutoFit/>
          </a:bodyPr>
          <a:lstStyle/>
          <a:p>
            <a:r>
              <a:rPr lang="en-US" sz="2400" b="1" dirty="0"/>
              <a:t>Example: (</a:t>
            </a:r>
            <a:r>
              <a:rPr lang="en-US" sz="2400" b="1" dirty="0" smtClean="0"/>
              <a:t>e=2,d=2)-reducible</a:t>
            </a:r>
            <a:r>
              <a:rPr lang="en-US" sz="2400" dirty="0" smtClean="0"/>
              <a:t> </a:t>
            </a:r>
            <a:endParaRPr lang="en-US" sz="2400" dirty="0"/>
          </a:p>
        </p:txBody>
      </p:sp>
      <p:sp>
        <p:nvSpPr>
          <p:cNvPr id="18" name="Oval 17"/>
          <p:cNvSpPr/>
          <p:nvPr/>
        </p:nvSpPr>
        <p:spPr>
          <a:xfrm>
            <a:off x="5762855" y="5491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6</a:t>
            </a:r>
          </a:p>
        </p:txBody>
      </p:sp>
      <p:cxnSp>
        <p:nvCxnSpPr>
          <p:cNvPr id="19" name="Curved Connector 18"/>
          <p:cNvCxnSpPr/>
          <p:nvPr/>
        </p:nvCxnSpPr>
        <p:spPr>
          <a:xfrm rot="16200000" flipH="1">
            <a:off x="5062274" y="4642378"/>
            <a:ext cx="50167" cy="1763631"/>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7652" y="576909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73243" y="1690689"/>
            <a:ext cx="11163344"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838200" y="1825625"/>
                <a:ext cx="10515600" cy="224573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𝑉</m:t>
                    </m:r>
                  </m:oMath>
                </a14:m>
                <a:endParaRPr lang="en-US" dirty="0" smtClean="0">
                  <a:ea typeface="Cambria Math" panose="02040503050406030204" pitchFamily="18" charset="0"/>
                </a:endParaRPr>
              </a:p>
              <a:p>
                <a:pPr marL="0" indent="0">
                  <a:buFont typeface="Arial"/>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smtClean="0">
                        <a:latin typeface="Cambria Math" panose="02040503050406030204" pitchFamily="18" charset="0"/>
                      </a:rPr>
                      <m:t>depth</m:t>
                    </m:r>
                    <m:d>
                      <m:dPr>
                        <m:ctrlPr>
                          <a:rPr lang="en-US" i="1" smtClean="0">
                            <a:latin typeface="Cambria Math" panose="02040503050406030204" pitchFamily="18" charset="0"/>
                          </a:rPr>
                        </m:ctrlPr>
                      </m:dPr>
                      <m:e>
                        <m:r>
                          <a:rPr lang="en-US" i="1" smtClean="0">
                            <a:latin typeface="Cambria Math" panose="02040503050406030204" pitchFamily="18" charset="0"/>
                          </a:rPr>
                          <m:t>𝐺</m:t>
                        </m:r>
                        <m:r>
                          <a:rPr lang="en-US" i="1" smtClean="0">
                            <a:latin typeface="Cambria Math" panose="02040503050406030204" pitchFamily="18" charset="0"/>
                          </a:rPr>
                          <m:t>−</m:t>
                        </m:r>
                        <m:r>
                          <a:rPr lang="en-US" i="1" smtClean="0">
                            <a:solidFill>
                              <a:srgbClr val="FF0000"/>
                            </a:solidFill>
                            <a:latin typeface="Cambria Math" panose="02040503050406030204" pitchFamily="18" charset="0"/>
                          </a:rPr>
                          <m:t>𝑆</m:t>
                        </m:r>
                      </m:e>
                    </m:d>
                    <m:r>
                      <a:rPr lang="en-US" i="1" smtClean="0">
                        <a:latin typeface="Cambria Math" panose="02040503050406030204" pitchFamily="18" charset="0"/>
                        <a:ea typeface="Cambria Math" panose="02040503050406030204" pitchFamily="18" charset="0"/>
                      </a:rPr>
                      <m:t>&gt;</m:t>
                    </m:r>
                    <m:r>
                      <m:rPr>
                        <m:sty m:val="p"/>
                      </m:rPr>
                      <a:rPr lang="en-US" smtClean="0">
                        <a:latin typeface="Cambria Math" panose="02040503050406030204" pitchFamily="18" charset="0"/>
                        <a:ea typeface="Cambria Math" panose="02040503050406030204" pitchFamily="18" charset="0"/>
                      </a:rPr>
                      <m:t>d</m:t>
                    </m:r>
                    <m:r>
                      <a:rPr lang="en-US"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Font typeface="Arial"/>
                  <a:buNone/>
                </a:pPr>
                <a:endParaRPr lang="en-US" dirty="0" smtClean="0"/>
              </a:p>
              <a:p>
                <a:pPr marL="0" indent="0">
                  <a:buFont typeface="Arial"/>
                  <a:buNone/>
                </a:pPr>
                <a:r>
                  <a:rPr lang="en-US" dirty="0" smtClean="0"/>
                  <a:t>Otherwise, we say that G is (</a:t>
                </a:r>
                <a:r>
                  <a:rPr lang="en-US" dirty="0" err="1" smtClean="0"/>
                  <a:t>e,d</a:t>
                </a:r>
                <a:r>
                  <a:rPr lang="en-US" dirty="0" smtClean="0"/>
                  <a:t>)-reducible.</a:t>
                </a:r>
              </a:p>
              <a:p>
                <a:pPr marL="0" indent="0">
                  <a:buFont typeface="Arial"/>
                  <a:buNone/>
                </a:pPr>
                <a:endParaRPr lang="en-US" dirty="0" smtClean="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838200" y="1825625"/>
                <a:ext cx="10515600" cy="2245736"/>
              </a:xfrm>
              <a:prstGeom prst="rect">
                <a:avLst/>
              </a:prstGeom>
              <a:blipFill>
                <a:blip r:embed="rId2"/>
                <a:stretch>
                  <a:fillRect l="-1217" b="-487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80796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2971799"/>
                <a:ext cx="9906000" cy="3205163"/>
              </a:xfrm>
            </p:spPr>
            <p:txBody>
              <a:bodyPr/>
              <a:lstStyle/>
              <a:p>
                <a:r>
                  <a:rPr lang="en-US" dirty="0" smtClean="0"/>
                  <a:t>[EGS75] n node G with log(n) in-degree and (</a:t>
                </a:r>
                <a:r>
                  <a:rPr lang="el-GR" dirty="0">
                    <a:latin typeface="Cambria Math"/>
                    <a:ea typeface="Cambria Math"/>
                  </a:rPr>
                  <a:t>Ω</a:t>
                </a:r>
                <a:r>
                  <a:rPr lang="en-US" dirty="0"/>
                  <a:t>(n), </a:t>
                </a:r>
                <a:r>
                  <a:rPr lang="el-GR" dirty="0">
                    <a:latin typeface="Cambria Math"/>
                    <a:ea typeface="Cambria Math"/>
                  </a:rPr>
                  <a:t>Ω</a:t>
                </a:r>
                <a:r>
                  <a:rPr lang="en-US" dirty="0"/>
                  <a:t>(n))-depth-robust</a:t>
                </a:r>
              </a:p>
              <a:p>
                <a:pPr lvl="1"/>
                <a:r>
                  <a:rPr lang="en-US" dirty="0"/>
                  <a:t>Problem: Constants too </a:t>
                </a:r>
                <a:r>
                  <a:rPr lang="en-US" dirty="0" smtClean="0"/>
                  <a:t>small e.g.,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𝑛</m:t>
                    </m:r>
                  </m:oMath>
                </a14:m>
                <a:r>
                  <a:rPr lang="en-US" dirty="0" smtClean="0"/>
                  <a:t> and </a:t>
                </a:r>
                <a14:m>
                  <m:oMath xmlns:m="http://schemas.openxmlformats.org/officeDocument/2006/math">
                    <m:r>
                      <a:rPr lang="en-US" b="0" i="1" smtClean="0">
                        <a:latin typeface="Cambria Math" panose="02040503050406030204" pitchFamily="18" charset="0"/>
                      </a:rPr>
                      <m:t>𝑑</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b="0" i="1" smtClean="0">
                            <a:latin typeface="Cambria Math" panose="02040503050406030204" pitchFamily="18" charset="0"/>
                          </a:rPr>
                          <m:t>2</m:t>
                        </m:r>
                      </m:sup>
                    </m:sSup>
                    <m:r>
                      <a:rPr lang="en-US" i="1">
                        <a:latin typeface="Cambria Math" panose="02040503050406030204" pitchFamily="18" charset="0"/>
                      </a:rPr>
                      <m:t>𝑛</m:t>
                    </m:r>
                  </m:oMath>
                </a14:m>
                <a:r>
                  <a:rPr lang="en-US" dirty="0"/>
                  <a:t> </a:t>
                </a:r>
              </a:p>
              <a:p>
                <a:pPr lvl="1"/>
                <a:r>
                  <a:rPr lang="en-US" dirty="0"/>
                  <a:t>Problem: in-degree too high.</a:t>
                </a:r>
              </a:p>
              <a:p>
                <a:r>
                  <a:rPr lang="en-US" dirty="0" smtClean="0"/>
                  <a:t>[</a:t>
                </a:r>
                <a:r>
                  <a:rPr lang="en-US" dirty="0"/>
                  <a:t>MMV13]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a:t>
                </a:r>
                <a:r>
                  <a:rPr lang="en-US" dirty="0" smtClean="0"/>
                  <a:t>depth robust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with </a:t>
                </a:r>
                <a:r>
                  <a:rPr lang="en-US" dirty="0"/>
                  <a:t>log</a:t>
                </a:r>
                <a:r>
                  <a:rPr lang="en-US" baseline="30000" dirty="0"/>
                  <a:t>2</a:t>
                </a:r>
                <a:r>
                  <a:rPr lang="en-US" dirty="0"/>
                  <a:t>(n) in-degree and (</a:t>
                </a:r>
                <a:r>
                  <a:rPr lang="en-US" dirty="0" err="1"/>
                  <a:t>e,d</a:t>
                </a:r>
                <a:r>
                  <a:rPr lang="en-US" dirty="0"/>
                  <a:t>)-DR for any </a:t>
                </a:r>
                <a:r>
                  <a:rPr lang="en-US" dirty="0" err="1"/>
                  <a:t>e+d</a:t>
                </a:r>
                <a:r>
                  <a:rPr lang="en-US" dirty="0"/>
                  <a:t> &lt; n(1-</a:t>
                </a:r>
                <a:r>
                  <a:rPr lang="el-GR" dirty="0"/>
                  <a:t>ε</a:t>
                </a:r>
                <a:r>
                  <a:rPr lang="en-US" dirty="0"/>
                  <a:t>).</a:t>
                </a:r>
              </a:p>
              <a:p>
                <a:pPr lvl="1"/>
                <a:r>
                  <a:rPr lang="en-US" dirty="0"/>
                  <a:t>Problem: in-degree too high.</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2971799"/>
                <a:ext cx="9906000" cy="3205163"/>
              </a:xfrm>
              <a:blipFill>
                <a:blip r:embed="rId2"/>
                <a:stretch>
                  <a:fillRect l="-677" b="-133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61</a:t>
            </a:fld>
            <a:endParaRPr lang="en-US"/>
          </a:p>
        </p:txBody>
      </p:sp>
      <p:sp>
        <p:nvSpPr>
          <p:cNvPr id="5" name="Rectangle 4"/>
          <p:cNvSpPr/>
          <p:nvPr/>
        </p:nvSpPr>
        <p:spPr>
          <a:xfrm>
            <a:off x="533400" y="1371600"/>
            <a:ext cx="11163344" cy="13032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549895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2400" y="2971799"/>
                <a:ext cx="11544344" cy="3205163"/>
              </a:xfrm>
            </p:spPr>
            <p:txBody>
              <a:bodyPr/>
              <a:lstStyle/>
              <a:p>
                <a:r>
                  <a:rPr lang="en-US" dirty="0" smtClean="0"/>
                  <a:t>[</a:t>
                </a:r>
                <a:r>
                  <a:rPr lang="en-US" dirty="0"/>
                  <a:t>MMV13]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a:t>
                </a:r>
                <a:r>
                  <a:rPr lang="en-US" dirty="0" smtClean="0"/>
                  <a:t>depth robust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with indegree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1" baseline="30000" smtClean="0">
                                <a:latin typeface="Cambria Math" panose="02040503050406030204" pitchFamily="18" charset="0"/>
                              </a:rPr>
                              <m:t>2</m:t>
                            </m:r>
                          </m:fName>
                          <m:e>
                            <m:r>
                              <a:rPr lang="en-US" b="0" i="1" smtClean="0">
                                <a:latin typeface="Cambria Math" panose="02040503050406030204" pitchFamily="18" charset="0"/>
                              </a:rPr>
                              <m:t>𝑛</m:t>
                            </m:r>
                          </m:e>
                        </m:func>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polylog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e>
                        </m:func>
                      </m:e>
                    </m:d>
                  </m:oMath>
                </a14:m>
                <a:r>
                  <a:rPr lang="en-US" dirty="0" smtClean="0"/>
                  <a:t>.</a:t>
                </a:r>
                <a:endParaRPr lang="en-US" dirty="0"/>
              </a:p>
              <a:p>
                <a:pPr lvl="1"/>
                <a:r>
                  <a:rPr lang="en-US" dirty="0"/>
                  <a:t>Problem: in-degree too high</a:t>
                </a:r>
                <a:r>
                  <a:rPr lang="en-US" dirty="0" smtClean="0"/>
                  <a:t>.</a:t>
                </a:r>
              </a:p>
              <a:p>
                <a:r>
                  <a:rPr lang="en-US" b="1" dirty="0" smtClean="0"/>
                  <a:t>[NEW]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robust </a:t>
                </a:r>
                <a:r>
                  <a:rPr lang="en-US" dirty="0" smtClean="0"/>
                  <a:t>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with indegree O(log</a:t>
                </a:r>
                <a:r>
                  <a:rPr lang="en-US" baseline="30000" dirty="0" smtClean="0"/>
                  <a:t> </a:t>
                </a:r>
                <a:r>
                  <a:rPr lang="en-US" dirty="0" smtClean="0"/>
                  <a:t>(</a:t>
                </a:r>
                <a:r>
                  <a:rPr lang="en-US" dirty="0"/>
                  <a:t>n</a:t>
                </a:r>
                <a:r>
                  <a:rPr lang="en-US" dirty="0" smtClean="0"/>
                  <a:t>)) </a:t>
                </a:r>
              </a:p>
              <a:p>
                <a:pPr lvl="1"/>
                <a:r>
                  <a:rPr lang="en-US" dirty="0" smtClean="0"/>
                  <a:t>Construction: similar to [EGS75]</a:t>
                </a:r>
              </a:p>
              <a:p>
                <a:pPr lvl="1"/>
                <a:r>
                  <a:rPr lang="en-US" dirty="0" smtClean="0"/>
                  <a:t>Many technical details to work out (see paper)</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2400" y="2971799"/>
                <a:ext cx="11544344" cy="3205163"/>
              </a:xfrm>
              <a:blipFill>
                <a:blip r:embed="rId2"/>
                <a:stretch>
                  <a:fillRect l="-52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62</a:t>
            </a:fld>
            <a:endParaRPr lang="en-US"/>
          </a:p>
        </p:txBody>
      </p:sp>
      <p:sp>
        <p:nvSpPr>
          <p:cNvPr id="5" name="Rectangle 4"/>
          <p:cNvSpPr/>
          <p:nvPr/>
        </p:nvSpPr>
        <p:spPr>
          <a:xfrm>
            <a:off x="533400" y="1371600"/>
            <a:ext cx="11163344" cy="13032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71160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2400" y="2971799"/>
                <a:ext cx="11544344" cy="3205163"/>
              </a:xfrm>
            </p:spPr>
            <p:txBody>
              <a:bodyPr>
                <a:normAutofit lnSpcReduction="10000"/>
              </a:bodyPr>
              <a:lstStyle/>
              <a:p>
                <a:r>
                  <a:rPr lang="en-US" b="1" dirty="0" smtClean="0"/>
                  <a:t>[NEW]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robust </a:t>
                </a:r>
                <a:r>
                  <a:rPr lang="en-US" dirty="0" smtClean="0"/>
                  <a:t>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with indegree O(log</a:t>
                </a:r>
                <a:r>
                  <a:rPr lang="en-US" baseline="30000" dirty="0" smtClean="0"/>
                  <a:t> </a:t>
                </a:r>
                <a:r>
                  <a:rPr lang="en-US" dirty="0" smtClean="0"/>
                  <a:t>(</a:t>
                </a:r>
                <a:r>
                  <a:rPr lang="en-US" dirty="0"/>
                  <a:t>n</a:t>
                </a:r>
                <a:r>
                  <a:rPr lang="en-US" dirty="0" smtClean="0"/>
                  <a:t>)) </a:t>
                </a:r>
              </a:p>
              <a:p>
                <a:pPr lvl="1"/>
                <a:r>
                  <a:rPr lang="en-US" dirty="0" smtClean="0"/>
                  <a:t>Construction: similar to [EGS75]</a:t>
                </a:r>
              </a:p>
              <a:p>
                <a:pPr lvl="1"/>
                <a:r>
                  <a:rPr lang="en-US" dirty="0" smtClean="0"/>
                  <a:t>Many technical details to work out (see paper)</a:t>
                </a:r>
              </a:p>
              <a:p>
                <a:pPr marL="50800" indent="0">
                  <a:buNone/>
                </a:pPr>
                <a:r>
                  <a:rPr lang="en-US" b="1" dirty="0" smtClean="0"/>
                  <a:t>Useful Observation: </a:t>
                </a:r>
                <a:r>
                  <a:rPr lang="en-US" i="1" dirty="0" smtClean="0"/>
                  <a:t>Any</a:t>
                </a:r>
                <a:r>
                  <a:rPr lang="en-US" dirty="0" smtClean="0"/>
                  <a:t> subgraph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oMath>
                </a14:m>
                <a:r>
                  <a:rPr lang="en-US" dirty="0" smtClean="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&gt;</m:t>
                    </m:r>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𝑛</m:t>
                    </m:r>
                  </m:oMath>
                </a14:m>
                <a:r>
                  <a:rPr lang="en-US" dirty="0" smtClean="0"/>
                  <a:t> must contain a path of length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𝑛</m:t>
                    </m:r>
                  </m:oMath>
                </a14:m>
                <a:endParaRPr lang="en-US" dirty="0" smtClean="0"/>
              </a:p>
              <a:p>
                <a:pPr marL="50800" indent="0">
                  <a:buNone/>
                </a:pPr>
                <a:r>
                  <a:rPr lang="en-US" b="1" dirty="0" smtClean="0"/>
                  <a:t>Proof: </a:t>
                </a:r>
                <a:r>
                  <a:rPr lang="en-US" dirty="0" smtClean="0"/>
                  <a:t>Otherwise DAG</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is 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m:t>
                        </m:r>
                        <m:r>
                          <m:rPr>
                            <m:sty m:val="p"/>
                          </m:rPr>
                          <a:rPr lang="en-US">
                            <a:latin typeface="Cambria Math" panose="02040503050406030204" pitchFamily="18" charset="0"/>
                          </a:rPr>
                          <m:t>d</m:t>
                        </m:r>
                      </m:e>
                    </m:d>
                  </m:oMath>
                </a14:m>
                <a:r>
                  <a:rPr lang="en-US" dirty="0" smtClean="0"/>
                  <a:t>-depth robust for </a:t>
                </a:r>
                <a14:m>
                  <m:oMath xmlns:m="http://schemas.openxmlformats.org/officeDocument/2006/math">
                    <m:r>
                      <m:rPr>
                        <m:sty m:val="p"/>
                      </m:rPr>
                      <a:rPr lang="en-US" b="0" i="0" smtClean="0">
                        <a:latin typeface="Cambria Math" panose="02040503050406030204" pitchFamily="18" charset="0"/>
                      </a:rPr>
                      <m:t>d</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𝑛</m:t>
                    </m:r>
                  </m:oMath>
                </a14:m>
                <a:r>
                  <a:rPr lang="en-US" dirty="0" smtClean="0"/>
                  <a:t> and </a:t>
                </a:r>
                <a14:m>
                  <m:oMath xmlns:m="http://schemas.openxmlformats.org/officeDocument/2006/math">
                    <m:r>
                      <a:rPr lang="en-US" i="1">
                        <a:latin typeface="Cambria Math" panose="02040503050406030204" pitchFamily="18" charset="0"/>
                      </a:rPr>
                      <m:t>𝑒</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  </m:t>
                    </m:r>
                  </m:oMath>
                </a14:m>
                <a:r>
                  <a:rPr lang="en-US" dirty="0" smtClean="0"/>
                  <a:t>Contradiction,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and </a:t>
                </a:r>
                <a:endParaRPr lang="en-US" i="1"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2400" y="2971799"/>
                <a:ext cx="11544344" cy="3205163"/>
              </a:xfrm>
              <a:blipFill>
                <a:blip r:embed="rId2"/>
                <a:stretch>
                  <a:fillRect l="-950" t="-418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63</a:t>
            </a:fld>
            <a:endParaRPr lang="en-US"/>
          </a:p>
        </p:txBody>
      </p:sp>
      <p:sp>
        <p:nvSpPr>
          <p:cNvPr id="5" name="Rectangle 4"/>
          <p:cNvSpPr/>
          <p:nvPr/>
        </p:nvSpPr>
        <p:spPr>
          <a:xfrm>
            <a:off x="533400" y="1371600"/>
            <a:ext cx="11163344" cy="13032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30731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159327" y="2581179"/>
                <a:ext cx="11544344" cy="3205163"/>
              </a:xfrm>
            </p:spPr>
            <p:txBody>
              <a:bodyPr>
                <a:normAutofit/>
              </a:bodyPr>
              <a:lstStyle/>
              <a:p>
                <a:pPr marL="50800" indent="0">
                  <a:buNone/>
                </a:pPr>
                <a:r>
                  <a:rPr lang="en-US" b="1" dirty="0" smtClean="0"/>
                  <a:t>Lemma: </a:t>
                </a:r>
                <a:r>
                  <a:rPr lang="en-US" dirty="0" smtClean="0"/>
                  <a:t>If legal (parallel) pebbling P</a:t>
                </a:r>
                <a:r>
                  <a:rPr lang="en-US" baseline="-25000" dirty="0" smtClean="0"/>
                  <a:t>1</a:t>
                </a:r>
                <a:r>
                  <a:rPr lang="en-US" dirty="0" smtClean="0"/>
                  <a:t>,…,P</a:t>
                </a:r>
                <a:r>
                  <a:rPr lang="en-US" baseline="-25000" dirty="0" smtClean="0"/>
                  <a:t>t</a:t>
                </a:r>
                <a:r>
                  <a:rPr lang="en-US" dirty="0" smtClean="0"/>
                  <a:t> </a:t>
                </a:r>
                <a:r>
                  <a:rPr lang="en-US" dirty="0"/>
                  <a:t>of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has at least one pebbling round j with space </a:t>
                </a:r>
                <a14:m>
                  <m:oMath xmlns:m="http://schemas.openxmlformats.org/officeDocument/2006/math">
                    <m:r>
                      <m:rPr>
                        <m:sty m:val="p"/>
                      </m:rPr>
                      <a:rPr lang="en-US" b="0" i="0" smtClean="0">
                        <a:latin typeface="Cambria Math" panose="02040503050406030204" pitchFamily="18" charset="0"/>
                      </a:rPr>
                      <m:t>s</m:t>
                    </m:r>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𝑃</m:t>
                        </m:r>
                        <m:r>
                          <a:rPr lang="en-US" b="0" i="1" baseline="-25000" smtClean="0">
                            <a:latin typeface="Cambria Math" panose="02040503050406030204" pitchFamily="18" charset="0"/>
                          </a:rPr>
                          <m:t>𝑗</m:t>
                        </m:r>
                      </m:e>
                    </m:d>
                    <m:r>
                      <a:rPr lang="en-US" b="0" i="1" smtClean="0">
                        <a:latin typeface="Cambria Math" panose="02040503050406030204" pitchFamily="18" charset="0"/>
                      </a:rPr>
                      <m:t>&gt;2</m:t>
                    </m:r>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𝑛</m:t>
                    </m:r>
                  </m:oMath>
                </a14:m>
                <a:r>
                  <a:rPr lang="en-US" dirty="0" smtClean="0"/>
                  <a:t> then there are at least </a:t>
                </a:r>
                <a14:m>
                  <m:oMath xmlns:m="http://schemas.openxmlformats.org/officeDocument/2006/math">
                    <m:r>
                      <m:rPr>
                        <m:sty m:val="p"/>
                      </m:rPr>
                      <a:rPr lang="en-US" b="0" i="0" smtClean="0">
                        <a:solidFill>
                          <a:srgbClr val="FF0000"/>
                        </a:solidFill>
                        <a:latin typeface="Cambria Math" panose="02040503050406030204" pitchFamily="18" charset="0"/>
                      </a:rPr>
                      <m:t>t</m:t>
                    </m:r>
                    <m:r>
                      <a:rPr lang="en-US" b="0" i="0"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𝑃</m:t>
                            </m:r>
                            <m:r>
                              <a:rPr lang="en-US" i="1" baseline="-25000">
                                <a:solidFill>
                                  <a:srgbClr val="FF0000"/>
                                </a:solidFill>
                                <a:latin typeface="Cambria Math" panose="02040503050406030204" pitchFamily="18" charset="0"/>
                              </a:rPr>
                              <m:t>𝑗</m:t>
                            </m:r>
                          </m:e>
                        </m:d>
                      </m:num>
                      <m:den>
                        <m:r>
                          <a:rPr lang="en-US" b="0" i="1" smtClean="0">
                            <a:solidFill>
                              <a:srgbClr val="FF0000"/>
                            </a:solidFill>
                            <a:latin typeface="Cambria Math" panose="02040503050406030204" pitchFamily="18" charset="0"/>
                          </a:rPr>
                          <m:t>2</m:t>
                        </m:r>
                      </m:den>
                    </m:f>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r>
                      <a:rPr lang="en-US" i="1">
                        <a:solidFill>
                          <a:srgbClr val="FF0000"/>
                        </a:solidFill>
                        <a:latin typeface="Cambria Math" panose="02040503050406030204" pitchFamily="18" charset="0"/>
                        <a:ea typeface="Cambria Math" panose="02040503050406030204" pitchFamily="18" charset="0"/>
                      </a:rPr>
                      <m:t>𝑛</m:t>
                    </m:r>
                  </m:oMath>
                </a14:m>
                <a:r>
                  <a:rPr lang="en-US" dirty="0" smtClean="0">
                    <a:solidFill>
                      <a:srgbClr val="FF0000"/>
                    </a:solidFill>
                  </a:rPr>
                  <a:t> </a:t>
                </a:r>
                <a:r>
                  <a:rPr lang="en-US" i="1" dirty="0" smtClean="0"/>
                  <a:t>distinct</a:t>
                </a:r>
                <a:r>
                  <a:rPr lang="en-US" dirty="0" smtClean="0"/>
                  <a:t> time rounds k with space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𝑃</m:t>
                        </m:r>
                        <m:r>
                          <a:rPr lang="en-US" b="0" i="1" baseline="-25000" smtClean="0">
                            <a:latin typeface="Cambria Math" panose="02040503050406030204" pitchFamily="18" charset="0"/>
                          </a:rPr>
                          <m:t>𝑘</m:t>
                        </m:r>
                      </m:e>
                    </m:d>
                    <m:r>
                      <a:rPr lang="en-US" i="1">
                        <a:latin typeface="Cambria Math" panose="02040503050406030204" pitchFamily="18" charset="0"/>
                      </a:rPr>
                      <m:t>≥</m:t>
                    </m:r>
                    <m:f>
                      <m:fPr>
                        <m:ctrlPr>
                          <a:rPr lang="en-US" i="1" smtClean="0">
                            <a:solidFill>
                              <a:schemeClr val="tx1"/>
                            </a:solidFill>
                            <a:latin typeface="Cambria Math" panose="02040503050406030204" pitchFamily="18" charset="0"/>
                          </a:rPr>
                        </m:ctrlPr>
                      </m:fPr>
                      <m:num>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𝑃</m:t>
                            </m:r>
                            <m:r>
                              <a:rPr lang="en-US" i="1" baseline="-25000">
                                <a:solidFill>
                                  <a:schemeClr val="tx1"/>
                                </a:solidFill>
                                <a:latin typeface="Cambria Math" panose="02040503050406030204" pitchFamily="18" charset="0"/>
                              </a:rPr>
                              <m:t>𝑗</m:t>
                            </m:r>
                          </m:e>
                        </m:d>
                      </m:num>
                      <m:den>
                        <m:r>
                          <a:rPr lang="en-US" i="1">
                            <a:solidFill>
                              <a:schemeClr val="tx1"/>
                            </a:solidFill>
                            <a:latin typeface="Cambria Math" panose="02040503050406030204" pitchFamily="18" charset="0"/>
                          </a:rPr>
                          <m:t>2</m:t>
                        </m:r>
                      </m:den>
                    </m:f>
                  </m:oMath>
                </a14:m>
                <a:endParaRPr lang="en-US" dirty="0" smtClean="0"/>
              </a:p>
              <a:p>
                <a:pPr marL="50800" indent="0">
                  <a:buNone/>
                </a:pPr>
                <a:endParaRPr lang="en-US" b="1"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159327" y="2581179"/>
                <a:ext cx="11544344" cy="3205163"/>
              </a:xfrm>
              <a:blipFill>
                <a:blip r:embed="rId2"/>
                <a:stretch>
                  <a:fillRect l="-634" t="-3042" r="-26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64</a:t>
            </a:fld>
            <a:endParaRPr lang="en-US" dirty="0"/>
          </a:p>
        </p:txBody>
      </p:sp>
      <p:sp>
        <p:nvSpPr>
          <p:cNvPr id="5" name="Rectangle 4"/>
          <p:cNvSpPr/>
          <p:nvPr/>
        </p:nvSpPr>
        <p:spPr>
          <a:xfrm>
            <a:off x="574485" y="1690688"/>
            <a:ext cx="11163344" cy="82302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
        <p:nvSpPr>
          <p:cNvPr id="7" name="Rectangle 6"/>
          <p:cNvSpPr/>
          <p:nvPr/>
        </p:nvSpPr>
        <p:spPr>
          <a:xfrm>
            <a:off x="247628" y="2562227"/>
            <a:ext cx="11490201" cy="16247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mc:Choice xmlns:a14="http://schemas.microsoft.com/office/drawing/2010/main" Requires="a14">
          <p:sp>
            <p:nvSpPr>
              <p:cNvPr id="8" name="Rectangle 7"/>
              <p:cNvSpPr/>
              <p:nvPr/>
            </p:nvSpPr>
            <p:spPr>
              <a:xfrm>
                <a:off x="247627" y="4408706"/>
                <a:ext cx="11166329" cy="2228687"/>
              </a:xfrm>
              <a:prstGeom prst="rect">
                <a:avLst/>
              </a:prstGeom>
            </p:spPr>
            <p:txBody>
              <a:bodyPr wrap="square">
                <a:spAutoFit/>
              </a:bodyPr>
              <a:lstStyle/>
              <a:p>
                <a:pPr marL="50800" indent="0">
                  <a:buNone/>
                </a:pPr>
                <a:r>
                  <a:rPr lang="en-US" sz="2800" b="1" dirty="0"/>
                  <a:t>Proof: </a:t>
                </a:r>
                <a:r>
                  <a:rPr lang="en-US" sz="2800" dirty="0"/>
                  <a:t>Let </a:t>
                </a:r>
                <a:r>
                  <a:rPr lang="en-US" sz="2800" dirty="0" err="1"/>
                  <a:t>i</a:t>
                </a:r>
                <a:r>
                  <a:rPr lang="en-US" sz="2800" dirty="0"/>
                  <a:t>&lt;j be last round before round j such that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𝑃</m:t>
                        </m:r>
                        <m:r>
                          <a:rPr lang="en-US" sz="2800" i="1" baseline="-25000">
                            <a:latin typeface="Cambria Math" panose="02040503050406030204" pitchFamily="18" charset="0"/>
                          </a:rPr>
                          <m:t>𝑖</m:t>
                        </m:r>
                      </m:e>
                    </m:d>
                    <m:r>
                      <a:rPr lang="en-US" sz="2800" i="1">
                        <a:latin typeface="Cambria Math" panose="02040503050406030204" pitchFamily="18" charset="0"/>
                      </a:rPr>
                      <m:t>&lt;</m:t>
                    </m:r>
                    <m:f>
                      <m:fPr>
                        <m:ctrlPr>
                          <a:rPr lang="en-US" sz="2800" i="1">
                            <a:latin typeface="Cambria Math" panose="02040503050406030204" pitchFamily="18" charset="0"/>
                          </a:rPr>
                        </m:ctrlPr>
                      </m:fPr>
                      <m:num>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𝑃</m:t>
                            </m:r>
                            <m:r>
                              <a:rPr lang="en-US" sz="2800" i="1" baseline="-25000">
                                <a:latin typeface="Cambria Math" panose="02040503050406030204" pitchFamily="18" charset="0"/>
                              </a:rPr>
                              <m:t>𝑗</m:t>
                            </m:r>
                          </m:e>
                        </m:d>
                      </m:num>
                      <m:den>
                        <m:r>
                          <a:rPr lang="en-US" sz="2800" i="1">
                            <a:latin typeface="Cambria Math" panose="02040503050406030204" pitchFamily="18" charset="0"/>
                          </a:rPr>
                          <m:t>2</m:t>
                        </m:r>
                      </m:den>
                    </m:f>
                    <m:r>
                      <a:rPr lang="en-US" sz="2800">
                        <a:latin typeface="Cambria Math" panose="02040503050406030204" pitchFamily="18" charset="0"/>
                      </a:rPr>
                      <m:t> </m:t>
                    </m:r>
                  </m:oMath>
                </a14:m>
                <a:r>
                  <a:rPr lang="en-US" sz="2800" dirty="0"/>
                  <a:t>and let </a:t>
                </a:r>
                <a14:m>
                  <m:oMath xmlns:m="http://schemas.openxmlformats.org/officeDocument/2006/math">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𝑃</m:t>
                    </m:r>
                    <m:r>
                      <a:rPr lang="en-US" sz="2800" i="1" baseline="-25000">
                        <a:latin typeface="Cambria Math" panose="02040503050406030204" pitchFamily="18" charset="0"/>
                      </a:rPr>
                      <m:t>𝑗</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𝑃</m:t>
                    </m:r>
                    <m:r>
                      <a:rPr lang="en-US" sz="2800" i="1" baseline="-25000">
                        <a:latin typeface="Cambria Math" panose="02040503050406030204" pitchFamily="18" charset="0"/>
                      </a:rPr>
                      <m:t>𝑖</m:t>
                    </m:r>
                  </m:oMath>
                </a14:m>
                <a:r>
                  <a:rPr lang="en-US" sz="2800" dirty="0"/>
                  <a:t>. Any node in S is (re)pebbled during the interval [</a:t>
                </a:r>
                <a:r>
                  <a:rPr lang="en-US" sz="2800" dirty="0" err="1"/>
                  <a:t>i,j</a:t>
                </a:r>
                <a:r>
                  <a:rPr lang="en-US" sz="2800" dirty="0"/>
                  <a:t>].</a:t>
                </a:r>
              </a:p>
              <a:p>
                <a:pPr marL="50800" indent="0">
                  <a:buNone/>
                </a:pPr>
                <a:r>
                  <a:rPr lang="en-US" sz="2800" dirty="0">
                    <a:sym typeface="Wingdings" panose="05000000000000000000" pitchFamily="2" charset="2"/>
                  </a:rPr>
                  <a:t> (observation) t</a:t>
                </a:r>
                <a:r>
                  <a:rPr lang="en-US" sz="2800" dirty="0"/>
                  <a:t>he subgraph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𝐽</m:t>
                        </m:r>
                      </m:e>
                      <m:sub>
                        <m:r>
                          <a:rPr lang="en-US" sz="2800" i="1">
                            <a:latin typeface="Cambria Math" panose="02040503050406030204" pitchFamily="18" charset="0"/>
                          </a:rPr>
                          <m:t>𝑛</m:t>
                        </m:r>
                      </m:sub>
                      <m:sup>
                        <m:r>
                          <a:rPr lang="en-US" sz="2800" i="1">
                            <a:latin typeface="Cambria Math" panose="02040503050406030204" pitchFamily="18" charset="0"/>
                            <a:ea typeface="Cambria Math" panose="02040503050406030204" pitchFamily="18" charset="0"/>
                          </a:rPr>
                          <m:t>𝜀</m:t>
                        </m:r>
                      </m:sup>
                    </m:sSub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𝑆</m:t>
                    </m:r>
                    <m:r>
                      <a:rPr lang="en-US" sz="2800" i="1">
                        <a:latin typeface="Cambria Math" panose="02040503050406030204" pitchFamily="18" charset="0"/>
                        <a:ea typeface="Cambria Math" panose="02040503050406030204" pitchFamily="18" charset="0"/>
                      </a:rPr>
                      <m:t>]</m:t>
                    </m:r>
                  </m:oMath>
                </a14:m>
                <a:r>
                  <a:rPr lang="en-US" sz="2800" dirty="0"/>
                  <a:t> </a:t>
                </a:r>
                <a:r>
                  <a:rPr lang="en-US" sz="2800" dirty="0"/>
                  <a:t>contains a path of length </a:t>
                </a:r>
                <a14:m>
                  <m:oMath xmlns:m="http://schemas.openxmlformats.org/officeDocument/2006/math">
                    <m:r>
                      <m:rPr>
                        <m:sty m:val="p"/>
                      </m:rPr>
                      <a:rPr lang="en-US" sz="2800">
                        <a:solidFill>
                          <a:srgbClr val="FF0000"/>
                        </a:solidFill>
                        <a:latin typeface="Cambria Math" panose="02040503050406030204" pitchFamily="18" charset="0"/>
                      </a:rPr>
                      <m:t>t</m:t>
                    </m:r>
                    <m:r>
                      <a:rPr lang="en-US" sz="2800">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𝑃</m:t>
                            </m:r>
                            <m:r>
                              <a:rPr lang="en-US" sz="2800" i="1" baseline="-25000">
                                <a:solidFill>
                                  <a:srgbClr val="FF0000"/>
                                </a:solidFill>
                                <a:latin typeface="Cambria Math" panose="02040503050406030204" pitchFamily="18" charset="0"/>
                              </a:rPr>
                              <m:t>𝑗</m:t>
                            </m:r>
                          </m:e>
                        </m:d>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𝜀</m:t>
                    </m:r>
                    <m:r>
                      <a:rPr lang="en-US" sz="2800" i="1">
                        <a:solidFill>
                          <a:srgbClr val="FF0000"/>
                        </a:solidFill>
                        <a:latin typeface="Cambria Math" panose="02040503050406030204" pitchFamily="18" charset="0"/>
                        <a:ea typeface="Cambria Math" panose="02040503050406030204" pitchFamily="18" charset="0"/>
                      </a:rPr>
                      <m:t>𝑛</m:t>
                    </m:r>
                  </m:oMath>
                </a14:m>
                <a:endParaRPr lang="en-US" sz="2800" dirty="0"/>
              </a:p>
              <a:p>
                <a:pPr marL="50800" indent="0">
                  <a:buNone/>
                </a:pPr>
                <a:r>
                  <a:rPr lang="en-US" sz="2800" dirty="0">
                    <a:sym typeface="Wingdings" panose="05000000000000000000" pitchFamily="2" charset="2"/>
                  </a:rPr>
                  <a:t> at least </a:t>
                </a:r>
                <a14:m>
                  <m:oMath xmlns:m="http://schemas.openxmlformats.org/officeDocument/2006/math">
                    <m:r>
                      <m:rPr>
                        <m:sty m:val="p"/>
                      </m:rPr>
                      <a:rPr lang="en-US" sz="2800">
                        <a:solidFill>
                          <a:srgbClr val="FF0000"/>
                        </a:solidFill>
                        <a:latin typeface="Cambria Math" panose="02040503050406030204" pitchFamily="18" charset="0"/>
                      </a:rPr>
                      <m:t>t</m:t>
                    </m:r>
                  </m:oMath>
                </a14:m>
                <a:r>
                  <a:rPr lang="en-US" sz="2800" dirty="0">
                    <a:sym typeface="Wingdings" panose="05000000000000000000" pitchFamily="2" charset="2"/>
                  </a:rPr>
                  <a:t> pebbling rounds to reach configuration </a:t>
                </a:r>
                <a14:m>
                  <m:oMath xmlns:m="http://schemas.openxmlformats.org/officeDocument/2006/math">
                    <m:r>
                      <a:rPr lang="en-US" sz="2800" i="1">
                        <a:latin typeface="Cambria Math" panose="02040503050406030204" pitchFamily="18" charset="0"/>
                      </a:rPr>
                      <m:t>𝑃</m:t>
                    </m:r>
                    <m:r>
                      <a:rPr lang="en-US" sz="2800" i="1" baseline="-25000">
                        <a:latin typeface="Cambria Math" panose="02040503050406030204" pitchFamily="18" charset="0"/>
                      </a:rPr>
                      <m:t>𝑗</m:t>
                    </m:r>
                  </m:oMath>
                </a14:m>
                <a:r>
                  <a:rPr lang="en-US" sz="2800" dirty="0">
                    <a:sym typeface="Wingdings" panose="05000000000000000000" pitchFamily="2" charset="2"/>
                  </a:rPr>
                  <a:t> from </a:t>
                </a:r>
                <a14:m>
                  <m:oMath xmlns:m="http://schemas.openxmlformats.org/officeDocument/2006/math">
                    <m:r>
                      <a:rPr lang="en-US" sz="2800" i="1">
                        <a:latin typeface="Cambria Math" panose="02040503050406030204" pitchFamily="18" charset="0"/>
                      </a:rPr>
                      <m:t>𝑃</m:t>
                    </m:r>
                    <m:r>
                      <a:rPr lang="en-US" sz="2800" i="1" baseline="-25000">
                        <a:latin typeface="Cambria Math" panose="02040503050406030204" pitchFamily="18" charset="0"/>
                      </a:rPr>
                      <m:t>𝑖</m:t>
                    </m:r>
                  </m:oMath>
                </a14:m>
                <a:r>
                  <a:rPr lang="en-US" sz="2800" dirty="0">
                    <a:sym typeface="Wingdings" panose="05000000000000000000" pitchFamily="2" charset="2"/>
                  </a:rPr>
                  <a:t> </a:t>
                </a:r>
                <a:endParaRPr lang="en-US" sz="2800" dirty="0"/>
              </a:p>
            </p:txBody>
          </p:sp>
        </mc:Choice>
        <mc:Fallback>
          <p:sp>
            <p:nvSpPr>
              <p:cNvPr id="8" name="Rectangle 7"/>
              <p:cNvSpPr>
                <a:spLocks noRot="1" noChangeAspect="1" noMove="1" noResize="1" noEditPoints="1" noAdjustHandles="1" noChangeArrowheads="1" noChangeShapeType="1" noTextEdit="1"/>
              </p:cNvSpPr>
              <p:nvPr/>
            </p:nvSpPr>
            <p:spPr>
              <a:xfrm>
                <a:off x="247627" y="4408706"/>
                <a:ext cx="11166329" cy="2228687"/>
              </a:xfrm>
              <a:prstGeom prst="rect">
                <a:avLst/>
              </a:prstGeom>
              <a:blipFill>
                <a:blip r:embed="rId4"/>
                <a:stretch>
                  <a:fillRect l="-710" b="-6831"/>
                </a:stretch>
              </a:blipFill>
            </p:spPr>
            <p:txBody>
              <a:bodyPr/>
              <a:lstStyle/>
              <a:p>
                <a:r>
                  <a:rPr lang="en-US">
                    <a:noFill/>
                  </a:rPr>
                  <a:t> </a:t>
                </a:r>
              </a:p>
            </p:txBody>
          </p:sp>
        </mc:Fallback>
      </mc:AlternateContent>
    </p:spTree>
    <p:extLst>
      <p:ext uri="{BB962C8B-B14F-4D97-AF65-F5344CB8AC3E}">
        <p14:creationId xmlns:p14="http://schemas.microsoft.com/office/powerpoint/2010/main" val="1389148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Overlay (Attempt 1)</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855944" y="1447800"/>
                <a:ext cx="4477074" cy="4351338"/>
              </a:xfrm>
            </p:spPr>
            <p:txBody>
              <a:bodyPr>
                <a:normAutofit lnSpcReduction="10000"/>
              </a:bodyPr>
              <a:lstStyle/>
              <a:p>
                <a:pPr marL="50800" lvl="1" indent="0">
                  <a:spcBef>
                    <a:spcPts val="1000"/>
                  </a:spcBef>
                  <a:buSzPts val="2800"/>
                  <a:buNone/>
                </a:pPr>
                <a:r>
                  <a:rPr lang="en-US" b="1" dirty="0" smtClean="0"/>
                  <a:t>Lemma [PTC77] </a:t>
                </a:r>
                <a:r>
                  <a:rPr lang="en-US" dirty="0" smtClean="0"/>
                  <a:t>In any pebbling of </a:t>
                </a:r>
                <a:r>
                  <a:rPr lang="en-US" dirty="0" err="1" smtClean="0"/>
                  <a:t>PTC</a:t>
                </a:r>
                <a:r>
                  <a:rPr lang="en-US" baseline="-25000" dirty="0" err="1" smtClean="0"/>
                  <a:t>n</a:t>
                </a:r>
                <a:r>
                  <a:rPr lang="en-US" baseline="-25000" dirty="0" smtClean="0"/>
                  <a:t> </a:t>
                </a:r>
                <a:r>
                  <a:rPr lang="en-US" dirty="0" smtClean="0"/>
                  <a:t>we can </a:t>
                </a:r>
                <a:r>
                  <a:rPr lang="en-US" dirty="0"/>
                  <a:t>find an interval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a:t> such that </a:t>
                </a:r>
              </a:p>
              <a:p>
                <a:pPr marL="1016000" lvl="1" indent="-457200">
                  <a:buFont typeface="+mj-lt"/>
                  <a:buAutoNum type="arabicPeriod"/>
                </a:pP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𝑘</m:t>
                            </m:r>
                          </m:sub>
                        </m:sSub>
                      </m:e>
                    </m:d>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for each </a:t>
                </a: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(lots of pebbles on the graph)</a:t>
                </a:r>
              </a:p>
              <a:p>
                <a:pPr marL="1016000" lvl="1" indent="-457200">
                  <a:buFont typeface="+mj-lt"/>
                  <a:buAutoNum type="arabicPeriod"/>
                </a:pPr>
                <a:r>
                  <a:rPr lang="en-US" dirty="0"/>
                  <a:t>At least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 </a:t>
                </a:r>
                <a:r>
                  <a:rPr lang="en-US" dirty="0" smtClean="0"/>
                  <a:t>source </a:t>
                </a:r>
                <a:r>
                  <a:rPr lang="en-US" dirty="0"/>
                  <a:t>nodes </a:t>
                </a:r>
                <a:r>
                  <a:rPr lang="en-US" dirty="0" smtClean="0"/>
                  <a:t>are </a:t>
                </a:r>
                <a:r>
                  <a:rPr lang="en-US" dirty="0"/>
                  <a:t>(re)pebbled during the </a:t>
                </a:r>
                <a:r>
                  <a:rPr lang="en-US" dirty="0" smtClean="0"/>
                  <a:t>interval</a:t>
                </a:r>
              </a:p>
              <a:p>
                <a:pPr marL="101600" indent="0">
                  <a:buNone/>
                </a:pPr>
                <a:r>
                  <a:rPr lang="en-US" b="1" dirty="0" smtClean="0"/>
                  <a:t>[NEW] </a:t>
                </a:r>
                <a:r>
                  <a:rPr lang="en-US" dirty="0" smtClean="0"/>
                  <a:t>Now requires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rounds since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robust</a:t>
                </a: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855944" y="1447800"/>
                <a:ext cx="4477074" cy="4351338"/>
              </a:xfrm>
              <a:blipFill>
                <a:blip r:embed="rId2"/>
                <a:stretch>
                  <a:fillRect l="-1090" t="-2665" r="-163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65</a:t>
            </a:fld>
            <a:endParaRPr lang="en-US"/>
          </a:p>
        </p:txBody>
      </p:sp>
      <p:pic>
        <p:nvPicPr>
          <p:cNvPr id="40" name="Picture 39"/>
          <p:cNvPicPr>
            <a:picLocks noChangeAspect="1"/>
          </p:cNvPicPr>
          <p:nvPr/>
        </p:nvPicPr>
        <p:blipFill>
          <a:blip r:embed="rId3"/>
          <a:stretch>
            <a:fillRect/>
          </a:stretch>
        </p:blipFill>
        <p:spPr>
          <a:xfrm>
            <a:off x="304800" y="1447800"/>
            <a:ext cx="6060858" cy="5191414"/>
          </a:xfrm>
          <a:prstGeom prst="rect">
            <a:avLst/>
          </a:prstGeom>
        </p:spPr>
      </p:pic>
    </p:spTree>
    <p:extLst>
      <p:ext uri="{BB962C8B-B14F-4D97-AF65-F5344CB8AC3E}">
        <p14:creationId xmlns:p14="http://schemas.microsoft.com/office/powerpoint/2010/main" val="894691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Overlay (Attempt 1)</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447800"/>
                <a:ext cx="11028218" cy="4351338"/>
              </a:xfrm>
            </p:spPr>
            <p:txBody>
              <a:bodyPr>
                <a:normAutofit fontScale="92500"/>
              </a:bodyPr>
              <a:lstStyle/>
              <a:p>
                <a:pPr marL="50800" lvl="1" indent="0">
                  <a:spcBef>
                    <a:spcPts val="1000"/>
                  </a:spcBef>
                  <a:buSzPts val="2800"/>
                  <a:buNone/>
                </a:pPr>
                <a:r>
                  <a:rPr lang="en-US" b="1" dirty="0" smtClean="0"/>
                  <a:t>Lemma [PTC77] </a:t>
                </a:r>
                <a:r>
                  <a:rPr lang="en-US" dirty="0" smtClean="0"/>
                  <a:t>In any pebbling of </a:t>
                </a:r>
                <a:r>
                  <a:rPr lang="en-US" dirty="0" err="1" smtClean="0"/>
                  <a:t>PTC</a:t>
                </a:r>
                <a:r>
                  <a:rPr lang="en-US" baseline="-25000" dirty="0" err="1" smtClean="0"/>
                  <a:t>n</a:t>
                </a:r>
                <a:r>
                  <a:rPr lang="en-US" baseline="-25000" dirty="0" smtClean="0"/>
                  <a:t> </a:t>
                </a:r>
                <a:r>
                  <a:rPr lang="en-US" dirty="0" smtClean="0"/>
                  <a:t>we can </a:t>
                </a:r>
                <a:r>
                  <a:rPr lang="en-US" dirty="0"/>
                  <a:t>find an interval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a:t> such that </a:t>
                </a:r>
              </a:p>
              <a:p>
                <a:pPr marL="1016000" lvl="1" indent="-457200">
                  <a:buFont typeface="+mj-lt"/>
                  <a:buAutoNum type="arabicPeriod"/>
                </a:pP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𝑘</m:t>
                            </m:r>
                          </m:sub>
                        </m:sSub>
                      </m:e>
                    </m:d>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for each </a:t>
                </a: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(lots of pebbles on the graph)</a:t>
                </a:r>
              </a:p>
              <a:p>
                <a:pPr marL="1016000" lvl="1" indent="-457200">
                  <a:buFont typeface="+mj-lt"/>
                  <a:buAutoNum type="arabicPeriod"/>
                </a:pPr>
                <a:r>
                  <a:rPr lang="en-US" dirty="0"/>
                  <a:t>At least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 </a:t>
                </a:r>
                <a:r>
                  <a:rPr lang="en-US" dirty="0" smtClean="0"/>
                  <a:t>source </a:t>
                </a:r>
                <a:r>
                  <a:rPr lang="en-US" dirty="0"/>
                  <a:t>nodes </a:t>
                </a:r>
                <a:r>
                  <a:rPr lang="en-US" dirty="0" smtClean="0"/>
                  <a:t>are </a:t>
                </a:r>
                <a:r>
                  <a:rPr lang="en-US" dirty="0"/>
                  <a:t>(re)pebbled during the </a:t>
                </a:r>
                <a:r>
                  <a:rPr lang="en-US" dirty="0" smtClean="0"/>
                  <a:t>interval</a:t>
                </a:r>
              </a:p>
              <a:p>
                <a:pPr marL="101600" indent="0">
                  <a:buNone/>
                </a:pPr>
                <a:r>
                  <a:rPr lang="en-US" b="1" dirty="0" smtClean="0"/>
                  <a:t>[NEW] </a:t>
                </a:r>
                <a:r>
                  <a:rPr lang="en-US" dirty="0" smtClean="0"/>
                  <a:t>Overlay requires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rounds since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b="0" i="1" smtClean="0">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a:t>
                </a:r>
              </a:p>
              <a:p>
                <a:pPr marL="101600" indent="0">
                  <a:buNone/>
                </a:pPr>
                <a:endParaRPr lang="en-US" dirty="0"/>
              </a:p>
              <a:p>
                <a:pPr marL="101600" indent="0">
                  <a:buNone/>
                </a:pPr>
                <a:r>
                  <a:rPr lang="en-US" b="1" dirty="0" smtClean="0"/>
                  <a:t>Problems:</a:t>
                </a:r>
              </a:p>
              <a:p>
                <a:pPr marL="558800" indent="-457200"/>
                <a:r>
                  <a:rPr lang="en-US" dirty="0" smtClean="0"/>
                  <a:t>Requires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smtClean="0"/>
                  <a:t> pebbles for </a:t>
                </a:r>
                <a14:m>
                  <m:oMath xmlns:m="http://schemas.openxmlformats.org/officeDocument/2006/math">
                    <m:r>
                      <m:rPr>
                        <m:sty m:val="p"/>
                      </m:rPr>
                      <a:rPr lang="en-US" b="0" i="0" smtClean="0">
                        <a:solidFill>
                          <a:srgbClr val="FF0000"/>
                        </a:solidFill>
                        <a:latin typeface="Cambria Math" panose="02040503050406030204" pitchFamily="18" charset="0"/>
                        <a:ea typeface="Cambria Math" panose="02040503050406030204" pitchFamily="18" charset="0"/>
                      </a:rPr>
                      <m:t>t</m:t>
                    </m:r>
                    <m:r>
                      <a:rPr lang="en-US" b="0" i="0" smtClean="0">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𝑛</m:t>
                        </m:r>
                        <m:r>
                          <a:rPr lang="en-US" b="0" i="1" smtClean="0">
                            <a:solidFill>
                              <a:srgbClr val="FF0000"/>
                            </a:solidFill>
                            <a:latin typeface="Cambria Math" panose="02040503050406030204" pitchFamily="18" charset="0"/>
                            <a:ea typeface="Cambria Math" panose="02040503050406030204" pitchFamily="18" charset="0"/>
                          </a:rPr>
                          <m:t>/</m:t>
                        </m:r>
                        <m:func>
                          <m:funcPr>
                            <m:ctrlPr>
                              <a:rPr lang="en-US" b="0" i="1" smtClean="0">
                                <a:solidFill>
                                  <a:srgbClr val="FF0000"/>
                                </a:solidFill>
                                <a:latin typeface="Cambria Math" panose="02040503050406030204" pitchFamily="18" charset="0"/>
                                <a:ea typeface="Cambria Math" panose="02040503050406030204" pitchFamily="18" charset="0"/>
                              </a:rPr>
                            </m:ctrlPr>
                          </m:funcPr>
                          <m:fName>
                            <m:r>
                              <m:rPr>
                                <m:sty m:val="p"/>
                              </m:rPr>
                              <a:rPr lang="en-US" b="0" i="0" smtClean="0">
                                <a:solidFill>
                                  <a:srgbClr val="FF0000"/>
                                </a:solidFill>
                                <a:latin typeface="Cambria Math" panose="02040503050406030204" pitchFamily="18" charset="0"/>
                                <a:ea typeface="Cambria Math" panose="02040503050406030204" pitchFamily="18" charset="0"/>
                              </a:rPr>
                              <m:t>log</m:t>
                            </m:r>
                          </m:fName>
                          <m:e>
                            <m:r>
                              <a:rPr lang="en-US" b="0" i="1" smtClean="0">
                                <a:solidFill>
                                  <a:srgbClr val="FF0000"/>
                                </a:solidFill>
                                <a:latin typeface="Cambria Math" panose="02040503050406030204" pitchFamily="18" charset="0"/>
                                <a:ea typeface="Cambria Math" panose="02040503050406030204" pitchFamily="18" charset="0"/>
                              </a:rPr>
                              <m:t>𝑛</m:t>
                            </m:r>
                          </m:e>
                        </m:func>
                      </m:e>
                    </m:d>
                  </m:oMath>
                </a14:m>
                <a:r>
                  <a:rPr lang="en-US" dirty="0" smtClean="0"/>
                  <a:t> rounds </a:t>
                </a:r>
              </a:p>
              <a:p>
                <a:pPr marL="1016000" lvl="1" indent="-457200"/>
                <a:r>
                  <a:rPr lang="en-US" dirty="0" smtClean="0"/>
                  <a:t>I promised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a:t> pebbles for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t</m:t>
                    </m:r>
                    <m:r>
                      <a:rPr lang="en-US">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𝑛</m:t>
                        </m:r>
                      </m:e>
                    </m:d>
                  </m:oMath>
                </a14:m>
                <a:r>
                  <a:rPr lang="en-US" dirty="0"/>
                  <a:t> </a:t>
                </a:r>
                <a:r>
                  <a:rPr lang="en-US" dirty="0" smtClean="0"/>
                  <a:t>rounds)</a:t>
                </a:r>
                <a:endParaRPr lang="en-US" dirty="0"/>
              </a:p>
              <a:p>
                <a:pPr marL="558800" indent="-457200"/>
                <a:r>
                  <a:rPr lang="en-US" dirty="0" smtClean="0"/>
                  <a:t>Indegree still too high i.e., </a:t>
                </a:r>
                <a14:m>
                  <m:oMath xmlns:m="http://schemas.openxmlformats.org/officeDocument/2006/math">
                    <m:r>
                      <m:rPr>
                        <m:sty m:val="p"/>
                      </m:rPr>
                      <a:rPr lang="en-US" b="0" i="0" smtClean="0">
                        <a:latin typeface="Cambria Math" panose="02040503050406030204" pitchFamily="18" charset="0"/>
                      </a:rPr>
                      <m:t>indeg</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smtClean="0"/>
                  <a:t> </a:t>
                </a:r>
              </a:p>
              <a:p>
                <a:pPr marL="1016000" lvl="1" indent="-457200"/>
                <a:r>
                  <a:rPr lang="en-US" dirty="0" smtClean="0"/>
                  <a:t>I promised constant indegree O(1)</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447800"/>
                <a:ext cx="11028218" cy="4351338"/>
              </a:xfrm>
              <a:blipFill>
                <a:blip r:embed="rId2"/>
                <a:stretch>
                  <a:fillRect l="-276" t="-1683" b="-112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66</a:t>
            </a:fld>
            <a:endParaRPr lang="en-US"/>
          </a:p>
        </p:txBody>
      </p:sp>
    </p:spTree>
    <p:extLst>
      <p:ext uri="{BB962C8B-B14F-4D97-AF65-F5344CB8AC3E}">
        <p14:creationId xmlns:p14="http://schemas.microsoft.com/office/powerpoint/2010/main" val="17175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#3</a:t>
            </a:r>
            <a:endParaRPr lang="en-US" dirty="0"/>
          </a:p>
        </p:txBody>
      </p:sp>
      <p:sp>
        <p:nvSpPr>
          <p:cNvPr id="3" name="Text Placeholder 2"/>
          <p:cNvSpPr>
            <a:spLocks noGrp="1"/>
          </p:cNvSpPr>
          <p:nvPr>
            <p:ph type="body" idx="1"/>
          </p:nvPr>
        </p:nvSpPr>
        <p:spPr>
          <a:xfrm>
            <a:off x="228600" y="1825625"/>
            <a:ext cx="11430000" cy="4351338"/>
          </a:xfrm>
        </p:spPr>
        <p:txBody>
          <a:bodyPr/>
          <a:lstStyle/>
          <a:p>
            <a:r>
              <a:rPr lang="en-US" dirty="0" smtClean="0"/>
              <a:t>Indegree Reduction [ABP17] deals with both problems simultaneously!</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67</a:t>
            </a:fld>
            <a:endParaRPr lang="en-US"/>
          </a:p>
        </p:txBody>
      </p:sp>
      <p:pic>
        <p:nvPicPr>
          <p:cNvPr id="58" name="Picture 57"/>
          <p:cNvPicPr>
            <a:picLocks noChangeAspect="1"/>
          </p:cNvPicPr>
          <p:nvPr/>
        </p:nvPicPr>
        <p:blipFill>
          <a:blip r:embed="rId2"/>
          <a:stretch>
            <a:fillRect/>
          </a:stretch>
        </p:blipFill>
        <p:spPr>
          <a:xfrm>
            <a:off x="675558" y="2641998"/>
            <a:ext cx="9327424" cy="3862278"/>
          </a:xfrm>
          <a:prstGeom prst="rect">
            <a:avLst/>
          </a:prstGeom>
        </p:spPr>
      </p:pic>
    </p:spTree>
    <p:extLst>
      <p:ext uri="{BB962C8B-B14F-4D97-AF65-F5344CB8AC3E}">
        <p14:creationId xmlns:p14="http://schemas.microsoft.com/office/powerpoint/2010/main" val="35360131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#3</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1825625"/>
                <a:ext cx="11430000" cy="4351338"/>
              </a:xfrm>
            </p:spPr>
            <p:txBody>
              <a:bodyPr/>
              <a:lstStyle/>
              <a:p>
                <a:r>
                  <a:rPr lang="en-US" dirty="0" smtClean="0"/>
                  <a:t>Indegree Reduction [ABP17] deals with both problems simultaneously!</a:t>
                </a:r>
              </a:p>
              <a:p>
                <a:endParaRPr lang="en-US" dirty="0"/>
              </a:p>
              <a:p>
                <a:endParaRPr lang="en-US" dirty="0" smtClean="0"/>
              </a:p>
              <a:p>
                <a:endParaRPr lang="en-US" dirty="0"/>
              </a:p>
              <a:p>
                <a:endParaRPr lang="en-US" dirty="0" smtClean="0"/>
              </a:p>
              <a:p>
                <a:endParaRPr lang="en-US" dirty="0"/>
              </a:p>
              <a:p>
                <a:pPr marL="50800" indent="0">
                  <a:buNone/>
                </a:pPr>
                <a:r>
                  <a:rPr lang="en-US" b="1" dirty="0" smtClean="0"/>
                  <a:t>Lemma [ABP17]: </a:t>
                </a:r>
                <a:r>
                  <a:rPr lang="en-US" dirty="0" smtClean="0"/>
                  <a:t>If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oMath>
                </a14:m>
                <a:r>
                  <a:rPr lang="en-US" dirty="0" smtClean="0"/>
                  <a:t> </a:t>
                </a:r>
                <a:r>
                  <a:rPr lang="en-US" dirty="0"/>
                  <a:t>is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oMath>
                </a14:m>
                <a:r>
                  <a:rPr lang="en-US" dirty="0"/>
                  <a:t>-</a:t>
                </a:r>
                <a:r>
                  <a:rPr lang="en-US" dirty="0" smtClean="0"/>
                  <a:t>depth robust then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𝐽</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oMath>
                </a14:m>
                <a:r>
                  <a:rPr lang="en-US" dirty="0" smtClean="0"/>
                  <a:t>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oMath>
                </a14:m>
                <a:r>
                  <a:rPr lang="en-US" dirty="0" smtClean="0"/>
                  <a:t>-depth robust. Furthermore, </a:t>
                </a:r>
                <a14:m>
                  <m:oMath xmlns:m="http://schemas.openxmlformats.org/officeDocument/2006/math">
                    <m:r>
                      <m:rPr>
                        <m:sty m:val="p"/>
                      </m:rPr>
                      <a:rPr lang="en-US" b="0" i="0" smtClean="0">
                        <a:latin typeface="Cambria Math" panose="02040503050406030204" pitchFamily="18" charset="0"/>
                      </a:rPr>
                      <m:t>indeg</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i="0">
                                <a:latin typeface="Cambria Math" panose="02040503050406030204" pitchFamily="18" charset="0"/>
                              </a:rPr>
                              <m:t>J</m:t>
                            </m:r>
                          </m:e>
                          <m:sub>
                            <m:r>
                              <m:rPr>
                                <m:sty m:val="p"/>
                              </m:rPr>
                              <a:rPr lang="en-US" i="0">
                                <a:latin typeface="Cambria Math" panose="02040503050406030204" pitchFamily="18" charset="0"/>
                              </a:rPr>
                              <m:t>m</m:t>
                            </m:r>
                          </m:sub>
                          <m:sup>
                            <m:r>
                              <m:rPr>
                                <m:sty m:val="p"/>
                              </m:rPr>
                              <a:rPr lang="en-US" i="0">
                                <a:latin typeface="Cambria Math" panose="02040503050406030204" pitchFamily="18" charset="0"/>
                                <a:ea typeface="Cambria Math" panose="02040503050406030204" pitchFamily="18" charset="0"/>
                              </a:rPr>
                              <m:t>ε</m:t>
                            </m:r>
                          </m:sup>
                        </m:sSubSup>
                      </m:e>
                    </m:d>
                    <m:r>
                      <a:rPr lang="en-US" b="0" i="0" smtClean="0">
                        <a:latin typeface="Cambria Math" panose="02040503050406030204" pitchFamily="18" charset="0"/>
                        <a:ea typeface="Cambria Math" panose="02040503050406030204" pitchFamily="18" charset="0"/>
                      </a:rPr>
                      <m:t>=2</m:t>
                    </m:r>
                  </m:oMath>
                </a14:m>
                <a:r>
                  <a:rPr lang="en-US" dirty="0" smtClean="0"/>
                  <a:t> and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J</m:t>
                        </m:r>
                      </m:e>
                      <m:sub>
                        <m:r>
                          <m:rPr>
                            <m:sty m:val="p"/>
                          </m:rPr>
                          <a:rPr lang="en-US">
                            <a:latin typeface="Cambria Math" panose="02040503050406030204" pitchFamily="18" charset="0"/>
                          </a:rPr>
                          <m:t>m</m:t>
                        </m:r>
                      </m:sub>
                      <m:sup>
                        <m:r>
                          <m:rPr>
                            <m:sty m:val="p"/>
                          </m:rPr>
                          <a:rPr lang="en-US">
                            <a:latin typeface="Cambria Math" panose="02040503050406030204" pitchFamily="18" charset="0"/>
                            <a:ea typeface="Cambria Math" panose="02040503050406030204" pitchFamily="18" charset="0"/>
                          </a:rPr>
                          <m:t>ε</m:t>
                        </m:r>
                      </m:sup>
                    </m:sSubSup>
                  </m:oMath>
                </a14:m>
                <a:r>
                  <a:rPr lang="en-US" dirty="0" smtClean="0"/>
                  <a:t> has </a:t>
                </a:r>
                <a14:m>
                  <m:oMath xmlns:m="http://schemas.openxmlformats.org/officeDocument/2006/math">
                    <m:r>
                      <a:rPr lang="en-US" b="0" i="0" smtClean="0">
                        <a:latin typeface="Cambria Math" panose="02040503050406030204" pitchFamily="18" charset="0"/>
                      </a:rPr>
                      <m:t>2</m:t>
                    </m:r>
                    <m:r>
                      <a:rPr lang="en-US" i="1">
                        <a:latin typeface="Cambria Math" panose="02040503050406030204" pitchFamily="18" charset="0"/>
                      </a:rPr>
                      <m:t>𝑑</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nodes.  </a:t>
                </a: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28600" y="1825625"/>
                <a:ext cx="11430000" cy="4351338"/>
              </a:xfrm>
              <a:blipFill>
                <a:blip r:embed="rId2"/>
                <a:stretch>
                  <a:fillRect l="-693" r="-117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68</a:t>
            </a:fld>
            <a:endParaRPr lang="en-US"/>
          </a:p>
        </p:txBody>
      </p:sp>
      <p:pic>
        <p:nvPicPr>
          <p:cNvPr id="58" name="Picture 57"/>
          <p:cNvPicPr>
            <a:picLocks noChangeAspect="1"/>
          </p:cNvPicPr>
          <p:nvPr/>
        </p:nvPicPr>
        <p:blipFill>
          <a:blip r:embed="rId3"/>
          <a:stretch>
            <a:fillRect/>
          </a:stretch>
        </p:blipFill>
        <p:spPr>
          <a:xfrm>
            <a:off x="2362200" y="2438400"/>
            <a:ext cx="6051167" cy="2505653"/>
          </a:xfrm>
          <a:prstGeom prst="rect">
            <a:avLst/>
          </a:prstGeom>
        </p:spPr>
      </p:pic>
    </p:spTree>
    <p:extLst>
      <p:ext uri="{BB962C8B-B14F-4D97-AF65-F5344CB8AC3E}">
        <p14:creationId xmlns:p14="http://schemas.microsoft.com/office/powerpoint/2010/main" val="455767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Construction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153400" y="1840923"/>
                <a:ext cx="3886200" cy="4351338"/>
              </a:xfrm>
            </p:spPr>
            <p:txBody>
              <a:bodyPr/>
              <a:lstStyle/>
              <a:p>
                <a:pPr marL="50800" indent="0">
                  <a:buNone/>
                </a:pPr>
                <a:r>
                  <a:rPr lang="en-US" b="1" dirty="0" smtClean="0"/>
                  <a:t>Theorem: </a:t>
                </a:r>
                <a:r>
                  <a:rPr lang="en-US" dirty="0" smtClean="0"/>
                  <a:t>Any (parallel) pebbling requires </a:t>
                </a:r>
              </a:p>
              <a:p>
                <a:pPr marL="50800" indent="0">
                  <a:buNone/>
                </a:pP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a:t> pebbles for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t</m:t>
                    </m:r>
                    <m:r>
                      <a:rPr lang="en-US">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𝑛</m:t>
                        </m:r>
                      </m:e>
                    </m:d>
                  </m:oMath>
                </a14:m>
                <a:r>
                  <a:rPr lang="en-US" dirty="0"/>
                  <a:t> rounds</a:t>
                </a:r>
                <a:r>
                  <a:rPr lang="en-US" dirty="0" smtClean="0"/>
                  <a:t> </a:t>
                </a:r>
              </a:p>
              <a:p>
                <a:pPr marL="50800" indent="0">
                  <a:buNone/>
                </a:pPr>
                <a:endParaRPr lang="en-US" dirty="0"/>
              </a:p>
              <a:p>
                <a:pPr marL="50800" indent="0">
                  <a:buNone/>
                </a:pPr>
                <a:r>
                  <a:rPr lang="en-US" dirty="0" smtClean="0"/>
                  <a:t>Technical Details in paper </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153400" y="1840923"/>
                <a:ext cx="3886200" cy="4351338"/>
              </a:xfrm>
              <a:blipFill>
                <a:blip r:embed="rId2"/>
                <a:stretch>
                  <a:fillRect l="-2041" r="-251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69</a:t>
            </a:fld>
            <a:endParaRPr lang="en-US"/>
          </a:p>
        </p:txBody>
      </p:sp>
      <p:pic>
        <p:nvPicPr>
          <p:cNvPr id="58" name="Picture 57"/>
          <p:cNvPicPr>
            <a:picLocks noChangeAspect="1"/>
          </p:cNvPicPr>
          <p:nvPr/>
        </p:nvPicPr>
        <p:blipFill>
          <a:blip r:embed="rId3"/>
          <a:stretch>
            <a:fillRect/>
          </a:stretch>
        </p:blipFill>
        <p:spPr>
          <a:xfrm>
            <a:off x="228600" y="1373542"/>
            <a:ext cx="7924800" cy="5347933"/>
          </a:xfrm>
          <a:prstGeom prst="rect">
            <a:avLst/>
          </a:prstGeom>
        </p:spPr>
      </p:pic>
    </p:spTree>
    <p:extLst>
      <p:ext uri="{BB962C8B-B14F-4D97-AF65-F5344CB8AC3E}">
        <p14:creationId xmlns:p14="http://schemas.microsoft.com/office/powerpoint/2010/main" val="33520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Recap: 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1689244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new Depth-Robust Graphs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9753600" cy="4953000"/>
              </a:xfrm>
            </p:spPr>
            <p:txBody>
              <a:bodyPr>
                <a:normAutofit fontScale="92500" lnSpcReduction="20000"/>
              </a:bodyPr>
              <a:lstStyle/>
              <a:p>
                <a:r>
                  <a:rPr lang="en-US" dirty="0" smtClean="0"/>
                  <a:t> Logic: “Parallel Black-White Pebbling”</a:t>
                </a:r>
              </a:p>
              <a:p>
                <a:pPr lvl="1"/>
                <a:r>
                  <a:rPr lang="en-US" dirty="0" smtClean="0"/>
                  <a:t>Application: CNF formulas with very memory costly refutation resolution proofs.</a:t>
                </a:r>
                <a:br>
                  <a:rPr lang="en-US" dirty="0" smtClean="0"/>
                </a:br>
                <a:endParaRPr lang="en-US" dirty="0" smtClean="0"/>
              </a:p>
              <a:p>
                <a:r>
                  <a:rPr lang="en-US" dirty="0" smtClean="0"/>
                  <a:t>MHFS: Applications: Optimal CC for any graph of size n even though only O(log(n)) in-degree</a:t>
                </a:r>
              </a:p>
              <a:p>
                <a:pPr lvl="1"/>
                <a14:m>
                  <m:oMath xmlns:m="http://schemas.openxmlformats.org/officeDocument/2006/math">
                    <m:r>
                      <a:rPr lang="en-US" b="0" i="1" smtClean="0">
                        <a:latin typeface="Cambria Math" panose="02040503050406030204" pitchFamily="18" charset="0"/>
                      </a:rPr>
                      <m:t>𝐶𝐶</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𝜂</m:t>
                            </m:r>
                          </m:e>
                        </m:d>
                        <m:r>
                          <a:rPr lang="en-US" b="0" i="1" smtClean="0">
                            <a:latin typeface="Cambria Math" panose="02040503050406030204" pitchFamily="18" charset="0"/>
                          </a:rPr>
                          <m:t>𝑛</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oMath>
                </a14:m>
                <a:endParaRPr lang="en-US" dirty="0" smtClean="0"/>
              </a:p>
              <a:p>
                <a:pPr lvl="1"/>
                <a:r>
                  <a:rPr lang="en-US" dirty="0" smtClean="0"/>
                  <a:t>Exact Constants! </a:t>
                </a:r>
              </a:p>
              <a:p>
                <a:pPr lvl="1"/>
                <a:r>
                  <a:rPr lang="en-US" dirty="0" smtClean="0"/>
                  <a:t>Complete DAG: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𝑛</m:t>
                            </m:r>
                          </m:sub>
                          <m:sup/>
                        </m:sSub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2</m:t>
                        </m:r>
                      </m:den>
                    </m:f>
                  </m:oMath>
                </a14:m>
                <a:r>
                  <a:rPr lang="en-US" dirty="0" smtClean="0"/>
                  <a:t>   (prior result is almost optimal!)</a:t>
                </a:r>
              </a:p>
              <a:p>
                <a:pPr marL="533400" lvl="1" indent="0">
                  <a:buNone/>
                </a:pPr>
                <a:endParaRPr lang="en-US" dirty="0" smtClean="0"/>
              </a:p>
              <a:p>
                <a:r>
                  <a:rPr lang="en-US" b="1" dirty="0" smtClean="0"/>
                  <a:t>Coding Theory: </a:t>
                </a:r>
                <a:r>
                  <a:rPr lang="en-US" dirty="0" smtClean="0"/>
                  <a:t>better locally detectable error detection codes [BGGZ19]</a:t>
                </a:r>
                <a:br>
                  <a:rPr lang="en-US" dirty="0" smtClean="0"/>
                </a:br>
                <a:endParaRPr lang="en-US" dirty="0" smtClean="0"/>
              </a:p>
              <a:p>
                <a:r>
                  <a:rPr lang="en-US" dirty="0" smtClean="0"/>
                  <a:t>Improved Proof-of-Sequential work (temporarily. </a:t>
                </a:r>
                <a:r>
                  <a:rPr lang="en-US" dirty="0"/>
                  <a:t>See “Simple Proofs of Sequential </a:t>
                </a:r>
                <a:r>
                  <a:rPr lang="en-US" dirty="0" smtClean="0"/>
                  <a:t>Work” for construction without depth-robust graphs).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9753600" cy="4953000"/>
              </a:xfrm>
              <a:blipFill>
                <a:blip r:embed="rId2"/>
                <a:stretch>
                  <a:fillRect l="-938" t="-3202" b="-3448"/>
                </a:stretch>
              </a:blipFill>
            </p:spPr>
            <p:txBody>
              <a:bodyPr/>
              <a:lstStyle/>
              <a:p>
                <a:r>
                  <a:rPr lang="en-US">
                    <a:noFill/>
                  </a:rPr>
                  <a:t> </a:t>
                </a:r>
              </a:p>
            </p:txBody>
          </p:sp>
        </mc:Fallback>
      </mc:AlternateContent>
    </p:spTree>
    <p:extLst>
      <p:ext uri="{BB962C8B-B14F-4D97-AF65-F5344CB8AC3E}">
        <p14:creationId xmlns:p14="http://schemas.microsoft.com/office/powerpoint/2010/main" val="8560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Open Questions	</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847850"/>
                <a:ext cx="10515600" cy="4351338"/>
              </a:xfrm>
            </p:spPr>
            <p:txBody>
              <a:bodyPr/>
              <a:lstStyle/>
              <a:p>
                <a:r>
                  <a:rPr lang="en-US" dirty="0" smtClean="0"/>
                  <a:t>Practical Construction of </a:t>
                </a:r>
                <a:r>
                  <a:rPr lang="en-US" dirty="0" err="1" smtClean="0"/>
                  <a:t>iMHF</a:t>
                </a:r>
                <a:r>
                  <a:rPr lang="en-US" dirty="0" smtClean="0"/>
                  <a:t> with high sustained space complexity?</a:t>
                </a:r>
              </a:p>
              <a:p>
                <a:r>
                  <a:rPr lang="en-US" dirty="0" smtClean="0"/>
                  <a:t>Analyze/improve constant factors in bounds</a:t>
                </a:r>
              </a:p>
              <a:p>
                <a:pPr lvl="1"/>
                <a:r>
                  <a:rPr lang="en-US" dirty="0" smtClean="0"/>
                  <a:t>Computer Aided Analysis?</a:t>
                </a:r>
              </a:p>
              <a:p>
                <a:r>
                  <a:rPr lang="en-US" dirty="0" smtClean="0"/>
                  <a:t>Stronger Results for </a:t>
                </a:r>
                <a:r>
                  <a:rPr lang="en-US" dirty="0" err="1" smtClean="0"/>
                  <a:t>dMHFs</a:t>
                </a:r>
                <a:r>
                  <a:rPr lang="en-US" dirty="0" smtClean="0"/>
                  <a:t>? Hybrid Modes like Argon2id? </a:t>
                </a:r>
                <a:endParaRPr lang="en-US" dirty="0"/>
              </a:p>
              <a:p>
                <a:r>
                  <a:rPr lang="en-US" dirty="0" smtClean="0"/>
                  <a:t>Find constant indegree DAG with parallel space-time complexity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ST</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G</m:t>
                        </m:r>
                      </m:e>
                    </m:d>
                    <m:r>
                      <a:rPr lang="en-US" b="0" i="0"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b="0" i="1" baseline="30000" smtClean="0">
                            <a:latin typeface="Cambria Math" panose="02040503050406030204" pitchFamily="18" charset="0"/>
                            <a:ea typeface="Cambria Math" panose="02040503050406030204" pitchFamily="18" charset="0"/>
                          </a:rPr>
                          <m:t>2</m:t>
                        </m:r>
                      </m:e>
                    </m:d>
                  </m:oMath>
                </a14:m>
                <a:r>
                  <a:rPr lang="en-US" dirty="0" smtClean="0"/>
                  <a:t> or show that no such DAG exists</a:t>
                </a:r>
              </a:p>
              <a:p>
                <a:pPr lvl="1"/>
                <a:r>
                  <a:rPr lang="en-US" b="1" dirty="0" smtClean="0"/>
                  <a:t>Note: </a:t>
                </a:r>
                <a:r>
                  <a:rPr lang="en-US" dirty="0" smtClean="0"/>
                  <a:t>[AB16] pebbling shows that  </a:t>
                </a:r>
                <a14:m>
                  <m:oMath xmlns:m="http://schemas.openxmlformats.org/officeDocument/2006/math">
                    <m:r>
                      <a:rPr lang="en-US" b="0" i="1" smtClean="0">
                        <a:latin typeface="Cambria Math" panose="02040503050406030204" pitchFamily="18" charset="0"/>
                        <a:ea typeface="Cambria Math" panose="02040503050406030204" pitchFamily="18" charset="0"/>
                      </a:rPr>
                      <m:t>𝐶𝐶</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G</m:t>
                        </m:r>
                      </m:e>
                    </m:d>
                    <m:r>
                      <a:rPr lang="en-US">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func>
                          </m:num>
                          <m:den>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den>
                        </m:f>
                      </m:e>
                    </m:d>
                  </m:oMath>
                </a14:m>
                <a:r>
                  <a:rPr lang="en-US" dirty="0" smtClean="0"/>
                  <a:t>, but the pebbling attack P still has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ST</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e>
                    </m:d>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847850"/>
                <a:ext cx="10515600" cy="4351338"/>
              </a:xfrm>
              <a:blipFill>
                <a:blip r:embed="rId2"/>
                <a:stretch>
                  <a:fillRect l="-580" b="-25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71</a:t>
            </a:fld>
            <a:endParaRPr lang="en-US"/>
          </a:p>
        </p:txBody>
      </p:sp>
    </p:spTree>
    <p:extLst>
      <p:ext uri="{BB962C8B-B14F-4D97-AF65-F5344CB8AC3E}">
        <p14:creationId xmlns:p14="http://schemas.microsoft.com/office/powerpoint/2010/main" val="420646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Open Questions	</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81000" y="1825625"/>
                <a:ext cx="10972800" cy="4351338"/>
              </a:xfrm>
            </p:spPr>
            <p:txBody>
              <a:bodyPr/>
              <a:lstStyle/>
              <a:p>
                <a:r>
                  <a:rPr lang="en-US" dirty="0" smtClean="0"/>
                  <a:t>Practical Construction of </a:t>
                </a:r>
                <a:r>
                  <a:rPr lang="en-US" dirty="0" err="1" smtClean="0"/>
                  <a:t>iMHF</a:t>
                </a:r>
                <a:r>
                  <a:rPr lang="en-US" dirty="0" smtClean="0"/>
                  <a:t> with high sustained space complexity?</a:t>
                </a:r>
              </a:p>
              <a:p>
                <a:pPr lvl="1"/>
                <a:r>
                  <a:rPr lang="en-US" dirty="0" smtClean="0"/>
                  <a:t>See upcoming crypto 2019 paper</a:t>
                </a:r>
              </a:p>
              <a:p>
                <a:pPr lvl="1"/>
                <a:r>
                  <a:rPr lang="en-US" dirty="0" smtClean="0"/>
                  <a:t>Data-Independent Memory Hard Functions: New Attacks and Stronger Constructions (with </a:t>
                </a:r>
                <a:r>
                  <a:rPr lang="en-US" dirty="0"/>
                  <a:t>Ben Harsha and </a:t>
                </a:r>
                <a:r>
                  <a:rPr lang="en-US" dirty="0" err="1"/>
                  <a:t>Siteng</a:t>
                </a:r>
                <a:r>
                  <a:rPr lang="en-US" dirty="0"/>
                  <a:t> Kang and Seunghoon Lee and Lu Xing and Samson </a:t>
                </a:r>
                <a:r>
                  <a:rPr lang="en-US" dirty="0" smtClean="0"/>
                  <a:t>Zhou).</a:t>
                </a:r>
                <a:r>
                  <a:rPr lang="en-US" dirty="0"/>
                  <a:t> </a:t>
                </a:r>
                <a:endParaRPr lang="en-US" dirty="0" smtClean="0"/>
              </a:p>
              <a:p>
                <a:pPr lvl="1"/>
                <a:endParaRPr lang="en-US" dirty="0"/>
              </a:p>
              <a:p>
                <a:pPr marL="50800" indent="0">
                  <a:buNone/>
                </a:pPr>
                <a:r>
                  <a:rPr lang="en-US" b="1" dirty="0" smtClean="0"/>
                  <a:t>Theorem: </a:t>
                </a:r>
                <a:r>
                  <a:rPr lang="en-US" dirty="0" smtClean="0"/>
                  <a:t>Any pebbling of (practical) DAG G either has</a:t>
                </a:r>
              </a:p>
              <a:p>
                <a:pPr marL="565150" indent="-514350">
                  <a:buFont typeface="+mj-lt"/>
                  <a:buAutoNum type="arabicPeriod"/>
                </a:pPr>
                <a:r>
                  <a:rPr lang="en-US" dirty="0" smtClean="0"/>
                  <a:t>Cumulative Cost </a:t>
                </a:r>
                <a14:m>
                  <m:oMath xmlns:m="http://schemas.openxmlformats.org/officeDocument/2006/math">
                    <m:r>
                      <a:rPr lang="en-US" i="1" smtClean="0">
                        <a:latin typeface="Cambria Math" panose="02040503050406030204" pitchFamily="18" charset="0"/>
                        <a:ea typeface="Cambria Math" panose="02040503050406030204" pitchFamily="18" charset="0"/>
                      </a:rPr>
                      <m:t>𝜔</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t>, or</a:t>
                </a:r>
              </a:p>
              <a:p>
                <a:pPr marL="565150" indent="-514350">
                  <a:buFont typeface="+mj-lt"/>
                  <a:buAutoNum type="arabicPeriod"/>
                </a:pPr>
                <a:r>
                  <a:rPr lang="en-US" dirty="0" smtClean="0"/>
                  <a:t>At least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a:t> pebbles for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t</m:t>
                    </m:r>
                    <m:r>
                      <a:rPr lang="en-US">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𝑛</m:t>
                        </m:r>
                      </m:e>
                    </m:d>
                  </m:oMath>
                </a14:m>
                <a:r>
                  <a:rPr lang="en-US" dirty="0"/>
                  <a:t> rounds </a:t>
                </a:r>
              </a:p>
              <a:p>
                <a:pPr marL="565150" indent="-514350">
                  <a:buFont typeface="+mj-lt"/>
                  <a:buAutoNum type="arabicPeriod"/>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81000" y="1825625"/>
                <a:ext cx="10972800" cy="4351338"/>
              </a:xfrm>
              <a:blipFill>
                <a:blip r:embed="rId2"/>
                <a:stretch>
                  <a:fillRect l="-7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72</a:t>
            </a:fld>
            <a:endParaRPr lang="en-US"/>
          </a:p>
        </p:txBody>
      </p:sp>
    </p:spTree>
    <p:extLst>
      <p:ext uri="{BB962C8B-B14F-4D97-AF65-F5344CB8AC3E}">
        <p14:creationId xmlns:p14="http://schemas.microsoft.com/office/powerpoint/2010/main" val="41586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&amp; Reminders	</a:t>
            </a:r>
            <a:endParaRPr lang="en-US" dirty="0"/>
          </a:p>
        </p:txBody>
      </p:sp>
      <p:sp>
        <p:nvSpPr>
          <p:cNvPr id="3" name="Content Placeholder 2"/>
          <p:cNvSpPr>
            <a:spLocks noGrp="1"/>
          </p:cNvSpPr>
          <p:nvPr>
            <p:ph idx="1"/>
          </p:nvPr>
        </p:nvSpPr>
        <p:spPr/>
        <p:txBody>
          <a:bodyPr/>
          <a:lstStyle/>
          <a:p>
            <a:r>
              <a:rPr lang="en-US" dirty="0" smtClean="0"/>
              <a:t>Homework 2 Due Tonight (2/23/2023)</a:t>
            </a:r>
          </a:p>
          <a:p>
            <a:r>
              <a:rPr lang="en-US" dirty="0" smtClean="0"/>
              <a:t>Midterm </a:t>
            </a:r>
            <a:r>
              <a:rPr lang="en-US" smtClean="0"/>
              <a:t>Next Week</a:t>
            </a:r>
            <a:endParaRPr lang="en-US" dirty="0" smtClean="0"/>
          </a:p>
          <a:p>
            <a:pPr lvl="1"/>
            <a:r>
              <a:rPr lang="en-US" dirty="0" smtClean="0"/>
              <a:t>Informal Poll: Take Home vs. In-Class</a:t>
            </a:r>
          </a:p>
          <a:p>
            <a:r>
              <a:rPr lang="en-US" dirty="0" smtClean="0"/>
              <a:t>Course Presentation (Signup Sheet will be Announced Soon)</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73</a:t>
            </a:fld>
            <a:endParaRPr lang="en-US"/>
          </a:p>
        </p:txBody>
      </p:sp>
    </p:spTree>
    <p:extLst>
      <p:ext uri="{BB962C8B-B14F-4D97-AF65-F5344CB8AC3E}">
        <p14:creationId xmlns:p14="http://schemas.microsoft.com/office/powerpoint/2010/main" val="1499956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1295400" y="695950"/>
            <a:ext cx="96012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smtClean="0">
                <a:solidFill>
                  <a:schemeClr val="dk1"/>
                </a:solidFill>
                <a:latin typeface="Calibri"/>
                <a:ea typeface="Calibri"/>
                <a:cs typeface="Calibri"/>
                <a:sym typeface="Calibri"/>
              </a:rPr>
              <a:t>Bandwidth Hard Functions: Reductions and Lower Bounds</a:t>
            </a:r>
            <a:endParaRPr dirty="0"/>
          </a:p>
        </p:txBody>
      </p:sp>
      <p:sp>
        <p:nvSpPr>
          <p:cNvPr id="164" name="Shape 1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US" sz="2400" b="0" i="0" u="none" strike="noStrike" cap="none" dirty="0">
                <a:solidFill>
                  <a:schemeClr val="dk1"/>
                </a:solidFill>
                <a:latin typeface="Calibri"/>
                <a:ea typeface="Calibri"/>
                <a:cs typeface="Calibri"/>
                <a:sym typeface="Calibri"/>
              </a:rPr>
              <a:t>Jeremiah </a:t>
            </a:r>
            <a:r>
              <a:rPr lang="en-US" sz="2400" b="0" i="0" u="none" strike="noStrike" cap="none" dirty="0" smtClean="0">
                <a:solidFill>
                  <a:schemeClr val="dk1"/>
                </a:solidFill>
                <a:latin typeface="Calibri"/>
                <a:ea typeface="Calibri"/>
                <a:cs typeface="Calibri"/>
                <a:sym typeface="Calibri"/>
              </a:rPr>
              <a:t>Blocki (Purdue)</a:t>
            </a:r>
          </a:p>
          <a:p>
            <a:pPr>
              <a:spcBef>
                <a:spcPts val="0"/>
              </a:spcBef>
            </a:pPr>
            <a:r>
              <a:rPr lang="en-US" sz="2400" b="0" i="0" u="none" strike="noStrike" cap="none" dirty="0" smtClean="0">
                <a:solidFill>
                  <a:schemeClr val="dk1"/>
                </a:solidFill>
                <a:latin typeface="Calibri"/>
                <a:ea typeface="Calibri"/>
                <a:cs typeface="Calibri"/>
                <a:sym typeface="Calibri"/>
              </a:rPr>
              <a:t> Ling Ren</a:t>
            </a:r>
            <a:r>
              <a:rPr lang="en-US" dirty="0" smtClean="0"/>
              <a:t> (MIT)</a:t>
            </a:r>
            <a:endParaRPr lang="en-US" dirty="0"/>
          </a:p>
          <a:p>
            <a:pPr>
              <a:spcBef>
                <a:spcPts val="0"/>
              </a:spcBef>
            </a:pP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Samson </a:t>
            </a:r>
            <a:r>
              <a:rPr lang="en-US" dirty="0" smtClean="0"/>
              <a:t>Zhou (Purdue)</a:t>
            </a:r>
            <a:endParaRPr lang="en-US" dirty="0"/>
          </a:p>
          <a:p>
            <a:pPr marL="0" marR="0" lvl="0" indent="0" algn="ctr" rtl="0">
              <a:lnSpc>
                <a:spcPct val="90000"/>
              </a:lnSpc>
              <a:spcBef>
                <a:spcPts val="0"/>
              </a:spcBef>
              <a:spcAft>
                <a:spcPts val="0"/>
              </a:spcAft>
              <a:buClr>
                <a:schemeClr val="dk1"/>
              </a:buClr>
              <a:buFont typeface="Arial"/>
              <a:buNone/>
            </a:pPr>
            <a:endParaRPr dirty="0"/>
          </a:p>
        </p:txBody>
      </p:sp>
      <p:pic>
        <p:nvPicPr>
          <p:cNvPr id="1026" name="Picture 2" descr="Image result for samson zh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050" y="3287452"/>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rdue univers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477335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ling 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884" y="3296972"/>
            <a:ext cx="1750991" cy="16730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3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5354256"/>
            <a:ext cx="3929226" cy="12033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74</a:t>
            </a:fld>
            <a:endParaRPr lang="en-US"/>
          </a:p>
        </p:txBody>
      </p:sp>
    </p:spTree>
    <p:extLst>
      <p:ext uri="{BB962C8B-B14F-4D97-AF65-F5344CB8AC3E}">
        <p14:creationId xmlns:p14="http://schemas.microsoft.com/office/powerpoint/2010/main" val="3678382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smtClean="0">
                <a:solidFill>
                  <a:schemeClr val="dk1"/>
                </a:solidFill>
                <a:latin typeface="Calibri"/>
                <a:ea typeface="Calibri"/>
                <a:cs typeface="Calibri"/>
                <a:sym typeface="Calibri"/>
              </a:rPr>
              <a:t>Offline Attacks</a:t>
            </a:r>
            <a:endParaRPr dirty="0"/>
          </a:p>
        </p:txBody>
      </p:sp>
      <p:sp>
        <p:nvSpPr>
          <p:cNvPr id="179" name="Shape 1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75</a:t>
            </a:fld>
            <a:endParaRPr sz="1800" b="0" i="0" u="none" strike="noStrike" cap="none">
              <a:solidFill>
                <a:srgbClr val="000000"/>
              </a:solidFill>
              <a:latin typeface="Calibri"/>
              <a:ea typeface="Calibri"/>
              <a:cs typeface="Calibri"/>
              <a:sym typeface="Calibri"/>
            </a:endParaRPr>
          </a:p>
        </p:txBody>
      </p:sp>
      <p:graphicFrame>
        <p:nvGraphicFramePr>
          <p:cNvPr id="180" name="Shape 180"/>
          <p:cNvGraphicFramePr/>
          <p:nvPr/>
        </p:nvGraphicFramePr>
        <p:xfrm>
          <a:off x="6096000" y="2895600"/>
          <a:ext cx="1219200" cy="1637275"/>
        </p:xfrm>
        <a:graphic>
          <a:graphicData uri="http://schemas.openxmlformats.org/drawingml/2006/table">
            <a:tbl>
              <a:tblPr firstRow="1" bandRow="1">
                <a:noFill/>
              </a:tblPr>
              <a:tblGrid>
                <a:gridCol w="1219200">
                  <a:extLst>
                    <a:ext uri="{9D8B030D-6E8A-4147-A177-3AD203B41FA5}">
                      <a16:colId xmlns:a16="http://schemas.microsoft.com/office/drawing/2014/main" val="20000"/>
                    </a:ext>
                  </a:extLst>
                </a:gridCol>
              </a:tblGrid>
              <a:tr h="457200">
                <a:tc>
                  <a:txBody>
                    <a:bodyPr/>
                    <a:lstStyle/>
                    <a:p>
                      <a:pPr marL="0" marR="0" lvl="0" indent="0" algn="l" rtl="0">
                        <a:spcBef>
                          <a:spcPts val="0"/>
                        </a:spcBef>
                        <a:spcAft>
                          <a:spcPts val="0"/>
                        </a:spcAft>
                        <a:buNone/>
                      </a:pPr>
                      <a:r>
                        <a:rPr lang="en-US" sz="1800" u="none" strike="noStrike" cap="none"/>
                        <a:t>Username</a:t>
                      </a:r>
                      <a:endParaRPr/>
                    </a:p>
                  </a:txBody>
                  <a:tcPr marL="91450" marR="91450" marT="45725" marB="45725"/>
                </a:tc>
                <a:extLst>
                  <a:ext uri="{0D108BD9-81ED-4DB2-BD59-A6C34878D82A}">
                    <a16:rowId xmlns:a16="http://schemas.microsoft.com/office/drawing/2014/main" val="10000"/>
                  </a:ext>
                </a:extLst>
              </a:tr>
              <a:tr h="1180075">
                <a:tc>
                  <a:txBody>
                    <a:bodyPr/>
                    <a:lstStyle/>
                    <a:p>
                      <a:pPr marL="0" marR="0" lvl="0" indent="0" algn="l" rtl="0">
                        <a:spcBef>
                          <a:spcPts val="0"/>
                        </a:spcBef>
                        <a:spcAft>
                          <a:spcPts val="0"/>
                        </a:spcAft>
                        <a:buNone/>
                      </a:pPr>
                      <a:r>
                        <a:rPr lang="en-US" sz="1800"/>
                        <a:t>jblocki</a:t>
                      </a: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181" name="Shape 181"/>
          <p:cNvPicPr preferRelativeResize="0"/>
          <p:nvPr/>
        </p:nvPicPr>
        <p:blipFill rotWithShape="1">
          <a:blip r:embed="rId3">
            <a:alphaModFix/>
          </a:blip>
          <a:srcRect/>
          <a:stretch/>
        </p:blipFill>
        <p:spPr>
          <a:xfrm>
            <a:off x="7086600" y="1828800"/>
            <a:ext cx="507682" cy="762000"/>
          </a:xfrm>
          <a:prstGeom prst="rect">
            <a:avLst/>
          </a:prstGeom>
          <a:noFill/>
          <a:ln>
            <a:noFill/>
          </a:ln>
        </p:spPr>
      </p:pic>
      <p:pic>
        <p:nvPicPr>
          <p:cNvPr id="182" name="Shape 182"/>
          <p:cNvPicPr preferRelativeResize="0"/>
          <p:nvPr/>
        </p:nvPicPr>
        <p:blipFill rotWithShape="1">
          <a:blip r:embed="rId4">
            <a:alphaModFix/>
          </a:blip>
          <a:srcRect/>
          <a:stretch/>
        </p:blipFill>
        <p:spPr>
          <a:xfrm>
            <a:off x="2286000" y="2133600"/>
            <a:ext cx="990600" cy="1524000"/>
          </a:xfrm>
          <a:prstGeom prst="rect">
            <a:avLst/>
          </a:prstGeom>
          <a:noFill/>
          <a:ln>
            <a:noFill/>
          </a:ln>
        </p:spPr>
      </p:pic>
      <p:cxnSp>
        <p:nvCxnSpPr>
          <p:cNvPr id="183" name="Shape 183"/>
          <p:cNvCxnSpPr>
            <a:endCxn id="181" idx="1"/>
          </p:cNvCxnSpPr>
          <p:nvPr/>
        </p:nvCxnSpPr>
        <p:spPr>
          <a:xfrm rot="10800000" flipH="1">
            <a:off x="3276600" y="2209800"/>
            <a:ext cx="3810000" cy="457200"/>
          </a:xfrm>
          <a:prstGeom prst="straightConnector1">
            <a:avLst/>
          </a:prstGeom>
          <a:noFill/>
          <a:ln w="38100" cap="flat" cmpd="sng">
            <a:solidFill>
              <a:srgbClr val="0070C0"/>
            </a:solidFill>
            <a:prstDash val="solid"/>
            <a:miter lim="8000"/>
            <a:headEnd type="none" w="sm" len="sm"/>
            <a:tailEnd type="stealth" w="med" len="med"/>
          </a:ln>
        </p:spPr>
      </p:cxnSp>
      <p:pic>
        <p:nvPicPr>
          <p:cNvPr id="184" name="Shape 184"/>
          <p:cNvPicPr preferRelativeResize="0"/>
          <p:nvPr/>
        </p:nvPicPr>
        <p:blipFill rotWithShape="1">
          <a:blip r:embed="rId5">
            <a:alphaModFix/>
          </a:blip>
          <a:srcRect/>
          <a:stretch/>
        </p:blipFill>
        <p:spPr>
          <a:xfrm>
            <a:off x="7772400" y="1828800"/>
            <a:ext cx="810912" cy="685800"/>
          </a:xfrm>
          <a:prstGeom prst="rect">
            <a:avLst/>
          </a:prstGeom>
          <a:noFill/>
          <a:ln>
            <a:noFill/>
          </a:ln>
        </p:spPr>
      </p:pic>
      <p:pic>
        <p:nvPicPr>
          <p:cNvPr id="185" name="Shape 185"/>
          <p:cNvPicPr preferRelativeResize="0"/>
          <p:nvPr/>
        </p:nvPicPr>
        <p:blipFill rotWithShape="1">
          <a:blip r:embed="rId6">
            <a:alphaModFix/>
          </a:blip>
          <a:srcRect/>
          <a:stretch/>
        </p:blipFill>
        <p:spPr>
          <a:xfrm>
            <a:off x="9144000" y="1524000"/>
            <a:ext cx="1219200" cy="1120140"/>
          </a:xfrm>
          <a:prstGeom prst="rect">
            <a:avLst/>
          </a:prstGeom>
          <a:noFill/>
          <a:ln>
            <a:noFill/>
          </a:ln>
        </p:spPr>
      </p:pic>
      <p:pic>
        <p:nvPicPr>
          <p:cNvPr id="186" name="Shape 186"/>
          <p:cNvPicPr preferRelativeResize="0"/>
          <p:nvPr/>
        </p:nvPicPr>
        <p:blipFill rotWithShape="1">
          <a:blip r:embed="rId7">
            <a:alphaModFix/>
          </a:blip>
          <a:srcRect/>
          <a:stretch/>
        </p:blipFill>
        <p:spPr>
          <a:xfrm>
            <a:off x="2286000" y="3581401"/>
            <a:ext cx="990600" cy="1651479"/>
          </a:xfrm>
          <a:prstGeom prst="rect">
            <a:avLst/>
          </a:prstGeom>
          <a:noFill/>
          <a:ln>
            <a:noFill/>
          </a:ln>
        </p:spPr>
      </p:pic>
      <p:pic>
        <p:nvPicPr>
          <p:cNvPr id="187" name="Shape 187"/>
          <p:cNvPicPr preferRelativeResize="0"/>
          <p:nvPr/>
        </p:nvPicPr>
        <p:blipFill rotWithShape="1">
          <a:blip r:embed="rId8">
            <a:alphaModFix/>
          </a:blip>
          <a:srcRect/>
          <a:stretch/>
        </p:blipFill>
        <p:spPr>
          <a:xfrm>
            <a:off x="3581401" y="5181600"/>
            <a:ext cx="1170709" cy="990600"/>
          </a:xfrm>
          <a:prstGeom prst="rect">
            <a:avLst/>
          </a:prstGeom>
          <a:noFill/>
          <a:ln>
            <a:noFill/>
          </a:ln>
        </p:spPr>
      </p:pic>
      <p:sp>
        <p:nvSpPr>
          <p:cNvPr id="188" name="Shape 188"/>
          <p:cNvSpPr txBox="1"/>
          <p:nvPr/>
        </p:nvSpPr>
        <p:spPr>
          <a:xfrm>
            <a:off x="4572000" y="5334001"/>
            <a:ext cx="3898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3200" b="0" i="0" u="none" strike="noStrike" cap="none" dirty="0">
                <a:solidFill>
                  <a:srgbClr val="000000"/>
                </a:solidFill>
                <a:latin typeface="Calibri"/>
                <a:ea typeface="Calibri"/>
                <a:cs typeface="Calibri"/>
                <a:sym typeface="Calibri"/>
              </a:rPr>
              <a:t>+</a:t>
            </a:r>
            <a:endParaRPr dirty="0">
              <a:latin typeface="Arial" panose="020B0604020202020204" pitchFamily="34" charset="0"/>
              <a:cs typeface="Arial" panose="020B0604020202020204" pitchFamily="34" charset="0"/>
            </a:endParaRPr>
          </a:p>
        </p:txBody>
      </p:sp>
      <p:cxnSp>
        <p:nvCxnSpPr>
          <p:cNvPr id="189" name="Shape 189"/>
          <p:cNvCxnSpPr/>
          <p:nvPr/>
        </p:nvCxnSpPr>
        <p:spPr>
          <a:xfrm>
            <a:off x="3124200" y="4953000"/>
            <a:ext cx="685800" cy="457200"/>
          </a:xfrm>
          <a:prstGeom prst="straightConnector1">
            <a:avLst/>
          </a:prstGeom>
          <a:noFill/>
          <a:ln w="38100" cap="flat" cmpd="sng">
            <a:solidFill>
              <a:srgbClr val="0070C0"/>
            </a:solidFill>
            <a:prstDash val="solid"/>
            <a:miter lim="8000"/>
            <a:headEnd type="none" w="sm" len="sm"/>
            <a:tailEnd type="stealth" w="med" len="med"/>
          </a:ln>
        </p:spPr>
      </p:cxnSp>
      <p:cxnSp>
        <p:nvCxnSpPr>
          <p:cNvPr id="190" name="Shape 190"/>
          <p:cNvCxnSpPr/>
          <p:nvPr/>
        </p:nvCxnSpPr>
        <p:spPr>
          <a:xfrm flipH="1">
            <a:off x="3276600" y="3352800"/>
            <a:ext cx="2667000" cy="914400"/>
          </a:xfrm>
          <a:prstGeom prst="straightConnector1">
            <a:avLst/>
          </a:prstGeom>
          <a:noFill/>
          <a:ln w="38100" cap="flat" cmpd="sng">
            <a:solidFill>
              <a:srgbClr val="0070C0"/>
            </a:solidFill>
            <a:prstDash val="solid"/>
            <a:miter lim="8000"/>
            <a:headEnd type="none" w="sm" len="sm"/>
            <a:tailEnd type="stealth" w="med" len="med"/>
          </a:ln>
        </p:spPr>
      </p:cxnSp>
      <p:sp>
        <p:nvSpPr>
          <p:cNvPr id="191" name="Shape 191"/>
          <p:cNvSpPr txBox="1"/>
          <p:nvPr/>
        </p:nvSpPr>
        <p:spPr>
          <a:xfrm>
            <a:off x="4038600" y="1981200"/>
            <a:ext cx="160332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800" b="0" i="0" u="none" strike="noStrike" cap="none" dirty="0" err="1">
                <a:solidFill>
                  <a:srgbClr val="000000"/>
                </a:solidFill>
                <a:latin typeface="Calibri"/>
                <a:ea typeface="Calibri"/>
                <a:cs typeface="Calibri"/>
                <a:sym typeface="Calibri"/>
              </a:rPr>
              <a:t>jblocki</a:t>
            </a:r>
            <a:r>
              <a:rPr lang="en-US" sz="1800" b="0" i="0" u="none" strike="noStrike" cap="none" dirty="0">
                <a:solidFill>
                  <a:srgbClr val="000000"/>
                </a:solidFill>
                <a:latin typeface="Calibri"/>
                <a:ea typeface="Calibri"/>
                <a:cs typeface="Calibri"/>
                <a:sym typeface="Calibri"/>
              </a:rPr>
              <a:t>, 123456</a:t>
            </a:r>
            <a:endParaRPr dirty="0">
              <a:latin typeface="Arial" panose="020B0604020202020204" pitchFamily="34" charset="0"/>
              <a:cs typeface="Arial" panose="020B0604020202020204" pitchFamily="34" charset="0"/>
            </a:endParaRPr>
          </a:p>
        </p:txBody>
      </p:sp>
      <p:sp>
        <p:nvSpPr>
          <p:cNvPr id="192" name="Shape 192"/>
          <p:cNvSpPr txBox="1"/>
          <p:nvPr/>
        </p:nvSpPr>
        <p:spPr>
          <a:xfrm>
            <a:off x="6096000" y="4656891"/>
            <a:ext cx="4419600" cy="1261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000" b="0" i="0" u="none" strike="noStrike" cap="none" dirty="0" smtClean="0">
                <a:solidFill>
                  <a:srgbClr val="000000"/>
                </a:solidFill>
                <a:latin typeface="Calibri"/>
                <a:ea typeface="Calibri"/>
                <a:cs typeface="Calibri"/>
                <a:sym typeface="Calibri"/>
              </a:rPr>
              <a:t>HASH(123456</a:t>
            </a:r>
            <a:r>
              <a:rPr lang="en-US" sz="2000" b="0" i="0" u="none" strike="noStrike" cap="none" dirty="0" smtClean="0">
                <a:solidFill>
                  <a:srgbClr val="FFC000"/>
                </a:solidFill>
                <a:latin typeface="Calibri"/>
                <a:ea typeface="Calibri"/>
                <a:cs typeface="Calibri"/>
                <a:sym typeface="Calibri"/>
              </a:rPr>
              <a:t>89d978034a3f6</a:t>
            </a:r>
            <a:r>
              <a:rPr lang="en-US" sz="2000" b="0" i="0" u="none" strike="noStrike" cap="none" dirty="0">
                <a:solidFill>
                  <a:srgbClr val="000000"/>
                </a:solidFill>
                <a:latin typeface="Calibri"/>
                <a:ea typeface="Calibri"/>
                <a:cs typeface="Calibri"/>
                <a:sym typeface="Calibri"/>
              </a:rPr>
              <a:t>)=</a:t>
            </a:r>
            <a:r>
              <a:rPr lang="en-US" sz="2000" b="0" i="0" u="none" strike="noStrike" cap="none" dirty="0">
                <a:solidFill>
                  <a:srgbClr val="00B050"/>
                </a:solidFill>
                <a:latin typeface="Calibri"/>
                <a:ea typeface="Calibri"/>
                <a:cs typeface="Calibri"/>
                <a:sym typeface="Calibri"/>
              </a:rPr>
              <a:t>85e23cfe0021f584e3db87aa72630a9a2345c062</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Font typeface="Calibri"/>
              <a:buNone/>
            </a:pPr>
            <a:r>
              <a:rPr lang="en-US" sz="3600" b="0" i="0" u="none" strike="noStrike" cap="none" dirty="0">
                <a:solidFill>
                  <a:srgbClr val="000000"/>
                </a:solidFill>
                <a:latin typeface="Calibri"/>
                <a:ea typeface="Calibri"/>
                <a:cs typeface="Calibri"/>
                <a:sym typeface="Calibri"/>
              </a:rPr>
              <a:t> </a:t>
            </a:r>
            <a:endParaRPr dirty="0">
              <a:latin typeface="Arial" panose="020B0604020202020204" pitchFamily="34" charset="0"/>
              <a:cs typeface="Arial" panose="020B0604020202020204" pitchFamily="34" charset="0"/>
            </a:endParaRPr>
          </a:p>
        </p:txBody>
      </p:sp>
      <p:graphicFrame>
        <p:nvGraphicFramePr>
          <p:cNvPr id="193" name="Shape 193"/>
          <p:cNvGraphicFramePr/>
          <p:nvPr/>
        </p:nvGraphicFramePr>
        <p:xfrm>
          <a:off x="8991600" y="2895600"/>
          <a:ext cx="1524000" cy="1645930"/>
        </p:xfrm>
        <a:graphic>
          <a:graphicData uri="http://schemas.openxmlformats.org/drawingml/2006/table">
            <a:tbl>
              <a:tblPr firstRow="1" bandRow="1">
                <a:noFill/>
              </a:tblPr>
              <a:tblGrid>
                <a:gridCol w="1524000">
                  <a:extLst>
                    <a:ext uri="{9D8B030D-6E8A-4147-A177-3AD203B41FA5}">
                      <a16:colId xmlns:a16="http://schemas.microsoft.com/office/drawing/2014/main" val="20000"/>
                    </a:ext>
                  </a:extLst>
                </a:gridCol>
              </a:tblGrid>
              <a:tr h="457200">
                <a:tc>
                  <a:txBody>
                    <a:bodyPr/>
                    <a:lstStyle/>
                    <a:p>
                      <a:pPr marL="0" marR="0" lvl="0" indent="0" algn="l" rtl="0">
                        <a:spcBef>
                          <a:spcPts val="0"/>
                        </a:spcBef>
                        <a:spcAft>
                          <a:spcPts val="0"/>
                        </a:spcAft>
                        <a:buNone/>
                      </a:pPr>
                      <a:r>
                        <a:rPr lang="en-US" sz="1800"/>
                        <a:t>Hash</a:t>
                      </a:r>
                      <a:endParaRPr/>
                    </a:p>
                  </a:txBody>
                  <a:tcPr marL="91450" marR="91450" marT="45725" marB="45725"/>
                </a:tc>
                <a:extLst>
                  <a:ext uri="{0D108BD9-81ED-4DB2-BD59-A6C34878D82A}">
                    <a16:rowId xmlns:a16="http://schemas.microsoft.com/office/drawing/2014/main" val="10000"/>
                  </a:ext>
                </a:extLst>
              </a:tr>
              <a:tr h="1180075">
                <a:tc>
                  <a:txBody>
                    <a:bodyPr/>
                    <a:lstStyle/>
                    <a:p>
                      <a:pPr marL="0" marR="0" lvl="0" indent="0" algn="l" rtl="0">
                        <a:spcBef>
                          <a:spcPts val="0"/>
                        </a:spcBef>
                        <a:spcAft>
                          <a:spcPts val="0"/>
                        </a:spcAft>
                        <a:buNone/>
                      </a:pPr>
                      <a:r>
                        <a:rPr lang="en-US" sz="1800">
                          <a:solidFill>
                            <a:srgbClr val="00B050"/>
                          </a:solidFill>
                        </a:rPr>
                        <a:t>85e23cfe0021f584e3db87aa72630a9a2345c062</a:t>
                      </a:r>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94" name="Shape 194"/>
          <p:cNvGraphicFramePr/>
          <p:nvPr/>
        </p:nvGraphicFramePr>
        <p:xfrm>
          <a:off x="7319659" y="2895600"/>
          <a:ext cx="1676400" cy="1637275"/>
        </p:xfrm>
        <a:graphic>
          <a:graphicData uri="http://schemas.openxmlformats.org/drawingml/2006/table">
            <a:tbl>
              <a:tblPr firstRow="1" bandRow="1">
                <a:noFill/>
              </a:tblPr>
              <a:tblGrid>
                <a:gridCol w="1676400">
                  <a:extLst>
                    <a:ext uri="{9D8B030D-6E8A-4147-A177-3AD203B41FA5}">
                      <a16:colId xmlns:a16="http://schemas.microsoft.com/office/drawing/2014/main" val="20000"/>
                    </a:ext>
                  </a:extLst>
                </a:gridCol>
              </a:tblGrid>
              <a:tr h="457200">
                <a:tc>
                  <a:txBody>
                    <a:bodyPr/>
                    <a:lstStyle/>
                    <a:p>
                      <a:pPr marL="0" marR="0" lvl="0" indent="0" algn="l" rtl="0">
                        <a:spcBef>
                          <a:spcPts val="0"/>
                        </a:spcBef>
                        <a:spcAft>
                          <a:spcPts val="0"/>
                        </a:spcAft>
                        <a:buNone/>
                      </a:pPr>
                      <a:r>
                        <a:rPr lang="en-US" sz="1800"/>
                        <a:t>Salt</a:t>
                      </a:r>
                      <a:endParaRPr/>
                    </a:p>
                  </a:txBody>
                  <a:tcPr marL="91450" marR="91450" marT="45725" marB="45725"/>
                </a:tc>
                <a:extLst>
                  <a:ext uri="{0D108BD9-81ED-4DB2-BD59-A6C34878D82A}">
                    <a16:rowId xmlns:a16="http://schemas.microsoft.com/office/drawing/2014/main" val="10000"/>
                  </a:ext>
                </a:extLst>
              </a:tr>
              <a:tr h="1180075">
                <a:tc>
                  <a:txBody>
                    <a:bodyPr/>
                    <a:lstStyle/>
                    <a:p>
                      <a:pPr marL="0" marR="0" lvl="0" indent="0" algn="l" rtl="0">
                        <a:lnSpc>
                          <a:spcPct val="100000"/>
                        </a:lnSpc>
                        <a:spcBef>
                          <a:spcPts val="0"/>
                        </a:spcBef>
                        <a:spcAft>
                          <a:spcPts val="0"/>
                        </a:spcAft>
                        <a:buClr>
                          <a:srgbClr val="FFC000"/>
                        </a:buClr>
                        <a:buFont typeface="Calibri"/>
                        <a:buNone/>
                      </a:pPr>
                      <a:r>
                        <a:rPr lang="en-US" sz="1800">
                          <a:solidFill>
                            <a:srgbClr val="FFC000"/>
                          </a:solidFill>
                        </a:rPr>
                        <a:t>89d978034a3f6</a:t>
                      </a:r>
                      <a:endParaRPr/>
                    </a:p>
                    <a:p>
                      <a:pPr marL="0" marR="0" lvl="0" indent="0" algn="l" rtl="0">
                        <a:spcBef>
                          <a:spcPts val="0"/>
                        </a:spcBef>
                        <a:spcAft>
                          <a:spcPts val="0"/>
                        </a:spcAft>
                        <a:buNone/>
                      </a:pPr>
                      <a:endParaRPr sz="1800">
                        <a:solidFill>
                          <a:srgbClr val="00B050"/>
                        </a:solidFill>
                      </a:endParaRPr>
                    </a:p>
                  </a:txBody>
                  <a:tcPr marL="91450" marR="91450" marT="45725" marB="45725"/>
                </a:tc>
                <a:extLst>
                  <a:ext uri="{0D108BD9-81ED-4DB2-BD59-A6C34878D82A}">
                    <a16:rowId xmlns:a16="http://schemas.microsoft.com/office/drawing/2014/main" val="10001"/>
                  </a:ext>
                </a:extLst>
              </a:tr>
            </a:tbl>
          </a:graphicData>
        </a:graphic>
      </p:graphicFrame>
      <p:pic>
        <p:nvPicPr>
          <p:cNvPr id="195" name="Shape 195" descr="https://encrypted-tbn1.gstatic.com/images?q=tbn:ANd9GcQ9cjZNOl4HyE6gJwKOqDkkMpbTyjHjVjbbBjOvx0WryGTwk-2a"/>
          <p:cNvPicPr preferRelativeResize="0"/>
          <p:nvPr/>
        </p:nvPicPr>
        <p:blipFill rotWithShape="1">
          <a:blip r:embed="rId9">
            <a:alphaModFix/>
          </a:blip>
          <a:srcRect/>
          <a:stretch/>
        </p:blipFill>
        <p:spPr>
          <a:xfrm>
            <a:off x="4955886" y="5181600"/>
            <a:ext cx="876300" cy="876300"/>
          </a:xfrm>
          <a:prstGeom prst="rect">
            <a:avLst/>
          </a:prstGeom>
          <a:noFill/>
          <a:ln>
            <a:noFill/>
          </a:ln>
        </p:spPr>
      </p:pic>
    </p:spTree>
    <p:extLst>
      <p:ext uri="{BB962C8B-B14F-4D97-AF65-F5344CB8AC3E}">
        <p14:creationId xmlns:p14="http://schemas.microsoft.com/office/powerpoint/2010/main" val="13426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500"/>
                                        <p:tgtEl>
                                          <p:spTgt spid="19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Offline Attacks: A Common Problem</a:t>
            </a:r>
            <a:endParaRPr/>
          </a:p>
        </p:txBody>
      </p:sp>
      <p:sp>
        <p:nvSpPr>
          <p:cNvPr id="202" name="Shape 202"/>
          <p:cNvSpPr txBox="1">
            <a:spLocks noGrp="1"/>
          </p:cNvSpPr>
          <p:nvPr>
            <p:ph type="body" idx="1"/>
          </p:nvPr>
        </p:nvSpPr>
        <p:spPr>
          <a:xfrm>
            <a:off x="7620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Password breaches at major companies have affected </a:t>
            </a:r>
            <a:r>
              <a:rPr lang="en-US" sz="2800" b="0" i="0" u="none" strike="sngStrike" cap="none" dirty="0" smtClean="0">
                <a:solidFill>
                  <a:srgbClr val="FF0000"/>
                </a:solidFill>
                <a:latin typeface="Calibri"/>
                <a:ea typeface="Calibri"/>
                <a:cs typeface="Calibri"/>
                <a:sym typeface="Calibri"/>
              </a:rPr>
              <a:t>millions</a:t>
            </a:r>
            <a:r>
              <a:rPr lang="en-US" sz="2800" b="0" i="0" u="none" strike="noStrike" cap="none" dirty="0" smtClean="0">
                <a:solidFill>
                  <a:schemeClr val="dk1"/>
                </a:solidFill>
                <a:latin typeface="Calibri"/>
                <a:ea typeface="Calibri"/>
                <a:cs typeface="Calibri"/>
                <a:sym typeface="Calibri"/>
              </a:rPr>
              <a:t> billions </a:t>
            </a:r>
            <a:r>
              <a:rPr lang="en-US" sz="2800" b="0" i="0" u="none" strike="noStrike" cap="none" dirty="0">
                <a:solidFill>
                  <a:schemeClr val="dk1"/>
                </a:solidFill>
                <a:latin typeface="Calibri"/>
                <a:ea typeface="Calibri"/>
                <a:cs typeface="Calibri"/>
                <a:sym typeface="Calibri"/>
              </a:rPr>
              <a:t>of </a:t>
            </a:r>
            <a:r>
              <a:rPr lang="en-US" sz="2800" b="0" i="0" u="none" strike="noStrike" cap="none" dirty="0" smtClean="0">
                <a:solidFill>
                  <a:schemeClr val="dk1"/>
                </a:solidFill>
                <a:latin typeface="Calibri"/>
                <a:ea typeface="Calibri"/>
                <a:cs typeface="Calibri"/>
                <a:sym typeface="Calibri"/>
              </a:rPr>
              <a:t>user accounts.</a:t>
            </a:r>
            <a:endParaRPr dirty="0"/>
          </a:p>
        </p:txBody>
      </p:sp>
      <p:pic>
        <p:nvPicPr>
          <p:cNvPr id="203" name="Shape 203" descr="http://blogs-images.forbes.com/tomiogeron/files/2011/10/linkedin_logo_11.jpg"/>
          <p:cNvPicPr preferRelativeResize="0"/>
          <p:nvPr/>
        </p:nvPicPr>
        <p:blipFill rotWithShape="1">
          <a:blip r:embed="rId3">
            <a:alphaModFix/>
          </a:blip>
          <a:srcRect l="9127" t="27272" r="10603" b="40807"/>
          <a:stretch/>
        </p:blipFill>
        <p:spPr>
          <a:xfrm>
            <a:off x="2348619" y="3960313"/>
            <a:ext cx="1229400" cy="366900"/>
          </a:xfrm>
          <a:prstGeom prst="rect">
            <a:avLst/>
          </a:prstGeom>
          <a:noFill/>
          <a:ln>
            <a:noFill/>
          </a:ln>
        </p:spPr>
      </p:pic>
      <p:pic>
        <p:nvPicPr>
          <p:cNvPr id="204" name="Shape 204" descr="http://friskymongoose.com/wp-content/uploads/2011/02/rock-you-logo.jpg"/>
          <p:cNvPicPr preferRelativeResize="0"/>
          <p:nvPr/>
        </p:nvPicPr>
        <p:blipFill rotWithShape="1">
          <a:blip r:embed="rId4">
            <a:alphaModFix/>
          </a:blip>
          <a:srcRect/>
          <a:stretch/>
        </p:blipFill>
        <p:spPr>
          <a:xfrm>
            <a:off x="3958940" y="3990839"/>
            <a:ext cx="2378400" cy="607200"/>
          </a:xfrm>
          <a:prstGeom prst="rect">
            <a:avLst/>
          </a:prstGeom>
          <a:noFill/>
          <a:ln>
            <a:noFill/>
          </a:ln>
        </p:spPr>
      </p:pic>
      <p:pic>
        <p:nvPicPr>
          <p:cNvPr id="205" name="Shape 205" descr="http://prime.peta.org/wp-content/uploads/2008/10/zappos.jpg"/>
          <p:cNvPicPr preferRelativeResize="0"/>
          <p:nvPr/>
        </p:nvPicPr>
        <p:blipFill rotWithShape="1">
          <a:blip r:embed="rId5">
            <a:alphaModFix/>
          </a:blip>
          <a:srcRect t="24868" b="25434"/>
          <a:stretch/>
        </p:blipFill>
        <p:spPr>
          <a:xfrm>
            <a:off x="6994501" y="3991643"/>
            <a:ext cx="1505700" cy="748200"/>
          </a:xfrm>
          <a:prstGeom prst="rect">
            <a:avLst/>
          </a:prstGeom>
          <a:noFill/>
          <a:ln>
            <a:noFill/>
          </a:ln>
        </p:spPr>
      </p:pic>
      <p:pic>
        <p:nvPicPr>
          <p:cNvPr id="206" name="Shape 206" descr="http://static4.businessinsider.com/image/4a6c958839a903010623f2a3/gawkers-latest-trendy-web-metric-branded-traffic.jpg"/>
          <p:cNvPicPr preferRelativeResize="0"/>
          <p:nvPr/>
        </p:nvPicPr>
        <p:blipFill rotWithShape="1">
          <a:blip r:embed="rId6">
            <a:alphaModFix/>
          </a:blip>
          <a:srcRect/>
          <a:stretch/>
        </p:blipFill>
        <p:spPr>
          <a:xfrm>
            <a:off x="5148095" y="4739946"/>
            <a:ext cx="1421100" cy="863400"/>
          </a:xfrm>
          <a:prstGeom prst="rect">
            <a:avLst/>
          </a:prstGeom>
          <a:noFill/>
          <a:ln>
            <a:noFill/>
          </a:ln>
        </p:spPr>
      </p:pic>
      <p:pic>
        <p:nvPicPr>
          <p:cNvPr id="207" name="Shape 207" descr="http://news.mindprocessors.com/wp-content/uploads/2012/11/adobe.jpg"/>
          <p:cNvPicPr preferRelativeResize="0"/>
          <p:nvPr/>
        </p:nvPicPr>
        <p:blipFill rotWithShape="1">
          <a:blip r:embed="rId7">
            <a:alphaModFix/>
          </a:blip>
          <a:srcRect/>
          <a:stretch/>
        </p:blipFill>
        <p:spPr>
          <a:xfrm>
            <a:off x="3148748" y="4790689"/>
            <a:ext cx="1789800" cy="830700"/>
          </a:xfrm>
          <a:prstGeom prst="rect">
            <a:avLst/>
          </a:prstGeom>
          <a:noFill/>
          <a:ln>
            <a:noFill/>
          </a:ln>
        </p:spPr>
      </p:pic>
      <p:pic>
        <p:nvPicPr>
          <p:cNvPr id="208" name="Shape 208" descr="http://hackersnewsbulletin.com/wp-content/uploads/2013/04/living-social-logo.jpg"/>
          <p:cNvPicPr preferRelativeResize="0"/>
          <p:nvPr/>
        </p:nvPicPr>
        <p:blipFill rotWithShape="1">
          <a:blip r:embed="rId8">
            <a:alphaModFix/>
          </a:blip>
          <a:srcRect/>
          <a:stretch/>
        </p:blipFill>
        <p:spPr>
          <a:xfrm>
            <a:off x="7038681" y="4942308"/>
            <a:ext cx="1805400" cy="657000"/>
          </a:xfrm>
          <a:prstGeom prst="rect">
            <a:avLst/>
          </a:prstGeom>
          <a:noFill/>
          <a:ln>
            <a:noFill/>
          </a:ln>
        </p:spPr>
      </p:pic>
      <p:pic>
        <p:nvPicPr>
          <p:cNvPr id="209" name="Shape 209" descr="http://assets.fontsinuse.com/static/use-media-items/15/14246/full-2048x768/522903b7/Yahoo_Logo.png"/>
          <p:cNvPicPr preferRelativeResize="0"/>
          <p:nvPr/>
        </p:nvPicPr>
        <p:blipFill rotWithShape="1">
          <a:blip r:embed="rId9">
            <a:alphaModFix/>
          </a:blip>
          <a:srcRect/>
          <a:stretch/>
        </p:blipFill>
        <p:spPr>
          <a:xfrm>
            <a:off x="746860" y="4882261"/>
            <a:ext cx="2005800" cy="753300"/>
          </a:xfrm>
          <a:prstGeom prst="rect">
            <a:avLst/>
          </a:prstGeom>
          <a:noFill/>
          <a:ln>
            <a:noFill/>
          </a:ln>
        </p:spPr>
      </p:pic>
      <p:sp>
        <p:nvSpPr>
          <p:cNvPr id="210" name="Shape 21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679575" y="-17907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sp>
        <p:nvSpPr>
          <p:cNvPr id="211" name="Shape 211"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831975" y="-16383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pic>
        <p:nvPicPr>
          <p:cNvPr id="212" name="Shape 212" descr="http://cdn.redmondpie.com/wp-content/uploads/2013/08/Sony-logo.jpg"/>
          <p:cNvPicPr preferRelativeResize="0"/>
          <p:nvPr/>
        </p:nvPicPr>
        <p:blipFill rotWithShape="1">
          <a:blip r:embed="rId10">
            <a:alphaModFix/>
          </a:blip>
          <a:srcRect t="16482" b="27948"/>
          <a:stretch/>
        </p:blipFill>
        <p:spPr>
          <a:xfrm>
            <a:off x="4253040" y="3073397"/>
            <a:ext cx="1790100" cy="662700"/>
          </a:xfrm>
          <a:prstGeom prst="rect">
            <a:avLst/>
          </a:prstGeom>
          <a:noFill/>
          <a:ln>
            <a:noFill/>
          </a:ln>
        </p:spPr>
      </p:pic>
      <p:pic>
        <p:nvPicPr>
          <p:cNvPr id="213" name="Shape 213"/>
          <p:cNvPicPr preferRelativeResize="0"/>
          <p:nvPr/>
        </p:nvPicPr>
        <p:blipFill rotWithShape="1">
          <a:blip r:embed="rId11">
            <a:alphaModFix/>
          </a:blip>
          <a:srcRect/>
          <a:stretch/>
        </p:blipFill>
        <p:spPr>
          <a:xfrm>
            <a:off x="6430768" y="3058969"/>
            <a:ext cx="1587300" cy="633900"/>
          </a:xfrm>
          <a:prstGeom prst="rect">
            <a:avLst/>
          </a:prstGeom>
          <a:noFill/>
          <a:ln>
            <a:noFill/>
          </a:ln>
        </p:spPr>
      </p:pic>
      <p:pic>
        <p:nvPicPr>
          <p:cNvPr id="214" name="Shape 214"/>
          <p:cNvPicPr preferRelativeResize="0"/>
          <p:nvPr/>
        </p:nvPicPr>
        <p:blipFill rotWithShape="1">
          <a:blip r:embed="rId12">
            <a:alphaModFix/>
          </a:blip>
          <a:srcRect/>
          <a:stretch/>
        </p:blipFill>
        <p:spPr>
          <a:xfrm>
            <a:off x="746860" y="3903911"/>
            <a:ext cx="1398900" cy="624900"/>
          </a:xfrm>
          <a:prstGeom prst="rect">
            <a:avLst/>
          </a:prstGeom>
          <a:noFill/>
          <a:ln>
            <a:noFill/>
          </a:ln>
        </p:spPr>
      </p:pic>
      <p:pic>
        <p:nvPicPr>
          <p:cNvPr id="215" name="Shape 215"/>
          <p:cNvPicPr preferRelativeResize="0"/>
          <p:nvPr/>
        </p:nvPicPr>
        <p:blipFill rotWithShape="1">
          <a:blip r:embed="rId13">
            <a:alphaModFix/>
          </a:blip>
          <a:srcRect/>
          <a:stretch/>
        </p:blipFill>
        <p:spPr>
          <a:xfrm>
            <a:off x="457198" y="3003401"/>
            <a:ext cx="3602100" cy="900600"/>
          </a:xfrm>
          <a:prstGeom prst="rect">
            <a:avLst/>
          </a:prstGeom>
          <a:noFill/>
          <a:ln>
            <a:noFill/>
          </a:ln>
        </p:spPr>
      </p:pic>
      <p:pic>
        <p:nvPicPr>
          <p:cNvPr id="216" name="Shape 216"/>
          <p:cNvPicPr preferRelativeResize="0"/>
          <p:nvPr/>
        </p:nvPicPr>
        <p:blipFill>
          <a:blip r:embed="rId14">
            <a:alphaModFix/>
          </a:blip>
          <a:stretch>
            <a:fillRect/>
          </a:stretch>
        </p:blipFill>
        <p:spPr>
          <a:xfrm>
            <a:off x="8227257" y="3035900"/>
            <a:ext cx="3393243" cy="753300"/>
          </a:xfrm>
          <a:prstGeom prst="rect">
            <a:avLst/>
          </a:prstGeom>
          <a:noFill/>
          <a:ln>
            <a:noFill/>
          </a:ln>
        </p:spPr>
      </p:pic>
      <p:pic>
        <p:nvPicPr>
          <p:cNvPr id="217" name="Shape 217"/>
          <p:cNvPicPr preferRelativeResize="0"/>
          <p:nvPr/>
        </p:nvPicPr>
        <p:blipFill>
          <a:blip r:embed="rId15">
            <a:alphaModFix/>
          </a:blip>
          <a:stretch>
            <a:fillRect/>
          </a:stretch>
        </p:blipFill>
        <p:spPr>
          <a:xfrm>
            <a:off x="562699" y="5890261"/>
            <a:ext cx="3393252" cy="514472"/>
          </a:xfrm>
          <a:prstGeom prst="rect">
            <a:avLst/>
          </a:prstGeom>
          <a:noFill/>
          <a:ln>
            <a:noFill/>
          </a:ln>
        </p:spPr>
      </p:pic>
      <p:pic>
        <p:nvPicPr>
          <p:cNvPr id="218" name="Shape 218"/>
          <p:cNvPicPr preferRelativeResize="0"/>
          <p:nvPr/>
        </p:nvPicPr>
        <p:blipFill>
          <a:blip r:embed="rId16">
            <a:alphaModFix/>
          </a:blip>
          <a:stretch>
            <a:fillRect/>
          </a:stretch>
        </p:blipFill>
        <p:spPr>
          <a:xfrm>
            <a:off x="4189126" y="5770848"/>
            <a:ext cx="2776294" cy="657000"/>
          </a:xfrm>
          <a:prstGeom prst="rect">
            <a:avLst/>
          </a:prstGeom>
          <a:noFill/>
          <a:ln>
            <a:noFill/>
          </a:ln>
        </p:spPr>
      </p:pic>
      <p:pic>
        <p:nvPicPr>
          <p:cNvPr id="219" name="Shape 219"/>
          <p:cNvPicPr preferRelativeResize="0"/>
          <p:nvPr/>
        </p:nvPicPr>
        <p:blipFill>
          <a:blip r:embed="rId17">
            <a:alphaModFix/>
          </a:blip>
          <a:stretch>
            <a:fillRect/>
          </a:stretch>
        </p:blipFill>
        <p:spPr>
          <a:xfrm>
            <a:off x="8938495" y="3915188"/>
            <a:ext cx="2506018" cy="900600"/>
          </a:xfrm>
          <a:prstGeom prst="rect">
            <a:avLst/>
          </a:prstGeom>
          <a:noFill/>
          <a:ln>
            <a:noFill/>
          </a:ln>
        </p:spPr>
      </p:pic>
      <p:pic>
        <p:nvPicPr>
          <p:cNvPr id="220" name="Shape 220"/>
          <p:cNvPicPr preferRelativeResize="0"/>
          <p:nvPr/>
        </p:nvPicPr>
        <p:blipFill>
          <a:blip r:embed="rId18">
            <a:alphaModFix/>
          </a:blip>
          <a:stretch>
            <a:fillRect/>
          </a:stretch>
        </p:blipFill>
        <p:spPr>
          <a:xfrm>
            <a:off x="7198604" y="5801750"/>
            <a:ext cx="3720421" cy="662700"/>
          </a:xfrm>
          <a:prstGeom prst="rect">
            <a:avLst/>
          </a:prstGeom>
          <a:noFill/>
          <a:ln>
            <a:noFill/>
          </a:ln>
        </p:spPr>
      </p:pic>
      <p:pic>
        <p:nvPicPr>
          <p:cNvPr id="221" name="Shape 221"/>
          <p:cNvPicPr preferRelativeResize="0"/>
          <p:nvPr/>
        </p:nvPicPr>
        <p:blipFill>
          <a:blip r:embed="rId19">
            <a:alphaModFix/>
          </a:blip>
          <a:stretch>
            <a:fillRect/>
          </a:stretch>
        </p:blipFill>
        <p:spPr>
          <a:xfrm>
            <a:off x="9313550" y="4877071"/>
            <a:ext cx="1885925" cy="863400"/>
          </a:xfrm>
          <a:prstGeom prst="rect">
            <a:avLst/>
          </a:prstGeom>
          <a:noFill/>
          <a:ln>
            <a:noFill/>
          </a:ln>
        </p:spPr>
      </p:pic>
      <p:sp>
        <p:nvSpPr>
          <p:cNvPr id="24" name="Shape 179"/>
          <p:cNvSpPr txBox="1">
            <a:spLocks noGrp="1"/>
          </p:cNvSpPr>
          <p:nvPr>
            <p:ph type="sldNum" idx="12"/>
          </p:nvPr>
        </p:nvSpPr>
        <p:spPr>
          <a:xfrm>
            <a:off x="9058814" y="6427848"/>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76</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452819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Stretching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5289957"/>
            <a:ext cx="3041783" cy="721624"/>
          </a:xfrm>
        </p:spPr>
      </p:pic>
      <p:pic>
        <p:nvPicPr>
          <p:cNvPr id="4" name="Picture 3" descr="https://xifin.files.wordpress.com/2012/03/scry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362" y="5148541"/>
            <a:ext cx="4278238" cy="1189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4572000"/>
            <a:ext cx="2582758"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Hash Iteration</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7296082" y="4625321"/>
            <a:ext cx="4299575"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Memory Hard Functions</a:t>
            </a:r>
            <a:endParaRPr lang="en-US"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446784" y="1855634"/>
              <a:ext cx="8776208" cy="2460333"/>
            </p:xfrm>
            <a:graphic>
              <a:graphicData uri="http://schemas.openxmlformats.org/drawingml/2006/table">
                <a:tbl>
                  <a:tblPr firstRow="1" bandRow="1">
                    <a:tableStyleId>{5C22544A-7EE6-4342-B048-85BDC9FD1C3A}</a:tableStyleId>
                  </a:tblPr>
                  <a:tblGrid>
                    <a:gridCol w="4388104">
                      <a:extLst>
                        <a:ext uri="{9D8B030D-6E8A-4147-A177-3AD203B41FA5}">
                          <a16:colId xmlns:a16="http://schemas.microsoft.com/office/drawing/2014/main" val="20000"/>
                        </a:ext>
                      </a:extLst>
                    </a:gridCol>
                    <a:gridCol w="4388104">
                      <a:extLst>
                        <a:ext uri="{9D8B030D-6E8A-4147-A177-3AD203B41FA5}">
                          <a16:colId xmlns:a16="http://schemas.microsoft.com/office/drawing/2014/main" val="20001"/>
                        </a:ext>
                      </a:extLst>
                    </a:gridCol>
                  </a:tblGrid>
                  <a:tr h="820111">
                    <a:tc>
                      <a:txBody>
                        <a:bodyPr/>
                        <a:lstStyle/>
                        <a:p>
                          <a:r>
                            <a:rPr lang="en-US" sz="3600" dirty="0" smtClean="0">
                              <a:latin typeface="Arial" panose="020B0604020202020204" pitchFamily="34" charset="0"/>
                            </a:rPr>
                            <a:t>Hash</a:t>
                          </a:r>
                          <a:r>
                            <a:rPr lang="en-US" sz="3600" baseline="0" dirty="0" smtClean="0">
                              <a:latin typeface="Arial" panose="020B0604020202020204" pitchFamily="34" charset="0"/>
                            </a:rPr>
                            <a:t> Function</a:t>
                          </a:r>
                          <a:endParaRPr lang="en-US" sz="3600" dirty="0">
                            <a:latin typeface="Arial" panose="020B0604020202020204" pitchFamily="34" charset="0"/>
                          </a:endParaRPr>
                        </a:p>
                      </a:txBody>
                      <a:tcPr/>
                    </a:tc>
                    <a:tc>
                      <a:txBody>
                        <a:bodyPr/>
                        <a:lstStyle/>
                        <a:p>
                          <a:r>
                            <a:rPr lang="en-US" sz="3600" dirty="0" smtClean="0">
                              <a:latin typeface="Arial" panose="020B0604020202020204" pitchFamily="34" charset="0"/>
                            </a:rPr>
                            <a:t>Cost: C</a:t>
                          </a:r>
                          <a:endParaRPr lang="en-US" sz="3600" dirty="0">
                            <a:latin typeface="Arial" panose="020B0604020202020204" pitchFamily="34" charset="0"/>
                          </a:endParaRPr>
                        </a:p>
                      </a:txBody>
                      <a:tcPr/>
                    </a:tc>
                    <a:extLst>
                      <a:ext uri="{0D108BD9-81ED-4DB2-BD59-A6C34878D82A}">
                        <a16:rowId xmlns:a16="http://schemas.microsoft.com/office/drawing/2014/main" val="10000"/>
                      </a:ext>
                    </a:extLst>
                  </a:tr>
                  <a:tr h="820111">
                    <a:tc>
                      <a:txBody>
                        <a:bodyPr/>
                        <a:lstStyle/>
                        <a:p>
                          <a:r>
                            <a:rPr lang="en-US" sz="3600" dirty="0" smtClean="0">
                              <a:latin typeface="Arial" panose="020B0604020202020204" pitchFamily="34" charset="0"/>
                            </a:rPr>
                            <a:t>H</a:t>
                          </a:r>
                          <a:endParaRPr lang="en-US" sz="3600" dirty="0">
                            <a:latin typeface="Arial" panose="020B0604020202020204" pitchFamily="34" charset="0"/>
                          </a:endParaRPr>
                        </a:p>
                      </a:txBody>
                      <a:tcPr/>
                    </a:tc>
                    <a:tc>
                      <a:txBody>
                        <a:bodyPr/>
                        <a:lstStyle/>
                        <a:p>
                          <a:endParaRPr lang="en-US" sz="3600" dirty="0">
                            <a:latin typeface="Arial" panose="020B0604020202020204" pitchFamily="34" charset="0"/>
                          </a:endParaRPr>
                        </a:p>
                      </a:txBody>
                      <a:tcPr/>
                    </a:tc>
                    <a:extLst>
                      <a:ext uri="{0D108BD9-81ED-4DB2-BD59-A6C34878D82A}">
                        <a16:rowId xmlns:a16="http://schemas.microsoft.com/office/drawing/2014/main" val="10001"/>
                      </a:ext>
                    </a:extLst>
                  </a:tr>
                  <a:tr h="820111">
                    <a:tc>
                      <a:txBody>
                        <a:bodyPr/>
                        <a:lstStyle/>
                        <a:p>
                          <a14:m>
                            <m:oMath xmlns:m="http://schemas.openxmlformats.org/officeDocument/2006/math">
                              <m:sSup>
                                <m:sSupPr>
                                  <m:ctrlPr>
                                    <a:rPr lang="en-US" sz="3600" i="1" dirty="0" smtClean="0">
                                      <a:latin typeface="Cambria Math" panose="02040503050406030204" pitchFamily="18" charset="0"/>
                                    </a:rPr>
                                  </m:ctrlPr>
                                </m:sSupPr>
                                <m:e>
                                  <m:r>
                                    <m:rPr>
                                      <m:sty m:val="p"/>
                                    </m:rPr>
                                    <a:rPr lang="en-US" sz="3600" b="0" i="0" dirty="0" smtClean="0">
                                      <a:latin typeface="Cambria Math" panose="02040503050406030204" pitchFamily="18" charset="0"/>
                                    </a:rPr>
                                    <m:t>H</m:t>
                                  </m:r>
                                </m:e>
                                <m:sup>
                                  <m:r>
                                    <a:rPr lang="en-US" sz="3600" b="1" i="0" smtClean="0">
                                      <a:latin typeface="Cambria Math"/>
                                      <a:ea typeface="Cambria Math"/>
                                    </a:rPr>
                                    <m:t>𝛕</m:t>
                                  </m:r>
                                </m:sup>
                              </m:sSup>
                            </m:oMath>
                          </a14:m>
                          <a:r>
                            <a:rPr lang="en-US" sz="3600" i="0" baseline="30000" dirty="0" smtClean="0">
                              <a:latin typeface="Arial" panose="020B0604020202020204" pitchFamily="34" charset="0"/>
                            </a:rPr>
                            <a:t> </a:t>
                          </a:r>
                          <a:endParaRPr lang="en-US" sz="3600" i="0" baseline="30000" dirty="0">
                            <a:latin typeface="Arial" panose="020B0604020202020204" pitchFamily="34" charset="0"/>
                          </a:endParaRPr>
                        </a:p>
                      </a:txBody>
                      <a:tcPr/>
                    </a:tc>
                    <a:tc>
                      <a:txBody>
                        <a:bodyPr/>
                        <a:lstStyle/>
                        <a:p>
                          <a:r>
                            <a:rPr lang="en-US" sz="3600" dirty="0" smtClean="0">
                              <a:latin typeface="Arial" panose="020B0604020202020204" pitchFamily="34" charset="0"/>
                            </a:rPr>
                            <a:t>                    …</a:t>
                          </a:r>
                          <a:endParaRPr lang="en-US" sz="3600" dirty="0">
                            <a:latin typeface="Arial" panose="020B0604020202020204" pitchFamily="34" charset="0"/>
                          </a:endParaRPr>
                        </a:p>
                      </a:txBody>
                      <a:tcPr/>
                    </a:tc>
                    <a:extLst>
                      <a:ext uri="{0D108BD9-81ED-4DB2-BD59-A6C34878D82A}">
                        <a16:rowId xmlns:a16="http://schemas.microsoft.com/office/drawing/2014/main" val="1000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612474848"/>
                  </p:ext>
                </p:extLst>
              </p:nvPr>
            </p:nvGraphicFramePr>
            <p:xfrm>
              <a:off x="1446784" y="1855634"/>
              <a:ext cx="8776208" cy="2460333"/>
            </p:xfrm>
            <a:graphic>
              <a:graphicData uri="http://schemas.openxmlformats.org/drawingml/2006/table">
                <a:tbl>
                  <a:tblPr firstRow="1" bandRow="1">
                    <a:tableStyleId>{5C22544A-7EE6-4342-B048-85BDC9FD1C3A}</a:tableStyleId>
                  </a:tblPr>
                  <a:tblGrid>
                    <a:gridCol w="4388104">
                      <a:extLst>
                        <a:ext uri="{9D8B030D-6E8A-4147-A177-3AD203B41FA5}">
                          <a16:colId xmlns:a16="http://schemas.microsoft.com/office/drawing/2014/main" val="20000"/>
                        </a:ext>
                      </a:extLst>
                    </a:gridCol>
                    <a:gridCol w="4388104">
                      <a:extLst>
                        <a:ext uri="{9D8B030D-6E8A-4147-A177-3AD203B41FA5}">
                          <a16:colId xmlns:a16="http://schemas.microsoft.com/office/drawing/2014/main" val="20001"/>
                        </a:ext>
                      </a:extLst>
                    </a:gridCol>
                  </a:tblGrid>
                  <a:tr h="820111">
                    <a:tc>
                      <a:txBody>
                        <a:bodyPr/>
                        <a:lstStyle/>
                        <a:p>
                          <a:r>
                            <a:rPr lang="en-US" sz="3600" dirty="0" smtClean="0">
                              <a:latin typeface="Arial" panose="020B0604020202020204" pitchFamily="34" charset="0"/>
                            </a:rPr>
                            <a:t>Hash</a:t>
                          </a:r>
                          <a:r>
                            <a:rPr lang="en-US" sz="3600" baseline="0" dirty="0" smtClean="0">
                              <a:latin typeface="Arial" panose="020B0604020202020204" pitchFamily="34" charset="0"/>
                            </a:rPr>
                            <a:t> Function</a:t>
                          </a:r>
                          <a:endParaRPr lang="en-US" sz="3600" dirty="0">
                            <a:latin typeface="Arial" panose="020B0604020202020204" pitchFamily="34" charset="0"/>
                          </a:endParaRPr>
                        </a:p>
                      </a:txBody>
                      <a:tcPr/>
                    </a:tc>
                    <a:tc>
                      <a:txBody>
                        <a:bodyPr/>
                        <a:lstStyle/>
                        <a:p>
                          <a:r>
                            <a:rPr lang="en-US" sz="3600" dirty="0" smtClean="0">
                              <a:latin typeface="Arial" panose="020B0604020202020204" pitchFamily="34" charset="0"/>
                            </a:rPr>
                            <a:t>Cost: C</a:t>
                          </a:r>
                          <a:endParaRPr lang="en-US" sz="3600" dirty="0">
                            <a:latin typeface="Arial" panose="020B0604020202020204" pitchFamily="34" charset="0"/>
                          </a:endParaRPr>
                        </a:p>
                      </a:txBody>
                      <a:tcPr/>
                    </a:tc>
                    <a:extLst>
                      <a:ext uri="{0D108BD9-81ED-4DB2-BD59-A6C34878D82A}">
                        <a16:rowId xmlns:a16="http://schemas.microsoft.com/office/drawing/2014/main" val="10000"/>
                      </a:ext>
                    </a:extLst>
                  </a:tr>
                  <a:tr h="820111">
                    <a:tc>
                      <a:txBody>
                        <a:bodyPr/>
                        <a:lstStyle/>
                        <a:p>
                          <a:r>
                            <a:rPr lang="en-US" sz="3600" dirty="0" smtClean="0">
                              <a:latin typeface="Arial" panose="020B0604020202020204" pitchFamily="34" charset="0"/>
                            </a:rPr>
                            <a:t>H</a:t>
                          </a:r>
                          <a:endParaRPr lang="en-US" sz="3600" dirty="0">
                            <a:latin typeface="Arial" panose="020B0604020202020204" pitchFamily="34" charset="0"/>
                          </a:endParaRPr>
                        </a:p>
                      </a:txBody>
                      <a:tcPr/>
                    </a:tc>
                    <a:tc>
                      <a:txBody>
                        <a:bodyPr/>
                        <a:lstStyle/>
                        <a:p>
                          <a:endParaRPr lang="en-US" sz="3600" dirty="0">
                            <a:latin typeface="Arial" panose="020B0604020202020204" pitchFamily="34" charset="0"/>
                          </a:endParaRPr>
                        </a:p>
                      </a:txBody>
                      <a:tcPr/>
                    </a:tc>
                    <a:extLst>
                      <a:ext uri="{0D108BD9-81ED-4DB2-BD59-A6C34878D82A}">
                        <a16:rowId xmlns:a16="http://schemas.microsoft.com/office/drawing/2014/main" val="10001"/>
                      </a:ext>
                    </a:extLst>
                  </a:tr>
                  <a:tr h="820111">
                    <a:tc>
                      <a:txBody>
                        <a:bodyPr/>
                        <a:lstStyle/>
                        <a:p>
                          <a:endParaRPr lang="en-US"/>
                        </a:p>
                      </a:txBody>
                      <a:tcPr>
                        <a:blipFill>
                          <a:blip r:embed="rId4"/>
                          <a:stretch>
                            <a:fillRect l="-139" t="-210370" r="-100694" b="-5926"/>
                          </a:stretch>
                        </a:blipFill>
                      </a:tcPr>
                    </a:tc>
                    <a:tc>
                      <a:txBody>
                        <a:bodyPr/>
                        <a:lstStyle/>
                        <a:p>
                          <a:r>
                            <a:rPr lang="en-US" sz="3600" dirty="0" smtClean="0">
                              <a:latin typeface="Arial" panose="020B0604020202020204" pitchFamily="34" charset="0"/>
                            </a:rPr>
                            <a:t>                    …</a:t>
                          </a:r>
                          <a:endParaRPr lang="en-US" sz="3600" dirty="0">
                            <a:latin typeface="Arial" panose="020B0604020202020204" pitchFamily="34" charset="0"/>
                          </a:endParaRPr>
                        </a:p>
                      </a:txBody>
                      <a:tcPr/>
                    </a:tc>
                    <a:extLst>
                      <a:ext uri="{0D108BD9-81ED-4DB2-BD59-A6C34878D82A}">
                        <a16:rowId xmlns:a16="http://schemas.microsoft.com/office/drawing/2014/main" val="10002"/>
                      </a:ext>
                    </a:extLst>
                  </a:tr>
                </a:tbl>
              </a:graphicData>
            </a:graphic>
          </p:graphicFrame>
        </mc:Fallback>
      </mc:AlternateContent>
      <p:pic>
        <p:nvPicPr>
          <p:cNvPr id="9"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5720" y="2779522"/>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705433"/>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463" y="3695104"/>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8558" y="3695104"/>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1132" y="3678752"/>
            <a:ext cx="459286" cy="468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53868" y="5254397"/>
            <a:ext cx="2492990" cy="707886"/>
          </a:xfrm>
          <a:prstGeom prst="rect">
            <a:avLst/>
          </a:prstGeom>
          <a:noFill/>
        </p:spPr>
        <p:txBody>
          <a:bodyPr wrap="none" rtlCol="0">
            <a:spAutoFit/>
          </a:bodyPr>
          <a:lstStyle/>
          <a:p>
            <a:r>
              <a:rPr lang="en-US" sz="4000" dirty="0" smtClean="0">
                <a:latin typeface="Arial Black" pitchFamily="34" charset="0"/>
                <a:cs typeface="Arial" panose="020B0604020202020204" pitchFamily="34" charset="0"/>
              </a:rPr>
              <a:t>PBKDF2</a:t>
            </a:r>
            <a:endParaRPr lang="en-US" sz="4000" dirty="0">
              <a:latin typeface="Arial Black" pitchFamily="34" charset="0"/>
              <a:cs typeface="Arial" panose="020B0604020202020204" pitchFamily="34" charset="0"/>
            </a:endParaRPr>
          </a:p>
        </p:txBody>
      </p:sp>
      <p:sp>
        <p:nvSpPr>
          <p:cNvPr id="14" name="Shape 179"/>
          <p:cNvSpPr txBox="1">
            <a:spLocks noGrp="1"/>
          </p:cNvSpPr>
          <p:nvPr>
            <p:ph type="sldNum" idx="12"/>
          </p:nvPr>
        </p:nvSpPr>
        <p:spPr>
          <a:xfrm>
            <a:off x="9107303" y="6400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77</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41022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Offline Attacks: A Common Problem</a:t>
            </a:r>
            <a:endParaRPr/>
          </a:p>
        </p:txBody>
      </p:sp>
      <p:sp>
        <p:nvSpPr>
          <p:cNvPr id="202" name="Shape 202"/>
          <p:cNvSpPr txBox="1">
            <a:spLocks noGrp="1"/>
          </p:cNvSpPr>
          <p:nvPr>
            <p:ph type="body" idx="1"/>
          </p:nvPr>
        </p:nvSpPr>
        <p:spPr>
          <a:xfrm>
            <a:off x="7620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Password breaches at major companies have affected </a:t>
            </a:r>
            <a:r>
              <a:rPr lang="en-US" sz="2800" b="0" i="0" u="none" strike="sngStrike" cap="none" dirty="0" smtClean="0">
                <a:solidFill>
                  <a:srgbClr val="FF0000"/>
                </a:solidFill>
                <a:latin typeface="Calibri"/>
                <a:ea typeface="Calibri"/>
                <a:cs typeface="Calibri"/>
                <a:sym typeface="Calibri"/>
              </a:rPr>
              <a:t>millions</a:t>
            </a:r>
            <a:r>
              <a:rPr lang="en-US" sz="2800" b="0" i="0" u="none" strike="noStrike" cap="none" dirty="0" smtClean="0">
                <a:solidFill>
                  <a:schemeClr val="dk1"/>
                </a:solidFill>
                <a:latin typeface="Calibri"/>
                <a:ea typeface="Calibri"/>
                <a:cs typeface="Calibri"/>
                <a:sym typeface="Calibri"/>
              </a:rPr>
              <a:t> billions </a:t>
            </a:r>
            <a:r>
              <a:rPr lang="en-US" sz="2800" b="0" i="0" u="none" strike="noStrike" cap="none" dirty="0">
                <a:solidFill>
                  <a:schemeClr val="dk1"/>
                </a:solidFill>
                <a:latin typeface="Calibri"/>
                <a:ea typeface="Calibri"/>
                <a:cs typeface="Calibri"/>
                <a:sym typeface="Calibri"/>
              </a:rPr>
              <a:t>of </a:t>
            </a:r>
            <a:r>
              <a:rPr lang="en-US" sz="2800" b="0" i="0" u="none" strike="noStrike" cap="none" dirty="0" smtClean="0">
                <a:solidFill>
                  <a:schemeClr val="dk1"/>
                </a:solidFill>
                <a:latin typeface="Calibri"/>
                <a:ea typeface="Calibri"/>
                <a:cs typeface="Calibri"/>
                <a:sym typeface="Calibri"/>
              </a:rPr>
              <a:t>user accounts.</a:t>
            </a:r>
            <a:endParaRPr dirty="0"/>
          </a:p>
        </p:txBody>
      </p:sp>
      <p:pic>
        <p:nvPicPr>
          <p:cNvPr id="203" name="Shape 203" descr="http://blogs-images.forbes.com/tomiogeron/files/2011/10/linkedin_logo_11.jpg"/>
          <p:cNvPicPr preferRelativeResize="0"/>
          <p:nvPr/>
        </p:nvPicPr>
        <p:blipFill rotWithShape="1">
          <a:blip r:embed="rId3">
            <a:alphaModFix/>
          </a:blip>
          <a:srcRect l="9127" t="27272" r="10603" b="40807"/>
          <a:stretch/>
        </p:blipFill>
        <p:spPr>
          <a:xfrm>
            <a:off x="2348619" y="3960313"/>
            <a:ext cx="1229400" cy="366900"/>
          </a:xfrm>
          <a:prstGeom prst="rect">
            <a:avLst/>
          </a:prstGeom>
          <a:noFill/>
          <a:ln>
            <a:noFill/>
          </a:ln>
        </p:spPr>
      </p:pic>
      <p:pic>
        <p:nvPicPr>
          <p:cNvPr id="204" name="Shape 204" descr="http://friskymongoose.com/wp-content/uploads/2011/02/rock-you-logo.jpg"/>
          <p:cNvPicPr preferRelativeResize="0"/>
          <p:nvPr/>
        </p:nvPicPr>
        <p:blipFill rotWithShape="1">
          <a:blip r:embed="rId4">
            <a:alphaModFix/>
          </a:blip>
          <a:srcRect/>
          <a:stretch/>
        </p:blipFill>
        <p:spPr>
          <a:xfrm>
            <a:off x="3958940" y="3990839"/>
            <a:ext cx="2378400" cy="607200"/>
          </a:xfrm>
          <a:prstGeom prst="rect">
            <a:avLst/>
          </a:prstGeom>
          <a:noFill/>
          <a:ln>
            <a:noFill/>
          </a:ln>
        </p:spPr>
      </p:pic>
      <p:pic>
        <p:nvPicPr>
          <p:cNvPr id="205" name="Shape 205" descr="http://prime.peta.org/wp-content/uploads/2008/10/zappos.jpg"/>
          <p:cNvPicPr preferRelativeResize="0"/>
          <p:nvPr/>
        </p:nvPicPr>
        <p:blipFill rotWithShape="1">
          <a:blip r:embed="rId5">
            <a:alphaModFix/>
          </a:blip>
          <a:srcRect t="24868" b="25434"/>
          <a:stretch/>
        </p:blipFill>
        <p:spPr>
          <a:xfrm>
            <a:off x="6994501" y="3991643"/>
            <a:ext cx="1505700" cy="748200"/>
          </a:xfrm>
          <a:prstGeom prst="rect">
            <a:avLst/>
          </a:prstGeom>
          <a:noFill/>
          <a:ln>
            <a:noFill/>
          </a:ln>
        </p:spPr>
      </p:pic>
      <p:pic>
        <p:nvPicPr>
          <p:cNvPr id="206" name="Shape 206" descr="http://static4.businessinsider.com/image/4a6c958839a903010623f2a3/gawkers-latest-trendy-web-metric-branded-traffic.jpg"/>
          <p:cNvPicPr preferRelativeResize="0"/>
          <p:nvPr/>
        </p:nvPicPr>
        <p:blipFill rotWithShape="1">
          <a:blip r:embed="rId6">
            <a:alphaModFix/>
          </a:blip>
          <a:srcRect/>
          <a:stretch/>
        </p:blipFill>
        <p:spPr>
          <a:xfrm>
            <a:off x="5148095" y="4739946"/>
            <a:ext cx="1421100" cy="863400"/>
          </a:xfrm>
          <a:prstGeom prst="rect">
            <a:avLst/>
          </a:prstGeom>
          <a:noFill/>
          <a:ln>
            <a:noFill/>
          </a:ln>
        </p:spPr>
      </p:pic>
      <p:pic>
        <p:nvPicPr>
          <p:cNvPr id="207" name="Shape 207" descr="http://news.mindprocessors.com/wp-content/uploads/2012/11/adobe.jpg"/>
          <p:cNvPicPr preferRelativeResize="0"/>
          <p:nvPr/>
        </p:nvPicPr>
        <p:blipFill rotWithShape="1">
          <a:blip r:embed="rId7">
            <a:alphaModFix/>
          </a:blip>
          <a:srcRect/>
          <a:stretch/>
        </p:blipFill>
        <p:spPr>
          <a:xfrm>
            <a:off x="3148748" y="4790689"/>
            <a:ext cx="1789800" cy="830700"/>
          </a:xfrm>
          <a:prstGeom prst="rect">
            <a:avLst/>
          </a:prstGeom>
          <a:noFill/>
          <a:ln>
            <a:noFill/>
          </a:ln>
        </p:spPr>
      </p:pic>
      <p:pic>
        <p:nvPicPr>
          <p:cNvPr id="208" name="Shape 208" descr="http://hackersnewsbulletin.com/wp-content/uploads/2013/04/living-social-logo.jpg"/>
          <p:cNvPicPr preferRelativeResize="0"/>
          <p:nvPr/>
        </p:nvPicPr>
        <p:blipFill rotWithShape="1">
          <a:blip r:embed="rId8">
            <a:alphaModFix/>
          </a:blip>
          <a:srcRect/>
          <a:stretch/>
        </p:blipFill>
        <p:spPr>
          <a:xfrm>
            <a:off x="7038681" y="4942308"/>
            <a:ext cx="1805400" cy="657000"/>
          </a:xfrm>
          <a:prstGeom prst="rect">
            <a:avLst/>
          </a:prstGeom>
          <a:noFill/>
          <a:ln>
            <a:noFill/>
          </a:ln>
        </p:spPr>
      </p:pic>
      <p:pic>
        <p:nvPicPr>
          <p:cNvPr id="209" name="Shape 209" descr="http://assets.fontsinuse.com/static/use-media-items/15/14246/full-2048x768/522903b7/Yahoo_Logo.png"/>
          <p:cNvPicPr preferRelativeResize="0"/>
          <p:nvPr/>
        </p:nvPicPr>
        <p:blipFill rotWithShape="1">
          <a:blip r:embed="rId9">
            <a:alphaModFix/>
          </a:blip>
          <a:srcRect/>
          <a:stretch/>
        </p:blipFill>
        <p:spPr>
          <a:xfrm>
            <a:off x="1142948" y="4894158"/>
            <a:ext cx="2005800" cy="753300"/>
          </a:xfrm>
          <a:prstGeom prst="rect">
            <a:avLst/>
          </a:prstGeom>
          <a:noFill/>
          <a:ln>
            <a:noFill/>
          </a:ln>
        </p:spPr>
      </p:pic>
      <p:sp>
        <p:nvSpPr>
          <p:cNvPr id="210" name="Shape 21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679575" y="-17907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sp>
        <p:nvSpPr>
          <p:cNvPr id="211" name="Shape 211"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831975" y="-16383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pic>
        <p:nvPicPr>
          <p:cNvPr id="212" name="Shape 212" descr="http://cdn.redmondpie.com/wp-content/uploads/2013/08/Sony-logo.jpg"/>
          <p:cNvPicPr preferRelativeResize="0"/>
          <p:nvPr/>
        </p:nvPicPr>
        <p:blipFill rotWithShape="1">
          <a:blip r:embed="rId10">
            <a:alphaModFix/>
          </a:blip>
          <a:srcRect t="16482" b="27948"/>
          <a:stretch/>
        </p:blipFill>
        <p:spPr>
          <a:xfrm>
            <a:off x="4489450" y="3073397"/>
            <a:ext cx="1790100" cy="662700"/>
          </a:xfrm>
          <a:prstGeom prst="rect">
            <a:avLst/>
          </a:prstGeom>
          <a:noFill/>
          <a:ln>
            <a:noFill/>
          </a:ln>
        </p:spPr>
      </p:pic>
      <p:pic>
        <p:nvPicPr>
          <p:cNvPr id="213" name="Shape 213"/>
          <p:cNvPicPr preferRelativeResize="0"/>
          <p:nvPr/>
        </p:nvPicPr>
        <p:blipFill rotWithShape="1">
          <a:blip r:embed="rId11">
            <a:alphaModFix/>
          </a:blip>
          <a:srcRect/>
          <a:stretch/>
        </p:blipFill>
        <p:spPr>
          <a:xfrm>
            <a:off x="6430768" y="3058969"/>
            <a:ext cx="1587300" cy="633900"/>
          </a:xfrm>
          <a:prstGeom prst="rect">
            <a:avLst/>
          </a:prstGeom>
          <a:noFill/>
          <a:ln>
            <a:noFill/>
          </a:ln>
        </p:spPr>
      </p:pic>
      <p:pic>
        <p:nvPicPr>
          <p:cNvPr id="214" name="Shape 214"/>
          <p:cNvPicPr preferRelativeResize="0"/>
          <p:nvPr/>
        </p:nvPicPr>
        <p:blipFill rotWithShape="1">
          <a:blip r:embed="rId12">
            <a:alphaModFix/>
          </a:blip>
          <a:srcRect/>
          <a:stretch/>
        </p:blipFill>
        <p:spPr>
          <a:xfrm>
            <a:off x="350860" y="4146221"/>
            <a:ext cx="1398900" cy="624900"/>
          </a:xfrm>
          <a:prstGeom prst="rect">
            <a:avLst/>
          </a:prstGeom>
          <a:noFill/>
          <a:ln>
            <a:noFill/>
          </a:ln>
        </p:spPr>
      </p:pic>
      <p:pic>
        <p:nvPicPr>
          <p:cNvPr id="215" name="Shape 215"/>
          <p:cNvPicPr preferRelativeResize="0"/>
          <p:nvPr/>
        </p:nvPicPr>
        <p:blipFill rotWithShape="1">
          <a:blip r:embed="rId13">
            <a:alphaModFix/>
          </a:blip>
          <a:srcRect/>
          <a:stretch/>
        </p:blipFill>
        <p:spPr>
          <a:xfrm>
            <a:off x="457198" y="3003401"/>
            <a:ext cx="3602100" cy="900600"/>
          </a:xfrm>
          <a:prstGeom prst="rect">
            <a:avLst/>
          </a:prstGeom>
          <a:noFill/>
          <a:ln>
            <a:noFill/>
          </a:ln>
        </p:spPr>
      </p:pic>
      <p:pic>
        <p:nvPicPr>
          <p:cNvPr id="216" name="Shape 216"/>
          <p:cNvPicPr preferRelativeResize="0"/>
          <p:nvPr/>
        </p:nvPicPr>
        <p:blipFill>
          <a:blip r:embed="rId14">
            <a:alphaModFix/>
          </a:blip>
          <a:stretch>
            <a:fillRect/>
          </a:stretch>
        </p:blipFill>
        <p:spPr>
          <a:xfrm>
            <a:off x="8227257" y="3035900"/>
            <a:ext cx="3393243" cy="753300"/>
          </a:xfrm>
          <a:prstGeom prst="rect">
            <a:avLst/>
          </a:prstGeom>
          <a:noFill/>
          <a:ln>
            <a:noFill/>
          </a:ln>
        </p:spPr>
      </p:pic>
      <p:pic>
        <p:nvPicPr>
          <p:cNvPr id="217" name="Shape 217"/>
          <p:cNvPicPr preferRelativeResize="0"/>
          <p:nvPr/>
        </p:nvPicPr>
        <p:blipFill>
          <a:blip r:embed="rId15">
            <a:alphaModFix/>
          </a:blip>
          <a:stretch>
            <a:fillRect/>
          </a:stretch>
        </p:blipFill>
        <p:spPr>
          <a:xfrm>
            <a:off x="562699" y="5890261"/>
            <a:ext cx="3393252" cy="514472"/>
          </a:xfrm>
          <a:prstGeom prst="rect">
            <a:avLst/>
          </a:prstGeom>
          <a:noFill/>
          <a:ln>
            <a:noFill/>
          </a:ln>
        </p:spPr>
      </p:pic>
      <p:pic>
        <p:nvPicPr>
          <p:cNvPr id="218" name="Shape 218"/>
          <p:cNvPicPr preferRelativeResize="0"/>
          <p:nvPr/>
        </p:nvPicPr>
        <p:blipFill>
          <a:blip r:embed="rId16">
            <a:alphaModFix/>
          </a:blip>
          <a:stretch>
            <a:fillRect/>
          </a:stretch>
        </p:blipFill>
        <p:spPr>
          <a:xfrm>
            <a:off x="4189126" y="5770848"/>
            <a:ext cx="2776294" cy="657000"/>
          </a:xfrm>
          <a:prstGeom prst="rect">
            <a:avLst/>
          </a:prstGeom>
          <a:noFill/>
          <a:ln>
            <a:noFill/>
          </a:ln>
        </p:spPr>
      </p:pic>
      <p:pic>
        <p:nvPicPr>
          <p:cNvPr id="219" name="Shape 219"/>
          <p:cNvPicPr preferRelativeResize="0"/>
          <p:nvPr/>
        </p:nvPicPr>
        <p:blipFill>
          <a:blip r:embed="rId17">
            <a:alphaModFix/>
          </a:blip>
          <a:stretch>
            <a:fillRect/>
          </a:stretch>
        </p:blipFill>
        <p:spPr>
          <a:xfrm>
            <a:off x="8938495" y="3915188"/>
            <a:ext cx="2506018" cy="900600"/>
          </a:xfrm>
          <a:prstGeom prst="rect">
            <a:avLst/>
          </a:prstGeom>
          <a:noFill/>
          <a:ln>
            <a:noFill/>
          </a:ln>
        </p:spPr>
      </p:pic>
      <p:pic>
        <p:nvPicPr>
          <p:cNvPr id="220" name="Shape 220"/>
          <p:cNvPicPr preferRelativeResize="0"/>
          <p:nvPr/>
        </p:nvPicPr>
        <p:blipFill>
          <a:blip r:embed="rId18">
            <a:alphaModFix/>
          </a:blip>
          <a:stretch>
            <a:fillRect/>
          </a:stretch>
        </p:blipFill>
        <p:spPr>
          <a:xfrm>
            <a:off x="7198604" y="5801750"/>
            <a:ext cx="3720421" cy="662700"/>
          </a:xfrm>
          <a:prstGeom prst="rect">
            <a:avLst/>
          </a:prstGeom>
          <a:noFill/>
          <a:ln>
            <a:noFill/>
          </a:ln>
        </p:spPr>
      </p:pic>
      <p:pic>
        <p:nvPicPr>
          <p:cNvPr id="221" name="Shape 221"/>
          <p:cNvPicPr preferRelativeResize="0"/>
          <p:nvPr/>
        </p:nvPicPr>
        <p:blipFill>
          <a:blip r:embed="rId19">
            <a:alphaModFix/>
          </a:blip>
          <a:stretch>
            <a:fillRect/>
          </a:stretch>
        </p:blipFill>
        <p:spPr>
          <a:xfrm>
            <a:off x="9313550" y="4877071"/>
            <a:ext cx="1885925" cy="863400"/>
          </a:xfrm>
          <a:prstGeom prst="rect">
            <a:avLst/>
          </a:prstGeom>
          <a:noFill/>
          <a:ln>
            <a:noFill/>
          </a:ln>
        </p:spPr>
      </p:pic>
      <p:sp>
        <p:nvSpPr>
          <p:cNvPr id="2" name="Oval 1"/>
          <p:cNvSpPr/>
          <p:nvPr/>
        </p:nvSpPr>
        <p:spPr>
          <a:xfrm>
            <a:off x="180634" y="2694748"/>
            <a:ext cx="4157381"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Arial Black" pitchFamily="34" charset="0"/>
              </a:rPr>
              <a:t>PKKDF2-SHA256</a:t>
            </a:r>
          </a:p>
          <a:p>
            <a:endParaRPr lang="en-US" dirty="0">
              <a:latin typeface="Arial Black" pitchFamily="34" charset="0"/>
            </a:endParaRPr>
          </a:p>
          <a:p>
            <a:endParaRPr lang="en-US" dirty="0" smtClean="0">
              <a:latin typeface="Arial Black" pitchFamily="34" charset="0"/>
            </a:endParaRPr>
          </a:p>
          <a:p>
            <a:endParaRPr lang="en-US" dirty="0">
              <a:latin typeface="Arial Black" pitchFamily="34" charset="0"/>
            </a:endParaRPr>
          </a:p>
        </p:txBody>
      </p:sp>
      <p:sp>
        <p:nvSpPr>
          <p:cNvPr id="25" name="Oval 24"/>
          <p:cNvSpPr/>
          <p:nvPr/>
        </p:nvSpPr>
        <p:spPr>
          <a:xfrm>
            <a:off x="53975" y="3692869"/>
            <a:ext cx="1913895"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Oval 25"/>
          <p:cNvSpPr/>
          <p:nvPr/>
        </p:nvSpPr>
        <p:spPr>
          <a:xfrm>
            <a:off x="1234853" y="4504637"/>
            <a:ext cx="1913895"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 name="Oval 26"/>
          <p:cNvSpPr/>
          <p:nvPr/>
        </p:nvSpPr>
        <p:spPr>
          <a:xfrm>
            <a:off x="8018068" y="2694748"/>
            <a:ext cx="3945332"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Rectangle 2"/>
          <p:cNvSpPr/>
          <p:nvPr/>
        </p:nvSpPr>
        <p:spPr>
          <a:xfrm>
            <a:off x="3272608" y="3990839"/>
            <a:ext cx="8690791" cy="255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3552681" y="4085715"/>
                <a:ext cx="8579656" cy="1974323"/>
              </a:xfrm>
              <a:prstGeom prst="rect">
                <a:avLst/>
              </a:prstGeom>
              <a:noFill/>
            </p:spPr>
            <p:txBody>
              <a:bodyPr wrap="none" rtlCol="0">
                <a:spAutoFit/>
              </a:bodyPr>
              <a:lstStyle/>
              <a:p>
                <a:r>
                  <a:rPr lang="en-US" sz="4000" dirty="0" smtClean="0">
                    <a:latin typeface="Arial Black" pitchFamily="34" charset="0"/>
                    <a:cs typeface="Arial" panose="020B0604020202020204" pitchFamily="34" charset="0"/>
                  </a:rPr>
                  <a:t>PBKDF2-SHA256</a:t>
                </a:r>
              </a:p>
              <a:p>
                <a:r>
                  <a:rPr lang="en-US" sz="4000" dirty="0" smtClean="0">
                    <a:latin typeface="Arial Black" pitchFamily="34" charset="0"/>
                    <a:cs typeface="Arial" panose="020B0604020202020204" pitchFamily="34" charset="0"/>
                  </a:rPr>
                  <a:t>(</a:t>
                </a:r>
                <a14:m>
                  <m:oMath xmlns:m="http://schemas.openxmlformats.org/officeDocument/2006/math">
                    <m:r>
                      <a:rPr lang="en-US" sz="4000" b="1" i="1" smtClean="0">
                        <a:latin typeface="Cambria Math"/>
                        <a:ea typeface="Cambria Math"/>
                      </a:rPr>
                      <m:t>𝛕</m:t>
                    </m:r>
                    <m:r>
                      <a:rPr lang="en-US" sz="4000" b="1" i="0" smtClean="0">
                        <a:latin typeface="Cambria Math"/>
                      </a:rPr>
                      <m:t>=</m:t>
                    </m:r>
                    <m:sSup>
                      <m:sSupPr>
                        <m:ctrlPr>
                          <a:rPr lang="en-US" sz="4000" b="1" i="1" smtClean="0">
                            <a:latin typeface="Cambria Math" panose="02040503050406030204" pitchFamily="18" charset="0"/>
                          </a:rPr>
                        </m:ctrlPr>
                      </m:sSupPr>
                      <m:e>
                        <m:r>
                          <a:rPr lang="en-US" sz="4000" b="1" i="0" smtClean="0">
                            <a:latin typeface="Cambria Math"/>
                          </a:rPr>
                          <m:t>𝟏𝟎</m:t>
                        </m:r>
                      </m:e>
                      <m:sup>
                        <m:r>
                          <a:rPr lang="en-US" sz="4000" b="1" i="0" smtClean="0">
                            <a:latin typeface="Cambria Math"/>
                          </a:rPr>
                          <m:t>𝟓</m:t>
                        </m:r>
                      </m:sup>
                    </m:sSup>
                  </m:oMath>
                </a14:m>
                <a:r>
                  <a:rPr lang="en-US" sz="4000" dirty="0" smtClean="0">
                    <a:latin typeface="Arial Black" pitchFamily="34" charset="0"/>
                    <a:cs typeface="Arial" panose="020B0604020202020204" pitchFamily="34" charset="0"/>
                  </a:rPr>
                  <a:t> iterations)</a:t>
                </a:r>
              </a:p>
              <a:p>
                <a:r>
                  <a:rPr lang="en-US" sz="4000" dirty="0" smtClean="0">
                    <a:latin typeface="Arial Black" pitchFamily="34" charset="0"/>
                    <a:cs typeface="Arial" panose="020B0604020202020204" pitchFamily="34" charset="0"/>
                  </a:rPr>
                  <a:t>NIST 2017 Guidelines:</a:t>
                </a:r>
                <a14:m>
                  <m:oMath xmlns:m="http://schemas.openxmlformats.org/officeDocument/2006/math">
                    <m:r>
                      <a:rPr lang="en-US" sz="4000" b="0" i="0" smtClean="0">
                        <a:latin typeface="Cambria Math"/>
                        <a:ea typeface="Cambria Math"/>
                      </a:rPr>
                      <m:t> </m:t>
                    </m:r>
                    <m:r>
                      <a:rPr lang="en-US" sz="4000" b="1" i="1">
                        <a:latin typeface="Cambria Math"/>
                        <a:ea typeface="Cambria Math"/>
                      </a:rPr>
                      <m:t>𝛕</m:t>
                    </m:r>
                    <m:r>
                      <a:rPr lang="en-US" sz="4000" b="1" i="0" smtClean="0">
                        <a:latin typeface="Cambria Math"/>
                      </a:rPr>
                      <m:t>&gt;</m:t>
                    </m:r>
                    <m:sSup>
                      <m:sSupPr>
                        <m:ctrlPr>
                          <a:rPr lang="en-US" sz="4000" b="1" i="1">
                            <a:latin typeface="Cambria Math" panose="02040503050406030204" pitchFamily="18" charset="0"/>
                          </a:rPr>
                        </m:ctrlPr>
                      </m:sSupPr>
                      <m:e>
                        <m:r>
                          <a:rPr lang="en-US" sz="4000" b="1" i="0">
                            <a:latin typeface="Cambria Math"/>
                          </a:rPr>
                          <m:t>𝟏𝟎</m:t>
                        </m:r>
                      </m:e>
                      <m:sup>
                        <m:r>
                          <a:rPr lang="en-US" sz="4000" b="1" i="0" smtClean="0">
                            <a:latin typeface="Cambria Math"/>
                          </a:rPr>
                          <m:t>𝟒</m:t>
                        </m:r>
                      </m:sup>
                    </m:sSup>
                  </m:oMath>
                </a14:m>
                <a:r>
                  <a:rPr lang="en-US" sz="4000" b="1" dirty="0" smtClean="0">
                    <a:latin typeface="Arial Black" pitchFamily="34" charset="0"/>
                    <a:cs typeface="Arial" panose="020B0604020202020204" pitchFamily="34" charset="0"/>
                  </a:rPr>
                  <a:t> </a:t>
                </a:r>
                <a:endParaRPr lang="en-US" sz="4000" b="1" dirty="0">
                  <a:latin typeface="Arial Black"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552681" y="4085715"/>
                <a:ext cx="8579656" cy="1974323"/>
              </a:xfrm>
              <a:prstGeom prst="rect">
                <a:avLst/>
              </a:prstGeom>
              <a:blipFill>
                <a:blip r:embed="rId20"/>
                <a:stretch>
                  <a:fillRect l="-2559" t="-5556" b="-12654"/>
                </a:stretch>
              </a:blipFill>
            </p:spPr>
            <p:txBody>
              <a:bodyPr/>
              <a:lstStyle/>
              <a:p>
                <a:r>
                  <a:rPr lang="en-US">
                    <a:noFill/>
                  </a:rPr>
                  <a:t> </a:t>
                </a:r>
              </a:p>
            </p:txBody>
          </p:sp>
        </mc:Fallback>
      </mc:AlternateContent>
      <p:pic>
        <p:nvPicPr>
          <p:cNvPr id="31" name="Content Placeholder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58796" y="2779309"/>
            <a:ext cx="1274670" cy="302399"/>
          </a:xfrm>
          <a:prstGeom prst="rect">
            <a:avLst/>
          </a:prstGeom>
          <a:noFill/>
          <a:ln>
            <a:noFill/>
          </a:ln>
        </p:spPr>
      </p:pic>
      <p:pic>
        <p:nvPicPr>
          <p:cNvPr id="32" name="Content Placeholder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79575" y="4765838"/>
            <a:ext cx="1274670" cy="302399"/>
          </a:xfrm>
          <a:prstGeom prst="rect">
            <a:avLst/>
          </a:prstGeom>
          <a:noFill/>
          <a:ln>
            <a:noFill/>
          </a:ln>
        </p:spPr>
      </p:pic>
      <p:pic>
        <p:nvPicPr>
          <p:cNvPr id="33" name="Content Placeholder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0860" y="3894639"/>
            <a:ext cx="1274670" cy="302399"/>
          </a:xfrm>
          <a:prstGeom prst="rect">
            <a:avLst/>
          </a:prstGeom>
          <a:noFill/>
          <a:ln>
            <a:noFill/>
          </a:ln>
        </p:spPr>
      </p:pic>
      <p:cxnSp>
        <p:nvCxnSpPr>
          <p:cNvPr id="5" name="Straight Arrow Connector 4"/>
          <p:cNvCxnSpPr/>
          <p:nvPr/>
        </p:nvCxnSpPr>
        <p:spPr>
          <a:xfrm flipH="1" flipV="1">
            <a:off x="4059298" y="3453701"/>
            <a:ext cx="582552" cy="5066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Shape 179"/>
          <p:cNvSpPr txBox="1">
            <a:spLocks noGrp="1"/>
          </p:cNvSpPr>
          <p:nvPr>
            <p:ph type="sldNum" idx="12"/>
          </p:nvPr>
        </p:nvSpPr>
        <p:spPr>
          <a:xfrm>
            <a:off x="9058814" y="640473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78</a:t>
            </a:fld>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0298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53147" y="1655535"/>
            <a:ext cx="2560947" cy="2704953"/>
            <a:chOff x="4358772" y="1507304"/>
            <a:chExt cx="2464321" cy="260289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9" t="18246"/>
            <a:stretch/>
          </p:blipFill>
          <p:spPr bwMode="auto">
            <a:xfrm>
              <a:off x="4358772" y="1507304"/>
              <a:ext cx="2464321" cy="197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4476695" y="3439990"/>
              <a:ext cx="2241509" cy="67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US" dirty="0" smtClean="0"/>
              <a:t>What is the ASIC Advantage?</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79</a:t>
            </a:fld>
            <a:endParaRPr lang="en-US"/>
          </a:p>
        </p:txBody>
      </p:sp>
      <p:sp>
        <p:nvSpPr>
          <p:cNvPr id="10" name="Rectangle 9"/>
          <p:cNvSpPr/>
          <p:nvPr/>
        </p:nvSpPr>
        <p:spPr>
          <a:xfrm>
            <a:off x="4693056" y="3581400"/>
            <a:ext cx="3608680"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&gt;200,000x faster than</a:t>
            </a:r>
          </a:p>
        </p:txBody>
      </p:sp>
      <p:sp>
        <p:nvSpPr>
          <p:cNvPr id="3" name="AutoShape 2" descr="Image result for cpu imag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28" name="Picture 4" descr="Image result for cpu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1" y="3466768"/>
            <a:ext cx="809625"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pile of CPU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32" name="Picture 8" descr="File:RetiredCP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0336" y="1905000"/>
            <a:ext cx="2186516" cy="143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800" y="1905000"/>
            <a:ext cx="2056800" cy="143216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7"/>
          <p:cNvSpPr>
            <a:spLocks noGrp="1"/>
          </p:cNvSpPr>
          <p:nvPr>
            <p:ph idx="1"/>
          </p:nvPr>
        </p:nvSpPr>
        <p:spPr>
          <a:xfrm>
            <a:off x="2382596" y="4982444"/>
            <a:ext cx="8229600" cy="738664"/>
          </a:xfrm>
        </p:spPr>
        <p:txBody>
          <a:bodyPr/>
          <a:lstStyle/>
          <a:p>
            <a:pPr marL="0" indent="0">
              <a:buNone/>
            </a:pPr>
            <a:r>
              <a:rPr lang="en-US" dirty="0" smtClean="0"/>
              <a:t>  $$ per </a:t>
            </a:r>
            <a:r>
              <a:rPr lang="en-US" dirty="0" err="1" smtClean="0"/>
              <a:t>eval</a:t>
            </a:r>
            <a:r>
              <a:rPr lang="en-US" dirty="0" smtClean="0"/>
              <a:t>():         capital                    +      electricity  </a:t>
            </a:r>
            <a:r>
              <a:rPr lang="en-US" dirty="0" smtClean="0">
                <a:sym typeface="Wingdings" panose="05000000000000000000" pitchFamily="2" charset="2"/>
              </a:rPr>
              <a:t>                     </a:t>
            </a:r>
            <a:endParaRPr lang="en-US" dirty="0">
              <a:sym typeface="Wingdings" panose="05000000000000000000" pitchFamily="2" charset="2"/>
            </a:endParaRPr>
          </a:p>
        </p:txBody>
      </p:sp>
      <p:grpSp>
        <p:nvGrpSpPr>
          <p:cNvPr id="17" name="Group 16"/>
          <p:cNvGrpSpPr/>
          <p:nvPr/>
        </p:nvGrpSpPr>
        <p:grpSpPr>
          <a:xfrm>
            <a:off x="4594813" y="5791200"/>
            <a:ext cx="3026791" cy="640378"/>
            <a:chOff x="2753157" y="5791200"/>
            <a:chExt cx="3026791" cy="640378"/>
          </a:xfrm>
        </p:grpSpPr>
        <p:cxnSp>
          <p:nvCxnSpPr>
            <p:cNvPr id="16" name="Straight Arrow Connector 15"/>
            <p:cNvCxnSpPr/>
            <p:nvPr/>
          </p:nvCxnSpPr>
          <p:spPr>
            <a:xfrm>
              <a:off x="2871326" y="5791200"/>
              <a:ext cx="2666349" cy="0"/>
            </a:xfrm>
            <a:prstGeom prst="straightConnector1">
              <a:avLst/>
            </a:prstGeom>
            <a:ln w="25400">
              <a:solidFill>
                <a:schemeClr val="tx1"/>
              </a:solidFill>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53157" y="5877580"/>
              <a:ext cx="3026791"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 of lifetime </a:t>
              </a:r>
              <a:r>
                <a:rPr lang="en-US" sz="3000" dirty="0" err="1">
                  <a:latin typeface="Calibri" panose="020F0502020204030204" pitchFamily="34" charset="0"/>
                  <a:cs typeface="Calibri" panose="020F0502020204030204" pitchFamily="34" charset="0"/>
                </a:rPr>
                <a:t>eval</a:t>
              </a:r>
              <a:r>
                <a:rPr lang="en-US" sz="3000"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2026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61169" cy="1325563"/>
          </a:xfrm>
        </p:spPr>
        <p:txBody>
          <a:bodyPr/>
          <a:lstStyle/>
          <a:p>
            <a:r>
              <a:rPr lang="en-US" dirty="0" smtClean="0"/>
              <a:t>Recap: Depth-Robustness is Sufficient! [ABP17]</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1"/>
                <a:ext cx="11152311" cy="435133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33" b="1" dirty="0" smtClean="0"/>
                  <a:t>Implications: </a:t>
                </a:r>
                <a:r>
                  <a:rPr lang="en-US" sz="3733" dirty="0"/>
                  <a:t> There exists a constant </a:t>
                </a:r>
                <a:r>
                  <a:rPr lang="en-US" sz="3733" dirty="0" err="1"/>
                  <a:t>indegree</a:t>
                </a:r>
                <a:r>
                  <a:rPr lang="en-US" sz="3733" dirty="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sz="3733" b="0" i="0" smtClean="0">
                          <a:latin typeface="Cambria Math" panose="02040503050406030204" pitchFamily="18" charset="0"/>
                          <a:ea typeface="Cambria Math" panose="02040503050406030204" pitchFamily="18" charset="0"/>
                        </a:rPr>
                        <m:t>CC</m:t>
                      </m:r>
                      <m:d>
                        <m:dPr>
                          <m:ctrlPr>
                            <a:rPr lang="en-US" sz="3733" i="1">
                              <a:latin typeface="Cambria Math" panose="02040503050406030204" pitchFamily="18" charset="0"/>
                              <a:ea typeface="Cambria Math" panose="02040503050406030204" pitchFamily="18" charset="0"/>
                            </a:rPr>
                          </m:ctrlPr>
                        </m:dPr>
                        <m:e>
                          <m:r>
                            <m:rPr>
                              <m:sty m:val="p"/>
                            </m:rPr>
                            <a:rPr lang="en-US" sz="3733">
                              <a:latin typeface="Cambria Math"/>
                              <a:ea typeface="Cambria Math" panose="02040503050406030204" pitchFamily="18" charset="0"/>
                            </a:rPr>
                            <m:t>G</m:t>
                          </m:r>
                        </m:e>
                      </m:d>
                      <m:r>
                        <a:rPr lang="en-US" sz="3733" i="1">
                          <a:latin typeface="Cambria Math" panose="02040503050406030204" pitchFamily="18" charset="0"/>
                          <a:ea typeface="Cambria Math" panose="02040503050406030204" pitchFamily="18" charset="0"/>
                        </a:rPr>
                        <m:t>≥</m:t>
                      </m:r>
                      <m:r>
                        <m:rPr>
                          <m:sty m:val="p"/>
                        </m:rPr>
                        <a:rPr lang="el-GR" sz="3733" i="1">
                          <a:latin typeface="Cambria Math"/>
                          <a:ea typeface="Cambria Math"/>
                        </a:rPr>
                        <m:t>Ω</m:t>
                      </m:r>
                      <m:d>
                        <m:dPr>
                          <m:ctrlPr>
                            <a:rPr lang="el-GR" sz="3733" i="1">
                              <a:latin typeface="Cambria Math" panose="02040503050406030204" pitchFamily="18" charset="0"/>
                              <a:ea typeface="Cambria Math"/>
                            </a:rPr>
                          </m:ctrlPr>
                        </m:dPr>
                        <m:e>
                          <m:f>
                            <m:fPr>
                              <m:ctrlPr>
                                <a:rPr lang="el-GR" sz="3733" i="1">
                                  <a:latin typeface="Cambria Math" panose="02040503050406030204" pitchFamily="18" charset="0"/>
                                  <a:ea typeface="Cambria Math"/>
                                </a:rPr>
                              </m:ctrlPr>
                            </m:fPr>
                            <m:num>
                              <m:sSup>
                                <m:sSupPr>
                                  <m:ctrlPr>
                                    <a:rPr lang="el-GR" sz="3733" i="1">
                                      <a:latin typeface="Cambria Math" panose="02040503050406030204" pitchFamily="18" charset="0"/>
                                      <a:ea typeface="Cambria Math"/>
                                    </a:rPr>
                                  </m:ctrlPr>
                                </m:sSupPr>
                                <m:e>
                                  <m:r>
                                    <a:rPr lang="en-US" sz="3733" i="1">
                                      <a:latin typeface="Cambria Math"/>
                                      <a:ea typeface="Cambria Math"/>
                                    </a:rPr>
                                    <m:t>𝑛</m:t>
                                  </m:r>
                                </m:e>
                                <m:sup>
                                  <m:r>
                                    <a:rPr lang="en-US" sz="3733" i="1">
                                      <a:latin typeface="Cambria Math"/>
                                      <a:ea typeface="Cambria Math"/>
                                    </a:rPr>
                                    <m:t>2</m:t>
                                  </m:r>
                                </m:sup>
                              </m:sSup>
                            </m:num>
                            <m:den>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den>
                          </m:f>
                        </m:e>
                      </m:d>
                      <m:r>
                        <a:rPr lang="en-US" sz="3733" i="1">
                          <a:latin typeface="Cambria Math"/>
                          <a:ea typeface="Cambria Math"/>
                        </a:rPr>
                        <m:t>.</m:t>
                      </m:r>
                    </m:oMath>
                  </m:oMathPara>
                </a14:m>
                <a:endParaRPr lang="en-US" sz="3733" dirty="0"/>
              </a:p>
              <a:p>
                <a:pPr marL="0" indent="0" algn="ctr">
                  <a:buNone/>
                </a:pPr>
                <a:endParaRPr lang="en-US" sz="3733" dirty="0"/>
              </a:p>
              <a:p>
                <a:pPr marL="0" indent="0">
                  <a:buNone/>
                </a:pPr>
                <a:r>
                  <a:rPr lang="en-US" sz="3733" b="1" dirty="0"/>
                  <a:t>[AB16]:</a:t>
                </a:r>
                <a:r>
                  <a:rPr lang="en-US" sz="3733" dirty="0"/>
                  <a:t> We cannot do better (in an asymptotic sense) </a:t>
                </a:r>
              </a:p>
              <a:p>
                <a:pPr marL="0" indent="0">
                  <a:buNone/>
                </a:pPr>
                <a14:m>
                  <m:oMathPara xmlns:m="http://schemas.openxmlformats.org/officeDocument/2006/math">
                    <m:oMathParaPr>
                      <m:jc m:val="centerGroup"/>
                    </m:oMathParaPr>
                    <m:oMath xmlns:m="http://schemas.openxmlformats.org/officeDocument/2006/math">
                      <m:func>
                        <m:funcPr>
                          <m:ctrlPr>
                            <a:rPr lang="en-US" sz="3733" i="1">
                              <a:latin typeface="Cambria Math" panose="02040503050406030204" pitchFamily="18" charset="0"/>
                            </a:rPr>
                          </m:ctrlPr>
                        </m:funcPr>
                        <m:fName>
                          <m:r>
                            <m:rPr>
                              <m:sty m:val="p"/>
                            </m:rPr>
                            <a:rPr lang="en-US" sz="3733" b="0" i="0" smtClean="0">
                              <a:latin typeface="Cambria Math" panose="02040503050406030204" pitchFamily="18" charset="0"/>
                              <a:ea typeface="Cambria Math" panose="02040503050406030204" pitchFamily="18" charset="0"/>
                            </a:rPr>
                            <m:t>CC</m:t>
                          </m:r>
                        </m:fName>
                        <m:e>
                          <m:d>
                            <m:dPr>
                              <m:ctrlPr>
                                <a:rPr lang="en-US" sz="3733" i="1">
                                  <a:latin typeface="Cambria Math" panose="02040503050406030204" pitchFamily="18" charset="0"/>
                                </a:rPr>
                              </m:ctrlPr>
                            </m:dPr>
                            <m:e>
                              <m:r>
                                <a:rPr lang="en-US" sz="3733" i="1">
                                  <a:latin typeface="Cambria Math"/>
                                </a:rPr>
                                <m:t>𝐺</m:t>
                              </m:r>
                            </m:e>
                          </m:d>
                          <m:r>
                            <a:rPr lang="en-US" sz="3733" i="1">
                              <a:latin typeface="Cambria Math" panose="02040503050406030204" pitchFamily="18" charset="0"/>
                            </a:rPr>
                            <m:t>=</m:t>
                          </m:r>
                          <m:r>
                            <m:rPr>
                              <m:sty m:val="p"/>
                            </m:rPr>
                            <a:rPr lang="en-US" sz="3733">
                              <a:latin typeface="Cambria Math" panose="02040503050406030204" pitchFamily="18" charset="0"/>
                            </a:rPr>
                            <m:t>O</m:t>
                          </m:r>
                          <m:d>
                            <m:dPr>
                              <m:ctrlPr>
                                <a:rPr lang="el-GR" sz="3733" i="1">
                                  <a:latin typeface="Cambria Math" panose="02040503050406030204" pitchFamily="18" charset="0"/>
                                  <a:ea typeface="Cambria Math"/>
                                </a:rPr>
                              </m:ctrlPr>
                            </m:dPr>
                            <m:e>
                              <m:f>
                                <m:fPr>
                                  <m:ctrlPr>
                                    <a:rPr lang="el-GR" sz="3733" i="1">
                                      <a:latin typeface="Cambria Math" panose="02040503050406030204" pitchFamily="18" charset="0"/>
                                      <a:ea typeface="Cambria Math"/>
                                    </a:rPr>
                                  </m:ctrlPr>
                                </m:fPr>
                                <m:num>
                                  <m:sSup>
                                    <m:sSupPr>
                                      <m:ctrlPr>
                                        <a:rPr lang="el-GR" sz="3733" i="1">
                                          <a:latin typeface="Cambria Math" panose="02040503050406030204" pitchFamily="18" charset="0"/>
                                          <a:ea typeface="Cambria Math"/>
                                        </a:rPr>
                                      </m:ctrlPr>
                                    </m:sSupPr>
                                    <m:e>
                                      <m:r>
                                        <a:rPr lang="en-US" sz="3733" i="1">
                                          <a:latin typeface="Cambria Math"/>
                                          <a:ea typeface="Cambria Math"/>
                                        </a:rPr>
                                        <m:t>𝑛</m:t>
                                      </m:r>
                                    </m:e>
                                    <m:sup>
                                      <m:r>
                                        <a:rPr lang="en-US" sz="3733" i="1">
                                          <a:latin typeface="Cambria Math"/>
                                          <a:ea typeface="Cambria Math"/>
                                        </a:rPr>
                                        <m:t>2</m:t>
                                      </m:r>
                                    </m:sup>
                                  </m:sSup>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e>
                                  </m:func>
                                </m:num>
                                <m:den>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den>
                              </m:f>
                            </m:e>
                          </m:d>
                        </m:e>
                      </m:func>
                      <m:r>
                        <a:rPr lang="en-US" sz="3733" i="1">
                          <a:latin typeface="Cambria Math"/>
                          <a:ea typeface="Cambria Math"/>
                        </a:rPr>
                        <m:t>.</m:t>
                      </m:r>
                    </m:oMath>
                  </m:oMathPara>
                </a14:m>
                <a:endParaRPr lang="en-US" sz="3733" dirty="0"/>
              </a:p>
              <a:p>
                <a:pPr marL="0" indent="0">
                  <a:buNone/>
                </a:pPr>
                <a:r>
                  <a:rPr lang="en-US" sz="3733" dirty="0"/>
                  <a:t> </a:t>
                </a:r>
                <a:endParaRPr lang="en-US" sz="3733"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1"/>
                <a:ext cx="11152311" cy="4351339"/>
              </a:xfrm>
              <a:prstGeom prst="rect">
                <a:avLst/>
              </a:prstGeom>
              <a:blipFill>
                <a:blip r:embed="rId2"/>
                <a:stretch>
                  <a:fillRect l="-1585" t="-5182" r="-929"/>
                </a:stretch>
              </a:blipFill>
            </p:spPr>
            <p:txBody>
              <a:bodyPr/>
              <a:lstStyle/>
              <a:p>
                <a:r>
                  <a:rPr lang="en-US">
                    <a:noFill/>
                  </a:rPr>
                  <a:t> </a:t>
                </a:r>
              </a:p>
            </p:txBody>
          </p:sp>
        </mc:Fallback>
      </mc:AlternateContent>
      <p:sp>
        <p:nvSpPr>
          <p:cNvPr id="7" name="Rectangle 6"/>
          <p:cNvSpPr/>
          <p:nvPr/>
        </p:nvSpPr>
        <p:spPr>
          <a:xfrm>
            <a:off x="568831" y="1544807"/>
            <a:ext cx="11072391"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4" y="1544807"/>
                <a:ext cx="10804349" cy="523220"/>
              </a:xfrm>
              <a:prstGeom prst="rect">
                <a:avLst/>
              </a:prstGeom>
            </p:spPr>
            <p:txBody>
              <a:bodyPr wrap="square" lIns="91440" tIns="45720" rIns="91440" bIns="45720">
                <a:spAutoFit/>
              </a:bodyPr>
              <a:lstStyle/>
              <a:p>
                <a14:m>
                  <m:oMath xmlns:m="http://schemas.openxmlformats.org/officeDocument/2006/math">
                    <m:r>
                      <a:rPr lang="en-US" sz="2800" b="1" smtClean="0">
                        <a:latin typeface="Cambria Math" panose="02040503050406030204" pitchFamily="18" charset="0"/>
                      </a:rPr>
                      <m:t>𝐊𝐞𝐲</m:t>
                    </m:r>
                    <m:r>
                      <a:rPr lang="en-US" sz="2800" b="1" smtClean="0">
                        <a:latin typeface="Cambria Math" panose="02040503050406030204" pitchFamily="18" charset="0"/>
                      </a:rPr>
                      <m:t> </m:t>
                    </m:r>
                    <m:r>
                      <a:rPr lang="en-US" sz="2800" b="1" smtClean="0">
                        <a:latin typeface="Cambria Math" panose="02040503050406030204" pitchFamily="18" charset="0"/>
                      </a:rPr>
                      <m:t>𝐓𝐡𝐞𝐨𝐫𝐞𝐦</m:t>
                    </m:r>
                    <m:r>
                      <a:rPr lang="en-US" sz="2800" b="1" smtClean="0">
                        <a:latin typeface="Cambria Math" panose="02040503050406030204" pitchFamily="18" charset="0"/>
                      </a:rPr>
                      <m:t>:</m:t>
                    </m:r>
                    <m:r>
                      <a:rPr lang="en-US" sz="2800">
                        <a:latin typeface="Cambria Math" panose="02040503050406030204" pitchFamily="18" charset="0"/>
                      </a:rPr>
                      <m:t> </m:t>
                    </m:r>
                  </m:oMath>
                </a14:m>
                <a:r>
                  <a:rPr lang="en-US" sz="2800" dirty="0"/>
                  <a:t>Let G=(V,E) be (</a:t>
                </a:r>
                <a:r>
                  <a:rPr lang="en-US" sz="2800" dirty="0" err="1"/>
                  <a:t>e,d</a:t>
                </a:r>
                <a:r>
                  <a:rPr lang="en-US" sz="2800" dirty="0"/>
                  <a:t>)-depth robust then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CC</m:t>
                    </m:r>
                  </m:oMath>
                </a14:m>
                <a:r>
                  <a:rPr lang="en-US" sz="2800" dirty="0"/>
                  <a:t>(G)</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𝑒𝑑</m:t>
                    </m:r>
                  </m:oMath>
                </a14:m>
                <a:r>
                  <a:rPr lang="en-US" sz="28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510684" y="1544807"/>
                <a:ext cx="10804349" cy="523220"/>
              </a:xfrm>
              <a:prstGeom prst="rect">
                <a:avLst/>
              </a:prstGeom>
              <a:blipFill>
                <a:blip r:embed="rId3"/>
                <a:stretch>
                  <a:fillRect t="-10465" b="-32558"/>
                </a:stretch>
              </a:blipFill>
            </p:spPr>
            <p:txBody>
              <a:bodyPr/>
              <a:lstStyle/>
              <a:p>
                <a:r>
                  <a:rPr lang="en-US">
                    <a:noFill/>
                  </a:rPr>
                  <a:t> </a:t>
                </a:r>
              </a:p>
            </p:txBody>
          </p:sp>
        </mc:Fallback>
      </mc:AlternateContent>
      <p:sp>
        <p:nvSpPr>
          <p:cNvPr id="3" name="Rounded Rectangle 2"/>
          <p:cNvSpPr/>
          <p:nvPr/>
        </p:nvSpPr>
        <p:spPr>
          <a:xfrm>
            <a:off x="3049409" y="2393773"/>
            <a:ext cx="2256367" cy="607415"/>
          </a:xfrm>
          <a:prstGeom prst="roundRect">
            <a:avLst/>
          </a:prstGeom>
          <a:solidFill>
            <a:schemeClr val="accent1">
              <a:alpha val="3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21520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80</a:t>
            </a:fld>
            <a:endParaRPr lang="en-US" dirty="0"/>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0" descr="alt=&quot;light-bulbs2.jpg&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7"/>
          <p:cNvSpPr txBox="1">
            <a:spLocks/>
          </p:cNvSpPr>
          <p:nvPr/>
        </p:nvSpPr>
        <p:spPr>
          <a:xfrm>
            <a:off x="1981200" y="5791200"/>
            <a:ext cx="8229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400" dirty="0">
                <a:latin typeface="Calibri" panose="020F0502020204030204" pitchFamily="34" charset="0"/>
                <a:ea typeface="Cambria Math" panose="02040503050406030204" pitchFamily="18" charset="0"/>
                <a:cs typeface="Calibri" panose="020F0502020204030204" pitchFamily="34" charset="0"/>
              </a:rPr>
              <a:t>  $$ per </a:t>
            </a:r>
            <a:r>
              <a:rPr lang="en-US" sz="3400" dirty="0" err="1">
                <a:latin typeface="Calibri" panose="020F0502020204030204" pitchFamily="34" charset="0"/>
                <a:ea typeface="Cambria Math" panose="02040503050406030204" pitchFamily="18" charset="0"/>
                <a:cs typeface="Calibri" panose="020F0502020204030204" pitchFamily="34" charset="0"/>
              </a:rPr>
              <a:t>eval</a:t>
            </a:r>
            <a:r>
              <a:rPr lang="en-US" sz="3400" dirty="0">
                <a:latin typeface="Calibri" panose="020F0502020204030204" pitchFamily="34" charset="0"/>
                <a:ea typeface="Cambria Math" panose="02040503050406030204" pitchFamily="18" charset="0"/>
                <a:cs typeface="Calibri" panose="020F0502020204030204" pitchFamily="34" charset="0"/>
              </a:rPr>
              <a:t>():  amortized capital + electricity</a:t>
            </a:r>
            <a:r>
              <a:rPr lang="en-US" sz="34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Tree>
    <p:extLst>
      <p:ext uri="{BB962C8B-B14F-4D97-AF65-F5344CB8AC3E}">
        <p14:creationId xmlns:p14="http://schemas.microsoft.com/office/powerpoint/2010/main" val="9341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914400"/>
            <a:ext cx="8686800" cy="2908489"/>
          </a:xfrm>
          <a:prstGeom prst="rect">
            <a:avLst/>
          </a:prstGeom>
        </p:spPr>
        <p:txBody>
          <a:bodyPr wrap="square">
            <a:spAutoFit/>
          </a:bodyPr>
          <a:lstStyle/>
          <a:p>
            <a:pPr algn="ctr">
              <a:lnSpc>
                <a:spcPct val="150000"/>
              </a:lnSpc>
            </a:pPr>
            <a:r>
              <a:rPr lang="en-US" sz="3200" dirty="0">
                <a:latin typeface="Calibri" panose="020F0502020204030204" pitchFamily="34" charset="0"/>
                <a:cs typeface="Calibri" panose="020F0502020204030204" pitchFamily="34" charset="0"/>
              </a:rPr>
              <a:t>Memory-hard functions </a:t>
            </a:r>
            <a:r>
              <a:rPr lang="en-US" sz="2400" dirty="0">
                <a:latin typeface="Calibri" panose="020F0502020204030204" pitchFamily="34" charset="0"/>
                <a:cs typeface="Calibri" panose="020F0502020204030204" pitchFamily="34" charset="0"/>
              </a:rPr>
              <a:t>[Percival’09 (</a:t>
            </a:r>
            <a:r>
              <a:rPr lang="en-US" sz="2400" dirty="0" err="1">
                <a:latin typeface="Calibri" panose="020F0502020204030204" pitchFamily="34" charset="0"/>
                <a:cs typeface="Calibri" panose="020F0502020204030204" pitchFamily="34" charset="0"/>
              </a:rPr>
              <a:t>scrypt</a:t>
            </a:r>
            <a:r>
              <a:rPr lang="en-US" sz="2400" dirty="0">
                <a:latin typeface="Calibri" panose="020F0502020204030204" pitchFamily="34" charset="0"/>
                <a:cs typeface="Calibri" panose="020F0502020204030204" pitchFamily="34" charset="0"/>
              </a:rPr>
              <a:t>)]:</a:t>
            </a:r>
          </a:p>
          <a:p>
            <a:pPr algn="just">
              <a:lnSpc>
                <a:spcPct val="150000"/>
              </a:lnSpc>
            </a:pPr>
            <a:r>
              <a:rPr lang="en-US" sz="3000" dirty="0" smtClean="0">
                <a:solidFill>
                  <a:schemeClr val="bg1">
                    <a:lumMod val="50000"/>
                  </a:schemeClr>
                </a:solidFill>
                <a:latin typeface="Calibri" panose="020F0502020204030204" pitchFamily="34" charset="0"/>
                <a:cs typeface="Calibri" panose="020F0502020204030204" pitchFamily="34" charset="0"/>
              </a:rPr>
              <a:t>“</a:t>
            </a:r>
            <a:r>
              <a:rPr lang="en-US" sz="3000" dirty="0">
                <a:solidFill>
                  <a:schemeClr val="bg1">
                    <a:lumMod val="50000"/>
                  </a:schemeClr>
                </a:solidFill>
                <a:latin typeface="Calibri" panose="020F0502020204030204" pitchFamily="34" charset="0"/>
                <a:cs typeface="Calibri" panose="020F0502020204030204" pitchFamily="34" charset="0"/>
              </a:rPr>
              <a:t>A natural way to reduce the advantage provided by an attacker’s ability to construct highly parallel circuits is to </a:t>
            </a:r>
            <a:r>
              <a:rPr lang="en-US" sz="3000" b="1" dirty="0">
                <a:latin typeface="Calibri" panose="020F0502020204030204" pitchFamily="34" charset="0"/>
                <a:cs typeface="Calibri" panose="020F0502020204030204" pitchFamily="34" charset="0"/>
              </a:rPr>
              <a:t>increase the size of the circuit</a:t>
            </a:r>
            <a:r>
              <a:rPr lang="en-US" sz="3000" b="1" dirty="0" smtClean="0">
                <a:latin typeface="Calibri" panose="020F0502020204030204" pitchFamily="34" charset="0"/>
                <a:cs typeface="Calibri" panose="020F0502020204030204" pitchFamily="34" charset="0"/>
              </a:rPr>
              <a:t>.”</a:t>
            </a:r>
          </a:p>
        </p:txBody>
      </p:sp>
      <p:sp>
        <p:nvSpPr>
          <p:cNvPr id="6" name="Title 1"/>
          <p:cNvSpPr txBox="1">
            <a:spLocks/>
          </p:cNvSpPr>
          <p:nvPr/>
        </p:nvSpPr>
        <p:spPr>
          <a:xfrm>
            <a:off x="1981200" y="330200"/>
            <a:ext cx="8229600" cy="5842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400" b="1" kern="1200" cap="none" baseline="0">
                <a:solidFill>
                  <a:schemeClr val="tx1"/>
                </a:solidFill>
                <a:latin typeface="Gill Sans" charset="0"/>
                <a:ea typeface="Gill Sans" charset="0"/>
                <a:cs typeface="Gill Sans" charset="0"/>
              </a:defRPr>
            </a:lvl1pPr>
          </a:lstStyle>
          <a:p>
            <a:r>
              <a:rPr lang="en-US" sz="4800" b="0" dirty="0">
                <a:latin typeface="Calibri" panose="020F0502020204030204" pitchFamily="34" charset="0"/>
                <a:ea typeface="Cambria Math" panose="02040503050406030204" pitchFamily="18" charset="0"/>
                <a:cs typeface="Calibri" panose="020F0502020204030204" pitchFamily="34" charset="0"/>
              </a:rPr>
              <a:t>Reducing ASIC Advantage</a:t>
            </a:r>
          </a:p>
        </p:txBody>
      </p:sp>
      <p:sp>
        <p:nvSpPr>
          <p:cNvPr id="2" name="Rectangle 1"/>
          <p:cNvSpPr/>
          <p:nvPr/>
        </p:nvSpPr>
        <p:spPr>
          <a:xfrm>
            <a:off x="914400" y="4191000"/>
            <a:ext cx="10820400" cy="2308324"/>
          </a:xfrm>
          <a:prstGeom prst="rect">
            <a:avLst/>
          </a:prstGeom>
        </p:spPr>
        <p:txBody>
          <a:bodyPr wrap="square">
            <a:spAutoFit/>
          </a:bodyPr>
          <a:lstStyle/>
          <a:p>
            <a:pPr algn="just">
              <a:lnSpc>
                <a:spcPct val="150000"/>
              </a:lnSpc>
            </a:pPr>
            <a:r>
              <a:rPr lang="en-US" sz="3200" b="1" dirty="0">
                <a:latin typeface="Calibri" panose="020F0502020204030204" pitchFamily="34" charset="0"/>
                <a:cs typeface="Calibri" panose="020F0502020204030204" pitchFamily="34" charset="0"/>
                <a:sym typeface="Wingdings" panose="05000000000000000000" pitchFamily="2" charset="2"/>
              </a:rPr>
              <a:t>Size of the circuit: </a:t>
            </a:r>
          </a:p>
          <a:p>
            <a:pPr marL="457200" indent="-457200" algn="just">
              <a:lnSpc>
                <a:spcPct val="150000"/>
              </a:lnSpc>
              <a:buFont typeface="Arial" panose="020B0604020202020204" pitchFamily="34" charset="0"/>
              <a:buChar char="•"/>
            </a:pPr>
            <a:r>
              <a:rPr lang="en-US" sz="3200" b="1" dirty="0">
                <a:latin typeface="Calibri" panose="020F0502020204030204" pitchFamily="34" charset="0"/>
                <a:cs typeface="Calibri" panose="020F0502020204030204" pitchFamily="34" charset="0"/>
                <a:sym typeface="Wingdings" panose="05000000000000000000" pitchFamily="2" charset="2"/>
              </a:rPr>
              <a:t>dominated by memory </a:t>
            </a:r>
          </a:p>
          <a:p>
            <a:pPr marL="457200" indent="-457200" algn="just">
              <a:lnSpc>
                <a:spcPct val="150000"/>
              </a:lnSpc>
              <a:buFont typeface="Arial" panose="020B0604020202020204" pitchFamily="34" charset="0"/>
              <a:buChar char="•"/>
            </a:pPr>
            <a:r>
              <a:rPr lang="en-US" sz="3200" b="1" dirty="0" smtClean="0">
                <a:latin typeface="Calibri" panose="020F0502020204030204" pitchFamily="34" charset="0"/>
                <a:cs typeface="Calibri" panose="020F0502020204030204" pitchFamily="34" charset="0"/>
                <a:sym typeface="Wingdings" panose="05000000000000000000" pitchFamily="2" charset="2"/>
              </a:rPr>
              <a:t>Reasonable approximation of </a:t>
            </a:r>
            <a:r>
              <a:rPr lang="en-US" sz="3200" b="1"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amortized </a:t>
            </a:r>
            <a:r>
              <a:rPr lang="en-US" sz="3200" b="1" dirty="0">
                <a:solidFill>
                  <a:srgbClr val="FF0000"/>
                </a:solidFill>
                <a:latin typeface="Calibri" panose="020F0502020204030204" pitchFamily="34" charset="0"/>
                <a:cs typeface="Calibri" panose="020F0502020204030204" pitchFamily="34" charset="0"/>
                <a:sym typeface="Wingdings" panose="05000000000000000000" pitchFamily="2" charset="2"/>
              </a:rPr>
              <a:t>capital costs</a:t>
            </a:r>
          </a:p>
        </p:txBody>
      </p:sp>
      <p:sp>
        <p:nvSpPr>
          <p:cNvPr id="7" name="Slide Number Placeholder 3"/>
          <p:cNvSpPr txBox="1">
            <a:spLocks/>
          </p:cNvSpPr>
          <p:nvPr/>
        </p:nvSpPr>
        <p:spPr>
          <a:xfrm>
            <a:off x="11506200" y="6423021"/>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mtClean="0">
                <a:latin typeface="Arial" panose="020B0604020202020204" pitchFamily="34" charset="0"/>
                <a:cs typeface="Arial" panose="020B0604020202020204" pitchFamily="34" charset="0"/>
              </a:rPr>
              <a:pPr/>
              <a:t>81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1147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371600"/>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a:bodyPr>
          <a:lstStyle/>
          <a:p>
            <a:r>
              <a:rPr lang="en-US" b="1" dirty="0" smtClean="0"/>
              <a:t>Intuition: </a:t>
            </a:r>
            <a:r>
              <a:rPr lang="en-US" dirty="0" smtClean="0"/>
              <a:t>computation costs dominated by memory costs</a:t>
            </a:r>
          </a:p>
          <a:p>
            <a:endParaRPr lang="en-US" dirty="0" smtClean="0"/>
          </a:p>
          <a:p>
            <a:pPr marL="0" indent="0">
              <a:buNone/>
            </a:pPr>
            <a:r>
              <a:rPr lang="en-US" dirty="0"/>
              <a:t> </a:t>
            </a:r>
            <a:r>
              <a:rPr lang="en-US" dirty="0" smtClean="0"/>
              <a:t>                                                             vs. </a:t>
            </a:r>
            <a:endParaRPr lang="en-US" dirty="0"/>
          </a:p>
          <a:p>
            <a:endParaRPr lang="en-US" dirty="0" smtClean="0"/>
          </a:p>
          <a:p>
            <a:endParaRPr lang="en-US" dirty="0"/>
          </a:p>
          <a:p>
            <a:endParaRPr lang="en-US" dirty="0"/>
          </a:p>
          <a:p>
            <a:r>
              <a:rPr lang="en-US" b="1" dirty="0" smtClean="0"/>
              <a:t>Goal: </a:t>
            </a:r>
            <a:r>
              <a:rPr lang="en-US" dirty="0" smtClean="0"/>
              <a:t>force attacker to lock up large amounts of memory for duration of computation</a:t>
            </a:r>
          </a:p>
          <a:p>
            <a:pPr marL="457189"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2" y="2494467"/>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003" y="3507483"/>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7578286" y="3676494"/>
            <a:ext cx="1032314" cy="7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446014" y="3105657"/>
            <a:ext cx="1164586" cy="349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9289" y="2472322"/>
            <a:ext cx="1947278" cy="19472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82</a:t>
            </a:fld>
            <a:endParaRPr lang="en-US"/>
          </a:p>
        </p:txBody>
      </p:sp>
    </p:spTree>
    <p:extLst>
      <p:ext uri="{BB962C8B-B14F-4D97-AF65-F5344CB8AC3E}">
        <p14:creationId xmlns:p14="http://schemas.microsoft.com/office/powerpoint/2010/main" val="34292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Lot’s of Work on Memory Hard Functions</a:t>
            </a:r>
            <a:endParaRPr dirty="0"/>
          </a:p>
        </p:txBody>
      </p:sp>
      <p:sp>
        <p:nvSpPr>
          <p:cNvPr id="228" name="Shape 228"/>
          <p:cNvSpPr txBox="1">
            <a:spLocks noGrp="1"/>
          </p:cNvSpPr>
          <p:nvPr>
            <p:ph type="body" idx="1"/>
          </p:nvPr>
        </p:nvSpPr>
        <p:spPr>
          <a:xfrm>
            <a:off x="460375" y="1524000"/>
            <a:ext cx="11277600" cy="4351200"/>
          </a:xfrm>
          <a:prstGeom prst="rect">
            <a:avLst/>
          </a:prstGeom>
        </p:spPr>
        <p:txBody>
          <a:bodyPr spcFirstLastPara="1" wrap="square" lIns="91425" tIns="91425" rIns="91425" bIns="91425" anchor="t" anchorCtr="0">
            <a:noAutofit/>
          </a:bodyPr>
          <a:lstStyle/>
          <a:p>
            <a:r>
              <a:rPr lang="en-US" dirty="0" smtClean="0"/>
              <a:t>[Percival’09 (</a:t>
            </a:r>
            <a:r>
              <a:rPr lang="en-US" dirty="0" err="1" smtClean="0"/>
              <a:t>scrypt</a:t>
            </a:r>
            <a:r>
              <a:rPr lang="en-US" dirty="0" smtClean="0"/>
              <a:t>)]</a:t>
            </a:r>
          </a:p>
          <a:p>
            <a:r>
              <a:rPr lang="en-US" dirty="0" smtClean="0"/>
              <a:t>Password Hashing Competition</a:t>
            </a:r>
          </a:p>
          <a:p>
            <a:pPr lvl="1"/>
            <a:r>
              <a:rPr lang="en-US" dirty="0" smtClean="0"/>
              <a:t>Argon2 (winner), Catena, Lyra2, </a:t>
            </a:r>
            <a:r>
              <a:rPr lang="en-US" dirty="0" err="1" smtClean="0"/>
              <a:t>yescrypt</a:t>
            </a:r>
            <a:r>
              <a:rPr lang="en-US" dirty="0" smtClean="0"/>
              <a:t>…</a:t>
            </a:r>
          </a:p>
          <a:p>
            <a:pPr lvl="1"/>
            <a:r>
              <a:rPr lang="en-US" dirty="0" smtClean="0"/>
              <a:t>Data-Independent (</a:t>
            </a:r>
            <a:r>
              <a:rPr lang="en-US" dirty="0" err="1" smtClean="0"/>
              <a:t>iMHF</a:t>
            </a:r>
            <a:r>
              <a:rPr lang="en-US" dirty="0" smtClean="0"/>
              <a:t>) vs Data-Dependent (</a:t>
            </a:r>
            <a:r>
              <a:rPr lang="en-US" dirty="0" err="1" smtClean="0"/>
              <a:t>dMHF</a:t>
            </a:r>
            <a:r>
              <a:rPr lang="en-US" dirty="0" smtClean="0"/>
              <a:t>)</a:t>
            </a:r>
          </a:p>
          <a:p>
            <a:pPr lvl="2"/>
            <a:r>
              <a:rPr lang="en-US" dirty="0" err="1" smtClean="0"/>
              <a:t>iMHF</a:t>
            </a:r>
            <a:r>
              <a:rPr lang="en-US" dirty="0" smtClean="0"/>
              <a:t>: harder to construct, but resistant to side-channel attacks like cache-timing</a:t>
            </a:r>
          </a:p>
          <a:p>
            <a:r>
              <a:rPr lang="en-US" dirty="0" smtClean="0"/>
              <a:t>[</a:t>
            </a:r>
            <a:r>
              <a:rPr lang="en-US" dirty="0" err="1" smtClean="0"/>
              <a:t>Boneh</a:t>
            </a:r>
            <a:r>
              <a:rPr lang="en-US" dirty="0" smtClean="0"/>
              <a:t> et al.’ 16 (Balloon Hash)]</a:t>
            </a:r>
          </a:p>
          <a:p>
            <a:r>
              <a:rPr lang="en-US" dirty="0" smtClean="0"/>
              <a:t>[Alwen &amp; </a:t>
            </a:r>
            <a:r>
              <a:rPr lang="en-US" dirty="0" err="1" smtClean="0"/>
              <a:t>Serbinenko</a:t>
            </a:r>
            <a:r>
              <a:rPr lang="en-US" dirty="0" smtClean="0"/>
              <a:t>’ 15] </a:t>
            </a:r>
          </a:p>
          <a:p>
            <a:pPr lvl="1"/>
            <a:r>
              <a:rPr lang="en-US" dirty="0" smtClean="0"/>
              <a:t>Definitional issue with ST-complexity (amortization of costs)</a:t>
            </a:r>
          </a:p>
          <a:p>
            <a:pPr lvl="1"/>
            <a:r>
              <a:rPr lang="en-US" dirty="0" smtClean="0"/>
              <a:t>Cumulative Memory Complexity (stronger requirement to address amortization)</a:t>
            </a:r>
          </a:p>
          <a:p>
            <a:r>
              <a:rPr lang="en-US" dirty="0" smtClean="0"/>
              <a:t>[Alwen &amp; Blocki’ 16, 17]</a:t>
            </a:r>
          </a:p>
          <a:p>
            <a:pPr lvl="1"/>
            <a:r>
              <a:rPr lang="en-US" dirty="0" smtClean="0"/>
              <a:t>Argon2i, Balloon Hash and other </a:t>
            </a:r>
            <a:r>
              <a:rPr lang="en-US" dirty="0" err="1" smtClean="0"/>
              <a:t>iMHFs</a:t>
            </a:r>
            <a:r>
              <a:rPr lang="en-US" dirty="0" smtClean="0"/>
              <a:t> have low cumulative memory complexity</a:t>
            </a:r>
          </a:p>
          <a:p>
            <a:endParaRPr lang="en-US" dirty="0" smtClean="0"/>
          </a:p>
          <a:p>
            <a:endParaRPr lang="en-US" sz="3600" dirty="0"/>
          </a:p>
          <a:p>
            <a:pPr marL="50800" lvl="0" indent="0">
              <a:buNone/>
            </a:pPr>
            <a:r>
              <a:rPr lang="en-US" b="1" dirty="0" smtClean="0"/>
              <a:t> </a:t>
            </a:r>
          </a:p>
          <a:p>
            <a:pPr marL="50800" indent="0">
              <a:buNone/>
            </a:pPr>
            <a:endParaRPr lang="en-US" dirty="0" smtClean="0"/>
          </a:p>
          <a:p>
            <a:pPr marL="50800" lvl="0" indent="0">
              <a:buNone/>
            </a:pPr>
            <a:endParaRPr lang="en-US" dirty="0" smtClean="0"/>
          </a:p>
        </p:txBody>
      </p:sp>
      <p:sp>
        <p:nvSpPr>
          <p:cNvPr id="2" name="AutoShape 4" descr="Image result for smiley emoji  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 name="AutoShape 6" descr="Image result for smiley emoji  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 name="AutoShape 8" descr="Image result for smiley emoji  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 name="Shape 179"/>
          <p:cNvSpPr txBox="1">
            <a:spLocks noGrp="1"/>
          </p:cNvSpPr>
          <p:nvPr>
            <p:ph type="sldNum" idx="12"/>
          </p:nvPr>
        </p:nvSpPr>
        <p:spPr>
          <a:xfrm>
            <a:off x="9296400" y="647225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83</a:t>
            </a:fld>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33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Lot’s of Work on Memory Hard Functions</a:t>
            </a:r>
            <a:endParaRPr dirty="0"/>
          </a:p>
        </p:txBody>
      </p:sp>
      <p:sp>
        <p:nvSpPr>
          <p:cNvPr id="228" name="Shape 228"/>
          <p:cNvSpPr txBox="1">
            <a:spLocks noGrp="1"/>
          </p:cNvSpPr>
          <p:nvPr>
            <p:ph type="body" idx="1"/>
          </p:nvPr>
        </p:nvSpPr>
        <p:spPr>
          <a:xfrm>
            <a:off x="460375" y="1524000"/>
            <a:ext cx="11277600" cy="4351200"/>
          </a:xfrm>
          <a:prstGeom prst="rect">
            <a:avLst/>
          </a:prstGeom>
        </p:spPr>
        <p:txBody>
          <a:bodyPr spcFirstLastPara="1" wrap="square" lIns="91425" tIns="91425" rIns="91425" bIns="91425" anchor="t" anchorCtr="0">
            <a:noAutofit/>
          </a:bodyPr>
          <a:lstStyle/>
          <a:p>
            <a:r>
              <a:rPr lang="en-US" dirty="0" smtClean="0"/>
              <a:t>[Alwen &amp; Blocki’ 16, 17]</a:t>
            </a:r>
          </a:p>
          <a:p>
            <a:pPr lvl="1"/>
            <a:r>
              <a:rPr lang="en-US" dirty="0" smtClean="0"/>
              <a:t>Argon2i, Balloon Hash and other data-independent memory hard functions have low cumulative memory complexity (</a:t>
            </a:r>
            <a:r>
              <a:rPr lang="en-US" dirty="0" err="1" smtClean="0"/>
              <a:t>cmc</a:t>
            </a:r>
            <a:r>
              <a:rPr lang="en-US" dirty="0" smtClean="0"/>
              <a:t>)</a:t>
            </a:r>
          </a:p>
          <a:p>
            <a:r>
              <a:rPr lang="en-US" dirty="0" smtClean="0"/>
              <a:t>[</a:t>
            </a:r>
            <a:r>
              <a:rPr lang="en-US" dirty="0" smtClean="0"/>
              <a:t>ABP17</a:t>
            </a:r>
            <a:r>
              <a:rPr lang="en-US" dirty="0" smtClean="0"/>
              <a:t>]</a:t>
            </a:r>
          </a:p>
          <a:p>
            <a:pPr lvl="1"/>
            <a:r>
              <a:rPr lang="en-US" dirty="0" smtClean="0"/>
              <a:t>Theoretical construction of </a:t>
            </a:r>
            <a:r>
              <a:rPr lang="en-US" dirty="0" err="1" smtClean="0"/>
              <a:t>iMHFs</a:t>
            </a:r>
            <a:r>
              <a:rPr lang="en-US" dirty="0" smtClean="0"/>
              <a:t> with asymptotically optimal cumulative memory complexity</a:t>
            </a:r>
          </a:p>
          <a:p>
            <a:r>
              <a:rPr lang="en-US" dirty="0" smtClean="0"/>
              <a:t>[</a:t>
            </a:r>
            <a:r>
              <a:rPr lang="en-US" dirty="0" smtClean="0"/>
              <a:t>ABH17</a:t>
            </a:r>
            <a:r>
              <a:rPr lang="en-US" dirty="0" smtClean="0"/>
              <a:t>]</a:t>
            </a:r>
          </a:p>
          <a:p>
            <a:pPr lvl="1"/>
            <a:r>
              <a:rPr lang="en-US" dirty="0" smtClean="0"/>
              <a:t>First practical construction of </a:t>
            </a:r>
            <a:r>
              <a:rPr lang="en-US" dirty="0" err="1"/>
              <a:t>iMHFs</a:t>
            </a:r>
            <a:r>
              <a:rPr lang="en-US" dirty="0"/>
              <a:t> with asymptotically optimal cumulative memory complexity</a:t>
            </a:r>
          </a:p>
          <a:p>
            <a:r>
              <a:rPr lang="en-US" dirty="0" smtClean="0"/>
              <a:t>[</a:t>
            </a:r>
            <a:r>
              <a:rPr lang="en-US" dirty="0" smtClean="0"/>
              <a:t>ABP18] </a:t>
            </a:r>
            <a:r>
              <a:rPr lang="en-US" dirty="0" smtClean="0"/>
              <a:t>Sustained Space Complexity</a:t>
            </a:r>
          </a:p>
          <a:p>
            <a:endParaRPr lang="en-US" dirty="0" smtClean="0"/>
          </a:p>
          <a:p>
            <a:endParaRPr lang="en-US" sz="3600" dirty="0"/>
          </a:p>
          <a:p>
            <a:pPr marL="50800" lvl="0" indent="0">
              <a:buNone/>
            </a:pPr>
            <a:r>
              <a:rPr lang="en-US" b="1" dirty="0" smtClean="0"/>
              <a:t> </a:t>
            </a:r>
          </a:p>
          <a:p>
            <a:pPr marL="50800" indent="0">
              <a:buNone/>
            </a:pPr>
            <a:endParaRPr lang="en-US" dirty="0" smtClean="0"/>
          </a:p>
          <a:p>
            <a:pPr marL="50800" lvl="0" indent="0">
              <a:buNone/>
            </a:pPr>
            <a:endParaRPr lang="en-US" dirty="0" smtClean="0"/>
          </a:p>
        </p:txBody>
      </p:sp>
      <p:sp>
        <p:nvSpPr>
          <p:cNvPr id="2" name="AutoShape 4" descr="Image result for smiley emoji  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 name="AutoShape 6" descr="Image result for smiley emoji  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 name="AutoShape 8" descr="Image result for smiley emoji  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 name="Shape 179"/>
          <p:cNvSpPr txBox="1">
            <a:spLocks noGrp="1"/>
          </p:cNvSpPr>
          <p:nvPr>
            <p:ph type="sldNum" idx="12"/>
          </p:nvPr>
        </p:nvSpPr>
        <p:spPr>
          <a:xfrm>
            <a:off x="9296400" y="640473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84</a:t>
            </a:fld>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832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85</a:t>
            </a:fld>
            <a:endParaRPr lang="en-US"/>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8661367" y="1752784"/>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1" y="2220485"/>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176" y="2176013"/>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4800600" y="1683231"/>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lt=&quot;light-bulbs2.jpg&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4645617" y="3665694"/>
            <a:ext cx="523391" cy="853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8661368" y="3665694"/>
            <a:ext cx="523391" cy="8534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4378" y="5334000"/>
            <a:ext cx="2577950"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(memory-hard)</a:t>
            </a:r>
          </a:p>
        </p:txBody>
      </p:sp>
      <p:sp>
        <p:nvSpPr>
          <p:cNvPr id="19" name="Rectangle 18"/>
          <p:cNvSpPr/>
          <p:nvPr/>
        </p:nvSpPr>
        <p:spPr>
          <a:xfrm>
            <a:off x="7558470" y="5334000"/>
            <a:ext cx="2945037"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(bandwidth-hard)</a:t>
            </a:r>
          </a:p>
        </p:txBody>
      </p:sp>
      <p:sp>
        <p:nvSpPr>
          <p:cNvPr id="20" name="Content Placeholder 7"/>
          <p:cNvSpPr txBox="1">
            <a:spLocks/>
          </p:cNvSpPr>
          <p:nvPr/>
        </p:nvSpPr>
        <p:spPr>
          <a:xfrm>
            <a:off x="1219200" y="5791200"/>
            <a:ext cx="8991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600" dirty="0">
                <a:latin typeface="Calibri" panose="020F0502020204030204" pitchFamily="34" charset="0"/>
                <a:ea typeface="Cambria Math" panose="02040503050406030204" pitchFamily="18" charset="0"/>
                <a:cs typeface="Calibri" panose="020F0502020204030204" pitchFamily="34" charset="0"/>
              </a:rPr>
              <a:t>  $$ per </a:t>
            </a:r>
            <a:r>
              <a:rPr lang="en-US" sz="3600" dirty="0" err="1">
                <a:latin typeface="Calibri" panose="020F0502020204030204" pitchFamily="34" charset="0"/>
                <a:ea typeface="Cambria Math" panose="02040503050406030204" pitchFamily="18" charset="0"/>
                <a:cs typeface="Calibri" panose="020F0502020204030204" pitchFamily="34" charset="0"/>
              </a:rPr>
              <a:t>eval</a:t>
            </a:r>
            <a:r>
              <a:rPr lang="en-US" sz="3600" dirty="0">
                <a:latin typeface="Calibri" panose="020F0502020204030204" pitchFamily="34" charset="0"/>
                <a:ea typeface="Cambria Math" panose="02040503050406030204" pitchFamily="18" charset="0"/>
                <a:cs typeface="Calibri" panose="020F0502020204030204" pitchFamily="34" charset="0"/>
              </a:rPr>
              <a:t>():  amortized capital + </a:t>
            </a:r>
            <a:r>
              <a:rPr lang="en-US" sz="3600" dirty="0">
                <a:solidFill>
                  <a:srgbClr val="FF0000"/>
                </a:solidFill>
                <a:latin typeface="Calibri" panose="020F0502020204030204" pitchFamily="34" charset="0"/>
                <a:ea typeface="Cambria Math" panose="02040503050406030204" pitchFamily="18" charset="0"/>
                <a:cs typeface="Calibri" panose="020F0502020204030204" pitchFamily="34" charset="0"/>
              </a:rPr>
              <a:t>electricity</a:t>
            </a:r>
            <a:r>
              <a:rPr lang="en-US" sz="36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Tree>
    <p:extLst>
      <p:ext uri="{BB962C8B-B14F-4D97-AF65-F5344CB8AC3E}">
        <p14:creationId xmlns:p14="http://schemas.microsoft.com/office/powerpoint/2010/main" val="18808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76400"/>
            <a:ext cx="8686800" cy="1524000"/>
          </a:xfrm>
        </p:spPr>
        <p:txBody>
          <a:bodyPr>
            <a:normAutofit fontScale="90000"/>
          </a:bodyPr>
          <a:lstStyle/>
          <a:p>
            <a:r>
              <a:rPr lang="en-US" b="0" dirty="0">
                <a:latin typeface="Calibri" panose="020F0502020204030204" pitchFamily="34" charset="0"/>
                <a:cs typeface="Calibri" panose="020F0502020204030204" pitchFamily="34" charset="0"/>
              </a:rPr>
              <a:t>How to </a:t>
            </a:r>
            <a:r>
              <a:rPr lang="en-US" sz="5200" b="0" dirty="0">
                <a:latin typeface="Calibri" panose="020F0502020204030204" pitchFamily="34" charset="0"/>
                <a:cs typeface="Calibri" panose="020F0502020204030204" pitchFamily="34" charset="0"/>
              </a:rPr>
              <a:t>Define</a:t>
            </a:r>
            <a:r>
              <a:rPr lang="en-US" b="0" dirty="0">
                <a:latin typeface="Calibri" panose="020F0502020204030204" pitchFamily="34" charset="0"/>
                <a:cs typeface="Calibri" panose="020F0502020204030204" pitchFamily="34" charset="0"/>
              </a:rPr>
              <a:t> Bandwidth Hardness?</a:t>
            </a:r>
          </a:p>
        </p:txBody>
      </p:sp>
      <p:sp>
        <p:nvSpPr>
          <p:cNvPr id="5" name="Slide Number Placeholder 3"/>
          <p:cNvSpPr txBox="1">
            <a:spLocks/>
          </p:cNvSpPr>
          <p:nvPr/>
        </p:nvSpPr>
        <p:spPr>
          <a:xfrm>
            <a:off x="11338560" y="6356349"/>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mtClean="0">
                <a:latin typeface="Arial" panose="020B0604020202020204" pitchFamily="34" charset="0"/>
                <a:cs typeface="Arial" panose="020B0604020202020204" pitchFamily="34" charset="0"/>
              </a:rPr>
              <a:pPr/>
              <a:t>86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64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Cost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58071"/>
                <a:ext cx="11887200" cy="1631216"/>
              </a:xfrm>
            </p:spPr>
            <p:txBody>
              <a:bodyPr/>
              <a:lstStyle/>
              <a:p>
                <a:r>
                  <a:rPr lang="en-US" dirty="0"/>
                  <a:t>Graph labeling, compute H:</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2</m:t>
                    </m:r>
                    <m:r>
                      <a:rPr lang="en-US" i="1" baseline="30000">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𝑤</m:t>
                    </m:r>
                  </m:oMath>
                </a14:m>
                <a:r>
                  <a:rPr lang="en-US" dirty="0"/>
                  <a:t>  in a DAG</a:t>
                </a:r>
              </a:p>
              <a:p>
                <a:r>
                  <a:rPr lang="en-US" dirty="0"/>
                  <a:t>Give the adversary a cache</a:t>
                </a:r>
              </a:p>
              <a:p>
                <a:r>
                  <a:rPr lang="en-US" dirty="0"/>
                  <a:t>Energy Cost</a:t>
                </a:r>
              </a:p>
              <a:p>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e</m:t>
                      </m:r>
                      <m:r>
                        <m:rPr>
                          <m:sty m:val="p"/>
                        </m:rPr>
                        <a:rPr lang="en-US" b="0" i="0" smtClean="0">
                          <a:solidFill>
                            <a:schemeClr val="tx1"/>
                          </a:solidFill>
                          <a:latin typeface="Cambria Math" panose="02040503050406030204" pitchFamily="18" charset="0"/>
                        </a:rPr>
                        <m:t>cost</m:t>
                      </m:r>
                      <m:d>
                        <m:dPr>
                          <m:ctrlPr>
                            <a:rPr lang="en-US" b="0"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𝑚𝑤</m:t>
                          </m:r>
                        </m:e>
                      </m:d>
                      <m:r>
                        <a:rPr lang="en-US" b="0" i="0" smtClean="0">
                          <a:solidFill>
                            <a:schemeClr val="tx1"/>
                          </a:solidFill>
                          <a:latin typeface="Cambria Math" panose="02040503050406030204" pitchFamily="18" charset="0"/>
                        </a:rPr>
                        <m:t>=</m:t>
                      </m:r>
                      <m:r>
                        <a:rPr lang="en-US" i="1">
                          <a:solidFill>
                            <a:srgbClr val="003DB8"/>
                          </a:solidFill>
                          <a:latin typeface="Cambria Math" panose="02040503050406030204" pitchFamily="18" charset="0"/>
                        </a:rPr>
                        <m:t> </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a:solidFill>
                            <a:srgbClr val="003DB8"/>
                          </a:solidFill>
                          <a:latin typeface="Cambria Math" panose="02040503050406030204" pitchFamily="18" charset="0"/>
                          <a:ea typeface="Cambria Math" panose="02040503050406030204" pitchFamily="18" charset="0"/>
                        </a:rPr>
                        <m:t>×</m:t>
                      </m:r>
                      <m:f>
                        <m:fPr>
                          <m:ctrlPr>
                            <a:rPr lang="en-US" i="1" smtClean="0">
                              <a:solidFill>
                                <a:srgbClr val="003DB8"/>
                              </a:solidFill>
                              <a:latin typeface="Cambria Math" panose="02040503050406030204" pitchFamily="18" charset="0"/>
                              <a:ea typeface="Cambria Math" panose="02040503050406030204" pitchFamily="18" charset="0"/>
                            </a:rPr>
                          </m:ctrlPr>
                        </m:fPr>
                        <m:num>
                          <m:d>
                            <m:dPr>
                              <m:ctrlPr>
                                <a:rPr lang="en-US" i="1">
                                  <a:solidFill>
                                    <a:srgbClr val="003DB8"/>
                                  </a:solidFill>
                                  <a:latin typeface="Cambria Math" panose="02040503050406030204" pitchFamily="18" charset="0"/>
                                  <a:ea typeface="Cambria Math" panose="02040503050406030204" pitchFamily="18" charset="0"/>
                                </a:rPr>
                              </m:ctrlPr>
                            </m:dPr>
                            <m:e>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bits</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transfered</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to</m:t>
                              </m:r>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from</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cache</m:t>
                              </m:r>
                            </m:e>
                          </m:d>
                        </m:num>
                        <m:den>
                          <m:r>
                            <a:rPr lang="en-US" b="0" i="1" smtClean="0">
                              <a:solidFill>
                                <a:srgbClr val="003DB8"/>
                              </a:solidFill>
                              <a:latin typeface="Cambria Math" panose="02040503050406030204" pitchFamily="18" charset="0"/>
                              <a:ea typeface="Cambria Math" panose="02040503050406030204" pitchFamily="18" charset="0"/>
                            </a:rPr>
                            <m:t>𝑤</m:t>
                          </m:r>
                        </m:den>
                      </m:f>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a:solidFill>
                            <a:srgbClr val="FF0000"/>
                          </a:solidFill>
                          <a:latin typeface="Cambria Math" panose="02040503050406030204" pitchFamily="18" charset="0"/>
                          <a:ea typeface="Cambria Math" panose="02040503050406030204" pitchFamily="18" charset="0"/>
                        </a:rPr>
                        <m:t>×</m:t>
                      </m:r>
                      <m:d>
                        <m:dPr>
                          <m:ctrlPr>
                            <a:rPr lang="en-US" i="1">
                              <a:solidFill>
                                <a:srgbClr val="FF0000"/>
                              </a:solidFill>
                              <a:latin typeface="Cambria Math" panose="02040503050406030204" pitchFamily="18" charset="0"/>
                              <a:ea typeface="Cambria Math" panose="02040503050406030204" pitchFamily="18" charset="0"/>
                            </a:rPr>
                          </m:ctrlPr>
                        </m:dPr>
                        <m:e>
                          <m:r>
                            <a:rPr lang="en-US">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evals</m:t>
                          </m:r>
                          <m:r>
                            <a:rPr lang="en-US" b="0" i="0" smtClean="0">
                              <a:solidFill>
                                <a:srgbClr val="FF0000"/>
                              </a:solidFill>
                              <a:latin typeface="Cambria Math" panose="02040503050406030204" pitchFamily="18" charset="0"/>
                              <a:ea typeface="Cambria Math" panose="02040503050406030204" pitchFamily="18" charset="0"/>
                            </a:rPr>
                            <m:t> </m:t>
                          </m:r>
                          <m:r>
                            <m:rPr>
                              <m:sty m:val="p"/>
                            </m:rPr>
                            <a:rPr lang="en-US" b="0" i="0" smtClean="0">
                              <a:solidFill>
                                <a:srgbClr val="FF0000"/>
                              </a:solidFill>
                              <a:latin typeface="Cambria Math" panose="02040503050406030204" pitchFamily="18" charset="0"/>
                              <a:ea typeface="Cambria Math" panose="02040503050406030204" pitchFamily="18" charset="0"/>
                            </a:rPr>
                            <m:t>H</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58071"/>
                <a:ext cx="11887200" cy="1631216"/>
              </a:xfrm>
              <a:blipFill>
                <a:blip r:embed="rId2"/>
                <a:stretch>
                  <a:fillRect l="-513" b="-779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EA6D8CF-3CDE-4807-BCD2-C9F2B831AAA5}"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87</a:t>
            </a:fld>
            <a:endParaRPr kumimoji="0" lang="en-US" sz="1200" b="0" i="0" u="none" strike="noStrike" kern="0" cap="none" spc="0" normalizeH="0" baseline="0" noProof="0" dirty="0">
              <a:ln>
                <a:noFill/>
              </a:ln>
              <a:solidFill>
                <a:srgbClr val="888888"/>
              </a:solidFill>
              <a:effectLst/>
              <a:uLnTx/>
              <a:uFillTx/>
              <a:latin typeface="Calibri"/>
              <a:cs typeface="Calibri"/>
              <a:sym typeface="Calibri"/>
            </a:endParaRPr>
          </a:p>
        </p:txBody>
      </p:sp>
      <p:grpSp>
        <p:nvGrpSpPr>
          <p:cNvPr id="5" name="Group 4"/>
          <p:cNvGrpSpPr/>
          <p:nvPr/>
        </p:nvGrpSpPr>
        <p:grpSpPr>
          <a:xfrm>
            <a:off x="6858001" y="4810496"/>
            <a:ext cx="2999243" cy="1742704"/>
            <a:chOff x="1330517" y="3997755"/>
            <a:chExt cx="2079049" cy="1208027"/>
          </a:xfrm>
        </p:grpSpPr>
        <p:sp>
          <p:nvSpPr>
            <p:cNvPr id="23" name="Oval 22"/>
            <p:cNvSpPr/>
            <p:nvPr/>
          </p:nvSpPr>
          <p:spPr>
            <a:xfrm>
              <a:off x="1330517"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24" name="Oval 23"/>
            <p:cNvSpPr/>
            <p:nvPr/>
          </p:nvSpPr>
          <p:spPr>
            <a:xfrm>
              <a:off x="2005850"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25" name="Oval 24"/>
            <p:cNvSpPr/>
            <p:nvPr/>
          </p:nvSpPr>
          <p:spPr>
            <a:xfrm>
              <a:off x="2681183"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26" name="Oval 25"/>
            <p:cNvSpPr/>
            <p:nvPr/>
          </p:nvSpPr>
          <p:spPr>
            <a:xfrm>
              <a:off x="3356516"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cxnSp>
          <p:nvCxnSpPr>
            <p:cNvPr id="27" name="Straight Arrow Connector 26"/>
            <p:cNvCxnSpPr>
              <a:stCxn id="23" idx="6"/>
              <a:endCxn id="24" idx="2"/>
            </p:cNvCxnSpPr>
            <p:nvPr/>
          </p:nvCxnSpPr>
          <p:spPr>
            <a:xfrm>
              <a:off x="1376236"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6"/>
              <a:endCxn id="25" idx="2"/>
            </p:cNvCxnSpPr>
            <p:nvPr/>
          </p:nvCxnSpPr>
          <p:spPr>
            <a:xfrm>
              <a:off x="2051569"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6"/>
              <a:endCxn id="26" idx="2"/>
            </p:cNvCxnSpPr>
            <p:nvPr/>
          </p:nvCxnSpPr>
          <p:spPr>
            <a:xfrm>
              <a:off x="2726902"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337848" y="4581199"/>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31" name="Oval 30"/>
            <p:cNvSpPr/>
            <p:nvPr/>
          </p:nvSpPr>
          <p:spPr>
            <a:xfrm>
              <a:off x="2004350" y="4573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32" name="Oval 31"/>
            <p:cNvSpPr/>
            <p:nvPr/>
          </p:nvSpPr>
          <p:spPr>
            <a:xfrm>
              <a:off x="2688514" y="4578468"/>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33" name="Oval 32"/>
            <p:cNvSpPr/>
            <p:nvPr/>
          </p:nvSpPr>
          <p:spPr>
            <a:xfrm>
              <a:off x="3363847" y="4578468"/>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cxnSp>
          <p:nvCxnSpPr>
            <p:cNvPr id="34" name="Straight Arrow Connector 33"/>
            <p:cNvCxnSpPr>
              <a:stCxn id="30" idx="6"/>
              <a:endCxn id="31" idx="2"/>
            </p:cNvCxnSpPr>
            <p:nvPr/>
          </p:nvCxnSpPr>
          <p:spPr>
            <a:xfrm flipV="1">
              <a:off x="1383567" y="4596615"/>
              <a:ext cx="620783" cy="744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2"/>
            </p:cNvCxnSpPr>
            <p:nvPr/>
          </p:nvCxnSpPr>
          <p:spPr>
            <a:xfrm>
              <a:off x="2050069" y="4596615"/>
              <a:ext cx="638445" cy="471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6"/>
              <a:endCxn id="33" idx="2"/>
            </p:cNvCxnSpPr>
            <p:nvPr/>
          </p:nvCxnSpPr>
          <p:spPr>
            <a:xfrm>
              <a:off x="2734233" y="4601328"/>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4"/>
              <a:endCxn id="33" idx="0"/>
            </p:cNvCxnSpPr>
            <p:nvPr/>
          </p:nvCxnSpPr>
          <p:spPr>
            <a:xfrm>
              <a:off x="2028710" y="4043474"/>
              <a:ext cx="1357997"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4"/>
              <a:endCxn id="32" idx="0"/>
            </p:cNvCxnSpPr>
            <p:nvPr/>
          </p:nvCxnSpPr>
          <p:spPr>
            <a:xfrm>
              <a:off x="1353377" y="4043474"/>
              <a:ext cx="1357997"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4"/>
              <a:endCxn id="31" idx="0"/>
            </p:cNvCxnSpPr>
            <p:nvPr/>
          </p:nvCxnSpPr>
          <p:spPr>
            <a:xfrm flipH="1">
              <a:off x="2027210" y="4043474"/>
              <a:ext cx="1500" cy="53028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4"/>
              <a:endCxn id="30" idx="0"/>
            </p:cNvCxnSpPr>
            <p:nvPr/>
          </p:nvCxnSpPr>
          <p:spPr>
            <a:xfrm flipH="1">
              <a:off x="1360708" y="4043474"/>
              <a:ext cx="2018668" cy="53772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330517" y="5159181"/>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42" name="Oval 41"/>
            <p:cNvSpPr/>
            <p:nvPr/>
          </p:nvSpPr>
          <p:spPr>
            <a:xfrm>
              <a:off x="2011681" y="5158740"/>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43" name="Oval 42"/>
            <p:cNvSpPr/>
            <p:nvPr/>
          </p:nvSpPr>
          <p:spPr>
            <a:xfrm>
              <a:off x="2687013" y="5160063"/>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sp>
          <p:nvSpPr>
            <p:cNvPr id="44" name="Oval 43"/>
            <p:cNvSpPr/>
            <p:nvPr/>
          </p:nvSpPr>
          <p:spPr>
            <a:xfrm>
              <a:off x="3356516" y="5159181"/>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mbria" panose="02040503050406030204" pitchFamily="18" charset="0"/>
                <a:ea typeface="+mn-ea"/>
                <a:cs typeface="Calibri" panose="020F0502020204030204" pitchFamily="34" charset="0"/>
                <a:sym typeface="Arial"/>
              </a:endParaRPr>
            </a:p>
          </p:txBody>
        </p:sp>
        <p:cxnSp>
          <p:nvCxnSpPr>
            <p:cNvPr id="45" name="Straight Arrow Connector 44"/>
            <p:cNvCxnSpPr>
              <a:stCxn id="41" idx="6"/>
              <a:endCxn id="42" idx="2"/>
            </p:cNvCxnSpPr>
            <p:nvPr/>
          </p:nvCxnSpPr>
          <p:spPr>
            <a:xfrm flipV="1">
              <a:off x="1376236" y="5181600"/>
              <a:ext cx="635445" cy="44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6"/>
              <a:endCxn id="43" idx="2"/>
            </p:cNvCxnSpPr>
            <p:nvPr/>
          </p:nvCxnSpPr>
          <p:spPr>
            <a:xfrm>
              <a:off x="2057400" y="5181600"/>
              <a:ext cx="629613" cy="132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6"/>
              <a:endCxn id="44" idx="2"/>
            </p:cNvCxnSpPr>
            <p:nvPr/>
          </p:nvCxnSpPr>
          <p:spPr>
            <a:xfrm flipV="1">
              <a:off x="2732732" y="5182041"/>
              <a:ext cx="623784" cy="882"/>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4" idx="4"/>
              <a:endCxn id="30" idx="0"/>
            </p:cNvCxnSpPr>
            <p:nvPr/>
          </p:nvCxnSpPr>
          <p:spPr>
            <a:xfrm flipH="1">
              <a:off x="1360708" y="4043474"/>
              <a:ext cx="668002" cy="53772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5" idx="4"/>
              <a:endCxn id="31" idx="0"/>
            </p:cNvCxnSpPr>
            <p:nvPr/>
          </p:nvCxnSpPr>
          <p:spPr>
            <a:xfrm flipH="1">
              <a:off x="2027210" y="4043474"/>
              <a:ext cx="676833" cy="53028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5" idx="4"/>
              <a:endCxn id="33" idx="0"/>
            </p:cNvCxnSpPr>
            <p:nvPr/>
          </p:nvCxnSpPr>
          <p:spPr>
            <a:xfrm>
              <a:off x="2704043" y="4043474"/>
              <a:ext cx="682664"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6" idx="4"/>
              <a:endCxn id="32" idx="0"/>
            </p:cNvCxnSpPr>
            <p:nvPr/>
          </p:nvCxnSpPr>
          <p:spPr>
            <a:xfrm flipH="1">
              <a:off x="2711374" y="4043474"/>
              <a:ext cx="668002"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1" idx="4"/>
              <a:endCxn id="44" idx="0"/>
            </p:cNvCxnSpPr>
            <p:nvPr/>
          </p:nvCxnSpPr>
          <p:spPr>
            <a:xfrm>
              <a:off x="2027210" y="4619474"/>
              <a:ext cx="1352166" cy="539707"/>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4"/>
              <a:endCxn id="43" idx="0"/>
            </p:cNvCxnSpPr>
            <p:nvPr/>
          </p:nvCxnSpPr>
          <p:spPr>
            <a:xfrm>
              <a:off x="1360708" y="4626918"/>
              <a:ext cx="1349165" cy="53314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1" idx="4"/>
              <a:endCxn id="42" idx="0"/>
            </p:cNvCxnSpPr>
            <p:nvPr/>
          </p:nvCxnSpPr>
          <p:spPr>
            <a:xfrm>
              <a:off x="2027210" y="4619474"/>
              <a:ext cx="7331" cy="539266"/>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3" idx="4"/>
              <a:endCxn id="41" idx="0"/>
            </p:cNvCxnSpPr>
            <p:nvPr/>
          </p:nvCxnSpPr>
          <p:spPr>
            <a:xfrm flipH="1">
              <a:off x="1353377" y="4624187"/>
              <a:ext cx="2033330"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1" idx="4"/>
              <a:endCxn id="41" idx="0"/>
            </p:cNvCxnSpPr>
            <p:nvPr/>
          </p:nvCxnSpPr>
          <p:spPr>
            <a:xfrm flipH="1">
              <a:off x="1353377" y="4619474"/>
              <a:ext cx="673833" cy="539707"/>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2" idx="4"/>
              <a:endCxn id="42" idx="0"/>
            </p:cNvCxnSpPr>
            <p:nvPr/>
          </p:nvCxnSpPr>
          <p:spPr>
            <a:xfrm flipH="1">
              <a:off x="2034541" y="4624187"/>
              <a:ext cx="676833" cy="53455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2" idx="5"/>
              <a:endCxn id="44" idx="7"/>
            </p:cNvCxnSpPr>
            <p:nvPr/>
          </p:nvCxnSpPr>
          <p:spPr>
            <a:xfrm>
              <a:off x="2727538" y="4617492"/>
              <a:ext cx="668002" cy="54838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3" idx="4"/>
              <a:endCxn id="43" idx="0"/>
            </p:cNvCxnSpPr>
            <p:nvPr/>
          </p:nvCxnSpPr>
          <p:spPr>
            <a:xfrm flipH="1">
              <a:off x="2709873" y="4624187"/>
              <a:ext cx="676834" cy="535876"/>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grpSp>
      <p:pic>
        <p:nvPicPr>
          <p:cNvPr id="61" name="Picture 20" descr="alt=&quot;Memory Ddr Magnus Erik L Clipart Icon PNG&quot; title=&quot;Memory Ddr Magnus Erik L Clipart Icon PNG&quo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976" y="4558580"/>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tegrated circui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78920"/>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2152439" y="4429780"/>
            <a:ext cx="62709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cxnSp>
        <p:nvCxnSpPr>
          <p:cNvPr id="66" name="Straight Arrow Connector 65"/>
          <p:cNvCxnSpPr/>
          <p:nvPr/>
        </p:nvCxnSpPr>
        <p:spPr>
          <a:xfrm>
            <a:off x="4356446" y="5188520"/>
            <a:ext cx="748954"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8" name="Picture 20" descr="alt=&quot;Memory Ddr Magnus Erik L Clipart Icon PNG&quot; title=&quot;Memory Ddr Magnus Erik L Clipart Icon PNG&quo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0276" y="4519685"/>
            <a:ext cx="774207" cy="58162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514599" y="3927949"/>
            <a:ext cx="731351" cy="650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700661" y="3659415"/>
            <a:ext cx="39064" cy="1441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45950" y="4114800"/>
            <a:ext cx="1111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Bit in cache</a:t>
            </a:r>
          </a:p>
        </p:txBody>
      </p:sp>
    </p:spTree>
    <p:extLst>
      <p:ext uri="{BB962C8B-B14F-4D97-AF65-F5344CB8AC3E}">
        <p14:creationId xmlns:p14="http://schemas.microsoft.com/office/powerpoint/2010/main" val="18625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dirty="0">
                <a:solidFill>
                  <a:srgbClr val="FF0000"/>
                </a:solidFill>
              </a:rPr>
              <a:t>red</a:t>
            </a:r>
            <a:r>
              <a:rPr lang="en-US" dirty="0"/>
              <a:t>-</a:t>
            </a:r>
            <a:r>
              <a:rPr lang="en-US" dirty="0">
                <a:solidFill>
                  <a:srgbClr val="003DB8"/>
                </a:solidFill>
              </a:rPr>
              <a:t>blue</a:t>
            </a:r>
            <a:r>
              <a:rPr lang="en-US" dirty="0"/>
              <a:t> </a:t>
            </a:r>
            <a:r>
              <a:rPr lang="en-US" b="1" dirty="0">
                <a:solidFill>
                  <a:srgbClr val="7030A0"/>
                </a:solidFill>
              </a:rPr>
              <a:t>pebbling</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3763695"/>
                <a:ext cx="11564404" cy="1871175"/>
              </a:xfrm>
            </p:spPr>
            <p:txBody>
              <a:bodyPr>
                <a:noAutofit/>
              </a:bodyPr>
              <a:lstStyle/>
              <a:p>
                <a:pPr marL="0" indent="0">
                  <a:buNone/>
                </a:pPr>
                <a:r>
                  <a:rPr lang="en-US" sz="3200" b="1" dirty="0">
                    <a:ea typeface="Cambria Math" panose="02040503050406030204" pitchFamily="18" charset="0"/>
                  </a:rPr>
                  <a:t>Pebbling:  </a:t>
                </a:r>
                <a14:m>
                  <m:oMath xmlns:m="http://schemas.openxmlformats.org/officeDocument/2006/math">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oMath>
                </a14:m>
                <a:r>
                  <a:rPr lang="en-US" sz="3200" dirty="0">
                    <a:ea typeface="Cambria Math" panose="02040503050406030204" pitchFamily="18" charset="0"/>
                  </a:rPr>
                  <a:t>=(</a:t>
                </a:r>
                <a:r>
                  <a:rPr lang="en-US" sz="3200" dirty="0">
                    <a:solidFill>
                      <a:srgbClr val="003DB8"/>
                    </a:solidFill>
                    <a:ea typeface="Cambria Math" panose="02040503050406030204" pitchFamily="18" charset="0"/>
                  </a:rPr>
                  <a:t>B</a:t>
                </a:r>
                <a:r>
                  <a:rPr lang="en-US" sz="3200" baseline="-25000" dirty="0">
                    <a:solidFill>
                      <a:srgbClr val="003DB8"/>
                    </a:solidFill>
                    <a:ea typeface="Cambria Math" panose="02040503050406030204" pitchFamily="18" charset="0"/>
                  </a:rPr>
                  <a:t>1</a:t>
                </a:r>
                <a:r>
                  <a:rPr lang="en-US" sz="3200" dirty="0">
                    <a:ea typeface="Cambria Math" panose="02040503050406030204" pitchFamily="18" charset="0"/>
                  </a:rPr>
                  <a:t>,</a:t>
                </a:r>
                <a:r>
                  <a:rPr lang="en-US" sz="3200" dirty="0">
                    <a:solidFill>
                      <a:srgbClr val="FF0000"/>
                    </a:solidFill>
                    <a:ea typeface="Cambria Math" panose="02040503050406030204" pitchFamily="18" charset="0"/>
                  </a:rPr>
                  <a:t>R</a:t>
                </a:r>
                <a:r>
                  <a:rPr lang="en-US" sz="3200" baseline="-25000" dirty="0">
                    <a:solidFill>
                      <a:srgbClr val="FF0000"/>
                    </a:solidFill>
                    <a:ea typeface="Cambria Math" panose="02040503050406030204" pitchFamily="18" charset="0"/>
                  </a:rPr>
                  <a:t>1</a:t>
                </a:r>
                <a:r>
                  <a:rPr lang="en-US" sz="3200" dirty="0">
                    <a:ea typeface="Cambria Math" panose="02040503050406030204" pitchFamily="18" charset="0"/>
                  </a:rPr>
                  <a:t>)…, (</a:t>
                </a:r>
                <a:r>
                  <a:rPr lang="en-US" sz="3200" dirty="0" err="1">
                    <a:solidFill>
                      <a:srgbClr val="003DB8"/>
                    </a:solidFill>
                    <a:ea typeface="Cambria Math" panose="02040503050406030204" pitchFamily="18" charset="0"/>
                  </a:rPr>
                  <a:t>B</a:t>
                </a:r>
                <a:r>
                  <a:rPr lang="en-US" sz="3200" baseline="-25000" dirty="0" err="1">
                    <a:solidFill>
                      <a:srgbClr val="003DB8"/>
                    </a:solidFill>
                    <a:ea typeface="Cambria Math" panose="02040503050406030204" pitchFamily="18" charset="0"/>
                  </a:rPr>
                  <a:t>t</a:t>
                </a:r>
                <a:r>
                  <a:rPr lang="en-US" sz="3200" dirty="0" err="1">
                    <a:ea typeface="Cambria Math" panose="02040503050406030204" pitchFamily="18" charset="0"/>
                  </a:rPr>
                  <a:t>,</a:t>
                </a:r>
                <a:r>
                  <a:rPr lang="en-US" sz="3200" dirty="0" err="1">
                    <a:solidFill>
                      <a:srgbClr val="FF0000"/>
                    </a:solidFill>
                    <a:ea typeface="Cambria Math" panose="02040503050406030204" pitchFamily="18" charset="0"/>
                  </a:rPr>
                  <a:t>R</a:t>
                </a:r>
                <a:r>
                  <a:rPr lang="en-US" sz="3200" baseline="-25000" dirty="0" err="1">
                    <a:solidFill>
                      <a:srgbClr val="FF0000"/>
                    </a:solidFill>
                    <a:ea typeface="Cambria Math" panose="02040503050406030204" pitchFamily="18" charset="0"/>
                  </a:rPr>
                  <a:t>t</a:t>
                </a:r>
                <a:r>
                  <a:rPr lang="en-US" sz="3200" dirty="0">
                    <a:ea typeface="Cambria Math" panose="02040503050406030204" pitchFamily="18" charset="0"/>
                  </a:rPr>
                  <a:t>) where</a:t>
                </a:r>
              </a:p>
              <a:p>
                <a:r>
                  <a:rPr lang="en-US" sz="3200" dirty="0">
                    <a:ea typeface="Cambria Math" panose="02040503050406030204" pitchFamily="18" charset="0"/>
                  </a:rPr>
                  <a:t>Set of labels stored in memory at round i: </a:t>
                </a:r>
                <a:r>
                  <a:rPr lang="en-US" sz="3200" dirty="0">
                    <a:solidFill>
                      <a:srgbClr val="003DB8"/>
                    </a:solidFill>
                    <a:ea typeface="Cambria Math" panose="02040503050406030204" pitchFamily="18" charset="0"/>
                  </a:rPr>
                  <a:t>B</a:t>
                </a:r>
                <a:r>
                  <a:rPr lang="en-US" sz="3200" baseline="-25000" dirty="0">
                    <a:solidFill>
                      <a:srgbClr val="003DB8"/>
                    </a:solidFill>
                    <a:ea typeface="Cambria Math" panose="02040503050406030204" pitchFamily="18" charset="0"/>
                  </a:rPr>
                  <a:t>i</a:t>
                </a:r>
              </a:p>
              <a:p>
                <a:r>
                  <a:rPr lang="en-US" sz="3200" dirty="0">
                    <a:ea typeface="Cambria Math" panose="02040503050406030204" pitchFamily="18" charset="0"/>
                  </a:rPr>
                  <a:t>Set of labels stored in cache at round i: </a:t>
                </a:r>
                <a:r>
                  <a:rPr lang="en-US" sz="3200" dirty="0" err="1">
                    <a:solidFill>
                      <a:srgbClr val="FF0000"/>
                    </a:solidFill>
                    <a:ea typeface="Cambria Math" panose="02040503050406030204" pitchFamily="18" charset="0"/>
                  </a:rPr>
                  <a:t>R</a:t>
                </a:r>
                <a:r>
                  <a:rPr lang="en-US" sz="3200" baseline="-25000" dirty="0" err="1">
                    <a:solidFill>
                      <a:srgbClr val="FF0000"/>
                    </a:solidFill>
                    <a:ea typeface="Cambria Math" panose="02040503050406030204" pitchFamily="18" charset="0"/>
                  </a:rPr>
                  <a:t>i</a:t>
                </a:r>
                <a:r>
                  <a:rPr lang="en-US" sz="3200" baseline="-25000" dirty="0">
                    <a:solidFill>
                      <a:srgbClr val="FF0000"/>
                    </a:solidFill>
                    <a:ea typeface="Cambria Math" panose="02040503050406030204" pitchFamily="18" charset="0"/>
                  </a:rPr>
                  <a:t> </a:t>
                </a:r>
                <a:r>
                  <a:rPr lang="en-US" sz="3200" dirty="0">
                    <a:ea typeface="Cambria Math" panose="02040503050406030204" pitchFamily="18" charset="0"/>
                  </a:rPr>
                  <a:t>(Cache-Size: </a:t>
                </a:r>
                <a14:m>
                  <m:oMath xmlns:m="http://schemas.openxmlformats.org/officeDocument/2006/math">
                    <m:d>
                      <m:dPr>
                        <m:begChr m:val="|"/>
                        <m:endChr m:val="|"/>
                        <m:ctrlPr>
                          <a:rPr lang="en-US" sz="3200" i="1">
                            <a:latin typeface="Cambria Math" panose="02040503050406030204" pitchFamily="18" charset="0"/>
                            <a:ea typeface="Cambria Math" panose="02040503050406030204" pitchFamily="18" charset="0"/>
                          </a:rPr>
                        </m:ctrlPr>
                      </m:dPr>
                      <m:e>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e>
                    </m:d>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𝑚</m:t>
                    </m:r>
                  </m:oMath>
                </a14:m>
                <a:r>
                  <a:rPr lang="en-US" sz="3200" dirty="0">
                    <a:ea typeface="Cambria Math" panose="02040503050406030204" pitchFamily="18" charset="0"/>
                  </a:rPr>
                  <a:t>)</a:t>
                </a:r>
              </a:p>
              <a:p>
                <a:endParaRPr lang="en-US" sz="3200" baseline="-25000" dirty="0">
                  <a:solidFill>
                    <a:srgbClr val="FF0000"/>
                  </a:solidFill>
                  <a:ea typeface="Cambria Math" panose="02040503050406030204" pitchFamily="18" charset="0"/>
                </a:endParaRPr>
              </a:p>
              <a:p>
                <a:pPr marL="50800" indent="0">
                  <a:buNone/>
                </a:pPr>
                <a:r>
                  <a:rPr lang="en-US" sz="3200" b="1" dirty="0">
                    <a:ea typeface="Cambria Math" panose="02040503050406030204" pitchFamily="18" charset="0"/>
                  </a:rPr>
                  <a:t>Goal: </a:t>
                </a:r>
                <a:r>
                  <a:rPr lang="en-US" sz="3200" dirty="0">
                    <a:ea typeface="Cambria Math" panose="02040503050406030204" pitchFamily="18" charset="0"/>
                  </a:rPr>
                  <a:t>place red pebble on last node (N) in in G</a:t>
                </a:r>
                <a:endParaRPr lang="en-US" sz="3200" baseline="-25000" dirty="0">
                  <a:solidFill>
                    <a:srgbClr val="FF0000"/>
                  </a:solidFill>
                  <a:ea typeface="Cambria Math" panose="02040503050406030204" pitchFamily="18" charset="0"/>
                </a:endParaRP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3763695"/>
                <a:ext cx="11564404" cy="1871175"/>
              </a:xfrm>
              <a:blipFill>
                <a:blip r:embed="rId3"/>
                <a:stretch>
                  <a:fillRect l="-1317" b="-64495"/>
                </a:stretch>
              </a:blipFill>
            </p:spPr>
            <p:txBody>
              <a:bodyPr/>
              <a:lstStyle/>
              <a:p>
                <a:r>
                  <a:rPr lang="en-US">
                    <a:noFill/>
                  </a:rPr>
                  <a:t> </a:t>
                </a:r>
              </a:p>
            </p:txBody>
          </p:sp>
        </mc:Fallback>
      </mc:AlternateContent>
      <p:sp>
        <p:nvSpPr>
          <p:cNvPr id="4" name="Oval 3"/>
          <p:cNvSpPr/>
          <p:nvPr/>
        </p:nvSpPr>
        <p:spPr>
          <a:xfrm>
            <a:off x="3831451" y="2236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67"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1</a:t>
            </a:r>
          </a:p>
        </p:txBody>
      </p:sp>
      <p:sp>
        <p:nvSpPr>
          <p:cNvPr id="5" name="Oval 4"/>
          <p:cNvSpPr/>
          <p:nvPr/>
        </p:nvSpPr>
        <p:spPr>
          <a:xfrm>
            <a:off x="4807559" y="1915869"/>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67"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2</a:t>
            </a:r>
          </a:p>
        </p:txBody>
      </p:sp>
      <p:sp>
        <p:nvSpPr>
          <p:cNvPr id="6" name="Oval 5"/>
          <p:cNvSpPr/>
          <p:nvPr/>
        </p:nvSpPr>
        <p:spPr>
          <a:xfrm>
            <a:off x="5709706" y="2428479"/>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67"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3</a:t>
            </a:r>
          </a:p>
        </p:txBody>
      </p:sp>
      <p:sp>
        <p:nvSpPr>
          <p:cNvPr id="7" name="Oval 6"/>
          <p:cNvSpPr/>
          <p:nvPr/>
        </p:nvSpPr>
        <p:spPr>
          <a:xfrm>
            <a:off x="6674874" y="1975334"/>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67"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N=4</a:t>
            </a:r>
          </a:p>
        </p:txBody>
      </p:sp>
      <p:cxnSp>
        <p:nvCxnSpPr>
          <p:cNvPr id="8" name="Straight Arrow Connector 7"/>
          <p:cNvCxnSpPr/>
          <p:nvPr/>
        </p:nvCxnSpPr>
        <p:spPr>
          <a:xfrm>
            <a:off x="3165861" y="2519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6"/>
          </p:cNvCxnSpPr>
          <p:nvPr/>
        </p:nvCxnSpPr>
        <p:spPr>
          <a:xfrm>
            <a:off x="7709585" y="2254282"/>
            <a:ext cx="443815" cy="156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8"/>
            <a:ext cx="1827744" cy="523220"/>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Output: L</a:t>
            </a:r>
            <a:r>
              <a:rPr kumimoji="0" lang="en-US" sz="2800" b="0" i="0" u="none" strike="noStrike" kern="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sym typeface="Arial"/>
              </a:rPr>
              <a:t>N</a:t>
            </a:r>
          </a:p>
        </p:txBody>
      </p:sp>
      <p:sp>
        <p:nvSpPr>
          <p:cNvPr id="11" name="TextBox 10"/>
          <p:cNvSpPr txBox="1"/>
          <p:nvPr/>
        </p:nvSpPr>
        <p:spPr>
          <a:xfrm>
            <a:off x="2413932" y="2058569"/>
            <a:ext cx="1083951" cy="523220"/>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Input:</a:t>
            </a:r>
          </a:p>
        </p:txBody>
      </p:sp>
      <p:sp>
        <p:nvSpPr>
          <p:cNvPr id="12" name="TextBox 11"/>
          <p:cNvSpPr txBox="1"/>
          <p:nvPr/>
        </p:nvSpPr>
        <p:spPr>
          <a:xfrm>
            <a:off x="2414849" y="2559274"/>
            <a:ext cx="1603324" cy="523220"/>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pwd</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salt</a:t>
            </a:r>
          </a:p>
        </p:txBody>
      </p:sp>
      <p:cxnSp>
        <p:nvCxnSpPr>
          <p:cNvPr id="13" name="Straight Arrow Connector 12"/>
          <p:cNvCxnSpPr>
            <a:stCxn id="4" idx="7"/>
          </p:cNvCxnSpPr>
          <p:nvPr/>
        </p:nvCxnSpPr>
        <p:spPr>
          <a:xfrm flipV="1">
            <a:off x="4365216" y="2194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3"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6" y="2396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6" y="2127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5"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4" y="3157900"/>
                <a:ext cx="2426241" cy="523220"/>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𝐿</m:t>
                      </m:r>
                      <m:r>
                        <a:rPr kumimoji="0" lang="en-US" sz="2800" b="0" i="1" u="none" strike="noStrike" kern="0" cap="none" spc="0" normalizeH="0" baseline="-25000" noProof="0">
                          <a:ln>
                            <a:noFill/>
                          </a:ln>
                          <a:solidFill>
                            <a:srgbClr val="000000"/>
                          </a:solidFill>
                          <a:effectLst/>
                          <a:uLnTx/>
                          <a:uFillTx/>
                          <a:latin typeface="Cambria Math" panose="02040503050406030204" pitchFamily="18" charset="0"/>
                          <a:sym typeface="Arial"/>
                        </a:rPr>
                        <m:t>3</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𝐻</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𝐿</m:t>
                      </m:r>
                      <m:r>
                        <a:rPr kumimoji="0" lang="en-US" sz="2800" b="0" i="1" u="none" strike="noStrike" kern="0" cap="none" spc="0" normalizeH="0" baseline="-25000" noProof="0">
                          <a:ln>
                            <a:noFill/>
                          </a:ln>
                          <a:solidFill>
                            <a:srgbClr val="000000"/>
                          </a:solidFill>
                          <a:effectLst/>
                          <a:uLnTx/>
                          <a:uFillTx/>
                          <a:latin typeface="Cambria Math" panose="02040503050406030204" pitchFamily="18" charset="0"/>
                          <a:sym typeface="Arial"/>
                        </a:rPr>
                        <m:t>2</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𝐿</m:t>
                      </m:r>
                      <m:r>
                        <a:rPr kumimoji="0" lang="en-US" sz="2800" b="0" i="1" u="none" strike="noStrike" kern="0" cap="none" spc="0" normalizeH="0" baseline="-25000" noProof="0">
                          <a:ln>
                            <a:noFill/>
                          </a:ln>
                          <a:solidFill>
                            <a:srgbClr val="000000"/>
                          </a:solidFill>
                          <a:effectLst/>
                          <a:uLnTx/>
                          <a:uFillTx/>
                          <a:latin typeface="Cambria Math" panose="02040503050406030204" pitchFamily="18" charset="0"/>
                          <a:sym typeface="Arial"/>
                        </a:rPr>
                        <m:t>1</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74874" y="3157900"/>
                <a:ext cx="2426241" cy="523220"/>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8"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10" y="3228736"/>
                <a:ext cx="3092450" cy="523220"/>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𝐿</m:t>
                      </m:r>
                      <m:r>
                        <a:rPr kumimoji="0" lang="en-US" sz="2800" b="0" i="1" u="none" strike="noStrike" kern="0" cap="none" spc="0" normalizeH="0" baseline="-25000" noProof="0">
                          <a:ln>
                            <a:noFill/>
                          </a:ln>
                          <a:solidFill>
                            <a:srgbClr val="000000"/>
                          </a:solidFill>
                          <a:effectLst/>
                          <a:uLnTx/>
                          <a:uFillTx/>
                          <a:latin typeface="Cambria Math" panose="02040503050406030204" pitchFamily="18" charset="0"/>
                          <a:sym typeface="Arial"/>
                        </a:rPr>
                        <m:t>1</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𝐻</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𝑝𝑤𝑑</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𝑠𝑎𝑙𝑡</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453010" y="3228736"/>
                <a:ext cx="3092450" cy="523220"/>
              </a:xfrm>
              <a:prstGeom prst="rect">
                <a:avLst/>
              </a:prstGeom>
              <a:blipFill>
                <a:blip r:embed="rId5"/>
                <a:stretch>
                  <a:fillRect/>
                </a:stretch>
              </a:blipFill>
            </p:spPr>
            <p:txBody>
              <a:bodyPr/>
              <a:lstStyle/>
              <a:p>
                <a:r>
                  <a:rPr lang="en-US">
                    <a:noFill/>
                  </a:rPr>
                  <a:t> </a:t>
                </a:r>
              </a:p>
            </p:txBody>
          </p:sp>
        </mc:Fallback>
      </mc:AlternateContent>
      <p:sp>
        <p:nvSpPr>
          <p:cNvPr id="22" name="Oval 21"/>
          <p:cNvSpPr/>
          <p:nvPr/>
        </p:nvSpPr>
        <p:spPr>
          <a:xfrm>
            <a:off x="3843807" y="2236456"/>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67"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1</a:t>
            </a:r>
          </a:p>
        </p:txBody>
      </p:sp>
      <p:cxnSp>
        <p:nvCxnSpPr>
          <p:cNvPr id="23" name="Straight Arrow Connector 22"/>
          <p:cNvCxnSpPr>
            <a:endCxn id="22" idx="4"/>
          </p:cNvCxnSpPr>
          <p:nvPr/>
        </p:nvCxnSpPr>
        <p:spPr>
          <a:xfrm flipV="1">
            <a:off x="4054304"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88</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464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dirty="0" smtClean="0">
                <a:solidFill>
                  <a:srgbClr val="FF0000"/>
                </a:solidFill>
              </a:rPr>
              <a:t>red</a:t>
            </a:r>
            <a:r>
              <a:rPr lang="en-US" dirty="0" smtClean="0"/>
              <a:t>-</a:t>
            </a:r>
            <a:r>
              <a:rPr lang="en-US" dirty="0" smtClean="0">
                <a:solidFill>
                  <a:srgbClr val="003DB8"/>
                </a:solidFill>
              </a:rPr>
              <a:t>blue</a:t>
            </a:r>
            <a:r>
              <a:rPr lang="en-US" dirty="0" smtClean="0"/>
              <a:t> </a:t>
            </a:r>
            <a:r>
              <a:rPr lang="en-US" dirty="0" smtClean="0">
                <a:solidFill>
                  <a:schemeClr val="tx1"/>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47800"/>
                <a:ext cx="11564404" cy="1871175"/>
              </a:xfrm>
            </p:spPr>
            <p:txBody>
              <a:bodyPr>
                <a:noAutofit/>
              </a:bodyPr>
              <a:lstStyle/>
              <a:p>
                <a:pPr marL="0" indent="0">
                  <a:buNone/>
                </a:pPr>
                <a:r>
                  <a:rPr lang="en-US" sz="3200" dirty="0" smtClean="0">
                    <a:ea typeface="Cambria Math" panose="02040503050406030204" pitchFamily="18" charset="0"/>
                  </a:rPr>
                  <a:t>Pebbling:  </a:t>
                </a:r>
                <a14:m>
                  <m:oMath xmlns:m="http://schemas.openxmlformats.org/officeDocument/2006/math">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r>
                      <a:rPr lang="en-US" sz="3200" b="0" i="1" smtClean="0">
                        <a:latin typeface="Cambria Math" panose="02040503050406030204" pitchFamily="18" charset="0"/>
                        <a:ea typeface="Cambria Math" panose="02040503050406030204" pitchFamily="18" charset="0"/>
                      </a:rPr>
                      <m:t>=</m:t>
                    </m:r>
                    <m:d>
                      <m:dPr>
                        <m:ctrlPr>
                          <a:rPr lang="en-US" sz="3200" i="1">
                            <a:latin typeface="Cambria Math" panose="02040503050406030204" pitchFamily="18" charset="0"/>
                            <a:ea typeface="Cambria Math" panose="02040503050406030204" pitchFamily="18" charset="0"/>
                          </a:rPr>
                        </m:ctrlPr>
                      </m:dPr>
                      <m:e>
                        <m:sSub>
                          <m:sSubPr>
                            <m:ctrlPr>
                              <a:rPr lang="en-US" sz="3200" i="1" smtClean="0">
                                <a:solidFill>
                                  <a:srgbClr val="003DB8"/>
                                </a:solidFill>
                                <a:latin typeface="Cambria Math" panose="02040503050406030204" pitchFamily="18" charset="0"/>
                                <a:ea typeface="Cambria Math" panose="02040503050406030204" pitchFamily="18" charset="0"/>
                              </a:rPr>
                            </m:ctrlPr>
                          </m:sSubPr>
                          <m:e>
                            <m:r>
                              <a:rPr lang="en-US" sz="3200" i="1">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0</m:t>
                            </m:r>
                          </m:sub>
                        </m:sSub>
                        <m:r>
                          <a:rPr lang="en-US" sz="3200" b="0" i="1" smtClean="0">
                            <a:solidFill>
                              <a:srgbClr val="003DB8"/>
                            </a:solidFill>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sSub>
                          <m:sSubPr>
                            <m:ctrlPr>
                              <a:rPr lang="en-US" sz="3200" i="1" smtClean="0">
                                <a:solidFill>
                                  <a:srgbClr val="FF0000"/>
                                </a:solidFill>
                                <a:latin typeface="Cambria Math" panose="02040503050406030204" pitchFamily="18" charset="0"/>
                                <a:ea typeface="Cambria Math" panose="02040503050406030204" pitchFamily="18" charset="0"/>
                              </a:rPr>
                            </m:ctrlPr>
                          </m:sSubPr>
                          <m:e>
                            <m:r>
                              <a:rPr lang="en-US" sz="3200" i="1">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0</m:t>
                            </m:r>
                          </m:sub>
                        </m:sSub>
                        <m:r>
                          <a:rPr lang="en-US" sz="3200" i="1">
                            <a:solidFill>
                              <a:srgbClr val="FF0000"/>
                            </a:solidFill>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solidFill>
                                  <a:srgbClr val="003DB8"/>
                                </a:solidFill>
                                <a:latin typeface="Cambria Math" panose="02040503050406030204" pitchFamily="18" charset="0"/>
                                <a:ea typeface="Cambria Math" panose="02040503050406030204" pitchFamily="18" charset="0"/>
                              </a:rPr>
                            </m:ctrlPr>
                          </m:sSubPr>
                          <m:e>
                            <m:r>
                              <a:rPr lang="en-US" sz="3200" b="0" i="1" smtClean="0">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solidFill>
                                  <a:srgbClr val="FF0000"/>
                                </a:solidFill>
                                <a:latin typeface="Cambria Math" panose="02040503050406030204" pitchFamily="18" charset="0"/>
                                <a:ea typeface="Cambria Math" panose="02040503050406030204" pitchFamily="18" charset="0"/>
                              </a:rPr>
                            </m:ctrlPr>
                          </m:sSubPr>
                          <m:e>
                            <m:r>
                              <a:rPr lang="en-US" sz="3200" b="0" i="1" smtClean="0">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1</m:t>
                            </m:r>
                          </m:sub>
                        </m:sSub>
                      </m:e>
                    </m:d>
                    <m:r>
                      <a:rPr lang="en-US" sz="3200" b="0" i="1" smtClean="0">
                        <a:latin typeface="Cambria Math" panose="02040503050406030204" pitchFamily="18" charset="0"/>
                        <a:ea typeface="Cambria Math" panose="02040503050406030204" pitchFamily="18" charset="0"/>
                      </a:rPr>
                      <m:t>,…,</m:t>
                    </m:r>
                    <m:d>
                      <m:dPr>
                        <m:ctrlPr>
                          <a:rPr lang="en-US" sz="3200" b="0" i="1" smtClean="0">
                            <a:latin typeface="Cambria Math" panose="02040503050406030204" pitchFamily="18" charset="0"/>
                            <a:ea typeface="Cambria Math" panose="02040503050406030204" pitchFamily="18" charset="0"/>
                          </a:rPr>
                        </m:ctrlPr>
                      </m:dPr>
                      <m:e>
                        <m:sSub>
                          <m:sSubPr>
                            <m:ctrlPr>
                              <a:rPr lang="en-US" sz="3200" i="1" smtClean="0">
                                <a:solidFill>
                                  <a:srgbClr val="003DB8"/>
                                </a:solidFill>
                                <a:latin typeface="Cambria Math" panose="02040503050406030204" pitchFamily="18" charset="0"/>
                                <a:ea typeface="Cambria Math" panose="02040503050406030204" pitchFamily="18" charset="0"/>
                              </a:rPr>
                            </m:ctrlPr>
                          </m:sSubPr>
                          <m:e>
                            <m:r>
                              <a:rPr lang="en-US" sz="3200" i="1">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𝑡</m:t>
                            </m:r>
                          </m:sub>
                        </m:sSub>
                        <m:r>
                          <a:rPr lang="en-US" sz="3200" i="1">
                            <a:latin typeface="Cambria Math" panose="02040503050406030204" pitchFamily="18" charset="0"/>
                            <a:ea typeface="Cambria Math" panose="02040503050406030204" pitchFamily="18" charset="0"/>
                          </a:rPr>
                          <m:t>,</m:t>
                        </m:r>
                        <m:sSub>
                          <m:sSubPr>
                            <m:ctrlPr>
                              <a:rPr lang="en-US" sz="3200" i="1" smtClean="0">
                                <a:solidFill>
                                  <a:srgbClr val="FF0000"/>
                                </a:solidFill>
                                <a:latin typeface="Cambria Math" panose="02040503050406030204" pitchFamily="18" charset="0"/>
                                <a:ea typeface="Cambria Math" panose="02040503050406030204" pitchFamily="18" charset="0"/>
                              </a:rPr>
                            </m:ctrlPr>
                          </m:sSubPr>
                          <m:e>
                            <m:r>
                              <a:rPr lang="en-US" sz="3200" i="1">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𝑡</m:t>
                            </m:r>
                          </m:sub>
                        </m:sSub>
                      </m:e>
                    </m:d>
                  </m:oMath>
                </a14:m>
                <a:endParaRPr lang="en-US" sz="3200" dirty="0" smtClean="0">
                  <a:ea typeface="Cambria Math" panose="02040503050406030204" pitchFamily="18" charset="0"/>
                </a:endParaRPr>
              </a:p>
              <a:p>
                <a:pPr indent="-457200"/>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i </a:t>
                </a:r>
                <a:r>
                  <a:rPr lang="en-US" sz="3200" dirty="0">
                    <a:ea typeface="Cambria Math" panose="02040503050406030204" pitchFamily="18" charset="0"/>
                  </a:rPr>
                  <a:t>s</a:t>
                </a:r>
                <a:r>
                  <a:rPr lang="en-US" sz="3200" dirty="0" smtClean="0">
                    <a:ea typeface="Cambria Math" panose="02040503050406030204" pitchFamily="18" charset="0"/>
                  </a:rPr>
                  <a:t>et of labels stored in memory at time </a:t>
                </a:r>
                <a:r>
                  <a:rPr lang="en-US" sz="3200" dirty="0" err="1" smtClean="0">
                    <a:ea typeface="Cambria Math" panose="02040503050406030204" pitchFamily="18" charset="0"/>
                  </a:rPr>
                  <a:t>i</a:t>
                </a:r>
                <a:endParaRPr lang="en-US" sz="3200" dirty="0" smtClean="0">
                  <a:ea typeface="Cambria Math" panose="02040503050406030204" pitchFamily="18" charset="0"/>
                </a:endParaRPr>
              </a:p>
              <a:p>
                <a:pPr indent="-457200"/>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i</a:t>
                </a:r>
                <a:r>
                  <a:rPr lang="en-US" sz="3200" dirty="0" smtClean="0">
                    <a:ea typeface="Cambria Math" panose="02040503050406030204" pitchFamily="18" charset="0"/>
                  </a:rPr>
                  <a:t> set of labels stored in cache at time </a:t>
                </a:r>
                <a:r>
                  <a:rPr lang="en-US" sz="3200" dirty="0" err="1" smtClean="0">
                    <a:ea typeface="Cambria Math" panose="02040503050406030204" pitchFamily="18" charset="0"/>
                  </a:rPr>
                  <a:t>i</a:t>
                </a:r>
                <a:r>
                  <a:rPr lang="en-US" sz="3200" dirty="0" smtClean="0">
                    <a:ea typeface="Cambria Math" panose="02040503050406030204" pitchFamily="18" charset="0"/>
                  </a:rPr>
                  <a:t>. (Cache-Size: </a:t>
                </a:r>
                <a14:m>
                  <m:oMath xmlns:m="http://schemas.openxmlformats.org/officeDocument/2006/math">
                    <m:d>
                      <m:dPr>
                        <m:begChr m:val="|"/>
                        <m:endChr m:val="|"/>
                        <m:ctrlPr>
                          <a:rPr lang="en-US" sz="3200" i="1" smtClean="0">
                            <a:latin typeface="Cambria Math" panose="02040503050406030204" pitchFamily="18" charset="0"/>
                            <a:ea typeface="Cambria Math" panose="02040503050406030204" pitchFamily="18" charset="0"/>
                          </a:rPr>
                        </m:ctrlPr>
                      </m:dPr>
                      <m:e>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e>
                    </m:d>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a14:m>
                <a:r>
                  <a:rPr lang="en-US" sz="3200" dirty="0" smtClean="0">
                    <a:ea typeface="Cambria Math" panose="02040503050406030204" pitchFamily="18" charset="0"/>
                  </a:rPr>
                  <a:t>)</a:t>
                </a:r>
              </a:p>
              <a:p>
                <a:pPr marL="50800" indent="0">
                  <a:buNone/>
                </a:pPr>
                <a:endParaRPr lang="en-US" sz="3200" b="1" dirty="0" smtClean="0">
                  <a:ea typeface="Cambria Math" panose="02040503050406030204" pitchFamily="18" charset="0"/>
                </a:endParaRPr>
              </a:p>
              <a:p>
                <a:pPr marL="50800" indent="0">
                  <a:buNone/>
                </a:pPr>
                <a:r>
                  <a:rPr lang="en-US" sz="3200" b="1" dirty="0" smtClean="0">
                    <a:ea typeface="Cambria Math" panose="02040503050406030204" pitchFamily="18" charset="0"/>
                  </a:rPr>
                  <a:t>Legal Pebbling Moves between Rounds:</a:t>
                </a:r>
              </a:p>
              <a:p>
                <a:r>
                  <a:rPr lang="en-US" sz="3200" dirty="0" smtClean="0">
                    <a:solidFill>
                      <a:srgbClr val="00339A"/>
                    </a:solidFill>
                    <a:ea typeface="Cambria Math" panose="02040503050406030204" pitchFamily="18" charset="0"/>
                  </a:rPr>
                  <a:t>[Blue Move] </a:t>
                </a:r>
                <a:r>
                  <a:rPr lang="en-US" sz="3200" dirty="0" smtClean="0">
                    <a:ea typeface="Cambria Math" panose="02040503050406030204" pitchFamily="18" charset="0"/>
                  </a:rPr>
                  <a:t>Change the color of a pebble (cache-miss: store/load value from memory)</a:t>
                </a:r>
              </a:p>
              <a:p>
                <a:r>
                  <a:rPr lang="en-US" sz="3200" dirty="0" smtClean="0">
                    <a:solidFill>
                      <a:srgbClr val="FF0000"/>
                    </a:solidFill>
                    <a:ea typeface="Cambria Math" panose="02040503050406030204" pitchFamily="18" charset="0"/>
                  </a:rPr>
                  <a:t>[Red Move] </a:t>
                </a:r>
                <a:r>
                  <a:rPr lang="en-US" sz="3200" dirty="0" smtClean="0">
                    <a:ea typeface="Cambria Math" panose="02040503050406030204" pitchFamily="18" charset="0"/>
                  </a:rPr>
                  <a:t>Place new red pebble on node </a:t>
                </a:r>
                <a:r>
                  <a:rPr lang="en-US" sz="3200" dirty="0" smtClean="0">
                    <a:solidFill>
                      <a:srgbClr val="FF0000"/>
                    </a:solidFill>
                    <a:ea typeface="Cambria Math" panose="02040503050406030204" pitchFamily="18" charset="0"/>
                  </a:rPr>
                  <a:t>v</a:t>
                </a:r>
                <a:r>
                  <a:rPr lang="en-US" sz="3200" dirty="0" smtClean="0">
                    <a:ea typeface="Cambria Math" panose="02040503050406030204" pitchFamily="18" charset="0"/>
                  </a:rPr>
                  <a:t> if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parents</m:t>
                    </m:r>
                    <m:d>
                      <m:dPr>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r>
                      <a:rPr lang="en-US" sz="3200" i="1">
                        <a:latin typeface="Cambria Math" panose="02040503050406030204" pitchFamily="18" charset="0"/>
                        <a:ea typeface="Cambria Math" panose="02040503050406030204" pitchFamily="18" charset="0"/>
                      </a:rPr>
                      <m:t>⊂</m:t>
                    </m:r>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oMath>
                </a14:m>
                <a:endParaRPr lang="en-US" sz="3200" baseline="-25000" dirty="0">
                  <a:solidFill>
                    <a:srgbClr val="FF0000"/>
                  </a:solidFill>
                  <a:ea typeface="Cambria Math" panose="02040503050406030204" pitchFamily="18" charset="0"/>
                </a:endParaRPr>
              </a:p>
              <a:p>
                <a:r>
                  <a:rPr lang="en-US" sz="3200" dirty="0" smtClean="0">
                    <a:ea typeface="Cambria Math" panose="02040503050406030204" pitchFamily="18" charset="0"/>
                  </a:rPr>
                  <a:t>[Discard Pebble] May discard pebble(s) at any time.</a:t>
                </a:r>
              </a:p>
              <a:p>
                <a:pPr marL="5080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47800"/>
                <a:ext cx="11564404" cy="1871175"/>
              </a:xfrm>
              <a:blipFill>
                <a:blip r:embed="rId3"/>
                <a:stretch>
                  <a:fillRect l="-1371" r="-1265" b="-18725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89</a:t>
            </a:fld>
            <a:endParaRPr lang="en-US"/>
          </a:p>
        </p:txBody>
      </p:sp>
    </p:spTree>
    <p:extLst>
      <p:ext uri="{BB962C8B-B14F-4D97-AF65-F5344CB8AC3E}">
        <p14:creationId xmlns:p14="http://schemas.microsoft.com/office/powerpoint/2010/main" val="205927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7" name="Straight Arrow Connector 6"/>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i</a:t>
            </a:r>
            <a:endParaRPr lang="en-US" sz="2267" dirty="0"/>
          </a:p>
        </p:txBody>
      </p:sp>
      <p:sp>
        <p:nvSpPr>
          <p:cNvPr id="13" name="TextBox 1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16" name="Oval 15"/>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4" y="305440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4" y="3054400"/>
                <a:ext cx="2525500" cy="523220"/>
              </a:xfrm>
              <a:prstGeom prst="rect">
                <a:avLst/>
              </a:prstGeom>
              <a:blipFill>
                <a:blip r:embed="rId2"/>
                <a:stretch>
                  <a:fillRect l="-5072"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30458" y="3577620"/>
                <a:ext cx="11157221" cy="3321871"/>
              </a:xfrm>
              <a:prstGeom prst="rect">
                <a:avLst/>
              </a:prstGeom>
              <a:noFill/>
            </p:spPr>
            <p:txBody>
              <a:bodyPr wrap="none" lIns="91440" tIns="45720" rIns="91440" bIns="45720" rtlCol="0">
                <a:spAutoFit/>
              </a:bodyPr>
              <a:lstStyle/>
              <a:p>
                <a:r>
                  <a:rPr lang="en-US" sz="4000" dirty="0" smtClean="0">
                    <a:solidFill>
                      <a:srgbClr val="7030A0"/>
                    </a:solidFill>
                  </a:rPr>
                  <a:t>Key Modification to Argon2i: New distribution for r(</a:t>
                </a:r>
                <a:r>
                  <a:rPr lang="en-US" sz="4000" dirty="0" err="1">
                    <a:solidFill>
                      <a:srgbClr val="7030A0"/>
                    </a:solidFill>
                  </a:rPr>
                  <a:t>i</a:t>
                </a:r>
                <a:r>
                  <a:rPr lang="en-US" sz="4000" dirty="0">
                    <a:solidFill>
                      <a:srgbClr val="7030A0"/>
                    </a:solidFill>
                  </a:rPr>
                  <a:t>)</a:t>
                </a:r>
              </a:p>
              <a:p>
                <a:endParaRPr lang="en-US" sz="4000" dirty="0">
                  <a:solidFill>
                    <a:srgbClr val="7030A0"/>
                  </a:solidFill>
                </a:endParaRPr>
              </a:p>
              <a:p>
                <a:r>
                  <a:rPr lang="en-US" sz="4000" dirty="0">
                    <a:solidFill>
                      <a:srgbClr val="7030A0"/>
                    </a:solidFill>
                  </a:rPr>
                  <a:t>Buckets:</a:t>
                </a:r>
                <a14:m>
                  <m:oMath xmlns:m="http://schemas.openxmlformats.org/officeDocument/2006/math">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a:rPr>
                          <m:t>𝐵</m:t>
                        </m:r>
                      </m:e>
                      <m:sub>
                        <m:r>
                          <a:rPr lang="en-US" sz="4000" i="1">
                            <a:solidFill>
                              <a:srgbClr val="7030A0"/>
                            </a:solidFill>
                            <a:latin typeface="Cambria Math"/>
                          </a:rPr>
                          <m:t>1</m:t>
                        </m:r>
                      </m:sub>
                    </m:sSub>
                    <m:r>
                      <a:rPr lang="en-US" sz="4000" i="1">
                        <a:solidFill>
                          <a:srgbClr val="7030A0"/>
                        </a:solidFill>
                        <a:latin typeface="Cambria Math"/>
                      </a:rPr>
                      <m:t>, …,</m:t>
                    </m:r>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a:rPr>
                          <m:t>𝐵</m:t>
                        </m:r>
                      </m:e>
                      <m:sub>
                        <m:func>
                          <m:funcPr>
                            <m:ctrlPr>
                              <a:rPr lang="en-US" sz="4000" i="1">
                                <a:solidFill>
                                  <a:srgbClr val="7030A0"/>
                                </a:solidFill>
                                <a:latin typeface="Cambria Math" panose="02040503050406030204" pitchFamily="18" charset="0"/>
                              </a:rPr>
                            </m:ctrlPr>
                          </m:funcPr>
                          <m:fName>
                            <m:r>
                              <m:rPr>
                                <m:sty m:val="p"/>
                              </m:rPr>
                              <a:rPr lang="en-US" sz="4000">
                                <a:solidFill>
                                  <a:srgbClr val="7030A0"/>
                                </a:solidFill>
                                <a:latin typeface="Cambria Math"/>
                              </a:rPr>
                              <m:t>log</m:t>
                            </m:r>
                          </m:fName>
                          <m:e>
                            <m:r>
                              <a:rPr lang="en-US" sz="4000" i="1">
                                <a:solidFill>
                                  <a:srgbClr val="7030A0"/>
                                </a:solidFill>
                                <a:latin typeface="Cambria Math"/>
                              </a:rPr>
                              <m:t>𝑖</m:t>
                            </m:r>
                          </m:e>
                        </m:func>
                      </m:sub>
                    </m:sSub>
                  </m:oMath>
                </a14:m>
                <a:endParaRPr lang="en-US" sz="4000" i="1" dirty="0">
                  <a:solidFill>
                    <a:srgbClr val="7030A0"/>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a:rPr>
                            <m:t>𝐵</m:t>
                          </m:r>
                        </m:e>
                        <m:sub>
                          <m:r>
                            <a:rPr lang="en-US" sz="4000" i="1">
                              <a:solidFill>
                                <a:srgbClr val="7030A0"/>
                              </a:solidFill>
                              <a:latin typeface="Cambria Math"/>
                            </a:rPr>
                            <m:t>𝑗</m:t>
                          </m:r>
                        </m:sub>
                      </m:sSub>
                      <m:r>
                        <a:rPr lang="en-US" sz="4000" i="1">
                          <a:solidFill>
                            <a:srgbClr val="7030A0"/>
                          </a:solidFill>
                          <a:latin typeface="Cambria Math"/>
                        </a:rPr>
                        <m:t>=</m:t>
                      </m:r>
                      <m:d>
                        <m:dPr>
                          <m:begChr m:val="["/>
                          <m:endChr m:val="]"/>
                          <m:ctrlPr>
                            <a:rPr lang="en-US" sz="4000" i="1">
                              <a:solidFill>
                                <a:srgbClr val="7030A0"/>
                              </a:solidFill>
                              <a:latin typeface="Cambria Math" panose="02040503050406030204" pitchFamily="18" charset="0"/>
                            </a:rPr>
                          </m:ctrlPr>
                        </m:dPr>
                        <m:e>
                          <m:r>
                            <a:rPr lang="en-US" sz="4000" i="1">
                              <a:solidFill>
                                <a:srgbClr val="7030A0"/>
                              </a:solidFill>
                              <a:latin typeface="Cambria Math"/>
                            </a:rPr>
                            <m:t>𝑖</m:t>
                          </m:r>
                          <m:r>
                            <a:rPr lang="en-US" sz="4000" i="1">
                              <a:solidFill>
                                <a:srgbClr val="7030A0"/>
                              </a:solidFill>
                              <a:latin typeface="Cambria Math"/>
                            </a:rPr>
                            <m:t>−</m:t>
                          </m:r>
                          <m:sSup>
                            <m:sSupPr>
                              <m:ctrlPr>
                                <a:rPr lang="en-US" sz="4000" i="1">
                                  <a:solidFill>
                                    <a:srgbClr val="7030A0"/>
                                  </a:solidFill>
                                  <a:latin typeface="Cambria Math" panose="02040503050406030204" pitchFamily="18" charset="0"/>
                                </a:rPr>
                              </m:ctrlPr>
                            </m:sSupPr>
                            <m:e>
                              <m:r>
                                <a:rPr lang="en-US" sz="4000" i="1">
                                  <a:solidFill>
                                    <a:srgbClr val="7030A0"/>
                                  </a:solidFill>
                                  <a:latin typeface="Cambria Math"/>
                                </a:rPr>
                                <m:t>2</m:t>
                              </m:r>
                            </m:e>
                            <m:sup>
                              <m:r>
                                <a:rPr lang="en-US" sz="4000" i="1">
                                  <a:solidFill>
                                    <a:srgbClr val="7030A0"/>
                                  </a:solidFill>
                                  <a:latin typeface="Cambria Math"/>
                                </a:rPr>
                                <m:t>𝑗</m:t>
                              </m:r>
                            </m:sup>
                          </m:sSup>
                          <m:r>
                            <a:rPr lang="en-US" sz="4000" i="1">
                              <a:solidFill>
                                <a:srgbClr val="7030A0"/>
                              </a:solidFill>
                              <a:latin typeface="Cambria Math"/>
                            </a:rPr>
                            <m:t>,</m:t>
                          </m:r>
                          <m:r>
                            <a:rPr lang="en-US" sz="4000" i="1">
                              <a:solidFill>
                                <a:srgbClr val="7030A0"/>
                              </a:solidFill>
                              <a:latin typeface="Cambria Math"/>
                            </a:rPr>
                            <m:t>𝑖</m:t>
                          </m:r>
                          <m:r>
                            <a:rPr lang="en-US" sz="4000" i="1">
                              <a:solidFill>
                                <a:srgbClr val="7030A0"/>
                              </a:solidFill>
                              <a:latin typeface="Cambria Math"/>
                            </a:rPr>
                            <m:t>−</m:t>
                          </m:r>
                          <m:sSup>
                            <m:sSupPr>
                              <m:ctrlPr>
                                <a:rPr lang="en-US" sz="4000" i="1">
                                  <a:solidFill>
                                    <a:srgbClr val="7030A0"/>
                                  </a:solidFill>
                                  <a:latin typeface="Cambria Math" panose="02040503050406030204" pitchFamily="18" charset="0"/>
                                </a:rPr>
                              </m:ctrlPr>
                            </m:sSupPr>
                            <m:e>
                              <m:r>
                                <a:rPr lang="en-US" sz="4000" i="1">
                                  <a:solidFill>
                                    <a:srgbClr val="7030A0"/>
                                  </a:solidFill>
                                  <a:latin typeface="Cambria Math"/>
                                </a:rPr>
                                <m:t>2</m:t>
                              </m:r>
                            </m:e>
                            <m:sup>
                              <m:r>
                                <a:rPr lang="en-US" sz="4000" i="1">
                                  <a:solidFill>
                                    <a:srgbClr val="7030A0"/>
                                  </a:solidFill>
                                  <a:latin typeface="Cambria Math"/>
                                </a:rPr>
                                <m:t>𝑗</m:t>
                              </m:r>
                              <m:r>
                                <a:rPr lang="en-US" sz="4000" b="0" i="1" smtClean="0">
                                  <a:solidFill>
                                    <a:srgbClr val="7030A0"/>
                                  </a:solidFill>
                                  <a:latin typeface="Cambria Math" panose="02040503050406030204" pitchFamily="18" charset="0"/>
                                </a:rPr>
                                <m:t>−1</m:t>
                              </m:r>
                            </m:sup>
                          </m:sSup>
                          <m:r>
                            <a:rPr lang="en-US" sz="4000" b="0" i="1" smtClean="0">
                              <a:solidFill>
                                <a:srgbClr val="7030A0"/>
                              </a:solidFill>
                              <a:latin typeface="Cambria Math" panose="02040503050406030204" pitchFamily="18" charset="0"/>
                            </a:rPr>
                            <m:t>−1</m:t>
                          </m:r>
                        </m:e>
                      </m:d>
                    </m:oMath>
                  </m:oMathPara>
                </a14:m>
                <a:endParaRPr lang="en-US" sz="4000" dirty="0">
                  <a:solidFill>
                    <a:srgbClr val="7030A0"/>
                  </a:solidFill>
                </a:endParaRPr>
              </a:p>
              <a:p>
                <a:endParaRPr lang="en-US" sz="4000" dirty="0">
                  <a:solidFill>
                    <a:srgbClr val="7030A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0458" y="3577620"/>
                <a:ext cx="11157221" cy="3321871"/>
              </a:xfrm>
              <a:prstGeom prst="rect">
                <a:avLst/>
              </a:prstGeom>
              <a:blipFill>
                <a:blip r:embed="rId3"/>
                <a:stretch>
                  <a:fillRect l="-1967" t="-3303" r="-929"/>
                </a:stretch>
              </a:blipFill>
            </p:spPr>
            <p:txBody>
              <a:bodyPr/>
              <a:lstStyle/>
              <a:p>
                <a:r>
                  <a:rPr lang="en-US">
                    <a:noFill/>
                  </a:rPr>
                  <a:t> </a:t>
                </a:r>
              </a:p>
            </p:txBody>
          </p:sp>
        </mc:Fallback>
      </mc:AlternateContent>
      <p:sp>
        <p:nvSpPr>
          <p:cNvPr id="21" name="TextBox 20"/>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22" name="Oval 21"/>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i-1</a:t>
            </a:r>
          </a:p>
        </p:txBody>
      </p:sp>
      <p:sp>
        <p:nvSpPr>
          <p:cNvPr id="23" name="Oval 22"/>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i-2</a:t>
            </a:r>
          </a:p>
        </p:txBody>
      </p:sp>
      <p:cxnSp>
        <p:nvCxnSpPr>
          <p:cNvPr id="27" name="Straight Arrow Connector 26"/>
          <p:cNvCxnSpPr>
            <a:endCxn id="22"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134908" y="2372619"/>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i-3</a:t>
            </a:r>
          </a:p>
        </p:txBody>
      </p:sp>
      <p:cxnSp>
        <p:nvCxnSpPr>
          <p:cNvPr id="30" name="Straight Arrow Connector 29"/>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i-8</a:t>
            </a:r>
          </a:p>
        </p:txBody>
      </p:sp>
      <p:sp>
        <p:nvSpPr>
          <p:cNvPr id="32" name="TextBox 31"/>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19" name="Left Brace 18"/>
          <p:cNvSpPr/>
          <p:nvPr/>
        </p:nvSpPr>
        <p:spPr>
          <a:xfrm rot="5400000">
            <a:off x="7171660" y="1903913"/>
            <a:ext cx="348821" cy="588592"/>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7030A0"/>
              </a:solidFill>
            </a:endParaRPr>
          </a:p>
        </p:txBody>
      </p:sp>
      <mc:AlternateContent xmlns:mc="http://schemas.openxmlformats.org/markup-compatibility/2006" xmlns:a14="http://schemas.microsoft.com/office/drawing/2010/main">
        <mc:Choice Requires="a14">
          <p:sp>
            <p:nvSpPr>
              <p:cNvPr id="34" name="TextBox 33"/>
              <p:cNvSpPr txBox="1"/>
              <p:nvPr/>
            </p:nvSpPr>
            <p:spPr>
              <a:xfrm>
                <a:off x="7023481" y="1432236"/>
                <a:ext cx="645177"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𝐵</m:t>
                          </m:r>
                        </m:e>
                        <m:sub>
                          <m:r>
                            <a:rPr lang="en-US" sz="2800" i="1">
                              <a:solidFill>
                                <a:srgbClr val="7030A0"/>
                              </a:solidFill>
                              <a:latin typeface="Cambria Math"/>
                            </a:rPr>
                            <m:t>1</m:t>
                          </m:r>
                        </m:sub>
                      </m:sSub>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023481" y="1432236"/>
                <a:ext cx="645177" cy="523220"/>
              </a:xfrm>
              <a:prstGeom prst="rect">
                <a:avLst/>
              </a:prstGeom>
              <a:blipFill>
                <a:blip r:embed="rId4"/>
                <a:stretch>
                  <a:fillRect/>
                </a:stretch>
              </a:blipFill>
            </p:spPr>
            <p:txBody>
              <a:bodyPr/>
              <a:lstStyle/>
              <a:p>
                <a:r>
                  <a:rPr lang="en-US">
                    <a:noFill/>
                  </a:rPr>
                  <a:t> </a:t>
                </a:r>
              </a:p>
            </p:txBody>
          </p:sp>
        </mc:Fallback>
      </mc:AlternateContent>
      <p:sp>
        <p:nvSpPr>
          <p:cNvPr id="35" name="Oval 3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i-4</a:t>
            </a:r>
          </a:p>
        </p:txBody>
      </p:sp>
      <p:cxnSp>
        <p:nvCxnSpPr>
          <p:cNvPr id="36" name="Straight Arrow Connector 3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rot="5400000">
            <a:off x="5859592" y="1366529"/>
            <a:ext cx="292357" cy="1481435"/>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7030A0"/>
              </a:solidFill>
            </a:endParaRPr>
          </a:p>
        </p:txBody>
      </p:sp>
      <mc:AlternateContent xmlns:mc="http://schemas.openxmlformats.org/markup-compatibility/2006" xmlns:a14="http://schemas.microsoft.com/office/drawing/2010/main">
        <mc:Choice Requires="a14">
          <p:sp>
            <p:nvSpPr>
              <p:cNvPr id="38" name="TextBox 37"/>
              <p:cNvSpPr txBox="1"/>
              <p:nvPr/>
            </p:nvSpPr>
            <p:spPr>
              <a:xfrm>
                <a:off x="5625892" y="1350464"/>
                <a:ext cx="653448"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𝐵</m:t>
                          </m:r>
                        </m:e>
                        <m:sub>
                          <m:r>
                            <a:rPr lang="en-US" sz="2800" i="1">
                              <a:solidFill>
                                <a:srgbClr val="7030A0"/>
                              </a:solidFill>
                              <a:latin typeface="Cambria Math"/>
                            </a:rPr>
                            <m:t>2</m:t>
                          </m:r>
                        </m:sub>
                      </m:sSub>
                    </m:oMath>
                  </m:oMathPara>
                </a14:m>
                <a:endParaRPr lang="en-US" sz="28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625892" y="1350464"/>
                <a:ext cx="65344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14484" y="1412994"/>
                <a:ext cx="653448"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𝐵</m:t>
                          </m:r>
                        </m:e>
                        <m:sub>
                          <m:r>
                            <a:rPr lang="en-US" sz="2800" i="1">
                              <a:solidFill>
                                <a:srgbClr val="7030A0"/>
                              </a:solidFill>
                              <a:latin typeface="Cambria Math"/>
                            </a:rPr>
                            <m:t>3</m:t>
                          </m:r>
                        </m:sub>
                      </m:sSub>
                    </m:oMath>
                  </m:oMathPara>
                </a14:m>
                <a:endParaRPr lang="en-US" sz="28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014484" y="1412994"/>
                <a:ext cx="653448" cy="523220"/>
              </a:xfrm>
              <a:prstGeom prst="rect">
                <a:avLst/>
              </a:prstGeom>
              <a:blipFill>
                <a:blip r:embed="rId6"/>
                <a:stretch>
                  <a:fillRect/>
                </a:stretch>
              </a:blipFill>
            </p:spPr>
            <p:txBody>
              <a:bodyPr/>
              <a:lstStyle/>
              <a:p>
                <a:r>
                  <a:rPr lang="en-US">
                    <a:noFill/>
                  </a:rPr>
                  <a:t> </a:t>
                </a:r>
              </a:p>
            </p:txBody>
          </p:sp>
        </mc:Fallback>
      </mc:AlternateContent>
      <p:sp>
        <p:nvSpPr>
          <p:cNvPr id="40" name="Left Brace 39"/>
          <p:cNvSpPr/>
          <p:nvPr/>
        </p:nvSpPr>
        <p:spPr>
          <a:xfrm rot="5400000">
            <a:off x="4039264" y="1274607"/>
            <a:ext cx="292357" cy="1813967"/>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7030A0"/>
              </a:solidFill>
            </a:endParaRPr>
          </a:p>
        </p:txBody>
      </p:sp>
      <p:sp>
        <p:nvSpPr>
          <p:cNvPr id="41" name="Oval 40"/>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i-5</a:t>
            </a:r>
            <a:endParaRPr lang="en-US" sz="2267" dirty="0"/>
          </a:p>
        </p:txBody>
      </p:sp>
      <p:cxnSp>
        <p:nvCxnSpPr>
          <p:cNvPr id="42" name="Straight Arrow Connector 41"/>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21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[RD17]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47800"/>
                <a:ext cx="11564404" cy="1871175"/>
              </a:xfrm>
            </p:spPr>
            <p:txBody>
              <a:bodyPr>
                <a:noAutofit/>
              </a:bodyPr>
              <a:lstStyle/>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𝑃</m:t>
                          </m:r>
                        </m:e>
                      </m:d>
                      <m:r>
                        <a:rPr lang="en-US" sz="3200" i="1" smtClean="0">
                          <a:solidFill>
                            <a:schemeClr val="tx1"/>
                          </a:solidFill>
                          <a:latin typeface="Cambria Math" panose="02040503050406030204" pitchFamily="18" charset="0"/>
                        </a:rPr>
                        <m:t>= </m:t>
                      </m:r>
                      <m:sSub>
                        <m:sSubPr>
                          <m:ctrlPr>
                            <a:rPr lang="en-US" sz="3200" i="1">
                              <a:solidFill>
                                <a:srgbClr val="003DB8"/>
                              </a:solidFill>
                              <a:latin typeface="Cambria Math" panose="02040503050406030204" pitchFamily="18" charset="0"/>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b="0" i="0" smtClean="0">
                              <a:solidFill>
                                <a:srgbClr val="003DB8"/>
                              </a:solidFill>
                              <a:latin typeface="Cambria Math" panose="02040503050406030204" pitchFamily="18" charset="0"/>
                              <a:ea typeface="Cambria Math" panose="02040503050406030204" pitchFamily="18" charset="0"/>
                            </a:rPr>
                            <m:t> </m:t>
                          </m:r>
                          <m:r>
                            <m:rPr>
                              <m:sty m:val="p"/>
                            </m:rPr>
                            <a:rPr lang="en-US" sz="3200" b="0" i="0" smtClean="0">
                              <a:solidFill>
                                <a:srgbClr val="003DB8"/>
                              </a:solidFill>
                              <a:latin typeface="Cambria Math" panose="02040503050406030204" pitchFamily="18" charset="0"/>
                              <a:ea typeface="Cambria Math" panose="02040503050406030204" pitchFamily="18" charset="0"/>
                            </a:rPr>
                            <m:t>in</m:t>
                          </m:r>
                          <m:r>
                            <a:rPr lang="en-US" sz="3200" b="0" i="0" smtClean="0">
                              <a:solidFill>
                                <a:srgbClr val="003DB8"/>
                              </a:solidFill>
                              <a:latin typeface="Cambria Math" panose="02040503050406030204" pitchFamily="18" charset="0"/>
                              <a:ea typeface="Cambria Math" panose="02040503050406030204" pitchFamily="18" charset="0"/>
                            </a:rPr>
                            <m:t> </m:t>
                          </m:r>
                          <m:r>
                            <m:rPr>
                              <m:sty m:val="p"/>
                            </m:rPr>
                            <a:rPr lang="en-US" sz="3200" b="0" i="0" smtClean="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b="0" i="1" smtClean="0">
                              <a:solidFill>
                                <a:srgbClr val="FF0000"/>
                              </a:solidFill>
                              <a:latin typeface="Cambria Math" panose="02040503050406030204" pitchFamily="18" charset="0"/>
                              <a:ea typeface="Cambria Math" panose="02040503050406030204" pitchFamily="18" charset="0"/>
                            </a:rPr>
                            <m:t> </m:t>
                          </m:r>
                          <m:r>
                            <m:rPr>
                              <m:sty m:val="p"/>
                            </m:rPr>
                            <a:rPr lang="en-US" sz="3200" b="0" i="0" smtClean="0">
                              <a:solidFill>
                                <a:srgbClr val="FF0000"/>
                              </a:solidFill>
                              <a:latin typeface="Cambria Math" panose="02040503050406030204" pitchFamily="18" charset="0"/>
                              <a:ea typeface="Cambria Math" panose="02040503050406030204" pitchFamily="18" charset="0"/>
                            </a:rPr>
                            <m:t>in</m:t>
                          </m:r>
                          <m:r>
                            <a:rPr lang="en-US" sz="3200" b="0" i="1" smtClean="0">
                              <a:solidFill>
                                <a:srgbClr val="FF0000"/>
                              </a:solidFill>
                              <a:latin typeface="Cambria Math" panose="02040503050406030204" pitchFamily="18" charset="0"/>
                              <a:ea typeface="Cambria Math" panose="02040503050406030204" pitchFamily="18" charset="0"/>
                            </a:rPr>
                            <m:t> </m:t>
                          </m:r>
                          <m:r>
                            <a:rPr lang="en-US" sz="3200" b="0" i="1" smtClean="0">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solidFill>
                    <a:srgbClr val="FF0000"/>
                  </a:solidFill>
                  <a:ea typeface="Cambria Math" panose="02040503050406030204" pitchFamily="18" charset="0"/>
                </a:endParaRPr>
              </a:p>
              <a:p>
                <a:pPr marL="50800" indent="0">
                  <a:buNone/>
                </a:pPr>
                <a:endParaRPr lang="en-US" sz="3200" dirty="0" smtClean="0"/>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𝐺</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𝑚</m:t>
                          </m:r>
                        </m:e>
                      </m:d>
                      <m:r>
                        <a:rPr lang="en-US" sz="3200" b="0" i="1" smtClean="0">
                          <a:solidFill>
                            <a:schemeClr val="tx1"/>
                          </a:solidFill>
                          <a:latin typeface="Cambria Math" panose="02040503050406030204" pitchFamily="18" charset="0"/>
                        </a:rPr>
                        <m:t>=</m:t>
                      </m:r>
                      <m:func>
                        <m:funcPr>
                          <m:ctrlPr>
                            <a:rPr lang="en-US" sz="3200" i="1" smtClean="0">
                              <a:solidFill>
                                <a:schemeClr val="tx1"/>
                              </a:solidFill>
                              <a:latin typeface="Cambria Math" panose="02040503050406030204" pitchFamily="18" charset="0"/>
                            </a:rPr>
                          </m:ctrlPr>
                        </m:funcPr>
                        <m:fName>
                          <m:limLow>
                            <m:limLowPr>
                              <m:ctrlPr>
                                <a:rPr lang="en-US" sz="3200" i="1" smtClean="0">
                                  <a:solidFill>
                                    <a:schemeClr val="tx1"/>
                                  </a:solidFill>
                                  <a:latin typeface="Cambria Math" panose="02040503050406030204" pitchFamily="18" charset="0"/>
                                </a:rPr>
                              </m:ctrlPr>
                            </m:limLowPr>
                            <m:e>
                              <m:r>
                                <m:rPr>
                                  <m:sty m:val="p"/>
                                </m:rPr>
                                <a:rPr lang="en-US" sz="3200" i="0" smtClean="0">
                                  <a:solidFill>
                                    <a:schemeClr val="tx1"/>
                                  </a:solidFill>
                                  <a:latin typeface="Cambria Math" panose="02040503050406030204" pitchFamily="18" charset="0"/>
                                </a:rPr>
                                <m:t>min</m:t>
                              </m:r>
                            </m:e>
                            <m:lim>
                              <m:r>
                                <a:rPr lang="en-US" sz="3200" i="1">
                                  <a:solidFill>
                                    <a:schemeClr val="tx1"/>
                                  </a:solidFill>
                                  <a:latin typeface="Cambria Math" panose="02040503050406030204" pitchFamily="18" charset="0"/>
                                </a:rPr>
                                <m:t>𝑃</m:t>
                              </m:r>
                              <m:r>
                                <a:rPr lang="en-US" sz="3200" i="1" smtClean="0">
                                  <a:solidFill>
                                    <a:schemeClr val="tx1"/>
                                  </a:solidFill>
                                  <a:latin typeface="Cambria Math" panose="02040503050406030204" pitchFamily="18" charset="0"/>
                                  <a:ea typeface="Cambria Math" panose="02040503050406030204" pitchFamily="18" charset="0"/>
                                </a:rPr>
                                <m:t>∈</m:t>
                              </m:r>
                              <m:r>
                                <a:rPr lang="en-US" sz="3200" i="1" smtClean="0">
                                  <a:solidFill>
                                    <a:schemeClr val="tx1"/>
                                  </a:solidFill>
                                  <a:latin typeface="Cambria Math" panose="02040503050406030204" pitchFamily="18" charset="0"/>
                                  <a:ea typeface="Cambria Math" panose="02040503050406030204" pitchFamily="18" charset="0"/>
                                </a:rPr>
                                <m:t>ℛℬ</m:t>
                              </m:r>
                              <m:r>
                                <a:rPr lang="en-US" sz="3200" b="0" i="1"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𝐺</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𝑚</m:t>
                              </m:r>
                              <m:r>
                                <a:rPr lang="en-US" sz="3200" b="0" i="1" smtClean="0">
                                  <a:solidFill>
                                    <a:schemeClr val="tx1"/>
                                  </a:solidFill>
                                  <a:latin typeface="Cambria Math" panose="02040503050406030204" pitchFamily="18" charset="0"/>
                                  <a:ea typeface="Cambria Math" panose="02040503050406030204" pitchFamily="18" charset="0"/>
                                </a:rPr>
                                <m:t>)</m:t>
                              </m:r>
                            </m:lim>
                          </m:limLow>
                        </m:fName>
                        <m:e>
                          <m:r>
                            <m:rPr>
                              <m:sty m:val="p"/>
                            </m:rPr>
                            <a:rPr lang="en-US" sz="320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𝑃</m:t>
                              </m:r>
                            </m:e>
                          </m:d>
                        </m:e>
                      </m:func>
                    </m:oMath>
                  </m:oMathPara>
                </a14:m>
                <a:endParaRPr lang="en-US" sz="3200" dirty="0"/>
              </a:p>
              <a:p>
                <a:pPr marL="5080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47800"/>
                <a:ext cx="11564404" cy="1871175"/>
              </a:xfrm>
              <a:blipFill>
                <a:blip r:embed="rId3"/>
                <a:stretch>
                  <a:fillRect b="-23856"/>
                </a:stretch>
              </a:blipFill>
            </p:spPr>
            <p:txBody>
              <a:bodyPr/>
              <a:lstStyle/>
              <a:p>
                <a:r>
                  <a:rPr lang="en-US">
                    <a:noFill/>
                  </a:rPr>
                  <a:t> </a:t>
                </a:r>
              </a:p>
            </p:txBody>
          </p:sp>
        </mc:Fallback>
      </mc:AlternateContent>
      <p:sp>
        <p:nvSpPr>
          <p:cNvPr id="5" name="Oval 4"/>
          <p:cNvSpPr/>
          <p:nvPr/>
        </p:nvSpPr>
        <p:spPr>
          <a:xfrm>
            <a:off x="5934602" y="3318975"/>
            <a:ext cx="1447800" cy="685800"/>
          </a:xfrm>
          <a:prstGeom prst="ellipse">
            <a:avLst/>
          </a:prstGeom>
          <a:solidFill>
            <a:schemeClr val="tx1">
              <a:alpha val="27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ular Callout 5"/>
          <p:cNvSpPr/>
          <p:nvPr/>
        </p:nvSpPr>
        <p:spPr>
          <a:xfrm>
            <a:off x="2286000" y="4529288"/>
            <a:ext cx="4419600" cy="1524000"/>
          </a:xfrm>
          <a:prstGeom prst="wedgeRectCallout">
            <a:avLst>
              <a:gd name="adj1" fmla="val 36173"/>
              <a:gd name="adj2" fmla="val -8781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anose="020B0604020202020204" pitchFamily="34" charset="0"/>
              </a:rPr>
              <a:t>Set of all legal red-blue </a:t>
            </a:r>
            <a:r>
              <a:rPr lang="en-US" sz="3200" dirty="0" err="1" smtClean="0">
                <a:latin typeface="Arial" panose="020B0604020202020204" pitchFamily="34" charset="0"/>
              </a:rPr>
              <a:t>pebblings</a:t>
            </a:r>
            <a:r>
              <a:rPr lang="en-US" sz="3200" dirty="0" smtClean="0">
                <a:latin typeface="Arial" panose="020B0604020202020204" pitchFamily="34" charset="0"/>
              </a:rPr>
              <a:t> of DAG G</a:t>
            </a:r>
          </a:p>
          <a:p>
            <a:pPr algn="ctr"/>
            <a:r>
              <a:rPr lang="en-US" sz="3200" dirty="0" smtClean="0">
                <a:latin typeface="Arial" panose="020B0604020202020204" pitchFamily="34" charset="0"/>
              </a:rPr>
              <a:t>with cache-size m.</a:t>
            </a:r>
            <a:endParaRPr lang="en-US" sz="3200" dirty="0">
              <a:latin typeface="Arial" panose="020B0604020202020204" pitchFamily="34"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90</a:t>
            </a:fld>
            <a:endParaRPr lang="en-US"/>
          </a:p>
        </p:txBody>
      </p:sp>
    </p:spTree>
    <p:extLst>
      <p:ext uri="{BB962C8B-B14F-4D97-AF65-F5344CB8AC3E}">
        <p14:creationId xmlns:p14="http://schemas.microsoft.com/office/powerpoint/2010/main" val="363395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Inequity [RD17]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71600"/>
                <a:ext cx="11887200" cy="1871175"/>
              </a:xfrm>
            </p:spPr>
            <p:txBody>
              <a:bodyPr>
                <a:noAutofit/>
              </a:bodyPr>
              <a:lstStyle/>
              <a:p>
                <a:pPr marL="50800" indent="0">
                  <a:buNone/>
                </a:pPr>
                <a:r>
                  <a:rPr lang="en-US" sz="3200" dirty="0" smtClean="0"/>
                  <a:t>Honest Party (CPU):</a:t>
                </a:r>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𝑃</m:t>
                          </m:r>
                        </m:e>
                      </m:d>
                      <m:r>
                        <a:rPr lang="en-US" sz="3200" i="1">
                          <a:solidFill>
                            <a:schemeClr val="tx1"/>
                          </a:solidFill>
                          <a:latin typeface="Cambria Math" panose="02040503050406030204" pitchFamily="18" charset="0"/>
                        </a:rPr>
                        <m:t>= </m:t>
                      </m:r>
                      <m:sSub>
                        <m:sSubPr>
                          <m:ctrlPr>
                            <a:rPr lang="en-US" sz="3200" i="1">
                              <a:solidFill>
                                <a:srgbClr val="003DB8"/>
                              </a:solidFill>
                              <a:latin typeface="Cambria Math" panose="02040503050406030204" pitchFamily="18" charset="0"/>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p>
              <a:p>
                <a:pPr marL="50800" indent="0">
                  <a:buNone/>
                </a:pPr>
                <a:endParaRPr lang="en-US" sz="3200" dirty="0"/>
              </a:p>
              <a:p>
                <a:pPr marL="50800" indent="0">
                  <a:buNone/>
                </a:pPr>
                <a:r>
                  <a:rPr lang="en-US" sz="3200" dirty="0" smtClean="0"/>
                  <a:t>Attacker (ASIC): </a:t>
                </a:r>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r>
                        <a:rPr lang="en-US" sz="3200" b="0" i="0" smtClean="0">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𝑃</m:t>
                          </m:r>
                          <m:r>
                            <a:rPr lang="en-US" sz="3200" b="0" i="1" smtClean="0">
                              <a:solidFill>
                                <a:schemeClr val="tx1"/>
                              </a:solidFill>
                              <a:latin typeface="Cambria Math" panose="02040503050406030204" pitchFamily="18" charset="0"/>
                            </a:rPr>
                            <m:t>′</m:t>
                          </m:r>
                        </m:e>
                      </m:d>
                      <m:r>
                        <a:rPr lang="en-US" sz="3200" i="1">
                          <a:solidFill>
                            <a:schemeClr val="tx1"/>
                          </a:solidFill>
                          <a:latin typeface="Cambria Math" panose="02040503050406030204" pitchFamily="18" charset="0"/>
                        </a:rPr>
                        <m:t>=</m:t>
                      </m:r>
                      <m:sSubSup>
                        <m:sSubSupPr>
                          <m:ctrlPr>
                            <a:rPr lang="en-US" sz="3200" i="1">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r>
                            <a:rPr lang="en-US" sz="3200" b="0" i="0" smtClean="0">
                              <a:solidFill>
                                <a:srgbClr val="003DB8"/>
                              </a:solidFill>
                              <a:latin typeface="Cambria Math" panose="02040503050406030204" pitchFamily="18" charset="0"/>
                              <a:ea typeface="Cambria Math" panose="02040503050406030204" pitchFamily="18" charset="0"/>
                            </a:rPr>
                            <m:t>′</m:t>
                          </m:r>
                        </m:e>
                      </m:d>
                      <m:r>
                        <a:rPr lang="en-US" sz="3200">
                          <a:solidFill>
                            <a:srgbClr val="003DB8"/>
                          </a:solidFill>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b="0" i="0" smtClean="0">
                          <a:solidFill>
                            <a:srgbClr val="FF0000"/>
                          </a:solidFill>
                          <a:latin typeface="Cambria Math" panose="02040503050406030204" pitchFamily="18" charset="0"/>
                        </a:rPr>
                        <m:t> </m:t>
                      </m:r>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r>
                            <a:rPr lang="en-US" sz="3200" b="0" i="1" smtClean="0">
                              <a:solidFill>
                                <a:srgbClr val="FF0000"/>
                              </a:solidFill>
                              <a:latin typeface="Cambria Math" panose="02040503050406030204" pitchFamily="18" charset="0"/>
                              <a:ea typeface="Cambria Math" panose="02040503050406030204" pitchFamily="18" charset="0"/>
                            </a:rPr>
                            <m:t>′</m:t>
                          </m:r>
                        </m:e>
                      </m:d>
                    </m:oMath>
                  </m:oMathPara>
                </a14:m>
                <a:endParaRPr lang="en-US" sz="3200" dirty="0"/>
              </a:p>
              <a:p>
                <a:pPr marL="50800" indent="0">
                  <a:buNone/>
                </a:pPr>
                <a:endParaRPr lang="en-US" sz="3200" dirty="0" smtClean="0"/>
              </a:p>
              <a:p>
                <a:pPr marL="50800" indent="0">
                  <a:buNone/>
                </a:pPr>
                <a:r>
                  <a:rPr lang="en-US" sz="3200" dirty="0" smtClean="0"/>
                  <a:t>Attacker gets to play with potentially advantageous constants</a:t>
                </a:r>
              </a:p>
              <a:p>
                <a:pPr marL="50800" indent="0">
                  <a:buNone/>
                </a:pPr>
                <a:r>
                  <a:rPr lang="en-US" sz="3200" dirty="0" smtClean="0"/>
                  <a:t>	</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71600"/>
                <a:ext cx="11887200" cy="1871175"/>
              </a:xfrm>
              <a:blipFill>
                <a:blip r:embed="rId3"/>
                <a:stretch>
                  <a:fillRect l="-923" b="-146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9831" y="5755431"/>
                <a:ext cx="5935537" cy="5977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200" dirty="0" smtClean="0">
                          <a:solidFill>
                            <a:schemeClr val="tx1"/>
                          </a:solidFill>
                          <a:latin typeface="Calibri" panose="020F0502020204030204" pitchFamily="34" charset="0"/>
                          <a:cs typeface="Calibri" panose="020F0502020204030204" pitchFamily="34" charset="0"/>
                        </a:rPr>
                        <m:t>1</m:t>
                      </m:r>
                      <m:r>
                        <m:rPr>
                          <m:nor/>
                        </m:rPr>
                        <a:rPr lang="en-US" sz="3200" dirty="0" smtClean="0">
                          <a:solidFill>
                            <a:schemeClr val="tx1"/>
                          </a:solidFill>
                          <a:latin typeface="Calibri" panose="020F0502020204030204" pitchFamily="34" charset="0"/>
                          <a:cs typeface="Calibri" panose="020F0502020204030204" pitchFamily="34" charset="0"/>
                        </a:rPr>
                        <m:t>nJ</m:t>
                      </m:r>
                      <m:r>
                        <a:rPr lang="en-US" sz="3200" i="1" dirty="0">
                          <a:solidFill>
                            <a:schemeClr val="tx1"/>
                          </a:solidFill>
                          <a:latin typeface="Cambria Math" panose="02040503050406030204" pitchFamily="18" charset="0"/>
                          <a:ea typeface="Cambria Math" panose="02040503050406030204" pitchFamily="18" charset="0"/>
                        </a:rPr>
                        <m:t>≈</m:t>
                      </m:r>
                      <m:sSubSup>
                        <m:sSubSupPr>
                          <m:ctrlPr>
                            <a:rPr lang="en-US" sz="3200" i="1" smtClean="0">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dirty="0">
                          <a:latin typeface="Cambria Math" panose="02040503050406030204" pitchFamily="18" charset="0"/>
                          <a:ea typeface="Cambria Math" panose="02040503050406030204" pitchFamily="18" charset="0"/>
                        </a:rPr>
                        <m:t>≈ </m:t>
                      </m:r>
                      <m:sSub>
                        <m:sSubPr>
                          <m:ctrlPr>
                            <a:rPr lang="en-US" sz="3200" i="1" smtClean="0">
                              <a:solidFill>
                                <a:srgbClr val="00339A"/>
                              </a:solidFill>
                              <a:latin typeface="Cambria Math" panose="02040503050406030204" pitchFamily="18" charset="0"/>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r>
                        <a:rPr lang="en-US" sz="3200" i="1" dirty="0">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i="1" dirty="0">
                          <a:latin typeface="Cambria Math" panose="02040503050406030204" pitchFamily="18" charset="0"/>
                          <a:ea typeface="Cambria Math" panose="02040503050406030204" pitchFamily="18" charset="0"/>
                        </a:rPr>
                        <m:t>≈</m:t>
                      </m:r>
                      <m:sSup>
                        <m:sSupPr>
                          <m:ctrlPr>
                            <a:rPr lang="en-US" sz="3200" i="1" dirty="0" smtClean="0">
                              <a:latin typeface="Cambria Math" panose="02040503050406030204" pitchFamily="18" charset="0"/>
                              <a:ea typeface="Cambria Math" panose="02040503050406030204" pitchFamily="18" charset="0"/>
                            </a:rPr>
                          </m:ctrlPr>
                        </m:sSupPr>
                        <m:e>
                          <m:r>
                            <a:rPr lang="en-US" sz="3200" b="0" i="1" dirty="0" smtClean="0">
                              <a:latin typeface="Cambria Math" panose="02040503050406030204" pitchFamily="18" charset="0"/>
                              <a:ea typeface="Cambria Math" panose="02040503050406030204" pitchFamily="18" charset="0"/>
                            </a:rPr>
                            <m:t>10</m:t>
                          </m:r>
                        </m:e>
                        <m:sup>
                          <m:r>
                            <a:rPr lang="en-US" sz="3200" b="0" i="1" dirty="0" smtClean="0">
                              <a:latin typeface="Cambria Math" panose="02040503050406030204" pitchFamily="18" charset="0"/>
                              <a:ea typeface="Cambria Math" panose="02040503050406030204" pitchFamily="18" charset="0"/>
                            </a:rPr>
                            <m:t>−3</m:t>
                          </m:r>
                        </m:sup>
                      </m:sSup>
                      <m:r>
                        <a:rPr lang="en-US" sz="3200" i="1" dirty="0" smtClean="0">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oMath>
                  </m:oMathPara>
                </a14:m>
                <a:endParaRPr lang="en-US" sz="3200" i="1"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9831" y="5755431"/>
                <a:ext cx="5935537" cy="5977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477000" y="5799161"/>
                <a:ext cx="2834174" cy="553998"/>
              </a:xfrm>
              <a:prstGeom prst="rect">
                <a:avLst/>
              </a:prstGeom>
            </p:spPr>
            <p:txBody>
              <a:bodyPr wrap="none">
                <a:spAutoFit/>
              </a:bodyPr>
              <a:lstStyle/>
              <a:p>
                <a14:m>
                  <m:oMath xmlns:m="http://schemas.openxmlformats.org/officeDocument/2006/math">
                    <m:r>
                      <a:rPr lang="en-US" sz="3000" i="1" dirty="0" smtClean="0">
                        <a:solidFill>
                          <a:srgbClr val="FF0000"/>
                        </a:solidFill>
                        <a:latin typeface="Cambria Math" panose="02040503050406030204" pitchFamily="18" charset="0"/>
                        <a:ea typeface="Cambria Math" panose="02040503050406030204" pitchFamily="18" charset="0"/>
                      </a:rPr>
                      <m:t>≈</m:t>
                    </m:r>
                    <m:r>
                      <a:rPr lang="en-US" sz="3000" b="0" i="1" dirty="0" smtClean="0">
                        <a:solidFill>
                          <a:srgbClr val="FF0000"/>
                        </a:solidFill>
                        <a:latin typeface="Cambria Math" panose="02040503050406030204" pitchFamily="18" charset="0"/>
                        <a:ea typeface="Cambria Math" panose="02040503050406030204" pitchFamily="18" charset="0"/>
                      </a:rPr>
                      <m:t>1</m:t>
                    </m:r>
                    <m:r>
                      <m:rPr>
                        <m:sty m:val="p"/>
                      </m:rPr>
                      <a:rPr lang="en-US" sz="3000" b="0" i="0" dirty="0" smtClean="0">
                        <a:solidFill>
                          <a:srgbClr val="FF0000"/>
                        </a:solidFill>
                        <a:latin typeface="Cambria Math" panose="02040503050406030204" pitchFamily="18" charset="0"/>
                        <a:ea typeface="Cambria Math" panose="02040503050406030204" pitchFamily="18" charset="0"/>
                      </a:rPr>
                      <m:t>pJ</m:t>
                    </m:r>
                    <m:r>
                      <a:rPr lang="en-US" sz="3000" b="0" i="0" dirty="0" smtClean="0">
                        <a:solidFill>
                          <a:srgbClr val="FF0000"/>
                        </a:solidFill>
                        <a:latin typeface="Cambria Math" panose="02040503050406030204" pitchFamily="18" charset="0"/>
                        <a:ea typeface="Cambria Math" panose="02040503050406030204" pitchFamily="18" charset="0"/>
                      </a:rPr>
                      <m:t>   (</m:t>
                    </m:r>
                    <m:sSubSup>
                      <m:sSubSupPr>
                        <m:ctrlPr>
                          <a:rPr lang="en-US" sz="2800" i="1">
                            <a:solidFill>
                              <a:srgbClr val="FF0000"/>
                            </a:solidFill>
                            <a:latin typeface="Cambria Math" panose="02040503050406030204" pitchFamily="18" charset="0"/>
                          </a:rPr>
                        </m:ctrlPr>
                      </m:sSubSupPr>
                      <m:e>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C</m:t>
                        </m:r>
                      </m:e>
                      <m:sub>
                        <m:r>
                          <m:rPr>
                            <m:sty m:val="p"/>
                          </m:rPr>
                          <a:rPr lang="en-US" sz="2800">
                            <a:solidFill>
                              <a:srgbClr val="FF0000"/>
                            </a:solidFill>
                            <a:latin typeface="Cambria Math" panose="02040503050406030204" pitchFamily="18" charset="0"/>
                          </a:rPr>
                          <m:t>r</m:t>
                        </m:r>
                      </m:sub>
                      <m:sup>
                        <m:r>
                          <a:rPr lang="en-US" sz="2800">
                            <a:solidFill>
                              <a:srgbClr val="FF0000"/>
                            </a:solidFill>
                            <a:latin typeface="Cambria Math" panose="02040503050406030204" pitchFamily="18" charset="0"/>
                          </a:rPr>
                          <m:t>′</m:t>
                        </m:r>
                      </m:sup>
                    </m:sSubSup>
                    <m:r>
                      <a:rPr lang="en-US" sz="2800" i="1">
                        <a:solidFill>
                          <a:srgbClr val="FF0000"/>
                        </a:solidFill>
                        <a:latin typeface="Cambria Math" panose="02040503050406030204" pitchFamily="18" charset="0"/>
                        <a:ea typeface="Cambria Math" panose="02040503050406030204" pitchFamily="18" charset="0"/>
                      </a:rPr>
                      <m:t>≪</m:t>
                    </m:r>
                    <m:sSub>
                      <m:sSubPr>
                        <m:ctrlPr>
                          <a:rPr lang="en-US" sz="2800" i="1">
                            <a:solidFill>
                              <a:srgbClr val="FF0000"/>
                            </a:solidFill>
                            <a:latin typeface="Cambria Math" panose="02040503050406030204" pitchFamily="18" charset="0"/>
                          </a:rPr>
                        </m:ctrlPr>
                      </m:sSubPr>
                      <m:e>
                        <m:r>
                          <m:rPr>
                            <m:sty m:val="p"/>
                          </m:rPr>
                          <a:rPr lang="en-US" sz="2800">
                            <a:solidFill>
                              <a:srgbClr val="FF0000"/>
                            </a:solidFill>
                            <a:latin typeface="Cambria Math" panose="02040503050406030204" pitchFamily="18" charset="0"/>
                          </a:rPr>
                          <m:t>C</m:t>
                        </m:r>
                      </m:e>
                      <m:sub>
                        <m:r>
                          <m:rPr>
                            <m:sty m:val="p"/>
                          </m:rPr>
                          <a:rPr lang="en-US" sz="2800">
                            <a:solidFill>
                              <a:srgbClr val="FF0000"/>
                            </a:solidFill>
                            <a:latin typeface="Cambria Math" panose="02040503050406030204" pitchFamily="18" charset="0"/>
                          </a:rPr>
                          <m:t>r</m:t>
                        </m:r>
                      </m:sub>
                    </m:sSub>
                  </m:oMath>
                </a14:m>
                <a:r>
                  <a:rPr lang="en-US" sz="3000" dirty="0" smtClean="0">
                    <a:solidFill>
                      <a:srgbClr val="FF0000"/>
                    </a:solidFill>
                    <a:latin typeface="Calibri" panose="020F0502020204030204" pitchFamily="34" charset="0"/>
                    <a:cs typeface="Calibri" panose="020F0502020204030204" pitchFamily="34" charset="0"/>
                  </a:rPr>
                  <a:t>)</a:t>
                </a:r>
                <a:endParaRPr lang="en-US" sz="3000" dirty="0">
                  <a:solidFill>
                    <a:srgbClr val="FF0000"/>
                  </a:solidFill>
                  <a:latin typeface="Calibri" panose="020F0502020204030204" pitchFamily="34" charset="0"/>
                  <a:cs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477000" y="5799161"/>
                <a:ext cx="2834174" cy="553998"/>
              </a:xfrm>
              <a:prstGeom prst="rect">
                <a:avLst/>
              </a:prstGeom>
              <a:blipFill>
                <a:blip r:embed="rId5"/>
                <a:stretch>
                  <a:fillRect t="-13187" r="-4095" b="-34066"/>
                </a:stretch>
              </a:blipFill>
            </p:spPr>
            <p:txBody>
              <a:bodyPr/>
              <a:lstStyle/>
              <a:p>
                <a:r>
                  <a:rPr lang="en-US">
                    <a:noFill/>
                  </a:rPr>
                  <a:t> </a:t>
                </a:r>
              </a:p>
            </p:txBody>
          </p:sp>
        </mc:Fallback>
      </mc:AlternateContent>
      <p:sp>
        <p:nvSpPr>
          <p:cNvPr id="7" name="Slide Number Placeholder 6"/>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91</a:t>
            </a:fld>
            <a:endParaRPr lang="en-US"/>
          </a:p>
        </p:txBody>
      </p:sp>
    </p:spTree>
    <p:extLst>
      <p:ext uri="{BB962C8B-B14F-4D97-AF65-F5344CB8AC3E}">
        <p14:creationId xmlns:p14="http://schemas.microsoft.com/office/powerpoint/2010/main" val="99251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Inequity [RD17]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71600"/>
                <a:ext cx="11887200" cy="1871175"/>
              </a:xfrm>
            </p:spPr>
            <p:txBody>
              <a:bodyPr>
                <a:noAutofit/>
              </a:bodyPr>
              <a:lstStyle/>
              <a:p>
                <a:pPr marL="50800" indent="0">
                  <a:buNone/>
                </a:pPr>
                <a:r>
                  <a:rPr lang="en-US" sz="3200" dirty="0" smtClean="0"/>
                  <a:t>Honest Party (CPU):</a:t>
                </a:r>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3DB8"/>
                          </a:solidFill>
                          <a:latin typeface="Cambria Math" panose="02040503050406030204" pitchFamily="18" charset="0"/>
                        </a:rPr>
                        <m:t>rbpeb</m:t>
                      </m:r>
                      <m:d>
                        <m:dPr>
                          <m:ctrlPr>
                            <a:rPr lang="en-US" sz="3200" i="1">
                              <a:solidFill>
                                <a:srgbClr val="003DB8"/>
                              </a:solidFill>
                              <a:latin typeface="Cambria Math" panose="02040503050406030204" pitchFamily="18" charset="0"/>
                            </a:rPr>
                          </m:ctrlPr>
                        </m:dPr>
                        <m:e>
                          <m:r>
                            <a:rPr lang="en-US" sz="3200" i="1">
                              <a:solidFill>
                                <a:srgbClr val="003DB8"/>
                              </a:solidFill>
                              <a:latin typeface="Cambria Math" panose="02040503050406030204" pitchFamily="18" charset="0"/>
                            </a:rPr>
                            <m:t>𝑃</m:t>
                          </m:r>
                        </m:e>
                      </m:d>
                      <m:r>
                        <a:rPr lang="en-US" sz="3200" i="1">
                          <a:solidFill>
                            <a:srgbClr val="003DB8"/>
                          </a:solidFill>
                          <a:latin typeface="Cambria Math" panose="02040503050406030204" pitchFamily="18" charset="0"/>
                        </a:rPr>
                        <m:t>= </m:t>
                      </m:r>
                      <m:sSub>
                        <m:sSubPr>
                          <m:ctrlPr>
                            <a:rPr lang="en-US" sz="3200" i="1">
                              <a:solidFill>
                                <a:srgbClr val="003DB8"/>
                              </a:solidFill>
                              <a:latin typeface="Cambria Math" panose="02040503050406030204" pitchFamily="18" charset="0"/>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p>
              <a:p>
                <a:pPr marL="50800" indent="0">
                  <a:buNone/>
                </a:pPr>
                <a:endParaRPr lang="en-US" sz="3200" dirty="0"/>
              </a:p>
              <a:p>
                <a:pPr marL="50800" indent="0">
                  <a:buNone/>
                </a:pPr>
                <a:r>
                  <a:rPr lang="en-US" sz="3200" dirty="0" smtClean="0"/>
                  <a:t>Attacker (ASIC): </a:t>
                </a:r>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3DB8"/>
                          </a:solidFill>
                          <a:latin typeface="Cambria Math" panose="02040503050406030204" pitchFamily="18" charset="0"/>
                        </a:rPr>
                        <m:t>rbpeb</m:t>
                      </m:r>
                      <m:r>
                        <a:rPr lang="en-US" sz="3200" b="0" i="0" smtClean="0">
                          <a:solidFill>
                            <a:srgbClr val="003DB8"/>
                          </a:solidFill>
                          <a:latin typeface="Cambria Math" panose="02040503050406030204" pitchFamily="18" charset="0"/>
                        </a:rPr>
                        <m:t>′</m:t>
                      </m:r>
                      <m:d>
                        <m:dPr>
                          <m:ctrlPr>
                            <a:rPr lang="en-US" sz="3200" i="1">
                              <a:solidFill>
                                <a:srgbClr val="003DB8"/>
                              </a:solidFill>
                              <a:latin typeface="Cambria Math" panose="02040503050406030204" pitchFamily="18" charset="0"/>
                            </a:rPr>
                          </m:ctrlPr>
                        </m:dPr>
                        <m:e>
                          <m:r>
                            <a:rPr lang="en-US" sz="3200" i="1">
                              <a:solidFill>
                                <a:srgbClr val="003DB8"/>
                              </a:solidFill>
                              <a:latin typeface="Cambria Math" panose="02040503050406030204" pitchFamily="18" charset="0"/>
                            </a:rPr>
                            <m:t>𝑃</m:t>
                          </m:r>
                          <m:r>
                            <a:rPr lang="en-US" sz="3200" b="0" i="1" smtClean="0">
                              <a:solidFill>
                                <a:srgbClr val="003DB8"/>
                              </a:solidFill>
                              <a:latin typeface="Cambria Math" panose="02040503050406030204" pitchFamily="18" charset="0"/>
                            </a:rPr>
                            <m:t>′</m:t>
                          </m:r>
                        </m:e>
                      </m:d>
                      <m:r>
                        <a:rPr lang="en-US" sz="3200" i="1">
                          <a:solidFill>
                            <a:srgbClr val="003DB8"/>
                          </a:solidFill>
                          <a:latin typeface="Cambria Math" panose="02040503050406030204" pitchFamily="18" charset="0"/>
                        </a:rPr>
                        <m:t>=</m:t>
                      </m:r>
                      <m:sSubSup>
                        <m:sSubSupPr>
                          <m:ctrlPr>
                            <a:rPr lang="en-US" sz="3200" i="1">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r>
                            <a:rPr lang="en-US" sz="3200" b="0" i="0" smtClean="0">
                              <a:solidFill>
                                <a:srgbClr val="003DB8"/>
                              </a:solidFill>
                              <a:latin typeface="Cambria Math" panose="02040503050406030204" pitchFamily="18" charset="0"/>
                              <a:ea typeface="Cambria Math" panose="02040503050406030204" pitchFamily="18" charset="0"/>
                            </a:rPr>
                            <m:t>′</m:t>
                          </m:r>
                        </m:e>
                      </m:d>
                      <m:r>
                        <a:rPr lang="en-US" sz="3200">
                          <a:solidFill>
                            <a:srgbClr val="003DB8"/>
                          </a:solidFill>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b="0" i="0" smtClean="0">
                          <a:solidFill>
                            <a:srgbClr val="FF0000"/>
                          </a:solidFill>
                          <a:latin typeface="Cambria Math" panose="02040503050406030204" pitchFamily="18" charset="0"/>
                        </a:rPr>
                        <m:t> </m:t>
                      </m:r>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r>
                            <a:rPr lang="en-US" sz="3200" b="0" i="1" smtClean="0">
                              <a:solidFill>
                                <a:srgbClr val="FF0000"/>
                              </a:solidFill>
                              <a:latin typeface="Cambria Math" panose="02040503050406030204" pitchFamily="18" charset="0"/>
                              <a:ea typeface="Cambria Math" panose="02040503050406030204" pitchFamily="18" charset="0"/>
                            </a:rPr>
                            <m:t>′</m:t>
                          </m:r>
                        </m:e>
                      </m:d>
                    </m:oMath>
                  </m:oMathPara>
                </a14:m>
                <a:endParaRPr lang="en-US" sz="3200" dirty="0"/>
              </a:p>
              <a:p>
                <a:pPr marL="50800" indent="0">
                  <a:buNone/>
                </a:pPr>
                <a:endParaRPr lang="en-US" sz="3200" dirty="0" smtClean="0"/>
              </a:p>
              <a:p>
                <a:pPr marL="50800" indent="0">
                  <a:buNone/>
                </a:pPr>
                <a:r>
                  <a:rPr lang="en-US" sz="3200" dirty="0"/>
                  <a:t>Attacker gets to play with potentially advantageous constants</a:t>
                </a:r>
              </a:p>
              <a:p>
                <a:pPr marL="50800" indent="0">
                  <a:buNone/>
                </a:pPr>
                <a:r>
                  <a:rPr lang="en-US" sz="3200" dirty="0"/>
                  <a:t>	</a:t>
                </a:r>
                <a14:m>
                  <m:oMath xmlns:m="http://schemas.openxmlformats.org/officeDocument/2006/math">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i="1">
                        <a:solidFill>
                          <a:srgbClr val="FF0000"/>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oMath>
                </a14:m>
                <a:r>
                  <a:rPr lang="en-US" sz="3200" dirty="0"/>
                  <a:t>                  </a:t>
                </a:r>
                <a14:m>
                  <m:oMath xmlns:m="http://schemas.openxmlformats.org/officeDocument/2006/math">
                    <m:sSubSup>
                      <m:sSubSupPr>
                        <m:ctrlPr>
                          <a:rPr lang="en-US" sz="3200" i="1">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a:solidFill>
                          <a:schemeClr val="tx1"/>
                        </a:solidFill>
                        <a:latin typeface="Cambria Math" panose="02040503050406030204" pitchFamily="18" charset="0"/>
                      </a:rPr>
                      <m:t>=</m:t>
                    </m:r>
                    <m:r>
                      <m:rPr>
                        <m:sty m:val="p"/>
                      </m:rPr>
                      <a:rPr lang="el-GR" sz="3200" i="1">
                        <a:solidFill>
                          <a:schemeClr val="tx1"/>
                        </a:solidFill>
                        <a:latin typeface="Cambria Math" panose="02040503050406030204" pitchFamily="18" charset="0"/>
                        <a:ea typeface="Cambria Math" panose="02040503050406030204" pitchFamily="18" charset="0"/>
                      </a:rPr>
                      <m:t>Θ</m:t>
                    </m:r>
                    <m:d>
                      <m:dPr>
                        <m:ctrlPr>
                          <a:rPr lang="el-GR" sz="3200" i="1">
                            <a:solidFill>
                              <a:schemeClr val="tx1"/>
                            </a:solidFill>
                            <a:latin typeface="Cambria Math" panose="02040503050406030204" pitchFamily="18" charset="0"/>
                            <a:ea typeface="Cambria Math" panose="02040503050406030204" pitchFamily="18" charset="0"/>
                          </a:rPr>
                        </m:ctrlPr>
                      </m:dPr>
                      <m:e>
                        <m:sSub>
                          <m:sSubPr>
                            <m:ctrlPr>
                              <a:rPr lang="en-US" sz="3200" i="1" smtClean="0">
                                <a:solidFill>
                                  <a:srgbClr val="00339A"/>
                                </a:solidFill>
                                <a:latin typeface="Cambria Math" panose="02040503050406030204" pitchFamily="18" charset="0"/>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e>
                    </m:d>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71600"/>
                <a:ext cx="11887200" cy="1871175"/>
              </a:xfrm>
              <a:blipFill>
                <a:blip r:embed="rId3"/>
                <a:stretch>
                  <a:fillRect l="-923" b="-163844"/>
                </a:stretch>
              </a:blipFill>
            </p:spPr>
            <p:txBody>
              <a:bodyPr/>
              <a:lstStyle/>
              <a:p>
                <a:r>
                  <a:rPr lang="en-US">
                    <a:noFill/>
                  </a:rPr>
                  <a:t> </a:t>
                </a:r>
              </a:p>
            </p:txBody>
          </p:sp>
        </mc:Fallback>
      </mc:AlternateContent>
      <p:pic>
        <p:nvPicPr>
          <p:cNvPr id="2050" name="Picture 2" descr="Image result for lifes not fa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0" y="4011041"/>
            <a:ext cx="2057400" cy="2822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8933396" y="1371600"/>
            <a:ext cx="3106204" cy="1871175"/>
          </a:xfrm>
          <a:prstGeom prst="wedgeRectCallout">
            <a:avLst>
              <a:gd name="adj1" fmla="val 2595"/>
              <a:gd name="adj2" fmla="val 130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rPr>
              <a:t>How can I make sure that the function is energy intensive for the attacker as well?</a:t>
            </a:r>
            <a:endParaRPr lang="en-US" sz="2400" dirty="0">
              <a:latin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92</a:t>
            </a:fld>
            <a:endParaRPr lang="en-US"/>
          </a:p>
        </p:txBody>
      </p:sp>
    </p:spTree>
    <p:extLst>
      <p:ext uri="{BB962C8B-B14F-4D97-AF65-F5344CB8AC3E}">
        <p14:creationId xmlns:p14="http://schemas.microsoft.com/office/powerpoint/2010/main" val="60636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Natural Approach		</a:t>
            </a:r>
            <a:endParaRPr lang="en-US" sz="2000" dirty="0"/>
          </a:p>
        </p:txBody>
      </p:sp>
      <p:sp>
        <p:nvSpPr>
          <p:cNvPr id="4" name="Slide Number Placeholder 3"/>
          <p:cNvSpPr>
            <a:spLocks noGrp="1"/>
          </p:cNvSpPr>
          <p:nvPr>
            <p:ph type="sldNum" sz="quarter" idx="12"/>
          </p:nvPr>
        </p:nvSpPr>
        <p:spPr/>
        <p:txBody>
          <a:bodyPr/>
          <a:lstStyle/>
          <a:p>
            <a:fld id="{6EA6D8CF-3CDE-4807-BCD2-C9F2B831AAA5}" type="slidenum">
              <a:rPr lang="en-US" smtClean="0"/>
              <a:t>93</a:t>
            </a:fld>
            <a:endParaRPr lang="en-US"/>
          </a:p>
        </p:txBody>
      </p:sp>
      <p:sp>
        <p:nvSpPr>
          <p:cNvPr id="7" name="Content Placeholder 2"/>
          <p:cNvSpPr>
            <a:spLocks noGrp="1"/>
          </p:cNvSpPr>
          <p:nvPr>
            <p:ph idx="1"/>
          </p:nvPr>
        </p:nvSpPr>
        <p:spPr>
          <a:xfrm>
            <a:off x="533400" y="1311789"/>
            <a:ext cx="9677400" cy="2117211"/>
          </a:xfrm>
          <a:solidFill>
            <a:schemeClr val="bg1">
              <a:lumMod val="95000"/>
            </a:schemeClr>
          </a:solidFill>
          <a:ln>
            <a:solidFill>
              <a:schemeClr val="tx1"/>
            </a:solidFill>
          </a:ln>
        </p:spPr>
        <p:txBody>
          <a:bodyPr/>
          <a:lstStyle/>
          <a:p>
            <a:r>
              <a:rPr lang="en-US" dirty="0" smtClean="0"/>
              <a:t>An </a:t>
            </a:r>
            <a:r>
              <a:rPr lang="en-US" dirty="0" err="1" smtClean="0"/>
              <a:t>iMHF</a:t>
            </a:r>
            <a:r>
              <a:rPr lang="en-US" dirty="0" smtClean="0"/>
              <a:t> </a:t>
            </a:r>
            <a:r>
              <a:rPr lang="en-US" dirty="0" err="1" smtClean="0"/>
              <a:t>f</a:t>
            </a:r>
            <a:r>
              <a:rPr lang="en-US" baseline="-25000" dirty="0" err="1" smtClean="0"/>
              <a:t>G,H</a:t>
            </a:r>
            <a:r>
              <a:rPr lang="en-US" baseline="-25000" dirty="0" smtClean="0"/>
              <a:t> </a:t>
            </a:r>
            <a:r>
              <a:rPr lang="en-US" dirty="0" smtClean="0"/>
              <a:t>is memory-bound if: </a:t>
            </a:r>
          </a:p>
          <a:p>
            <a:pPr lvl="1"/>
            <a:r>
              <a:rPr lang="en-US" dirty="0" smtClean="0"/>
              <a:t>Computable with at most </a:t>
            </a:r>
            <a:r>
              <a:rPr lang="en-US" i="1" dirty="0" smtClean="0"/>
              <a:t>B</a:t>
            </a:r>
            <a:r>
              <a:rPr lang="en-US" dirty="0" smtClean="0"/>
              <a:t> cache misses (resp. blue moves)</a:t>
            </a:r>
          </a:p>
          <a:p>
            <a:pPr lvl="1"/>
            <a:r>
              <a:rPr lang="en-US" altLang="zh-CN" dirty="0" smtClean="0"/>
              <a:t>N</a:t>
            </a:r>
            <a:r>
              <a:rPr lang="en-US" dirty="0" smtClean="0"/>
              <a:t>ot computable with </a:t>
            </a:r>
            <a:r>
              <a:rPr lang="en-US" i="1" dirty="0" smtClean="0"/>
              <a:t>&lt; </a:t>
            </a:r>
            <a:r>
              <a:rPr lang="en-US" i="1" dirty="0" err="1" smtClean="0"/>
              <a:t>cB</a:t>
            </a:r>
            <a:r>
              <a:rPr lang="en-US" i="1" dirty="0" smtClean="0"/>
              <a:t> </a:t>
            </a:r>
            <a:r>
              <a:rPr lang="en-US" dirty="0" smtClean="0"/>
              <a:t>cache misses (resp. blue moves) even using a cache of size </a:t>
            </a:r>
            <a:r>
              <a:rPr lang="en-US" i="1" dirty="0" smtClean="0"/>
              <a:t>M</a:t>
            </a:r>
            <a:endParaRPr lang="en-US" i="1" dirty="0"/>
          </a:p>
          <a:p>
            <a:pPr marL="533400" lvl="1" indent="0">
              <a:buNone/>
            </a:pPr>
            <a:r>
              <a:rPr lang="en-US" i="1" dirty="0" smtClean="0"/>
              <a:t>(definition for </a:t>
            </a:r>
            <a:r>
              <a:rPr lang="en-US" i="1" dirty="0" err="1" smtClean="0"/>
              <a:t>dMHFs</a:t>
            </a:r>
            <a:r>
              <a:rPr lang="en-US" i="1" dirty="0" smtClean="0"/>
              <a:t> is similar, but does not involve pebbling)</a:t>
            </a:r>
          </a:p>
        </p:txBody>
      </p:sp>
      <p:sp>
        <p:nvSpPr>
          <p:cNvPr id="10" name="Rectangle 9"/>
          <p:cNvSpPr/>
          <p:nvPr/>
        </p:nvSpPr>
        <p:spPr>
          <a:xfrm>
            <a:off x="7842415" y="165984"/>
            <a:ext cx="2268570" cy="830997"/>
          </a:xfrm>
          <a:prstGeom prst="rect">
            <a:avLst/>
          </a:prstGeom>
        </p:spPr>
        <p:txBody>
          <a:bodyPr wrap="none">
            <a:spAutoFit/>
          </a:bodyPr>
          <a:lstStyle/>
          <a:p>
            <a:pPr algn="ct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Abadi</a:t>
            </a:r>
            <a:r>
              <a:rPr lang="en-US" sz="2400" dirty="0">
                <a:latin typeface="Calibri" panose="020F0502020204030204" pitchFamily="34" charset="0"/>
                <a:cs typeface="Calibri" panose="020F0502020204030204" pitchFamily="34" charset="0"/>
              </a:rPr>
              <a:t> et al.’05] </a:t>
            </a:r>
          </a:p>
          <a:p>
            <a:pPr algn="ct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Dwork</a:t>
            </a:r>
            <a:r>
              <a:rPr lang="en-US" sz="2400" dirty="0">
                <a:latin typeface="Calibri" panose="020F0502020204030204" pitchFamily="34" charset="0"/>
                <a:cs typeface="Calibri" panose="020F0502020204030204" pitchFamily="34" charset="0"/>
              </a:rPr>
              <a:t> et al.’03]</a:t>
            </a:r>
          </a:p>
        </p:txBody>
      </p:sp>
      <p:sp>
        <p:nvSpPr>
          <p:cNvPr id="11" name="Content Placeholder 6"/>
          <p:cNvSpPr txBox="1">
            <a:spLocks/>
          </p:cNvSpPr>
          <p:nvPr/>
        </p:nvSpPr>
        <p:spPr>
          <a:xfrm>
            <a:off x="228600" y="3352800"/>
            <a:ext cx="11430000" cy="3231654"/>
          </a:xfrm>
          <a:prstGeom prst="rect">
            <a:avLst/>
          </a:prstGeom>
        </p:spPr>
        <p:txBody>
          <a:bodyPr vert="horz" wrap="square" lIns="91440" tIns="0" rIns="0" bIns="0" rtlCol="0">
            <a:spAutoFit/>
          </a:bodyPr>
          <a:lstStyle>
            <a:lvl1pPr marL="228600" indent="-228600" algn="l" defTabSz="914400" rtl="0" eaLnBrk="1" latinLnBrk="0" hangingPunct="1">
              <a:lnSpc>
                <a:spcPct val="150000"/>
              </a:lnSpc>
              <a:spcBef>
                <a:spcPts val="1200"/>
              </a:spcBef>
              <a:buClr>
                <a:schemeClr val="tx1"/>
              </a:buClr>
              <a:buSzPct val="90000"/>
              <a:buFont typeface="Arial" panose="020B0604020202020204" pitchFamily="34" charset="0"/>
              <a:buChar char="•"/>
              <a:defRPr sz="3200" b="0" kern="1200">
                <a:solidFill>
                  <a:schemeClr val="tx1"/>
                </a:solidFill>
                <a:latin typeface="Gill Sans" charset="0"/>
                <a:ea typeface="Gill Sans" charset="0"/>
                <a:cs typeface="Gill Sans" charset="0"/>
              </a:defRPr>
            </a:lvl1pPr>
            <a:lvl2pPr marL="502920" indent="-228600" algn="l" defTabSz="914400" rtl="0" eaLnBrk="1" latinLnBrk="0" hangingPunct="1">
              <a:lnSpc>
                <a:spcPct val="150000"/>
              </a:lnSpc>
              <a:spcBef>
                <a:spcPts val="800"/>
              </a:spcBef>
              <a:buClr>
                <a:srgbClr val="0070C0"/>
              </a:buClr>
              <a:buSzPct val="85000"/>
              <a:buFont typeface="Arial" panose="020B0604020202020204" pitchFamily="34" charset="0"/>
              <a:buChar char="–"/>
              <a:defRPr sz="2800" kern="1200">
                <a:solidFill>
                  <a:srgbClr val="0070C0"/>
                </a:solidFill>
                <a:latin typeface="Gill Sans" charset="0"/>
                <a:ea typeface="Gill Sans" charset="0"/>
                <a:cs typeface="Gill Sans" charset="0"/>
              </a:defRPr>
            </a:lvl2pPr>
            <a:lvl3pPr marL="731520" indent="-182880" algn="l" defTabSz="914400" rtl="0" eaLnBrk="1" latinLnBrk="0" hangingPunct="1">
              <a:lnSpc>
                <a:spcPct val="150000"/>
              </a:lnSpc>
              <a:spcBef>
                <a:spcPts val="600"/>
              </a:spcBef>
              <a:buClr>
                <a:schemeClr val="tx1">
                  <a:lumMod val="60000"/>
                  <a:lumOff val="40000"/>
                </a:schemeClr>
              </a:buClr>
              <a:buSzPct val="90000"/>
              <a:buFont typeface="Arial" panose="020B0604020202020204" pitchFamily="34" charset="0"/>
              <a:buChar char="•"/>
              <a:defRPr sz="2400" kern="1200">
                <a:solidFill>
                  <a:schemeClr val="tx1"/>
                </a:solidFill>
                <a:latin typeface="Gill Sans" charset="0"/>
                <a:ea typeface="Gill Sans" charset="0"/>
                <a:cs typeface="Gill Sans" charset="0"/>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400" b="1" dirty="0" smtClean="0">
                <a:latin typeface="Calibri" panose="020F0502020204030204" pitchFamily="34" charset="0"/>
                <a:ea typeface="Cambria Math" panose="02040503050406030204" pitchFamily="18" charset="0"/>
                <a:cs typeface="Calibri" panose="020F0502020204030204" pitchFamily="34" charset="0"/>
              </a:rPr>
              <a:t>Problem: </a:t>
            </a:r>
            <a:r>
              <a:rPr lang="en-US" sz="2400" dirty="0" smtClean="0">
                <a:latin typeface="Calibri" panose="020F0502020204030204" pitchFamily="34" charset="0"/>
                <a:ea typeface="Cambria Math" panose="02040503050406030204" pitchFamily="18" charset="0"/>
                <a:cs typeface="Calibri" panose="020F0502020204030204" pitchFamily="34" charset="0"/>
              </a:rPr>
              <a:t>Hard </a:t>
            </a:r>
            <a:r>
              <a:rPr lang="en-US" sz="2400" dirty="0">
                <a:latin typeface="Calibri" panose="020F0502020204030204" pitchFamily="34" charset="0"/>
                <a:ea typeface="Cambria Math" panose="02040503050406030204" pitchFamily="18" charset="0"/>
                <a:cs typeface="Calibri" panose="020F0502020204030204" pitchFamily="34" charset="0"/>
              </a:rPr>
              <a:t>to construct; </a:t>
            </a:r>
            <a:r>
              <a:rPr lang="en-US" sz="2400" dirty="0" smtClean="0">
                <a:latin typeface="Calibri" panose="020F0502020204030204" pitchFamily="34" charset="0"/>
                <a:ea typeface="Cambria Math" panose="02040503050406030204" pitchFamily="18" charset="0"/>
                <a:cs typeface="Calibri" panose="020F0502020204030204" pitchFamily="34" charset="0"/>
              </a:rPr>
              <a:t>must rule </a:t>
            </a:r>
            <a:r>
              <a:rPr lang="en-US" sz="2400" dirty="0">
                <a:latin typeface="Calibri" panose="020F0502020204030204" pitchFamily="34" charset="0"/>
                <a:ea typeface="Cambria Math" panose="02040503050406030204" pitchFamily="18" charset="0"/>
                <a:cs typeface="Calibri" panose="020F0502020204030204" pitchFamily="34" charset="0"/>
              </a:rPr>
              <a:t>out </a:t>
            </a:r>
            <a:r>
              <a:rPr lang="en-US" sz="2400" i="1" dirty="0" smtClean="0">
                <a:latin typeface="Calibri" panose="020F0502020204030204" pitchFamily="34" charset="0"/>
                <a:ea typeface="Cambria Math" panose="02040503050406030204" pitchFamily="18" charset="0"/>
                <a:cs typeface="Calibri" panose="020F0502020204030204" pitchFamily="34" charset="0"/>
              </a:rPr>
              <a:t>all</a:t>
            </a:r>
            <a:r>
              <a:rPr lang="en-US" sz="2400" dirty="0" smtClean="0">
                <a:latin typeface="Calibri" panose="020F0502020204030204" pitchFamily="34" charset="0"/>
                <a:ea typeface="Cambria Math" panose="02040503050406030204" pitchFamily="18" charset="0"/>
                <a:cs typeface="Calibri" panose="020F0502020204030204" pitchFamily="34" charset="0"/>
              </a:rPr>
              <a:t> space-time tradeoffs</a:t>
            </a:r>
          </a:p>
          <a:p>
            <a:pPr marL="0" indent="0">
              <a:buNone/>
            </a:pPr>
            <a:r>
              <a:rPr lang="en-US" sz="2400" b="1" dirty="0" smtClean="0">
                <a:latin typeface="Calibri" panose="020F0502020204030204" pitchFamily="34" charset="0"/>
                <a:ea typeface="Cambria Math" panose="02040503050406030204" pitchFamily="18" charset="0"/>
                <a:cs typeface="Calibri" panose="020F0502020204030204" pitchFamily="34" charset="0"/>
              </a:rPr>
              <a:t>Theorem[Hopcroft’77]: </a:t>
            </a:r>
            <a:r>
              <a:rPr lang="en-US" sz="2400" dirty="0" smtClean="0">
                <a:latin typeface="Calibri" panose="020F0502020204030204" pitchFamily="34" charset="0"/>
                <a:ea typeface="Cambria Math" panose="02040503050406030204" pitchFamily="18" charset="0"/>
                <a:cs typeface="Calibri" panose="020F0502020204030204" pitchFamily="34" charset="0"/>
              </a:rPr>
              <a:t>If G has constant indegree then there is a black pebbling which never requires more than S = O(N/log(N)) pebbles.</a:t>
            </a:r>
          </a:p>
          <a:p>
            <a:pPr marL="0" indent="0">
              <a:buNone/>
            </a:pPr>
            <a:r>
              <a:rPr lang="en-US" sz="2400" b="1" dirty="0" smtClean="0">
                <a:latin typeface="Calibri" panose="020F0502020204030204" pitchFamily="34" charset="0"/>
                <a:ea typeface="Cambria Math" panose="02040503050406030204" pitchFamily="18" charset="0"/>
                <a:cs typeface="Calibri" panose="020F0502020204030204" pitchFamily="34" charset="0"/>
              </a:rPr>
              <a:t>Corollary: </a:t>
            </a:r>
            <a:r>
              <a:rPr lang="en-US" sz="2400" dirty="0" smtClean="0">
                <a:latin typeface="Calibri" panose="020F0502020204030204" pitchFamily="34" charset="0"/>
                <a:ea typeface="Cambria Math" panose="02040503050406030204" pitchFamily="18" charset="0"/>
                <a:cs typeface="Calibri" panose="020F0502020204030204" pitchFamily="34" charset="0"/>
              </a:rPr>
              <a:t>If M= </a:t>
            </a:r>
            <a:r>
              <a:rPr lang="en-US" sz="2400" dirty="0">
                <a:latin typeface="Calibri" panose="020F0502020204030204" pitchFamily="34" charset="0"/>
                <a:ea typeface="Cambria Math" panose="02040503050406030204" pitchFamily="18" charset="0"/>
                <a:cs typeface="Calibri" panose="020F0502020204030204" pitchFamily="34" charset="0"/>
              </a:rPr>
              <a:t>O(N/log(N</a:t>
            </a:r>
            <a:r>
              <a:rPr lang="en-US" sz="2400" dirty="0" smtClean="0">
                <a:latin typeface="Calibri" panose="020F0502020204030204" pitchFamily="34" charset="0"/>
                <a:ea typeface="Cambria Math" panose="02040503050406030204" pitchFamily="18" charset="0"/>
                <a:cs typeface="Calibri" panose="020F0502020204030204" pitchFamily="34" charset="0"/>
              </a:rPr>
              <a:t>)) we need 0 blue-moves</a:t>
            </a:r>
            <a:endParaRPr lang="en-US" sz="2400" dirty="0">
              <a:latin typeface="Calibri" panose="020F0502020204030204" pitchFamily="34" charset="0"/>
              <a:ea typeface="Cambria Math"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601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r>
              <a:rPr lang="en-US" altLang="zh-CN" dirty="0" smtClean="0"/>
              <a:t>-hard functions [RD17]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447800"/>
                <a:ext cx="9677400" cy="4750018"/>
              </a:xfrm>
            </p:spPr>
            <p:txBody>
              <a:bodyPr/>
              <a:lstStyle/>
              <a:p>
                <a:r>
                  <a:rPr lang="en-US" b="1" dirty="0" smtClean="0"/>
                  <a:t>Observation: </a:t>
                </a:r>
                <a:r>
                  <a:rPr lang="en-US" dirty="0" smtClean="0"/>
                  <a:t>computation is not free (even for attacker)!</a:t>
                </a:r>
              </a:p>
              <a:p>
                <a:pPr lvl="1"/>
                <a:r>
                  <a:rPr lang="en-US" dirty="0" smtClean="0"/>
                  <a:t>Allows for slight relaxation of goal</a:t>
                </a:r>
              </a:p>
              <a:p>
                <a:r>
                  <a:rPr lang="en-US" sz="3000" b="1" dirty="0" smtClean="0">
                    <a:solidFill>
                      <a:schemeClr val="tx1"/>
                    </a:solidFill>
                    <a:latin typeface="Calibri" panose="020F0502020204030204" pitchFamily="34" charset="0"/>
                    <a:cs typeface="Calibri" panose="020F0502020204030204" pitchFamily="34" charset="0"/>
                  </a:rPr>
                  <a:t>Definition:</a:t>
                </a:r>
                <a:r>
                  <a:rPr lang="en-US" sz="3000" b="1" dirty="0" smtClean="0">
                    <a:solidFill>
                      <a:srgbClr val="FF0000"/>
                    </a:solidFill>
                    <a:latin typeface="Calibri" panose="020F0502020204030204" pitchFamily="34" charset="0"/>
                    <a:cs typeface="Calibri" panose="020F0502020204030204" pitchFamily="34" charset="0"/>
                  </a:rPr>
                  <a:t> </a:t>
                </a:r>
                <a:r>
                  <a:rPr lang="en-US" dirty="0" smtClean="0"/>
                  <a:t>An </a:t>
                </a:r>
                <a:r>
                  <a:rPr lang="en-US" dirty="0" err="1"/>
                  <a:t>iMHF</a:t>
                </a:r>
                <a:r>
                  <a:rPr lang="en-US" dirty="0"/>
                  <a:t> </a:t>
                </a:r>
                <a:r>
                  <a:rPr lang="en-US" dirty="0" err="1" smtClean="0"/>
                  <a:t>f</a:t>
                </a:r>
                <a:r>
                  <a:rPr lang="en-US" baseline="-25000" dirty="0" err="1" smtClean="0"/>
                  <a:t>G,H</a:t>
                </a:r>
                <a:r>
                  <a:rPr lang="en-US" baseline="-25000" dirty="0" smtClean="0"/>
                  <a:t> </a:t>
                </a:r>
                <a:r>
                  <a:rPr lang="en-US" dirty="0" smtClean="0"/>
                  <a:t> is bandwidth hard against attacker with cache-size m if </a:t>
                </a:r>
              </a:p>
              <a:p>
                <a:pPr marL="50800" indent="0">
                  <a:buNone/>
                </a:pPr>
                <a:endParaRPr lang="en-US" i="1"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num>
                        <m:den>
                          <m:r>
                            <m:rPr>
                              <m:sty m:val="p"/>
                            </m:rPr>
                            <a:rPr lang="en-US">
                              <a:solidFill>
                                <a:schemeClr val="tx1"/>
                              </a:solidFill>
                              <a:latin typeface="Cambria Math" panose="02040503050406030204" pitchFamily="18" charset="0"/>
                            </a:rPr>
                            <m:t>rbpeb</m:t>
                          </m:r>
                          <m:r>
                            <a:rPr lang="en-US" b="0" i="0" smtClean="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den>
                      </m:f>
                      <m:r>
                        <a:rPr lang="en-US" b="0" i="1" smtClean="0">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m:oMathPara>
                </a14:m>
                <a:endParaRPr lang="en-US" dirty="0" smtClean="0"/>
              </a:p>
              <a:p>
                <a:pPr marL="50800" indent="0">
                  <a:buNone/>
                </a:pPr>
                <a:endParaRPr lang="en-US" dirty="0"/>
              </a:p>
              <a:p>
                <a:pPr marL="50800" indent="0">
                  <a:buNone/>
                </a:pPr>
                <a:endParaRPr lang="en-US" dirty="0" smtClean="0"/>
              </a:p>
              <a:p>
                <a:pPr marL="50800" indent="0">
                  <a:buNone/>
                </a:pPr>
                <a:r>
                  <a:rPr lang="en-US" sz="3000" b="1" dirty="0" smtClean="0">
                    <a:solidFill>
                      <a:schemeClr val="tx1"/>
                    </a:solidFill>
                    <a:latin typeface="Calibri" panose="020F0502020204030204" pitchFamily="34" charset="0"/>
                    <a:cs typeface="Calibri" panose="020F0502020204030204" pitchFamily="34" charset="0"/>
                  </a:rPr>
                  <a:t>Sufficient Condition: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Ω</m:t>
                    </m:r>
                    <m:d>
                      <m:dPr>
                        <m:ctrlPr>
                          <a:rPr lang="el-GR"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𝑁</m:t>
                        </m:r>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447800"/>
                <a:ext cx="9677400" cy="4750018"/>
              </a:xfrm>
              <a:blipFill>
                <a:blip r:embed="rId2"/>
                <a:stretch>
                  <a:fillRect l="-1008" b="-60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94</a:t>
            </a:fld>
            <a:endParaRPr lang="en-US"/>
          </a:p>
        </p:txBody>
      </p:sp>
      <p:cxnSp>
        <p:nvCxnSpPr>
          <p:cNvPr id="6" name="Straight Arrow Connector 5"/>
          <p:cNvCxnSpPr/>
          <p:nvPr/>
        </p:nvCxnSpPr>
        <p:spPr>
          <a:xfrm>
            <a:off x="2514600" y="3657897"/>
            <a:ext cx="1295400" cy="25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14600" y="4670822"/>
            <a:ext cx="1295400" cy="24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3361699"/>
            <a:ext cx="436529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Best Red-Blue Pebbling for Honest Party</a:t>
            </a:r>
            <a:endParaRPr lang="en-US" sz="1800" dirty="0">
              <a:latin typeface="Arial" panose="020B0604020202020204" pitchFamily="34" charset="0"/>
              <a:cs typeface="Arial" panose="020B0604020202020204" pitchFamily="34" charset="0"/>
            </a:endParaRPr>
          </a:p>
        </p:txBody>
      </p:sp>
      <p:sp>
        <p:nvSpPr>
          <p:cNvPr id="16" name="TextBox 15"/>
          <p:cNvSpPr txBox="1"/>
          <p:nvPr/>
        </p:nvSpPr>
        <p:spPr>
          <a:xfrm>
            <a:off x="533400" y="4902763"/>
            <a:ext cx="4455066"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Best Red-Blue Pebbling for ASIC attacker</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7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Prior State of Affairs (Bandwidth-Hardness)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825625"/>
                <a:ext cx="5181600" cy="4351338"/>
              </a:xfrm>
            </p:spPr>
            <p:txBody>
              <a:bodyPr/>
              <a:lstStyle/>
              <a:p>
                <a:pPr marL="50800" indent="0">
                  <a:buNone/>
                </a:pPr>
                <a:r>
                  <a:rPr lang="en-US" b="1" dirty="0" smtClean="0"/>
                  <a:t>Prior Results [RD17]:</a:t>
                </a:r>
              </a:p>
              <a:p>
                <a:r>
                  <a:rPr lang="en-US" dirty="0" smtClean="0"/>
                  <a:t>Proved that DAGs for several key </a:t>
                </a:r>
                <a:r>
                  <a:rPr lang="en-US" dirty="0" err="1" smtClean="0"/>
                  <a:t>iMHFs</a:t>
                </a:r>
                <a:r>
                  <a:rPr lang="en-US" dirty="0" smtClean="0"/>
                  <a:t> satisfy </a:t>
                </a:r>
                <a:endParaRPr lang="en-US"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r>
                        <a:rPr lang="en-US" b="0" i="1" smtClean="0">
                          <a:solidFill>
                            <a:srgbClr val="003DB8"/>
                          </a:solidFill>
                          <a:latin typeface="Cambria Math" panose="02040503050406030204" pitchFamily="18" charset="0"/>
                        </a:rPr>
                        <m:t>  </m:t>
                      </m:r>
                      <m:r>
                        <a:rPr lang="en-US" b="0" i="1" smtClean="0">
                          <a:solidFill>
                            <a:schemeClr val="tx1"/>
                          </a:solidFill>
                          <a:latin typeface="Cambria Math" panose="02040503050406030204" pitchFamily="18" charset="0"/>
                        </a:rPr>
                        <m:t>(1)</m:t>
                      </m:r>
                    </m:oMath>
                  </m:oMathPara>
                </a14:m>
                <a:endParaRPr lang="en-US" dirty="0" smtClean="0"/>
              </a:p>
              <a:p>
                <a:pPr lvl="1"/>
                <a:r>
                  <a:rPr lang="en-US" dirty="0" smtClean="0"/>
                  <a:t>Catena-BRG</a:t>
                </a:r>
              </a:p>
              <a:p>
                <a:pPr lvl="1"/>
                <a:r>
                  <a:rPr lang="en-US" dirty="0" smtClean="0"/>
                  <a:t>Balloon Hash</a:t>
                </a:r>
              </a:p>
              <a:p>
                <a:pPr lvl="1"/>
                <a:endParaRPr lang="en-US" dirty="0"/>
              </a:p>
              <a:p>
                <a:r>
                  <a:rPr lang="en-US" dirty="0" smtClean="0"/>
                  <a:t>Proved that </a:t>
                </a:r>
                <a:r>
                  <a:rPr lang="en-US" dirty="0" err="1" smtClean="0"/>
                  <a:t>dMHF</a:t>
                </a:r>
                <a:r>
                  <a:rPr lang="en-US" dirty="0" smtClean="0"/>
                  <a:t> </a:t>
                </a:r>
                <a:r>
                  <a:rPr lang="en-US" dirty="0" err="1" smtClean="0"/>
                  <a:t>scrypt</a:t>
                </a:r>
                <a:r>
                  <a:rPr lang="en-US" dirty="0" smtClean="0"/>
                  <a:t> is bandwidth-hard *</a:t>
                </a:r>
              </a:p>
              <a:p>
                <a:pPr marL="50800" indent="0">
                  <a:buNone/>
                </a:pPr>
                <a:r>
                  <a:rPr lang="en-US" dirty="0" smtClean="0"/>
                  <a:t>*vs restricted class of attackers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825625"/>
                <a:ext cx="5181600" cy="4351338"/>
              </a:xfrm>
              <a:blipFill>
                <a:blip r:embed="rId2"/>
                <a:stretch>
                  <a:fillRect l="-1529" b="-7703"/>
                </a:stretch>
              </a:blipFill>
            </p:spPr>
            <p:txBody>
              <a:bodyPr/>
              <a:lstStyle/>
              <a:p>
                <a:r>
                  <a:rPr lang="en-US">
                    <a:noFill/>
                  </a:rPr>
                  <a:t> </a:t>
                </a:r>
              </a:p>
            </p:txBody>
          </p:sp>
        </mc:Fallback>
      </mc:AlternateContent>
      <p:sp>
        <p:nvSpPr>
          <p:cNvPr id="4" name="Text Placeholder 3"/>
          <p:cNvSpPr>
            <a:spLocks noGrp="1"/>
          </p:cNvSpPr>
          <p:nvPr>
            <p:ph type="body" idx="2"/>
          </p:nvPr>
        </p:nvSpPr>
        <p:spPr>
          <a:xfrm>
            <a:off x="5715000" y="1822450"/>
            <a:ext cx="6019800" cy="4351338"/>
          </a:xfrm>
        </p:spPr>
        <p:txBody>
          <a:bodyPr>
            <a:normAutofit lnSpcReduction="10000"/>
          </a:bodyPr>
          <a:lstStyle/>
          <a:p>
            <a:pPr marL="50800" indent="0">
              <a:buNone/>
            </a:pPr>
            <a:r>
              <a:rPr lang="en-US" b="1" dirty="0" smtClean="0"/>
              <a:t>Key Open Questions: </a:t>
            </a:r>
          </a:p>
          <a:p>
            <a:pPr marL="50800" indent="0">
              <a:buNone/>
            </a:pPr>
            <a:r>
              <a:rPr lang="en-US" b="1" dirty="0"/>
              <a:t>Pebbling Reduction?</a:t>
            </a:r>
            <a:r>
              <a:rPr lang="en-US" dirty="0"/>
              <a:t> Is it true that </a:t>
            </a:r>
            <a:r>
              <a:rPr lang="en-US" i="1" dirty="0"/>
              <a:t>any </a:t>
            </a:r>
            <a:r>
              <a:rPr lang="en-US" dirty="0" smtClean="0"/>
              <a:t>algorithm </a:t>
            </a:r>
            <a:r>
              <a:rPr lang="en-US" dirty="0"/>
              <a:t>A computing </a:t>
            </a:r>
            <a:r>
              <a:rPr lang="en-US" dirty="0" err="1"/>
              <a:t>f</a:t>
            </a:r>
            <a:r>
              <a:rPr lang="en-US" baseline="-25000" dirty="0" err="1"/>
              <a:t>G,H</a:t>
            </a:r>
            <a:r>
              <a:rPr lang="en-US" baseline="-25000" dirty="0"/>
              <a:t> </a:t>
            </a:r>
            <a:r>
              <a:rPr lang="en-US" dirty="0" smtClean="0"/>
              <a:t>in the random oracle model can </a:t>
            </a:r>
            <a:r>
              <a:rPr lang="en-US" dirty="0"/>
              <a:t>be described as a red-blue pebbling strategy</a:t>
            </a:r>
            <a:r>
              <a:rPr lang="en-US" dirty="0" smtClean="0"/>
              <a:t>?</a:t>
            </a:r>
          </a:p>
          <a:p>
            <a:pPr marL="50800" indent="0">
              <a:buNone/>
            </a:pPr>
            <a:r>
              <a:rPr lang="en-US" dirty="0" smtClean="0"/>
              <a:t>(</a:t>
            </a:r>
            <a:r>
              <a:rPr lang="en-US" b="1" dirty="0" err="1" smtClean="0"/>
              <a:t>Thm</a:t>
            </a:r>
            <a:r>
              <a:rPr lang="en-US" b="1" dirty="0" smtClean="0"/>
              <a:t>: </a:t>
            </a:r>
            <a:r>
              <a:rPr lang="en-US" dirty="0" smtClean="0"/>
              <a:t>[AS15</a:t>
            </a:r>
            <a:r>
              <a:rPr lang="en-US" dirty="0"/>
              <a:t>] </a:t>
            </a:r>
            <a:r>
              <a:rPr lang="en-US" dirty="0" smtClean="0"/>
              <a:t>holds for black </a:t>
            </a:r>
            <a:r>
              <a:rPr lang="en-US" dirty="0" err="1" smtClean="0"/>
              <a:t>pebblings</a:t>
            </a:r>
            <a:r>
              <a:rPr lang="en-US" dirty="0" smtClean="0"/>
              <a:t>)</a:t>
            </a:r>
            <a:endParaRPr lang="en-US" dirty="0"/>
          </a:p>
          <a:p>
            <a:pPr marL="50800" indent="0">
              <a:buNone/>
            </a:pPr>
            <a:r>
              <a:rPr lang="en-US" dirty="0" smtClean="0"/>
              <a:t>Does equation (1) hold for</a:t>
            </a:r>
          </a:p>
          <a:p>
            <a:r>
              <a:rPr lang="en-US" dirty="0" smtClean="0"/>
              <a:t>Argon2i? (PHC Winner)</a:t>
            </a:r>
          </a:p>
          <a:p>
            <a:r>
              <a:rPr lang="en-US" dirty="0" err="1" smtClean="0"/>
              <a:t>DRSample</a:t>
            </a:r>
            <a:r>
              <a:rPr lang="en-US" dirty="0" smtClean="0"/>
              <a:t>?  (Maximal CMC [ABH17])</a:t>
            </a:r>
          </a:p>
          <a:p>
            <a:r>
              <a:rPr lang="en-US" dirty="0" err="1" smtClean="0"/>
              <a:t>aATSample</a:t>
            </a:r>
            <a:r>
              <a:rPr lang="en-US" dirty="0" smtClean="0"/>
              <a:t>? (Maximal CMC [ABH17])</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95</a:t>
            </a:fld>
            <a:endParaRPr lang="en-US"/>
          </a:p>
        </p:txBody>
      </p:sp>
    </p:spTree>
    <p:extLst>
      <p:ext uri="{BB962C8B-B14F-4D97-AF65-F5344CB8AC3E}">
        <p14:creationId xmlns:p14="http://schemas.microsoft.com/office/powerpoint/2010/main" val="36119596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Pebbling Reduction [BRZ18]</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lstStyle/>
              <a:p>
                <a:pPr marL="50800" indent="0">
                  <a:buNone/>
                </a:pPr>
                <a:r>
                  <a:rPr lang="en-US" b="1" dirty="0" smtClean="0"/>
                  <a:t>Pebbling Reduction: </a:t>
                </a:r>
                <a:r>
                  <a:rPr lang="en-US" i="1" dirty="0" smtClean="0"/>
                  <a:t>Any </a:t>
                </a:r>
                <a:r>
                  <a:rPr lang="en-US" dirty="0"/>
                  <a:t>algorithm A computing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𝐻</m:t>
                        </m:r>
                      </m:sub>
                    </m:sSub>
                  </m:oMath>
                </a14:m>
                <a:r>
                  <a:rPr lang="en-US" baseline="-25000" dirty="0" smtClean="0"/>
                  <a:t> </a:t>
                </a:r>
                <a:r>
                  <a:rPr lang="en-US" dirty="0"/>
                  <a:t>in the random oracle model can be described as a red-blue pebbling </a:t>
                </a:r>
                <a:r>
                  <a:rPr lang="en-US" dirty="0" smtClean="0"/>
                  <a:t>strategy with comparable cost.</a:t>
                </a:r>
                <a:endParaRPr lang="en-US" i="1"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i="0">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e>
                      </m:d>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Ω</m:t>
                      </m:r>
                      <m:d>
                        <m:dPr>
                          <m:ctrlPr>
                            <a:rPr lang="el-GR" b="0" i="1" smtClean="0">
                              <a:latin typeface="Cambria Math" panose="02040503050406030204" pitchFamily="18" charset="0"/>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,8</m:t>
                              </m:r>
                              <m:r>
                                <a:rPr lang="en-US" i="1">
                                  <a:solidFill>
                                    <a:schemeClr val="tx1"/>
                                  </a:solidFill>
                                  <a:latin typeface="Cambria Math" panose="02040503050406030204" pitchFamily="18" charset="0"/>
                                </a:rPr>
                                <m:t>𝑚</m:t>
                              </m:r>
                            </m:e>
                          </m:d>
                        </m:e>
                      </m:d>
                    </m:oMath>
                  </m:oMathPara>
                </a14:m>
                <a:endParaRPr lang="en-US" dirty="0" smtClean="0"/>
              </a:p>
              <a:p>
                <a:pPr marL="50800" indent="0">
                  <a:buNone/>
                </a:pPr>
                <a:r>
                  <a:rPr lang="en-US" dirty="0"/>
                  <a:t>	</a:t>
                </a:r>
              </a:p>
              <a:p>
                <a:r>
                  <a:rPr lang="en-US" dirty="0" smtClean="0"/>
                  <a:t>Argon2i:     </a:t>
                </a:r>
                <a14:m>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 </m:t>
                        </m:r>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𝑂</m:t>
                            </m:r>
                          </m:e>
                        </m:acc>
                        <m:d>
                          <m:dPr>
                            <m:ctrlPr>
                              <a:rPr lang="en-US" i="1" smtClean="0">
                                <a:solidFill>
                                  <a:schemeClr val="tx1"/>
                                </a:solidFill>
                                <a:latin typeface="Cambria Math" panose="02040503050406030204" pitchFamily="18" charset="0"/>
                              </a:rPr>
                            </m:ctrlPr>
                          </m:dPr>
                          <m:e>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𝑁</m:t>
                                </m:r>
                              </m:e>
                              <m:sup>
                                <m:r>
                                  <a:rPr lang="en-US" b="0" i="1" smtClean="0">
                                    <a:solidFill>
                                      <a:schemeClr val="tx1"/>
                                    </a:solidFill>
                                    <a:latin typeface="Cambria Math" panose="02040503050406030204" pitchFamily="18" charset="0"/>
                                  </a:rPr>
                                  <m:t>2/3</m:t>
                                </m:r>
                              </m:sup>
                            </m:sSup>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a:p>
                <a:r>
                  <a:rPr lang="en-US" dirty="0" err="1" smtClean="0"/>
                  <a:t>DRSample</a:t>
                </a:r>
                <a:r>
                  <a:rPr lang="en-US" dirty="0" smtClean="0"/>
                  <a:t>:    </a:t>
                </a:r>
                <a14:m>
                  <m:oMath xmlns:m="http://schemas.openxmlformats.org/officeDocument/2006/math">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𝑂</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𝑁</m:t>
                                </m:r>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𝜀</m:t>
                                </m:r>
                              </m:sup>
                            </m:sSup>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a:p>
                <a:r>
                  <a:rPr lang="en-US" dirty="0" err="1" smtClean="0"/>
                  <a:t>aATSample</a:t>
                </a:r>
                <a:r>
                  <a:rPr lang="en-US" dirty="0" smtClean="0"/>
                  <a:t>:  </a:t>
                </a:r>
                <a14:m>
                  <m:oMath xmlns:m="http://schemas.openxmlformats.org/officeDocument/2006/math">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𝑂</m:t>
                            </m:r>
                          </m:e>
                        </m:acc>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𝑁</m:t>
                            </m:r>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1961"/>
                </a:stretch>
              </a:blipFill>
            </p:spPr>
            <p:txBody>
              <a:bodyPr/>
              <a:lstStyle/>
              <a:p>
                <a:r>
                  <a:rPr lang="en-US">
                    <a:noFill/>
                  </a:rPr>
                  <a:t> </a:t>
                </a:r>
              </a:p>
            </p:txBody>
          </p:sp>
        </mc:Fallback>
      </mc:AlternateContent>
      <p:cxnSp>
        <p:nvCxnSpPr>
          <p:cNvPr id="7" name="Straight Arrow Connector 6"/>
          <p:cNvCxnSpPr/>
          <p:nvPr/>
        </p:nvCxnSpPr>
        <p:spPr>
          <a:xfrm>
            <a:off x="8382000" y="4608610"/>
            <a:ext cx="0" cy="16002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34400" y="5731221"/>
            <a:ext cx="2472152"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Tolerates Larger Cache-Size</a:t>
            </a:r>
            <a:endParaRPr lang="en-US"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5334000" y="4001294"/>
            <a:ext cx="2757302" cy="26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8091302" y="3775967"/>
                <a:ext cx="3643498" cy="653256"/>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Arguably a reasonable upper bound on cache-size</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Typical </a:t>
                </a:r>
                <a14:m>
                  <m:oMath xmlns:m="http://schemas.openxmlformats.org/officeDocument/2006/math">
                    <m:r>
                      <a:rPr lang="en-US" sz="1200" b="0" i="1" smtClean="0">
                        <a:latin typeface="Cambria Math" panose="02040503050406030204" pitchFamily="18" charset="0"/>
                      </a:rPr>
                      <m:t>𝑁</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2</m:t>
                        </m:r>
                      </m:e>
                      <m:sup>
                        <m:r>
                          <a:rPr lang="en-US" sz="1200" b="0" i="1" smtClean="0">
                            <a:latin typeface="Cambria Math" panose="02040503050406030204" pitchFamily="18" charset="0"/>
                          </a:rPr>
                          <m:t>20</m:t>
                        </m:r>
                      </m:sup>
                    </m:sSup>
                  </m:oMath>
                </a14:m>
                <a:r>
                  <a:rPr lang="en-US" sz="1200" dirty="0" smtClean="0">
                    <a:latin typeface="Arial" panose="020B0604020202020204" pitchFamily="34" charset="0"/>
                    <a:cs typeface="Arial" panose="020B0604020202020204" pitchFamily="34" charset="0"/>
                  </a:rPr>
                  <a:t> (1KB Blocks) = (1GB RAM)</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14:m>
                  <m:oMath xmlns:m="http://schemas.openxmlformats.org/officeDocument/2006/math">
                    <m:r>
                      <a:rPr lang="en-US" sz="1200" i="1">
                        <a:latin typeface="Cambria Math" panose="02040503050406030204" pitchFamily="18" charset="0"/>
                      </a:rPr>
                      <m:t>𝑁</m:t>
                    </m:r>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2</m:t>
                        </m:r>
                      </m:e>
                      <m:sup>
                        <m:r>
                          <a:rPr lang="en-US" sz="1200" b="0" i="1" smtClean="0">
                            <a:latin typeface="Cambria Math" panose="02040503050406030204" pitchFamily="18" charset="0"/>
                          </a:rPr>
                          <m:t>40/3</m:t>
                        </m:r>
                      </m:sup>
                    </m:sSup>
                  </m:oMath>
                </a14:m>
                <a:r>
                  <a:rPr lang="en-US" sz="1200" dirty="0" smtClean="0">
                    <a:latin typeface="Arial" panose="020B0604020202020204" pitchFamily="34" charset="0"/>
                    <a:cs typeface="Arial" panose="020B0604020202020204" pitchFamily="34" charset="0"/>
                  </a:rPr>
                  <a:t> (1KB Blocks) = (10MB cache)</a:t>
                </a:r>
                <a:endParaRPr lang="en-US" sz="1200" dirty="0">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8091302" y="3775967"/>
                <a:ext cx="3643498" cy="653256"/>
              </a:xfrm>
              <a:prstGeom prst="rect">
                <a:avLst/>
              </a:prstGeom>
              <a:blipFill>
                <a:blip r:embed="rId3"/>
                <a:stretch>
                  <a:fillRect t="-926" b="-463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96</a:t>
            </a:fld>
            <a:endParaRPr lang="en-US"/>
          </a:p>
        </p:txBody>
      </p:sp>
    </p:spTree>
    <p:extLst>
      <p:ext uri="{BB962C8B-B14F-4D97-AF65-F5344CB8AC3E}">
        <p14:creationId xmlns:p14="http://schemas.microsoft.com/office/powerpoint/2010/main" val="20066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Additional Results [BRZ18]</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lstStyle/>
              <a:p>
                <a:pPr marL="50800" indent="0">
                  <a:buNone/>
                </a:pPr>
                <a:r>
                  <a:rPr lang="en-US" b="1" dirty="0" smtClean="0"/>
                  <a:t>Computational Complexity: </a:t>
                </a:r>
                <a:r>
                  <a:rPr lang="en-US" dirty="0" smtClean="0"/>
                  <a:t>NP-Hard to find </a:t>
                </a:r>
                <a14:m>
                  <m:oMath xmlns:m="http://schemas.openxmlformats.org/officeDocument/2006/math">
                    <m:r>
                      <m:rPr>
                        <m:sty m:val="p"/>
                      </m:rPr>
                      <a:rPr lang="en-US">
                        <a:latin typeface="Cambria Math" panose="02040503050406030204" pitchFamily="18" charset="0"/>
                      </a:rPr>
                      <m:t>ecost</m:t>
                    </m:r>
                    <m:d>
                      <m:dPr>
                        <m:ctrlPr>
                          <a:rPr lang="en-US" i="1">
                            <a:latin typeface="Cambria Math" panose="02040503050406030204" pitchFamily="18" charset="0"/>
                          </a:rPr>
                        </m:ctrlPr>
                      </m:dPr>
                      <m:e>
                        <m:r>
                          <m:rPr>
                            <m:sty m:val="p"/>
                          </m:rPr>
                          <a:rPr lang="en-US" b="0" i="0" smtClean="0">
                            <a:latin typeface="Cambria Math" panose="02040503050406030204" pitchFamily="18" charset="0"/>
                          </a:rPr>
                          <m:t>G</m:t>
                        </m:r>
                      </m:e>
                    </m:d>
                    <m:r>
                      <a:rPr lang="en-US" b="0" i="1" smtClean="0">
                        <a:latin typeface="Cambria Math" panose="02040503050406030204" pitchFamily="18" charset="0"/>
                      </a:rPr>
                      <m:t>.</m:t>
                    </m:r>
                  </m:oMath>
                </a14:m>
                <a:r>
                  <a:rPr lang="en-US" b="1" dirty="0" smtClean="0"/>
                  <a:t> </a:t>
                </a:r>
              </a:p>
              <a:p>
                <a:pPr marL="50800" indent="0">
                  <a:buNone/>
                </a:pPr>
                <a:r>
                  <a:rPr lang="en-US" b="1" dirty="0"/>
                  <a:t> </a:t>
                </a:r>
                <a:r>
                  <a:rPr lang="en-US" b="1" dirty="0" smtClean="0"/>
                  <a:t> (Open Question: </a:t>
                </a:r>
                <a:r>
                  <a:rPr lang="en-US" dirty="0" smtClean="0"/>
                  <a:t>Approximate</a:t>
                </a:r>
                <a:r>
                  <a:rPr lang="en-US" b="1" dirty="0" smtClean="0"/>
                  <a:t> </a:t>
                </a:r>
                <a14:m>
                  <m:oMath xmlns:m="http://schemas.openxmlformats.org/officeDocument/2006/math">
                    <m:r>
                      <m:rPr>
                        <m:sty m:val="p"/>
                      </m:rPr>
                      <a:rPr lang="en-US">
                        <a:latin typeface="Cambria Math" panose="02040503050406030204" pitchFamily="18" charset="0"/>
                      </a:rPr>
                      <m:t>ecost</m:t>
                    </m:r>
                    <m:d>
                      <m:dPr>
                        <m:ctrlPr>
                          <a:rPr lang="en-US" i="1">
                            <a:latin typeface="Cambria Math" panose="02040503050406030204" pitchFamily="18" charset="0"/>
                          </a:rPr>
                        </m:ctrlPr>
                      </m:dPr>
                      <m:e>
                        <m:r>
                          <m:rPr>
                            <m:sty m:val="p"/>
                          </m:rPr>
                          <a:rPr lang="en-US">
                            <a:latin typeface="Cambria Math" panose="02040503050406030204" pitchFamily="18" charset="0"/>
                          </a:rPr>
                          <m:t>G</m:t>
                        </m:r>
                      </m:e>
                    </m:d>
                  </m:oMath>
                </a14:m>
                <a:r>
                  <a:rPr lang="en-US" dirty="0" smtClean="0"/>
                  <a:t>?)</a:t>
                </a:r>
              </a:p>
              <a:p>
                <a:pPr marL="50800" indent="0">
                  <a:buNone/>
                </a:pPr>
                <a:endParaRPr lang="en-US" dirty="0"/>
              </a:p>
              <a:p>
                <a:pPr marL="50800" indent="0">
                  <a:buNone/>
                </a:pPr>
                <a:r>
                  <a:rPr lang="en-US" dirty="0" smtClean="0"/>
                  <a:t>Tight Relationship between parallel and sequential </a:t>
                </a:r>
                <a:r>
                  <a:rPr lang="en-US" dirty="0" err="1" smtClean="0"/>
                  <a:t>pebblings</a:t>
                </a:r>
                <a:r>
                  <a:rPr lang="en-US" dirty="0" smtClean="0"/>
                  <a:t>:</a:t>
                </a:r>
              </a:p>
              <a:p>
                <a:pPr marL="5080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rPr>
                            <m:t>rbpeb</m:t>
                          </m:r>
                        </m:e>
                        <m:sup>
                          <m:r>
                            <a:rPr lang="en-US" b="0" i="0"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 </m:t>
                          </m:r>
                          <m:r>
                            <a:rPr lang="en-US" b="0" i="1" smtClean="0">
                              <a:latin typeface="Cambria Math" panose="02040503050406030204" pitchFamily="18" charset="0"/>
                            </a:rPr>
                            <m:t>𝑚</m:t>
                          </m:r>
                        </m:e>
                      </m:d>
                    </m:oMath>
                  </m:oMathPara>
                </a14:m>
                <a:endParaRPr lang="en-US" dirty="0" smtClean="0"/>
              </a:p>
              <a:p>
                <a:pPr marL="50800" indent="0">
                  <a:buNone/>
                </a:pPr>
                <a:r>
                  <a:rPr lang="en-US" dirty="0" smtClean="0"/>
                  <a:t>(this relationship does not hold for black </a:t>
                </a:r>
                <a:r>
                  <a:rPr lang="en-US" dirty="0" err="1" smtClean="0"/>
                  <a:t>pebblings</a:t>
                </a:r>
                <a:r>
                  <a:rPr lang="en-US" dirty="0" smtClean="0"/>
                  <a:t>!)</a:t>
                </a:r>
              </a:p>
              <a:p>
                <a:pPr marL="50800" indent="0">
                  <a:buNone/>
                </a:pPr>
                <a:r>
                  <a:rPr lang="en-US" b="1" dirty="0" smtClean="0"/>
                  <a:t>Generic Connection Between Memory Hardness and Bandwidth Hardness: </a:t>
                </a:r>
                <a:r>
                  <a:rPr lang="en-US" i="1" dirty="0" smtClean="0"/>
                  <a:t>Any MHF f(.) with high cumulative memory complexity must have reasonably high energy cost.</a:t>
                </a:r>
              </a:p>
              <a:p>
                <a:pPr marL="50800" indent="0">
                  <a:buNone/>
                </a:pPr>
                <a:endParaRPr lang="en-US" b="1" dirty="0" smtClean="0"/>
              </a:p>
              <a:p>
                <a:pPr marL="50800" indent="0">
                  <a:buNone/>
                </a:pPr>
                <a:endParaRPr lang="en-US" dirty="0" smtClean="0"/>
              </a:p>
              <a:p>
                <a:pPr marL="50800" indent="0">
                  <a:buNone/>
                </a:pPr>
                <a:endParaRPr lang="en-US" dirty="0"/>
              </a:p>
              <a:p>
                <a:pPr marL="50800" indent="0">
                  <a:buNone/>
                </a:pPr>
                <a:endParaRPr lang="en-US" i="1" dirty="0"/>
              </a:p>
              <a:p>
                <a:pPr marL="50800" indent="0">
                  <a:buNone/>
                </a:pPr>
                <a:endParaRPr lang="en-US" i="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434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97</a:t>
            </a:fld>
            <a:endParaRPr lang="en-US"/>
          </a:p>
        </p:txBody>
      </p:sp>
    </p:spTree>
    <p:extLst>
      <p:ext uri="{BB962C8B-B14F-4D97-AF65-F5344CB8AC3E}">
        <p14:creationId xmlns:p14="http://schemas.microsoft.com/office/powerpoint/2010/main" val="4821762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a:t>Additional Results [BRZ18]</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normAutofit lnSpcReduction="10000"/>
              </a:bodyPr>
              <a:lstStyle/>
              <a:p>
                <a:pPr marL="50800" indent="0">
                  <a:buNone/>
                </a:pPr>
                <a:r>
                  <a:rPr lang="en-US" b="1" dirty="0" smtClean="0"/>
                  <a:t>Generic Connection Between Memory Hardness and Bandwidth Hardness: </a:t>
                </a:r>
                <a:r>
                  <a:rPr lang="en-US" i="1" dirty="0" smtClean="0"/>
                  <a:t>Any MHF f(.) with high cumulative memory complexity must have reasonably high energy cost.</a:t>
                </a:r>
              </a:p>
              <a:p>
                <a:pPr marL="5080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𝑚𝑤</m:t>
                          </m:r>
                        </m:e>
                      </m:d>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ea typeface="Cambria Math" panose="02040503050406030204" pitchFamily="18" charset="0"/>
                                </a:rPr>
                              </m:ctrlPr>
                            </m:funcPr>
                            <m:fName>
                              <m:limLow>
                                <m:limLowPr>
                                  <m:ctrlPr>
                                    <a:rPr lang="en-US" i="1">
                                      <a:solidFill>
                                        <a:schemeClr val="tx1"/>
                                      </a:solidFill>
                                      <a:latin typeface="Cambria Math" panose="02040503050406030204" pitchFamily="18" charset="0"/>
                                      <a:ea typeface="Cambria Math" panose="02040503050406030204" pitchFamily="18" charset="0"/>
                                    </a:rPr>
                                  </m:ctrlPr>
                                </m:limLowPr>
                                <m:e>
                                  <m:r>
                                    <m:rPr>
                                      <m:sty m:val="p"/>
                                    </m:rPr>
                                    <a:rPr lang="en-US">
                                      <a:solidFill>
                                        <a:schemeClr val="tx1"/>
                                      </a:solidFill>
                                      <a:latin typeface="Cambria Math" panose="02040503050406030204" pitchFamily="18" charset="0"/>
                                      <a:ea typeface="Cambria Math" panose="02040503050406030204" pitchFamily="18" charset="0"/>
                                    </a:rPr>
                                    <m:t>min</m:t>
                                  </m:r>
                                </m:e>
                                <m:lim>
                                  <m:r>
                                    <m:rPr>
                                      <m:sty m:val="p"/>
                                    </m:rPr>
                                    <a:rPr lang="en-US">
                                      <a:solidFill>
                                        <a:schemeClr val="tx1"/>
                                      </a:solidFill>
                                      <a:latin typeface="Cambria Math" panose="02040503050406030204" pitchFamily="18" charset="0"/>
                                    </a:rPr>
                                    <m:t>t</m:t>
                                  </m:r>
                                </m:lim>
                              </m:limLow>
                            </m:fName>
                            <m:e>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𝑡</m:t>
                                  </m:r>
                                  <m:sSub>
                                    <m:sSubPr>
                                      <m:ctrlPr>
                                        <a:rPr lang="en-US" i="1">
                                          <a:solidFill>
                                            <a:srgbClr val="FF0000"/>
                                          </a:solidFill>
                                          <a:latin typeface="Cambria Math" panose="02040503050406030204" pitchFamily="18" charset="0"/>
                                        </a:rPr>
                                      </m:ctrlPr>
                                    </m:sSubPr>
                                    <m:e>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d>
                                    <m:dPr>
                                      <m:ctrlPr>
                                        <a:rPr lang="en-US" i="1">
                                          <a:solidFill>
                                            <a:srgbClr val="003DB8"/>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cmc</m:t>
                                          </m:r>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f</m:t>
                                              </m:r>
                                            </m:e>
                                          </m:d>
                                        </m:num>
                                        <m:den>
                                          <m:r>
                                            <a:rPr lang="en-US" i="1">
                                              <a:solidFill>
                                                <a:schemeClr val="tx1"/>
                                              </a:solidFill>
                                              <a:latin typeface="Cambria Math" panose="02040503050406030204" pitchFamily="18" charset="0"/>
                                            </a:rPr>
                                            <m:t>𝑡𝑤</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e>
                              </m:d>
                            </m:e>
                          </m:func>
                        </m:e>
                      </m:d>
                    </m:oMath>
                  </m:oMathPara>
                </a14:m>
                <a:endParaRPr lang="en-US" i="1" dirty="0" smtClean="0"/>
              </a:p>
              <a:p>
                <a:pPr marL="50800" indent="0">
                  <a:buNone/>
                </a:pPr>
                <a:endParaRPr lang="en-US" b="1" dirty="0" smtClean="0"/>
              </a:p>
              <a:p>
                <a:pPr marL="50800" indent="0">
                  <a:buNone/>
                </a:pPr>
                <a:r>
                  <a:rPr lang="en-US" b="1" dirty="0" smtClean="0"/>
                  <a:t>Theorem</a:t>
                </a:r>
                <a:r>
                  <a:rPr lang="en-US" dirty="0" smtClean="0"/>
                  <a:t> </a:t>
                </a:r>
                <a:r>
                  <a:rPr lang="en-US" dirty="0"/>
                  <a:t>[ABPRT17]: </a:t>
                </a:r>
                <a14:m>
                  <m:oMath xmlns:m="http://schemas.openxmlformats.org/officeDocument/2006/math">
                    <m:r>
                      <m:rPr>
                        <m:sty m:val="p"/>
                      </m:rPr>
                      <a:rPr lang="en-US">
                        <a:latin typeface="Cambria Math" panose="02040503050406030204" pitchFamily="18" charset="0"/>
                      </a:rPr>
                      <m:t>cmc</m:t>
                    </m:r>
                    <m:d>
                      <m:dPr>
                        <m:ctrlPr>
                          <a:rPr lang="en-US" i="1">
                            <a:latin typeface="Cambria Math" panose="02040503050406030204" pitchFamily="18" charset="0"/>
                          </a:rPr>
                        </m:ctrlPr>
                      </m:dPr>
                      <m:e>
                        <m:r>
                          <m:rPr>
                            <m:sty m:val="p"/>
                          </m:rPr>
                          <a:rPr lang="en-US">
                            <a:latin typeface="Cambria Math" panose="02040503050406030204" pitchFamily="18" charset="0"/>
                          </a:rPr>
                          <m:t>scrypt</m:t>
                        </m:r>
                      </m:e>
                    </m:d>
                    <m:r>
                      <a:rPr lang="en-US">
                        <a:latin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N</m:t>
                            </m:r>
                          </m:e>
                          <m:sup>
                            <m:r>
                              <a:rPr lang="en-US" i="1">
                                <a:latin typeface="Cambria Math" panose="02040503050406030204" pitchFamily="18" charset="0"/>
                                <a:ea typeface="Cambria Math" panose="02040503050406030204" pitchFamily="18" charset="0"/>
                              </a:rPr>
                              <m:t>2</m:t>
                            </m:r>
                          </m:sup>
                        </m:sSup>
                      </m:e>
                    </m:d>
                  </m:oMath>
                </a14:m>
                <a:endParaRPr lang="en-US" i="1" dirty="0"/>
              </a:p>
              <a:p>
                <a:pPr marL="50800" indent="0">
                  <a:buNone/>
                </a:pPr>
                <a:r>
                  <a:rPr lang="en-US" b="1" dirty="0" smtClean="0"/>
                  <a:t>Corollary: </a:t>
                </a:r>
                <a14:m>
                  <m:oMath xmlns:m="http://schemas.openxmlformats.org/officeDocument/2006/math">
                    <m:r>
                      <m:rPr>
                        <m:sty m:val="p"/>
                      </m:rPr>
                      <a:rPr lang="en-US" b="0" i="0" smtClean="0">
                        <a:latin typeface="Cambria Math" panose="02040503050406030204" pitchFamily="18" charset="0"/>
                      </a:rPr>
                      <m:t>ecost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scrypt</m:t>
                        </m:r>
                      </m:e>
                    </m:d>
                    <m:r>
                      <a:rPr lang="en-US" b="0" i="0" smtClean="0">
                        <a:latin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Ω</m:t>
                    </m:r>
                    <m:d>
                      <m:dPr>
                        <m:ctrlPr>
                          <a:rPr lang="el-GR"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N</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a:solidFill>
                                      <a:srgbClr val="FF0000"/>
                                    </a:solidFill>
                                    <a:latin typeface="Cambria Math" panose="02040503050406030204" pitchFamily="18" charset="0"/>
                                  </a:rPr>
                                </m:ctrlPr>
                              </m:sSubPr>
                              <m:e>
                                <m:r>
                                  <m:rPr>
                                    <m:sty m:val="p"/>
                                  </m:rPr>
                                  <a:rPr lang="en-US" i="0">
                                    <a:solidFill>
                                      <a:srgbClr val="FF0000"/>
                                    </a:solidFill>
                                    <a:latin typeface="Cambria Math" panose="02040503050406030204" pitchFamily="18" charset="0"/>
                                  </a:rPr>
                                  <m:t>C</m:t>
                                </m:r>
                              </m:e>
                              <m:sub>
                                <m:r>
                                  <m:rPr>
                                    <m:sty m:val="p"/>
                                  </m:rPr>
                                  <a:rPr lang="en-US" i="0">
                                    <a:solidFill>
                                      <a:srgbClr val="FF0000"/>
                                    </a:solidFill>
                                    <a:latin typeface="Cambria Math" panose="02040503050406030204" pitchFamily="18" charset="0"/>
                                  </a:rPr>
                                  <m:t>r</m:t>
                                </m:r>
                              </m:sub>
                            </m:sSub>
                            <m:r>
                              <a:rPr lang="en-US" i="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i="0">
                                    <a:solidFill>
                                      <a:srgbClr val="003DB8"/>
                                    </a:solidFill>
                                    <a:latin typeface="Cambria Math" panose="02040503050406030204" pitchFamily="18" charset="0"/>
                                  </a:rPr>
                                  <m:t>C</m:t>
                                </m:r>
                              </m:e>
                              <m:sub>
                                <m:r>
                                  <m:rPr>
                                    <m:sty m:val="p"/>
                                  </m:rPr>
                                  <a:rPr lang="en-US" i="0">
                                    <a:solidFill>
                                      <a:srgbClr val="003DB8"/>
                                    </a:solidFill>
                                    <a:latin typeface="Cambria Math" panose="02040503050406030204" pitchFamily="18" charset="0"/>
                                  </a:rPr>
                                  <m:t>b</m:t>
                                </m:r>
                              </m:sub>
                            </m:sSub>
                          </m:e>
                        </m:rad>
                      </m:e>
                    </m:d>
                  </m:oMath>
                </a14:m>
                <a:r>
                  <a:rPr lang="en-US" dirty="0" smtClean="0"/>
                  <a:t>  </a:t>
                </a:r>
              </a:p>
              <a:p>
                <a:pPr marL="50800" indent="0">
                  <a:buNone/>
                </a:pPr>
                <a:r>
                  <a:rPr lang="en-US" dirty="0" smtClean="0"/>
                  <a:t>(first </a:t>
                </a:r>
                <a:r>
                  <a:rPr lang="en-US" dirty="0"/>
                  <a:t>unconditional lower bound on energy cost of </a:t>
                </a:r>
                <a:r>
                  <a:rPr lang="en-US" dirty="0" err="1" smtClean="0"/>
                  <a:t>scrypt</a:t>
                </a:r>
                <a:r>
                  <a:rPr lang="en-US" dirty="0" smtClean="0"/>
                  <a:t>)</a:t>
                </a:r>
                <a:endParaRPr lang="en-US" dirty="0"/>
              </a:p>
              <a:p>
                <a:pPr marL="50800" indent="0">
                  <a:buNone/>
                </a:pPr>
                <a:endParaRPr lang="en-US" dirty="0" smtClean="0"/>
              </a:p>
              <a:p>
                <a:pPr marL="50800" indent="0">
                  <a:buNone/>
                </a:pPr>
                <a:endParaRPr lang="en-US" dirty="0"/>
              </a:p>
              <a:p>
                <a:pPr marL="50800" indent="0">
                  <a:buNone/>
                </a:pPr>
                <a:endParaRPr lang="en-US" i="1" dirty="0"/>
              </a:p>
              <a:p>
                <a:pPr marL="50800" indent="0">
                  <a:buNone/>
                </a:pPr>
                <a:endParaRPr lang="en-US" i="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t="-308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98</a:t>
            </a:fld>
            <a:endParaRPr lang="en-US"/>
          </a:p>
        </p:txBody>
      </p:sp>
    </p:spTree>
    <p:extLst>
      <p:ext uri="{BB962C8B-B14F-4D97-AF65-F5344CB8AC3E}">
        <p14:creationId xmlns:p14="http://schemas.microsoft.com/office/powerpoint/2010/main" val="19718656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Bonus: More Contributions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10896600" cy="4351338"/>
              </a:xfrm>
            </p:spPr>
            <p:txBody>
              <a:bodyPr>
                <a:normAutofit lnSpcReduction="10000"/>
              </a:bodyPr>
              <a:lstStyle/>
              <a:p>
                <a:pPr marL="5080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𝑤</m:t>
                          </m:r>
                        </m:e>
                      </m:d>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Ω</m:t>
                      </m:r>
                      <m:d>
                        <m:dPr>
                          <m:ctrlPr>
                            <a:rPr lang="el-GR" b="0" i="1" smtClean="0">
                              <a:solidFill>
                                <a:schemeClr val="tx1"/>
                              </a:solidFill>
                              <a:latin typeface="Cambria Math" panose="02040503050406030204" pitchFamily="18" charset="0"/>
                              <a:ea typeface="Cambria Math" panose="02040503050406030204" pitchFamily="18" charset="0"/>
                            </a:rPr>
                          </m:ctrlPr>
                        </m:dPr>
                        <m:e>
                          <m:func>
                            <m:funcPr>
                              <m:ctrlPr>
                                <a:rPr lang="en-US" b="0" i="1" smtClean="0">
                                  <a:solidFill>
                                    <a:schemeClr val="tx1"/>
                                  </a:solidFill>
                                  <a:latin typeface="Cambria Math" panose="02040503050406030204" pitchFamily="18" charset="0"/>
                                  <a:ea typeface="Cambria Math" panose="02040503050406030204" pitchFamily="18" charset="0"/>
                                </a:rPr>
                              </m:ctrlPr>
                            </m:funcPr>
                            <m:fName>
                              <m:limLow>
                                <m:limLowPr>
                                  <m:ctrlPr>
                                    <a:rPr lang="en-US" b="0" i="1" smtClean="0">
                                      <a:solidFill>
                                        <a:schemeClr val="tx1"/>
                                      </a:solidFill>
                                      <a:latin typeface="Cambria Math" panose="02040503050406030204" pitchFamily="18" charset="0"/>
                                      <a:ea typeface="Cambria Math" panose="02040503050406030204" pitchFamily="18" charset="0"/>
                                    </a:rPr>
                                  </m:ctrlPr>
                                </m:limLowPr>
                                <m:e>
                                  <m:r>
                                    <m:rPr>
                                      <m:sty m:val="p"/>
                                    </m:rPr>
                                    <a:rPr lang="en-US" b="0" i="0" smtClean="0">
                                      <a:solidFill>
                                        <a:schemeClr val="tx1"/>
                                      </a:solidFill>
                                      <a:latin typeface="Cambria Math" panose="02040503050406030204" pitchFamily="18" charset="0"/>
                                      <a:ea typeface="Cambria Math" panose="02040503050406030204" pitchFamily="18" charset="0"/>
                                    </a:rPr>
                                    <m:t>min</m:t>
                                  </m:r>
                                </m:e>
                                <m:lim>
                                  <m:r>
                                    <m:rPr>
                                      <m:sty m:val="p"/>
                                    </m:rPr>
                                    <a:rPr lang="en-US" smtClean="0">
                                      <a:solidFill>
                                        <a:schemeClr val="tx1"/>
                                      </a:solidFill>
                                      <a:latin typeface="Cambria Math" panose="02040503050406030204" pitchFamily="18" charset="0"/>
                                    </a:rPr>
                                    <m:t>t</m:t>
                                  </m:r>
                                </m:lim>
                              </m:limLow>
                            </m:fName>
                            <m:e>
                              <m:d>
                                <m:dPr>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𝑡</m:t>
                                  </m:r>
                                  <m:sSub>
                                    <m:sSubPr>
                                      <m:ctrlPr>
                                        <a:rPr lang="en-US" i="1">
                                          <a:solidFill>
                                            <a:srgbClr val="FF0000"/>
                                          </a:solidFill>
                                          <a:latin typeface="Cambria Math" panose="02040503050406030204" pitchFamily="18" charset="0"/>
                                        </a:rPr>
                                      </m:ctrlPr>
                                    </m:sSubPr>
                                    <m:e>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i="1" smtClean="0">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d>
                                    <m:dPr>
                                      <m:ctrlPr>
                                        <a:rPr lang="en-US" i="1">
                                          <a:solidFill>
                                            <a:srgbClr val="003DB8"/>
                                          </a:solidFill>
                                          <a:latin typeface="Cambria Math" panose="02040503050406030204" pitchFamily="18" charset="0"/>
                                        </a:rPr>
                                      </m:ctrlPr>
                                    </m:dPr>
                                    <m:e>
                                      <m:f>
                                        <m:fPr>
                                          <m:ctrlPr>
                                            <a:rPr lang="en-US" i="1" smtClean="0">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cmc</m:t>
                                          </m:r>
                                          <m:d>
                                            <m:dPr>
                                              <m:ctrlPr>
                                                <a:rPr lang="en-US" i="1">
                                                  <a:solidFill>
                                                    <a:schemeClr val="tx1"/>
                                                  </a:solidFill>
                                                  <a:latin typeface="Cambria Math" panose="02040503050406030204" pitchFamily="18" charset="0"/>
                                                </a:rPr>
                                              </m:ctrlPr>
                                            </m:dPr>
                                            <m:e>
                                              <m:r>
                                                <m:rPr>
                                                  <m:sty m:val="p"/>
                                                </m:rPr>
                                                <a:rPr lang="en-US" b="0" i="0" smtClean="0">
                                                  <a:solidFill>
                                                    <a:schemeClr val="tx1"/>
                                                  </a:solidFill>
                                                  <a:latin typeface="Cambria Math" panose="02040503050406030204" pitchFamily="18" charset="0"/>
                                                </a:rPr>
                                                <m:t>f</m:t>
                                              </m:r>
                                            </m:e>
                                          </m:d>
                                        </m:num>
                                        <m:den>
                                          <m:r>
                                            <a:rPr lang="en-US" b="0" i="1" smtClean="0">
                                              <a:solidFill>
                                                <a:schemeClr val="tx1"/>
                                              </a:solidFill>
                                              <a:latin typeface="Cambria Math" panose="02040503050406030204" pitchFamily="18" charset="0"/>
                                            </a:rPr>
                                            <m:t>𝑡𝑤</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e>
                              </m:d>
                            </m:e>
                          </m:func>
                        </m:e>
                      </m:d>
                    </m:oMath>
                  </m:oMathPara>
                </a14:m>
                <a:endParaRPr lang="en-US" i="1" dirty="0" smtClean="0"/>
              </a:p>
              <a:p>
                <a:pPr marL="50800" indent="0">
                  <a:buNone/>
                </a:pPr>
                <a:endParaRPr lang="en-US" b="1" dirty="0" smtClean="0"/>
              </a:p>
              <a:p>
                <a:pPr marL="50800" indent="0">
                  <a:buNone/>
                </a:pPr>
                <a:r>
                  <a:rPr lang="en-US" b="1" dirty="0" smtClean="0"/>
                  <a:t>Theorem</a:t>
                </a:r>
                <a:r>
                  <a:rPr lang="en-US" dirty="0" smtClean="0"/>
                  <a:t> </a:t>
                </a:r>
                <a:r>
                  <a:rPr lang="en-US" dirty="0"/>
                  <a:t>[ABPRT17]: </a:t>
                </a:r>
                <a14:m>
                  <m:oMath xmlns:m="http://schemas.openxmlformats.org/officeDocument/2006/math">
                    <m:r>
                      <m:rPr>
                        <m:sty m:val="p"/>
                      </m:rPr>
                      <a:rPr lang="en-US">
                        <a:latin typeface="Cambria Math" panose="02040503050406030204" pitchFamily="18" charset="0"/>
                      </a:rPr>
                      <m:t>cmc</m:t>
                    </m:r>
                    <m:d>
                      <m:dPr>
                        <m:ctrlPr>
                          <a:rPr lang="en-US" i="1">
                            <a:latin typeface="Cambria Math" panose="02040503050406030204" pitchFamily="18" charset="0"/>
                          </a:rPr>
                        </m:ctrlPr>
                      </m:dPr>
                      <m:e>
                        <m:r>
                          <m:rPr>
                            <m:sty m:val="p"/>
                          </m:rPr>
                          <a:rPr lang="en-US">
                            <a:latin typeface="Cambria Math" panose="02040503050406030204" pitchFamily="18" charset="0"/>
                          </a:rPr>
                          <m:t>scrypt</m:t>
                        </m:r>
                      </m:e>
                    </m:d>
                    <m:r>
                      <a:rPr lang="en-US">
                        <a:latin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N</m:t>
                            </m:r>
                          </m:e>
                          <m:sup>
                            <m:r>
                              <a:rPr lang="en-US" i="1">
                                <a:latin typeface="Cambria Math" panose="02040503050406030204" pitchFamily="18" charset="0"/>
                                <a:ea typeface="Cambria Math" panose="02040503050406030204" pitchFamily="18" charset="0"/>
                              </a:rPr>
                              <m:t>2</m:t>
                            </m:r>
                          </m:sup>
                        </m:sSup>
                      </m:e>
                    </m:d>
                  </m:oMath>
                </a14:m>
                <a:endParaRPr lang="en-US" i="1" dirty="0"/>
              </a:p>
              <a:p>
                <a:pPr marL="50800" indent="0">
                  <a:buNone/>
                </a:pPr>
                <a:r>
                  <a:rPr lang="en-US" b="1" dirty="0" smtClean="0"/>
                  <a:t>Corollary: </a:t>
                </a:r>
                <a14:m>
                  <m:oMath xmlns:m="http://schemas.openxmlformats.org/officeDocument/2006/math">
                    <m:r>
                      <m:rPr>
                        <m:sty m:val="p"/>
                      </m:rPr>
                      <a:rPr lang="en-US" b="0" i="0" smtClean="0">
                        <a:latin typeface="Cambria Math" panose="02040503050406030204" pitchFamily="18" charset="0"/>
                      </a:rPr>
                      <m:t>ecost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scrypt</m:t>
                        </m:r>
                      </m:e>
                    </m:d>
                    <m:r>
                      <a:rPr lang="en-US" b="0" i="0" smtClean="0">
                        <a:latin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Ω</m:t>
                    </m:r>
                    <m:d>
                      <m:dPr>
                        <m:ctrlPr>
                          <a:rPr lang="el-GR"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N</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a:solidFill>
                                      <a:srgbClr val="FF0000"/>
                                    </a:solidFill>
                                    <a:latin typeface="Cambria Math" panose="02040503050406030204" pitchFamily="18" charset="0"/>
                                  </a:rPr>
                                </m:ctrlPr>
                              </m:sSubPr>
                              <m:e>
                                <m:r>
                                  <m:rPr>
                                    <m:sty m:val="p"/>
                                  </m:rPr>
                                  <a:rPr lang="en-US" i="0">
                                    <a:solidFill>
                                      <a:srgbClr val="FF0000"/>
                                    </a:solidFill>
                                    <a:latin typeface="Cambria Math" panose="02040503050406030204" pitchFamily="18" charset="0"/>
                                  </a:rPr>
                                  <m:t>C</m:t>
                                </m:r>
                              </m:e>
                              <m:sub>
                                <m:r>
                                  <m:rPr>
                                    <m:sty m:val="p"/>
                                  </m:rPr>
                                  <a:rPr lang="en-US" i="0">
                                    <a:solidFill>
                                      <a:srgbClr val="FF0000"/>
                                    </a:solidFill>
                                    <a:latin typeface="Cambria Math" panose="02040503050406030204" pitchFamily="18" charset="0"/>
                                  </a:rPr>
                                  <m:t>r</m:t>
                                </m:r>
                              </m:sub>
                            </m:sSub>
                            <m:r>
                              <a:rPr lang="en-US" i="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i="0">
                                    <a:solidFill>
                                      <a:srgbClr val="003DB8"/>
                                    </a:solidFill>
                                    <a:latin typeface="Cambria Math" panose="02040503050406030204" pitchFamily="18" charset="0"/>
                                  </a:rPr>
                                  <m:t>C</m:t>
                                </m:r>
                              </m:e>
                              <m:sub>
                                <m:r>
                                  <m:rPr>
                                    <m:sty m:val="p"/>
                                  </m:rPr>
                                  <a:rPr lang="en-US" i="0">
                                    <a:solidFill>
                                      <a:srgbClr val="003DB8"/>
                                    </a:solidFill>
                                    <a:latin typeface="Cambria Math" panose="02040503050406030204" pitchFamily="18" charset="0"/>
                                  </a:rPr>
                                  <m:t>b</m:t>
                                </m:r>
                              </m:sub>
                            </m:sSub>
                          </m:e>
                        </m:rad>
                      </m:e>
                    </m:d>
                  </m:oMath>
                </a14:m>
                <a:r>
                  <a:rPr lang="en-US" dirty="0" smtClean="0"/>
                  <a:t>  </a:t>
                </a:r>
              </a:p>
              <a:p>
                <a:pPr marL="50800" indent="0">
                  <a:buNone/>
                </a:pPr>
                <a:r>
                  <a:rPr lang="en-US" dirty="0" smtClean="0"/>
                  <a:t>(first </a:t>
                </a:r>
                <a:r>
                  <a:rPr lang="en-US" dirty="0"/>
                  <a:t>unconditional lower bound on energy cost of </a:t>
                </a:r>
                <a:r>
                  <a:rPr lang="en-US" dirty="0" err="1" smtClean="0"/>
                  <a:t>scrypt</a:t>
                </a:r>
                <a:r>
                  <a:rPr lang="en-US" dirty="0" smtClean="0"/>
                  <a:t>)</a:t>
                </a:r>
                <a:endParaRPr lang="en-US" dirty="0"/>
              </a:p>
              <a:p>
                <a:pPr marL="50800" indent="0">
                  <a:buNone/>
                </a:pPr>
                <a:r>
                  <a:rPr lang="en-US" b="1" dirty="0" smtClean="0"/>
                  <a:t>Comparison</a:t>
                </a:r>
                <a:r>
                  <a:rPr lang="en-US" dirty="0"/>
                  <a:t>: [RD17] lower bound is slightly stronger </a:t>
                </a:r>
                <a14:m>
                  <m:oMath xmlns:m="http://schemas.openxmlformats.org/officeDocument/2006/math">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N</m:t>
                        </m:r>
                        <m:r>
                          <a:rPr lang="en-US">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r>
                  <a:rPr lang="en-US" dirty="0"/>
                  <a:t> for restricted adversary class.</a:t>
                </a:r>
              </a:p>
              <a:p>
                <a:pPr marL="50800" indent="0">
                  <a:buNone/>
                </a:pPr>
                <a:r>
                  <a:rPr lang="en-US" b="1" dirty="0" smtClean="0"/>
                  <a:t>Recent: </a:t>
                </a:r>
                <a:r>
                  <a:rPr lang="en-US" dirty="0"/>
                  <a:t>Unconditional proof that </a:t>
                </a:r>
                <a14:m>
                  <m:oMath xmlns:m="http://schemas.openxmlformats.org/officeDocument/2006/math">
                    <m:r>
                      <m:rPr>
                        <m:sty m:val="p"/>
                      </m:rPr>
                      <a:rPr lang="en-US">
                        <a:latin typeface="Cambria Math" panose="02040503050406030204" pitchFamily="18" charset="0"/>
                      </a:rPr>
                      <m:t>ecost</m:t>
                    </m:r>
                    <m:d>
                      <m:dPr>
                        <m:ctrlPr>
                          <a:rPr lang="en-US" i="1">
                            <a:latin typeface="Cambria Math" panose="02040503050406030204" pitchFamily="18" charset="0"/>
                          </a:rPr>
                        </m:ctrlPr>
                      </m:dPr>
                      <m:e>
                        <m:r>
                          <m:rPr>
                            <m:sty m:val="p"/>
                          </m:rPr>
                          <a:rPr lang="en-US">
                            <a:latin typeface="Cambria Math" panose="02040503050406030204" pitchFamily="18" charset="0"/>
                          </a:rPr>
                          <m:t>scrypt</m:t>
                        </m:r>
                      </m:e>
                    </m:d>
                    <m:r>
                      <a:rPr lang="en-US">
                        <a:latin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N</m:t>
                        </m:r>
                        <m:r>
                          <a:rPr lang="en-US">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a:p>
              <a:p>
                <a:pPr marL="50800" indent="0">
                  <a:buNone/>
                </a:pPr>
                <a:endParaRPr lang="en-US" dirty="0" smtClean="0"/>
              </a:p>
              <a:p>
                <a:pPr marL="50800" indent="0">
                  <a:buNone/>
                </a:pPr>
                <a:endParaRPr lang="en-US" dirty="0"/>
              </a:p>
              <a:p>
                <a:pPr marL="50800" indent="0">
                  <a:buNone/>
                </a:pPr>
                <a:endParaRPr lang="en-US" i="1" dirty="0"/>
              </a:p>
              <a:p>
                <a:pPr marL="50800" indent="0">
                  <a:buNone/>
                </a:pPr>
                <a:endParaRPr lang="en-US" i="1"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32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99</a:t>
            </a:fld>
            <a:endParaRPr lang="en-US"/>
          </a:p>
        </p:txBody>
      </p:sp>
    </p:spTree>
    <p:extLst>
      <p:ext uri="{BB962C8B-B14F-4D97-AF65-F5344CB8AC3E}">
        <p14:creationId xmlns:p14="http://schemas.microsoft.com/office/powerpoint/2010/main" val="2702889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44562</TotalTime>
  <Words>16724</Words>
  <Application>Microsoft Office PowerPoint</Application>
  <PresentationFormat>Widescreen</PresentationFormat>
  <Paragraphs>2474</Paragraphs>
  <Slides>182</Slides>
  <Notes>86</Notes>
  <HiddenSlides>31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182</vt:i4>
      </vt:variant>
    </vt:vector>
  </HeadingPairs>
  <TitlesOfParts>
    <vt:vector size="199" baseType="lpstr">
      <vt:lpstr>ＭＳ Ｐゴシック</vt:lpstr>
      <vt:lpstr>Arial</vt:lpstr>
      <vt:lpstr>Arial Black</vt:lpstr>
      <vt:lpstr>Arial Narrow</vt:lpstr>
      <vt:lpstr>Calibri</vt:lpstr>
      <vt:lpstr>Calibri Light</vt:lpstr>
      <vt:lpstr>Cambria</vt:lpstr>
      <vt:lpstr>Cambria Math</vt:lpstr>
      <vt:lpstr>等线</vt:lpstr>
      <vt:lpstr>等线 Light</vt:lpstr>
      <vt:lpstr>Lucida Calligraphy</vt:lpstr>
      <vt:lpstr>Lucida Sans Unicode</vt:lpstr>
      <vt:lpstr>Symbol</vt:lpstr>
      <vt:lpstr>Times New Roman</vt:lpstr>
      <vt:lpstr>Wingdings</vt:lpstr>
      <vt:lpstr>Office Theme</vt:lpstr>
      <vt:lpstr>1_Office Theme</vt:lpstr>
      <vt:lpstr>Advanced Cryptography CS 655</vt:lpstr>
      <vt:lpstr>Course Project Proposal</vt:lpstr>
      <vt:lpstr>A Few Project Ideas </vt:lpstr>
      <vt:lpstr>A Few Project Ideas </vt:lpstr>
      <vt:lpstr>Recap: iMHFs </vt:lpstr>
      <vt:lpstr>Recap: Depth Robustness</vt:lpstr>
      <vt:lpstr>Recap: Depth Robustness</vt:lpstr>
      <vt:lpstr>Recap: Depth-Robustness is Sufficient! [ABP17]</vt:lpstr>
      <vt:lpstr>DRSample</vt:lpstr>
      <vt:lpstr>DR-Sample: Meta-Graph</vt:lpstr>
      <vt:lpstr>Recap: DRSample Analysis</vt:lpstr>
      <vt:lpstr>δ-bipartite expander</vt:lpstr>
      <vt:lpstr>δ-bipartite expander</vt:lpstr>
      <vt:lpstr>δ-bipartite expander</vt:lpstr>
      <vt:lpstr>(δ )-local expander around v</vt:lpstr>
      <vt:lpstr>Not δ-bipartite expander? </vt:lpstr>
      <vt:lpstr>Not δ-bipartite expander? </vt:lpstr>
      <vt:lpstr>Not δ-bipartite expander? </vt:lpstr>
      <vt:lpstr>Not δ-bipartite expander? </vt:lpstr>
      <vt:lpstr>Not δ-bipartite expander? </vt:lpstr>
      <vt:lpstr>Second Union Bound?</vt:lpstr>
      <vt:lpstr>Second Union Bound?</vt:lpstr>
      <vt:lpstr>Second Union Bound?</vt:lpstr>
      <vt:lpstr>Sustained Space Complexity</vt:lpstr>
      <vt:lpstr>Motivation: Password Storage</vt:lpstr>
      <vt:lpstr>Offline Attacks: A Common Problem</vt:lpstr>
      <vt:lpstr>Offline Attacks: A Common Problem</vt:lpstr>
      <vt:lpstr>Goal: Moderately Expensive Hash Function</vt:lpstr>
      <vt:lpstr>PowerPoint Presentation</vt:lpstr>
      <vt:lpstr>PowerPoint Presentation</vt:lpstr>
      <vt:lpstr>PowerPoint Presentation</vt:lpstr>
      <vt:lpstr>Memory Hard Function (MHF)</vt:lpstr>
      <vt:lpstr>Memory Hard Function (MHF)</vt:lpstr>
      <vt:lpstr>Memory Hard Function (MHF)</vt:lpstr>
      <vt:lpstr>Memory Hard Function (MHF)</vt:lpstr>
      <vt:lpstr>Memory Hard Function (MHF)</vt:lpstr>
      <vt:lpstr>Data-Independent Memory Hard Function (iMHF)</vt:lpstr>
      <vt:lpstr>Evaluating an iMHF (pebbling)</vt:lpstr>
      <vt:lpstr>Evaluating an iMHF (pebbling)</vt:lpstr>
      <vt:lpstr>Evaluating an iMHF (pebbling)</vt:lpstr>
      <vt:lpstr>Pebbling Example</vt:lpstr>
      <vt:lpstr>Pebbling Example</vt:lpstr>
      <vt:lpstr>Pebbling Example</vt:lpstr>
      <vt:lpstr>Pebbling Example</vt:lpstr>
      <vt:lpstr>Measuring Cost: Attempt 1</vt:lpstr>
      <vt:lpstr>Amortization and Parallelism</vt:lpstr>
      <vt:lpstr>Measuring Pebbling Costs [AS15]</vt:lpstr>
      <vt:lpstr>Measuring Pebbling Costs [AS15]</vt:lpstr>
      <vt:lpstr>Pebbling Example: Cumulative Cost</vt:lpstr>
      <vt:lpstr>Lessons from SCRYPT</vt:lpstr>
      <vt:lpstr>What Happened?</vt:lpstr>
      <vt:lpstr>Sustained Space</vt:lpstr>
      <vt:lpstr>Wanted: A Moderately Hard Function</vt:lpstr>
      <vt:lpstr>Main Theorem</vt:lpstr>
      <vt:lpstr>The Parallel Black Pebbling Game</vt:lpstr>
      <vt:lpstr>Technical Ingredient #1 [PTC77]</vt:lpstr>
      <vt:lpstr>Technical Ingredient #1 [PTC77]</vt:lpstr>
      <vt:lpstr>Technical Ingredient #1 [PTC77]</vt:lpstr>
      <vt:lpstr>Depth Robustness [ABP17]</vt:lpstr>
      <vt:lpstr>Block Depth Robustness [ABP17]</vt:lpstr>
      <vt:lpstr>Technical Ingredient #2</vt:lpstr>
      <vt:lpstr>Technical Ingredient #2</vt:lpstr>
      <vt:lpstr>Technical Ingredient #2</vt:lpstr>
      <vt:lpstr>Technical Ingredient #2</vt:lpstr>
      <vt:lpstr>PTC Overlay (Attempt 1)</vt:lpstr>
      <vt:lpstr>PTC Overlay (Attempt 1)</vt:lpstr>
      <vt:lpstr>Technical Ingredient #3</vt:lpstr>
      <vt:lpstr>Technical Ingredient #3</vt:lpstr>
      <vt:lpstr>The Final Construction</vt:lpstr>
      <vt:lpstr>Consequences of new Depth-Robust Graphs</vt:lpstr>
      <vt:lpstr>A Few Open Questions </vt:lpstr>
      <vt:lpstr>A Few Open Questions </vt:lpstr>
      <vt:lpstr>Announcements &amp; Reminders </vt:lpstr>
      <vt:lpstr>Bandwidth Hard Functions: Reductions and Lower Bounds</vt:lpstr>
      <vt:lpstr>Offline Attacks</vt:lpstr>
      <vt:lpstr>Offline Attacks: A Common Problem</vt:lpstr>
      <vt:lpstr>Key Stretching</vt:lpstr>
      <vt:lpstr>Offline Attacks: A Common Problem</vt:lpstr>
      <vt:lpstr>What is the ASIC Advantage?</vt:lpstr>
      <vt:lpstr>What is the ASIC Advantage?</vt:lpstr>
      <vt:lpstr>PowerPoint Presentation</vt:lpstr>
      <vt:lpstr>Memory Hard Function (MHF)</vt:lpstr>
      <vt:lpstr>Lot’s of Work on Memory Hard Functions</vt:lpstr>
      <vt:lpstr>Lot’s of Work on Memory Hard Functions</vt:lpstr>
      <vt:lpstr>Reducing ASIC Advantage</vt:lpstr>
      <vt:lpstr>How to Define Bandwidth Hardness?</vt:lpstr>
      <vt:lpstr>Energy Cost</vt:lpstr>
      <vt:lpstr>Evaluating an iMHF (red-blue pebbling)</vt:lpstr>
      <vt:lpstr>Evaluating an iMHF (red-blue pebbling)</vt:lpstr>
      <vt:lpstr>Red-Blue Pebbling Cost [RD17]</vt:lpstr>
      <vt:lpstr>Red-Blue Pebbling Cost Inequity [RD17]</vt:lpstr>
      <vt:lpstr>Red-Blue Pebbling Cost Inequity [RD17]</vt:lpstr>
      <vt:lpstr>A Natural Approach  </vt:lpstr>
      <vt:lpstr>Bandwidth-hard functions [RD17]</vt:lpstr>
      <vt:lpstr>Prior State of Affairs (Bandwidth-Hardness)</vt:lpstr>
      <vt:lpstr>Pebbling Reduction [BRZ18]</vt:lpstr>
      <vt:lpstr>Additional Results [BRZ18]</vt:lpstr>
      <vt:lpstr>Additional Results [BRZ18]</vt:lpstr>
      <vt:lpstr>Bonus: More Contributions</vt:lpstr>
      <vt:lpstr>Pebbling Reduction</vt:lpstr>
      <vt:lpstr>Pebbling Reduction</vt:lpstr>
      <vt:lpstr>Pebbling Reduction</vt:lpstr>
      <vt:lpstr>Pebbling Reduction</vt:lpstr>
      <vt:lpstr>Pebbling Reduction</vt:lpstr>
      <vt:lpstr>Pebbling Reduction</vt:lpstr>
      <vt:lpstr>Pebbling Reduction Challenges</vt:lpstr>
      <vt:lpstr>Pebbling Reduction</vt:lpstr>
      <vt:lpstr>Pebbling Reduction</vt:lpstr>
      <vt:lpstr>Extractor for Pebbling Reduction</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Comparison  between Argon2i and DRSample</vt:lpstr>
      <vt:lpstr>PowerPoint Presentation</vt:lpstr>
      <vt:lpstr>[Percival 2009]: scrypt</vt:lpstr>
      <vt:lpstr>scrypt in the wild</vt:lpstr>
      <vt:lpstr>Memory-Hard Functions</vt:lpstr>
      <vt:lpstr>How do we analyze hardness?</vt:lpstr>
      <vt:lpstr>How do we analyze hardness?</vt:lpstr>
      <vt:lpstr>How do we analyze hardness?</vt:lpstr>
      <vt:lpstr>Problem with cost measure</vt:lpstr>
      <vt:lpstr>Problem with cost measure</vt:lpstr>
      <vt:lpstr>Problem with cost measure</vt:lpstr>
      <vt:lpstr>Problem with cost measure</vt:lpstr>
      <vt:lpstr>Better Cost Measure</vt:lpstr>
      <vt:lpstr>Better Cost Measure</vt:lpstr>
      <vt:lpstr>What’s the best we can hope for?</vt:lpstr>
      <vt:lpstr>Data-Independent Memory Hard Functions</vt:lpstr>
      <vt:lpstr>Our Result</vt:lpstr>
      <vt:lpstr>Talk Outline</vt:lpstr>
      <vt:lpstr>An input-independent graph</vt:lpstr>
      <vt:lpstr>n1.5 pebbling of the input-independent version</vt:lpstr>
      <vt:lpstr>n1.5 pebbling of the input-independent version</vt:lpstr>
      <vt:lpstr>n1.5 pebbling of the input-independent version</vt:lpstr>
      <vt:lpstr>n1.5 pebbling of the input-independent version</vt:lpstr>
      <vt:lpstr>n1.5 pebbling of the input-independent version</vt:lpstr>
      <vt:lpstr>n1.5 pebbling of the input-independent version</vt:lpstr>
      <vt:lpstr>n1.5 pebbling of the input-independent version</vt:lpstr>
      <vt:lpstr>Generalization</vt:lpstr>
      <vt:lpstr>Talk Outline</vt:lpstr>
      <vt:lpstr>How quickly can you play this game?</vt:lpstr>
      <vt:lpstr>How quickly can you play this game?</vt:lpstr>
      <vt:lpstr>How can it help to store something else?</vt:lpstr>
      <vt:lpstr>How can it help to store something else?</vt:lpstr>
      <vt:lpstr>How can it help to store something else?</vt:lpstr>
      <vt:lpstr>How can it help to store something else?</vt:lpstr>
      <vt:lpstr>How can it help to store something else?</vt:lpstr>
      <vt:lpstr>How can it help to store something else?</vt:lpstr>
      <vt:lpstr>How can it help to store something else?</vt:lpstr>
      <vt:lpstr>How can it help to store something else?</vt:lpstr>
      <vt:lpstr>How can it help to store something else?</vt:lpstr>
      <vt:lpstr>There are even crazier examples!</vt:lpstr>
      <vt:lpstr>Result for the scrypt one-shot game  </vt:lpstr>
      <vt:lpstr>Claim: time n/(2p) if storage pw </vt:lpstr>
      <vt:lpstr>Extracting labels from A’s memory</vt:lpstr>
      <vt:lpstr>Extracting labels from A’s memory</vt:lpstr>
      <vt:lpstr>Extracting labels from A’s memory</vt:lpstr>
      <vt:lpstr>Extracting labels from A’s memory</vt:lpstr>
      <vt:lpstr>Extracting labels from A’s memory</vt:lpstr>
      <vt:lpstr>Extracting labels from A’s memory</vt:lpstr>
      <vt:lpstr>Extracting labels from A’s memory</vt:lpstr>
      <vt:lpstr>memory pw  time  n/(2p)</vt:lpstr>
      <vt:lpstr>memory pw  time  n/(2p)</vt:lpstr>
      <vt:lpstr>Talk Outline</vt:lpstr>
      <vt:lpstr>How to go from this…</vt:lpstr>
      <vt:lpstr>… to cc(n challenges)</vt:lpstr>
      <vt:lpstr>… to cc(n challenges)</vt:lpstr>
      <vt:lpstr>… to cc(n challenges)</vt:lpstr>
      <vt:lpstr>… to cc(n challenges)</vt:lpstr>
      <vt:lpstr>… to cc(n challenges)</vt:lpstr>
      <vt:lpstr>… to cc(n challenges)</vt:lpstr>
      <vt:lpstr>Talk Outline</vt:lpstr>
      <vt:lpstr>Thanks for Listening</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354</cp:revision>
  <dcterms:created xsi:type="dcterms:W3CDTF">2016-12-31T20:38:01Z</dcterms:created>
  <dcterms:modified xsi:type="dcterms:W3CDTF">2023-02-23T19:40:59Z</dcterms:modified>
</cp:coreProperties>
</file>