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5"/>
  </p:notesMasterIdLst>
  <p:sldIdLst>
    <p:sldId id="256" r:id="rId2"/>
    <p:sldId id="484" r:id="rId3"/>
    <p:sldId id="485" r:id="rId4"/>
    <p:sldId id="486" r:id="rId5"/>
    <p:sldId id="373" r:id="rId6"/>
    <p:sldId id="374" r:id="rId7"/>
    <p:sldId id="383" r:id="rId8"/>
    <p:sldId id="392" r:id="rId9"/>
    <p:sldId id="393" r:id="rId10"/>
    <p:sldId id="394" r:id="rId11"/>
    <p:sldId id="395" r:id="rId12"/>
    <p:sldId id="396" r:id="rId13"/>
    <p:sldId id="397" r:id="rId14"/>
    <p:sldId id="398" r:id="rId15"/>
    <p:sldId id="399" r:id="rId16"/>
    <p:sldId id="400" r:id="rId17"/>
    <p:sldId id="401" r:id="rId18"/>
    <p:sldId id="402" r:id="rId19"/>
    <p:sldId id="403" r:id="rId20"/>
    <p:sldId id="404" r:id="rId21"/>
    <p:sldId id="405" r:id="rId22"/>
    <p:sldId id="406" r:id="rId23"/>
    <p:sldId id="407" r:id="rId24"/>
    <p:sldId id="408" r:id="rId25"/>
    <p:sldId id="409" r:id="rId26"/>
    <p:sldId id="410" r:id="rId27"/>
    <p:sldId id="411" r:id="rId28"/>
    <p:sldId id="412" r:id="rId29"/>
    <p:sldId id="413" r:id="rId30"/>
    <p:sldId id="414" r:id="rId31"/>
    <p:sldId id="471" r:id="rId32"/>
    <p:sldId id="472" r:id="rId33"/>
    <p:sldId id="473" r:id="rId34"/>
    <p:sldId id="474" r:id="rId35"/>
    <p:sldId id="475" r:id="rId36"/>
    <p:sldId id="476" r:id="rId37"/>
    <p:sldId id="415" r:id="rId38"/>
    <p:sldId id="477" r:id="rId39"/>
    <p:sldId id="478" r:id="rId40"/>
    <p:sldId id="479" r:id="rId41"/>
    <p:sldId id="480" r:id="rId42"/>
    <p:sldId id="481" r:id="rId43"/>
    <p:sldId id="482" r:id="rId44"/>
    <p:sldId id="483" r:id="rId45"/>
    <p:sldId id="416" r:id="rId46"/>
    <p:sldId id="417" r:id="rId47"/>
    <p:sldId id="418" r:id="rId48"/>
    <p:sldId id="419" r:id="rId49"/>
    <p:sldId id="420" r:id="rId50"/>
    <p:sldId id="421" r:id="rId51"/>
    <p:sldId id="422" r:id="rId52"/>
    <p:sldId id="423" r:id="rId53"/>
    <p:sldId id="424" r:id="rId54"/>
    <p:sldId id="425" r:id="rId55"/>
    <p:sldId id="426" r:id="rId56"/>
    <p:sldId id="427" r:id="rId57"/>
    <p:sldId id="428" r:id="rId58"/>
    <p:sldId id="429" r:id="rId59"/>
    <p:sldId id="430" r:id="rId60"/>
    <p:sldId id="431" r:id="rId61"/>
    <p:sldId id="432" r:id="rId62"/>
    <p:sldId id="433" r:id="rId63"/>
    <p:sldId id="434" r:id="rId64"/>
    <p:sldId id="435" r:id="rId65"/>
    <p:sldId id="436" r:id="rId66"/>
    <p:sldId id="437" r:id="rId67"/>
    <p:sldId id="438" r:id="rId68"/>
    <p:sldId id="439" r:id="rId69"/>
    <p:sldId id="440" r:id="rId70"/>
    <p:sldId id="441" r:id="rId71"/>
    <p:sldId id="442" r:id="rId72"/>
    <p:sldId id="443" r:id="rId73"/>
    <p:sldId id="444" r:id="rId74"/>
    <p:sldId id="445" r:id="rId75"/>
    <p:sldId id="446" r:id="rId76"/>
    <p:sldId id="447" r:id="rId77"/>
    <p:sldId id="448" r:id="rId78"/>
    <p:sldId id="449" r:id="rId79"/>
    <p:sldId id="450" r:id="rId80"/>
    <p:sldId id="451" r:id="rId81"/>
    <p:sldId id="452" r:id="rId82"/>
    <p:sldId id="453" r:id="rId83"/>
    <p:sldId id="454" r:id="rId84"/>
    <p:sldId id="455" r:id="rId85"/>
    <p:sldId id="456" r:id="rId86"/>
    <p:sldId id="457" r:id="rId87"/>
    <p:sldId id="458" r:id="rId88"/>
    <p:sldId id="459" r:id="rId89"/>
    <p:sldId id="460" r:id="rId90"/>
    <p:sldId id="461" r:id="rId91"/>
    <p:sldId id="462" r:id="rId92"/>
    <p:sldId id="463" r:id="rId93"/>
    <p:sldId id="464" r:id="rId94"/>
    <p:sldId id="465" r:id="rId95"/>
    <p:sldId id="466" r:id="rId96"/>
    <p:sldId id="467" r:id="rId97"/>
    <p:sldId id="468" r:id="rId98"/>
    <p:sldId id="469" r:id="rId99"/>
    <p:sldId id="487" r:id="rId100"/>
    <p:sldId id="488" r:id="rId101"/>
    <p:sldId id="490" r:id="rId102"/>
    <p:sldId id="489" r:id="rId103"/>
    <p:sldId id="494" r:id="rId104"/>
    <p:sldId id="491" r:id="rId105"/>
    <p:sldId id="492" r:id="rId106"/>
    <p:sldId id="493" r:id="rId107"/>
    <p:sldId id="495" r:id="rId108"/>
    <p:sldId id="496" r:id="rId109"/>
    <p:sldId id="520" r:id="rId110"/>
    <p:sldId id="497" r:id="rId111"/>
    <p:sldId id="505" r:id="rId112"/>
    <p:sldId id="506" r:id="rId113"/>
    <p:sldId id="507" r:id="rId114"/>
    <p:sldId id="508" r:id="rId115"/>
    <p:sldId id="513" r:id="rId116"/>
    <p:sldId id="510" r:id="rId117"/>
    <p:sldId id="514" r:id="rId118"/>
    <p:sldId id="511" r:id="rId119"/>
    <p:sldId id="512" r:id="rId120"/>
    <p:sldId id="509" r:id="rId121"/>
    <p:sldId id="498" r:id="rId122"/>
    <p:sldId id="499" r:id="rId123"/>
    <p:sldId id="500" r:id="rId124"/>
    <p:sldId id="516" r:id="rId125"/>
    <p:sldId id="517" r:id="rId126"/>
    <p:sldId id="518" r:id="rId127"/>
    <p:sldId id="519" r:id="rId128"/>
    <p:sldId id="501" r:id="rId129"/>
    <p:sldId id="502" r:id="rId130"/>
    <p:sldId id="515" r:id="rId131"/>
    <p:sldId id="503" r:id="rId132"/>
    <p:sldId id="504" r:id="rId133"/>
    <p:sldId id="470" r:id="rId1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ocki, Jeremiah M" initials="BJM" lastIdx="1" clrIdx="0">
    <p:extLst>
      <p:ext uri="{19B8F6BF-5375-455C-9EA6-DF929625EA0E}">
        <p15:presenceInfo xmlns:p15="http://schemas.microsoft.com/office/powerpoint/2012/main" userId="S-1-5-21-1861847230-2120372063-3483355800-595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52436" autoAdjust="0"/>
  </p:normalViewPr>
  <p:slideViewPr>
    <p:cSldViewPr snapToGrid="0">
      <p:cViewPr varScale="1">
        <p:scale>
          <a:sx n="57" d="100"/>
          <a:sy n="57" d="100"/>
        </p:scale>
        <p:origin x="1518" y="42"/>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83.78546" units="1/cm"/>
          <inkml:channelProperty channel="Y" name="resolution" value="1207.77734" units="1/cm"/>
          <inkml:channelProperty channel="F" name="resolution" value="5.68611" units="1/deg"/>
          <inkml:channelProperty channel="T" name="resolution" value="1" units="1/dev"/>
        </inkml:channelProperties>
      </inkml:inkSource>
      <inkml:timestamp xml:id="ts0" timeString="2020-04-02T14:57:50.415"/>
    </inkml:context>
    <inkml:brush xml:id="br0">
      <inkml:brushProperty name="width" value="0.05292" units="cm"/>
      <inkml:brushProperty name="height" value="0.05292" units="cm"/>
      <inkml:brushProperty name="color" value="#FF0000"/>
    </inkml:brush>
  </inkml:definitions>
  <inkml:trace contextRef="#ctx0" brushRef="#br0">19632 3881 599 0,'-5'-2'15'0,"5"-4"-8"0,0-8-5 16,8 1-5-16,4-4 2 0,4 2-3 15,-1-1-9 1,-1 4-8-16,0 4-8 0,-2 4 19 16,-6 4 9-1,1 0-47-15,-3 8 4 0,-3 1 26 16,1 2 16-16,-4-3 3 16,2 1-1-16,-4-2 1 15,-4-2-1-15,2-1-72 16,-8-2-165-16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C85FA0-1860-435B-9626-CB21D9C53071}" type="datetimeFigureOut">
              <a:rPr lang="en-US" smtClean="0"/>
              <a:t>2/16/2023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E35DAA-499F-4673-978B-A6190921FD97}" type="slidenum">
              <a:rPr lang="en-US" smtClean="0"/>
              <a:t>‹#›</a:t>
            </a:fld>
            <a:endParaRPr lang="en-US"/>
          </a:p>
        </p:txBody>
      </p:sp>
    </p:spTree>
    <p:extLst>
      <p:ext uri="{BB962C8B-B14F-4D97-AF65-F5344CB8AC3E}">
        <p14:creationId xmlns:p14="http://schemas.microsoft.com/office/powerpoint/2010/main" val="3615450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E35DAA-499F-4673-978B-A6190921FD97}" type="slidenum">
              <a:rPr lang="en-US" smtClean="0"/>
              <a:t>1</a:t>
            </a:fld>
            <a:endParaRPr lang="en-US"/>
          </a:p>
        </p:txBody>
      </p:sp>
    </p:spTree>
    <p:extLst>
      <p:ext uri="{BB962C8B-B14F-4D97-AF65-F5344CB8AC3E}">
        <p14:creationId xmlns:p14="http://schemas.microsoft.com/office/powerpoint/2010/main" val="109237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terms of depth-robustness two of these variants were similar to Catena and one variant was similar to Argon.</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53</a:t>
            </a:fld>
            <a:endParaRPr lang="en-US"/>
          </a:p>
        </p:txBody>
      </p:sp>
    </p:spTree>
    <p:extLst>
      <p:ext uri="{BB962C8B-B14F-4D97-AF65-F5344CB8AC3E}">
        <p14:creationId xmlns:p14="http://schemas.microsoft.com/office/powerpoint/2010/main" val="264360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Thomas </a:t>
            </a:r>
            <a:r>
              <a:rPr lang="en-US" dirty="0" err="1" smtClean="0"/>
              <a:t>Lengauer</a:t>
            </a:r>
            <a:r>
              <a:rPr lang="en-US" dirty="0" smtClean="0"/>
              <a:t> and Robert </a:t>
            </a:r>
            <a:r>
              <a:rPr lang="en-US" dirty="0" err="1" smtClean="0"/>
              <a:t>Endre</a:t>
            </a:r>
            <a:r>
              <a:rPr lang="en-US" dirty="0" smtClean="0"/>
              <a:t> </a:t>
            </a:r>
            <a:r>
              <a:rPr lang="en-US" dirty="0" err="1" smtClean="0"/>
              <a:t>Tarjan</a:t>
            </a:r>
            <a:r>
              <a:rPr lang="en-US" dirty="0" smtClean="0"/>
              <a:t>. Asymptotically Tight Bounds on Time-Space Trade-oﬀs in a Pebble Game. J. ACM, 29(4):1087–1130, 1982</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55</a:t>
            </a:fld>
            <a:endParaRPr lang="en-US"/>
          </a:p>
        </p:txBody>
      </p:sp>
    </p:spTree>
    <p:extLst>
      <p:ext uri="{BB962C8B-B14F-4D97-AF65-F5344CB8AC3E}">
        <p14:creationId xmlns:p14="http://schemas.microsoft.com/office/powerpoint/2010/main" val="4279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Alwen/</a:t>
            </a:r>
            <a:r>
              <a:rPr lang="en-US" dirty="0" err="1" smtClean="0"/>
              <a:t>Serbinenko</a:t>
            </a:r>
            <a:endParaRPr lang="en-US" dirty="0" smtClean="0"/>
          </a:p>
          <a:p>
            <a:r>
              <a:rPr lang="en-US" dirty="0" smtClean="0"/>
              <a:t>Alex</a:t>
            </a:r>
            <a:r>
              <a:rPr lang="en-US" baseline="0" dirty="0" smtClean="0"/>
              <a:t> </a:t>
            </a:r>
            <a:r>
              <a:rPr lang="en-US" baseline="0" dirty="0" err="1" smtClean="0"/>
              <a:t>Biryukov</a:t>
            </a:r>
            <a:r>
              <a:rPr lang="en-US" baseline="0" dirty="0" smtClean="0"/>
              <a:t> and Dmitry </a:t>
            </a:r>
            <a:r>
              <a:rPr lang="en-US" baseline="0" dirty="0" err="1" smtClean="0"/>
              <a:t>Khovratovich</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62</a:t>
            </a:fld>
            <a:endParaRPr lang="en-US"/>
          </a:p>
        </p:txBody>
      </p:sp>
    </p:spTree>
    <p:extLst>
      <p:ext uri="{BB962C8B-B14F-4D97-AF65-F5344CB8AC3E}">
        <p14:creationId xmlns:p14="http://schemas.microsoft.com/office/powerpoint/2010/main" val="3821867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Alex </a:t>
            </a:r>
            <a:r>
              <a:rPr lang="en-US" dirty="0" err="1" smtClean="0"/>
              <a:t>Biryukov</a:t>
            </a:r>
            <a:r>
              <a:rPr lang="en-US" dirty="0" smtClean="0"/>
              <a:t>, Daniel </a:t>
            </a:r>
            <a:r>
              <a:rPr lang="en-US" dirty="0" err="1" smtClean="0"/>
              <a:t>Dinu</a:t>
            </a:r>
            <a:r>
              <a:rPr lang="en-US" dirty="0" smtClean="0"/>
              <a:t>, and Dmitry </a:t>
            </a:r>
            <a:r>
              <a:rPr lang="en-US" dirty="0" err="1" smtClean="0"/>
              <a:t>Khovratovich</a:t>
            </a:r>
            <a:r>
              <a:rPr lang="en-US" dirty="0" smtClean="0"/>
              <a:t> from University of Luxembourg. </a:t>
            </a:r>
            <a:br>
              <a:rPr lang="en-US" dirty="0" smtClean="0"/>
            </a:b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63</a:t>
            </a:fld>
            <a:endParaRPr lang="en-US"/>
          </a:p>
        </p:txBody>
      </p:sp>
    </p:spTree>
    <p:extLst>
      <p:ext uri="{BB962C8B-B14F-4D97-AF65-F5344CB8AC3E}">
        <p14:creationId xmlns:p14="http://schemas.microsoft.com/office/powerpoint/2010/main" val="2441668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67</a:t>
            </a:fld>
            <a:endParaRPr lang="en-US"/>
          </a:p>
        </p:txBody>
      </p:sp>
    </p:spTree>
    <p:extLst>
      <p:ext uri="{BB962C8B-B14F-4D97-AF65-F5344CB8AC3E}">
        <p14:creationId xmlns:p14="http://schemas.microsoft.com/office/powerpoint/2010/main" val="2593534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69</a:t>
            </a:fld>
            <a:endParaRPr lang="en-US"/>
          </a:p>
        </p:txBody>
      </p:sp>
    </p:spTree>
    <p:extLst>
      <p:ext uri="{BB962C8B-B14F-4D97-AF65-F5344CB8AC3E}">
        <p14:creationId xmlns:p14="http://schemas.microsoft.com/office/powerpoint/2010/main" val="1205240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70</a:t>
            </a:fld>
            <a:endParaRPr lang="en-US"/>
          </a:p>
        </p:txBody>
      </p:sp>
    </p:spTree>
    <p:extLst>
      <p:ext uri="{BB962C8B-B14F-4D97-AF65-F5344CB8AC3E}">
        <p14:creationId xmlns:p14="http://schemas.microsoft.com/office/powerpoint/2010/main" val="3944870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71</a:t>
            </a:fld>
            <a:endParaRPr lang="en-US"/>
          </a:p>
        </p:txBody>
      </p:sp>
    </p:spTree>
    <p:extLst>
      <p:ext uri="{BB962C8B-B14F-4D97-AF65-F5344CB8AC3E}">
        <p14:creationId xmlns:p14="http://schemas.microsoft.com/office/powerpoint/2010/main" val="701753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Joint work</a:t>
            </a:r>
            <a:r>
              <a:rPr lang="en-US" baseline="0" dirty="0" smtClean="0"/>
              <a:t> with Joel Alwen and </a:t>
            </a:r>
            <a:r>
              <a:rPr lang="en-US" dirty="0" smtClean="0">
                <a:effectLst/>
              </a:rPr>
              <a:t>Krzysztof </a:t>
            </a:r>
            <a:r>
              <a:rPr lang="en-US" dirty="0" err="1" smtClean="0">
                <a:effectLst/>
              </a:rPr>
              <a:t>Pietrzak</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82</a:t>
            </a:fld>
            <a:endParaRPr lang="en-US"/>
          </a:p>
        </p:txBody>
      </p:sp>
    </p:spTree>
    <p:extLst>
      <p:ext uri="{BB962C8B-B14F-4D97-AF65-F5344CB8AC3E}">
        <p14:creationId xmlns:p14="http://schemas.microsoft.com/office/powerpoint/2010/main" val="242560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motivating example consider an adversary who breaks into an</a:t>
            </a:r>
            <a:r>
              <a:rPr lang="en-US" baseline="0" dirty="0" smtClean="0"/>
              <a:t> authentication server and steals a users </a:t>
            </a:r>
            <a:r>
              <a:rPr lang="en-US" baseline="0" dirty="0" err="1" smtClean="0"/>
              <a:t>crptographic</a:t>
            </a:r>
            <a:r>
              <a:rPr lang="en-US" baseline="0" dirty="0" smtClean="0"/>
              <a:t> hash value. The adversary can execute an offline attack against the password by comparing the hash value with the hashes of likely password guesses. The adversary is limited only by the resources that he is willing to invest cracking the passwords.</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5</a:t>
            </a:fld>
            <a:endParaRPr lang="en-US"/>
          </a:p>
        </p:txBody>
      </p:sp>
    </p:spTree>
    <p:extLst>
      <p:ext uri="{BB962C8B-B14F-4D97-AF65-F5344CB8AC3E}">
        <p14:creationId xmlns:p14="http://schemas.microsoft.com/office/powerpoint/2010/main" val="959844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Unfortunately, offline dictionary attacks are quite common. Password</a:t>
            </a:r>
            <a:r>
              <a:rPr lang="en-US" baseline="0" dirty="0" smtClean="0"/>
              <a:t> breaches at major companies have affected millions of users.</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6</a:t>
            </a:fld>
            <a:endParaRPr lang="en-US"/>
          </a:p>
        </p:txBody>
      </p:sp>
    </p:spTree>
    <p:extLst>
      <p:ext uri="{BB962C8B-B14F-4D97-AF65-F5344CB8AC3E}">
        <p14:creationId xmlns:p14="http://schemas.microsoft.com/office/powerpoint/2010/main" val="1243522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2084341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17</a:t>
            </a:fld>
            <a:endParaRPr lang="en-US"/>
          </a:p>
        </p:txBody>
      </p:sp>
    </p:spTree>
    <p:extLst>
      <p:ext uri="{BB962C8B-B14F-4D97-AF65-F5344CB8AC3E}">
        <p14:creationId xmlns:p14="http://schemas.microsoft.com/office/powerpoint/2010/main" val="3023453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24</a:t>
            </a:fld>
            <a:endParaRPr lang="en-US"/>
          </a:p>
        </p:txBody>
      </p:sp>
    </p:spTree>
    <p:extLst>
      <p:ext uri="{BB962C8B-B14F-4D97-AF65-F5344CB8AC3E}">
        <p14:creationId xmlns:p14="http://schemas.microsoft.com/office/powerpoint/2010/main" val="2282856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25</a:t>
            </a:fld>
            <a:endParaRPr lang="en-US"/>
          </a:p>
        </p:txBody>
      </p:sp>
    </p:spTree>
    <p:extLst>
      <p:ext uri="{BB962C8B-B14F-4D97-AF65-F5344CB8AC3E}">
        <p14:creationId xmlns:p14="http://schemas.microsoft.com/office/powerpoint/2010/main" val="2714567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35</a:t>
            </a:fld>
            <a:endParaRPr lang="en-US"/>
          </a:p>
        </p:txBody>
      </p:sp>
    </p:spTree>
    <p:extLst>
      <p:ext uri="{BB962C8B-B14F-4D97-AF65-F5344CB8AC3E}">
        <p14:creationId xmlns:p14="http://schemas.microsoft.com/office/powerpoint/2010/main" val="359499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36</a:t>
            </a:fld>
            <a:endParaRPr lang="en-US"/>
          </a:p>
        </p:txBody>
      </p:sp>
    </p:spTree>
    <p:extLst>
      <p:ext uri="{BB962C8B-B14F-4D97-AF65-F5344CB8AC3E}">
        <p14:creationId xmlns:p14="http://schemas.microsoft.com/office/powerpoint/2010/main" val="587292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6CD638-CAC8-4835-93D5-F2F113860AF6}" type="datetime1">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150351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320AD1-AAF5-41BF-8F47-A201BD823CA6}" type="datetime1">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921565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2F8B5-C2B9-4688-AF44-FC2F88EF1967}" type="datetime1">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32540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12E03-6634-4506-9456-86EF0B299EA5}" type="datetime1">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96895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FFF1D6-DDC6-46CD-8F4D-A488FCDFFF3F}" type="datetime1">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40703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4268F3-B5D5-4614-A1E8-B062619C91D9}" type="datetime1">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10001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87B2AB-DF7C-4D43-93E6-1F8BFC4B85C5}" type="datetime1">
              <a:rPr lang="en-US" smtClean="0"/>
              <a:t>2/16/2023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55649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741BF2-9F6E-4EE3-AC23-3342D25B434E}" type="datetime1">
              <a:rPr lang="en-US" smtClean="0"/>
              <a:t>2/16/2023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324170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B3AC0-947E-4117-982D-2E13F67B980A}" type="datetime1">
              <a:rPr lang="en-US" smtClean="0"/>
              <a:t>2/16/2023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3247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A0ACCC4-E33D-49C2-8C16-2FA37D9D909A}" type="datetime1">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144936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9B8812-7278-4D06-90D2-92395DE9F0D1}" type="datetime1">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4284086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57E49-C339-4533-BFB4-FADAD6F354D5}" type="datetime1">
              <a:rPr lang="en-US" smtClean="0"/>
              <a:t>2/16/2023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4D3F7-B83F-4105-B753-146AD0E5364B}" type="slidenum">
              <a:rPr lang="en-US" smtClean="0"/>
              <a:t>‹#›</a:t>
            </a:fld>
            <a:endParaRPr lang="en-US"/>
          </a:p>
        </p:txBody>
      </p:sp>
    </p:spTree>
    <p:extLst>
      <p:ext uri="{BB962C8B-B14F-4D97-AF65-F5344CB8AC3E}">
        <p14:creationId xmlns:p14="http://schemas.microsoft.com/office/powerpoint/2010/main" val="3004504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10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9.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0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66.png"/></Relationships>
</file>

<file path=ppt/slides/_rels/slide10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10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109.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7800.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7800.png"/><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91.png"/></Relationships>
</file>

<file path=ppt/slides/_rels/slide113.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96.png"/><Relationship Id="rId2" Type="http://schemas.openxmlformats.org/officeDocument/2006/relationships/image" Target="../media/image7800.pn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5.png"/><Relationship Id="rId4" Type="http://schemas.openxmlformats.org/officeDocument/2006/relationships/image" Target="../media/image92.png"/></Relationships>
</file>

<file path=ppt/slides/_rels/slide11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11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116.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107.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5.png"/></Relationships>
</file>

<file path=ppt/slides/_rels/slide117.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16.png"/><Relationship Id="rId5" Type="http://schemas.openxmlformats.org/officeDocument/2006/relationships/image" Target="../media/image113.png"/><Relationship Id="rId4" Type="http://schemas.openxmlformats.org/officeDocument/2006/relationships/image" Target="../media/image112.png"/></Relationships>
</file>

<file path=ppt/slides/_rels/slide118.xml.rels><?xml version="1.0" encoding="UTF-8" standalone="yes"?>
<Relationships xmlns="http://schemas.openxmlformats.org/package/2006/relationships"><Relationship Id="rId3" Type="http://schemas.openxmlformats.org/officeDocument/2006/relationships/image" Target="../media/image111.png"/><Relationship Id="rId7" Type="http://schemas.openxmlformats.org/officeDocument/2006/relationships/image" Target="../media/image107.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16.png"/><Relationship Id="rId5" Type="http://schemas.openxmlformats.org/officeDocument/2006/relationships/image" Target="../media/image113.png"/><Relationship Id="rId4" Type="http://schemas.openxmlformats.org/officeDocument/2006/relationships/image" Target="../media/image117.png"/></Relationships>
</file>

<file path=ppt/slides/_rels/slide119.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2.png"/></Relationships>
</file>

<file path=ppt/slides/_rels/slide12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127.png"/><Relationship Id="rId5" Type="http://schemas.openxmlformats.org/officeDocument/2006/relationships/image" Target="../media/image88.png"/><Relationship Id="rId4" Type="http://schemas.openxmlformats.org/officeDocument/2006/relationships/image" Target="../media/image87.png"/></Relationships>
</file>

<file path=ppt/slides/_rels/slide122.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12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2.png"/></Relationships>
</file>

<file path=ppt/slides/_rels/slide12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131.xml.rels><?xml version="1.0" encoding="UTF-8" standalone="yes"?>
<Relationships xmlns="http://schemas.openxmlformats.org/package/2006/relationships"><Relationship Id="rId3" Type="http://schemas.openxmlformats.org/officeDocument/2006/relationships/image" Target="../media/image136.png"/><Relationship Id="rId7" Type="http://schemas.openxmlformats.org/officeDocument/2006/relationships/image" Target="../media/image89.png"/><Relationship Id="rId2" Type="http://schemas.openxmlformats.org/officeDocument/2006/relationships/image" Target="../media/image135.png"/><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13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137.png"/><Relationship Id="rId1" Type="http://schemas.openxmlformats.org/officeDocument/2006/relationships/slideLayout" Target="../slideLayouts/slideLayout2.xml"/><Relationship Id="rId6" Type="http://schemas.openxmlformats.org/officeDocument/2006/relationships/image" Target="../media/image138.png"/><Relationship Id="rId5" Type="http://schemas.openxmlformats.org/officeDocument/2006/relationships/image" Target="../media/image89.png"/><Relationship Id="rId4" Type="http://schemas.openxmlformats.org/officeDocument/2006/relationships/image" Target="../media/image88.png"/></Relationships>
</file>

<file path=ppt/slides/_rels/slide133.xml.rels><?xml version="1.0" encoding="UTF-8" standalone="yes"?>
<Relationships xmlns="http://schemas.openxmlformats.org/package/2006/relationships"><Relationship Id="rId2" Type="http://schemas.openxmlformats.org/officeDocument/2006/relationships/image" Target="../media/image13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9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560.pn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image" Target="../media/image560.png"/></Relationships>
</file>

<file path=ppt/slides/_rels/slide46.xml.rels><?xml version="1.0" encoding="UTF-8" standalone="yes"?>
<Relationships xmlns="http://schemas.openxmlformats.org/package/2006/relationships"><Relationship Id="rId2" Type="http://schemas.openxmlformats.org/officeDocument/2006/relationships/image" Target="../media/image58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image" Target="../media/image58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8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0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6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01.png"/></Relationships>
</file>

<file path=ppt/slides/_rels/slide56.xml.rels><?xml version="1.0" encoding="UTF-8" standalone="yes"?>
<Relationships xmlns="http://schemas.openxmlformats.org/package/2006/relationships"><Relationship Id="rId3" Type="http://schemas.openxmlformats.org/officeDocument/2006/relationships/image" Target="../media/image670.png"/><Relationship Id="rId7" Type="http://schemas.openxmlformats.org/officeDocument/2006/relationships/image" Target="../media/image571.png"/><Relationship Id="rId2" Type="http://schemas.openxmlformats.org/officeDocument/2006/relationships/image" Target="../media/image660.png"/><Relationship Id="rId1" Type="http://schemas.openxmlformats.org/officeDocument/2006/relationships/slideLayout" Target="../slideLayouts/slideLayout2.xml"/><Relationship Id="rId6" Type="http://schemas.openxmlformats.org/officeDocument/2006/relationships/image" Target="../media/image700.png"/><Relationship Id="rId4" Type="http://schemas.openxmlformats.org/officeDocument/2006/relationships/image" Target="../media/image680.png"/></Relationships>
</file>

<file path=ppt/slides/_rels/slide57.xml.rels><?xml version="1.0" encoding="UTF-8" standalone="yes"?>
<Relationships xmlns="http://schemas.openxmlformats.org/package/2006/relationships"><Relationship Id="rId3" Type="http://schemas.openxmlformats.org/officeDocument/2006/relationships/image" Target="../media/image670.png"/><Relationship Id="rId7" Type="http://schemas.openxmlformats.org/officeDocument/2006/relationships/image" Target="../media/image571.png"/><Relationship Id="rId2" Type="http://schemas.openxmlformats.org/officeDocument/2006/relationships/image" Target="../media/image660.png"/><Relationship Id="rId1" Type="http://schemas.openxmlformats.org/officeDocument/2006/relationships/slideLayout" Target="../slideLayouts/slideLayout2.xml"/><Relationship Id="rId6" Type="http://schemas.openxmlformats.org/officeDocument/2006/relationships/image" Target="../media/image700.png"/><Relationship Id="rId4" Type="http://schemas.openxmlformats.org/officeDocument/2006/relationships/image" Target="../media/image680.png"/></Relationships>
</file>

<file path=ppt/slides/_rels/slide58.xml.rels><?xml version="1.0" encoding="UTF-8" standalone="yes"?>
<Relationships xmlns="http://schemas.openxmlformats.org/package/2006/relationships"><Relationship Id="rId3" Type="http://schemas.openxmlformats.org/officeDocument/2006/relationships/image" Target="../media/image670.png"/><Relationship Id="rId7" Type="http://schemas.openxmlformats.org/officeDocument/2006/relationships/image" Target="../media/image571.png"/><Relationship Id="rId2" Type="http://schemas.openxmlformats.org/officeDocument/2006/relationships/image" Target="../media/image660.png"/><Relationship Id="rId1" Type="http://schemas.openxmlformats.org/officeDocument/2006/relationships/slideLayout" Target="../slideLayouts/slideLayout2.xml"/><Relationship Id="rId6" Type="http://schemas.openxmlformats.org/officeDocument/2006/relationships/image" Target="../media/image700.png"/><Relationship Id="rId4" Type="http://schemas.openxmlformats.org/officeDocument/2006/relationships/image" Target="../media/image680.png"/></Relationships>
</file>

<file path=ppt/slides/_rels/slide59.xml.rels><?xml version="1.0" encoding="UTF-8" standalone="yes"?>
<Relationships xmlns="http://schemas.openxmlformats.org/package/2006/relationships"><Relationship Id="rId8" Type="http://schemas.openxmlformats.org/officeDocument/2006/relationships/image" Target="../media/image810.png"/><Relationship Id="rId3" Type="http://schemas.openxmlformats.org/officeDocument/2006/relationships/image" Target="../media/image760.png"/><Relationship Id="rId7" Type="http://schemas.openxmlformats.org/officeDocument/2006/relationships/image" Target="../media/image801.png"/><Relationship Id="rId2" Type="http://schemas.openxmlformats.org/officeDocument/2006/relationships/image" Target="../media/image730.png"/><Relationship Id="rId1" Type="http://schemas.openxmlformats.org/officeDocument/2006/relationships/slideLayout" Target="../slideLayouts/slideLayout2.xml"/><Relationship Id="rId6" Type="http://schemas.openxmlformats.org/officeDocument/2006/relationships/image" Target="../media/image790.png"/><Relationship Id="rId5" Type="http://schemas.openxmlformats.org/officeDocument/2006/relationships/image" Target="../media/image780.png"/><Relationship Id="rId4" Type="http://schemas.openxmlformats.org/officeDocument/2006/relationships/image" Target="../media/image770.pn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png"/></Relationships>
</file>

<file path=ppt/slides/_rels/slide60.xml.rels><?xml version="1.0" encoding="UTF-8" standalone="yes"?>
<Relationships xmlns="http://schemas.openxmlformats.org/package/2006/relationships"><Relationship Id="rId8" Type="http://schemas.openxmlformats.org/officeDocument/2006/relationships/image" Target="../media/image810.png"/><Relationship Id="rId3" Type="http://schemas.openxmlformats.org/officeDocument/2006/relationships/image" Target="../media/image760.png"/><Relationship Id="rId7" Type="http://schemas.openxmlformats.org/officeDocument/2006/relationships/image" Target="../media/image801.png"/><Relationship Id="rId2" Type="http://schemas.openxmlformats.org/officeDocument/2006/relationships/image" Target="../media/image730.png"/><Relationship Id="rId1" Type="http://schemas.openxmlformats.org/officeDocument/2006/relationships/slideLayout" Target="../slideLayouts/slideLayout2.xml"/><Relationship Id="rId6" Type="http://schemas.openxmlformats.org/officeDocument/2006/relationships/image" Target="../media/image790.png"/><Relationship Id="rId5" Type="http://schemas.openxmlformats.org/officeDocument/2006/relationships/image" Target="../media/image780.png"/><Relationship Id="rId4" Type="http://schemas.openxmlformats.org/officeDocument/2006/relationships/image" Target="../media/image770.png"/></Relationships>
</file>

<file path=ppt/slides/_rels/slide61.xml.rels><?xml version="1.0" encoding="UTF-8" standalone="yes"?>
<Relationships xmlns="http://schemas.openxmlformats.org/package/2006/relationships"><Relationship Id="rId3" Type="http://schemas.openxmlformats.org/officeDocument/2006/relationships/image" Target="../media/image740.png"/><Relationship Id="rId2" Type="http://schemas.openxmlformats.org/officeDocument/2006/relationships/image" Target="../media/image730.png"/><Relationship Id="rId1" Type="http://schemas.openxmlformats.org/officeDocument/2006/relationships/slideLayout" Target="../slideLayouts/slideLayout2.xml"/><Relationship Id="rId4" Type="http://schemas.openxmlformats.org/officeDocument/2006/relationships/image" Target="../media/image590.png"/></Relationships>
</file>

<file path=ppt/slides/_rels/slide62.xml.rels><?xml version="1.0" encoding="UTF-8" standalone="yes"?>
<Relationships xmlns="http://schemas.openxmlformats.org/package/2006/relationships"><Relationship Id="rId3" Type="http://schemas.openxmlformats.org/officeDocument/2006/relationships/image" Target="../media/image54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4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60.png"/><Relationship Id="rId2" Type="http://schemas.openxmlformats.org/officeDocument/2006/relationships/image" Target="../media/image850.png"/><Relationship Id="rId1" Type="http://schemas.openxmlformats.org/officeDocument/2006/relationships/slideLayout" Target="../slideLayouts/slideLayout2.xml"/><Relationship Id="rId6" Type="http://schemas.openxmlformats.org/officeDocument/2006/relationships/image" Target="../media/image890.png"/><Relationship Id="rId4" Type="http://schemas.openxmlformats.org/officeDocument/2006/relationships/image" Target="../media/image870.png"/></Relationships>
</file>

<file path=ppt/slides/_rels/slide67.xml.rels><?xml version="1.0" encoding="UTF-8" standalone="yes"?>
<Relationships xmlns="http://schemas.openxmlformats.org/package/2006/relationships"><Relationship Id="rId3" Type="http://schemas.openxmlformats.org/officeDocument/2006/relationships/image" Target="../media/image850.png"/><Relationship Id="rId7" Type="http://schemas.openxmlformats.org/officeDocument/2006/relationships/image" Target="../media/image89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70.png"/><Relationship Id="rId10" Type="http://schemas.openxmlformats.org/officeDocument/2006/relationships/image" Target="../media/image920.png"/><Relationship Id="rId4" Type="http://schemas.openxmlformats.org/officeDocument/2006/relationships/image" Target="../media/image860.png"/><Relationship Id="rId9" Type="http://schemas.openxmlformats.org/officeDocument/2006/relationships/image" Target="../media/image910.png"/></Relationships>
</file>

<file path=ppt/slides/_rels/slide68.xml.rels><?xml version="1.0" encoding="UTF-8" standalone="yes"?>
<Relationships xmlns="http://schemas.openxmlformats.org/package/2006/relationships"><Relationship Id="rId8" Type="http://schemas.openxmlformats.org/officeDocument/2006/relationships/image" Target="../media/image910.png"/><Relationship Id="rId13" Type="http://schemas.openxmlformats.org/officeDocument/2006/relationships/image" Target="../media/image690.png"/><Relationship Id="rId12" Type="http://schemas.openxmlformats.org/officeDocument/2006/relationships/image" Target="../media/image640.png"/><Relationship Id="rId1" Type="http://schemas.openxmlformats.org/officeDocument/2006/relationships/slideLayout" Target="../slideLayouts/slideLayout2.xml"/><Relationship Id="rId11" Type="http://schemas.openxmlformats.org/officeDocument/2006/relationships/image" Target="../media/image630.png"/><Relationship Id="rId10" Type="http://schemas.openxmlformats.org/officeDocument/2006/relationships/image" Target="../media/image980.png"/><Relationship Id="rId9" Type="http://schemas.openxmlformats.org/officeDocument/2006/relationships/image" Target="../media/image970.png"/><Relationship Id="rId14" Type="http://schemas.openxmlformats.org/officeDocument/2006/relationships/image" Target="../media/image710.png"/></Relationships>
</file>

<file path=ppt/slides/_rels/slide69.xml.rels><?xml version="1.0" encoding="UTF-8" standalone="yes"?>
<Relationships xmlns="http://schemas.openxmlformats.org/package/2006/relationships"><Relationship Id="rId3" Type="http://schemas.openxmlformats.org/officeDocument/2006/relationships/image" Target="../media/image850.png"/><Relationship Id="rId7" Type="http://schemas.openxmlformats.org/officeDocument/2006/relationships/image" Target="../media/image89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80.png"/><Relationship Id="rId5" Type="http://schemas.openxmlformats.org/officeDocument/2006/relationships/image" Target="../media/image870.png"/><Relationship Id="rId10" Type="http://schemas.openxmlformats.org/officeDocument/2006/relationships/image" Target="../media/image920.png"/><Relationship Id="rId4" Type="http://schemas.openxmlformats.org/officeDocument/2006/relationships/image" Target="../media/image860.png"/><Relationship Id="rId9" Type="http://schemas.openxmlformats.org/officeDocument/2006/relationships/image" Target="../media/image910.png"/></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g"/><Relationship Id="rId4" Type="http://schemas.openxmlformats.org/officeDocument/2006/relationships/image" Target="../media/image24.png"/></Relationships>
</file>

<file path=ppt/slides/_rels/slide70.xml.rels><?xml version="1.0" encoding="UTF-8" standalone="yes"?>
<Relationships xmlns="http://schemas.openxmlformats.org/package/2006/relationships"><Relationship Id="rId8" Type="http://schemas.openxmlformats.org/officeDocument/2006/relationships/image" Target="../media/image890.png"/><Relationship Id="rId3" Type="http://schemas.openxmlformats.org/officeDocument/2006/relationships/image" Target="../media/image99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50.png"/><Relationship Id="rId5" Type="http://schemas.openxmlformats.org/officeDocument/2006/relationships/image" Target="../media/image940.png"/><Relationship Id="rId4" Type="http://schemas.openxmlformats.org/officeDocument/2006/relationships/image" Target="../media/image930.png"/></Relationships>
</file>

<file path=ppt/slides/_rels/slide71.xml.rels><?xml version="1.0" encoding="UTF-8" standalone="yes"?>
<Relationships xmlns="http://schemas.openxmlformats.org/package/2006/relationships"><Relationship Id="rId8" Type="http://schemas.openxmlformats.org/officeDocument/2006/relationships/image" Target="../media/image890.png"/><Relationship Id="rId3" Type="http://schemas.openxmlformats.org/officeDocument/2006/relationships/image" Target="../media/image100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50.png"/><Relationship Id="rId5" Type="http://schemas.openxmlformats.org/officeDocument/2006/relationships/image" Target="../media/image940.png"/><Relationship Id="rId4" Type="http://schemas.openxmlformats.org/officeDocument/2006/relationships/image" Target="../media/image930.png"/></Relationships>
</file>

<file path=ppt/slides/_rels/slide72.xml.rels><?xml version="1.0" encoding="UTF-8" standalone="yes"?>
<Relationships xmlns="http://schemas.openxmlformats.org/package/2006/relationships"><Relationship Id="rId3" Type="http://schemas.openxmlformats.org/officeDocument/2006/relationships/image" Target="../media/image930.png"/><Relationship Id="rId7" Type="http://schemas.openxmlformats.org/officeDocument/2006/relationships/image" Target="../media/image890.png"/><Relationship Id="rId2" Type="http://schemas.openxmlformats.org/officeDocument/2006/relationships/image" Target="../media/image650.png"/><Relationship Id="rId1" Type="http://schemas.openxmlformats.org/officeDocument/2006/relationships/slideLayout" Target="../slideLayouts/slideLayout2.xml"/><Relationship Id="rId5" Type="http://schemas.openxmlformats.org/officeDocument/2006/relationships/image" Target="../media/image950.png"/><Relationship Id="rId4" Type="http://schemas.openxmlformats.org/officeDocument/2006/relationships/image" Target="../media/image940.png"/><Relationship Id="rId9" Type="http://schemas.openxmlformats.org/officeDocument/2006/relationships/image" Target="../media/image1021.png"/></Relationships>
</file>

<file path=ppt/slides/_rels/slide7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5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040.png"/><Relationship Id="rId2" Type="http://schemas.openxmlformats.org/officeDocument/2006/relationships/image" Target="../media/image1031.png"/><Relationship Id="rId1" Type="http://schemas.openxmlformats.org/officeDocument/2006/relationships/slideLayout" Target="../slideLayouts/slideLayout2.xml"/><Relationship Id="rId4" Type="http://schemas.openxmlformats.org/officeDocument/2006/relationships/image" Target="../media/image1050.png"/></Relationships>
</file>

<file path=ppt/slides/_rels/slide75.xml.rels><?xml version="1.0" encoding="UTF-8" standalone="yes"?>
<Relationships xmlns="http://schemas.openxmlformats.org/package/2006/relationships"><Relationship Id="rId3" Type="http://schemas.openxmlformats.org/officeDocument/2006/relationships/image" Target="../media/image1070.png"/><Relationship Id="rId2" Type="http://schemas.openxmlformats.org/officeDocument/2006/relationships/image" Target="../media/image1060.png"/><Relationship Id="rId1" Type="http://schemas.openxmlformats.org/officeDocument/2006/relationships/slideLayout" Target="../slideLayouts/slideLayout2.xml"/><Relationship Id="rId4" Type="http://schemas.openxmlformats.org/officeDocument/2006/relationships/image" Target="../media/image1080.png"/></Relationships>
</file>

<file path=ppt/slides/_rels/slide7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09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image" Target="../media/image711.png"/><Relationship Id="rId13" Type="http://schemas.openxmlformats.org/officeDocument/2006/relationships/image" Target="../media/image123.png"/><Relationship Id="rId18" Type="http://schemas.openxmlformats.org/officeDocument/2006/relationships/image" Target="../media/image170.png"/><Relationship Id="rId3" Type="http://schemas.openxmlformats.org/officeDocument/2006/relationships/image" Target="../media/image46.gif"/><Relationship Id="rId7" Type="http://schemas.openxmlformats.org/officeDocument/2006/relationships/image" Target="../media/image51.png"/><Relationship Id="rId12" Type="http://schemas.openxmlformats.org/officeDocument/2006/relationships/image" Target="../media/image1170.png"/><Relationship Id="rId17" Type="http://schemas.openxmlformats.org/officeDocument/2006/relationships/image" Target="../media/image50.jpeg"/><Relationship Id="rId2" Type="http://schemas.openxmlformats.org/officeDocument/2006/relationships/image" Target="../media/image45.jpeg"/><Relationship Id="rId16" Type="http://schemas.openxmlformats.org/officeDocument/2006/relationships/image" Target="../media/image49.jpg"/><Relationship Id="rId20"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70.png"/><Relationship Id="rId11" Type="http://schemas.openxmlformats.org/officeDocument/2006/relationships/image" Target="../media/image48.png"/><Relationship Id="rId5" Type="http://schemas.openxmlformats.org/officeDocument/2006/relationships/image" Target="../media/image47.png"/><Relationship Id="rId15" Type="http://schemas.openxmlformats.org/officeDocument/2006/relationships/image" Target="../media/image140.png"/><Relationship Id="rId10" Type="http://schemas.openxmlformats.org/officeDocument/2006/relationships/image" Target="../media/image911.png"/><Relationship Id="rId19" Type="http://schemas.openxmlformats.org/officeDocument/2006/relationships/image" Target="../media/image180.png"/><Relationship Id="rId4" Type="http://schemas.openxmlformats.org/officeDocument/2006/relationships/image" Target="../media/image310.png"/><Relationship Id="rId9" Type="http://schemas.openxmlformats.org/officeDocument/2006/relationships/image" Target="../media/image811.png"/><Relationship Id="rId14" Type="http://schemas.openxmlformats.org/officeDocument/2006/relationships/image" Target="../media/image132.png"/></Relationships>
</file>

<file path=ppt/slides/_rels/slide7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81.png"/><Relationship Id="rId2" Type="http://schemas.openxmlformats.org/officeDocument/2006/relationships/image" Target="../media/image56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8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9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112.png"/><Relationship Id="rId2" Type="http://schemas.openxmlformats.org/officeDocument/2006/relationships/image" Target="../media/image110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130.png"/><Relationship Id="rId2" Type="http://schemas.openxmlformats.org/officeDocument/2006/relationships/image" Target="../media/image112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0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1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1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2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200.png"/><Relationship Id="rId2" Type="http://schemas.openxmlformats.org/officeDocument/2006/relationships/image" Target="../media/image1110.png"/><Relationship Id="rId1" Type="http://schemas.openxmlformats.org/officeDocument/2006/relationships/slideLayout" Target="../slideLayouts/slideLayout2.xml"/><Relationship Id="rId4" Type="http://schemas.openxmlformats.org/officeDocument/2006/relationships/image" Target="../media/image1120.png"/></Relationships>
</file>

<file path=ppt/slides/_rels/slide94.xml.rels><?xml version="1.0" encoding="UTF-8" standalone="yes"?>
<Relationships xmlns="http://schemas.openxmlformats.org/package/2006/relationships"><Relationship Id="rId2" Type="http://schemas.openxmlformats.org/officeDocument/2006/relationships/image" Target="../media/image116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180.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119.png"/></Relationships>
</file>

<file path=ppt/slides/_rels/slide96.xml.rels><?xml version="1.0" encoding="UTF-8" standalone="yes"?>
<Relationships xmlns="http://schemas.openxmlformats.org/package/2006/relationships"><Relationship Id="rId2" Type="http://schemas.openxmlformats.org/officeDocument/2006/relationships/image" Target="../media/image1210.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14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371600" y="238443"/>
            <a:ext cx="9144000" cy="2387600"/>
          </a:xfrm>
        </p:spPr>
        <p:txBody>
          <a:bodyPr/>
          <a:lstStyle/>
          <a:p>
            <a:r>
              <a:rPr lang="en-US" dirty="0" smtClean="0"/>
              <a:t>Advanced Cryptography</a:t>
            </a:r>
            <a:br>
              <a:rPr lang="en-US" dirty="0" smtClean="0"/>
            </a:br>
            <a:r>
              <a:rPr lang="en-US" dirty="0" smtClean="0"/>
              <a:t>CS 655</a:t>
            </a:r>
            <a:endParaRPr lang="en-US" dirty="0"/>
          </a:p>
        </p:txBody>
      </p:sp>
      <p:sp>
        <p:nvSpPr>
          <p:cNvPr id="3" name="Subtitle 2"/>
          <p:cNvSpPr>
            <a:spLocks noGrp="1"/>
          </p:cNvSpPr>
          <p:nvPr>
            <p:ph type="subTitle" idx="1"/>
          </p:nvPr>
        </p:nvSpPr>
        <p:spPr>
          <a:xfrm>
            <a:off x="929640" y="3130193"/>
            <a:ext cx="10424160" cy="2754312"/>
          </a:xfrm>
        </p:spPr>
        <p:txBody>
          <a:bodyPr>
            <a:normAutofit/>
          </a:bodyPr>
          <a:lstStyle/>
          <a:p>
            <a:pPr algn="l"/>
            <a:r>
              <a:rPr lang="en-US" sz="2900" b="1" dirty="0" smtClean="0"/>
              <a:t>Week 6: </a:t>
            </a:r>
          </a:p>
          <a:p>
            <a:pPr marL="342900" indent="-342900" algn="l">
              <a:buFont typeface="Arial" panose="020B0604020202020204" pitchFamily="34" charset="0"/>
              <a:buChar char="•"/>
            </a:pPr>
            <a:r>
              <a:rPr lang="en-US" sz="2900" dirty="0" smtClean="0"/>
              <a:t>Memory Hard Functions and Pebbling</a:t>
            </a:r>
          </a:p>
          <a:p>
            <a:pPr marL="342900" indent="-342900" algn="l">
              <a:buFont typeface="Arial" panose="020B0604020202020204" pitchFamily="34" charset="0"/>
              <a:buChar char="•"/>
            </a:pPr>
            <a:r>
              <a:rPr lang="en-US" sz="2900" dirty="0" smtClean="0"/>
              <a:t>Pebbling Attacks</a:t>
            </a:r>
          </a:p>
          <a:p>
            <a:pPr marL="342900" indent="-342900" algn="l">
              <a:buFont typeface="Arial" panose="020B0604020202020204" pitchFamily="34" charset="0"/>
              <a:buChar char="•"/>
            </a:pPr>
            <a:r>
              <a:rPr lang="en-US" sz="2900" dirty="0" smtClean="0"/>
              <a:t>Depth-Robust Graphs and Pebbling</a:t>
            </a:r>
          </a:p>
          <a:p>
            <a:pPr marL="342900" indent="-342900" algn="l">
              <a:buFont typeface="Arial" panose="020B0604020202020204" pitchFamily="34" charset="0"/>
              <a:buChar char="•"/>
            </a:pPr>
            <a:r>
              <a:rPr lang="en-US" sz="2900" dirty="0" smtClean="0"/>
              <a:t>Constructing Depth-Robust Graphs</a:t>
            </a:r>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a:t>
            </a:fld>
            <a:endParaRPr lang="en-US"/>
          </a:p>
        </p:txBody>
      </p:sp>
      <p:sp>
        <p:nvSpPr>
          <p:cNvPr id="5" name="TextBox 4"/>
          <p:cNvSpPr txBox="1"/>
          <p:nvPr/>
        </p:nvSpPr>
        <p:spPr>
          <a:xfrm>
            <a:off x="5252720" y="6388655"/>
            <a:ext cx="1308371" cy="369332"/>
          </a:xfrm>
          <a:prstGeom prst="rect">
            <a:avLst/>
          </a:prstGeom>
          <a:noFill/>
        </p:spPr>
        <p:txBody>
          <a:bodyPr wrap="none" rtlCol="0">
            <a:spAutoFit/>
          </a:bodyPr>
          <a:lstStyle/>
          <a:p>
            <a:r>
              <a:rPr lang="en-US" b="1" dirty="0" smtClean="0"/>
              <a:t>Spring 2023</a:t>
            </a:r>
            <a:endParaRPr lang="en-US" b="1" dirty="0"/>
          </a:p>
        </p:txBody>
      </p:sp>
      <p:sp>
        <p:nvSpPr>
          <p:cNvPr id="7" name="TextBox 6"/>
          <p:cNvSpPr txBox="1"/>
          <p:nvPr/>
        </p:nvSpPr>
        <p:spPr>
          <a:xfrm>
            <a:off x="929640" y="238443"/>
            <a:ext cx="3392211" cy="646331"/>
          </a:xfrm>
          <a:prstGeom prst="rect">
            <a:avLst/>
          </a:prstGeom>
          <a:noFill/>
        </p:spPr>
        <p:txBody>
          <a:bodyPr wrap="none" rtlCol="0">
            <a:spAutoFit/>
          </a:bodyPr>
          <a:lstStyle/>
          <a:p>
            <a:r>
              <a:rPr lang="en-US" dirty="0" smtClean="0"/>
              <a:t>Homework 2 Released</a:t>
            </a:r>
          </a:p>
          <a:p>
            <a:r>
              <a:rPr lang="en-US" dirty="0" smtClean="0"/>
              <a:t>Project Proposals due February 21</a:t>
            </a:r>
            <a:endParaRPr lang="en-US" dirty="0"/>
          </a:p>
        </p:txBody>
      </p:sp>
    </p:spTree>
    <p:extLst>
      <p:ext uri="{BB962C8B-B14F-4D97-AF65-F5344CB8AC3E}">
        <p14:creationId xmlns:p14="http://schemas.microsoft.com/office/powerpoint/2010/main" val="1336778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Naïve: Pebbling Strategy</a:t>
            </a:r>
            <a:endParaRPr lang="en-US" dirty="0"/>
          </a:p>
        </p:txBody>
      </p:sp>
      <p:sp>
        <p:nvSpPr>
          <p:cNvPr id="4" name="Oval 3"/>
          <p:cNvSpPr/>
          <p:nvPr/>
        </p:nvSpPr>
        <p:spPr>
          <a:xfrm>
            <a:off x="3014558"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4897639" y="2824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2" name="Straight Arrow Connector 11"/>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3013108" y="285126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29" name="Oval 28"/>
          <p:cNvSpPr/>
          <p:nvPr/>
        </p:nvSpPr>
        <p:spPr>
          <a:xfrm>
            <a:off x="4896189" y="282437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30" name="Straight Arrow Connector 29"/>
          <p:cNvCxnSpPr/>
          <p:nvPr/>
        </p:nvCxnSpPr>
        <p:spPr>
          <a:xfrm>
            <a:off x="3565082" y="312481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535788" y="313158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477329" y="3088407"/>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5818524" y="280946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34" name="Oval 33"/>
          <p:cNvSpPr/>
          <p:nvPr/>
        </p:nvSpPr>
        <p:spPr>
          <a:xfrm>
            <a:off x="6760065" y="280946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spTree>
    <p:extLst>
      <p:ext uri="{BB962C8B-B14F-4D97-AF65-F5344CB8AC3E}">
        <p14:creationId xmlns:p14="http://schemas.microsoft.com/office/powerpoint/2010/main" val="166711803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Depth-Robustness is Sufficient! [ABP17]</a:t>
            </a:r>
            <a:endParaRPr lang="en-US" dirty="0"/>
          </a:p>
        </p:txBody>
      </p:sp>
      <p:sp>
        <p:nvSpPr>
          <p:cNvPr id="7" name="Rectangle 6"/>
          <p:cNvSpPr/>
          <p:nvPr/>
        </p:nvSpPr>
        <p:spPr>
          <a:xfrm>
            <a:off x="568831" y="1544807"/>
            <a:ext cx="11072391" cy="636920"/>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5600" dirty="0">
              <a:solidFill>
                <a:schemeClr val="tx1"/>
              </a:solidFill>
            </a:endParaRPr>
          </a:p>
        </p:txBody>
      </p:sp>
      <mc:AlternateContent xmlns:mc="http://schemas.openxmlformats.org/markup-compatibility/2006">
        <mc:Choice xmlns:a14="http://schemas.microsoft.com/office/drawing/2010/main" Requires="a14">
          <p:sp>
            <p:nvSpPr>
              <p:cNvPr id="8" name="Rectangle 7"/>
              <p:cNvSpPr/>
              <p:nvPr/>
            </p:nvSpPr>
            <p:spPr>
              <a:xfrm>
                <a:off x="510684" y="1544807"/>
                <a:ext cx="10804349" cy="523220"/>
              </a:xfrm>
              <a:prstGeom prst="rect">
                <a:avLst/>
              </a:prstGeom>
            </p:spPr>
            <p:txBody>
              <a:bodyPr wrap="square" lIns="91440" tIns="45720" rIns="91440" bIns="45720">
                <a:spAutoFit/>
              </a:bodyPr>
              <a:lstStyle/>
              <a:p>
                <a14:m>
                  <m:oMath xmlns:m="http://schemas.openxmlformats.org/officeDocument/2006/math">
                    <m:r>
                      <a:rPr lang="en-US" sz="2800" b="1">
                        <a:latin typeface="Cambria Math" panose="02040503050406030204" pitchFamily="18" charset="0"/>
                      </a:rPr>
                      <m:t>𝐊𝐞𝐲</m:t>
                    </m:r>
                    <m:r>
                      <a:rPr lang="en-US" sz="2800" b="1">
                        <a:latin typeface="Cambria Math" panose="02040503050406030204" pitchFamily="18" charset="0"/>
                      </a:rPr>
                      <m:t> </m:t>
                    </m:r>
                    <m:r>
                      <a:rPr lang="en-US" sz="2800" b="1">
                        <a:latin typeface="Cambria Math" panose="02040503050406030204" pitchFamily="18" charset="0"/>
                      </a:rPr>
                      <m:t>𝐓𝐡𝐞𝐨𝐫𝐞𝐦</m:t>
                    </m:r>
                    <m:r>
                      <a:rPr lang="en-US" sz="2800" b="1">
                        <a:latin typeface="Cambria Math" panose="02040503050406030204" pitchFamily="18" charset="0"/>
                      </a:rPr>
                      <m:t>:</m:t>
                    </m:r>
                    <m:r>
                      <a:rPr lang="en-US" sz="2800">
                        <a:latin typeface="Cambria Math" panose="02040503050406030204" pitchFamily="18" charset="0"/>
                      </a:rPr>
                      <m:t> </m:t>
                    </m:r>
                  </m:oMath>
                </a14:m>
                <a:r>
                  <a:rPr lang="en-US" sz="2800" dirty="0"/>
                  <a:t>Let G=(V,E) be (</a:t>
                </a:r>
                <a:r>
                  <a:rPr lang="en-US" sz="2800" dirty="0" err="1"/>
                  <a:t>e,d</a:t>
                </a:r>
                <a:r>
                  <a:rPr lang="en-US" sz="2800" dirty="0"/>
                  <a:t>)-depth robust then </a:t>
                </a:r>
                <a14:m>
                  <m:oMath xmlns:m="http://schemas.openxmlformats.org/officeDocument/2006/math">
                    <m:r>
                      <m:rPr>
                        <m:sty m:val="p"/>
                      </m:rPr>
                      <a:rPr lang="en-US" sz="2800">
                        <a:latin typeface="Cambria Math"/>
                        <a:ea typeface="Cambria Math" panose="02040503050406030204" pitchFamily="18" charset="0"/>
                      </a:rPr>
                      <m:t>aAT</m:t>
                    </m:r>
                  </m:oMath>
                </a14:m>
                <a:r>
                  <a:rPr lang="en-US" sz="2800" dirty="0"/>
                  <a:t>(G)</a:t>
                </a:r>
                <a14:m>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𝑒𝑑</m:t>
                    </m:r>
                  </m:oMath>
                </a14:m>
                <a:r>
                  <a:rPr lang="en-US" sz="2800" dirty="0"/>
                  <a:t>.</a:t>
                </a:r>
              </a:p>
            </p:txBody>
          </p:sp>
        </mc:Choice>
        <mc:Fallback>
          <p:sp>
            <p:nvSpPr>
              <p:cNvPr id="8" name="Rectangle 7"/>
              <p:cNvSpPr>
                <a:spLocks noRot="1" noChangeAspect="1" noMove="1" noResize="1" noEditPoints="1" noAdjustHandles="1" noChangeArrowheads="1" noChangeShapeType="1" noTextEdit="1"/>
              </p:cNvSpPr>
              <p:nvPr/>
            </p:nvSpPr>
            <p:spPr>
              <a:xfrm>
                <a:off x="510684" y="1544807"/>
                <a:ext cx="10804349" cy="523220"/>
              </a:xfrm>
              <a:prstGeom prst="rect">
                <a:avLst/>
              </a:prstGeom>
              <a:blipFill>
                <a:blip r:embed="rId2"/>
                <a:stretch>
                  <a:fillRect t="-10465" b="-32558"/>
                </a:stretch>
              </a:blipFill>
            </p:spPr>
            <p:txBody>
              <a:bodyPr/>
              <a:lstStyle/>
              <a:p>
                <a:r>
                  <a:rPr lang="en-US">
                    <a:noFill/>
                  </a:rPr>
                  <a:t> </a:t>
                </a:r>
              </a:p>
            </p:txBody>
          </p:sp>
        </mc:Fallback>
      </mc:AlternateContent>
      <p:sp>
        <p:nvSpPr>
          <p:cNvPr id="9" name="Rectangle 8"/>
          <p:cNvSpPr/>
          <p:nvPr/>
        </p:nvSpPr>
        <p:spPr>
          <a:xfrm>
            <a:off x="599311" y="2479527"/>
            <a:ext cx="11072391" cy="1584475"/>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5600" dirty="0">
              <a:solidFill>
                <a:schemeClr val="tx1"/>
              </a:solidFill>
            </a:endParaRPr>
          </a:p>
        </p:txBody>
      </p:sp>
      <mc:AlternateContent xmlns:mc="http://schemas.openxmlformats.org/markup-compatibility/2006">
        <mc:Choice xmlns:a14="http://schemas.microsoft.com/office/drawing/2010/main" Requires="a14">
          <p:sp>
            <p:nvSpPr>
              <p:cNvPr id="10" name="Rectangle 9"/>
              <p:cNvSpPr/>
              <p:nvPr/>
            </p:nvSpPr>
            <p:spPr>
              <a:xfrm>
                <a:off x="541164" y="2479527"/>
                <a:ext cx="10804349" cy="1815882"/>
              </a:xfrm>
              <a:prstGeom prst="rect">
                <a:avLst/>
              </a:prstGeom>
            </p:spPr>
            <p:txBody>
              <a:bodyPr wrap="square" lIns="91440" tIns="45720" rIns="91440" bIns="45720">
                <a:spAutoFit/>
              </a:bodyPr>
              <a:lstStyle/>
              <a:p>
                <a14:m>
                  <m:oMath xmlns:m="http://schemas.openxmlformats.org/officeDocument/2006/math">
                    <m:r>
                      <a:rPr lang="en-US" sz="2800" b="1">
                        <a:latin typeface="Cambria Math"/>
                      </a:rPr>
                      <m:t>𝐂𝐥𝐚𝐬𝐬𝐢𝐜</m:t>
                    </m:r>
                    <m:r>
                      <a:rPr lang="en-US" sz="2800" b="1">
                        <a:latin typeface="Cambria Math"/>
                      </a:rPr>
                      <m:t> </m:t>
                    </m:r>
                    <m:r>
                      <a:rPr lang="en-US" sz="2800" b="1">
                        <a:latin typeface="Cambria Math" panose="02040503050406030204" pitchFamily="18" charset="0"/>
                      </a:rPr>
                      <m:t>𝐓𝐡𝐞𝐨𝐫𝐞𝐦</m:t>
                    </m:r>
                    <m:r>
                      <a:rPr lang="en-US" sz="2800" b="1">
                        <a:latin typeface="Cambria Math"/>
                      </a:rPr>
                      <m:t>[</m:t>
                    </m:r>
                    <m:r>
                      <a:rPr lang="en-US" sz="2800" b="1">
                        <a:latin typeface="Cambria Math"/>
                      </a:rPr>
                      <m:t>𝐄𝐆𝐒𝟕𝟓</m:t>
                    </m:r>
                    <m:r>
                      <a:rPr lang="en-US" sz="2800" b="1">
                        <a:latin typeface="Cambria Math"/>
                      </a:rPr>
                      <m:t>]:</m:t>
                    </m:r>
                    <m:r>
                      <a:rPr lang="en-US" sz="2800">
                        <a:latin typeface="Cambria Math" panose="02040503050406030204" pitchFamily="18" charset="0"/>
                      </a:rPr>
                      <m:t> </m:t>
                    </m:r>
                  </m:oMath>
                </a14:m>
                <a:r>
                  <a:rPr lang="en-US" sz="2800" dirty="0"/>
                  <a:t>There exists a family of </a:t>
                </a:r>
                <a:r>
                  <a:rPr lang="en-US" sz="2800" dirty="0"/>
                  <a:t>(</a:t>
                </a:r>
                <a:r>
                  <a:rPr lang="en-US" sz="2800" dirty="0" err="1"/>
                  <a:t>e,d</a:t>
                </a:r>
                <a:r>
                  <a:rPr lang="en-US" sz="2800" dirty="0"/>
                  <a:t>)-depth robust </a:t>
                </a:r>
                <a:r>
                  <a:rPr lang="en-US" sz="2800" dirty="0"/>
                  <a:t>graphs on </a:t>
                </a:r>
                <a14:m>
                  <m:oMath xmlns:m="http://schemas.openxmlformats.org/officeDocument/2006/math">
                    <m:r>
                      <a:rPr lang="en-US" sz="2800" i="1">
                        <a:latin typeface="Cambria Math"/>
                        <a:ea typeface="Cambria Math"/>
                      </a:rPr>
                      <m:t>𝑁</m:t>
                    </m:r>
                  </m:oMath>
                </a14:m>
                <a:r>
                  <a:rPr lang="en-US" sz="2800" dirty="0"/>
                  <a:t> nodes with maximum </a:t>
                </a:r>
                <a:r>
                  <a:rPr lang="en-US" sz="2800" dirty="0" err="1"/>
                  <a:t>indegree</a:t>
                </a:r>
                <a:r>
                  <a:rPr lang="en-US" sz="2800" dirty="0"/>
                  <a:t> </a:t>
                </a:r>
                <a14:m>
                  <m:oMath xmlns:m="http://schemas.openxmlformats.org/officeDocument/2006/math">
                    <m:r>
                      <a:rPr lang="en-US" sz="2800" i="1">
                        <a:latin typeface="Cambria Math"/>
                        <a:ea typeface="Cambria Math"/>
                      </a:rPr>
                      <m:t>𝛿</m:t>
                    </m:r>
                    <m:r>
                      <a:rPr lang="en-US" sz="2800" i="1">
                        <a:latin typeface="Cambria Math"/>
                        <a:ea typeface="Cambria Math"/>
                      </a:rPr>
                      <m:t>=</m:t>
                    </m:r>
                    <m:r>
                      <a:rPr lang="en-US" sz="2800" i="1">
                        <a:latin typeface="Cambria Math"/>
                        <a:ea typeface="Cambria Math"/>
                      </a:rPr>
                      <m:t>𝑂</m:t>
                    </m:r>
                    <m:d>
                      <m:dPr>
                        <m:ctrlPr>
                          <a:rPr lang="en-US" sz="2800" i="1">
                            <a:latin typeface="Cambria Math" panose="02040503050406030204" pitchFamily="18" charset="0"/>
                            <a:ea typeface="Cambria Math"/>
                          </a:rPr>
                        </m:ctrlPr>
                      </m:dPr>
                      <m:e>
                        <m:func>
                          <m:funcPr>
                            <m:ctrlPr>
                              <a:rPr lang="en-US" sz="2800" i="1">
                                <a:latin typeface="Cambria Math" panose="02040503050406030204" pitchFamily="18" charset="0"/>
                                <a:ea typeface="Cambria Math"/>
                              </a:rPr>
                            </m:ctrlPr>
                          </m:funcPr>
                          <m:fName>
                            <m:r>
                              <m:rPr>
                                <m:sty m:val="p"/>
                              </m:rPr>
                              <a:rPr lang="en-US" sz="2800">
                                <a:latin typeface="Cambria Math"/>
                                <a:ea typeface="Cambria Math"/>
                              </a:rPr>
                              <m:t>log</m:t>
                            </m:r>
                          </m:fName>
                          <m:e>
                            <m:r>
                              <a:rPr lang="en-US" sz="2800" i="1">
                                <a:latin typeface="Cambria Math"/>
                                <a:ea typeface="Cambria Math"/>
                              </a:rPr>
                              <m:t>𝑁</m:t>
                            </m:r>
                          </m:e>
                        </m:func>
                      </m:e>
                    </m:d>
                    <m:r>
                      <a:rPr lang="en-US" sz="2800" i="1">
                        <a:latin typeface="Cambria Math"/>
                        <a:ea typeface="Cambria Math"/>
                      </a:rPr>
                      <m:t>,</m:t>
                    </m:r>
                  </m:oMath>
                </a14:m>
                <a:r>
                  <a:rPr lang="en-US" sz="2800" dirty="0"/>
                  <a:t> </a:t>
                </a:r>
                <a14:m>
                  <m:oMath xmlns:m="http://schemas.openxmlformats.org/officeDocument/2006/math">
                    <m:r>
                      <a:rPr lang="en-US" sz="2800" i="1" dirty="0">
                        <a:latin typeface="Cambria Math"/>
                      </a:rPr>
                      <m:t>𝑒</m:t>
                    </m:r>
                    <m:r>
                      <a:rPr lang="en-US" sz="2800" i="1" dirty="0">
                        <a:latin typeface="Cambria Math"/>
                      </a:rPr>
                      <m:t>=</m:t>
                    </m:r>
                    <m:r>
                      <m:rPr>
                        <m:sty m:val="p"/>
                      </m:rPr>
                      <a:rPr lang="el-GR" sz="2800" i="1" dirty="0">
                        <a:latin typeface="Cambria Math"/>
                        <a:ea typeface="Cambria Math"/>
                      </a:rPr>
                      <m:t>Ω</m:t>
                    </m:r>
                    <m:d>
                      <m:dPr>
                        <m:ctrlPr>
                          <a:rPr lang="el-GR" sz="2800" i="1" dirty="0">
                            <a:latin typeface="Cambria Math" panose="02040503050406030204" pitchFamily="18" charset="0"/>
                            <a:ea typeface="Cambria Math"/>
                          </a:rPr>
                        </m:ctrlPr>
                      </m:dPr>
                      <m:e>
                        <m:r>
                          <a:rPr lang="en-US" sz="2800" i="1" dirty="0">
                            <a:latin typeface="Cambria Math"/>
                            <a:ea typeface="Cambria Math"/>
                          </a:rPr>
                          <m:t>𝑁</m:t>
                        </m:r>
                      </m:e>
                    </m:d>
                  </m:oMath>
                </a14:m>
                <a:r>
                  <a:rPr lang="en-US" sz="2800" dirty="0"/>
                  <a:t>, </a:t>
                </a:r>
                <a14:m>
                  <m:oMath xmlns:m="http://schemas.openxmlformats.org/officeDocument/2006/math">
                    <m:r>
                      <a:rPr lang="en-US" sz="2800" i="1" dirty="0">
                        <a:latin typeface="Cambria Math"/>
                      </a:rPr>
                      <m:t>𝑑</m:t>
                    </m:r>
                    <m:r>
                      <a:rPr lang="en-US" sz="2800" i="1" dirty="0">
                        <a:latin typeface="Cambria Math"/>
                      </a:rPr>
                      <m:t>=</m:t>
                    </m:r>
                    <m:r>
                      <m:rPr>
                        <m:sty m:val="p"/>
                      </m:rPr>
                      <a:rPr lang="el-GR" sz="2800" i="1" dirty="0">
                        <a:latin typeface="Cambria Math"/>
                        <a:ea typeface="Cambria Math"/>
                      </a:rPr>
                      <m:t>Ω</m:t>
                    </m:r>
                    <m:d>
                      <m:dPr>
                        <m:ctrlPr>
                          <a:rPr lang="el-GR" sz="2800" i="1" dirty="0">
                            <a:latin typeface="Cambria Math" panose="02040503050406030204" pitchFamily="18" charset="0"/>
                            <a:ea typeface="Cambria Math"/>
                          </a:rPr>
                        </m:ctrlPr>
                      </m:dPr>
                      <m:e>
                        <m:r>
                          <a:rPr lang="en-US" sz="2800" i="1" dirty="0">
                            <a:latin typeface="Cambria Math"/>
                            <a:ea typeface="Cambria Math"/>
                          </a:rPr>
                          <m:t>𝑁</m:t>
                        </m:r>
                      </m:e>
                    </m:d>
                  </m:oMath>
                </a14:m>
                <a:r>
                  <a:rPr lang="en-US" sz="2800" dirty="0"/>
                  <a:t>.</a:t>
                </a:r>
                <a:r>
                  <a:rPr lang="en-US" sz="2800" dirty="0"/>
                  <a:t> </a:t>
                </a:r>
              </a:p>
              <a:p>
                <a:endParaRPr lang="en-US" sz="2800" dirty="0"/>
              </a:p>
            </p:txBody>
          </p:sp>
        </mc:Choice>
        <mc:Fallback>
          <p:sp>
            <p:nvSpPr>
              <p:cNvPr id="10" name="Rectangle 9"/>
              <p:cNvSpPr>
                <a:spLocks noRot="1" noChangeAspect="1" noMove="1" noResize="1" noEditPoints="1" noAdjustHandles="1" noChangeArrowheads="1" noChangeShapeType="1" noTextEdit="1"/>
              </p:cNvSpPr>
              <p:nvPr/>
            </p:nvSpPr>
            <p:spPr>
              <a:xfrm>
                <a:off x="541164" y="2479527"/>
                <a:ext cx="10804349" cy="1815882"/>
              </a:xfrm>
              <a:prstGeom prst="rect">
                <a:avLst/>
              </a:prstGeom>
              <a:blipFill>
                <a:blip r:embed="rId3"/>
                <a:stretch>
                  <a:fillRect l="-1185" t="-3356"/>
                </a:stretch>
              </a:blipFill>
            </p:spPr>
            <p:txBody>
              <a:bodyPr/>
              <a:lstStyle/>
              <a:p>
                <a:r>
                  <a:rPr lang="en-US">
                    <a:noFill/>
                  </a:rPr>
                  <a:t> </a:t>
                </a:r>
              </a:p>
            </p:txBody>
          </p:sp>
        </mc:Fallback>
      </mc:AlternateContent>
      <p:sp>
        <p:nvSpPr>
          <p:cNvPr id="11" name="Rectangle 10"/>
          <p:cNvSpPr/>
          <p:nvPr/>
        </p:nvSpPr>
        <p:spPr>
          <a:xfrm>
            <a:off x="609471" y="4288006"/>
            <a:ext cx="11072391" cy="197055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5600" dirty="0">
              <a:solidFill>
                <a:schemeClr val="tx1"/>
              </a:solidFill>
            </a:endParaRPr>
          </a:p>
        </p:txBody>
      </p:sp>
      <mc:AlternateContent xmlns:mc="http://schemas.openxmlformats.org/markup-compatibility/2006">
        <mc:Choice xmlns:a14="http://schemas.microsoft.com/office/drawing/2010/main" Requires="a14">
          <p:sp>
            <p:nvSpPr>
              <p:cNvPr id="12" name="Rectangle 11"/>
              <p:cNvSpPr/>
              <p:nvPr/>
            </p:nvSpPr>
            <p:spPr>
              <a:xfrm>
                <a:off x="703724" y="4298167"/>
                <a:ext cx="10804349" cy="1815882"/>
              </a:xfrm>
              <a:prstGeom prst="rect">
                <a:avLst/>
              </a:prstGeom>
            </p:spPr>
            <p:txBody>
              <a:bodyPr wrap="square" lIns="91440" tIns="45720" rIns="91440" bIns="45720">
                <a:spAutoFit/>
              </a:bodyPr>
              <a:lstStyle/>
              <a:p>
                <a14:m>
                  <m:oMath xmlns:m="http://schemas.openxmlformats.org/officeDocument/2006/math">
                    <m:r>
                      <a:rPr lang="en-US" sz="2800" b="1">
                        <a:latin typeface="Cambria Math" panose="02040503050406030204" pitchFamily="18" charset="0"/>
                      </a:rPr>
                      <m:t>𝐓𝐡𝐞𝐨𝐫𝐞𝐦</m:t>
                    </m:r>
                    <m:d>
                      <m:dPr>
                        <m:begChr m:val="["/>
                        <m:endChr m:val="]"/>
                        <m:ctrlPr>
                          <a:rPr lang="en-US" sz="2800" b="1" i="1">
                            <a:latin typeface="Cambria Math" panose="02040503050406030204" pitchFamily="18" charset="0"/>
                          </a:rPr>
                        </m:ctrlPr>
                      </m:dPr>
                      <m:e>
                        <m:r>
                          <a:rPr lang="en-US" sz="2800" b="1">
                            <a:latin typeface="Cambria Math"/>
                          </a:rPr>
                          <m:t>𝐀𝐁𝐏𝟏𝟕</m:t>
                        </m:r>
                      </m:e>
                    </m:d>
                    <m:r>
                      <a:rPr lang="en-US" sz="2800" b="1">
                        <a:latin typeface="Cambria Math"/>
                      </a:rPr>
                      <m:t>(</m:t>
                    </m:r>
                    <m:r>
                      <a:rPr lang="en-US" sz="2800" b="1">
                        <a:latin typeface="Cambria Math"/>
                      </a:rPr>
                      <m:t>𝐈𝐧𝐝𝐞𝐠𝐫𝐞𝐞</m:t>
                    </m:r>
                    <m:r>
                      <a:rPr lang="en-US" sz="2800" b="1">
                        <a:latin typeface="Cambria Math"/>
                      </a:rPr>
                      <m:t> </m:t>
                    </m:r>
                    <m:r>
                      <a:rPr lang="en-US" sz="2800" b="1">
                        <a:latin typeface="Cambria Math"/>
                      </a:rPr>
                      <m:t>𝐑𝐞𝐝𝐮𝐜𝐭𝐢𝐨𝐧</m:t>
                    </m:r>
                    <m:r>
                      <a:rPr lang="en-US" sz="2800" b="1">
                        <a:latin typeface="Cambria Math"/>
                      </a:rPr>
                      <m:t>):</m:t>
                    </m:r>
                    <m:r>
                      <a:rPr lang="en-US" sz="2800">
                        <a:latin typeface="Cambria Math" panose="02040503050406030204" pitchFamily="18" charset="0"/>
                      </a:rPr>
                      <m:t> </m:t>
                    </m:r>
                  </m:oMath>
                </a14:m>
                <a:r>
                  <a:rPr lang="en-US" sz="2800" dirty="0"/>
                  <a:t>Let G be an (</a:t>
                </a:r>
                <a:r>
                  <a:rPr lang="en-US" sz="2800" dirty="0" err="1"/>
                  <a:t>e,d</a:t>
                </a:r>
                <a:r>
                  <a:rPr lang="en-US" sz="2800" dirty="0"/>
                  <a:t>)-depth robust graphs on </a:t>
                </a:r>
                <a14:m>
                  <m:oMath xmlns:m="http://schemas.openxmlformats.org/officeDocument/2006/math">
                    <m:r>
                      <a:rPr lang="en-US" sz="2800" i="1">
                        <a:latin typeface="Cambria Math"/>
                        <a:ea typeface="Cambria Math"/>
                      </a:rPr>
                      <m:t>𝑁</m:t>
                    </m:r>
                  </m:oMath>
                </a14:m>
                <a:r>
                  <a:rPr lang="en-US" sz="2800" dirty="0"/>
                  <a:t> nodes with maximum </a:t>
                </a:r>
                <a:r>
                  <a:rPr lang="en-US" sz="2800" dirty="0" err="1"/>
                  <a:t>indegree</a:t>
                </a:r>
                <a:r>
                  <a:rPr lang="en-US" sz="2800" dirty="0"/>
                  <a:t> </a:t>
                </a:r>
                <a14:m>
                  <m:oMath xmlns:m="http://schemas.openxmlformats.org/officeDocument/2006/math">
                    <m:r>
                      <a:rPr lang="en-US" sz="2800" i="1">
                        <a:latin typeface="Cambria Math"/>
                        <a:ea typeface="Cambria Math"/>
                      </a:rPr>
                      <m:t>𝛿</m:t>
                    </m:r>
                  </m:oMath>
                </a14:m>
                <a:r>
                  <a:rPr lang="en-US" sz="2800" dirty="0"/>
                  <a:t> then we can construct a graph G’ with </a:t>
                </a:r>
                <a14:m>
                  <m:oMath xmlns:m="http://schemas.openxmlformats.org/officeDocument/2006/math">
                    <m:sSup>
                      <m:sSupPr>
                        <m:ctrlPr>
                          <a:rPr lang="en-US" sz="2800" i="1">
                            <a:latin typeface="Cambria Math" panose="02040503050406030204" pitchFamily="18" charset="0"/>
                            <a:ea typeface="Cambria Math"/>
                          </a:rPr>
                        </m:ctrlPr>
                      </m:sSupPr>
                      <m:e>
                        <m:r>
                          <a:rPr lang="en-US" sz="2800" i="1">
                            <a:latin typeface="Cambria Math"/>
                            <a:ea typeface="Cambria Math"/>
                          </a:rPr>
                          <m:t>𝑁</m:t>
                        </m:r>
                      </m:e>
                      <m:sup>
                        <m:r>
                          <a:rPr lang="en-US" sz="2800" i="1">
                            <a:latin typeface="Cambria Math"/>
                            <a:ea typeface="Cambria Math"/>
                          </a:rPr>
                          <m:t>′</m:t>
                        </m:r>
                      </m:sup>
                    </m:sSup>
                    <m:r>
                      <a:rPr lang="en-US" sz="2800" i="1">
                        <a:latin typeface="Cambria Math"/>
                        <a:ea typeface="Cambria Math"/>
                      </a:rPr>
                      <m:t>=2</m:t>
                    </m:r>
                    <m:r>
                      <a:rPr lang="en-US" sz="2800" i="1">
                        <a:latin typeface="Cambria Math"/>
                        <a:ea typeface="Cambria Math"/>
                      </a:rPr>
                      <m:t>𝛿</m:t>
                    </m:r>
                    <m:r>
                      <a:rPr lang="en-US" sz="2800" i="1">
                        <a:latin typeface="Cambria Math"/>
                        <a:ea typeface="Cambria Math"/>
                      </a:rPr>
                      <m:t>𝑁</m:t>
                    </m:r>
                  </m:oMath>
                </a14:m>
                <a:r>
                  <a:rPr lang="en-US" sz="2800" dirty="0"/>
                  <a:t> nodes with maximum </a:t>
                </a:r>
                <a:r>
                  <a:rPr lang="en-US" sz="2800" dirty="0" err="1"/>
                  <a:t>indegree</a:t>
                </a:r>
                <a:r>
                  <a:rPr lang="en-US" sz="2800" dirty="0"/>
                  <a:t> </a:t>
                </a:r>
                <a14:m>
                  <m:oMath xmlns:m="http://schemas.openxmlformats.org/officeDocument/2006/math">
                    <m:sSup>
                      <m:sSupPr>
                        <m:ctrlPr>
                          <a:rPr lang="en-US" sz="2800" i="1">
                            <a:latin typeface="Cambria Math" panose="02040503050406030204" pitchFamily="18" charset="0"/>
                            <a:ea typeface="Cambria Math"/>
                          </a:rPr>
                        </m:ctrlPr>
                      </m:sSupPr>
                      <m:e>
                        <m:r>
                          <a:rPr lang="en-US" sz="2800" i="1">
                            <a:latin typeface="Cambria Math"/>
                            <a:ea typeface="Cambria Math"/>
                          </a:rPr>
                          <m:t>𝛿</m:t>
                        </m:r>
                      </m:e>
                      <m:sup>
                        <m:r>
                          <a:rPr lang="en-US" sz="2800" i="1">
                            <a:latin typeface="Cambria Math"/>
                            <a:ea typeface="Cambria Math"/>
                          </a:rPr>
                          <m:t>′</m:t>
                        </m:r>
                      </m:sup>
                    </m:sSup>
                    <m:r>
                      <a:rPr lang="en-US" sz="2800" i="1">
                        <a:latin typeface="Cambria Math"/>
                        <a:ea typeface="Cambria Math"/>
                      </a:rPr>
                      <m:t>=2</m:t>
                    </m:r>
                  </m:oMath>
                </a14:m>
                <a:r>
                  <a:rPr lang="en-US" sz="2800" dirty="0"/>
                  <a:t>  that </a:t>
                </a:r>
                <a:r>
                  <a:rPr lang="en-US" sz="2800" dirty="0"/>
                  <a:t>is (</a:t>
                </a:r>
                <a:r>
                  <a:rPr lang="en-US" sz="2800" dirty="0" err="1"/>
                  <a:t>e,d</a:t>
                </a:r>
                <a14:m>
                  <m:oMath xmlns:m="http://schemas.openxmlformats.org/officeDocument/2006/math">
                    <m:r>
                      <a:rPr lang="en-US" sz="2800" i="1">
                        <a:latin typeface="Cambria Math"/>
                        <a:ea typeface="Cambria Math"/>
                      </a:rPr>
                      <m:t>𝛿</m:t>
                    </m:r>
                  </m:oMath>
                </a14:m>
                <a:r>
                  <a:rPr lang="en-US" sz="2800" dirty="0"/>
                  <a:t>)-depth robust</a:t>
                </a:r>
              </a:p>
            </p:txBody>
          </p:sp>
        </mc:Choice>
        <mc:Fallback>
          <p:sp>
            <p:nvSpPr>
              <p:cNvPr id="12" name="Rectangle 11"/>
              <p:cNvSpPr>
                <a:spLocks noRot="1" noChangeAspect="1" noMove="1" noResize="1" noEditPoints="1" noAdjustHandles="1" noChangeArrowheads="1" noChangeShapeType="1" noTextEdit="1"/>
              </p:cNvSpPr>
              <p:nvPr/>
            </p:nvSpPr>
            <p:spPr>
              <a:xfrm>
                <a:off x="703724" y="4298167"/>
                <a:ext cx="10804349" cy="1815882"/>
              </a:xfrm>
              <a:prstGeom prst="rect">
                <a:avLst/>
              </a:prstGeom>
              <a:blipFill>
                <a:blip r:embed="rId4"/>
                <a:stretch>
                  <a:fillRect l="-1128" t="-3020" b="-8725"/>
                </a:stretch>
              </a:blipFill>
            </p:spPr>
            <p:txBody>
              <a:bodyPr/>
              <a:lstStyle/>
              <a:p>
                <a:r>
                  <a:rPr lang="en-US">
                    <a:noFill/>
                  </a:rPr>
                  <a:t> </a:t>
                </a:r>
              </a:p>
            </p:txBody>
          </p:sp>
        </mc:Fallback>
      </mc:AlternateContent>
    </p:spTree>
    <p:extLst>
      <p:ext uri="{BB962C8B-B14F-4D97-AF65-F5344CB8AC3E}">
        <p14:creationId xmlns:p14="http://schemas.microsoft.com/office/powerpoint/2010/main" val="134098998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Indegree</a:t>
            </a:r>
            <a:r>
              <a:rPr lang="en-US" dirty="0" smtClean="0"/>
              <a:t> Reduction [Example]</a:t>
            </a:r>
            <a:endParaRPr lang="en-US" dirty="0"/>
          </a:p>
        </p:txBody>
      </p:sp>
      <p:sp>
        <p:nvSpPr>
          <p:cNvPr id="3" name="Content Placeholder 2"/>
          <p:cNvSpPr>
            <a:spLocks noGrp="1"/>
          </p:cNvSpPr>
          <p:nvPr>
            <p:ph idx="1"/>
          </p:nvPr>
        </p:nvSpPr>
        <p:spPr/>
        <p:txBody>
          <a:bodyPr/>
          <a:lstStyle/>
          <a:p>
            <a:endParaRPr lang="en-US" dirty="0"/>
          </a:p>
        </p:txBody>
      </p:sp>
      <p:sp>
        <p:nvSpPr>
          <p:cNvPr id="5" name="Oval 4"/>
          <p:cNvSpPr/>
          <p:nvPr/>
        </p:nvSpPr>
        <p:spPr>
          <a:xfrm>
            <a:off x="2536875" y="2423910"/>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u</a:t>
            </a:r>
            <a:endParaRPr lang="en-US" sz="2267" dirty="0"/>
          </a:p>
        </p:txBody>
      </p:sp>
      <p:cxnSp>
        <p:nvCxnSpPr>
          <p:cNvPr id="7" name="Straight Arrow Connector 6"/>
          <p:cNvCxnSpPr/>
          <p:nvPr/>
        </p:nvCxnSpPr>
        <p:spPr>
          <a:xfrm>
            <a:off x="2147309" y="269746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126198" y="2372845"/>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x</a:t>
            </a:r>
            <a:endParaRPr lang="en-US" sz="2267" dirty="0"/>
          </a:p>
        </p:txBody>
      </p:sp>
      <p:sp>
        <p:nvSpPr>
          <p:cNvPr id="11" name="Oval 10"/>
          <p:cNvSpPr/>
          <p:nvPr/>
        </p:nvSpPr>
        <p:spPr>
          <a:xfrm>
            <a:off x="6755353" y="238210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a:t>
            </a:r>
            <a:endParaRPr lang="en-US" sz="2267" dirty="0"/>
          </a:p>
        </p:txBody>
      </p:sp>
      <p:cxnSp>
        <p:nvCxnSpPr>
          <p:cNvPr id="12" name="Straight Arrow Connector 11"/>
          <p:cNvCxnSpPr/>
          <p:nvPr/>
        </p:nvCxnSpPr>
        <p:spPr>
          <a:xfrm>
            <a:off x="4707333" y="266105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136836" y="1964882"/>
            <a:ext cx="679994" cy="954107"/>
          </a:xfrm>
          <a:prstGeom prst="rect">
            <a:avLst/>
          </a:prstGeom>
          <a:noFill/>
        </p:spPr>
        <p:txBody>
          <a:bodyPr wrap="none" lIns="91440" tIns="45720" rIns="91440" bIns="45720" rtlCol="0">
            <a:spAutoFit/>
          </a:bodyPr>
          <a:lstStyle/>
          <a:p>
            <a:r>
              <a:rPr lang="en-US" sz="5600" dirty="0"/>
              <a:t>…</a:t>
            </a:r>
          </a:p>
        </p:txBody>
      </p:sp>
      <p:cxnSp>
        <p:nvCxnSpPr>
          <p:cNvPr id="14" name="Straight Arrow Connector 13"/>
          <p:cNvCxnSpPr/>
          <p:nvPr/>
        </p:nvCxnSpPr>
        <p:spPr>
          <a:xfrm>
            <a:off x="6387128" y="268387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5" idx="7"/>
            <a:endCxn id="11" idx="1"/>
          </p:cNvCxnSpPr>
          <p:nvPr/>
        </p:nvCxnSpPr>
        <p:spPr>
          <a:xfrm rot="5400000" flipH="1" flipV="1">
            <a:off x="4915779" y="580934"/>
            <a:ext cx="41804" cy="3807553"/>
          </a:xfrm>
          <a:prstGeom prst="curvedConnector3">
            <a:avLst>
              <a:gd name="adj1" fmla="val 1024556"/>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9" name="TextBox 18"/>
              <p:cNvSpPr txBox="1"/>
              <p:nvPr/>
            </p:nvSpPr>
            <p:spPr>
              <a:xfrm>
                <a:off x="1595334" y="3176320"/>
                <a:ext cx="2525500" cy="523220"/>
              </a:xfrm>
              <a:prstGeom prst="rect">
                <a:avLst/>
              </a:prstGeom>
              <a:noFill/>
            </p:spPr>
            <p:txBody>
              <a:bodyPr wrap="none" lIns="91440" tIns="45720" rIns="91440" bIns="45720" rtlCol="0">
                <a:spAutoFit/>
              </a:bodyPr>
              <a:lstStyle/>
              <a:p>
                <a:r>
                  <a:rPr lang="en-US" sz="2800" dirty="0"/>
                  <a:t>Indegree: </a:t>
                </a:r>
                <a14:m>
                  <m:oMath xmlns:m="http://schemas.openxmlformats.org/officeDocument/2006/math">
                    <m:r>
                      <a:rPr lang="en-US" sz="2800" i="1">
                        <a:latin typeface="Cambria Math" panose="02040503050406030204" pitchFamily="18" charset="0"/>
                        <a:ea typeface="Cambria Math" panose="02040503050406030204" pitchFamily="18" charset="0"/>
                      </a:rPr>
                      <m:t>𝛿</m:t>
                    </m:r>
                    <m:r>
                      <a:rPr lang="en-US" sz="2800" i="1">
                        <a:latin typeface="Cambria Math"/>
                        <a:ea typeface="Cambria Math" panose="02040503050406030204" pitchFamily="18" charset="0"/>
                      </a:rPr>
                      <m:t>=3</m:t>
                    </m:r>
                  </m:oMath>
                </a14:m>
                <a:endParaRPr lang="en-US" sz="2800" dirty="0"/>
              </a:p>
            </p:txBody>
          </p:sp>
        </mc:Choice>
        <mc:Fallback>
          <p:sp>
            <p:nvSpPr>
              <p:cNvPr id="19" name="TextBox 18"/>
              <p:cNvSpPr txBox="1">
                <a:spLocks noRot="1" noChangeAspect="1" noMove="1" noResize="1" noEditPoints="1" noAdjustHandles="1" noChangeArrowheads="1" noChangeShapeType="1" noTextEdit="1"/>
              </p:cNvSpPr>
              <p:nvPr/>
            </p:nvSpPr>
            <p:spPr>
              <a:xfrm>
                <a:off x="1595334" y="3176320"/>
                <a:ext cx="2525500" cy="523220"/>
              </a:xfrm>
              <a:prstGeom prst="rect">
                <a:avLst/>
              </a:prstGeom>
              <a:blipFill>
                <a:blip r:embed="rId2"/>
                <a:stretch>
                  <a:fillRect l="-5072" t="-10465" b="-32558"/>
                </a:stretch>
              </a:blipFill>
            </p:spPr>
            <p:txBody>
              <a:bodyPr/>
              <a:lstStyle/>
              <a:p>
                <a:r>
                  <a:rPr lang="en-US">
                    <a:noFill/>
                  </a:rPr>
                  <a:t> </a:t>
                </a:r>
              </a:p>
            </p:txBody>
          </p:sp>
        </mc:Fallback>
      </mc:AlternateContent>
      <p:cxnSp>
        <p:nvCxnSpPr>
          <p:cNvPr id="20" name="Curved Connector 19"/>
          <p:cNvCxnSpPr>
            <a:stCxn id="10" idx="0"/>
            <a:endCxn id="11" idx="1"/>
          </p:cNvCxnSpPr>
          <p:nvPr/>
        </p:nvCxnSpPr>
        <p:spPr>
          <a:xfrm rot="16200000" flipH="1">
            <a:off x="5583129" y="1206481"/>
            <a:ext cx="90963" cy="2423692"/>
          </a:xfrm>
          <a:prstGeom prst="curvedConnector3">
            <a:avLst>
              <a:gd name="adj1" fmla="val -335083"/>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841583" y="2026635"/>
            <a:ext cx="679994" cy="954107"/>
          </a:xfrm>
          <a:prstGeom prst="rect">
            <a:avLst/>
          </a:prstGeom>
          <a:noFill/>
        </p:spPr>
        <p:txBody>
          <a:bodyPr wrap="none" lIns="91440" tIns="45720" rIns="91440" bIns="45720" rtlCol="0">
            <a:spAutoFit/>
          </a:bodyPr>
          <a:lstStyle/>
          <a:p>
            <a:r>
              <a:rPr lang="en-US" sz="5600" dirty="0"/>
              <a:t>…</a:t>
            </a:r>
          </a:p>
        </p:txBody>
      </p:sp>
      <p:cxnSp>
        <p:nvCxnSpPr>
          <p:cNvPr id="26" name="Curved Connector 25"/>
          <p:cNvCxnSpPr/>
          <p:nvPr/>
        </p:nvCxnSpPr>
        <p:spPr>
          <a:xfrm rot="16200000" flipH="1">
            <a:off x="8186094" y="1369290"/>
            <a:ext cx="81701" cy="2149140"/>
          </a:xfrm>
          <a:prstGeom prst="curvedConnector3">
            <a:avLst>
              <a:gd name="adj1" fmla="val -373066"/>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336488" y="266105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361023" y="2070631"/>
            <a:ext cx="679994" cy="954107"/>
          </a:xfrm>
          <a:prstGeom prst="rect">
            <a:avLst/>
          </a:prstGeom>
          <a:noFill/>
        </p:spPr>
        <p:txBody>
          <a:bodyPr wrap="none" lIns="91440" tIns="45720" rIns="91440" bIns="45720" rtlCol="0">
            <a:spAutoFit/>
          </a:bodyPr>
          <a:lstStyle/>
          <a:p>
            <a:r>
              <a:rPr lang="en-US" sz="5600" dirty="0"/>
              <a:t>…</a:t>
            </a:r>
          </a:p>
        </p:txBody>
      </p:sp>
      <p:sp>
        <p:nvSpPr>
          <p:cNvPr id="29" name="TextBox 28"/>
          <p:cNvSpPr txBox="1"/>
          <p:nvPr/>
        </p:nvSpPr>
        <p:spPr>
          <a:xfrm>
            <a:off x="1253733" y="2081659"/>
            <a:ext cx="679994" cy="954107"/>
          </a:xfrm>
          <a:prstGeom prst="rect">
            <a:avLst/>
          </a:prstGeom>
          <a:noFill/>
        </p:spPr>
        <p:txBody>
          <a:bodyPr wrap="none" lIns="91440" tIns="45720" rIns="91440" bIns="45720" rtlCol="0">
            <a:spAutoFit/>
          </a:bodyPr>
          <a:lstStyle/>
          <a:p>
            <a:r>
              <a:rPr lang="en-US" sz="5600" dirty="0"/>
              <a:t>…</a:t>
            </a:r>
          </a:p>
        </p:txBody>
      </p:sp>
      <p:sp>
        <p:nvSpPr>
          <p:cNvPr id="30" name="Oval 29"/>
          <p:cNvSpPr/>
          <p:nvPr/>
        </p:nvSpPr>
        <p:spPr>
          <a:xfrm>
            <a:off x="5805993" y="4261706"/>
            <a:ext cx="765247"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v1</a:t>
            </a:r>
            <a:endParaRPr lang="en-US" sz="2267" dirty="0"/>
          </a:p>
        </p:txBody>
      </p:sp>
      <p:sp>
        <p:nvSpPr>
          <p:cNvPr id="31" name="Oval 30"/>
          <p:cNvSpPr/>
          <p:nvPr/>
        </p:nvSpPr>
        <p:spPr>
          <a:xfrm>
            <a:off x="6769750" y="4261706"/>
            <a:ext cx="765247"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v2</a:t>
            </a:r>
            <a:endParaRPr lang="en-US" sz="2267" dirty="0"/>
          </a:p>
        </p:txBody>
      </p:sp>
      <p:cxnSp>
        <p:nvCxnSpPr>
          <p:cNvPr id="32" name="Straight Arrow Connector 31"/>
          <p:cNvCxnSpPr/>
          <p:nvPr/>
        </p:nvCxnSpPr>
        <p:spPr>
          <a:xfrm>
            <a:off x="6476286" y="4532124"/>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7676970" y="4286691"/>
            <a:ext cx="765247"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v3</a:t>
            </a:r>
            <a:endParaRPr lang="en-US" sz="2267" dirty="0"/>
          </a:p>
        </p:txBody>
      </p:sp>
      <p:sp>
        <p:nvSpPr>
          <p:cNvPr id="34" name="Oval 33"/>
          <p:cNvSpPr/>
          <p:nvPr/>
        </p:nvSpPr>
        <p:spPr>
          <a:xfrm>
            <a:off x="8640727" y="4286691"/>
            <a:ext cx="765247"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v4</a:t>
            </a:r>
            <a:endParaRPr lang="en-US" sz="2267" dirty="0"/>
          </a:p>
        </p:txBody>
      </p:sp>
      <p:cxnSp>
        <p:nvCxnSpPr>
          <p:cNvPr id="35" name="Straight Arrow Connector 34"/>
          <p:cNvCxnSpPr/>
          <p:nvPr/>
        </p:nvCxnSpPr>
        <p:spPr>
          <a:xfrm>
            <a:off x="8347264" y="4557109"/>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9566730" y="4296851"/>
            <a:ext cx="765247"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v5</a:t>
            </a:r>
            <a:endParaRPr lang="en-US" sz="2267" dirty="0"/>
          </a:p>
        </p:txBody>
      </p:sp>
      <p:sp>
        <p:nvSpPr>
          <p:cNvPr id="38" name="Oval 37"/>
          <p:cNvSpPr/>
          <p:nvPr/>
        </p:nvSpPr>
        <p:spPr>
          <a:xfrm>
            <a:off x="10530487" y="4296851"/>
            <a:ext cx="765247"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v6</a:t>
            </a:r>
            <a:endParaRPr lang="en-US" sz="2267" dirty="0"/>
          </a:p>
        </p:txBody>
      </p:sp>
      <p:cxnSp>
        <p:nvCxnSpPr>
          <p:cNvPr id="39" name="Straight Arrow Connector 38"/>
          <p:cNvCxnSpPr/>
          <p:nvPr/>
        </p:nvCxnSpPr>
        <p:spPr>
          <a:xfrm>
            <a:off x="10237024" y="4567269"/>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9280446" y="4562604"/>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5680585" y="2382106"/>
            <a:ext cx="84767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y</a:t>
            </a:r>
            <a:endParaRPr lang="en-US" sz="2267" dirty="0"/>
          </a:p>
        </p:txBody>
      </p:sp>
      <p:sp>
        <p:nvSpPr>
          <p:cNvPr id="43" name="Oval 42"/>
          <p:cNvSpPr/>
          <p:nvPr/>
        </p:nvSpPr>
        <p:spPr>
          <a:xfrm>
            <a:off x="1355799" y="4236187"/>
            <a:ext cx="791509"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u6</a:t>
            </a:r>
            <a:endParaRPr lang="en-US" sz="2267" dirty="0"/>
          </a:p>
        </p:txBody>
      </p:sp>
      <p:sp>
        <p:nvSpPr>
          <p:cNvPr id="49" name="TextBox 48"/>
          <p:cNvSpPr txBox="1"/>
          <p:nvPr/>
        </p:nvSpPr>
        <p:spPr>
          <a:xfrm>
            <a:off x="2485841" y="3915102"/>
            <a:ext cx="679994" cy="954107"/>
          </a:xfrm>
          <a:prstGeom prst="rect">
            <a:avLst/>
          </a:prstGeom>
          <a:noFill/>
        </p:spPr>
        <p:txBody>
          <a:bodyPr wrap="none" lIns="91440" tIns="45720" rIns="91440" bIns="45720" rtlCol="0">
            <a:spAutoFit/>
          </a:bodyPr>
          <a:lstStyle/>
          <a:p>
            <a:r>
              <a:rPr lang="en-US" sz="5600" dirty="0"/>
              <a:t>…</a:t>
            </a:r>
          </a:p>
        </p:txBody>
      </p:sp>
      <p:sp>
        <p:nvSpPr>
          <p:cNvPr id="59" name="Oval 58"/>
          <p:cNvSpPr/>
          <p:nvPr/>
        </p:nvSpPr>
        <p:spPr>
          <a:xfrm>
            <a:off x="4780936" y="4288322"/>
            <a:ext cx="84767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y6</a:t>
            </a:r>
            <a:endParaRPr lang="en-US" sz="2267" dirty="0"/>
          </a:p>
        </p:txBody>
      </p:sp>
      <p:cxnSp>
        <p:nvCxnSpPr>
          <p:cNvPr id="60" name="Straight Arrow Connector 59"/>
          <p:cNvCxnSpPr/>
          <p:nvPr/>
        </p:nvCxnSpPr>
        <p:spPr>
          <a:xfrm>
            <a:off x="5513338" y="454065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Curved Connector 60"/>
          <p:cNvCxnSpPr/>
          <p:nvPr/>
        </p:nvCxnSpPr>
        <p:spPr>
          <a:xfrm rot="16200000" flipH="1">
            <a:off x="11823374" y="3299562"/>
            <a:ext cx="81701" cy="2149140"/>
          </a:xfrm>
          <a:prstGeom prst="curvedConnector3">
            <a:avLst>
              <a:gd name="adj1" fmla="val -373066"/>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1144301" y="4574929"/>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1506144" y="3930056"/>
            <a:ext cx="679994" cy="954107"/>
          </a:xfrm>
          <a:prstGeom prst="rect">
            <a:avLst/>
          </a:prstGeom>
          <a:noFill/>
        </p:spPr>
        <p:txBody>
          <a:bodyPr wrap="none" lIns="91440" tIns="45720" rIns="91440" bIns="45720" rtlCol="0">
            <a:spAutoFit/>
          </a:bodyPr>
          <a:lstStyle/>
          <a:p>
            <a:r>
              <a:rPr lang="en-US" sz="5600" dirty="0"/>
              <a:t>…</a:t>
            </a:r>
          </a:p>
        </p:txBody>
      </p:sp>
      <p:sp>
        <p:nvSpPr>
          <p:cNvPr id="64" name="Oval 63"/>
          <p:cNvSpPr/>
          <p:nvPr/>
        </p:nvSpPr>
        <p:spPr>
          <a:xfrm>
            <a:off x="3581279" y="4283657"/>
            <a:ext cx="83548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x6</a:t>
            </a:r>
            <a:endParaRPr lang="en-US" sz="2267" dirty="0"/>
          </a:p>
        </p:txBody>
      </p:sp>
      <p:sp>
        <p:nvSpPr>
          <p:cNvPr id="70" name="Arc 69"/>
          <p:cNvSpPr/>
          <p:nvPr/>
        </p:nvSpPr>
        <p:spPr>
          <a:xfrm>
            <a:off x="4023466" y="3725685"/>
            <a:ext cx="3210289" cy="1120532"/>
          </a:xfrm>
          <a:prstGeom prst="arc">
            <a:avLst>
              <a:gd name="adj1" fmla="val 10748138"/>
              <a:gd name="adj2" fmla="val 0"/>
            </a:avLst>
          </a:prstGeom>
          <a:ln w="3175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71" name="Arc 70"/>
          <p:cNvSpPr/>
          <p:nvPr/>
        </p:nvSpPr>
        <p:spPr>
          <a:xfrm>
            <a:off x="1865269" y="3677355"/>
            <a:ext cx="6194324" cy="1142245"/>
          </a:xfrm>
          <a:prstGeom prst="arc">
            <a:avLst>
              <a:gd name="adj1" fmla="val 10748138"/>
              <a:gd name="adj2" fmla="val 0"/>
            </a:avLst>
          </a:prstGeom>
          <a:ln w="3175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72" name="Straight Arrow Connector 71"/>
          <p:cNvCxnSpPr/>
          <p:nvPr/>
        </p:nvCxnSpPr>
        <p:spPr>
          <a:xfrm>
            <a:off x="7411006" y="4562604"/>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361636" y="3930056"/>
            <a:ext cx="679994" cy="954107"/>
          </a:xfrm>
          <a:prstGeom prst="rect">
            <a:avLst/>
          </a:prstGeom>
          <a:noFill/>
        </p:spPr>
        <p:txBody>
          <a:bodyPr wrap="none" lIns="91440" tIns="45720" rIns="91440" bIns="45720" rtlCol="0">
            <a:spAutoFit/>
          </a:bodyPr>
          <a:lstStyle/>
          <a:p>
            <a:r>
              <a:rPr lang="en-US" sz="5600" dirty="0"/>
              <a:t>…</a:t>
            </a:r>
          </a:p>
        </p:txBody>
      </p:sp>
      <mc:AlternateContent xmlns:mc="http://schemas.openxmlformats.org/markup-compatibility/2006">
        <mc:Choice xmlns:a14="http://schemas.microsoft.com/office/drawing/2010/main" Requires="a14">
          <p:sp>
            <p:nvSpPr>
              <p:cNvPr id="74" name="TextBox 73"/>
              <p:cNvSpPr txBox="1"/>
              <p:nvPr/>
            </p:nvSpPr>
            <p:spPr>
              <a:xfrm>
                <a:off x="1468158" y="5157520"/>
                <a:ext cx="2525500" cy="523220"/>
              </a:xfrm>
              <a:prstGeom prst="rect">
                <a:avLst/>
              </a:prstGeom>
              <a:noFill/>
            </p:spPr>
            <p:txBody>
              <a:bodyPr wrap="none" lIns="91440" tIns="45720" rIns="91440" bIns="45720" rtlCol="0">
                <a:spAutoFit/>
              </a:bodyPr>
              <a:lstStyle/>
              <a:p>
                <a:r>
                  <a:rPr lang="en-US" sz="2800" dirty="0"/>
                  <a:t>Indegree: </a:t>
                </a:r>
                <a14:m>
                  <m:oMath xmlns:m="http://schemas.openxmlformats.org/officeDocument/2006/math">
                    <m:r>
                      <a:rPr lang="en-US" sz="2800" i="1">
                        <a:latin typeface="Cambria Math" panose="02040503050406030204" pitchFamily="18" charset="0"/>
                        <a:ea typeface="Cambria Math" panose="02040503050406030204" pitchFamily="18" charset="0"/>
                      </a:rPr>
                      <m:t>𝛿</m:t>
                    </m:r>
                    <m:r>
                      <a:rPr lang="en-US" sz="2800" i="1">
                        <a:latin typeface="Cambria Math"/>
                        <a:ea typeface="Cambria Math" panose="02040503050406030204" pitchFamily="18" charset="0"/>
                      </a:rPr>
                      <m:t>=2</m:t>
                    </m:r>
                  </m:oMath>
                </a14:m>
                <a:endParaRPr lang="en-US" sz="2800" dirty="0"/>
              </a:p>
            </p:txBody>
          </p:sp>
        </mc:Choice>
        <mc:Fallback>
          <p:sp>
            <p:nvSpPr>
              <p:cNvPr id="74" name="TextBox 73"/>
              <p:cNvSpPr txBox="1">
                <a:spLocks noRot="1" noChangeAspect="1" noMove="1" noResize="1" noEditPoints="1" noAdjustHandles="1" noChangeArrowheads="1" noChangeShapeType="1" noTextEdit="1"/>
              </p:cNvSpPr>
              <p:nvPr/>
            </p:nvSpPr>
            <p:spPr>
              <a:xfrm>
                <a:off x="1468158" y="5157520"/>
                <a:ext cx="2525500" cy="523220"/>
              </a:xfrm>
              <a:prstGeom prst="rect">
                <a:avLst/>
              </a:prstGeom>
              <a:blipFill>
                <a:blip r:embed="rId3"/>
                <a:stretch>
                  <a:fillRect l="-5072" t="-10465" b="-32558"/>
                </a:stretch>
              </a:blipFill>
            </p:spPr>
            <p:txBody>
              <a:bodyPr/>
              <a:lstStyle/>
              <a:p>
                <a:r>
                  <a:rPr lang="en-US">
                    <a:noFill/>
                  </a:rPr>
                  <a:t> </a:t>
                </a:r>
              </a:p>
            </p:txBody>
          </p:sp>
        </mc:Fallback>
      </mc:AlternateContent>
      <p:sp>
        <p:nvSpPr>
          <p:cNvPr id="75" name="TextBox 74"/>
          <p:cNvSpPr txBox="1"/>
          <p:nvPr/>
        </p:nvSpPr>
        <p:spPr>
          <a:xfrm>
            <a:off x="5820037" y="3117909"/>
            <a:ext cx="1385316" cy="523220"/>
          </a:xfrm>
          <a:prstGeom prst="rect">
            <a:avLst/>
          </a:prstGeom>
          <a:noFill/>
        </p:spPr>
        <p:txBody>
          <a:bodyPr wrap="none" lIns="91440" tIns="45720" rIns="91440" bIns="45720" rtlCol="0">
            <a:spAutoFit/>
          </a:bodyPr>
          <a:lstStyle/>
          <a:p>
            <a:r>
              <a:rPr lang="en-US" sz="2800" dirty="0"/>
              <a:t>N nodes</a:t>
            </a:r>
            <a:endParaRPr lang="en-US" sz="2800" dirty="0"/>
          </a:p>
        </p:txBody>
      </p:sp>
      <p:sp>
        <p:nvSpPr>
          <p:cNvPr id="76" name="TextBox 75"/>
          <p:cNvSpPr txBox="1"/>
          <p:nvPr/>
        </p:nvSpPr>
        <p:spPr>
          <a:xfrm>
            <a:off x="5881563" y="5146148"/>
            <a:ext cx="2069797" cy="523220"/>
          </a:xfrm>
          <a:prstGeom prst="rect">
            <a:avLst/>
          </a:prstGeom>
          <a:noFill/>
        </p:spPr>
        <p:txBody>
          <a:bodyPr wrap="none" lIns="91440" tIns="45720" rIns="91440" bIns="45720" rtlCol="0">
            <a:spAutoFit/>
          </a:bodyPr>
          <a:lstStyle/>
          <a:p>
            <a:r>
              <a:rPr lang="en-US" sz="2800" dirty="0"/>
              <a:t>N’=6N nodes</a:t>
            </a:r>
            <a:endParaRPr lang="en-US" sz="2800" dirty="0"/>
          </a:p>
        </p:txBody>
      </p:sp>
    </p:spTree>
    <p:extLst>
      <p:ext uri="{BB962C8B-B14F-4D97-AF65-F5344CB8AC3E}">
        <p14:creationId xmlns:p14="http://schemas.microsoft.com/office/powerpoint/2010/main" val="340826915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Indegree</a:t>
            </a:r>
            <a:r>
              <a:rPr lang="en-US" dirty="0" smtClean="0"/>
              <a:t> Reduction [Example]</a:t>
            </a:r>
            <a:endParaRPr lang="en-US" dirty="0"/>
          </a:p>
        </p:txBody>
      </p:sp>
      <p:sp>
        <p:nvSpPr>
          <p:cNvPr id="3" name="Content Placeholder 2"/>
          <p:cNvSpPr>
            <a:spLocks noGrp="1"/>
          </p:cNvSpPr>
          <p:nvPr>
            <p:ph idx="1"/>
          </p:nvPr>
        </p:nvSpPr>
        <p:spPr/>
        <p:txBody>
          <a:bodyPr/>
          <a:lstStyle/>
          <a:p>
            <a:endParaRPr lang="en-US" dirty="0"/>
          </a:p>
        </p:txBody>
      </p:sp>
      <p:sp>
        <p:nvSpPr>
          <p:cNvPr id="5" name="Oval 4"/>
          <p:cNvSpPr/>
          <p:nvPr/>
        </p:nvSpPr>
        <p:spPr>
          <a:xfrm>
            <a:off x="2536875" y="2423910"/>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u</a:t>
            </a:r>
            <a:endParaRPr lang="en-US" sz="2267" dirty="0"/>
          </a:p>
        </p:txBody>
      </p:sp>
      <p:cxnSp>
        <p:nvCxnSpPr>
          <p:cNvPr id="7" name="Straight Arrow Connector 6"/>
          <p:cNvCxnSpPr/>
          <p:nvPr/>
        </p:nvCxnSpPr>
        <p:spPr>
          <a:xfrm>
            <a:off x="2147309" y="269746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126198" y="2372845"/>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x</a:t>
            </a:r>
            <a:endParaRPr lang="en-US" sz="2267" dirty="0"/>
          </a:p>
        </p:txBody>
      </p:sp>
      <p:sp>
        <p:nvSpPr>
          <p:cNvPr id="11" name="Oval 10"/>
          <p:cNvSpPr/>
          <p:nvPr/>
        </p:nvSpPr>
        <p:spPr>
          <a:xfrm>
            <a:off x="6755353" y="238210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a:t>
            </a:r>
            <a:endParaRPr lang="en-US" sz="2267" dirty="0"/>
          </a:p>
        </p:txBody>
      </p:sp>
      <p:cxnSp>
        <p:nvCxnSpPr>
          <p:cNvPr id="12" name="Straight Arrow Connector 11"/>
          <p:cNvCxnSpPr/>
          <p:nvPr/>
        </p:nvCxnSpPr>
        <p:spPr>
          <a:xfrm>
            <a:off x="4707333" y="266105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136836" y="1964882"/>
            <a:ext cx="679994" cy="954107"/>
          </a:xfrm>
          <a:prstGeom prst="rect">
            <a:avLst/>
          </a:prstGeom>
          <a:noFill/>
        </p:spPr>
        <p:txBody>
          <a:bodyPr wrap="none" lIns="91440" tIns="45720" rIns="91440" bIns="45720" rtlCol="0">
            <a:spAutoFit/>
          </a:bodyPr>
          <a:lstStyle/>
          <a:p>
            <a:r>
              <a:rPr lang="en-US" sz="5600" dirty="0"/>
              <a:t>…</a:t>
            </a:r>
          </a:p>
        </p:txBody>
      </p:sp>
      <p:cxnSp>
        <p:nvCxnSpPr>
          <p:cNvPr id="14" name="Straight Arrow Connector 13"/>
          <p:cNvCxnSpPr/>
          <p:nvPr/>
        </p:nvCxnSpPr>
        <p:spPr>
          <a:xfrm>
            <a:off x="6387128" y="268387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5" idx="7"/>
            <a:endCxn id="11" idx="1"/>
          </p:cNvCxnSpPr>
          <p:nvPr/>
        </p:nvCxnSpPr>
        <p:spPr>
          <a:xfrm rot="5400000" flipH="1" flipV="1">
            <a:off x="4915779" y="580934"/>
            <a:ext cx="41804" cy="3807553"/>
          </a:xfrm>
          <a:prstGeom prst="curvedConnector3">
            <a:avLst>
              <a:gd name="adj1" fmla="val 1024556"/>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9" name="TextBox 18"/>
              <p:cNvSpPr txBox="1"/>
              <p:nvPr/>
            </p:nvSpPr>
            <p:spPr>
              <a:xfrm>
                <a:off x="1595334" y="3176320"/>
                <a:ext cx="2604431" cy="523220"/>
              </a:xfrm>
              <a:prstGeom prst="rect">
                <a:avLst/>
              </a:prstGeom>
              <a:noFill/>
            </p:spPr>
            <p:txBody>
              <a:bodyPr wrap="none" lIns="91440" tIns="45720" rIns="91440" bIns="45720" rtlCol="0">
                <a:spAutoFit/>
              </a:bodyPr>
              <a:lstStyle/>
              <a:p>
                <a:r>
                  <a:rPr lang="en-US" sz="2800" dirty="0" smtClean="0"/>
                  <a:t>Indegree: </a:t>
                </a:r>
                <a14:m>
                  <m:oMath xmlns:m="http://schemas.openxmlformats.org/officeDocument/2006/math">
                    <m:r>
                      <a:rPr lang="en-US" sz="2800" i="1" smtClean="0">
                        <a:latin typeface="Cambria Math" panose="02040503050406030204" pitchFamily="18" charset="0"/>
                        <a:ea typeface="Cambria Math" panose="02040503050406030204" pitchFamily="18" charset="0"/>
                      </a:rPr>
                      <m:t>𝛿</m:t>
                    </m:r>
                    <m:r>
                      <a:rPr lang="en-US" sz="2800" b="0" i="1" smtClean="0">
                        <a:latin typeface="Cambria Math" panose="02040503050406030204" pitchFamily="18" charset="0"/>
                        <a:ea typeface="Cambria Math" panose="02040503050406030204" pitchFamily="18" charset="0"/>
                      </a:rPr>
                      <m:t>′</m:t>
                    </m:r>
                    <m:r>
                      <a:rPr lang="en-US" sz="2800" i="1">
                        <a:latin typeface="Cambria Math"/>
                        <a:ea typeface="Cambria Math" panose="02040503050406030204" pitchFamily="18" charset="0"/>
                      </a:rPr>
                      <m:t>=3</m:t>
                    </m:r>
                  </m:oMath>
                </a14:m>
                <a:endParaRPr lang="en-US" sz="2800" dirty="0"/>
              </a:p>
            </p:txBody>
          </p:sp>
        </mc:Choice>
        <mc:Fallback>
          <p:sp>
            <p:nvSpPr>
              <p:cNvPr id="19" name="TextBox 18"/>
              <p:cNvSpPr txBox="1">
                <a:spLocks noRot="1" noChangeAspect="1" noMove="1" noResize="1" noEditPoints="1" noAdjustHandles="1" noChangeArrowheads="1" noChangeShapeType="1" noTextEdit="1"/>
              </p:cNvSpPr>
              <p:nvPr/>
            </p:nvSpPr>
            <p:spPr>
              <a:xfrm>
                <a:off x="1595334" y="3176320"/>
                <a:ext cx="2604431" cy="523220"/>
              </a:xfrm>
              <a:prstGeom prst="rect">
                <a:avLst/>
              </a:prstGeom>
              <a:blipFill>
                <a:blip r:embed="rId2"/>
                <a:stretch>
                  <a:fillRect l="-4918" t="-10465" b="-32558"/>
                </a:stretch>
              </a:blipFill>
            </p:spPr>
            <p:txBody>
              <a:bodyPr/>
              <a:lstStyle/>
              <a:p>
                <a:r>
                  <a:rPr lang="en-US">
                    <a:noFill/>
                  </a:rPr>
                  <a:t> </a:t>
                </a:r>
              </a:p>
            </p:txBody>
          </p:sp>
        </mc:Fallback>
      </mc:AlternateContent>
      <p:cxnSp>
        <p:nvCxnSpPr>
          <p:cNvPr id="20" name="Curved Connector 19"/>
          <p:cNvCxnSpPr>
            <a:stCxn id="10" idx="0"/>
            <a:endCxn id="11" idx="1"/>
          </p:cNvCxnSpPr>
          <p:nvPr/>
        </p:nvCxnSpPr>
        <p:spPr>
          <a:xfrm rot="16200000" flipH="1">
            <a:off x="5583129" y="1206481"/>
            <a:ext cx="90963" cy="2423692"/>
          </a:xfrm>
          <a:prstGeom prst="curvedConnector3">
            <a:avLst>
              <a:gd name="adj1" fmla="val -335083"/>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841583" y="2026635"/>
            <a:ext cx="679994" cy="954107"/>
          </a:xfrm>
          <a:prstGeom prst="rect">
            <a:avLst/>
          </a:prstGeom>
          <a:noFill/>
        </p:spPr>
        <p:txBody>
          <a:bodyPr wrap="none" lIns="91440" tIns="45720" rIns="91440" bIns="45720" rtlCol="0">
            <a:spAutoFit/>
          </a:bodyPr>
          <a:lstStyle/>
          <a:p>
            <a:r>
              <a:rPr lang="en-US" sz="5600" dirty="0"/>
              <a:t>…</a:t>
            </a:r>
          </a:p>
        </p:txBody>
      </p:sp>
      <p:cxnSp>
        <p:nvCxnSpPr>
          <p:cNvPr id="26" name="Curved Connector 25"/>
          <p:cNvCxnSpPr/>
          <p:nvPr/>
        </p:nvCxnSpPr>
        <p:spPr>
          <a:xfrm rot="16200000" flipH="1">
            <a:off x="8186094" y="1369290"/>
            <a:ext cx="81701" cy="2149140"/>
          </a:xfrm>
          <a:prstGeom prst="curvedConnector3">
            <a:avLst>
              <a:gd name="adj1" fmla="val -373066"/>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336488" y="266105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361023" y="2070631"/>
            <a:ext cx="679994" cy="954107"/>
          </a:xfrm>
          <a:prstGeom prst="rect">
            <a:avLst/>
          </a:prstGeom>
          <a:noFill/>
        </p:spPr>
        <p:txBody>
          <a:bodyPr wrap="none" lIns="91440" tIns="45720" rIns="91440" bIns="45720" rtlCol="0">
            <a:spAutoFit/>
          </a:bodyPr>
          <a:lstStyle/>
          <a:p>
            <a:r>
              <a:rPr lang="en-US" sz="5600" dirty="0"/>
              <a:t>…</a:t>
            </a:r>
          </a:p>
        </p:txBody>
      </p:sp>
      <p:sp>
        <p:nvSpPr>
          <p:cNvPr id="29" name="TextBox 28"/>
          <p:cNvSpPr txBox="1"/>
          <p:nvPr/>
        </p:nvSpPr>
        <p:spPr>
          <a:xfrm>
            <a:off x="1253733" y="2081659"/>
            <a:ext cx="679994" cy="954107"/>
          </a:xfrm>
          <a:prstGeom prst="rect">
            <a:avLst/>
          </a:prstGeom>
          <a:noFill/>
        </p:spPr>
        <p:txBody>
          <a:bodyPr wrap="none" lIns="91440" tIns="45720" rIns="91440" bIns="45720" rtlCol="0">
            <a:spAutoFit/>
          </a:bodyPr>
          <a:lstStyle/>
          <a:p>
            <a:r>
              <a:rPr lang="en-US" sz="5600" dirty="0"/>
              <a:t>…</a:t>
            </a:r>
          </a:p>
        </p:txBody>
      </p:sp>
      <p:sp>
        <p:nvSpPr>
          <p:cNvPr id="30" name="Oval 29"/>
          <p:cNvSpPr/>
          <p:nvPr/>
        </p:nvSpPr>
        <p:spPr>
          <a:xfrm>
            <a:off x="5805993" y="4261706"/>
            <a:ext cx="765247"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v1</a:t>
            </a:r>
            <a:endParaRPr lang="en-US" sz="2267" dirty="0"/>
          </a:p>
        </p:txBody>
      </p:sp>
      <p:sp>
        <p:nvSpPr>
          <p:cNvPr id="31" name="Oval 30"/>
          <p:cNvSpPr/>
          <p:nvPr/>
        </p:nvSpPr>
        <p:spPr>
          <a:xfrm>
            <a:off x="6769750" y="4261706"/>
            <a:ext cx="765247"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v2</a:t>
            </a:r>
            <a:endParaRPr lang="en-US" sz="2267" dirty="0"/>
          </a:p>
        </p:txBody>
      </p:sp>
      <p:cxnSp>
        <p:nvCxnSpPr>
          <p:cNvPr id="32" name="Straight Arrow Connector 31"/>
          <p:cNvCxnSpPr/>
          <p:nvPr/>
        </p:nvCxnSpPr>
        <p:spPr>
          <a:xfrm>
            <a:off x="6476286" y="4532124"/>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7676970" y="4286691"/>
            <a:ext cx="765247"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v3</a:t>
            </a:r>
            <a:endParaRPr lang="en-US" sz="2267" dirty="0"/>
          </a:p>
        </p:txBody>
      </p:sp>
      <p:sp>
        <p:nvSpPr>
          <p:cNvPr id="34" name="Oval 33"/>
          <p:cNvSpPr/>
          <p:nvPr/>
        </p:nvSpPr>
        <p:spPr>
          <a:xfrm>
            <a:off x="8640727" y="4286691"/>
            <a:ext cx="765247"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v4</a:t>
            </a:r>
            <a:endParaRPr lang="en-US" sz="2267" dirty="0"/>
          </a:p>
        </p:txBody>
      </p:sp>
      <p:cxnSp>
        <p:nvCxnSpPr>
          <p:cNvPr id="35" name="Straight Arrow Connector 34"/>
          <p:cNvCxnSpPr/>
          <p:nvPr/>
        </p:nvCxnSpPr>
        <p:spPr>
          <a:xfrm>
            <a:off x="8347264" y="4557109"/>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9566730" y="4296851"/>
            <a:ext cx="765247"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v5</a:t>
            </a:r>
            <a:endParaRPr lang="en-US" sz="2267" dirty="0"/>
          </a:p>
        </p:txBody>
      </p:sp>
      <p:sp>
        <p:nvSpPr>
          <p:cNvPr id="38" name="Oval 37"/>
          <p:cNvSpPr/>
          <p:nvPr/>
        </p:nvSpPr>
        <p:spPr>
          <a:xfrm>
            <a:off x="10530487" y="4296851"/>
            <a:ext cx="765247"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v6</a:t>
            </a:r>
            <a:endParaRPr lang="en-US" sz="2267" dirty="0"/>
          </a:p>
        </p:txBody>
      </p:sp>
      <p:cxnSp>
        <p:nvCxnSpPr>
          <p:cNvPr id="39" name="Straight Arrow Connector 38"/>
          <p:cNvCxnSpPr/>
          <p:nvPr/>
        </p:nvCxnSpPr>
        <p:spPr>
          <a:xfrm>
            <a:off x="10237024" y="4567269"/>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9280446" y="4562604"/>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5680585" y="2382106"/>
            <a:ext cx="84767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y</a:t>
            </a:r>
            <a:endParaRPr lang="en-US" sz="2267" dirty="0"/>
          </a:p>
        </p:txBody>
      </p:sp>
      <p:sp>
        <p:nvSpPr>
          <p:cNvPr id="43" name="Oval 42"/>
          <p:cNvSpPr/>
          <p:nvPr/>
        </p:nvSpPr>
        <p:spPr>
          <a:xfrm>
            <a:off x="1355799" y="4236187"/>
            <a:ext cx="791509"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u6</a:t>
            </a:r>
            <a:endParaRPr lang="en-US" sz="2267" dirty="0"/>
          </a:p>
        </p:txBody>
      </p:sp>
      <p:sp>
        <p:nvSpPr>
          <p:cNvPr id="49" name="TextBox 48"/>
          <p:cNvSpPr txBox="1"/>
          <p:nvPr/>
        </p:nvSpPr>
        <p:spPr>
          <a:xfrm>
            <a:off x="2485841" y="3915102"/>
            <a:ext cx="679994" cy="954107"/>
          </a:xfrm>
          <a:prstGeom prst="rect">
            <a:avLst/>
          </a:prstGeom>
          <a:noFill/>
        </p:spPr>
        <p:txBody>
          <a:bodyPr wrap="none" lIns="91440" tIns="45720" rIns="91440" bIns="45720" rtlCol="0">
            <a:spAutoFit/>
          </a:bodyPr>
          <a:lstStyle/>
          <a:p>
            <a:r>
              <a:rPr lang="en-US" sz="5600" dirty="0"/>
              <a:t>…</a:t>
            </a:r>
          </a:p>
        </p:txBody>
      </p:sp>
      <p:sp>
        <p:nvSpPr>
          <p:cNvPr id="59" name="Oval 58"/>
          <p:cNvSpPr/>
          <p:nvPr/>
        </p:nvSpPr>
        <p:spPr>
          <a:xfrm>
            <a:off x="4780936" y="4288322"/>
            <a:ext cx="84767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y6</a:t>
            </a:r>
            <a:endParaRPr lang="en-US" sz="2267" dirty="0"/>
          </a:p>
        </p:txBody>
      </p:sp>
      <p:cxnSp>
        <p:nvCxnSpPr>
          <p:cNvPr id="60" name="Straight Arrow Connector 59"/>
          <p:cNvCxnSpPr/>
          <p:nvPr/>
        </p:nvCxnSpPr>
        <p:spPr>
          <a:xfrm>
            <a:off x="5513338" y="454065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Curved Connector 60"/>
          <p:cNvCxnSpPr/>
          <p:nvPr/>
        </p:nvCxnSpPr>
        <p:spPr>
          <a:xfrm rot="16200000" flipH="1">
            <a:off x="11823374" y="3299562"/>
            <a:ext cx="81701" cy="2149140"/>
          </a:xfrm>
          <a:prstGeom prst="curvedConnector3">
            <a:avLst>
              <a:gd name="adj1" fmla="val -373066"/>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1144301" y="4574929"/>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1506144" y="3930056"/>
            <a:ext cx="679994" cy="954107"/>
          </a:xfrm>
          <a:prstGeom prst="rect">
            <a:avLst/>
          </a:prstGeom>
          <a:noFill/>
        </p:spPr>
        <p:txBody>
          <a:bodyPr wrap="none" lIns="91440" tIns="45720" rIns="91440" bIns="45720" rtlCol="0">
            <a:spAutoFit/>
          </a:bodyPr>
          <a:lstStyle/>
          <a:p>
            <a:r>
              <a:rPr lang="en-US" sz="5600" dirty="0"/>
              <a:t>…</a:t>
            </a:r>
          </a:p>
        </p:txBody>
      </p:sp>
      <p:sp>
        <p:nvSpPr>
          <p:cNvPr id="64" name="Oval 63"/>
          <p:cNvSpPr/>
          <p:nvPr/>
        </p:nvSpPr>
        <p:spPr>
          <a:xfrm>
            <a:off x="3581279" y="4283657"/>
            <a:ext cx="83548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x6</a:t>
            </a:r>
            <a:endParaRPr lang="en-US" sz="2267" dirty="0"/>
          </a:p>
        </p:txBody>
      </p:sp>
      <p:sp>
        <p:nvSpPr>
          <p:cNvPr id="70" name="Arc 69"/>
          <p:cNvSpPr/>
          <p:nvPr/>
        </p:nvSpPr>
        <p:spPr>
          <a:xfrm>
            <a:off x="4023466" y="3725685"/>
            <a:ext cx="3210289" cy="1120532"/>
          </a:xfrm>
          <a:prstGeom prst="arc">
            <a:avLst>
              <a:gd name="adj1" fmla="val 10748138"/>
              <a:gd name="adj2" fmla="val 0"/>
            </a:avLst>
          </a:prstGeom>
          <a:ln w="3175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71" name="Arc 70"/>
          <p:cNvSpPr/>
          <p:nvPr/>
        </p:nvSpPr>
        <p:spPr>
          <a:xfrm>
            <a:off x="1865269" y="3677355"/>
            <a:ext cx="6194324" cy="1142245"/>
          </a:xfrm>
          <a:prstGeom prst="arc">
            <a:avLst>
              <a:gd name="adj1" fmla="val 10748138"/>
              <a:gd name="adj2" fmla="val 0"/>
            </a:avLst>
          </a:prstGeom>
          <a:ln w="3175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72" name="Straight Arrow Connector 71"/>
          <p:cNvCxnSpPr/>
          <p:nvPr/>
        </p:nvCxnSpPr>
        <p:spPr>
          <a:xfrm>
            <a:off x="7411006" y="4562604"/>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361636" y="3930056"/>
            <a:ext cx="679994" cy="954107"/>
          </a:xfrm>
          <a:prstGeom prst="rect">
            <a:avLst/>
          </a:prstGeom>
          <a:noFill/>
        </p:spPr>
        <p:txBody>
          <a:bodyPr wrap="none" lIns="91440" tIns="45720" rIns="91440" bIns="45720" rtlCol="0">
            <a:spAutoFit/>
          </a:bodyPr>
          <a:lstStyle/>
          <a:p>
            <a:r>
              <a:rPr lang="en-US" sz="5600" dirty="0"/>
              <a:t>…</a:t>
            </a:r>
          </a:p>
        </p:txBody>
      </p:sp>
      <mc:AlternateContent xmlns:mc="http://schemas.openxmlformats.org/markup-compatibility/2006">
        <mc:Choice xmlns:a14="http://schemas.microsoft.com/office/drawing/2010/main" Requires="a14">
          <p:sp>
            <p:nvSpPr>
              <p:cNvPr id="74" name="TextBox 73"/>
              <p:cNvSpPr txBox="1"/>
              <p:nvPr/>
            </p:nvSpPr>
            <p:spPr>
              <a:xfrm>
                <a:off x="1468158" y="5157520"/>
                <a:ext cx="2525500" cy="523220"/>
              </a:xfrm>
              <a:prstGeom prst="rect">
                <a:avLst/>
              </a:prstGeom>
              <a:noFill/>
            </p:spPr>
            <p:txBody>
              <a:bodyPr wrap="none" lIns="91440" tIns="45720" rIns="91440" bIns="45720" rtlCol="0">
                <a:spAutoFit/>
              </a:bodyPr>
              <a:lstStyle/>
              <a:p>
                <a:r>
                  <a:rPr lang="en-US" sz="2800" dirty="0"/>
                  <a:t>Indegree: </a:t>
                </a:r>
                <a14:m>
                  <m:oMath xmlns:m="http://schemas.openxmlformats.org/officeDocument/2006/math">
                    <m:r>
                      <a:rPr lang="en-US" sz="2800" i="1">
                        <a:latin typeface="Cambria Math" panose="02040503050406030204" pitchFamily="18" charset="0"/>
                        <a:ea typeface="Cambria Math" panose="02040503050406030204" pitchFamily="18" charset="0"/>
                      </a:rPr>
                      <m:t>𝛿</m:t>
                    </m:r>
                    <m:r>
                      <a:rPr lang="en-US" sz="2800" i="1">
                        <a:latin typeface="Cambria Math"/>
                        <a:ea typeface="Cambria Math" panose="02040503050406030204" pitchFamily="18" charset="0"/>
                      </a:rPr>
                      <m:t>=2</m:t>
                    </m:r>
                  </m:oMath>
                </a14:m>
                <a:endParaRPr lang="en-US" sz="2800" dirty="0"/>
              </a:p>
            </p:txBody>
          </p:sp>
        </mc:Choice>
        <mc:Fallback>
          <p:sp>
            <p:nvSpPr>
              <p:cNvPr id="74" name="TextBox 73"/>
              <p:cNvSpPr txBox="1">
                <a:spLocks noRot="1" noChangeAspect="1" noMove="1" noResize="1" noEditPoints="1" noAdjustHandles="1" noChangeArrowheads="1" noChangeShapeType="1" noTextEdit="1"/>
              </p:cNvSpPr>
              <p:nvPr/>
            </p:nvSpPr>
            <p:spPr>
              <a:xfrm>
                <a:off x="1468158" y="5157520"/>
                <a:ext cx="2525500" cy="523220"/>
              </a:xfrm>
              <a:prstGeom prst="rect">
                <a:avLst/>
              </a:prstGeom>
              <a:blipFill>
                <a:blip r:embed="rId3"/>
                <a:stretch>
                  <a:fillRect l="-5072" t="-10465" b="-32558"/>
                </a:stretch>
              </a:blipFill>
            </p:spPr>
            <p:txBody>
              <a:bodyPr/>
              <a:lstStyle/>
              <a:p>
                <a:r>
                  <a:rPr lang="en-US">
                    <a:noFill/>
                  </a:rPr>
                  <a:t> </a:t>
                </a:r>
              </a:p>
            </p:txBody>
          </p:sp>
        </mc:Fallback>
      </mc:AlternateContent>
      <p:sp>
        <p:nvSpPr>
          <p:cNvPr id="75" name="TextBox 74"/>
          <p:cNvSpPr txBox="1"/>
          <p:nvPr/>
        </p:nvSpPr>
        <p:spPr>
          <a:xfrm>
            <a:off x="5820037" y="3117909"/>
            <a:ext cx="1385316" cy="523220"/>
          </a:xfrm>
          <a:prstGeom prst="rect">
            <a:avLst/>
          </a:prstGeom>
          <a:noFill/>
        </p:spPr>
        <p:txBody>
          <a:bodyPr wrap="none" lIns="91440" tIns="45720" rIns="91440" bIns="45720" rtlCol="0">
            <a:spAutoFit/>
          </a:bodyPr>
          <a:lstStyle/>
          <a:p>
            <a:r>
              <a:rPr lang="en-US" sz="2800" dirty="0"/>
              <a:t>N nodes</a:t>
            </a:r>
            <a:endParaRPr lang="en-US" sz="2800" dirty="0"/>
          </a:p>
        </p:txBody>
      </p:sp>
      <mc:AlternateContent xmlns:mc="http://schemas.openxmlformats.org/markup-compatibility/2006">
        <mc:Choice xmlns:a14="http://schemas.microsoft.com/office/drawing/2010/main" Requires="a14">
          <p:sp>
            <p:nvSpPr>
              <p:cNvPr id="76" name="TextBox 75"/>
              <p:cNvSpPr txBox="1"/>
              <p:nvPr/>
            </p:nvSpPr>
            <p:spPr>
              <a:xfrm>
                <a:off x="4283909" y="5093156"/>
                <a:ext cx="2949846" cy="523220"/>
              </a:xfrm>
              <a:prstGeom prst="rect">
                <a:avLst/>
              </a:prstGeom>
              <a:noFill/>
            </p:spPr>
            <p:txBody>
              <a:bodyPr wrap="none" lIns="91440" tIns="45720" rIns="91440" bIns="45720" rtlCol="0">
                <a:spAutoFit/>
              </a:bodyPr>
              <a:lstStyle/>
              <a:p>
                <a:r>
                  <a:rPr lang="en-US" sz="2800" dirty="0"/>
                  <a:t>N</a:t>
                </a:r>
                <a:r>
                  <a:rPr lang="en-US" sz="2800" dirty="0" smtClean="0"/>
                  <a:t>’=2</a:t>
                </a:r>
                <a14:m>
                  <m:oMath xmlns:m="http://schemas.openxmlformats.org/officeDocument/2006/math">
                    <m:r>
                      <a:rPr lang="en-US" sz="2800" i="1">
                        <a:latin typeface="Cambria Math" panose="02040503050406030204" pitchFamily="18" charset="0"/>
                        <a:ea typeface="Cambria Math" panose="02040503050406030204" pitchFamily="18" charset="0"/>
                      </a:rPr>
                      <m:t>𝛿</m:t>
                    </m:r>
                    <m:r>
                      <a:rPr lang="en-US" sz="2800" i="1">
                        <a:latin typeface="Cambria Math" panose="02040503050406030204" pitchFamily="18" charset="0"/>
                        <a:ea typeface="Cambria Math" panose="02040503050406030204" pitchFamily="18" charset="0"/>
                      </a:rPr>
                      <m:t>′</m:t>
                    </m:r>
                  </m:oMath>
                </a14:m>
                <a:r>
                  <a:rPr lang="en-US" sz="2800" dirty="0" smtClean="0"/>
                  <a:t>N=6N </a:t>
                </a:r>
                <a:r>
                  <a:rPr lang="en-US" sz="2800" dirty="0"/>
                  <a:t>nodes</a:t>
                </a:r>
                <a:endParaRPr lang="en-US" sz="2800" dirty="0"/>
              </a:p>
            </p:txBody>
          </p:sp>
        </mc:Choice>
        <mc:Fallback>
          <p:sp>
            <p:nvSpPr>
              <p:cNvPr id="76" name="TextBox 75"/>
              <p:cNvSpPr txBox="1">
                <a:spLocks noRot="1" noChangeAspect="1" noMove="1" noResize="1" noEditPoints="1" noAdjustHandles="1" noChangeArrowheads="1" noChangeShapeType="1" noTextEdit="1"/>
              </p:cNvSpPr>
              <p:nvPr/>
            </p:nvSpPr>
            <p:spPr>
              <a:xfrm>
                <a:off x="4283909" y="5093156"/>
                <a:ext cx="2949846" cy="523220"/>
              </a:xfrm>
              <a:prstGeom prst="rect">
                <a:avLst/>
              </a:prstGeom>
              <a:blipFill>
                <a:blip r:embed="rId4"/>
                <a:stretch>
                  <a:fillRect l="-4339" t="-10465" r="-2893" b="-32558"/>
                </a:stretch>
              </a:blipFill>
            </p:spPr>
            <p:txBody>
              <a:bodyPr/>
              <a:lstStyle/>
              <a:p>
                <a:r>
                  <a:rPr lang="en-US">
                    <a:noFill/>
                  </a:rPr>
                  <a:t> </a:t>
                </a:r>
              </a:p>
            </p:txBody>
          </p:sp>
        </mc:Fallback>
      </mc:AlternateContent>
      <p:sp>
        <p:nvSpPr>
          <p:cNvPr id="6" name="Oval 5"/>
          <p:cNvSpPr/>
          <p:nvPr/>
        </p:nvSpPr>
        <p:spPr>
          <a:xfrm>
            <a:off x="5599901" y="3765828"/>
            <a:ext cx="5906244" cy="1473552"/>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722411" y="3865466"/>
            <a:ext cx="2788108" cy="1227464"/>
          </a:xfrm>
          <a:prstGeom prst="ellipse">
            <a:avLst/>
          </a:prstGeom>
          <a:solidFill>
            <a:srgbClr val="FF0000">
              <a:alpha val="30000"/>
            </a:srgb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8555299" y="3862645"/>
            <a:ext cx="2788108" cy="1227464"/>
          </a:xfrm>
          <a:prstGeom prst="ellipse">
            <a:avLst/>
          </a:prstGeom>
          <a:solidFill>
            <a:srgbClr val="00B050">
              <a:alpha val="30000"/>
            </a:srgb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9" name="TextBox 8"/>
              <p:cNvSpPr txBox="1"/>
              <p:nvPr/>
            </p:nvSpPr>
            <p:spPr>
              <a:xfrm>
                <a:off x="6014121" y="5689343"/>
                <a:ext cx="1960152" cy="369332"/>
              </a:xfrm>
              <a:prstGeom prst="rect">
                <a:avLst/>
              </a:prstGeom>
              <a:noFill/>
            </p:spPr>
            <p:txBody>
              <a:bodyPr wrap="none" rtlCol="0">
                <a:spAutoFit/>
              </a:bodyPr>
              <a:lstStyle/>
              <a:p>
                <a14:m>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𝜹</m:t>
                    </m:r>
                    <m:r>
                      <a:rPr lang="en-US" b="1" i="1" smtClean="0">
                        <a:solidFill>
                          <a:srgbClr val="FF0000"/>
                        </a:solidFill>
                        <a:latin typeface="Cambria Math" panose="02040503050406030204" pitchFamily="18" charset="0"/>
                        <a:ea typeface="Cambria Math" panose="02040503050406030204" pitchFamily="18" charset="0"/>
                      </a:rPr>
                      <m:t>′ </m:t>
                    </m:r>
                  </m:oMath>
                </a14:m>
                <a:r>
                  <a:rPr lang="en-US" b="1" dirty="0" smtClean="0">
                    <a:solidFill>
                      <a:srgbClr val="FF0000"/>
                    </a:solidFill>
                  </a:rPr>
                  <a:t> Incoming Edges</a:t>
                </a:r>
                <a:endParaRPr lang="en-US" b="1" dirty="0">
                  <a:solidFill>
                    <a:srgbClr val="FF0000"/>
                  </a:solidFill>
                </a:endParaRPr>
              </a:p>
            </p:txBody>
          </p:sp>
        </mc:Choice>
        <mc:Fallback>
          <p:sp>
            <p:nvSpPr>
              <p:cNvPr id="9" name="TextBox 8"/>
              <p:cNvSpPr txBox="1">
                <a:spLocks noRot="1" noChangeAspect="1" noMove="1" noResize="1" noEditPoints="1" noAdjustHandles="1" noChangeArrowheads="1" noChangeShapeType="1" noTextEdit="1"/>
              </p:cNvSpPr>
              <p:nvPr/>
            </p:nvSpPr>
            <p:spPr>
              <a:xfrm>
                <a:off x="6014121" y="5689343"/>
                <a:ext cx="1960152" cy="369332"/>
              </a:xfrm>
              <a:prstGeom prst="rect">
                <a:avLst/>
              </a:prstGeom>
              <a:blipFill>
                <a:blip r:embed="rId5"/>
                <a:stretch>
                  <a:fillRect t="-8197" r="-2181"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p:cNvSpPr txBox="1"/>
              <p:nvPr/>
            </p:nvSpPr>
            <p:spPr>
              <a:xfrm>
                <a:off x="7743886" y="3345270"/>
                <a:ext cx="2787045" cy="369332"/>
              </a:xfrm>
              <a:prstGeom prst="rect">
                <a:avLst/>
              </a:prstGeom>
              <a:noFill/>
            </p:spPr>
            <p:txBody>
              <a:bodyPr wrap="none" rtlCol="0">
                <a:spAutoFit/>
              </a:bodyPr>
              <a:lstStyle/>
              <a:p>
                <a:r>
                  <a:rPr lang="en-US" dirty="0" smtClean="0"/>
                  <a:t>Meta-Node for v: </a:t>
                </a:r>
                <a14:m>
                  <m:oMath xmlns:m="http://schemas.openxmlformats.org/officeDocument/2006/math">
                    <m:r>
                      <a:rPr lang="en-US" b="0" i="0"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ea typeface="Cambria Math" panose="02040503050406030204" pitchFamily="18" charset="0"/>
                      </a:rPr>
                      <m:t>′</m:t>
                    </m:r>
                  </m:oMath>
                </a14:m>
                <a:r>
                  <a:rPr lang="en-US" dirty="0" smtClean="0"/>
                  <a:t> nodes</a:t>
                </a:r>
                <a:endParaRPr lang="en-US" dirty="0"/>
              </a:p>
            </p:txBody>
          </p:sp>
        </mc:Choice>
        <mc:Fallback>
          <p:sp>
            <p:nvSpPr>
              <p:cNvPr id="15" name="TextBox 14"/>
              <p:cNvSpPr txBox="1">
                <a:spLocks noRot="1" noChangeAspect="1" noMove="1" noResize="1" noEditPoints="1" noAdjustHandles="1" noChangeArrowheads="1" noChangeShapeType="1" noTextEdit="1"/>
              </p:cNvSpPr>
              <p:nvPr/>
            </p:nvSpPr>
            <p:spPr>
              <a:xfrm>
                <a:off x="7743886" y="3345270"/>
                <a:ext cx="2787045" cy="369332"/>
              </a:xfrm>
              <a:prstGeom prst="rect">
                <a:avLst/>
              </a:prstGeom>
              <a:blipFill>
                <a:blip r:embed="rId6"/>
                <a:stretch>
                  <a:fillRect l="-1747" t="-10000" r="-1310" b="-2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1" name="TextBox 50"/>
              <p:cNvSpPr txBox="1"/>
              <p:nvPr/>
            </p:nvSpPr>
            <p:spPr>
              <a:xfrm>
                <a:off x="8737393" y="5533065"/>
                <a:ext cx="3277179" cy="646331"/>
              </a:xfrm>
              <a:prstGeom prst="rect">
                <a:avLst/>
              </a:prstGeom>
              <a:noFill/>
            </p:spPr>
            <p:txBody>
              <a:bodyPr wrap="none" rtlCol="0">
                <a:spAutoFit/>
              </a:bodyPr>
              <a:lstStyle/>
              <a:p>
                <a14:m>
                  <m:oMath xmlns:m="http://schemas.openxmlformats.org/officeDocument/2006/math">
                    <m:r>
                      <a:rPr lang="en-US" b="1" i="1" smtClean="0">
                        <a:solidFill>
                          <a:srgbClr val="00B050"/>
                        </a:solidFill>
                        <a:latin typeface="Cambria Math" panose="02040503050406030204" pitchFamily="18" charset="0"/>
                        <a:ea typeface="Cambria Math" panose="02040503050406030204" pitchFamily="18" charset="0"/>
                      </a:rPr>
                      <m:t>𝜹</m:t>
                    </m:r>
                    <m:r>
                      <a:rPr lang="en-US" b="1" i="1" smtClean="0">
                        <a:solidFill>
                          <a:srgbClr val="00B050"/>
                        </a:solidFill>
                        <a:latin typeface="Cambria Math" panose="02040503050406030204" pitchFamily="18" charset="0"/>
                        <a:ea typeface="Cambria Math" panose="02040503050406030204" pitchFamily="18" charset="0"/>
                      </a:rPr>
                      <m:t>′ </m:t>
                    </m:r>
                  </m:oMath>
                </a14:m>
                <a:r>
                  <a:rPr lang="en-US" b="1" dirty="0" smtClean="0">
                    <a:solidFill>
                      <a:srgbClr val="00B050"/>
                    </a:solidFill>
                  </a:rPr>
                  <a:t> ending nodes</a:t>
                </a:r>
              </a:p>
              <a:p>
                <a:r>
                  <a:rPr lang="en-US" b="1" dirty="0" smtClean="0">
                    <a:solidFill>
                      <a:srgbClr val="00B050"/>
                    </a:solidFill>
                  </a:rPr>
                  <a:t>All outgoing edges exit last node</a:t>
                </a:r>
                <a:endParaRPr lang="en-US" b="1" dirty="0">
                  <a:solidFill>
                    <a:srgbClr val="00B050"/>
                  </a:solidFill>
                </a:endParaRPr>
              </a:p>
            </p:txBody>
          </p:sp>
        </mc:Choice>
        <mc:Fallback>
          <p:sp>
            <p:nvSpPr>
              <p:cNvPr id="51" name="TextBox 50"/>
              <p:cNvSpPr txBox="1">
                <a:spLocks noRot="1" noChangeAspect="1" noMove="1" noResize="1" noEditPoints="1" noAdjustHandles="1" noChangeArrowheads="1" noChangeShapeType="1" noTextEdit="1"/>
              </p:cNvSpPr>
              <p:nvPr/>
            </p:nvSpPr>
            <p:spPr>
              <a:xfrm>
                <a:off x="8737393" y="5533065"/>
                <a:ext cx="3277179" cy="646331"/>
              </a:xfrm>
              <a:prstGeom prst="rect">
                <a:avLst/>
              </a:prstGeom>
              <a:blipFill>
                <a:blip r:embed="rId7"/>
                <a:stretch>
                  <a:fillRect l="-1487" t="-5660" r="-558" b="-14151"/>
                </a:stretch>
              </a:blipFill>
            </p:spPr>
            <p:txBody>
              <a:bodyPr/>
              <a:lstStyle/>
              <a:p>
                <a:r>
                  <a:rPr lang="en-US">
                    <a:noFill/>
                  </a:rPr>
                  <a:t> </a:t>
                </a:r>
              </a:p>
            </p:txBody>
          </p:sp>
        </mc:Fallback>
      </mc:AlternateContent>
    </p:spTree>
    <p:extLst>
      <p:ext uri="{BB962C8B-B14F-4D97-AF65-F5344CB8AC3E}">
        <p14:creationId xmlns:p14="http://schemas.microsoft.com/office/powerpoint/2010/main" val="38115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8" grpId="0" animBg="1"/>
      <p:bldP spid="9" grpId="0"/>
      <p:bldP spid="15" grpId="0"/>
      <p:bldP spid="51"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Indegree</a:t>
            </a:r>
            <a:r>
              <a:rPr lang="en-US" dirty="0" smtClean="0"/>
              <a:t> Reduction [Example]</a:t>
            </a:r>
            <a:endParaRPr lang="en-US" dirty="0"/>
          </a:p>
        </p:txBody>
      </p:sp>
      <p:sp>
        <p:nvSpPr>
          <p:cNvPr id="3" name="Content Placeholder 2"/>
          <p:cNvSpPr>
            <a:spLocks noGrp="1"/>
          </p:cNvSpPr>
          <p:nvPr>
            <p:ph idx="1"/>
          </p:nvPr>
        </p:nvSpPr>
        <p:spPr/>
        <p:txBody>
          <a:bodyPr/>
          <a:lstStyle/>
          <a:p>
            <a:endParaRPr lang="en-US" dirty="0"/>
          </a:p>
        </p:txBody>
      </p:sp>
      <p:sp>
        <p:nvSpPr>
          <p:cNvPr id="5" name="Oval 4"/>
          <p:cNvSpPr/>
          <p:nvPr/>
        </p:nvSpPr>
        <p:spPr>
          <a:xfrm>
            <a:off x="2536875" y="2423910"/>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u</a:t>
            </a:r>
            <a:endParaRPr lang="en-US" sz="2267" dirty="0"/>
          </a:p>
        </p:txBody>
      </p:sp>
      <p:cxnSp>
        <p:nvCxnSpPr>
          <p:cNvPr id="7" name="Straight Arrow Connector 6"/>
          <p:cNvCxnSpPr/>
          <p:nvPr/>
        </p:nvCxnSpPr>
        <p:spPr>
          <a:xfrm>
            <a:off x="2147309" y="269746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126198" y="2372845"/>
            <a:ext cx="581135" cy="55789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x</a:t>
            </a:r>
            <a:endParaRPr lang="en-US" sz="2267" dirty="0"/>
          </a:p>
        </p:txBody>
      </p:sp>
      <p:sp>
        <p:nvSpPr>
          <p:cNvPr id="11" name="Oval 10"/>
          <p:cNvSpPr/>
          <p:nvPr/>
        </p:nvSpPr>
        <p:spPr>
          <a:xfrm>
            <a:off x="6755353" y="2382106"/>
            <a:ext cx="581135" cy="55789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a:t>
            </a:r>
            <a:endParaRPr lang="en-US" sz="2267" dirty="0"/>
          </a:p>
        </p:txBody>
      </p:sp>
      <p:cxnSp>
        <p:nvCxnSpPr>
          <p:cNvPr id="12" name="Straight Arrow Connector 11"/>
          <p:cNvCxnSpPr/>
          <p:nvPr/>
        </p:nvCxnSpPr>
        <p:spPr>
          <a:xfrm>
            <a:off x="4707333" y="266105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136836" y="1964882"/>
            <a:ext cx="679994" cy="954107"/>
          </a:xfrm>
          <a:prstGeom prst="rect">
            <a:avLst/>
          </a:prstGeom>
          <a:noFill/>
        </p:spPr>
        <p:txBody>
          <a:bodyPr wrap="none" lIns="91440" tIns="45720" rIns="91440" bIns="45720" rtlCol="0">
            <a:spAutoFit/>
          </a:bodyPr>
          <a:lstStyle/>
          <a:p>
            <a:r>
              <a:rPr lang="en-US" sz="5600" dirty="0"/>
              <a:t>…</a:t>
            </a:r>
          </a:p>
        </p:txBody>
      </p:sp>
      <p:cxnSp>
        <p:nvCxnSpPr>
          <p:cNvPr id="14" name="Straight Arrow Connector 13"/>
          <p:cNvCxnSpPr/>
          <p:nvPr/>
        </p:nvCxnSpPr>
        <p:spPr>
          <a:xfrm>
            <a:off x="6387128" y="268387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5" idx="7"/>
            <a:endCxn id="11" idx="1"/>
          </p:cNvCxnSpPr>
          <p:nvPr/>
        </p:nvCxnSpPr>
        <p:spPr>
          <a:xfrm rot="5400000" flipH="1" flipV="1">
            <a:off x="4915779" y="580934"/>
            <a:ext cx="41804" cy="3807553"/>
          </a:xfrm>
          <a:prstGeom prst="curvedConnector3">
            <a:avLst>
              <a:gd name="adj1" fmla="val 1024556"/>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9" name="TextBox 18"/>
              <p:cNvSpPr txBox="1"/>
              <p:nvPr/>
            </p:nvSpPr>
            <p:spPr>
              <a:xfrm>
                <a:off x="1595334" y="3176320"/>
                <a:ext cx="2604431" cy="523220"/>
              </a:xfrm>
              <a:prstGeom prst="rect">
                <a:avLst/>
              </a:prstGeom>
              <a:noFill/>
            </p:spPr>
            <p:txBody>
              <a:bodyPr wrap="none" lIns="91440" tIns="45720" rIns="91440" bIns="45720" rtlCol="0">
                <a:spAutoFit/>
              </a:bodyPr>
              <a:lstStyle/>
              <a:p>
                <a:r>
                  <a:rPr lang="en-US" sz="2800" dirty="0" smtClean="0"/>
                  <a:t>Indegree: </a:t>
                </a:r>
                <a14:m>
                  <m:oMath xmlns:m="http://schemas.openxmlformats.org/officeDocument/2006/math">
                    <m:r>
                      <a:rPr lang="en-US" sz="2800" i="1" smtClean="0">
                        <a:latin typeface="Cambria Math" panose="02040503050406030204" pitchFamily="18" charset="0"/>
                        <a:ea typeface="Cambria Math" panose="02040503050406030204" pitchFamily="18" charset="0"/>
                      </a:rPr>
                      <m:t>𝛿</m:t>
                    </m:r>
                    <m:r>
                      <a:rPr lang="en-US" sz="2800" b="0" i="1" smtClean="0">
                        <a:latin typeface="Cambria Math" panose="02040503050406030204" pitchFamily="18" charset="0"/>
                        <a:ea typeface="Cambria Math" panose="02040503050406030204" pitchFamily="18" charset="0"/>
                      </a:rPr>
                      <m:t>′</m:t>
                    </m:r>
                    <m:r>
                      <a:rPr lang="en-US" sz="2800" i="1">
                        <a:latin typeface="Cambria Math"/>
                        <a:ea typeface="Cambria Math" panose="02040503050406030204" pitchFamily="18" charset="0"/>
                      </a:rPr>
                      <m:t>=3</m:t>
                    </m:r>
                  </m:oMath>
                </a14:m>
                <a:endParaRPr lang="en-US" sz="2800" dirty="0"/>
              </a:p>
            </p:txBody>
          </p:sp>
        </mc:Choice>
        <mc:Fallback>
          <p:sp>
            <p:nvSpPr>
              <p:cNvPr id="19" name="TextBox 18"/>
              <p:cNvSpPr txBox="1">
                <a:spLocks noRot="1" noChangeAspect="1" noMove="1" noResize="1" noEditPoints="1" noAdjustHandles="1" noChangeArrowheads="1" noChangeShapeType="1" noTextEdit="1"/>
              </p:cNvSpPr>
              <p:nvPr/>
            </p:nvSpPr>
            <p:spPr>
              <a:xfrm>
                <a:off x="1595334" y="3176320"/>
                <a:ext cx="2604431" cy="523220"/>
              </a:xfrm>
              <a:prstGeom prst="rect">
                <a:avLst/>
              </a:prstGeom>
              <a:blipFill>
                <a:blip r:embed="rId2"/>
                <a:stretch>
                  <a:fillRect l="-4918" t="-10465" b="-32558"/>
                </a:stretch>
              </a:blipFill>
            </p:spPr>
            <p:txBody>
              <a:bodyPr/>
              <a:lstStyle/>
              <a:p>
                <a:r>
                  <a:rPr lang="en-US">
                    <a:noFill/>
                  </a:rPr>
                  <a:t> </a:t>
                </a:r>
              </a:p>
            </p:txBody>
          </p:sp>
        </mc:Fallback>
      </mc:AlternateContent>
      <p:cxnSp>
        <p:nvCxnSpPr>
          <p:cNvPr id="20" name="Curved Connector 19"/>
          <p:cNvCxnSpPr>
            <a:stCxn id="10" idx="0"/>
            <a:endCxn id="11" idx="1"/>
          </p:cNvCxnSpPr>
          <p:nvPr/>
        </p:nvCxnSpPr>
        <p:spPr>
          <a:xfrm rot="16200000" flipH="1">
            <a:off x="5583129" y="1206481"/>
            <a:ext cx="90963" cy="2423692"/>
          </a:xfrm>
          <a:prstGeom prst="curvedConnector3">
            <a:avLst>
              <a:gd name="adj1" fmla="val -335083"/>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841583" y="2026635"/>
            <a:ext cx="679994" cy="954107"/>
          </a:xfrm>
          <a:prstGeom prst="rect">
            <a:avLst/>
          </a:prstGeom>
          <a:noFill/>
        </p:spPr>
        <p:txBody>
          <a:bodyPr wrap="none" lIns="91440" tIns="45720" rIns="91440" bIns="45720" rtlCol="0">
            <a:spAutoFit/>
          </a:bodyPr>
          <a:lstStyle/>
          <a:p>
            <a:r>
              <a:rPr lang="en-US" sz="5600" dirty="0"/>
              <a:t>…</a:t>
            </a:r>
          </a:p>
        </p:txBody>
      </p:sp>
      <p:cxnSp>
        <p:nvCxnSpPr>
          <p:cNvPr id="26" name="Curved Connector 25"/>
          <p:cNvCxnSpPr/>
          <p:nvPr/>
        </p:nvCxnSpPr>
        <p:spPr>
          <a:xfrm rot="16200000" flipH="1">
            <a:off x="8186094" y="1369290"/>
            <a:ext cx="81701" cy="2149140"/>
          </a:xfrm>
          <a:prstGeom prst="curvedConnector3">
            <a:avLst>
              <a:gd name="adj1" fmla="val -373066"/>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336488" y="266105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361023" y="2070631"/>
            <a:ext cx="679994" cy="954107"/>
          </a:xfrm>
          <a:prstGeom prst="rect">
            <a:avLst/>
          </a:prstGeom>
          <a:noFill/>
        </p:spPr>
        <p:txBody>
          <a:bodyPr wrap="none" lIns="91440" tIns="45720" rIns="91440" bIns="45720" rtlCol="0">
            <a:spAutoFit/>
          </a:bodyPr>
          <a:lstStyle/>
          <a:p>
            <a:r>
              <a:rPr lang="en-US" sz="5600" dirty="0"/>
              <a:t>…</a:t>
            </a:r>
          </a:p>
        </p:txBody>
      </p:sp>
      <p:sp>
        <p:nvSpPr>
          <p:cNvPr id="29" name="TextBox 28"/>
          <p:cNvSpPr txBox="1"/>
          <p:nvPr/>
        </p:nvSpPr>
        <p:spPr>
          <a:xfrm>
            <a:off x="1253733" y="2081659"/>
            <a:ext cx="679994" cy="954107"/>
          </a:xfrm>
          <a:prstGeom prst="rect">
            <a:avLst/>
          </a:prstGeom>
          <a:noFill/>
        </p:spPr>
        <p:txBody>
          <a:bodyPr wrap="none" lIns="91440" tIns="45720" rIns="91440" bIns="45720" rtlCol="0">
            <a:spAutoFit/>
          </a:bodyPr>
          <a:lstStyle/>
          <a:p>
            <a:r>
              <a:rPr lang="en-US" sz="5600" dirty="0"/>
              <a:t>…</a:t>
            </a:r>
          </a:p>
        </p:txBody>
      </p:sp>
      <p:sp>
        <p:nvSpPr>
          <p:cNvPr id="30" name="Oval 29"/>
          <p:cNvSpPr/>
          <p:nvPr/>
        </p:nvSpPr>
        <p:spPr>
          <a:xfrm>
            <a:off x="5805993" y="4261706"/>
            <a:ext cx="765247"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v1</a:t>
            </a:r>
            <a:endParaRPr lang="en-US" sz="2267" dirty="0"/>
          </a:p>
        </p:txBody>
      </p:sp>
      <p:sp>
        <p:nvSpPr>
          <p:cNvPr id="31" name="Oval 30"/>
          <p:cNvSpPr/>
          <p:nvPr/>
        </p:nvSpPr>
        <p:spPr>
          <a:xfrm>
            <a:off x="6769750" y="4261706"/>
            <a:ext cx="765247"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v2</a:t>
            </a:r>
            <a:endParaRPr lang="en-US" sz="2267" dirty="0"/>
          </a:p>
        </p:txBody>
      </p:sp>
      <p:cxnSp>
        <p:nvCxnSpPr>
          <p:cNvPr id="32" name="Straight Arrow Connector 31"/>
          <p:cNvCxnSpPr/>
          <p:nvPr/>
        </p:nvCxnSpPr>
        <p:spPr>
          <a:xfrm>
            <a:off x="6476286" y="4532124"/>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7676970" y="4286691"/>
            <a:ext cx="765247" cy="55789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v3</a:t>
            </a:r>
            <a:endParaRPr lang="en-US" sz="2267" dirty="0"/>
          </a:p>
        </p:txBody>
      </p:sp>
      <p:sp>
        <p:nvSpPr>
          <p:cNvPr id="34" name="Oval 33"/>
          <p:cNvSpPr/>
          <p:nvPr/>
        </p:nvSpPr>
        <p:spPr>
          <a:xfrm>
            <a:off x="8640727" y="4286691"/>
            <a:ext cx="765247" cy="55789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v4</a:t>
            </a:r>
            <a:endParaRPr lang="en-US" sz="2267" dirty="0"/>
          </a:p>
        </p:txBody>
      </p:sp>
      <p:cxnSp>
        <p:nvCxnSpPr>
          <p:cNvPr id="35" name="Straight Arrow Connector 34"/>
          <p:cNvCxnSpPr/>
          <p:nvPr/>
        </p:nvCxnSpPr>
        <p:spPr>
          <a:xfrm>
            <a:off x="8347264" y="4557109"/>
            <a:ext cx="368225" cy="0"/>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9566730" y="4296851"/>
            <a:ext cx="765247" cy="55789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v5</a:t>
            </a:r>
            <a:endParaRPr lang="en-US" sz="2267" dirty="0"/>
          </a:p>
        </p:txBody>
      </p:sp>
      <p:sp>
        <p:nvSpPr>
          <p:cNvPr id="38" name="Oval 37"/>
          <p:cNvSpPr/>
          <p:nvPr/>
        </p:nvSpPr>
        <p:spPr>
          <a:xfrm>
            <a:off x="10530487" y="4296851"/>
            <a:ext cx="765247" cy="55789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v6</a:t>
            </a:r>
            <a:endParaRPr lang="en-US" sz="2267" dirty="0"/>
          </a:p>
        </p:txBody>
      </p:sp>
      <p:cxnSp>
        <p:nvCxnSpPr>
          <p:cNvPr id="39" name="Straight Arrow Connector 38"/>
          <p:cNvCxnSpPr/>
          <p:nvPr/>
        </p:nvCxnSpPr>
        <p:spPr>
          <a:xfrm>
            <a:off x="10237024" y="4567269"/>
            <a:ext cx="368225" cy="0"/>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9280446" y="4562604"/>
            <a:ext cx="368225" cy="0"/>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5680585" y="2382106"/>
            <a:ext cx="84767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y</a:t>
            </a:r>
            <a:endParaRPr lang="en-US" sz="2267" dirty="0"/>
          </a:p>
        </p:txBody>
      </p:sp>
      <p:sp>
        <p:nvSpPr>
          <p:cNvPr id="43" name="Oval 42"/>
          <p:cNvSpPr/>
          <p:nvPr/>
        </p:nvSpPr>
        <p:spPr>
          <a:xfrm>
            <a:off x="1355799" y="4236187"/>
            <a:ext cx="791509"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u6</a:t>
            </a:r>
            <a:endParaRPr lang="en-US" sz="2267" dirty="0"/>
          </a:p>
        </p:txBody>
      </p:sp>
      <p:sp>
        <p:nvSpPr>
          <p:cNvPr id="49" name="TextBox 48"/>
          <p:cNvSpPr txBox="1"/>
          <p:nvPr/>
        </p:nvSpPr>
        <p:spPr>
          <a:xfrm>
            <a:off x="2485841" y="3915102"/>
            <a:ext cx="679994" cy="954107"/>
          </a:xfrm>
          <a:prstGeom prst="rect">
            <a:avLst/>
          </a:prstGeom>
          <a:noFill/>
        </p:spPr>
        <p:txBody>
          <a:bodyPr wrap="none" lIns="91440" tIns="45720" rIns="91440" bIns="45720" rtlCol="0">
            <a:spAutoFit/>
          </a:bodyPr>
          <a:lstStyle/>
          <a:p>
            <a:r>
              <a:rPr lang="en-US" sz="5600" dirty="0"/>
              <a:t>…</a:t>
            </a:r>
          </a:p>
        </p:txBody>
      </p:sp>
      <p:sp>
        <p:nvSpPr>
          <p:cNvPr id="59" name="Oval 58"/>
          <p:cNvSpPr/>
          <p:nvPr/>
        </p:nvSpPr>
        <p:spPr>
          <a:xfrm>
            <a:off x="4780936" y="4288322"/>
            <a:ext cx="84767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y6</a:t>
            </a:r>
            <a:endParaRPr lang="en-US" sz="2267" dirty="0"/>
          </a:p>
        </p:txBody>
      </p:sp>
      <p:cxnSp>
        <p:nvCxnSpPr>
          <p:cNvPr id="60" name="Straight Arrow Connector 59"/>
          <p:cNvCxnSpPr/>
          <p:nvPr/>
        </p:nvCxnSpPr>
        <p:spPr>
          <a:xfrm>
            <a:off x="5513338" y="454065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Curved Connector 60"/>
          <p:cNvCxnSpPr/>
          <p:nvPr/>
        </p:nvCxnSpPr>
        <p:spPr>
          <a:xfrm rot="16200000" flipH="1">
            <a:off x="11823374" y="3299562"/>
            <a:ext cx="81701" cy="2149140"/>
          </a:xfrm>
          <a:prstGeom prst="curvedConnector3">
            <a:avLst>
              <a:gd name="adj1" fmla="val -373066"/>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1144301" y="4574929"/>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1506144" y="3930056"/>
            <a:ext cx="679994" cy="954107"/>
          </a:xfrm>
          <a:prstGeom prst="rect">
            <a:avLst/>
          </a:prstGeom>
          <a:noFill/>
        </p:spPr>
        <p:txBody>
          <a:bodyPr wrap="none" lIns="91440" tIns="45720" rIns="91440" bIns="45720" rtlCol="0">
            <a:spAutoFit/>
          </a:bodyPr>
          <a:lstStyle/>
          <a:p>
            <a:r>
              <a:rPr lang="en-US" sz="5600" dirty="0"/>
              <a:t>…</a:t>
            </a:r>
          </a:p>
        </p:txBody>
      </p:sp>
      <p:sp>
        <p:nvSpPr>
          <p:cNvPr id="64" name="Oval 63"/>
          <p:cNvSpPr/>
          <p:nvPr/>
        </p:nvSpPr>
        <p:spPr>
          <a:xfrm>
            <a:off x="3581279" y="4283657"/>
            <a:ext cx="835485" cy="55789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x6</a:t>
            </a:r>
            <a:endParaRPr lang="en-US" sz="2267" dirty="0"/>
          </a:p>
        </p:txBody>
      </p:sp>
      <p:sp>
        <p:nvSpPr>
          <p:cNvPr id="70" name="Arc 69"/>
          <p:cNvSpPr/>
          <p:nvPr/>
        </p:nvSpPr>
        <p:spPr>
          <a:xfrm>
            <a:off x="4023466" y="3725685"/>
            <a:ext cx="3210289" cy="1120532"/>
          </a:xfrm>
          <a:prstGeom prst="arc">
            <a:avLst>
              <a:gd name="adj1" fmla="val 10748138"/>
              <a:gd name="adj2" fmla="val 0"/>
            </a:avLst>
          </a:prstGeom>
          <a:ln w="3175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71" name="Arc 70"/>
          <p:cNvSpPr/>
          <p:nvPr/>
        </p:nvSpPr>
        <p:spPr>
          <a:xfrm>
            <a:off x="1865269" y="3677355"/>
            <a:ext cx="6194324" cy="1142245"/>
          </a:xfrm>
          <a:prstGeom prst="arc">
            <a:avLst>
              <a:gd name="adj1" fmla="val 10748138"/>
              <a:gd name="adj2" fmla="val 0"/>
            </a:avLst>
          </a:prstGeom>
          <a:ln w="3175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72" name="Straight Arrow Connector 71"/>
          <p:cNvCxnSpPr/>
          <p:nvPr/>
        </p:nvCxnSpPr>
        <p:spPr>
          <a:xfrm>
            <a:off x="7411006" y="4562604"/>
            <a:ext cx="368225" cy="0"/>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361636" y="3930056"/>
            <a:ext cx="679994" cy="954107"/>
          </a:xfrm>
          <a:prstGeom prst="rect">
            <a:avLst/>
          </a:prstGeom>
          <a:noFill/>
        </p:spPr>
        <p:txBody>
          <a:bodyPr wrap="none" lIns="91440" tIns="45720" rIns="91440" bIns="45720" rtlCol="0">
            <a:spAutoFit/>
          </a:bodyPr>
          <a:lstStyle/>
          <a:p>
            <a:r>
              <a:rPr lang="en-US" sz="5600" dirty="0"/>
              <a:t>…</a:t>
            </a:r>
          </a:p>
        </p:txBody>
      </p:sp>
      <mc:AlternateContent xmlns:mc="http://schemas.openxmlformats.org/markup-compatibility/2006">
        <mc:Choice xmlns:a14="http://schemas.microsoft.com/office/drawing/2010/main" Requires="a14">
          <p:sp>
            <p:nvSpPr>
              <p:cNvPr id="74" name="TextBox 73"/>
              <p:cNvSpPr txBox="1"/>
              <p:nvPr/>
            </p:nvSpPr>
            <p:spPr>
              <a:xfrm>
                <a:off x="1468158" y="5157520"/>
                <a:ext cx="2525500" cy="523220"/>
              </a:xfrm>
              <a:prstGeom prst="rect">
                <a:avLst/>
              </a:prstGeom>
              <a:noFill/>
            </p:spPr>
            <p:txBody>
              <a:bodyPr wrap="none" lIns="91440" tIns="45720" rIns="91440" bIns="45720" rtlCol="0">
                <a:spAutoFit/>
              </a:bodyPr>
              <a:lstStyle/>
              <a:p>
                <a:r>
                  <a:rPr lang="en-US" sz="2800" dirty="0"/>
                  <a:t>Indegree: </a:t>
                </a:r>
                <a14:m>
                  <m:oMath xmlns:m="http://schemas.openxmlformats.org/officeDocument/2006/math">
                    <m:r>
                      <a:rPr lang="en-US" sz="2800" i="1">
                        <a:latin typeface="Cambria Math" panose="02040503050406030204" pitchFamily="18" charset="0"/>
                        <a:ea typeface="Cambria Math" panose="02040503050406030204" pitchFamily="18" charset="0"/>
                      </a:rPr>
                      <m:t>𝛿</m:t>
                    </m:r>
                    <m:r>
                      <a:rPr lang="en-US" sz="2800" i="1">
                        <a:latin typeface="Cambria Math"/>
                        <a:ea typeface="Cambria Math" panose="02040503050406030204" pitchFamily="18" charset="0"/>
                      </a:rPr>
                      <m:t>=2</m:t>
                    </m:r>
                  </m:oMath>
                </a14:m>
                <a:endParaRPr lang="en-US" sz="2800" dirty="0"/>
              </a:p>
            </p:txBody>
          </p:sp>
        </mc:Choice>
        <mc:Fallback>
          <p:sp>
            <p:nvSpPr>
              <p:cNvPr id="74" name="TextBox 73"/>
              <p:cNvSpPr txBox="1">
                <a:spLocks noRot="1" noChangeAspect="1" noMove="1" noResize="1" noEditPoints="1" noAdjustHandles="1" noChangeArrowheads="1" noChangeShapeType="1" noTextEdit="1"/>
              </p:cNvSpPr>
              <p:nvPr/>
            </p:nvSpPr>
            <p:spPr>
              <a:xfrm>
                <a:off x="1468158" y="5157520"/>
                <a:ext cx="2525500" cy="523220"/>
              </a:xfrm>
              <a:prstGeom prst="rect">
                <a:avLst/>
              </a:prstGeom>
              <a:blipFill>
                <a:blip r:embed="rId3"/>
                <a:stretch>
                  <a:fillRect l="-5072" t="-10465" b="-32558"/>
                </a:stretch>
              </a:blipFill>
            </p:spPr>
            <p:txBody>
              <a:bodyPr/>
              <a:lstStyle/>
              <a:p>
                <a:r>
                  <a:rPr lang="en-US">
                    <a:noFill/>
                  </a:rPr>
                  <a:t> </a:t>
                </a:r>
              </a:p>
            </p:txBody>
          </p:sp>
        </mc:Fallback>
      </mc:AlternateContent>
      <p:sp>
        <p:nvSpPr>
          <p:cNvPr id="75" name="TextBox 74"/>
          <p:cNvSpPr txBox="1"/>
          <p:nvPr/>
        </p:nvSpPr>
        <p:spPr>
          <a:xfrm>
            <a:off x="5820037" y="3117909"/>
            <a:ext cx="1385316" cy="523220"/>
          </a:xfrm>
          <a:prstGeom prst="rect">
            <a:avLst/>
          </a:prstGeom>
          <a:noFill/>
        </p:spPr>
        <p:txBody>
          <a:bodyPr wrap="none" lIns="91440" tIns="45720" rIns="91440" bIns="45720" rtlCol="0">
            <a:spAutoFit/>
          </a:bodyPr>
          <a:lstStyle/>
          <a:p>
            <a:r>
              <a:rPr lang="en-US" sz="2800" dirty="0"/>
              <a:t>N nodes</a:t>
            </a:r>
            <a:endParaRPr lang="en-US" sz="2800" dirty="0"/>
          </a:p>
        </p:txBody>
      </p:sp>
      <mc:AlternateContent xmlns:mc="http://schemas.openxmlformats.org/markup-compatibility/2006">
        <mc:Choice xmlns:a14="http://schemas.microsoft.com/office/drawing/2010/main" Requires="a14">
          <p:sp>
            <p:nvSpPr>
              <p:cNvPr id="76" name="TextBox 75"/>
              <p:cNvSpPr txBox="1"/>
              <p:nvPr/>
            </p:nvSpPr>
            <p:spPr>
              <a:xfrm>
                <a:off x="4283909" y="5093156"/>
                <a:ext cx="2949846" cy="523220"/>
              </a:xfrm>
              <a:prstGeom prst="rect">
                <a:avLst/>
              </a:prstGeom>
              <a:noFill/>
            </p:spPr>
            <p:txBody>
              <a:bodyPr wrap="none" lIns="91440" tIns="45720" rIns="91440" bIns="45720" rtlCol="0">
                <a:spAutoFit/>
              </a:bodyPr>
              <a:lstStyle/>
              <a:p>
                <a:r>
                  <a:rPr lang="en-US" sz="2800" dirty="0"/>
                  <a:t>N</a:t>
                </a:r>
                <a:r>
                  <a:rPr lang="en-US" sz="2800" dirty="0" smtClean="0"/>
                  <a:t>’=2</a:t>
                </a:r>
                <a14:m>
                  <m:oMath xmlns:m="http://schemas.openxmlformats.org/officeDocument/2006/math">
                    <m:r>
                      <a:rPr lang="en-US" sz="2800" i="1">
                        <a:latin typeface="Cambria Math" panose="02040503050406030204" pitchFamily="18" charset="0"/>
                        <a:ea typeface="Cambria Math" panose="02040503050406030204" pitchFamily="18" charset="0"/>
                      </a:rPr>
                      <m:t>𝛿</m:t>
                    </m:r>
                    <m:r>
                      <a:rPr lang="en-US" sz="2800" i="1">
                        <a:latin typeface="Cambria Math" panose="02040503050406030204" pitchFamily="18" charset="0"/>
                        <a:ea typeface="Cambria Math" panose="02040503050406030204" pitchFamily="18" charset="0"/>
                      </a:rPr>
                      <m:t>′</m:t>
                    </m:r>
                  </m:oMath>
                </a14:m>
                <a:r>
                  <a:rPr lang="en-US" sz="2800" dirty="0" smtClean="0"/>
                  <a:t>N=6N </a:t>
                </a:r>
                <a:r>
                  <a:rPr lang="en-US" sz="2800" dirty="0"/>
                  <a:t>nodes</a:t>
                </a:r>
                <a:endParaRPr lang="en-US" sz="2800" dirty="0"/>
              </a:p>
            </p:txBody>
          </p:sp>
        </mc:Choice>
        <mc:Fallback>
          <p:sp>
            <p:nvSpPr>
              <p:cNvPr id="76" name="TextBox 75"/>
              <p:cNvSpPr txBox="1">
                <a:spLocks noRot="1" noChangeAspect="1" noMove="1" noResize="1" noEditPoints="1" noAdjustHandles="1" noChangeArrowheads="1" noChangeShapeType="1" noTextEdit="1"/>
              </p:cNvSpPr>
              <p:nvPr/>
            </p:nvSpPr>
            <p:spPr>
              <a:xfrm>
                <a:off x="4283909" y="5093156"/>
                <a:ext cx="2949846" cy="523220"/>
              </a:xfrm>
              <a:prstGeom prst="rect">
                <a:avLst/>
              </a:prstGeom>
              <a:blipFill>
                <a:blip r:embed="rId4"/>
                <a:stretch>
                  <a:fillRect l="-4339" t="-10465" r="-2893" b="-325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1" name="TextBox 50"/>
              <p:cNvSpPr txBox="1"/>
              <p:nvPr/>
            </p:nvSpPr>
            <p:spPr>
              <a:xfrm>
                <a:off x="3456269" y="5733411"/>
                <a:ext cx="7909473" cy="461665"/>
              </a:xfrm>
              <a:prstGeom prst="rect">
                <a:avLst/>
              </a:prstGeom>
              <a:noFill/>
            </p:spPr>
            <p:txBody>
              <a:bodyPr wrap="none" rtlCol="0">
                <a:spAutoFit/>
              </a:bodyPr>
              <a:lstStyle/>
              <a:p>
                <a:r>
                  <a:rPr lang="en-US" sz="2400" b="1" i="1" dirty="0" smtClean="0">
                    <a:solidFill>
                      <a:srgbClr val="00B050"/>
                    </a:solidFill>
                    <a:latin typeface="Cambria Math" panose="02040503050406030204" pitchFamily="18" charset="0"/>
                    <a:ea typeface="Cambria Math" panose="02040503050406030204" pitchFamily="18" charset="0"/>
                  </a:rPr>
                  <a:t>Path  P’ of length d’ above? </a:t>
                </a:r>
                <a:r>
                  <a:rPr lang="en-US" sz="2400" b="1" i="1" dirty="0" smtClean="0">
                    <a:solidFill>
                      <a:srgbClr val="00B050"/>
                    </a:solidFill>
                    <a:latin typeface="Cambria Math" panose="02040503050406030204" pitchFamily="18" charset="0"/>
                    <a:ea typeface="Cambria Math" panose="02040503050406030204" pitchFamily="18" charset="0"/>
                    <a:sym typeface="Wingdings" panose="05000000000000000000" pitchFamily="2" charset="2"/>
                  </a:rPr>
                  <a:t> Path P of length  &gt;  </a:t>
                </a:r>
                <a14:m>
                  <m:oMath xmlns:m="http://schemas.openxmlformats.org/officeDocument/2006/math">
                    <m:sSup>
                      <m:sSupPr>
                        <m:ctrlPr>
                          <a:rPr lang="en-US" sz="2400" b="1" i="1">
                            <a:solidFill>
                              <a:srgbClr val="00B050"/>
                            </a:solidFill>
                            <a:latin typeface="Cambria Math" panose="02040503050406030204" pitchFamily="18" charset="0"/>
                            <a:ea typeface="Cambria Math" panose="02040503050406030204" pitchFamily="18" charset="0"/>
                          </a:rPr>
                        </m:ctrlPr>
                      </m:sSupPr>
                      <m:e>
                        <m:r>
                          <a:rPr lang="en-US" sz="2400" b="1" i="1">
                            <a:solidFill>
                              <a:srgbClr val="00B050"/>
                            </a:solidFill>
                            <a:latin typeface="Cambria Math" panose="02040503050406030204" pitchFamily="18" charset="0"/>
                            <a:ea typeface="Cambria Math" panose="02040503050406030204" pitchFamily="18" charset="0"/>
                          </a:rPr>
                          <m:t>𝜹</m:t>
                        </m:r>
                      </m:e>
                      <m:sup>
                        <m:r>
                          <a:rPr lang="en-US" sz="2400" b="1" i="1">
                            <a:solidFill>
                              <a:srgbClr val="00B050"/>
                            </a:solidFill>
                            <a:latin typeface="Cambria Math" panose="02040503050406030204" pitchFamily="18" charset="0"/>
                            <a:ea typeface="Cambria Math" panose="02040503050406030204" pitchFamily="18" charset="0"/>
                          </a:rPr>
                          <m:t>′</m:t>
                        </m:r>
                      </m:sup>
                    </m:sSup>
                    <m:r>
                      <a:rPr lang="en-US" sz="2400" b="1" i="1" smtClean="0">
                        <a:solidFill>
                          <a:srgbClr val="00B050"/>
                        </a:solidFill>
                        <a:latin typeface="Cambria Math" panose="02040503050406030204" pitchFamily="18" charset="0"/>
                        <a:ea typeface="Cambria Math" panose="02040503050406030204" pitchFamily="18" charset="0"/>
                      </a:rPr>
                      <m:t>𝒅</m:t>
                    </m:r>
                    <m:r>
                      <a:rPr lang="en-US" sz="2400" b="1" i="1">
                        <a:solidFill>
                          <a:srgbClr val="00B050"/>
                        </a:solidFill>
                        <a:latin typeface="Cambria Math" panose="02040503050406030204" pitchFamily="18" charset="0"/>
                        <a:ea typeface="Cambria Math" panose="02040503050406030204" pitchFamily="18" charset="0"/>
                      </a:rPr>
                      <m:t> </m:t>
                    </m:r>
                  </m:oMath>
                </a14:m>
                <a:r>
                  <a:rPr lang="en-US" sz="2400" b="1" i="1" dirty="0" smtClean="0">
                    <a:solidFill>
                      <a:srgbClr val="00B050"/>
                    </a:solidFill>
                    <a:latin typeface="Cambria Math" panose="02040503050406030204" pitchFamily="18" charset="0"/>
                    <a:ea typeface="Cambria Math" panose="02040503050406030204" pitchFamily="18" charset="0"/>
                  </a:rPr>
                  <a:t>below</a:t>
                </a:r>
              </a:p>
            </p:txBody>
          </p:sp>
        </mc:Choice>
        <mc:Fallback>
          <p:sp>
            <p:nvSpPr>
              <p:cNvPr id="51" name="TextBox 50"/>
              <p:cNvSpPr txBox="1">
                <a:spLocks noRot="1" noChangeAspect="1" noMove="1" noResize="1" noEditPoints="1" noAdjustHandles="1" noChangeArrowheads="1" noChangeShapeType="1" noTextEdit="1"/>
              </p:cNvSpPr>
              <p:nvPr/>
            </p:nvSpPr>
            <p:spPr>
              <a:xfrm>
                <a:off x="3456269" y="5733411"/>
                <a:ext cx="7909473" cy="461665"/>
              </a:xfrm>
              <a:prstGeom prst="rect">
                <a:avLst/>
              </a:prstGeom>
              <a:blipFill>
                <a:blip r:embed="rId5"/>
                <a:stretch>
                  <a:fillRect l="-1234" t="-10667" r="-463" b="-32000"/>
                </a:stretch>
              </a:blipFill>
            </p:spPr>
            <p:txBody>
              <a:bodyPr/>
              <a:lstStyle/>
              <a:p>
                <a:r>
                  <a:rPr lang="en-US">
                    <a:noFill/>
                  </a:rPr>
                  <a:t> </a:t>
                </a:r>
              </a:p>
            </p:txBody>
          </p:sp>
        </mc:Fallback>
      </mc:AlternateContent>
    </p:spTree>
    <p:extLst>
      <p:ext uri="{BB962C8B-B14F-4D97-AF65-F5344CB8AC3E}">
        <p14:creationId xmlns:p14="http://schemas.microsoft.com/office/powerpoint/2010/main" val="407163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Construction of Depth-Robust Graph</a:t>
            </a:r>
            <a:endParaRPr lang="en-US" dirty="0"/>
          </a:p>
        </p:txBody>
      </p:sp>
      <mc:AlternateContent xmlns:mc="http://schemas.openxmlformats.org/markup-compatibility/2006">
        <mc:Choice xmlns:a14="http://schemas.microsoft.com/office/drawing/2010/main" Requires="a14">
          <p:sp>
            <p:nvSpPr>
              <p:cNvPr id="6" name="Content Placeholder 2"/>
              <p:cNvSpPr txBox="1">
                <a:spLocks/>
              </p:cNvSpPr>
              <p:nvPr/>
            </p:nvSpPr>
            <p:spPr>
              <a:xfrm>
                <a:off x="488911" y="2506661"/>
                <a:ext cx="11152311" cy="435133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733" b="1" dirty="0"/>
                  <a:t>Implications: </a:t>
                </a:r>
                <a:r>
                  <a:rPr lang="en-US" sz="3733" dirty="0"/>
                  <a:t> There exists a constant </a:t>
                </a:r>
                <a:r>
                  <a:rPr lang="en-US" sz="3733" dirty="0" err="1"/>
                  <a:t>indegree</a:t>
                </a:r>
                <a:r>
                  <a:rPr lang="en-US" sz="3733" dirty="0"/>
                  <a:t> graph G with </a:t>
                </a:r>
              </a:p>
              <a:p>
                <a:pPr marL="0" indent="0" algn="ctr">
                  <a:buNone/>
                </a:pPr>
                <a14:m>
                  <m:oMathPara xmlns:m="http://schemas.openxmlformats.org/officeDocument/2006/math">
                    <m:oMathParaPr>
                      <m:jc m:val="centerGroup"/>
                    </m:oMathParaPr>
                    <m:oMath xmlns:m="http://schemas.openxmlformats.org/officeDocument/2006/math">
                      <m:r>
                        <m:rPr>
                          <m:sty m:val="p"/>
                        </m:rPr>
                        <a:rPr lang="en-US" sz="3733">
                          <a:latin typeface="Cambria Math"/>
                          <a:ea typeface="Cambria Math" panose="02040503050406030204" pitchFamily="18" charset="0"/>
                        </a:rPr>
                        <m:t>aAT</m:t>
                      </m:r>
                      <m:d>
                        <m:dPr>
                          <m:ctrlPr>
                            <a:rPr lang="en-US" sz="3733" i="1">
                              <a:latin typeface="Cambria Math" panose="02040503050406030204" pitchFamily="18" charset="0"/>
                              <a:ea typeface="Cambria Math" panose="02040503050406030204" pitchFamily="18" charset="0"/>
                            </a:rPr>
                          </m:ctrlPr>
                        </m:dPr>
                        <m:e>
                          <m:r>
                            <m:rPr>
                              <m:sty m:val="p"/>
                            </m:rPr>
                            <a:rPr lang="en-US" sz="3733">
                              <a:latin typeface="Cambria Math"/>
                              <a:ea typeface="Cambria Math" panose="02040503050406030204" pitchFamily="18" charset="0"/>
                            </a:rPr>
                            <m:t>G</m:t>
                          </m:r>
                        </m:e>
                      </m:d>
                      <m:r>
                        <a:rPr lang="en-US" sz="3733" i="1">
                          <a:latin typeface="Cambria Math" panose="02040503050406030204" pitchFamily="18" charset="0"/>
                          <a:ea typeface="Cambria Math" panose="02040503050406030204" pitchFamily="18" charset="0"/>
                        </a:rPr>
                        <m:t>≥</m:t>
                      </m:r>
                      <m:r>
                        <m:rPr>
                          <m:sty m:val="p"/>
                        </m:rPr>
                        <a:rPr lang="el-GR" sz="3733" i="1">
                          <a:latin typeface="Cambria Math"/>
                          <a:ea typeface="Cambria Math"/>
                        </a:rPr>
                        <m:t>Ω</m:t>
                      </m:r>
                      <m:d>
                        <m:dPr>
                          <m:ctrlPr>
                            <a:rPr lang="el-GR" sz="3733" i="1">
                              <a:latin typeface="Cambria Math" panose="02040503050406030204" pitchFamily="18" charset="0"/>
                              <a:ea typeface="Cambria Math"/>
                            </a:rPr>
                          </m:ctrlPr>
                        </m:dPr>
                        <m:e>
                          <m:f>
                            <m:fPr>
                              <m:ctrlPr>
                                <a:rPr lang="el-GR" sz="3733" i="1">
                                  <a:latin typeface="Cambria Math" panose="02040503050406030204" pitchFamily="18" charset="0"/>
                                  <a:ea typeface="Cambria Math"/>
                                </a:rPr>
                              </m:ctrlPr>
                            </m:fPr>
                            <m:num>
                              <m:sSup>
                                <m:sSupPr>
                                  <m:ctrlPr>
                                    <a:rPr lang="el-GR" sz="3733" i="1">
                                      <a:latin typeface="Cambria Math" panose="02040503050406030204" pitchFamily="18" charset="0"/>
                                      <a:ea typeface="Cambria Math"/>
                                    </a:rPr>
                                  </m:ctrlPr>
                                </m:sSupPr>
                                <m:e>
                                  <m:r>
                                    <a:rPr lang="en-US" sz="3733" i="1">
                                      <a:latin typeface="Cambria Math"/>
                                      <a:ea typeface="Cambria Math"/>
                                    </a:rPr>
                                    <m:t>𝑛</m:t>
                                  </m:r>
                                </m:e>
                                <m:sup>
                                  <m:r>
                                    <a:rPr lang="en-US" sz="3733" i="1">
                                      <a:latin typeface="Cambria Math"/>
                                      <a:ea typeface="Cambria Math"/>
                                    </a:rPr>
                                    <m:t>2</m:t>
                                  </m:r>
                                </m:sup>
                              </m:sSup>
                            </m:num>
                            <m:den>
                              <m:func>
                                <m:funcPr>
                                  <m:ctrlPr>
                                    <a:rPr lang="en-US" sz="3733" i="1">
                                      <a:latin typeface="Cambria Math" panose="02040503050406030204" pitchFamily="18" charset="0"/>
                                      <a:ea typeface="Cambria Math"/>
                                    </a:rPr>
                                  </m:ctrlPr>
                                </m:funcPr>
                                <m:fName>
                                  <m:r>
                                    <m:rPr>
                                      <m:sty m:val="p"/>
                                    </m:rPr>
                                    <a:rPr lang="en-US" sz="3733">
                                      <a:latin typeface="Cambria Math"/>
                                      <a:ea typeface="Cambria Math"/>
                                    </a:rPr>
                                    <m:t>log</m:t>
                                  </m:r>
                                </m:fName>
                                <m:e>
                                  <m:r>
                                    <a:rPr lang="en-US" sz="3733" i="1">
                                      <a:latin typeface="Cambria Math"/>
                                      <a:ea typeface="Cambria Math"/>
                                    </a:rPr>
                                    <m:t>𝑛</m:t>
                                  </m:r>
                                </m:e>
                              </m:func>
                            </m:den>
                          </m:f>
                        </m:e>
                      </m:d>
                      <m:r>
                        <a:rPr lang="en-US" sz="3733" i="1">
                          <a:latin typeface="Cambria Math"/>
                          <a:ea typeface="Cambria Math"/>
                        </a:rPr>
                        <m:t>.</m:t>
                      </m:r>
                    </m:oMath>
                  </m:oMathPara>
                </a14:m>
                <a:endParaRPr lang="en-US" sz="3733" dirty="0"/>
              </a:p>
              <a:p>
                <a:pPr marL="0" indent="0" algn="ctr">
                  <a:buNone/>
                </a:pPr>
                <a:endParaRPr lang="en-US" sz="3733" dirty="0"/>
              </a:p>
              <a:p>
                <a:pPr marL="0" indent="0">
                  <a:buNone/>
                </a:pPr>
                <a:r>
                  <a:rPr lang="en-US" sz="3733" b="1" dirty="0"/>
                  <a:t>Our Result [ABH17]: </a:t>
                </a:r>
                <a:r>
                  <a:rPr lang="en-US" sz="3733" dirty="0"/>
                  <a:t>Practical construction of </a:t>
                </a:r>
                <a14:m>
                  <m:oMath xmlns:m="http://schemas.openxmlformats.org/officeDocument/2006/math">
                    <m:d>
                      <m:dPr>
                        <m:ctrlPr>
                          <a:rPr lang="el-GR" sz="3733" i="1">
                            <a:latin typeface="Cambria Math" panose="02040503050406030204" pitchFamily="18" charset="0"/>
                            <a:ea typeface="Cambria Math"/>
                          </a:rPr>
                        </m:ctrlPr>
                      </m:dPr>
                      <m:e>
                        <m:r>
                          <m:rPr>
                            <m:sty m:val="p"/>
                          </m:rPr>
                          <a:rPr lang="el-GR" sz="3733" i="1">
                            <a:latin typeface="Cambria Math"/>
                            <a:ea typeface="Cambria Math"/>
                          </a:rPr>
                          <m:t>Ω</m:t>
                        </m:r>
                        <m:d>
                          <m:dPr>
                            <m:ctrlPr>
                              <a:rPr lang="el-GR" sz="3733" i="1">
                                <a:latin typeface="Cambria Math" panose="02040503050406030204" pitchFamily="18" charset="0"/>
                                <a:ea typeface="Cambria Math"/>
                              </a:rPr>
                            </m:ctrlPr>
                          </m:dPr>
                          <m:e>
                            <m:f>
                              <m:fPr>
                                <m:ctrlPr>
                                  <a:rPr lang="el-GR" sz="3733" i="1">
                                    <a:latin typeface="Cambria Math" panose="02040503050406030204" pitchFamily="18" charset="0"/>
                                    <a:ea typeface="Cambria Math"/>
                                  </a:rPr>
                                </m:ctrlPr>
                              </m:fPr>
                              <m:num>
                                <m:r>
                                  <a:rPr lang="en-US" sz="3733" i="1">
                                    <a:latin typeface="Cambria Math" panose="02040503050406030204" pitchFamily="18" charset="0"/>
                                    <a:ea typeface="Cambria Math"/>
                                  </a:rPr>
                                  <m:t>𝑛</m:t>
                                </m:r>
                              </m:num>
                              <m:den>
                                <m:func>
                                  <m:funcPr>
                                    <m:ctrlPr>
                                      <a:rPr lang="en-US" sz="3733" i="1">
                                        <a:latin typeface="Cambria Math" panose="02040503050406030204" pitchFamily="18" charset="0"/>
                                        <a:ea typeface="Cambria Math"/>
                                      </a:rPr>
                                    </m:ctrlPr>
                                  </m:funcPr>
                                  <m:fName>
                                    <m:r>
                                      <m:rPr>
                                        <m:sty m:val="p"/>
                                      </m:rPr>
                                      <a:rPr lang="en-US" sz="3733">
                                        <a:latin typeface="Cambria Math"/>
                                        <a:ea typeface="Cambria Math"/>
                                      </a:rPr>
                                      <m:t>log</m:t>
                                    </m:r>
                                  </m:fName>
                                  <m:e>
                                    <m:r>
                                      <a:rPr lang="en-US" sz="3733" i="1">
                                        <a:latin typeface="Cambria Math"/>
                                        <a:ea typeface="Cambria Math"/>
                                      </a:rPr>
                                      <m:t>𝑛</m:t>
                                    </m:r>
                                  </m:e>
                                </m:func>
                              </m:den>
                            </m:f>
                          </m:e>
                        </m:d>
                        <m:r>
                          <a:rPr lang="en-US" sz="3733" i="1">
                            <a:latin typeface="Cambria Math" panose="02040503050406030204" pitchFamily="18" charset="0"/>
                            <a:ea typeface="Cambria Math"/>
                          </a:rPr>
                          <m:t>,</m:t>
                        </m:r>
                        <m:r>
                          <m:rPr>
                            <m:sty m:val="p"/>
                          </m:rPr>
                          <a:rPr lang="el-GR" sz="3733" i="1">
                            <a:latin typeface="Cambria Math"/>
                            <a:ea typeface="Cambria Math"/>
                          </a:rPr>
                          <m:t>Ω</m:t>
                        </m:r>
                        <m:d>
                          <m:dPr>
                            <m:ctrlPr>
                              <a:rPr lang="el-GR" sz="3733" i="1">
                                <a:latin typeface="Cambria Math" panose="02040503050406030204" pitchFamily="18" charset="0"/>
                                <a:ea typeface="Cambria Math"/>
                              </a:rPr>
                            </m:ctrlPr>
                          </m:dPr>
                          <m:e>
                            <m:r>
                              <a:rPr lang="en-US" sz="3733" i="1">
                                <a:latin typeface="Cambria Math" panose="02040503050406030204" pitchFamily="18" charset="0"/>
                                <a:ea typeface="Cambria Math"/>
                              </a:rPr>
                              <m:t>𝑛</m:t>
                            </m:r>
                          </m:e>
                        </m:d>
                      </m:e>
                    </m:d>
                  </m:oMath>
                </a14:m>
                <a:r>
                  <a:rPr lang="en-US" sz="3733" dirty="0"/>
                  <a:t>-depth-robust graph.</a:t>
                </a:r>
                <a:r>
                  <a:rPr lang="en-US" sz="3733" b="1" dirty="0"/>
                  <a:t> </a:t>
                </a:r>
              </a:p>
              <a:p>
                <a:pPr marL="0" indent="0">
                  <a:buNone/>
                </a:pPr>
                <a:endParaRPr lang="en-US" sz="3733" b="1" dirty="0"/>
              </a:p>
              <a:p>
                <a:pPr marL="0" indent="0">
                  <a:buNone/>
                </a:pPr>
                <a:r>
                  <a:rPr lang="en-US" sz="3733" b="1" dirty="0"/>
                  <a:t>What do I mean by practical?</a:t>
                </a:r>
              </a:p>
              <a:p>
                <a:r>
                  <a:rPr lang="en-US" sz="3733" dirty="0"/>
                  <a:t>Argon2i source code can be easily tweaked to use new edge distribution</a:t>
                </a:r>
              </a:p>
              <a:p>
                <a:r>
                  <a:rPr lang="en-US" sz="3733" dirty="0"/>
                  <a:t>…with no adverse performance impacts</a:t>
                </a:r>
              </a:p>
            </p:txBody>
          </p:sp>
        </mc:Choice>
        <mc:Fallback>
          <p:sp>
            <p:nvSpPr>
              <p:cNvPr id="6" name="Content Placeholder 2"/>
              <p:cNvSpPr txBox="1">
                <a:spLocks noRot="1" noChangeAspect="1" noMove="1" noResize="1" noEditPoints="1" noAdjustHandles="1" noChangeArrowheads="1" noChangeShapeType="1" noTextEdit="1"/>
              </p:cNvSpPr>
              <p:nvPr/>
            </p:nvSpPr>
            <p:spPr>
              <a:xfrm>
                <a:off x="488911" y="2506661"/>
                <a:ext cx="11152311" cy="4351339"/>
              </a:xfrm>
              <a:prstGeom prst="rect">
                <a:avLst/>
              </a:prstGeom>
              <a:blipFill>
                <a:blip r:embed="rId2"/>
                <a:stretch>
                  <a:fillRect l="-984" t="-3501" b="-1261"/>
                </a:stretch>
              </a:blipFill>
            </p:spPr>
            <p:txBody>
              <a:bodyPr/>
              <a:lstStyle/>
              <a:p>
                <a:r>
                  <a:rPr lang="en-US">
                    <a:noFill/>
                  </a:rPr>
                  <a:t> </a:t>
                </a:r>
              </a:p>
            </p:txBody>
          </p:sp>
        </mc:Fallback>
      </mc:AlternateContent>
      <p:sp>
        <p:nvSpPr>
          <p:cNvPr id="7" name="Rectangle 6"/>
          <p:cNvSpPr/>
          <p:nvPr/>
        </p:nvSpPr>
        <p:spPr>
          <a:xfrm>
            <a:off x="568831" y="1544807"/>
            <a:ext cx="11072391" cy="636920"/>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5600" dirty="0">
              <a:solidFill>
                <a:schemeClr val="tx1"/>
              </a:solidFill>
            </a:endParaRPr>
          </a:p>
        </p:txBody>
      </p:sp>
      <mc:AlternateContent xmlns:mc="http://schemas.openxmlformats.org/markup-compatibility/2006">
        <mc:Choice xmlns:a14="http://schemas.microsoft.com/office/drawing/2010/main" Requires="a14">
          <p:sp>
            <p:nvSpPr>
              <p:cNvPr id="8" name="Rectangle 7"/>
              <p:cNvSpPr/>
              <p:nvPr/>
            </p:nvSpPr>
            <p:spPr>
              <a:xfrm>
                <a:off x="510683" y="1544807"/>
                <a:ext cx="11130539" cy="523220"/>
              </a:xfrm>
              <a:prstGeom prst="rect">
                <a:avLst/>
              </a:prstGeom>
            </p:spPr>
            <p:txBody>
              <a:bodyPr wrap="square" lIns="91440" tIns="45720" rIns="91440" bIns="45720">
                <a:spAutoFit/>
              </a:bodyPr>
              <a:lstStyle/>
              <a:p>
                <a14:m>
                  <m:oMath xmlns:m="http://schemas.openxmlformats.org/officeDocument/2006/math">
                    <m:r>
                      <a:rPr lang="en-US" sz="2800" b="1">
                        <a:latin typeface="Cambria Math" panose="02040503050406030204" pitchFamily="18" charset="0"/>
                      </a:rPr>
                      <m:t>𝐓𝐡𝐞𝐨𝐫𝐞𝐦</m:t>
                    </m:r>
                    <m:r>
                      <a:rPr lang="en-US" sz="2800" b="1">
                        <a:latin typeface="Cambria Math" panose="02040503050406030204" pitchFamily="18" charset="0"/>
                      </a:rPr>
                      <m:t> [</m:t>
                    </m:r>
                    <m:r>
                      <a:rPr lang="en-US" sz="2800" b="1">
                        <a:latin typeface="Cambria Math" panose="02040503050406030204" pitchFamily="18" charset="0"/>
                      </a:rPr>
                      <m:t>𝐀𝐁𝐏𝟏𝟕</m:t>
                    </m:r>
                    <m:r>
                      <a:rPr lang="en-US" sz="2800" b="1">
                        <a:latin typeface="Cambria Math" panose="02040503050406030204" pitchFamily="18" charset="0"/>
                      </a:rPr>
                      <m:t>]:</m:t>
                    </m:r>
                    <m:r>
                      <a:rPr lang="en-US" sz="2800">
                        <a:latin typeface="Cambria Math" panose="02040503050406030204" pitchFamily="18" charset="0"/>
                      </a:rPr>
                      <m:t> </m:t>
                    </m:r>
                  </m:oMath>
                </a14:m>
                <a:r>
                  <a:rPr lang="en-US" sz="2800" dirty="0"/>
                  <a:t>Let G=(V,E) be (</a:t>
                </a:r>
                <a:r>
                  <a:rPr lang="en-US" sz="2800" dirty="0" err="1"/>
                  <a:t>e,d</a:t>
                </a:r>
                <a:r>
                  <a:rPr lang="en-US" sz="2800" dirty="0"/>
                  <a:t>)-depth robust then </a:t>
                </a:r>
                <a14:m>
                  <m:oMath xmlns:m="http://schemas.openxmlformats.org/officeDocument/2006/math">
                    <m:r>
                      <m:rPr>
                        <m:sty m:val="p"/>
                      </m:rPr>
                      <a:rPr lang="en-US" sz="2800">
                        <a:latin typeface="Cambria Math"/>
                        <a:ea typeface="Cambria Math" panose="02040503050406030204" pitchFamily="18" charset="0"/>
                      </a:rPr>
                      <m:t>aAT</m:t>
                    </m:r>
                  </m:oMath>
                </a14:m>
                <a:r>
                  <a:rPr lang="en-US" sz="2800" dirty="0"/>
                  <a:t>(G)</a:t>
                </a:r>
                <a14:m>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𝑒𝑑</m:t>
                    </m:r>
                  </m:oMath>
                </a14:m>
                <a:r>
                  <a:rPr lang="en-US" sz="2800" dirty="0"/>
                  <a:t>.</a:t>
                </a:r>
              </a:p>
            </p:txBody>
          </p:sp>
        </mc:Choice>
        <mc:Fallback>
          <p:sp>
            <p:nvSpPr>
              <p:cNvPr id="8" name="Rectangle 7"/>
              <p:cNvSpPr>
                <a:spLocks noRot="1" noChangeAspect="1" noMove="1" noResize="1" noEditPoints="1" noAdjustHandles="1" noChangeArrowheads="1" noChangeShapeType="1" noTextEdit="1"/>
              </p:cNvSpPr>
              <p:nvPr/>
            </p:nvSpPr>
            <p:spPr>
              <a:xfrm>
                <a:off x="510683" y="1544807"/>
                <a:ext cx="11130539" cy="523220"/>
              </a:xfrm>
              <a:prstGeom prst="rect">
                <a:avLst/>
              </a:prstGeom>
              <a:blipFill>
                <a:blip r:embed="rId3"/>
                <a:stretch>
                  <a:fillRect t="-10465" b="-32558"/>
                </a:stretch>
              </a:blipFill>
            </p:spPr>
            <p:txBody>
              <a:bodyPr/>
              <a:lstStyle/>
              <a:p>
                <a:r>
                  <a:rPr lang="en-US">
                    <a:noFill/>
                  </a:rPr>
                  <a:t> </a:t>
                </a:r>
              </a:p>
            </p:txBody>
          </p:sp>
        </mc:Fallback>
      </mc:AlternateContent>
      <p:sp>
        <p:nvSpPr>
          <p:cNvPr id="9" name="Rectangle 8"/>
          <p:cNvSpPr/>
          <p:nvPr/>
        </p:nvSpPr>
        <p:spPr>
          <a:xfrm>
            <a:off x="393853" y="3939822"/>
            <a:ext cx="11357880" cy="1309511"/>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5600" dirty="0">
              <a:solidFill>
                <a:schemeClr val="tx1"/>
              </a:solidFill>
            </a:endParaRPr>
          </a:p>
        </p:txBody>
      </p:sp>
    </p:spTree>
    <p:extLst>
      <p:ext uri="{BB962C8B-B14F-4D97-AF65-F5344CB8AC3E}">
        <p14:creationId xmlns:p14="http://schemas.microsoft.com/office/powerpoint/2010/main" val="6493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DRSample</a:t>
            </a:r>
            <a:endParaRPr lang="en-US" dirty="0"/>
          </a:p>
        </p:txBody>
      </p:sp>
      <p:sp>
        <p:nvSpPr>
          <p:cNvPr id="4" name="Oval 3"/>
          <p:cNvSpPr/>
          <p:nvPr/>
        </p:nvSpPr>
        <p:spPr>
          <a:xfrm>
            <a:off x="1595334" y="2301990"/>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5" name="Oval 4"/>
          <p:cNvSpPr/>
          <p:nvPr/>
        </p:nvSpPr>
        <p:spPr>
          <a:xfrm>
            <a:off x="2536875" y="2301990"/>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sp>
        <p:nvSpPr>
          <p:cNvPr id="6" name="Oval 5"/>
          <p:cNvSpPr/>
          <p:nvPr/>
        </p:nvSpPr>
        <p:spPr>
          <a:xfrm>
            <a:off x="3478415" y="227510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3</a:t>
            </a:r>
          </a:p>
        </p:txBody>
      </p:sp>
      <p:cxnSp>
        <p:nvCxnSpPr>
          <p:cNvPr id="7" name="Straight Arrow Connector 6"/>
          <p:cNvCxnSpPr/>
          <p:nvPr/>
        </p:nvCxnSpPr>
        <p:spPr>
          <a:xfrm>
            <a:off x="2147309" y="2575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118014" y="2582310"/>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059554" y="2539134"/>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400750" y="226018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4</a:t>
            </a:r>
          </a:p>
        </p:txBody>
      </p:sp>
      <p:sp>
        <p:nvSpPr>
          <p:cNvPr id="11" name="Oval 10"/>
          <p:cNvSpPr/>
          <p:nvPr/>
        </p:nvSpPr>
        <p:spPr>
          <a:xfrm>
            <a:off x="6387127" y="229794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err="1"/>
              <a:t>i</a:t>
            </a:r>
            <a:endParaRPr lang="en-US" sz="2267" dirty="0"/>
          </a:p>
        </p:txBody>
      </p:sp>
      <p:cxnSp>
        <p:nvCxnSpPr>
          <p:cNvPr id="12" name="Straight Arrow Connector 11"/>
          <p:cNvCxnSpPr/>
          <p:nvPr/>
        </p:nvCxnSpPr>
        <p:spPr>
          <a:xfrm>
            <a:off x="4952725" y="25337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35903" y="1901930"/>
            <a:ext cx="679994" cy="954107"/>
          </a:xfrm>
          <a:prstGeom prst="rect">
            <a:avLst/>
          </a:prstGeom>
          <a:noFill/>
        </p:spPr>
        <p:txBody>
          <a:bodyPr wrap="none" lIns="91440" tIns="45720" rIns="91440" bIns="45720" rtlCol="0">
            <a:spAutoFit/>
          </a:bodyPr>
          <a:lstStyle/>
          <a:p>
            <a:r>
              <a:rPr lang="en-US" sz="5600" dirty="0"/>
              <a:t>…</a:t>
            </a:r>
          </a:p>
        </p:txBody>
      </p:sp>
      <p:cxnSp>
        <p:nvCxnSpPr>
          <p:cNvPr id="14" name="Straight Arrow Connector 13"/>
          <p:cNvCxnSpPr/>
          <p:nvPr/>
        </p:nvCxnSpPr>
        <p:spPr>
          <a:xfrm>
            <a:off x="5941245" y="2575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9350617" y="225342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n</a:t>
            </a:r>
          </a:p>
        </p:txBody>
      </p:sp>
      <p:cxnSp>
        <p:nvCxnSpPr>
          <p:cNvPr id="17" name="Straight Arrow Connector 16"/>
          <p:cNvCxnSpPr/>
          <p:nvPr/>
        </p:nvCxnSpPr>
        <p:spPr>
          <a:xfrm>
            <a:off x="8982392" y="2566103"/>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968262" y="2582309"/>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2">
            <p14:nvContentPartPr>
              <p14:cNvPr id="3" name="Ink 2"/>
              <p14:cNvContentPartPr/>
              <p14:nvPr/>
            </p14:nvContentPartPr>
            <p14:xfrm>
              <a:off x="9420960" y="1811520"/>
              <a:ext cx="40320" cy="38880"/>
            </p14:xfrm>
          </p:contentPart>
        </mc:Choice>
        <mc:Fallback>
          <p:pic>
            <p:nvPicPr>
              <p:cNvPr id="3" name="Ink 2"/>
              <p:cNvPicPr/>
              <p:nvPr/>
            </p:nvPicPr>
            <p:blipFill>
              <a:blip r:embed="rId3"/>
              <a:stretch>
                <a:fillRect/>
              </a:stretch>
            </p:blipFill>
            <p:spPr>
              <a:xfrm>
                <a:off x="9414120" y="1805400"/>
                <a:ext cx="52560" cy="51480"/>
              </a:xfrm>
              <a:prstGeom prst="rect">
                <a:avLst/>
              </a:prstGeom>
            </p:spPr>
          </p:pic>
        </mc:Fallback>
      </mc:AlternateContent>
    </p:spTree>
    <p:extLst>
      <p:ext uri="{BB962C8B-B14F-4D97-AF65-F5344CB8AC3E}">
        <p14:creationId xmlns:p14="http://schemas.microsoft.com/office/powerpoint/2010/main" val="16674770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079" y="391701"/>
            <a:ext cx="10515600" cy="1325563"/>
          </a:xfrm>
        </p:spPr>
        <p:txBody>
          <a:bodyPr/>
          <a:lstStyle/>
          <a:p>
            <a:r>
              <a:rPr lang="en-US" dirty="0" err="1" smtClean="0"/>
              <a:t>DRSample</a:t>
            </a:r>
            <a:endParaRPr lang="en-US" dirty="0"/>
          </a:p>
        </p:txBody>
      </p:sp>
      <p:sp>
        <p:nvSpPr>
          <p:cNvPr id="4" name="Oval 3"/>
          <p:cNvSpPr/>
          <p:nvPr/>
        </p:nvSpPr>
        <p:spPr>
          <a:xfrm>
            <a:off x="1595334" y="2301990"/>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5" name="Oval 4"/>
          <p:cNvSpPr/>
          <p:nvPr/>
        </p:nvSpPr>
        <p:spPr>
          <a:xfrm>
            <a:off x="2536875" y="2301990"/>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sp>
        <p:nvSpPr>
          <p:cNvPr id="6" name="Oval 5"/>
          <p:cNvSpPr/>
          <p:nvPr/>
        </p:nvSpPr>
        <p:spPr>
          <a:xfrm>
            <a:off x="3478415" y="227510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3</a:t>
            </a:r>
          </a:p>
        </p:txBody>
      </p:sp>
      <p:cxnSp>
        <p:nvCxnSpPr>
          <p:cNvPr id="7" name="Straight Arrow Connector 6"/>
          <p:cNvCxnSpPr/>
          <p:nvPr/>
        </p:nvCxnSpPr>
        <p:spPr>
          <a:xfrm>
            <a:off x="2147309" y="2575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118014" y="2582310"/>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059554" y="2539134"/>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400750" y="226018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4</a:t>
            </a:r>
          </a:p>
        </p:txBody>
      </p:sp>
      <p:sp>
        <p:nvSpPr>
          <p:cNvPr id="11" name="Oval 10"/>
          <p:cNvSpPr/>
          <p:nvPr/>
        </p:nvSpPr>
        <p:spPr>
          <a:xfrm>
            <a:off x="6387127" y="229794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err="1"/>
              <a:t>i</a:t>
            </a:r>
            <a:endParaRPr lang="en-US" sz="2267" dirty="0"/>
          </a:p>
        </p:txBody>
      </p:sp>
      <p:cxnSp>
        <p:nvCxnSpPr>
          <p:cNvPr id="12" name="Straight Arrow Connector 11"/>
          <p:cNvCxnSpPr/>
          <p:nvPr/>
        </p:nvCxnSpPr>
        <p:spPr>
          <a:xfrm>
            <a:off x="4952725" y="25337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35903" y="1901930"/>
            <a:ext cx="679994" cy="954107"/>
          </a:xfrm>
          <a:prstGeom prst="rect">
            <a:avLst/>
          </a:prstGeom>
          <a:noFill/>
        </p:spPr>
        <p:txBody>
          <a:bodyPr wrap="none" lIns="91440" tIns="45720" rIns="91440" bIns="45720" rtlCol="0">
            <a:spAutoFit/>
          </a:bodyPr>
          <a:lstStyle/>
          <a:p>
            <a:r>
              <a:rPr lang="en-US" sz="5600" dirty="0"/>
              <a:t>…</a:t>
            </a:r>
          </a:p>
        </p:txBody>
      </p:sp>
      <p:cxnSp>
        <p:nvCxnSpPr>
          <p:cNvPr id="14" name="Straight Arrow Connector 13"/>
          <p:cNvCxnSpPr/>
          <p:nvPr/>
        </p:nvCxnSpPr>
        <p:spPr>
          <a:xfrm>
            <a:off x="5941245" y="2575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9350617" y="225342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n</a:t>
            </a:r>
          </a:p>
        </p:txBody>
      </p:sp>
      <p:cxnSp>
        <p:nvCxnSpPr>
          <p:cNvPr id="17" name="Straight Arrow Connector 16"/>
          <p:cNvCxnSpPr/>
          <p:nvPr/>
        </p:nvCxnSpPr>
        <p:spPr>
          <a:xfrm>
            <a:off x="8982392" y="2566103"/>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Curved Connector 17"/>
          <p:cNvCxnSpPr>
            <a:stCxn id="5" idx="7"/>
            <a:endCxn id="11" idx="1"/>
          </p:cNvCxnSpPr>
          <p:nvPr/>
        </p:nvCxnSpPr>
        <p:spPr>
          <a:xfrm rot="5400000" flipH="1" flipV="1">
            <a:off x="4750543" y="662006"/>
            <a:ext cx="4048" cy="3439327"/>
          </a:xfrm>
          <a:prstGeom prst="curvedConnector3">
            <a:avLst>
              <a:gd name="adj1" fmla="val 7765563"/>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968262" y="2582309"/>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6" name="TextBox 25"/>
              <p:cNvSpPr txBox="1"/>
              <p:nvPr/>
            </p:nvSpPr>
            <p:spPr>
              <a:xfrm>
                <a:off x="1595334" y="3054400"/>
                <a:ext cx="2525500" cy="523220"/>
              </a:xfrm>
              <a:prstGeom prst="rect">
                <a:avLst/>
              </a:prstGeom>
              <a:noFill/>
            </p:spPr>
            <p:txBody>
              <a:bodyPr wrap="none" lIns="91440" tIns="45720" rIns="91440" bIns="45720" rtlCol="0">
                <a:spAutoFit/>
              </a:bodyPr>
              <a:lstStyle/>
              <a:p>
                <a:r>
                  <a:rPr lang="en-US" sz="2800" dirty="0"/>
                  <a:t>Indegree: </a:t>
                </a:r>
                <a14:m>
                  <m:oMath xmlns:m="http://schemas.openxmlformats.org/officeDocument/2006/math">
                    <m:r>
                      <a:rPr lang="en-US" sz="2800" i="1">
                        <a:latin typeface="Cambria Math" panose="02040503050406030204" pitchFamily="18" charset="0"/>
                        <a:ea typeface="Cambria Math" panose="02040503050406030204" pitchFamily="18" charset="0"/>
                      </a:rPr>
                      <m:t>𝛿</m:t>
                    </m:r>
                    <m:r>
                      <a:rPr lang="en-US" sz="2800" i="1">
                        <a:latin typeface="Cambria Math" panose="02040503050406030204" pitchFamily="18" charset="0"/>
                        <a:ea typeface="Cambria Math" panose="02040503050406030204" pitchFamily="18" charset="0"/>
                      </a:rPr>
                      <m:t>=2</m:t>
                    </m:r>
                  </m:oMath>
                </a14:m>
                <a:endParaRPr lang="en-US" sz="2800" dirty="0"/>
              </a:p>
            </p:txBody>
          </p:sp>
        </mc:Choice>
        <mc:Fallback>
          <p:sp>
            <p:nvSpPr>
              <p:cNvPr id="26" name="TextBox 25"/>
              <p:cNvSpPr txBox="1">
                <a:spLocks noRot="1" noChangeAspect="1" noMove="1" noResize="1" noEditPoints="1" noAdjustHandles="1" noChangeArrowheads="1" noChangeShapeType="1" noTextEdit="1"/>
              </p:cNvSpPr>
              <p:nvPr/>
            </p:nvSpPr>
            <p:spPr>
              <a:xfrm>
                <a:off x="1595334" y="3054400"/>
                <a:ext cx="2525500" cy="523220"/>
              </a:xfrm>
              <a:prstGeom prst="rect">
                <a:avLst/>
              </a:prstGeom>
              <a:blipFill>
                <a:blip r:embed="rId2"/>
                <a:stretch>
                  <a:fillRect l="-5072" t="-10465" b="-32558"/>
                </a:stretch>
              </a:blipFill>
            </p:spPr>
            <p:txBody>
              <a:bodyPr/>
              <a:lstStyle/>
              <a:p>
                <a:r>
                  <a:rPr lang="en-US">
                    <a:noFill/>
                  </a:rPr>
                  <a:t> </a:t>
                </a:r>
              </a:p>
            </p:txBody>
          </p:sp>
        </mc:Fallback>
      </mc:AlternateContent>
      <p:sp>
        <p:nvSpPr>
          <p:cNvPr id="20" name="TextBox 19"/>
          <p:cNvSpPr txBox="1"/>
          <p:nvPr/>
        </p:nvSpPr>
        <p:spPr>
          <a:xfrm>
            <a:off x="230458" y="3765019"/>
            <a:ext cx="11157221" cy="707886"/>
          </a:xfrm>
          <a:prstGeom prst="rect">
            <a:avLst/>
          </a:prstGeom>
          <a:noFill/>
        </p:spPr>
        <p:txBody>
          <a:bodyPr wrap="none" lIns="91440" tIns="45720" rIns="91440" bIns="45720" rtlCol="0">
            <a:spAutoFit/>
          </a:bodyPr>
          <a:lstStyle/>
          <a:p>
            <a:r>
              <a:rPr lang="en-US" sz="4000" dirty="0">
                <a:solidFill>
                  <a:srgbClr val="7030A0"/>
                </a:solidFill>
              </a:rPr>
              <a:t>Key Modification to Argon2i: New distribution for r(</a:t>
            </a:r>
            <a:r>
              <a:rPr lang="en-US" sz="4000" dirty="0" err="1">
                <a:solidFill>
                  <a:srgbClr val="7030A0"/>
                </a:solidFill>
              </a:rPr>
              <a:t>i</a:t>
            </a:r>
            <a:r>
              <a:rPr lang="en-US" sz="4000" dirty="0">
                <a:solidFill>
                  <a:srgbClr val="7030A0"/>
                </a:solidFill>
              </a:rPr>
              <a:t>)</a:t>
            </a:r>
          </a:p>
        </p:txBody>
      </p:sp>
      <p:sp>
        <p:nvSpPr>
          <p:cNvPr id="22" name="TextBox 23"/>
          <p:cNvSpPr txBox="1"/>
          <p:nvPr/>
        </p:nvSpPr>
        <p:spPr>
          <a:xfrm>
            <a:off x="2630141" y="1472432"/>
            <a:ext cx="4122347" cy="523220"/>
          </a:xfrm>
          <a:prstGeom prst="rect">
            <a:avLst/>
          </a:prstGeom>
          <a:noFill/>
        </p:spPr>
        <p:txBody>
          <a:bodyPr wrap="none" lIns="91440" tIns="45720" rIns="91440" bIns="457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rgbClr val="7030A0"/>
                </a:solidFill>
              </a:rPr>
              <a:t>random predecessor r(</a:t>
            </a:r>
            <a:r>
              <a:rPr lang="en-US" sz="2800" dirty="0" err="1">
                <a:solidFill>
                  <a:srgbClr val="7030A0"/>
                </a:solidFill>
              </a:rPr>
              <a:t>i</a:t>
            </a:r>
            <a:r>
              <a:rPr lang="en-US" sz="2800" dirty="0">
                <a:solidFill>
                  <a:srgbClr val="7030A0"/>
                </a:solidFill>
              </a:rPr>
              <a:t>) &lt; </a:t>
            </a:r>
            <a:r>
              <a:rPr lang="en-US" sz="2800" dirty="0" err="1">
                <a:solidFill>
                  <a:srgbClr val="7030A0"/>
                </a:solidFill>
              </a:rPr>
              <a:t>i</a:t>
            </a:r>
            <a:endParaRPr lang="en-US" sz="2800" dirty="0">
              <a:solidFill>
                <a:srgbClr val="7030A0"/>
              </a:solidFill>
            </a:endParaRPr>
          </a:p>
        </p:txBody>
      </p:sp>
    </p:spTree>
    <p:extLst>
      <p:ext uri="{BB962C8B-B14F-4D97-AF65-F5344CB8AC3E}">
        <p14:creationId xmlns:p14="http://schemas.microsoft.com/office/powerpoint/2010/main" val="388026568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DRSample</a:t>
            </a:r>
            <a:endParaRPr lang="en-US" dirty="0"/>
          </a:p>
        </p:txBody>
      </p:sp>
      <p:sp>
        <p:nvSpPr>
          <p:cNvPr id="4" name="Oval 3"/>
          <p:cNvSpPr/>
          <p:nvPr/>
        </p:nvSpPr>
        <p:spPr>
          <a:xfrm>
            <a:off x="892822" y="2301990"/>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5" name="Oval 4"/>
          <p:cNvSpPr/>
          <p:nvPr/>
        </p:nvSpPr>
        <p:spPr>
          <a:xfrm>
            <a:off x="1834362" y="2301990"/>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cxnSp>
        <p:nvCxnSpPr>
          <p:cNvPr id="7" name="Straight Arrow Connector 6"/>
          <p:cNvCxnSpPr/>
          <p:nvPr/>
        </p:nvCxnSpPr>
        <p:spPr>
          <a:xfrm>
            <a:off x="1444796" y="2575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8833525" y="23416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err="1"/>
              <a:t>i</a:t>
            </a:r>
            <a:endParaRPr lang="en-US" sz="2267" dirty="0"/>
          </a:p>
        </p:txBody>
      </p:sp>
      <p:sp>
        <p:nvSpPr>
          <p:cNvPr id="13" name="TextBox 12"/>
          <p:cNvSpPr txBox="1"/>
          <p:nvPr/>
        </p:nvSpPr>
        <p:spPr>
          <a:xfrm>
            <a:off x="3694064" y="1985558"/>
            <a:ext cx="679994" cy="954107"/>
          </a:xfrm>
          <a:prstGeom prst="rect">
            <a:avLst/>
          </a:prstGeom>
          <a:noFill/>
        </p:spPr>
        <p:txBody>
          <a:bodyPr wrap="none" lIns="91440" tIns="45720" rIns="91440" bIns="45720" rtlCol="0">
            <a:spAutoFit/>
          </a:bodyPr>
          <a:lstStyle/>
          <a:p>
            <a:r>
              <a:rPr lang="en-US" sz="5600" dirty="0"/>
              <a:t>…</a:t>
            </a:r>
          </a:p>
        </p:txBody>
      </p:sp>
      <p:sp>
        <p:nvSpPr>
          <p:cNvPr id="16" name="Oval 15"/>
          <p:cNvSpPr/>
          <p:nvPr/>
        </p:nvSpPr>
        <p:spPr>
          <a:xfrm>
            <a:off x="10476867" y="225342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n</a:t>
            </a:r>
          </a:p>
        </p:txBody>
      </p:sp>
      <p:cxnSp>
        <p:nvCxnSpPr>
          <p:cNvPr id="17" name="Straight Arrow Connector 16"/>
          <p:cNvCxnSpPr/>
          <p:nvPr/>
        </p:nvCxnSpPr>
        <p:spPr>
          <a:xfrm flipV="1">
            <a:off x="10319441" y="2566103"/>
            <a:ext cx="184113" cy="3112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9321117" y="259722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6" name="TextBox 25"/>
              <p:cNvSpPr txBox="1"/>
              <p:nvPr/>
            </p:nvSpPr>
            <p:spPr>
              <a:xfrm>
                <a:off x="1595334" y="3054400"/>
                <a:ext cx="2525500" cy="523220"/>
              </a:xfrm>
              <a:prstGeom prst="rect">
                <a:avLst/>
              </a:prstGeom>
              <a:noFill/>
            </p:spPr>
            <p:txBody>
              <a:bodyPr wrap="none" lIns="91440" tIns="45720" rIns="91440" bIns="45720" rtlCol="0">
                <a:spAutoFit/>
              </a:bodyPr>
              <a:lstStyle/>
              <a:p>
                <a:r>
                  <a:rPr lang="en-US" sz="2800" dirty="0"/>
                  <a:t>Indegree: </a:t>
                </a:r>
                <a14:m>
                  <m:oMath xmlns:m="http://schemas.openxmlformats.org/officeDocument/2006/math">
                    <m:r>
                      <a:rPr lang="en-US" sz="2800" i="1">
                        <a:latin typeface="Cambria Math" panose="02040503050406030204" pitchFamily="18" charset="0"/>
                        <a:ea typeface="Cambria Math" panose="02040503050406030204" pitchFamily="18" charset="0"/>
                      </a:rPr>
                      <m:t>𝛿</m:t>
                    </m:r>
                    <m:r>
                      <a:rPr lang="en-US" sz="2800" i="1">
                        <a:latin typeface="Cambria Math" panose="02040503050406030204" pitchFamily="18" charset="0"/>
                        <a:ea typeface="Cambria Math" panose="02040503050406030204" pitchFamily="18" charset="0"/>
                      </a:rPr>
                      <m:t>=2</m:t>
                    </m:r>
                  </m:oMath>
                </a14:m>
                <a:endParaRPr lang="en-US" sz="2800" dirty="0"/>
              </a:p>
            </p:txBody>
          </p:sp>
        </mc:Choice>
        <mc:Fallback>
          <p:sp>
            <p:nvSpPr>
              <p:cNvPr id="26" name="TextBox 25"/>
              <p:cNvSpPr txBox="1">
                <a:spLocks noRot="1" noChangeAspect="1" noMove="1" noResize="1" noEditPoints="1" noAdjustHandles="1" noChangeArrowheads="1" noChangeShapeType="1" noTextEdit="1"/>
              </p:cNvSpPr>
              <p:nvPr/>
            </p:nvSpPr>
            <p:spPr>
              <a:xfrm>
                <a:off x="1595334" y="3054400"/>
                <a:ext cx="2525500" cy="523220"/>
              </a:xfrm>
              <a:prstGeom prst="rect">
                <a:avLst/>
              </a:prstGeom>
              <a:blipFill>
                <a:blip r:embed="rId2"/>
                <a:stretch>
                  <a:fillRect l="-5072" t="-10465" b="-325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230458" y="3577619"/>
                <a:ext cx="11157221" cy="4500335"/>
              </a:xfrm>
              <a:prstGeom prst="rect">
                <a:avLst/>
              </a:prstGeom>
              <a:noFill/>
            </p:spPr>
            <p:txBody>
              <a:bodyPr wrap="none" lIns="91440" tIns="45720" rIns="91440" bIns="45720" rtlCol="0">
                <a:spAutoFit/>
              </a:bodyPr>
              <a:lstStyle/>
              <a:p>
                <a:r>
                  <a:rPr lang="en-US" sz="4000" dirty="0">
                    <a:solidFill>
                      <a:srgbClr val="7030A0"/>
                    </a:solidFill>
                  </a:rPr>
                  <a:t>Key Modification to Argon2i: New distribution for r(</a:t>
                </a:r>
                <a:r>
                  <a:rPr lang="en-US" sz="4000" dirty="0" err="1">
                    <a:solidFill>
                      <a:srgbClr val="7030A0"/>
                    </a:solidFill>
                  </a:rPr>
                  <a:t>i</a:t>
                </a:r>
                <a:r>
                  <a:rPr lang="en-US" sz="4000" dirty="0">
                    <a:solidFill>
                      <a:srgbClr val="7030A0"/>
                    </a:solidFill>
                  </a:rPr>
                  <a:t>)</a:t>
                </a:r>
              </a:p>
              <a:p>
                <a:r>
                  <a:rPr lang="en-US" sz="4000" b="1" dirty="0"/>
                  <a:t>Sample r(</a:t>
                </a:r>
                <a:r>
                  <a:rPr lang="en-US" sz="4000" b="1" dirty="0" err="1"/>
                  <a:t>i</a:t>
                </a:r>
                <a:r>
                  <a:rPr lang="en-US" sz="4000" b="1" dirty="0"/>
                  <a:t>)</a:t>
                </a:r>
              </a:p>
              <a:p>
                <a:pPr marL="742932" indent="-742932">
                  <a:buFont typeface="+mj-lt"/>
                  <a:buAutoNum type="arabicPeriod"/>
                </a:pPr>
                <a:r>
                  <a:rPr lang="en-US" sz="4000" dirty="0"/>
                  <a:t>Partition nodes 1,…,i-2 into </a:t>
                </a:r>
                <a14:m>
                  <m:oMath xmlns:m="http://schemas.openxmlformats.org/officeDocument/2006/math">
                    <m:func>
                      <m:funcPr>
                        <m:ctrlPr>
                          <a:rPr lang="en-US" sz="4000" i="1">
                            <a:solidFill>
                              <a:srgbClr val="FF0000"/>
                            </a:solidFill>
                            <a:latin typeface="Cambria Math" panose="02040503050406030204" pitchFamily="18" charset="0"/>
                            <a:ea typeface="Cambria Math"/>
                          </a:rPr>
                        </m:ctrlPr>
                      </m:funcPr>
                      <m:fName>
                        <m:sSub>
                          <m:sSubPr>
                            <m:ctrlPr>
                              <a:rPr lang="en-US" sz="4000" i="1">
                                <a:solidFill>
                                  <a:srgbClr val="FF0000"/>
                                </a:solidFill>
                                <a:latin typeface="Cambria Math" panose="02040503050406030204" pitchFamily="18" charset="0"/>
                                <a:ea typeface="Cambria Math"/>
                              </a:rPr>
                            </m:ctrlPr>
                          </m:sSubPr>
                          <m:e>
                            <m:r>
                              <m:rPr>
                                <m:sty m:val="p"/>
                              </m:rPr>
                              <a:rPr lang="en-US" sz="4000">
                                <a:solidFill>
                                  <a:srgbClr val="FF0000"/>
                                </a:solidFill>
                                <a:latin typeface="Cambria Math"/>
                                <a:ea typeface="Cambria Math"/>
                              </a:rPr>
                              <m:t>log</m:t>
                            </m:r>
                          </m:e>
                          <m:sub>
                            <m:r>
                              <a:rPr lang="en-US" sz="4000" i="1">
                                <a:solidFill>
                                  <a:srgbClr val="FF0000"/>
                                </a:solidFill>
                                <a:latin typeface="Cambria Math"/>
                                <a:ea typeface="Cambria Math"/>
                              </a:rPr>
                              <m:t>2</m:t>
                            </m:r>
                          </m:sub>
                        </m:sSub>
                      </m:fName>
                      <m:e>
                        <m:r>
                          <a:rPr lang="en-US" sz="4000" i="1">
                            <a:solidFill>
                              <a:srgbClr val="FF0000"/>
                            </a:solidFill>
                            <a:latin typeface="Cambria Math"/>
                            <a:ea typeface="Cambria Math"/>
                          </a:rPr>
                          <m:t>𝑖</m:t>
                        </m:r>
                      </m:e>
                    </m:func>
                  </m:oMath>
                </a14:m>
                <a:r>
                  <a:rPr lang="en-US" sz="4000" dirty="0"/>
                  <a:t> buckets</a:t>
                </a:r>
              </a:p>
              <a:p>
                <a:pPr marL="742932" indent="-742932">
                  <a:buFont typeface="+mj-lt"/>
                  <a:buAutoNum type="arabicPeriod"/>
                </a:pPr>
                <a:r>
                  <a:rPr lang="en-US" sz="4000" dirty="0"/>
                  <a:t>Select bucket </a:t>
                </a:r>
                <a14:m>
                  <m:oMath xmlns:m="http://schemas.openxmlformats.org/officeDocument/2006/math">
                    <m:sSub>
                      <m:sSubPr>
                        <m:ctrlPr>
                          <a:rPr lang="en-US" sz="4000" i="1">
                            <a:solidFill>
                              <a:srgbClr val="FF0000"/>
                            </a:solidFill>
                            <a:latin typeface="Cambria Math" panose="02040503050406030204" pitchFamily="18" charset="0"/>
                          </a:rPr>
                        </m:ctrlPr>
                      </m:sSubPr>
                      <m:e>
                        <m:r>
                          <a:rPr lang="en-US" sz="4000" i="1">
                            <a:solidFill>
                              <a:srgbClr val="FF0000"/>
                            </a:solidFill>
                            <a:latin typeface="Cambria Math"/>
                          </a:rPr>
                          <m:t>𝐵</m:t>
                        </m:r>
                      </m:e>
                      <m:sub>
                        <m:r>
                          <a:rPr lang="en-US" sz="4000" i="1">
                            <a:solidFill>
                              <a:srgbClr val="FF0000"/>
                            </a:solidFill>
                            <a:latin typeface="Cambria Math"/>
                          </a:rPr>
                          <m:t>𝑗</m:t>
                        </m:r>
                      </m:sub>
                    </m:sSub>
                  </m:oMath>
                </a14:m>
                <a:r>
                  <a:rPr lang="en-US" sz="4000" dirty="0">
                    <a:solidFill>
                      <a:srgbClr val="7030A0"/>
                    </a:solidFill>
                  </a:rPr>
                  <a:t> </a:t>
                </a:r>
                <a:r>
                  <a:rPr lang="en-US" sz="4000" dirty="0"/>
                  <a:t>uniformly at random </a:t>
                </a:r>
                <a14:m>
                  <m:oMath xmlns:m="http://schemas.openxmlformats.org/officeDocument/2006/math">
                    <m:r>
                      <a:rPr lang="en-US" sz="4000" i="1">
                        <a:solidFill>
                          <a:srgbClr val="FF0000"/>
                        </a:solidFill>
                        <a:latin typeface="Cambria Math"/>
                      </a:rPr>
                      <m:t>𝑗</m:t>
                    </m:r>
                    <m:r>
                      <a:rPr lang="en-US" sz="4000" i="1">
                        <a:solidFill>
                          <a:srgbClr val="FF0000"/>
                        </a:solidFill>
                        <a:latin typeface="Cambria Math"/>
                        <a:ea typeface="Cambria Math"/>
                      </a:rPr>
                      <m:t>≤</m:t>
                    </m:r>
                    <m:func>
                      <m:funcPr>
                        <m:ctrlPr>
                          <a:rPr lang="en-US" sz="4000" i="1">
                            <a:solidFill>
                              <a:srgbClr val="FF0000"/>
                            </a:solidFill>
                            <a:latin typeface="Cambria Math" panose="02040503050406030204" pitchFamily="18" charset="0"/>
                            <a:ea typeface="Cambria Math"/>
                          </a:rPr>
                        </m:ctrlPr>
                      </m:funcPr>
                      <m:fName>
                        <m:sSub>
                          <m:sSubPr>
                            <m:ctrlPr>
                              <a:rPr lang="en-US" sz="4000" i="1">
                                <a:solidFill>
                                  <a:srgbClr val="FF0000"/>
                                </a:solidFill>
                                <a:latin typeface="Cambria Math" panose="02040503050406030204" pitchFamily="18" charset="0"/>
                                <a:ea typeface="Cambria Math"/>
                              </a:rPr>
                            </m:ctrlPr>
                          </m:sSubPr>
                          <m:e>
                            <m:r>
                              <m:rPr>
                                <m:sty m:val="p"/>
                              </m:rPr>
                              <a:rPr lang="en-US" sz="4000">
                                <a:solidFill>
                                  <a:srgbClr val="FF0000"/>
                                </a:solidFill>
                                <a:latin typeface="Cambria Math"/>
                                <a:ea typeface="Cambria Math"/>
                              </a:rPr>
                              <m:t>log</m:t>
                            </m:r>
                          </m:e>
                          <m:sub>
                            <m:r>
                              <a:rPr lang="en-US" sz="4000" i="1">
                                <a:solidFill>
                                  <a:srgbClr val="FF0000"/>
                                </a:solidFill>
                                <a:latin typeface="Cambria Math"/>
                                <a:ea typeface="Cambria Math"/>
                              </a:rPr>
                              <m:t>2</m:t>
                            </m:r>
                          </m:sub>
                        </m:sSub>
                      </m:fName>
                      <m:e>
                        <m:r>
                          <a:rPr lang="en-US" sz="4000" i="1">
                            <a:solidFill>
                              <a:srgbClr val="FF0000"/>
                            </a:solidFill>
                            <a:latin typeface="Cambria Math"/>
                            <a:ea typeface="Cambria Math"/>
                          </a:rPr>
                          <m:t>𝑖</m:t>
                        </m:r>
                      </m:e>
                    </m:func>
                  </m:oMath>
                </a14:m>
                <a:endParaRPr lang="en-US" sz="4000" dirty="0">
                  <a:solidFill>
                    <a:srgbClr val="FF0000"/>
                  </a:solidFill>
                  <a:ea typeface="Cambria Math"/>
                </a:endParaRPr>
              </a:p>
              <a:p>
                <a:pPr marL="742932" indent="-742932">
                  <a:buFont typeface="+mj-lt"/>
                  <a:buAutoNum type="arabicPeriod"/>
                </a:pPr>
                <a:r>
                  <a:rPr lang="en-US" sz="4000" dirty="0"/>
                  <a:t>Select</a:t>
                </a:r>
                <a:r>
                  <a:rPr lang="en-US" sz="4000" dirty="0">
                    <a:solidFill>
                      <a:srgbClr val="7030A0"/>
                    </a:solidFill>
                  </a:rPr>
                  <a:t> r(</a:t>
                </a:r>
                <a:r>
                  <a:rPr lang="en-US" sz="4000" dirty="0" err="1">
                    <a:solidFill>
                      <a:srgbClr val="7030A0"/>
                    </a:solidFill>
                  </a:rPr>
                  <a:t>i</a:t>
                </a:r>
                <a:r>
                  <a:rPr lang="en-US" sz="4000" dirty="0">
                    <a:solidFill>
                      <a:srgbClr val="7030A0"/>
                    </a:solidFill>
                  </a:rPr>
                  <a:t>) </a:t>
                </a:r>
                <a:r>
                  <a:rPr lang="en-US" sz="4000" dirty="0"/>
                  <a:t>uniformly from bucket </a:t>
                </a:r>
                <a14:m>
                  <m:oMath xmlns:m="http://schemas.openxmlformats.org/officeDocument/2006/math">
                    <m:sSub>
                      <m:sSubPr>
                        <m:ctrlPr>
                          <a:rPr lang="en-US" sz="4000" i="1">
                            <a:solidFill>
                              <a:srgbClr val="FF0000"/>
                            </a:solidFill>
                            <a:latin typeface="Cambria Math" panose="02040503050406030204" pitchFamily="18" charset="0"/>
                          </a:rPr>
                        </m:ctrlPr>
                      </m:sSubPr>
                      <m:e>
                        <m:r>
                          <a:rPr lang="en-US" sz="4000" i="1">
                            <a:solidFill>
                              <a:srgbClr val="FF0000"/>
                            </a:solidFill>
                            <a:latin typeface="Cambria Math"/>
                          </a:rPr>
                          <m:t>𝐵</m:t>
                        </m:r>
                      </m:e>
                      <m:sub>
                        <m:r>
                          <a:rPr lang="en-US" sz="4000" i="1">
                            <a:solidFill>
                              <a:srgbClr val="FF0000"/>
                            </a:solidFill>
                            <a:latin typeface="Cambria Math"/>
                          </a:rPr>
                          <m:t>𝑗</m:t>
                        </m:r>
                      </m:sub>
                    </m:sSub>
                  </m:oMath>
                </a14:m>
                <a:endParaRPr lang="en-US" sz="4000" dirty="0"/>
              </a:p>
              <a:p>
                <a:endParaRPr lang="en-US" sz="4000" dirty="0">
                  <a:solidFill>
                    <a:srgbClr val="7030A0"/>
                  </a:solidFill>
                </a:endParaRPr>
              </a:p>
              <a:p>
                <a:endParaRPr lang="en-US" sz="4000" dirty="0">
                  <a:solidFill>
                    <a:srgbClr val="7030A0"/>
                  </a:solidFill>
                </a:endParaRPr>
              </a:p>
            </p:txBody>
          </p:sp>
        </mc:Choice>
        <mc:Fallback>
          <p:sp>
            <p:nvSpPr>
              <p:cNvPr id="20" name="TextBox 19"/>
              <p:cNvSpPr txBox="1">
                <a:spLocks noRot="1" noChangeAspect="1" noMove="1" noResize="1" noEditPoints="1" noAdjustHandles="1" noChangeArrowheads="1" noChangeShapeType="1" noTextEdit="1"/>
              </p:cNvSpPr>
              <p:nvPr/>
            </p:nvSpPr>
            <p:spPr>
              <a:xfrm>
                <a:off x="230458" y="3577619"/>
                <a:ext cx="11157221" cy="4500335"/>
              </a:xfrm>
              <a:prstGeom prst="rect">
                <a:avLst/>
              </a:prstGeom>
              <a:blipFill>
                <a:blip r:embed="rId3"/>
                <a:stretch>
                  <a:fillRect l="-1967" t="-2439" r="-929"/>
                </a:stretch>
              </a:blipFill>
            </p:spPr>
            <p:txBody>
              <a:bodyPr/>
              <a:lstStyle/>
              <a:p>
                <a:r>
                  <a:rPr lang="en-US">
                    <a:noFill/>
                  </a:rPr>
                  <a:t> </a:t>
                </a:r>
              </a:p>
            </p:txBody>
          </p:sp>
        </mc:Fallback>
      </mc:AlternateContent>
      <p:sp>
        <p:nvSpPr>
          <p:cNvPr id="21" name="TextBox 20"/>
          <p:cNvSpPr txBox="1"/>
          <p:nvPr/>
        </p:nvSpPr>
        <p:spPr>
          <a:xfrm>
            <a:off x="9636240" y="1892071"/>
            <a:ext cx="679994" cy="954107"/>
          </a:xfrm>
          <a:prstGeom prst="rect">
            <a:avLst/>
          </a:prstGeom>
          <a:noFill/>
        </p:spPr>
        <p:txBody>
          <a:bodyPr wrap="none" lIns="91440" tIns="45720" rIns="91440" bIns="45720" rtlCol="0">
            <a:spAutoFit/>
          </a:bodyPr>
          <a:lstStyle/>
          <a:p>
            <a:r>
              <a:rPr lang="en-US" sz="5600" dirty="0"/>
              <a:t>…</a:t>
            </a:r>
          </a:p>
        </p:txBody>
      </p:sp>
      <p:sp>
        <p:nvSpPr>
          <p:cNvPr id="22" name="Oval 21"/>
          <p:cNvSpPr/>
          <p:nvPr/>
        </p:nvSpPr>
        <p:spPr>
          <a:xfrm>
            <a:off x="7955677" y="2341790"/>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i-1</a:t>
            </a:r>
          </a:p>
        </p:txBody>
      </p:sp>
      <p:sp>
        <p:nvSpPr>
          <p:cNvPr id="23" name="Oval 22"/>
          <p:cNvSpPr/>
          <p:nvPr/>
        </p:nvSpPr>
        <p:spPr>
          <a:xfrm>
            <a:off x="6997249" y="2376334"/>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i-2</a:t>
            </a:r>
          </a:p>
        </p:txBody>
      </p:sp>
      <p:cxnSp>
        <p:nvCxnSpPr>
          <p:cNvPr id="27" name="Straight Arrow Connector 26"/>
          <p:cNvCxnSpPr>
            <a:endCxn id="22" idx="2"/>
          </p:cNvCxnSpPr>
          <p:nvPr/>
        </p:nvCxnSpPr>
        <p:spPr>
          <a:xfrm flipV="1">
            <a:off x="7482443" y="2620736"/>
            <a:ext cx="473236" cy="376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473118" y="2609586"/>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6134908" y="2372619"/>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i-3</a:t>
            </a:r>
          </a:p>
        </p:txBody>
      </p:sp>
      <p:cxnSp>
        <p:nvCxnSpPr>
          <p:cNvPr id="30" name="Straight Arrow Connector 29"/>
          <p:cNvCxnSpPr/>
          <p:nvPr/>
        </p:nvCxnSpPr>
        <p:spPr>
          <a:xfrm flipV="1">
            <a:off x="6620102" y="2617023"/>
            <a:ext cx="473236" cy="376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996421" y="2372621"/>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i-8</a:t>
            </a:r>
          </a:p>
        </p:txBody>
      </p:sp>
      <p:sp>
        <p:nvSpPr>
          <p:cNvPr id="32" name="TextBox 31"/>
          <p:cNvSpPr txBox="1"/>
          <p:nvPr/>
        </p:nvSpPr>
        <p:spPr>
          <a:xfrm>
            <a:off x="2393820" y="1951356"/>
            <a:ext cx="679994" cy="954107"/>
          </a:xfrm>
          <a:prstGeom prst="rect">
            <a:avLst/>
          </a:prstGeom>
          <a:noFill/>
        </p:spPr>
        <p:txBody>
          <a:bodyPr wrap="none" lIns="91440" tIns="45720" rIns="91440" bIns="45720" rtlCol="0">
            <a:spAutoFit/>
          </a:bodyPr>
          <a:lstStyle/>
          <a:p>
            <a:r>
              <a:rPr lang="en-US" sz="5600" dirty="0"/>
              <a:t>…</a:t>
            </a:r>
          </a:p>
        </p:txBody>
      </p:sp>
      <p:sp>
        <p:nvSpPr>
          <p:cNvPr id="19" name="Left Brace 18"/>
          <p:cNvSpPr/>
          <p:nvPr/>
        </p:nvSpPr>
        <p:spPr>
          <a:xfrm rot="5400000">
            <a:off x="7171660" y="1903913"/>
            <a:ext cx="348821" cy="588592"/>
          </a:xfrm>
          <a:prstGeom prst="leftBrace">
            <a:avLst>
              <a:gd name="adj1" fmla="val 8333"/>
              <a:gd name="adj2" fmla="val 5189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91440" tIns="45720" rIns="91440" bIns="45720" spcCol="0" rtlCol="0" anchor="ctr"/>
          <a:lstStyle/>
          <a:p>
            <a:pPr algn="ctr"/>
            <a:endParaRPr lang="en-US" sz="2400">
              <a:solidFill>
                <a:srgbClr val="FF0000"/>
              </a:solidFill>
            </a:endParaRPr>
          </a:p>
        </p:txBody>
      </p:sp>
      <mc:AlternateContent xmlns:mc="http://schemas.openxmlformats.org/markup-compatibility/2006">
        <mc:Choice xmlns:a14="http://schemas.microsoft.com/office/drawing/2010/main" Requires="a14">
          <p:sp>
            <p:nvSpPr>
              <p:cNvPr id="34" name="TextBox 33"/>
              <p:cNvSpPr txBox="1"/>
              <p:nvPr/>
            </p:nvSpPr>
            <p:spPr>
              <a:xfrm>
                <a:off x="7023481" y="1432236"/>
                <a:ext cx="645177" cy="523220"/>
              </a:xfrm>
              <a:prstGeom prst="rect">
                <a:avLst/>
              </a:prstGeom>
              <a:noFill/>
            </p:spPr>
            <p:txBody>
              <a:bodyPr wrap="none" lIns="91440" tIns="45720" rIns="91440" bIns="45720" rtlCol="0">
                <a:spAutoFit/>
              </a:bodyPr>
              <a:lstStyle/>
              <a:p>
                <a:pPr/>
                <a14:m>
                  <m:oMathPara xmlns:m="http://schemas.openxmlformats.org/officeDocument/2006/math">
                    <m:oMathParaPr>
                      <m:jc m:val="centerGroup"/>
                    </m:oMathParaPr>
                    <m:oMath xmlns:m="http://schemas.openxmlformats.org/officeDocument/2006/math">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a:rPr>
                            <m:t>𝐵</m:t>
                          </m:r>
                        </m:e>
                        <m:sub>
                          <m:r>
                            <a:rPr lang="en-US" sz="2800" i="1">
                              <a:solidFill>
                                <a:srgbClr val="FF0000"/>
                              </a:solidFill>
                              <a:latin typeface="Cambria Math"/>
                            </a:rPr>
                            <m:t>1</m:t>
                          </m:r>
                        </m:sub>
                      </m:sSub>
                    </m:oMath>
                  </m:oMathPara>
                </a14:m>
                <a:endParaRPr lang="en-US" sz="2800" dirty="0">
                  <a:solidFill>
                    <a:srgbClr val="FF0000"/>
                  </a:solidFill>
                </a:endParaRPr>
              </a:p>
            </p:txBody>
          </p:sp>
        </mc:Choice>
        <mc:Fallback>
          <p:sp>
            <p:nvSpPr>
              <p:cNvPr id="34" name="TextBox 33"/>
              <p:cNvSpPr txBox="1">
                <a:spLocks noRot="1" noChangeAspect="1" noMove="1" noResize="1" noEditPoints="1" noAdjustHandles="1" noChangeArrowheads="1" noChangeShapeType="1" noTextEdit="1"/>
              </p:cNvSpPr>
              <p:nvPr/>
            </p:nvSpPr>
            <p:spPr>
              <a:xfrm>
                <a:off x="7023481" y="1432236"/>
                <a:ext cx="645177" cy="523220"/>
              </a:xfrm>
              <a:prstGeom prst="rect">
                <a:avLst/>
              </a:prstGeom>
              <a:blipFill>
                <a:blip r:embed="rId4"/>
                <a:stretch>
                  <a:fillRect/>
                </a:stretch>
              </a:blipFill>
            </p:spPr>
            <p:txBody>
              <a:bodyPr/>
              <a:lstStyle/>
              <a:p>
                <a:r>
                  <a:rPr lang="en-US">
                    <a:noFill/>
                  </a:rPr>
                  <a:t> </a:t>
                </a:r>
              </a:p>
            </p:txBody>
          </p:sp>
        </mc:Fallback>
      </mc:AlternateContent>
      <p:sp>
        <p:nvSpPr>
          <p:cNvPr id="35" name="Oval 34"/>
          <p:cNvSpPr/>
          <p:nvPr/>
        </p:nvSpPr>
        <p:spPr>
          <a:xfrm>
            <a:off x="5183359" y="2369671"/>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i-4</a:t>
            </a:r>
          </a:p>
        </p:txBody>
      </p:sp>
      <p:cxnSp>
        <p:nvCxnSpPr>
          <p:cNvPr id="36" name="Straight Arrow Connector 35"/>
          <p:cNvCxnSpPr/>
          <p:nvPr/>
        </p:nvCxnSpPr>
        <p:spPr>
          <a:xfrm flipV="1">
            <a:off x="5668553" y="2657912"/>
            <a:ext cx="473236" cy="376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7" name="Left Brace 36"/>
          <p:cNvSpPr/>
          <p:nvPr/>
        </p:nvSpPr>
        <p:spPr>
          <a:xfrm rot="5400000">
            <a:off x="5859592" y="1366529"/>
            <a:ext cx="292357" cy="1481435"/>
          </a:xfrm>
          <a:prstGeom prst="leftBrace">
            <a:avLst>
              <a:gd name="adj1" fmla="val 8333"/>
              <a:gd name="adj2" fmla="val 5189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91440" tIns="45720" rIns="91440" bIns="45720" spcCol="0" rtlCol="0" anchor="ctr"/>
          <a:lstStyle/>
          <a:p>
            <a:pPr algn="ctr"/>
            <a:endParaRPr lang="en-US" sz="2400">
              <a:solidFill>
                <a:srgbClr val="FF0000"/>
              </a:solidFill>
            </a:endParaRPr>
          </a:p>
        </p:txBody>
      </p:sp>
      <mc:AlternateContent xmlns:mc="http://schemas.openxmlformats.org/markup-compatibility/2006">
        <mc:Choice xmlns:a14="http://schemas.microsoft.com/office/drawing/2010/main" Requires="a14">
          <p:sp>
            <p:nvSpPr>
              <p:cNvPr id="38" name="TextBox 37"/>
              <p:cNvSpPr txBox="1"/>
              <p:nvPr/>
            </p:nvSpPr>
            <p:spPr>
              <a:xfrm>
                <a:off x="5625892" y="1350464"/>
                <a:ext cx="653448" cy="523220"/>
              </a:xfrm>
              <a:prstGeom prst="rect">
                <a:avLst/>
              </a:prstGeom>
              <a:noFill/>
            </p:spPr>
            <p:txBody>
              <a:bodyPr wrap="none" lIns="91440" tIns="45720" rIns="91440" bIns="45720" rtlCol="0">
                <a:spAutoFit/>
              </a:bodyPr>
              <a:lstStyle/>
              <a:p>
                <a:pPr/>
                <a14:m>
                  <m:oMathPara xmlns:m="http://schemas.openxmlformats.org/officeDocument/2006/math">
                    <m:oMathParaPr>
                      <m:jc m:val="centerGroup"/>
                    </m:oMathParaPr>
                    <m:oMath xmlns:m="http://schemas.openxmlformats.org/officeDocument/2006/math">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a:rPr>
                            <m:t>𝐵</m:t>
                          </m:r>
                        </m:e>
                        <m:sub>
                          <m:r>
                            <a:rPr lang="en-US" sz="2800" i="1">
                              <a:solidFill>
                                <a:srgbClr val="FF0000"/>
                              </a:solidFill>
                              <a:latin typeface="Cambria Math"/>
                            </a:rPr>
                            <m:t>2</m:t>
                          </m:r>
                        </m:sub>
                      </m:sSub>
                    </m:oMath>
                  </m:oMathPara>
                </a14:m>
                <a:endParaRPr lang="en-US" sz="2800" dirty="0">
                  <a:solidFill>
                    <a:srgbClr val="FF0000"/>
                  </a:solidFill>
                </a:endParaRPr>
              </a:p>
            </p:txBody>
          </p:sp>
        </mc:Choice>
        <mc:Fallback>
          <p:sp>
            <p:nvSpPr>
              <p:cNvPr id="38" name="TextBox 37"/>
              <p:cNvSpPr txBox="1">
                <a:spLocks noRot="1" noChangeAspect="1" noMove="1" noResize="1" noEditPoints="1" noAdjustHandles="1" noChangeArrowheads="1" noChangeShapeType="1" noTextEdit="1"/>
              </p:cNvSpPr>
              <p:nvPr/>
            </p:nvSpPr>
            <p:spPr>
              <a:xfrm>
                <a:off x="5625892" y="1350464"/>
                <a:ext cx="653448"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TextBox 38"/>
              <p:cNvSpPr txBox="1"/>
              <p:nvPr/>
            </p:nvSpPr>
            <p:spPr>
              <a:xfrm>
                <a:off x="4014484" y="1412994"/>
                <a:ext cx="653448" cy="523220"/>
              </a:xfrm>
              <a:prstGeom prst="rect">
                <a:avLst/>
              </a:prstGeom>
              <a:noFill/>
            </p:spPr>
            <p:txBody>
              <a:bodyPr wrap="none" lIns="91440" tIns="45720" rIns="91440" bIns="45720" rtlCol="0">
                <a:spAutoFit/>
              </a:bodyPr>
              <a:lstStyle/>
              <a:p>
                <a:pPr/>
                <a14:m>
                  <m:oMathPara xmlns:m="http://schemas.openxmlformats.org/officeDocument/2006/math">
                    <m:oMathParaPr>
                      <m:jc m:val="centerGroup"/>
                    </m:oMathParaPr>
                    <m:oMath xmlns:m="http://schemas.openxmlformats.org/officeDocument/2006/math">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a:rPr>
                            <m:t>𝐵</m:t>
                          </m:r>
                        </m:e>
                        <m:sub>
                          <m:r>
                            <a:rPr lang="en-US" sz="2800" i="1">
                              <a:solidFill>
                                <a:srgbClr val="FF0000"/>
                              </a:solidFill>
                              <a:latin typeface="Cambria Math"/>
                            </a:rPr>
                            <m:t>3</m:t>
                          </m:r>
                        </m:sub>
                      </m:sSub>
                    </m:oMath>
                  </m:oMathPara>
                </a14:m>
                <a:endParaRPr lang="en-US" sz="2800" dirty="0">
                  <a:solidFill>
                    <a:srgbClr val="FF0000"/>
                  </a:solidFill>
                </a:endParaRPr>
              </a:p>
            </p:txBody>
          </p:sp>
        </mc:Choice>
        <mc:Fallback>
          <p:sp>
            <p:nvSpPr>
              <p:cNvPr id="39" name="TextBox 38"/>
              <p:cNvSpPr txBox="1">
                <a:spLocks noRot="1" noChangeAspect="1" noMove="1" noResize="1" noEditPoints="1" noAdjustHandles="1" noChangeArrowheads="1" noChangeShapeType="1" noTextEdit="1"/>
              </p:cNvSpPr>
              <p:nvPr/>
            </p:nvSpPr>
            <p:spPr>
              <a:xfrm>
                <a:off x="4014484" y="1412994"/>
                <a:ext cx="653448" cy="523220"/>
              </a:xfrm>
              <a:prstGeom prst="rect">
                <a:avLst/>
              </a:prstGeom>
              <a:blipFill>
                <a:blip r:embed="rId6"/>
                <a:stretch>
                  <a:fillRect/>
                </a:stretch>
              </a:blipFill>
            </p:spPr>
            <p:txBody>
              <a:bodyPr/>
              <a:lstStyle/>
              <a:p>
                <a:r>
                  <a:rPr lang="en-US">
                    <a:noFill/>
                  </a:rPr>
                  <a:t> </a:t>
                </a:r>
              </a:p>
            </p:txBody>
          </p:sp>
        </mc:Fallback>
      </mc:AlternateContent>
      <p:sp>
        <p:nvSpPr>
          <p:cNvPr id="40" name="Left Brace 39"/>
          <p:cNvSpPr/>
          <p:nvPr/>
        </p:nvSpPr>
        <p:spPr>
          <a:xfrm rot="5400000">
            <a:off x="4048111" y="1288505"/>
            <a:ext cx="292357" cy="1813967"/>
          </a:xfrm>
          <a:prstGeom prst="leftBrace">
            <a:avLst>
              <a:gd name="adj1" fmla="val 8333"/>
              <a:gd name="adj2" fmla="val 5189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91440" tIns="45720" rIns="91440" bIns="45720" spcCol="0" rtlCol="0" anchor="ctr"/>
          <a:lstStyle/>
          <a:p>
            <a:pPr algn="ctr"/>
            <a:endParaRPr lang="en-US" sz="2400">
              <a:solidFill>
                <a:srgbClr val="FF0000"/>
              </a:solidFill>
            </a:endParaRPr>
          </a:p>
        </p:txBody>
      </p:sp>
      <p:sp>
        <p:nvSpPr>
          <p:cNvPr id="41" name="Oval 40"/>
          <p:cNvSpPr/>
          <p:nvPr/>
        </p:nvSpPr>
        <p:spPr>
          <a:xfrm>
            <a:off x="4332169" y="2365958"/>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smtClean="0"/>
              <a:t>i-5</a:t>
            </a:r>
            <a:endParaRPr lang="en-US" sz="2267" dirty="0"/>
          </a:p>
        </p:txBody>
      </p:sp>
      <p:cxnSp>
        <p:nvCxnSpPr>
          <p:cNvPr id="42" name="Straight Arrow Connector 41"/>
          <p:cNvCxnSpPr/>
          <p:nvPr/>
        </p:nvCxnSpPr>
        <p:spPr>
          <a:xfrm flipV="1">
            <a:off x="4817363" y="2654199"/>
            <a:ext cx="473236" cy="376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Curved Connector 42"/>
          <p:cNvCxnSpPr>
            <a:stCxn id="35" idx="4"/>
            <a:endCxn id="11" idx="4"/>
          </p:cNvCxnSpPr>
          <p:nvPr/>
        </p:nvCxnSpPr>
        <p:spPr>
          <a:xfrm rot="5400000" flipH="1" flipV="1">
            <a:off x="7314133" y="1117607"/>
            <a:ext cx="28007" cy="3591911"/>
          </a:xfrm>
          <a:prstGeom prst="curvedConnector3">
            <a:avLst>
              <a:gd name="adj1" fmla="val -816254"/>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7152499" y="3208287"/>
            <a:ext cx="548548" cy="461665"/>
          </a:xfrm>
          <a:prstGeom prst="rect">
            <a:avLst/>
          </a:prstGeom>
        </p:spPr>
        <p:txBody>
          <a:bodyPr wrap="none" lIns="91440" tIns="45720" rIns="91440" bIns="45720">
            <a:spAutoFit/>
          </a:bodyPr>
          <a:lstStyle/>
          <a:p>
            <a:r>
              <a:rPr lang="en-US" sz="2400" dirty="0">
                <a:solidFill>
                  <a:srgbClr val="7030A0"/>
                </a:solidFill>
              </a:rPr>
              <a:t>r(</a:t>
            </a:r>
            <a:r>
              <a:rPr lang="en-US" sz="2400" dirty="0" err="1">
                <a:solidFill>
                  <a:srgbClr val="7030A0"/>
                </a:solidFill>
              </a:rPr>
              <a:t>i</a:t>
            </a:r>
            <a:r>
              <a:rPr lang="en-US" sz="2400" dirty="0">
                <a:solidFill>
                  <a:srgbClr val="7030A0"/>
                </a:solidFill>
              </a:rPr>
              <a:t>)</a:t>
            </a:r>
            <a:endParaRPr lang="en-US" sz="2400" dirty="0"/>
          </a:p>
        </p:txBody>
      </p:sp>
    </p:spTree>
    <p:extLst>
      <p:ext uri="{BB962C8B-B14F-4D97-AF65-F5344CB8AC3E}">
        <p14:creationId xmlns:p14="http://schemas.microsoft.com/office/powerpoint/2010/main" val="296528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39" grpId="0"/>
      <p:bldP spid="40" grpId="0" animBg="1"/>
      <p:bldP spid="46"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DRSample</a:t>
            </a:r>
            <a:endParaRPr lang="en-US" dirty="0"/>
          </a:p>
        </p:txBody>
      </p:sp>
      <p:sp>
        <p:nvSpPr>
          <p:cNvPr id="4" name="Oval 3"/>
          <p:cNvSpPr/>
          <p:nvPr/>
        </p:nvSpPr>
        <p:spPr>
          <a:xfrm>
            <a:off x="892822" y="2301990"/>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5" name="Oval 4"/>
          <p:cNvSpPr/>
          <p:nvPr/>
        </p:nvSpPr>
        <p:spPr>
          <a:xfrm>
            <a:off x="1834362" y="2301990"/>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cxnSp>
        <p:nvCxnSpPr>
          <p:cNvPr id="7" name="Straight Arrow Connector 6"/>
          <p:cNvCxnSpPr/>
          <p:nvPr/>
        </p:nvCxnSpPr>
        <p:spPr>
          <a:xfrm>
            <a:off x="1444796" y="2575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8833525" y="23416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err="1"/>
              <a:t>i</a:t>
            </a:r>
            <a:endParaRPr lang="en-US" sz="2267" dirty="0"/>
          </a:p>
        </p:txBody>
      </p:sp>
      <p:sp>
        <p:nvSpPr>
          <p:cNvPr id="13" name="TextBox 12"/>
          <p:cNvSpPr txBox="1"/>
          <p:nvPr/>
        </p:nvSpPr>
        <p:spPr>
          <a:xfrm>
            <a:off x="3694064" y="1985558"/>
            <a:ext cx="679994" cy="954107"/>
          </a:xfrm>
          <a:prstGeom prst="rect">
            <a:avLst/>
          </a:prstGeom>
          <a:noFill/>
        </p:spPr>
        <p:txBody>
          <a:bodyPr wrap="none" lIns="91440" tIns="45720" rIns="91440" bIns="45720" rtlCol="0">
            <a:spAutoFit/>
          </a:bodyPr>
          <a:lstStyle/>
          <a:p>
            <a:r>
              <a:rPr lang="en-US" sz="5600" dirty="0"/>
              <a:t>…</a:t>
            </a:r>
          </a:p>
        </p:txBody>
      </p:sp>
      <p:sp>
        <p:nvSpPr>
          <p:cNvPr id="16" name="Oval 15"/>
          <p:cNvSpPr/>
          <p:nvPr/>
        </p:nvSpPr>
        <p:spPr>
          <a:xfrm>
            <a:off x="10476867" y="225342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n</a:t>
            </a:r>
          </a:p>
        </p:txBody>
      </p:sp>
      <p:cxnSp>
        <p:nvCxnSpPr>
          <p:cNvPr id="17" name="Straight Arrow Connector 16"/>
          <p:cNvCxnSpPr/>
          <p:nvPr/>
        </p:nvCxnSpPr>
        <p:spPr>
          <a:xfrm flipV="1">
            <a:off x="10319441" y="2566103"/>
            <a:ext cx="184113" cy="3112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9321117" y="259722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6" name="TextBox 25"/>
              <p:cNvSpPr txBox="1"/>
              <p:nvPr/>
            </p:nvSpPr>
            <p:spPr>
              <a:xfrm>
                <a:off x="1595334" y="3054400"/>
                <a:ext cx="2525500" cy="523220"/>
              </a:xfrm>
              <a:prstGeom prst="rect">
                <a:avLst/>
              </a:prstGeom>
              <a:noFill/>
            </p:spPr>
            <p:txBody>
              <a:bodyPr wrap="none" lIns="91440" tIns="45720" rIns="91440" bIns="45720" rtlCol="0">
                <a:spAutoFit/>
              </a:bodyPr>
              <a:lstStyle/>
              <a:p>
                <a:r>
                  <a:rPr lang="en-US" sz="2800" dirty="0"/>
                  <a:t>Indegree: </a:t>
                </a:r>
                <a14:m>
                  <m:oMath xmlns:m="http://schemas.openxmlformats.org/officeDocument/2006/math">
                    <m:r>
                      <a:rPr lang="en-US" sz="2800" i="1">
                        <a:latin typeface="Cambria Math" panose="02040503050406030204" pitchFamily="18" charset="0"/>
                        <a:ea typeface="Cambria Math" panose="02040503050406030204" pitchFamily="18" charset="0"/>
                      </a:rPr>
                      <m:t>𝛿</m:t>
                    </m:r>
                    <m:r>
                      <a:rPr lang="en-US" sz="2800" i="1">
                        <a:latin typeface="Cambria Math" panose="02040503050406030204" pitchFamily="18" charset="0"/>
                        <a:ea typeface="Cambria Math" panose="02040503050406030204" pitchFamily="18" charset="0"/>
                      </a:rPr>
                      <m:t>=2</m:t>
                    </m:r>
                  </m:oMath>
                </a14:m>
                <a:endParaRPr lang="en-US" sz="2800" dirty="0"/>
              </a:p>
            </p:txBody>
          </p:sp>
        </mc:Choice>
        <mc:Fallback>
          <p:sp>
            <p:nvSpPr>
              <p:cNvPr id="26" name="TextBox 25"/>
              <p:cNvSpPr txBox="1">
                <a:spLocks noRot="1" noChangeAspect="1" noMove="1" noResize="1" noEditPoints="1" noAdjustHandles="1" noChangeArrowheads="1" noChangeShapeType="1" noTextEdit="1"/>
              </p:cNvSpPr>
              <p:nvPr/>
            </p:nvSpPr>
            <p:spPr>
              <a:xfrm>
                <a:off x="1595334" y="3054400"/>
                <a:ext cx="2525500" cy="523220"/>
              </a:xfrm>
              <a:prstGeom prst="rect">
                <a:avLst/>
              </a:prstGeom>
              <a:blipFill>
                <a:blip r:embed="rId2"/>
                <a:stretch>
                  <a:fillRect l="-5072" t="-10465" b="-325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230458" y="3577620"/>
                <a:ext cx="11157221" cy="3321871"/>
              </a:xfrm>
              <a:prstGeom prst="rect">
                <a:avLst/>
              </a:prstGeom>
              <a:noFill/>
            </p:spPr>
            <p:txBody>
              <a:bodyPr wrap="none" lIns="91440" tIns="45720" rIns="91440" bIns="45720" rtlCol="0">
                <a:spAutoFit/>
              </a:bodyPr>
              <a:lstStyle/>
              <a:p>
                <a:r>
                  <a:rPr lang="en-US" sz="4000" dirty="0" smtClean="0">
                    <a:solidFill>
                      <a:srgbClr val="7030A0"/>
                    </a:solidFill>
                  </a:rPr>
                  <a:t>Key Modification to Argon2i: New distribution for r(</a:t>
                </a:r>
                <a:r>
                  <a:rPr lang="en-US" sz="4000" dirty="0" err="1">
                    <a:solidFill>
                      <a:srgbClr val="7030A0"/>
                    </a:solidFill>
                  </a:rPr>
                  <a:t>i</a:t>
                </a:r>
                <a:r>
                  <a:rPr lang="en-US" sz="4000" dirty="0">
                    <a:solidFill>
                      <a:srgbClr val="7030A0"/>
                    </a:solidFill>
                  </a:rPr>
                  <a:t>)</a:t>
                </a:r>
              </a:p>
              <a:p>
                <a:endParaRPr lang="en-US" sz="4000" dirty="0">
                  <a:solidFill>
                    <a:srgbClr val="7030A0"/>
                  </a:solidFill>
                </a:endParaRPr>
              </a:p>
              <a:p>
                <a:r>
                  <a:rPr lang="en-US" sz="4000" dirty="0">
                    <a:solidFill>
                      <a:srgbClr val="7030A0"/>
                    </a:solidFill>
                  </a:rPr>
                  <a:t>Buckets:</a:t>
                </a:r>
                <a14:m>
                  <m:oMath xmlns:m="http://schemas.openxmlformats.org/officeDocument/2006/math">
                    <m:sSub>
                      <m:sSubPr>
                        <m:ctrlPr>
                          <a:rPr lang="en-US" sz="4000" i="1">
                            <a:solidFill>
                              <a:srgbClr val="7030A0"/>
                            </a:solidFill>
                            <a:latin typeface="Cambria Math" panose="02040503050406030204" pitchFamily="18" charset="0"/>
                          </a:rPr>
                        </m:ctrlPr>
                      </m:sSubPr>
                      <m:e>
                        <m:r>
                          <a:rPr lang="en-US" sz="4000" i="1">
                            <a:solidFill>
                              <a:srgbClr val="7030A0"/>
                            </a:solidFill>
                            <a:latin typeface="Cambria Math"/>
                          </a:rPr>
                          <m:t>𝐵</m:t>
                        </m:r>
                      </m:e>
                      <m:sub>
                        <m:r>
                          <a:rPr lang="en-US" sz="4000" i="1">
                            <a:solidFill>
                              <a:srgbClr val="7030A0"/>
                            </a:solidFill>
                            <a:latin typeface="Cambria Math"/>
                          </a:rPr>
                          <m:t>1</m:t>
                        </m:r>
                      </m:sub>
                    </m:sSub>
                    <m:r>
                      <a:rPr lang="en-US" sz="4000" i="1">
                        <a:solidFill>
                          <a:srgbClr val="7030A0"/>
                        </a:solidFill>
                        <a:latin typeface="Cambria Math"/>
                      </a:rPr>
                      <m:t>, …,</m:t>
                    </m:r>
                    <m:sSub>
                      <m:sSubPr>
                        <m:ctrlPr>
                          <a:rPr lang="en-US" sz="4000" i="1">
                            <a:solidFill>
                              <a:srgbClr val="7030A0"/>
                            </a:solidFill>
                            <a:latin typeface="Cambria Math" panose="02040503050406030204" pitchFamily="18" charset="0"/>
                          </a:rPr>
                        </m:ctrlPr>
                      </m:sSubPr>
                      <m:e>
                        <m:r>
                          <a:rPr lang="en-US" sz="4000" i="1">
                            <a:solidFill>
                              <a:srgbClr val="7030A0"/>
                            </a:solidFill>
                            <a:latin typeface="Cambria Math"/>
                          </a:rPr>
                          <m:t>𝐵</m:t>
                        </m:r>
                      </m:e>
                      <m:sub>
                        <m:func>
                          <m:funcPr>
                            <m:ctrlPr>
                              <a:rPr lang="en-US" sz="4000" i="1">
                                <a:solidFill>
                                  <a:srgbClr val="7030A0"/>
                                </a:solidFill>
                                <a:latin typeface="Cambria Math" panose="02040503050406030204" pitchFamily="18" charset="0"/>
                              </a:rPr>
                            </m:ctrlPr>
                          </m:funcPr>
                          <m:fName>
                            <m:r>
                              <m:rPr>
                                <m:sty m:val="p"/>
                              </m:rPr>
                              <a:rPr lang="en-US" sz="4000">
                                <a:solidFill>
                                  <a:srgbClr val="7030A0"/>
                                </a:solidFill>
                                <a:latin typeface="Cambria Math"/>
                              </a:rPr>
                              <m:t>log</m:t>
                            </m:r>
                          </m:fName>
                          <m:e>
                            <m:r>
                              <a:rPr lang="en-US" sz="4000" i="1">
                                <a:solidFill>
                                  <a:srgbClr val="7030A0"/>
                                </a:solidFill>
                                <a:latin typeface="Cambria Math"/>
                              </a:rPr>
                              <m:t>𝑖</m:t>
                            </m:r>
                          </m:e>
                        </m:func>
                      </m:sub>
                    </m:sSub>
                  </m:oMath>
                </a14:m>
                <a:endParaRPr lang="en-US" sz="4000" i="1" dirty="0">
                  <a:solidFill>
                    <a:srgbClr val="7030A0"/>
                  </a:solidFill>
                  <a:latin typeface="Cambria Math"/>
                </a:endParaRPr>
              </a:p>
              <a:p>
                <a:pPr/>
                <a14:m>
                  <m:oMathPara xmlns:m="http://schemas.openxmlformats.org/officeDocument/2006/math">
                    <m:oMathParaPr>
                      <m:jc m:val="centerGroup"/>
                    </m:oMathParaPr>
                    <m:oMath xmlns:m="http://schemas.openxmlformats.org/officeDocument/2006/math">
                      <m:sSub>
                        <m:sSubPr>
                          <m:ctrlPr>
                            <a:rPr lang="en-US" sz="4000" i="1">
                              <a:solidFill>
                                <a:srgbClr val="7030A0"/>
                              </a:solidFill>
                              <a:latin typeface="Cambria Math" panose="02040503050406030204" pitchFamily="18" charset="0"/>
                            </a:rPr>
                          </m:ctrlPr>
                        </m:sSubPr>
                        <m:e>
                          <m:r>
                            <a:rPr lang="en-US" sz="4000" i="1">
                              <a:solidFill>
                                <a:srgbClr val="7030A0"/>
                              </a:solidFill>
                              <a:latin typeface="Cambria Math"/>
                            </a:rPr>
                            <m:t>𝐵</m:t>
                          </m:r>
                        </m:e>
                        <m:sub>
                          <m:r>
                            <a:rPr lang="en-US" sz="4000" i="1">
                              <a:solidFill>
                                <a:srgbClr val="7030A0"/>
                              </a:solidFill>
                              <a:latin typeface="Cambria Math"/>
                            </a:rPr>
                            <m:t>𝑗</m:t>
                          </m:r>
                        </m:sub>
                      </m:sSub>
                      <m:r>
                        <a:rPr lang="en-US" sz="4000" i="1">
                          <a:solidFill>
                            <a:srgbClr val="7030A0"/>
                          </a:solidFill>
                          <a:latin typeface="Cambria Math"/>
                        </a:rPr>
                        <m:t>=</m:t>
                      </m:r>
                      <m:d>
                        <m:dPr>
                          <m:begChr m:val="["/>
                          <m:endChr m:val="]"/>
                          <m:ctrlPr>
                            <a:rPr lang="en-US" sz="4000" i="1">
                              <a:solidFill>
                                <a:srgbClr val="7030A0"/>
                              </a:solidFill>
                              <a:latin typeface="Cambria Math" panose="02040503050406030204" pitchFamily="18" charset="0"/>
                            </a:rPr>
                          </m:ctrlPr>
                        </m:dPr>
                        <m:e>
                          <m:r>
                            <a:rPr lang="en-US" sz="4000" i="1">
                              <a:solidFill>
                                <a:srgbClr val="7030A0"/>
                              </a:solidFill>
                              <a:latin typeface="Cambria Math"/>
                            </a:rPr>
                            <m:t>𝑖</m:t>
                          </m:r>
                          <m:r>
                            <a:rPr lang="en-US" sz="4000" i="1">
                              <a:solidFill>
                                <a:srgbClr val="7030A0"/>
                              </a:solidFill>
                              <a:latin typeface="Cambria Math"/>
                            </a:rPr>
                            <m:t>−</m:t>
                          </m:r>
                          <m:sSup>
                            <m:sSupPr>
                              <m:ctrlPr>
                                <a:rPr lang="en-US" sz="4000" i="1">
                                  <a:solidFill>
                                    <a:srgbClr val="7030A0"/>
                                  </a:solidFill>
                                  <a:latin typeface="Cambria Math" panose="02040503050406030204" pitchFamily="18" charset="0"/>
                                </a:rPr>
                              </m:ctrlPr>
                            </m:sSupPr>
                            <m:e>
                              <m:r>
                                <a:rPr lang="en-US" sz="4000" i="1">
                                  <a:solidFill>
                                    <a:srgbClr val="7030A0"/>
                                  </a:solidFill>
                                  <a:latin typeface="Cambria Math"/>
                                </a:rPr>
                                <m:t>2</m:t>
                              </m:r>
                            </m:e>
                            <m:sup>
                              <m:r>
                                <a:rPr lang="en-US" sz="4000" i="1">
                                  <a:solidFill>
                                    <a:srgbClr val="7030A0"/>
                                  </a:solidFill>
                                  <a:latin typeface="Cambria Math"/>
                                </a:rPr>
                                <m:t>𝑗</m:t>
                              </m:r>
                            </m:sup>
                          </m:sSup>
                          <m:r>
                            <a:rPr lang="en-US" sz="4000" i="1">
                              <a:solidFill>
                                <a:srgbClr val="7030A0"/>
                              </a:solidFill>
                              <a:latin typeface="Cambria Math"/>
                            </a:rPr>
                            <m:t>,</m:t>
                          </m:r>
                          <m:r>
                            <a:rPr lang="en-US" sz="4000" i="1">
                              <a:solidFill>
                                <a:srgbClr val="7030A0"/>
                              </a:solidFill>
                              <a:latin typeface="Cambria Math"/>
                            </a:rPr>
                            <m:t>𝑖</m:t>
                          </m:r>
                          <m:r>
                            <a:rPr lang="en-US" sz="4000" i="1">
                              <a:solidFill>
                                <a:srgbClr val="7030A0"/>
                              </a:solidFill>
                              <a:latin typeface="Cambria Math"/>
                            </a:rPr>
                            <m:t>−</m:t>
                          </m:r>
                          <m:sSup>
                            <m:sSupPr>
                              <m:ctrlPr>
                                <a:rPr lang="en-US" sz="4000" i="1">
                                  <a:solidFill>
                                    <a:srgbClr val="7030A0"/>
                                  </a:solidFill>
                                  <a:latin typeface="Cambria Math" panose="02040503050406030204" pitchFamily="18" charset="0"/>
                                </a:rPr>
                              </m:ctrlPr>
                            </m:sSupPr>
                            <m:e>
                              <m:r>
                                <a:rPr lang="en-US" sz="4000" i="1">
                                  <a:solidFill>
                                    <a:srgbClr val="7030A0"/>
                                  </a:solidFill>
                                  <a:latin typeface="Cambria Math"/>
                                </a:rPr>
                                <m:t>2</m:t>
                              </m:r>
                            </m:e>
                            <m:sup>
                              <m:r>
                                <a:rPr lang="en-US" sz="4000" i="1">
                                  <a:solidFill>
                                    <a:srgbClr val="7030A0"/>
                                  </a:solidFill>
                                  <a:latin typeface="Cambria Math"/>
                                </a:rPr>
                                <m:t>𝑗</m:t>
                              </m:r>
                              <m:r>
                                <a:rPr lang="en-US" sz="4000" b="0" i="1" smtClean="0">
                                  <a:solidFill>
                                    <a:srgbClr val="7030A0"/>
                                  </a:solidFill>
                                  <a:latin typeface="Cambria Math" panose="02040503050406030204" pitchFamily="18" charset="0"/>
                                </a:rPr>
                                <m:t>−1</m:t>
                              </m:r>
                            </m:sup>
                          </m:sSup>
                          <m:r>
                            <a:rPr lang="en-US" sz="4000" b="0" i="1" smtClean="0">
                              <a:solidFill>
                                <a:srgbClr val="7030A0"/>
                              </a:solidFill>
                              <a:latin typeface="Cambria Math" panose="02040503050406030204" pitchFamily="18" charset="0"/>
                            </a:rPr>
                            <m:t>−1</m:t>
                          </m:r>
                        </m:e>
                      </m:d>
                    </m:oMath>
                  </m:oMathPara>
                </a14:m>
                <a:endParaRPr lang="en-US" sz="4000" dirty="0">
                  <a:solidFill>
                    <a:srgbClr val="7030A0"/>
                  </a:solidFill>
                </a:endParaRPr>
              </a:p>
              <a:p>
                <a:endParaRPr lang="en-US" sz="4000" dirty="0">
                  <a:solidFill>
                    <a:srgbClr val="7030A0"/>
                  </a:solidFill>
                </a:endParaRPr>
              </a:p>
            </p:txBody>
          </p:sp>
        </mc:Choice>
        <mc:Fallback>
          <p:sp>
            <p:nvSpPr>
              <p:cNvPr id="20" name="TextBox 19"/>
              <p:cNvSpPr txBox="1">
                <a:spLocks noRot="1" noChangeAspect="1" noMove="1" noResize="1" noEditPoints="1" noAdjustHandles="1" noChangeArrowheads="1" noChangeShapeType="1" noTextEdit="1"/>
              </p:cNvSpPr>
              <p:nvPr/>
            </p:nvSpPr>
            <p:spPr>
              <a:xfrm>
                <a:off x="230458" y="3577620"/>
                <a:ext cx="11157221" cy="3321871"/>
              </a:xfrm>
              <a:prstGeom prst="rect">
                <a:avLst/>
              </a:prstGeom>
              <a:blipFill>
                <a:blip r:embed="rId3"/>
                <a:stretch>
                  <a:fillRect l="-1967" t="-3303" r="-929"/>
                </a:stretch>
              </a:blipFill>
            </p:spPr>
            <p:txBody>
              <a:bodyPr/>
              <a:lstStyle/>
              <a:p>
                <a:r>
                  <a:rPr lang="en-US">
                    <a:noFill/>
                  </a:rPr>
                  <a:t> </a:t>
                </a:r>
              </a:p>
            </p:txBody>
          </p:sp>
        </mc:Fallback>
      </mc:AlternateContent>
      <p:sp>
        <p:nvSpPr>
          <p:cNvPr id="21" name="TextBox 20"/>
          <p:cNvSpPr txBox="1"/>
          <p:nvPr/>
        </p:nvSpPr>
        <p:spPr>
          <a:xfrm>
            <a:off x="9636240" y="1892071"/>
            <a:ext cx="679994" cy="954107"/>
          </a:xfrm>
          <a:prstGeom prst="rect">
            <a:avLst/>
          </a:prstGeom>
          <a:noFill/>
        </p:spPr>
        <p:txBody>
          <a:bodyPr wrap="none" lIns="91440" tIns="45720" rIns="91440" bIns="45720" rtlCol="0">
            <a:spAutoFit/>
          </a:bodyPr>
          <a:lstStyle/>
          <a:p>
            <a:r>
              <a:rPr lang="en-US" sz="5600" dirty="0"/>
              <a:t>…</a:t>
            </a:r>
          </a:p>
        </p:txBody>
      </p:sp>
      <p:sp>
        <p:nvSpPr>
          <p:cNvPr id="22" name="Oval 21"/>
          <p:cNvSpPr/>
          <p:nvPr/>
        </p:nvSpPr>
        <p:spPr>
          <a:xfrm>
            <a:off x="7955677" y="2341790"/>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i-1</a:t>
            </a:r>
          </a:p>
        </p:txBody>
      </p:sp>
      <p:sp>
        <p:nvSpPr>
          <p:cNvPr id="23" name="Oval 22"/>
          <p:cNvSpPr/>
          <p:nvPr/>
        </p:nvSpPr>
        <p:spPr>
          <a:xfrm>
            <a:off x="6997249" y="2376334"/>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i-2</a:t>
            </a:r>
          </a:p>
        </p:txBody>
      </p:sp>
      <p:cxnSp>
        <p:nvCxnSpPr>
          <p:cNvPr id="27" name="Straight Arrow Connector 26"/>
          <p:cNvCxnSpPr>
            <a:endCxn id="22" idx="2"/>
          </p:cNvCxnSpPr>
          <p:nvPr/>
        </p:nvCxnSpPr>
        <p:spPr>
          <a:xfrm flipV="1">
            <a:off x="7482443" y="2620736"/>
            <a:ext cx="473236" cy="376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473118" y="2609586"/>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6134908" y="2372619"/>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i-3</a:t>
            </a:r>
          </a:p>
        </p:txBody>
      </p:sp>
      <p:cxnSp>
        <p:nvCxnSpPr>
          <p:cNvPr id="30" name="Straight Arrow Connector 29"/>
          <p:cNvCxnSpPr/>
          <p:nvPr/>
        </p:nvCxnSpPr>
        <p:spPr>
          <a:xfrm flipV="1">
            <a:off x="6620102" y="2617023"/>
            <a:ext cx="473236" cy="376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996421" y="2372621"/>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i-8</a:t>
            </a:r>
          </a:p>
        </p:txBody>
      </p:sp>
      <p:sp>
        <p:nvSpPr>
          <p:cNvPr id="32" name="TextBox 31"/>
          <p:cNvSpPr txBox="1"/>
          <p:nvPr/>
        </p:nvSpPr>
        <p:spPr>
          <a:xfrm>
            <a:off x="2393820" y="1951356"/>
            <a:ext cx="679994" cy="954107"/>
          </a:xfrm>
          <a:prstGeom prst="rect">
            <a:avLst/>
          </a:prstGeom>
          <a:noFill/>
        </p:spPr>
        <p:txBody>
          <a:bodyPr wrap="none" lIns="91440" tIns="45720" rIns="91440" bIns="45720" rtlCol="0">
            <a:spAutoFit/>
          </a:bodyPr>
          <a:lstStyle/>
          <a:p>
            <a:r>
              <a:rPr lang="en-US" sz="5600" dirty="0"/>
              <a:t>…</a:t>
            </a:r>
          </a:p>
        </p:txBody>
      </p:sp>
      <p:sp>
        <p:nvSpPr>
          <p:cNvPr id="19" name="Left Brace 18"/>
          <p:cNvSpPr/>
          <p:nvPr/>
        </p:nvSpPr>
        <p:spPr>
          <a:xfrm rot="5400000">
            <a:off x="7171660" y="1903913"/>
            <a:ext cx="348821" cy="588592"/>
          </a:xfrm>
          <a:prstGeom prst="leftBrace">
            <a:avLst>
              <a:gd name="adj1" fmla="val 8333"/>
              <a:gd name="adj2" fmla="val 51894"/>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lIns="91440" tIns="45720" rIns="91440" bIns="45720" spcCol="0" rtlCol="0" anchor="ctr"/>
          <a:lstStyle/>
          <a:p>
            <a:pPr algn="ctr"/>
            <a:endParaRPr lang="en-US" sz="2400">
              <a:solidFill>
                <a:srgbClr val="7030A0"/>
              </a:solidFill>
            </a:endParaRPr>
          </a:p>
        </p:txBody>
      </p:sp>
      <mc:AlternateContent xmlns:mc="http://schemas.openxmlformats.org/markup-compatibility/2006">
        <mc:Choice xmlns:a14="http://schemas.microsoft.com/office/drawing/2010/main" Requires="a14">
          <p:sp>
            <p:nvSpPr>
              <p:cNvPr id="34" name="TextBox 33"/>
              <p:cNvSpPr txBox="1"/>
              <p:nvPr/>
            </p:nvSpPr>
            <p:spPr>
              <a:xfrm>
                <a:off x="7023481" y="1432236"/>
                <a:ext cx="645177" cy="523220"/>
              </a:xfrm>
              <a:prstGeom prst="rect">
                <a:avLst/>
              </a:prstGeom>
              <a:noFill/>
            </p:spPr>
            <p:txBody>
              <a:bodyPr wrap="none" lIns="91440" tIns="45720" rIns="91440" bIns="45720" rtlCol="0">
                <a:spAutoFit/>
              </a:bodyPr>
              <a:lstStyle/>
              <a:p>
                <a:pPr/>
                <a14:m>
                  <m:oMathPara xmlns:m="http://schemas.openxmlformats.org/officeDocument/2006/math">
                    <m:oMathParaPr>
                      <m:jc m:val="centerGroup"/>
                    </m:oMathParaPr>
                    <m:oMath xmlns:m="http://schemas.openxmlformats.org/officeDocument/2006/math">
                      <m:sSub>
                        <m:sSubPr>
                          <m:ctrlPr>
                            <a:rPr lang="en-US" sz="2800" i="1">
                              <a:solidFill>
                                <a:srgbClr val="7030A0"/>
                              </a:solidFill>
                              <a:latin typeface="Cambria Math" panose="02040503050406030204" pitchFamily="18" charset="0"/>
                            </a:rPr>
                          </m:ctrlPr>
                        </m:sSubPr>
                        <m:e>
                          <m:r>
                            <a:rPr lang="en-US" sz="2800" i="1">
                              <a:solidFill>
                                <a:srgbClr val="7030A0"/>
                              </a:solidFill>
                              <a:latin typeface="Cambria Math"/>
                            </a:rPr>
                            <m:t>𝐵</m:t>
                          </m:r>
                        </m:e>
                        <m:sub>
                          <m:r>
                            <a:rPr lang="en-US" sz="2800" i="1">
                              <a:solidFill>
                                <a:srgbClr val="7030A0"/>
                              </a:solidFill>
                              <a:latin typeface="Cambria Math"/>
                            </a:rPr>
                            <m:t>1</m:t>
                          </m:r>
                        </m:sub>
                      </m:sSub>
                    </m:oMath>
                  </m:oMathPara>
                </a14:m>
                <a:endParaRPr lang="en-US" sz="2800" dirty="0"/>
              </a:p>
            </p:txBody>
          </p:sp>
        </mc:Choice>
        <mc:Fallback>
          <p:sp>
            <p:nvSpPr>
              <p:cNvPr id="34" name="TextBox 33"/>
              <p:cNvSpPr txBox="1">
                <a:spLocks noRot="1" noChangeAspect="1" noMove="1" noResize="1" noEditPoints="1" noAdjustHandles="1" noChangeArrowheads="1" noChangeShapeType="1" noTextEdit="1"/>
              </p:cNvSpPr>
              <p:nvPr/>
            </p:nvSpPr>
            <p:spPr>
              <a:xfrm>
                <a:off x="7023481" y="1432236"/>
                <a:ext cx="645177" cy="523220"/>
              </a:xfrm>
              <a:prstGeom prst="rect">
                <a:avLst/>
              </a:prstGeom>
              <a:blipFill>
                <a:blip r:embed="rId4"/>
                <a:stretch>
                  <a:fillRect/>
                </a:stretch>
              </a:blipFill>
            </p:spPr>
            <p:txBody>
              <a:bodyPr/>
              <a:lstStyle/>
              <a:p>
                <a:r>
                  <a:rPr lang="en-US">
                    <a:noFill/>
                  </a:rPr>
                  <a:t> </a:t>
                </a:r>
              </a:p>
            </p:txBody>
          </p:sp>
        </mc:Fallback>
      </mc:AlternateContent>
      <p:sp>
        <p:nvSpPr>
          <p:cNvPr id="35" name="Oval 34"/>
          <p:cNvSpPr/>
          <p:nvPr/>
        </p:nvSpPr>
        <p:spPr>
          <a:xfrm>
            <a:off x="5183359" y="2369671"/>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i-4</a:t>
            </a:r>
          </a:p>
        </p:txBody>
      </p:sp>
      <p:cxnSp>
        <p:nvCxnSpPr>
          <p:cNvPr id="36" name="Straight Arrow Connector 35"/>
          <p:cNvCxnSpPr/>
          <p:nvPr/>
        </p:nvCxnSpPr>
        <p:spPr>
          <a:xfrm flipV="1">
            <a:off x="5668553" y="2657912"/>
            <a:ext cx="473236" cy="376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7" name="Left Brace 36"/>
          <p:cNvSpPr/>
          <p:nvPr/>
        </p:nvSpPr>
        <p:spPr>
          <a:xfrm rot="5400000">
            <a:off x="5859592" y="1366529"/>
            <a:ext cx="292357" cy="1481435"/>
          </a:xfrm>
          <a:prstGeom prst="leftBrace">
            <a:avLst>
              <a:gd name="adj1" fmla="val 8333"/>
              <a:gd name="adj2" fmla="val 51894"/>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lIns="91440" tIns="45720" rIns="91440" bIns="45720" spcCol="0" rtlCol="0" anchor="ctr"/>
          <a:lstStyle/>
          <a:p>
            <a:pPr algn="ctr"/>
            <a:endParaRPr lang="en-US" sz="2400">
              <a:solidFill>
                <a:srgbClr val="7030A0"/>
              </a:solidFill>
            </a:endParaRPr>
          </a:p>
        </p:txBody>
      </p:sp>
      <mc:AlternateContent xmlns:mc="http://schemas.openxmlformats.org/markup-compatibility/2006">
        <mc:Choice xmlns:a14="http://schemas.microsoft.com/office/drawing/2010/main" Requires="a14">
          <p:sp>
            <p:nvSpPr>
              <p:cNvPr id="38" name="TextBox 37"/>
              <p:cNvSpPr txBox="1"/>
              <p:nvPr/>
            </p:nvSpPr>
            <p:spPr>
              <a:xfrm>
                <a:off x="5625892" y="1350464"/>
                <a:ext cx="653448" cy="523220"/>
              </a:xfrm>
              <a:prstGeom prst="rect">
                <a:avLst/>
              </a:prstGeom>
              <a:noFill/>
            </p:spPr>
            <p:txBody>
              <a:bodyPr wrap="none" lIns="91440" tIns="45720" rIns="91440" bIns="45720" rtlCol="0">
                <a:spAutoFit/>
              </a:bodyPr>
              <a:lstStyle/>
              <a:p>
                <a:pPr/>
                <a14:m>
                  <m:oMathPara xmlns:m="http://schemas.openxmlformats.org/officeDocument/2006/math">
                    <m:oMathParaPr>
                      <m:jc m:val="centerGroup"/>
                    </m:oMathParaPr>
                    <m:oMath xmlns:m="http://schemas.openxmlformats.org/officeDocument/2006/math">
                      <m:sSub>
                        <m:sSubPr>
                          <m:ctrlPr>
                            <a:rPr lang="en-US" sz="2800" i="1">
                              <a:solidFill>
                                <a:srgbClr val="7030A0"/>
                              </a:solidFill>
                              <a:latin typeface="Cambria Math" panose="02040503050406030204" pitchFamily="18" charset="0"/>
                            </a:rPr>
                          </m:ctrlPr>
                        </m:sSubPr>
                        <m:e>
                          <m:r>
                            <a:rPr lang="en-US" sz="2800" i="1">
                              <a:solidFill>
                                <a:srgbClr val="7030A0"/>
                              </a:solidFill>
                              <a:latin typeface="Cambria Math"/>
                            </a:rPr>
                            <m:t>𝐵</m:t>
                          </m:r>
                        </m:e>
                        <m:sub>
                          <m:r>
                            <a:rPr lang="en-US" sz="2800" i="1">
                              <a:solidFill>
                                <a:srgbClr val="7030A0"/>
                              </a:solidFill>
                              <a:latin typeface="Cambria Math"/>
                            </a:rPr>
                            <m:t>2</m:t>
                          </m:r>
                        </m:sub>
                      </m:sSub>
                    </m:oMath>
                  </m:oMathPara>
                </a14:m>
                <a:endParaRPr lang="en-US" sz="2800" dirty="0"/>
              </a:p>
            </p:txBody>
          </p:sp>
        </mc:Choice>
        <mc:Fallback>
          <p:sp>
            <p:nvSpPr>
              <p:cNvPr id="38" name="TextBox 37"/>
              <p:cNvSpPr txBox="1">
                <a:spLocks noRot="1" noChangeAspect="1" noMove="1" noResize="1" noEditPoints="1" noAdjustHandles="1" noChangeArrowheads="1" noChangeShapeType="1" noTextEdit="1"/>
              </p:cNvSpPr>
              <p:nvPr/>
            </p:nvSpPr>
            <p:spPr>
              <a:xfrm>
                <a:off x="5625892" y="1350464"/>
                <a:ext cx="653448"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TextBox 38"/>
              <p:cNvSpPr txBox="1"/>
              <p:nvPr/>
            </p:nvSpPr>
            <p:spPr>
              <a:xfrm>
                <a:off x="4014484" y="1412994"/>
                <a:ext cx="653448" cy="523220"/>
              </a:xfrm>
              <a:prstGeom prst="rect">
                <a:avLst/>
              </a:prstGeom>
              <a:noFill/>
            </p:spPr>
            <p:txBody>
              <a:bodyPr wrap="none" lIns="91440" tIns="45720" rIns="91440" bIns="45720" rtlCol="0">
                <a:spAutoFit/>
              </a:bodyPr>
              <a:lstStyle/>
              <a:p>
                <a:pPr/>
                <a14:m>
                  <m:oMathPara xmlns:m="http://schemas.openxmlformats.org/officeDocument/2006/math">
                    <m:oMathParaPr>
                      <m:jc m:val="centerGroup"/>
                    </m:oMathParaPr>
                    <m:oMath xmlns:m="http://schemas.openxmlformats.org/officeDocument/2006/math">
                      <m:sSub>
                        <m:sSubPr>
                          <m:ctrlPr>
                            <a:rPr lang="en-US" sz="2800" i="1">
                              <a:solidFill>
                                <a:srgbClr val="7030A0"/>
                              </a:solidFill>
                              <a:latin typeface="Cambria Math" panose="02040503050406030204" pitchFamily="18" charset="0"/>
                            </a:rPr>
                          </m:ctrlPr>
                        </m:sSubPr>
                        <m:e>
                          <m:r>
                            <a:rPr lang="en-US" sz="2800" i="1">
                              <a:solidFill>
                                <a:srgbClr val="7030A0"/>
                              </a:solidFill>
                              <a:latin typeface="Cambria Math"/>
                            </a:rPr>
                            <m:t>𝐵</m:t>
                          </m:r>
                        </m:e>
                        <m:sub>
                          <m:r>
                            <a:rPr lang="en-US" sz="2800" i="1">
                              <a:solidFill>
                                <a:srgbClr val="7030A0"/>
                              </a:solidFill>
                              <a:latin typeface="Cambria Math"/>
                            </a:rPr>
                            <m:t>3</m:t>
                          </m:r>
                        </m:sub>
                      </m:sSub>
                    </m:oMath>
                  </m:oMathPara>
                </a14:m>
                <a:endParaRPr lang="en-US" sz="2800" dirty="0"/>
              </a:p>
            </p:txBody>
          </p:sp>
        </mc:Choice>
        <mc:Fallback>
          <p:sp>
            <p:nvSpPr>
              <p:cNvPr id="39" name="TextBox 38"/>
              <p:cNvSpPr txBox="1">
                <a:spLocks noRot="1" noChangeAspect="1" noMove="1" noResize="1" noEditPoints="1" noAdjustHandles="1" noChangeArrowheads="1" noChangeShapeType="1" noTextEdit="1"/>
              </p:cNvSpPr>
              <p:nvPr/>
            </p:nvSpPr>
            <p:spPr>
              <a:xfrm>
                <a:off x="4014484" y="1412994"/>
                <a:ext cx="653448" cy="523220"/>
              </a:xfrm>
              <a:prstGeom prst="rect">
                <a:avLst/>
              </a:prstGeom>
              <a:blipFill>
                <a:blip r:embed="rId6"/>
                <a:stretch>
                  <a:fillRect/>
                </a:stretch>
              </a:blipFill>
            </p:spPr>
            <p:txBody>
              <a:bodyPr/>
              <a:lstStyle/>
              <a:p>
                <a:r>
                  <a:rPr lang="en-US">
                    <a:noFill/>
                  </a:rPr>
                  <a:t> </a:t>
                </a:r>
              </a:p>
            </p:txBody>
          </p:sp>
        </mc:Fallback>
      </mc:AlternateContent>
      <p:sp>
        <p:nvSpPr>
          <p:cNvPr id="40" name="Left Brace 39"/>
          <p:cNvSpPr/>
          <p:nvPr/>
        </p:nvSpPr>
        <p:spPr>
          <a:xfrm rot="5400000">
            <a:off x="4039264" y="1274607"/>
            <a:ext cx="292357" cy="1813967"/>
          </a:xfrm>
          <a:prstGeom prst="leftBrace">
            <a:avLst>
              <a:gd name="adj1" fmla="val 8333"/>
              <a:gd name="adj2" fmla="val 51894"/>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lIns="91440" tIns="45720" rIns="91440" bIns="45720" spcCol="0" rtlCol="0" anchor="ctr"/>
          <a:lstStyle/>
          <a:p>
            <a:pPr algn="ctr"/>
            <a:endParaRPr lang="en-US" sz="2400">
              <a:solidFill>
                <a:srgbClr val="7030A0"/>
              </a:solidFill>
            </a:endParaRPr>
          </a:p>
        </p:txBody>
      </p:sp>
      <p:sp>
        <p:nvSpPr>
          <p:cNvPr id="41" name="Oval 40"/>
          <p:cNvSpPr/>
          <p:nvPr/>
        </p:nvSpPr>
        <p:spPr>
          <a:xfrm>
            <a:off x="4332169" y="2365958"/>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smtClean="0"/>
              <a:t>i-5</a:t>
            </a:r>
            <a:endParaRPr lang="en-US" sz="2267" dirty="0"/>
          </a:p>
        </p:txBody>
      </p:sp>
      <p:cxnSp>
        <p:nvCxnSpPr>
          <p:cNvPr id="42" name="Straight Arrow Connector 41"/>
          <p:cNvCxnSpPr/>
          <p:nvPr/>
        </p:nvCxnSpPr>
        <p:spPr>
          <a:xfrm flipV="1">
            <a:off x="4817363" y="2654199"/>
            <a:ext cx="473236" cy="376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6836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3172" y="4566453"/>
            <a:ext cx="11555985" cy="1052148"/>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56" name="Rectangle 55"/>
          <p:cNvSpPr/>
          <p:nvPr/>
        </p:nvSpPr>
        <p:spPr>
          <a:xfrm>
            <a:off x="180547" y="5695471"/>
            <a:ext cx="11638920" cy="1060484"/>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2" name="Title 1"/>
          <p:cNvSpPr>
            <a:spLocks noGrp="1"/>
          </p:cNvSpPr>
          <p:nvPr>
            <p:ph type="title"/>
          </p:nvPr>
        </p:nvSpPr>
        <p:spPr/>
        <p:txBody>
          <a:bodyPr/>
          <a:lstStyle/>
          <a:p>
            <a:r>
              <a:rPr lang="en-US" dirty="0" smtClean="0"/>
              <a:t>Analysis of DR-Sample</a:t>
            </a:r>
            <a:endParaRPr lang="en-US" dirty="0">
              <a:solidFill>
                <a:srgbClr val="FF0000"/>
              </a:solidFill>
            </a:endParaRPr>
          </a:p>
        </p:txBody>
      </p:sp>
      <mc:AlternateContent xmlns:mc="http://schemas.openxmlformats.org/markup-compatibility/2006">
        <mc:Choice xmlns:a14="http://schemas.microsoft.com/office/drawing/2010/main" Requires="a14">
          <p:sp>
            <p:nvSpPr>
              <p:cNvPr id="4" name="TextBox 3"/>
              <p:cNvSpPr txBox="1"/>
              <p:nvPr/>
            </p:nvSpPr>
            <p:spPr>
              <a:xfrm>
                <a:off x="263483" y="5695472"/>
                <a:ext cx="11555984" cy="1060483"/>
              </a:xfrm>
              <a:prstGeom prst="rect">
                <a:avLst/>
              </a:prstGeom>
              <a:noFill/>
            </p:spPr>
            <p:txBody>
              <a:bodyPr wrap="square" lIns="91440" tIns="45720" rIns="91440" bIns="45720" rtlCol="0">
                <a:spAutoFit/>
              </a:bodyPr>
              <a:lstStyle/>
              <a:p>
                <a:r>
                  <a:rPr lang="en-US" sz="2800" b="1" dirty="0"/>
                  <a:t>Corollary: </a:t>
                </a:r>
                <a14:m>
                  <m:oMath xmlns:m="http://schemas.openxmlformats.org/officeDocument/2006/math">
                    <m:r>
                      <m:rPr>
                        <m:nor/>
                      </m:rPr>
                      <a:rPr lang="en-US" sz="2800" b="1" dirty="0"/>
                      <m:t>WHP</m:t>
                    </m:r>
                    <m:r>
                      <m:rPr>
                        <m:nor/>
                      </m:rPr>
                      <a:rPr lang="en-US" sz="2800" b="1" i="0" dirty="0" smtClean="0"/>
                      <m:t> </m:t>
                    </m:r>
                    <m:sSub>
                      <m:sSubPr>
                        <m:ctrlPr>
                          <a:rPr lang="en-US" sz="2800" i="1">
                            <a:solidFill>
                              <a:srgbClr val="00B0F0"/>
                            </a:solidFill>
                            <a:latin typeface="Cambria Math" panose="02040503050406030204" pitchFamily="18" charset="0"/>
                          </a:rPr>
                        </m:ctrlPr>
                      </m:sSubPr>
                      <m:e>
                        <m:r>
                          <a:rPr lang="en-US" sz="2800" i="1">
                            <a:solidFill>
                              <a:srgbClr val="00B0F0"/>
                            </a:solidFill>
                            <a:latin typeface="Cambria Math"/>
                          </a:rPr>
                          <m:t>𝐺</m:t>
                        </m:r>
                      </m:e>
                      <m:sub>
                        <m:r>
                          <a:rPr lang="en-US" sz="2800" i="1">
                            <a:solidFill>
                              <a:srgbClr val="00B0F0"/>
                            </a:solidFill>
                            <a:latin typeface="Cambria Math"/>
                          </a:rPr>
                          <m:t>𝑚</m:t>
                        </m:r>
                      </m:sub>
                    </m:sSub>
                    <m:r>
                      <a:rPr lang="en-US" sz="2800" i="1">
                        <a:solidFill>
                          <a:srgbClr val="00B0F0"/>
                        </a:solidFill>
                        <a:latin typeface="Cambria Math"/>
                      </a:rPr>
                      <m:t> </m:t>
                    </m:r>
                    <m:r>
                      <a:rPr lang="en-US" sz="2800" i="1">
                        <a:solidFill>
                          <a:srgbClr val="00B0F0"/>
                        </a:solidFill>
                        <a:latin typeface="Cambria Math"/>
                      </a:rPr>
                      <m:t>𝑖𝑠</m:t>
                    </m:r>
                    <m:r>
                      <a:rPr lang="en-US" sz="2800" i="1">
                        <a:solidFill>
                          <a:srgbClr val="00B0F0"/>
                        </a:solidFill>
                        <a:latin typeface="Cambria Math"/>
                      </a:rPr>
                      <m:t> </m:t>
                    </m:r>
                    <m:d>
                      <m:dPr>
                        <m:ctrlPr>
                          <a:rPr lang="el-GR" sz="2800" i="1">
                            <a:latin typeface="Cambria Math" panose="02040503050406030204" pitchFamily="18" charset="0"/>
                            <a:ea typeface="Cambria Math"/>
                          </a:rPr>
                        </m:ctrlPr>
                      </m:dPr>
                      <m:e>
                        <m:r>
                          <m:rPr>
                            <m:sty m:val="p"/>
                          </m:rPr>
                          <a:rPr lang="el-GR" sz="2800" i="1">
                            <a:latin typeface="Cambria Math"/>
                            <a:ea typeface="Cambria Math"/>
                          </a:rPr>
                          <m:t>Ω</m:t>
                        </m:r>
                        <m:d>
                          <m:dPr>
                            <m:ctrlPr>
                              <a:rPr lang="el-GR" sz="2800" i="1">
                                <a:latin typeface="Cambria Math" panose="02040503050406030204" pitchFamily="18" charset="0"/>
                                <a:ea typeface="Cambria Math"/>
                              </a:rPr>
                            </m:ctrlPr>
                          </m:dPr>
                          <m:e>
                            <m:f>
                              <m:fPr>
                                <m:ctrlPr>
                                  <a:rPr lang="el-GR" sz="2800" i="1">
                                    <a:latin typeface="Cambria Math" panose="02040503050406030204" pitchFamily="18" charset="0"/>
                                    <a:ea typeface="Cambria Math"/>
                                  </a:rPr>
                                </m:ctrlPr>
                              </m:fPr>
                              <m:num>
                                <m:r>
                                  <a:rPr lang="en-US" sz="2800" i="1">
                                    <a:latin typeface="Cambria Math" panose="02040503050406030204" pitchFamily="18" charset="0"/>
                                    <a:ea typeface="Cambria Math"/>
                                  </a:rPr>
                                  <m:t>𝑛</m:t>
                                </m:r>
                              </m:num>
                              <m:den>
                                <m:func>
                                  <m:funcPr>
                                    <m:ctrlPr>
                                      <a:rPr lang="en-US" sz="2800" i="1">
                                        <a:latin typeface="Cambria Math" panose="02040503050406030204" pitchFamily="18" charset="0"/>
                                        <a:ea typeface="Cambria Math"/>
                                      </a:rPr>
                                    </m:ctrlPr>
                                  </m:funcPr>
                                  <m:fName>
                                    <m:r>
                                      <m:rPr>
                                        <m:sty m:val="p"/>
                                      </m:rPr>
                                      <a:rPr lang="en-US" sz="2800">
                                        <a:latin typeface="Cambria Math"/>
                                        <a:ea typeface="Cambria Math"/>
                                      </a:rPr>
                                      <m:t>log</m:t>
                                    </m:r>
                                  </m:fName>
                                  <m:e>
                                    <m:r>
                                      <a:rPr lang="en-US" sz="2800" i="1">
                                        <a:latin typeface="Cambria Math"/>
                                        <a:ea typeface="Cambria Math"/>
                                      </a:rPr>
                                      <m:t>𝑛</m:t>
                                    </m:r>
                                  </m:e>
                                </m:func>
                              </m:den>
                            </m:f>
                          </m:e>
                        </m:d>
                        <m:r>
                          <a:rPr lang="en-US" sz="2800" i="1">
                            <a:latin typeface="Cambria Math" panose="02040503050406030204" pitchFamily="18" charset="0"/>
                            <a:ea typeface="Cambria Math"/>
                          </a:rPr>
                          <m:t>,</m:t>
                        </m:r>
                        <m:r>
                          <m:rPr>
                            <m:sty m:val="p"/>
                          </m:rPr>
                          <a:rPr lang="el-GR" sz="2800" i="1">
                            <a:latin typeface="Cambria Math"/>
                            <a:ea typeface="Cambria Math"/>
                          </a:rPr>
                          <m:t>Ω</m:t>
                        </m:r>
                        <m:d>
                          <m:dPr>
                            <m:ctrlPr>
                              <a:rPr lang="el-GR" sz="2800" i="1">
                                <a:latin typeface="Cambria Math" panose="02040503050406030204" pitchFamily="18" charset="0"/>
                                <a:ea typeface="Cambria Math"/>
                              </a:rPr>
                            </m:ctrlPr>
                          </m:dPr>
                          <m:e>
                            <m:f>
                              <m:fPr>
                                <m:ctrlPr>
                                  <a:rPr lang="el-GR" sz="2800" i="1">
                                    <a:latin typeface="Cambria Math" panose="02040503050406030204" pitchFamily="18" charset="0"/>
                                    <a:ea typeface="Cambria Math"/>
                                  </a:rPr>
                                </m:ctrlPr>
                              </m:fPr>
                              <m:num>
                                <m:r>
                                  <a:rPr lang="en-US" sz="2800" i="1">
                                    <a:latin typeface="Cambria Math" panose="02040503050406030204" pitchFamily="18" charset="0"/>
                                    <a:ea typeface="Cambria Math"/>
                                  </a:rPr>
                                  <m:t>𝑛</m:t>
                                </m:r>
                              </m:num>
                              <m:den>
                                <m:func>
                                  <m:funcPr>
                                    <m:ctrlPr>
                                      <a:rPr lang="en-US" sz="2800" i="1">
                                        <a:latin typeface="Cambria Math" panose="02040503050406030204" pitchFamily="18" charset="0"/>
                                        <a:ea typeface="Cambria Math"/>
                                      </a:rPr>
                                    </m:ctrlPr>
                                  </m:funcPr>
                                  <m:fName>
                                    <m:r>
                                      <m:rPr>
                                        <m:sty m:val="p"/>
                                      </m:rPr>
                                      <a:rPr lang="en-US" sz="2800">
                                        <a:latin typeface="Cambria Math"/>
                                        <a:ea typeface="Cambria Math"/>
                                      </a:rPr>
                                      <m:t>log</m:t>
                                    </m:r>
                                  </m:fName>
                                  <m:e>
                                    <m:r>
                                      <a:rPr lang="en-US" sz="2800" i="1">
                                        <a:latin typeface="Cambria Math"/>
                                        <a:ea typeface="Cambria Math"/>
                                      </a:rPr>
                                      <m:t>𝑛</m:t>
                                    </m:r>
                                  </m:e>
                                </m:func>
                              </m:den>
                            </m:f>
                          </m:e>
                        </m:d>
                      </m:e>
                    </m:d>
                    <m:r>
                      <a:rPr lang="en-US" sz="2800">
                        <a:latin typeface="Cambria Math"/>
                        <a:ea typeface="Cambria Math"/>
                      </a:rPr>
                      <m:t>−</m:t>
                    </m:r>
                    <m:r>
                      <m:rPr>
                        <m:sty m:val="p"/>
                      </m:rPr>
                      <a:rPr lang="en-US" sz="2800">
                        <a:latin typeface="Cambria Math"/>
                        <a:ea typeface="Cambria Math"/>
                      </a:rPr>
                      <m:t>depth</m:t>
                    </m:r>
                    <m:r>
                      <a:rPr lang="en-US" sz="2800">
                        <a:latin typeface="Cambria Math"/>
                        <a:ea typeface="Cambria Math"/>
                      </a:rPr>
                      <m:t> </m:t>
                    </m:r>
                    <m:r>
                      <m:rPr>
                        <m:sty m:val="p"/>
                      </m:rPr>
                      <a:rPr lang="en-US" sz="2800">
                        <a:latin typeface="Cambria Math"/>
                        <a:ea typeface="Cambria Math"/>
                      </a:rPr>
                      <m:t>robust</m:t>
                    </m:r>
                    <m:r>
                      <m:rPr>
                        <m:nor/>
                      </m:rPr>
                      <a:rPr lang="en-US" sz="2800" dirty="0"/>
                      <m:t> (</m:t>
                    </m:r>
                    <m:r>
                      <m:rPr>
                        <m:nor/>
                      </m:rPr>
                      <a:rPr lang="en-US" sz="2800" dirty="0" err="1"/>
                      <m:t>whp</m:t>
                    </m:r>
                    <m:r>
                      <m:rPr>
                        <m:nor/>
                      </m:rPr>
                      <a:rPr lang="en-US" sz="2800" dirty="0"/>
                      <m:t>)</m:t>
                    </m:r>
                  </m:oMath>
                </a14:m>
                <a:endParaRPr lang="en-US" sz="2800" dirty="0"/>
              </a:p>
            </p:txBody>
          </p:sp>
        </mc:Choice>
        <mc:Fallback>
          <p:sp>
            <p:nvSpPr>
              <p:cNvPr id="4" name="TextBox 3"/>
              <p:cNvSpPr txBox="1">
                <a:spLocks noRot="1" noChangeAspect="1" noMove="1" noResize="1" noEditPoints="1" noAdjustHandles="1" noChangeArrowheads="1" noChangeShapeType="1" noTextEdit="1"/>
              </p:cNvSpPr>
              <p:nvPr/>
            </p:nvSpPr>
            <p:spPr>
              <a:xfrm>
                <a:off x="263483" y="5695472"/>
                <a:ext cx="11555984" cy="1060483"/>
              </a:xfrm>
              <a:prstGeom prst="rect">
                <a:avLst/>
              </a:prstGeom>
              <a:blipFill>
                <a:blip r:embed="rId2"/>
                <a:stretch>
                  <a:fillRect l="-105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TextBox 54"/>
              <p:cNvSpPr txBox="1"/>
              <p:nvPr/>
            </p:nvSpPr>
            <p:spPr>
              <a:xfrm>
                <a:off x="173171" y="4566453"/>
                <a:ext cx="11277668" cy="523220"/>
              </a:xfrm>
              <a:prstGeom prst="rect">
                <a:avLst/>
              </a:prstGeom>
              <a:noFill/>
            </p:spPr>
            <p:txBody>
              <a:bodyPr wrap="square" lIns="91440" tIns="45720" rIns="91440" bIns="45720" rtlCol="0">
                <a:spAutoFit/>
              </a:bodyPr>
              <a:lstStyle/>
              <a:p>
                <a:r>
                  <a:rPr lang="en-US" sz="2800" b="1" dirty="0" smtClean="0"/>
                  <a:t>Theorem</a:t>
                </a:r>
                <a14:m>
                  <m:oMath xmlns:m="http://schemas.openxmlformats.org/officeDocument/2006/math">
                    <m:r>
                      <m:rPr>
                        <m:nor/>
                      </m:rPr>
                      <a:rPr lang="en-US" sz="2800" b="1" dirty="0"/>
                      <m:t>:</m:t>
                    </m:r>
                    <m:r>
                      <m:rPr>
                        <m:nor/>
                      </m:rPr>
                      <a:rPr lang="en-US" sz="2800" b="1" i="0" dirty="0" smtClean="0"/>
                      <m:t> </m:t>
                    </m:r>
                    <m:r>
                      <m:rPr>
                        <m:nor/>
                      </m:rPr>
                      <a:rPr lang="en-US" sz="2800" b="1" i="0" dirty="0" smtClean="0"/>
                      <m:t>WHP</m:t>
                    </m:r>
                    <m:r>
                      <m:rPr>
                        <m:nor/>
                      </m:rPr>
                      <a:rPr lang="en-US" sz="2800" b="1" dirty="0"/>
                      <m:t> </m:t>
                    </m:r>
                    <m:sSub>
                      <m:sSubPr>
                        <m:ctrlPr>
                          <a:rPr lang="en-US" sz="2800" i="1">
                            <a:solidFill>
                              <a:srgbClr val="00B0F0"/>
                            </a:solidFill>
                            <a:latin typeface="Cambria Math" panose="02040503050406030204" pitchFamily="18" charset="0"/>
                          </a:rPr>
                        </m:ctrlPr>
                      </m:sSubPr>
                      <m:e>
                        <m:r>
                          <a:rPr lang="en-US" sz="2800" i="1">
                            <a:solidFill>
                              <a:srgbClr val="00B0F0"/>
                            </a:solidFill>
                            <a:latin typeface="Cambria Math"/>
                          </a:rPr>
                          <m:t>𝐺</m:t>
                        </m:r>
                      </m:e>
                      <m:sub>
                        <m:r>
                          <a:rPr lang="en-US" sz="2800" i="1">
                            <a:solidFill>
                              <a:srgbClr val="00B0F0"/>
                            </a:solidFill>
                            <a:latin typeface="Cambria Math"/>
                          </a:rPr>
                          <m:t>𝑚</m:t>
                        </m:r>
                      </m:sub>
                    </m:sSub>
                    <m:r>
                      <a:rPr lang="en-US" sz="2800" b="0" i="1" smtClean="0">
                        <a:solidFill>
                          <a:srgbClr val="00B0F0"/>
                        </a:solidFill>
                        <a:latin typeface="Cambria Math" panose="02040503050406030204" pitchFamily="18" charset="0"/>
                      </a:rPr>
                      <m:t> </m:t>
                    </m:r>
                    <m:r>
                      <a:rPr lang="en-US" sz="2800" b="0" i="1" smtClean="0">
                        <a:solidFill>
                          <a:srgbClr val="00B0F0"/>
                        </a:solidFill>
                        <a:latin typeface="Cambria Math" panose="02040503050406030204" pitchFamily="18" charset="0"/>
                      </a:rPr>
                      <m:t>𝑠𝑎𝑡𝑖𝑠𝑓𝑖𝑒𝑠</m:t>
                    </m:r>
                    <m:r>
                      <a:rPr lang="en-US" sz="2800" b="0" i="1" smtClean="0">
                        <a:solidFill>
                          <a:srgbClr val="00B0F0"/>
                        </a:solidFill>
                        <a:latin typeface="Cambria Math" panose="02040503050406030204" pitchFamily="18" charset="0"/>
                      </a:rPr>
                      <m:t> </m:t>
                    </m:r>
                    <m:r>
                      <a:rPr lang="en-US" sz="2800" b="0" i="1" smtClean="0">
                        <a:solidFill>
                          <a:srgbClr val="00B0F0"/>
                        </a:solidFill>
                        <a:latin typeface="Cambria Math" panose="02040503050406030204" pitchFamily="18" charset="0"/>
                      </a:rPr>
                      <m:t>𝑡h𝑒</m:t>
                    </m:r>
                    <m:r>
                      <a:rPr lang="en-US" sz="2800" b="0" i="1" smtClean="0">
                        <a:solidFill>
                          <a:srgbClr val="00B0F0"/>
                        </a:solidFill>
                        <a:latin typeface="Cambria Math" panose="02040503050406030204" pitchFamily="18" charset="0"/>
                      </a:rPr>
                      <m:t> </m:t>
                    </m:r>
                    <m:r>
                      <a:rPr lang="en-US" sz="2800" b="0" i="1" smtClean="0">
                        <a:solidFill>
                          <a:srgbClr val="00B0F0"/>
                        </a:solidFill>
                        <a:latin typeface="Cambria Math" panose="02040503050406030204" pitchFamily="18" charset="0"/>
                      </a:rPr>
                      <m:t>𝑝𝑟𝑜𝑝𝑒𝑟𝑡𝑦</m:t>
                    </m:r>
                    <m:r>
                      <a:rPr lang="en-US" sz="2800" i="1">
                        <a:solidFill>
                          <a:srgbClr val="00B0F0"/>
                        </a:solidFill>
                        <a:latin typeface="Cambria Math"/>
                      </a:rPr>
                      <m:t> </m:t>
                    </m:r>
                    <m:r>
                      <a:rPr lang="en-US" sz="2800" i="1">
                        <a:solidFill>
                          <a:srgbClr val="FF0000"/>
                        </a:solidFill>
                        <a:latin typeface="Cambria Math" panose="02040503050406030204" pitchFamily="18" charset="0"/>
                        <a:ea typeface="Cambria Math" panose="02040503050406030204" pitchFamily="18" charset="0"/>
                      </a:rPr>
                      <m:t>𝛿</m:t>
                    </m:r>
                    <m:r>
                      <a:rPr lang="en-US" sz="2800" i="1">
                        <a:solidFill>
                          <a:srgbClr val="FF0000"/>
                        </a:solidFill>
                        <a:latin typeface="Cambria Math" panose="02040503050406030204" pitchFamily="18" charset="0"/>
                        <a:ea typeface="Cambria Math" panose="02040503050406030204" pitchFamily="18" charset="0"/>
                      </a:rPr>
                      <m:t>− </m:t>
                    </m:r>
                    <m:r>
                      <m:rPr>
                        <m:nor/>
                      </m:rPr>
                      <a:rPr lang="en-US" sz="2800" dirty="0"/>
                      <m:t>Local</m:t>
                    </m:r>
                    <m:r>
                      <m:rPr>
                        <m:nor/>
                      </m:rPr>
                      <a:rPr lang="en-US" sz="2800" dirty="0"/>
                      <m:t> </m:t>
                    </m:r>
                    <m:r>
                      <m:rPr>
                        <m:nor/>
                      </m:rPr>
                      <a:rPr lang="en-US" sz="2800" dirty="0"/>
                      <m:t>Expansion</m:t>
                    </m:r>
                    <m:r>
                      <m:rPr>
                        <m:nor/>
                      </m:rPr>
                      <a:rPr lang="en-US" sz="2800" b="0" i="0" dirty="0" smtClean="0"/>
                      <m:t> (*</m:t>
                    </m:r>
                    <m:r>
                      <m:rPr>
                        <m:nor/>
                      </m:rPr>
                      <a:rPr lang="en-US" sz="2800" b="0" i="0" dirty="0" smtClean="0"/>
                      <m:t>almost</m:t>
                    </m:r>
                    <m:r>
                      <m:rPr>
                        <m:nor/>
                      </m:rPr>
                      <a:rPr lang="en-US" sz="2800" b="0" i="0" dirty="0" smtClean="0"/>
                      <m:t>)</m:t>
                    </m:r>
                  </m:oMath>
                </a14:m>
                <a:endParaRPr lang="en-US" sz="2800" dirty="0"/>
              </a:p>
            </p:txBody>
          </p:sp>
        </mc:Choice>
        <mc:Fallback>
          <p:sp>
            <p:nvSpPr>
              <p:cNvPr id="55" name="TextBox 54"/>
              <p:cNvSpPr txBox="1">
                <a:spLocks noRot="1" noChangeAspect="1" noMove="1" noResize="1" noEditPoints="1" noAdjustHandles="1" noChangeArrowheads="1" noChangeShapeType="1" noTextEdit="1"/>
              </p:cNvSpPr>
              <p:nvPr/>
            </p:nvSpPr>
            <p:spPr>
              <a:xfrm>
                <a:off x="173171" y="4566453"/>
                <a:ext cx="11277668" cy="523220"/>
              </a:xfrm>
              <a:prstGeom prst="rect">
                <a:avLst/>
              </a:prstGeom>
              <a:blipFill>
                <a:blip r:embed="rId3"/>
                <a:stretch>
                  <a:fillRect l="-1081" t="-10465" b="-32558"/>
                </a:stretch>
              </a:blipFill>
            </p:spPr>
            <p:txBody>
              <a:bodyPr/>
              <a:lstStyle/>
              <a:p>
                <a:r>
                  <a:rPr lang="en-US">
                    <a:noFill/>
                  </a:rPr>
                  <a:t> </a:t>
                </a:r>
              </a:p>
            </p:txBody>
          </p:sp>
        </mc:Fallback>
      </mc:AlternateContent>
      <p:sp>
        <p:nvSpPr>
          <p:cNvPr id="30" name="Oval 29"/>
          <p:cNvSpPr/>
          <p:nvPr/>
        </p:nvSpPr>
        <p:spPr>
          <a:xfrm>
            <a:off x="892822" y="2301990"/>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32" name="Oval 31"/>
          <p:cNvSpPr/>
          <p:nvPr/>
        </p:nvSpPr>
        <p:spPr>
          <a:xfrm>
            <a:off x="1834362" y="2301990"/>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cxnSp>
        <p:nvCxnSpPr>
          <p:cNvPr id="39" name="Straight Arrow Connector 38"/>
          <p:cNvCxnSpPr/>
          <p:nvPr/>
        </p:nvCxnSpPr>
        <p:spPr>
          <a:xfrm>
            <a:off x="1444796" y="2575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8833525" y="23416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sp>
        <p:nvSpPr>
          <p:cNvPr id="43" name="TextBox 42"/>
          <p:cNvSpPr txBox="1"/>
          <p:nvPr/>
        </p:nvSpPr>
        <p:spPr>
          <a:xfrm>
            <a:off x="3694064" y="1985558"/>
            <a:ext cx="679994" cy="954107"/>
          </a:xfrm>
          <a:prstGeom prst="rect">
            <a:avLst/>
          </a:prstGeom>
          <a:noFill/>
        </p:spPr>
        <p:txBody>
          <a:bodyPr wrap="none" lIns="91440" tIns="45720" rIns="91440" bIns="45720" rtlCol="0">
            <a:spAutoFit/>
          </a:bodyPr>
          <a:lstStyle/>
          <a:p>
            <a:r>
              <a:rPr lang="en-US" sz="5600" dirty="0"/>
              <a:t>…</a:t>
            </a:r>
          </a:p>
        </p:txBody>
      </p:sp>
      <p:sp>
        <p:nvSpPr>
          <p:cNvPr id="44" name="Oval 43"/>
          <p:cNvSpPr/>
          <p:nvPr/>
        </p:nvSpPr>
        <p:spPr>
          <a:xfrm>
            <a:off x="10476867" y="225342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n</a:t>
            </a:r>
          </a:p>
        </p:txBody>
      </p:sp>
      <p:cxnSp>
        <p:nvCxnSpPr>
          <p:cNvPr id="45" name="Straight Arrow Connector 44"/>
          <p:cNvCxnSpPr/>
          <p:nvPr/>
        </p:nvCxnSpPr>
        <p:spPr>
          <a:xfrm flipV="1">
            <a:off x="10319441" y="2566103"/>
            <a:ext cx="184113" cy="3112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9321117" y="259722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9636240" y="1892071"/>
            <a:ext cx="679994" cy="954107"/>
          </a:xfrm>
          <a:prstGeom prst="rect">
            <a:avLst/>
          </a:prstGeom>
          <a:noFill/>
        </p:spPr>
        <p:txBody>
          <a:bodyPr wrap="none" lIns="91440" tIns="45720" rIns="91440" bIns="45720" rtlCol="0">
            <a:spAutoFit/>
          </a:bodyPr>
          <a:lstStyle/>
          <a:p>
            <a:r>
              <a:rPr lang="en-US" sz="5600" dirty="0"/>
              <a:t>…</a:t>
            </a:r>
          </a:p>
        </p:txBody>
      </p:sp>
      <p:sp>
        <p:nvSpPr>
          <p:cNvPr id="57" name="Oval 56"/>
          <p:cNvSpPr/>
          <p:nvPr/>
        </p:nvSpPr>
        <p:spPr>
          <a:xfrm>
            <a:off x="7955677" y="2341790"/>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sp>
        <p:nvSpPr>
          <p:cNvPr id="58" name="Oval 57"/>
          <p:cNvSpPr/>
          <p:nvPr/>
        </p:nvSpPr>
        <p:spPr>
          <a:xfrm>
            <a:off x="6997249" y="2376334"/>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cxnSp>
        <p:nvCxnSpPr>
          <p:cNvPr id="59" name="Straight Arrow Connector 58"/>
          <p:cNvCxnSpPr>
            <a:endCxn id="57" idx="2"/>
          </p:cNvCxnSpPr>
          <p:nvPr/>
        </p:nvCxnSpPr>
        <p:spPr>
          <a:xfrm flipV="1">
            <a:off x="7482443" y="2620736"/>
            <a:ext cx="473236" cy="376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8473118" y="2609586"/>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6085936" y="2372619"/>
            <a:ext cx="81334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2m</a:t>
            </a:r>
          </a:p>
        </p:txBody>
      </p:sp>
      <p:cxnSp>
        <p:nvCxnSpPr>
          <p:cNvPr id="62" name="Straight Arrow Connector 61"/>
          <p:cNvCxnSpPr/>
          <p:nvPr/>
        </p:nvCxnSpPr>
        <p:spPr>
          <a:xfrm flipV="1">
            <a:off x="6620102" y="2617023"/>
            <a:ext cx="473236" cy="376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3" name="Oval 62"/>
              <p:cNvSpPr/>
              <p:nvPr/>
            </p:nvSpPr>
            <p:spPr>
              <a:xfrm>
                <a:off x="2996421" y="2372621"/>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14:m>
                  <m:oMathPara xmlns:m="http://schemas.openxmlformats.org/officeDocument/2006/math">
                    <m:oMathParaPr>
                      <m:jc m:val="centerGroup"/>
                    </m:oMathParaPr>
                    <m:oMath xmlns:m="http://schemas.openxmlformats.org/officeDocument/2006/math">
                      <m:r>
                        <a:rPr lang="en-US" sz="2267" i="1" dirty="0">
                          <a:latin typeface="Cambria Math"/>
                        </a:rPr>
                        <m:t>𝑚</m:t>
                      </m:r>
                    </m:oMath>
                  </m:oMathPara>
                </a14:m>
                <a:endParaRPr lang="en-US" sz="2267" dirty="0"/>
              </a:p>
            </p:txBody>
          </p:sp>
        </mc:Choice>
        <mc:Fallback>
          <p:sp>
            <p:nvSpPr>
              <p:cNvPr id="63" name="Oval 62"/>
              <p:cNvSpPr>
                <a:spLocks noRot="1" noChangeAspect="1" noMove="1" noResize="1" noEditPoints="1" noAdjustHandles="1" noChangeArrowheads="1" noChangeShapeType="1" noTextEdit="1"/>
              </p:cNvSpPr>
              <p:nvPr/>
            </p:nvSpPr>
            <p:spPr>
              <a:xfrm>
                <a:off x="2996421" y="2372621"/>
                <a:ext cx="697643" cy="557895"/>
              </a:xfrm>
              <a:prstGeom prst="ellipse">
                <a:avLst/>
              </a:prstGeom>
              <a:blipFill>
                <a:blip r:embed="rId4"/>
                <a:stretch>
                  <a:fillRect/>
                </a:stretch>
              </a:blipFill>
              <a:ln>
                <a:noFill/>
              </a:ln>
            </p:spPr>
            <p:txBody>
              <a:bodyPr/>
              <a:lstStyle/>
              <a:p>
                <a:r>
                  <a:rPr lang="en-US">
                    <a:noFill/>
                  </a:rPr>
                  <a:t> </a:t>
                </a:r>
              </a:p>
            </p:txBody>
          </p:sp>
        </mc:Fallback>
      </mc:AlternateContent>
      <p:sp>
        <p:nvSpPr>
          <p:cNvPr id="64" name="TextBox 63"/>
          <p:cNvSpPr txBox="1"/>
          <p:nvPr/>
        </p:nvSpPr>
        <p:spPr>
          <a:xfrm>
            <a:off x="2393820" y="1951356"/>
            <a:ext cx="679994" cy="954107"/>
          </a:xfrm>
          <a:prstGeom prst="rect">
            <a:avLst/>
          </a:prstGeom>
          <a:noFill/>
        </p:spPr>
        <p:txBody>
          <a:bodyPr wrap="none" lIns="91440" tIns="45720" rIns="91440" bIns="45720" rtlCol="0">
            <a:spAutoFit/>
          </a:bodyPr>
          <a:lstStyle/>
          <a:p>
            <a:r>
              <a:rPr lang="en-US" sz="5600" dirty="0"/>
              <a:t>…</a:t>
            </a:r>
          </a:p>
        </p:txBody>
      </p:sp>
      <p:sp>
        <p:nvSpPr>
          <p:cNvPr id="65" name="Oval 64"/>
          <p:cNvSpPr/>
          <p:nvPr/>
        </p:nvSpPr>
        <p:spPr>
          <a:xfrm>
            <a:off x="5183359" y="2369671"/>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cxnSp>
        <p:nvCxnSpPr>
          <p:cNvPr id="66" name="Straight Arrow Connector 65"/>
          <p:cNvCxnSpPr/>
          <p:nvPr/>
        </p:nvCxnSpPr>
        <p:spPr>
          <a:xfrm flipV="1">
            <a:off x="5668553" y="2657912"/>
            <a:ext cx="473236" cy="376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4332169" y="2365958"/>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cxnSp>
        <p:nvCxnSpPr>
          <p:cNvPr id="68" name="Straight Arrow Connector 67"/>
          <p:cNvCxnSpPr/>
          <p:nvPr/>
        </p:nvCxnSpPr>
        <p:spPr>
          <a:xfrm flipV="1">
            <a:off x="4817363" y="2654199"/>
            <a:ext cx="473236" cy="376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Curved Connector 70"/>
          <p:cNvCxnSpPr/>
          <p:nvPr/>
        </p:nvCxnSpPr>
        <p:spPr>
          <a:xfrm rot="5400000" flipH="1" flipV="1">
            <a:off x="8282913" y="712694"/>
            <a:ext cx="4048" cy="3439327"/>
          </a:xfrm>
          <a:prstGeom prst="curvedConnector3">
            <a:avLst>
              <a:gd name="adj1" fmla="val 16908696"/>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687375" y="2063703"/>
            <a:ext cx="3317207" cy="1319216"/>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73" name="Oval 72"/>
          <p:cNvSpPr/>
          <p:nvPr/>
        </p:nvSpPr>
        <p:spPr>
          <a:xfrm>
            <a:off x="3924565" y="2063703"/>
            <a:ext cx="3013025" cy="1319216"/>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74" name="Oval 73"/>
          <p:cNvSpPr/>
          <p:nvPr/>
        </p:nvSpPr>
        <p:spPr>
          <a:xfrm>
            <a:off x="6948253" y="2010129"/>
            <a:ext cx="3013025" cy="1319216"/>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75" name="Oval 74"/>
          <p:cNvSpPr/>
          <p:nvPr/>
        </p:nvSpPr>
        <p:spPr>
          <a:xfrm>
            <a:off x="9961278" y="2014089"/>
            <a:ext cx="1212245" cy="1319216"/>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76" name="Oval 75"/>
          <p:cNvSpPr/>
          <p:nvPr/>
        </p:nvSpPr>
        <p:spPr>
          <a:xfrm>
            <a:off x="10455569" y="3900295"/>
            <a:ext cx="697643" cy="55789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sp>
        <p:nvSpPr>
          <p:cNvPr id="77" name="Oval 76"/>
          <p:cNvSpPr/>
          <p:nvPr/>
        </p:nvSpPr>
        <p:spPr>
          <a:xfrm>
            <a:off x="8243284" y="3829418"/>
            <a:ext cx="697643" cy="55789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cxnSp>
        <p:nvCxnSpPr>
          <p:cNvPr id="78" name="Straight Arrow Connector 77"/>
          <p:cNvCxnSpPr/>
          <p:nvPr/>
        </p:nvCxnSpPr>
        <p:spPr>
          <a:xfrm flipV="1">
            <a:off x="8887474" y="4104601"/>
            <a:ext cx="1679927" cy="376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4256737" y="3861014"/>
            <a:ext cx="697643" cy="55789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cxnSp>
        <p:nvCxnSpPr>
          <p:cNvPr id="80" name="Straight Arrow Connector 79"/>
          <p:cNvCxnSpPr>
            <a:endCxn id="77" idx="2"/>
          </p:cNvCxnSpPr>
          <p:nvPr/>
        </p:nvCxnSpPr>
        <p:spPr>
          <a:xfrm flipV="1">
            <a:off x="4741933" y="4108365"/>
            <a:ext cx="3501353" cy="4465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1732547" y="3829418"/>
            <a:ext cx="697643" cy="55789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cxnSp>
        <p:nvCxnSpPr>
          <p:cNvPr id="82" name="Straight Arrow Connector 81"/>
          <p:cNvCxnSpPr/>
          <p:nvPr/>
        </p:nvCxnSpPr>
        <p:spPr>
          <a:xfrm flipV="1">
            <a:off x="2430190" y="4145542"/>
            <a:ext cx="1933788" cy="747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3" name="Curved Connector 82"/>
          <p:cNvCxnSpPr/>
          <p:nvPr/>
        </p:nvCxnSpPr>
        <p:spPr>
          <a:xfrm rot="5400000" flipH="1" flipV="1">
            <a:off x="5371651" y="708645"/>
            <a:ext cx="4048" cy="3439327"/>
          </a:xfrm>
          <a:prstGeom prst="curvedConnector3">
            <a:avLst>
              <a:gd name="adj1" fmla="val 16908696"/>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4" name="Curved Connector 83"/>
          <p:cNvCxnSpPr>
            <a:stCxn id="81" idx="4"/>
            <a:endCxn id="77" idx="3"/>
          </p:cNvCxnSpPr>
          <p:nvPr/>
        </p:nvCxnSpPr>
        <p:spPr>
          <a:xfrm rot="5400000" flipH="1" flipV="1">
            <a:off x="5172558" y="1214420"/>
            <a:ext cx="81703" cy="6264083"/>
          </a:xfrm>
          <a:prstGeom prst="curvedConnector3">
            <a:avLst>
              <a:gd name="adj1" fmla="val -279797"/>
            </a:avLst>
          </a:prstGeom>
          <a:ln w="38100">
            <a:solidFill>
              <a:srgbClr val="7030A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5" name="Curved Connector 84"/>
          <p:cNvCxnSpPr>
            <a:stCxn id="79" idx="7"/>
            <a:endCxn id="76" idx="1"/>
          </p:cNvCxnSpPr>
          <p:nvPr/>
        </p:nvCxnSpPr>
        <p:spPr>
          <a:xfrm rot="16200000" flipH="1">
            <a:off x="7685336" y="1109595"/>
            <a:ext cx="39281" cy="5705524"/>
          </a:xfrm>
          <a:prstGeom prst="curvedConnector3">
            <a:avLst>
              <a:gd name="adj1" fmla="val -789954"/>
            </a:avLst>
          </a:prstGeom>
          <a:ln w="38100">
            <a:solidFill>
              <a:srgbClr val="7030A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6" name="Rectangle 85"/>
              <p:cNvSpPr/>
              <p:nvPr/>
            </p:nvSpPr>
            <p:spPr>
              <a:xfrm>
                <a:off x="363515" y="3845536"/>
                <a:ext cx="1050864" cy="769441"/>
              </a:xfrm>
              <a:prstGeom prst="rect">
                <a:avLst/>
              </a:prstGeom>
            </p:spPr>
            <p:txBody>
              <a:bodyPr wrap="none" lIns="91440" tIns="45720" rIns="91440" bIns="45720">
                <a:spAutoFit/>
              </a:bodyPr>
              <a:lstStyle/>
              <a:p>
                <a:pPr/>
                <a14:m>
                  <m:oMathPara xmlns:m="http://schemas.openxmlformats.org/officeDocument/2006/math">
                    <m:oMathParaPr>
                      <m:jc m:val="centerGroup"/>
                    </m:oMathParaPr>
                    <m:oMath xmlns:m="http://schemas.openxmlformats.org/officeDocument/2006/math">
                      <m:sSub>
                        <m:sSubPr>
                          <m:ctrlPr>
                            <a:rPr lang="en-US" sz="4400" i="1">
                              <a:solidFill>
                                <a:srgbClr val="00B0F0"/>
                              </a:solidFill>
                              <a:latin typeface="Cambria Math" panose="02040503050406030204" pitchFamily="18" charset="0"/>
                            </a:rPr>
                          </m:ctrlPr>
                        </m:sSubPr>
                        <m:e>
                          <m:r>
                            <a:rPr lang="en-US" sz="4400" i="1">
                              <a:solidFill>
                                <a:srgbClr val="00B0F0"/>
                              </a:solidFill>
                              <a:latin typeface="Cambria Math"/>
                            </a:rPr>
                            <m:t>𝐺</m:t>
                          </m:r>
                        </m:e>
                        <m:sub>
                          <m:r>
                            <a:rPr lang="en-US" sz="4400" i="1">
                              <a:solidFill>
                                <a:srgbClr val="00B0F0"/>
                              </a:solidFill>
                              <a:latin typeface="Cambria Math"/>
                            </a:rPr>
                            <m:t>𝑚</m:t>
                          </m:r>
                        </m:sub>
                      </m:sSub>
                    </m:oMath>
                  </m:oMathPara>
                </a14:m>
                <a:endParaRPr lang="en-US" sz="4400" dirty="0"/>
              </a:p>
            </p:txBody>
          </p:sp>
        </mc:Choice>
        <mc:Fallback>
          <p:sp>
            <p:nvSpPr>
              <p:cNvPr id="86" name="Rectangle 85"/>
              <p:cNvSpPr>
                <a:spLocks noRot="1" noChangeAspect="1" noMove="1" noResize="1" noEditPoints="1" noAdjustHandles="1" noChangeArrowheads="1" noChangeShapeType="1" noTextEdit="1"/>
              </p:cNvSpPr>
              <p:nvPr/>
            </p:nvSpPr>
            <p:spPr>
              <a:xfrm>
                <a:off x="363515" y="3845536"/>
                <a:ext cx="1050864" cy="76944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7" name="Rectangle 86"/>
              <p:cNvSpPr/>
              <p:nvPr/>
            </p:nvSpPr>
            <p:spPr>
              <a:xfrm>
                <a:off x="-49087" y="2179391"/>
                <a:ext cx="693587" cy="769441"/>
              </a:xfrm>
              <a:prstGeom prst="rect">
                <a:avLst/>
              </a:prstGeom>
            </p:spPr>
            <p:txBody>
              <a:bodyPr wrap="none" lIns="91440" tIns="45720" rIns="91440" bIns="45720">
                <a:spAutoFit/>
              </a:bodyPr>
              <a:lstStyle/>
              <a:p>
                <a:pPr/>
                <a14:m>
                  <m:oMathPara xmlns:m="http://schemas.openxmlformats.org/officeDocument/2006/math">
                    <m:oMathParaPr>
                      <m:jc m:val="centerGroup"/>
                    </m:oMathParaPr>
                    <m:oMath xmlns:m="http://schemas.openxmlformats.org/officeDocument/2006/math">
                      <m:r>
                        <a:rPr lang="en-US" sz="4400" i="1">
                          <a:latin typeface="Cambria Math"/>
                        </a:rPr>
                        <m:t>𝐺</m:t>
                      </m:r>
                    </m:oMath>
                  </m:oMathPara>
                </a14:m>
                <a:endParaRPr lang="en-US" sz="4400" dirty="0"/>
              </a:p>
            </p:txBody>
          </p:sp>
        </mc:Choice>
        <mc:Fallback>
          <p:sp>
            <p:nvSpPr>
              <p:cNvPr id="87" name="Rectangle 86"/>
              <p:cNvSpPr>
                <a:spLocks noRot="1" noChangeAspect="1" noMove="1" noResize="1" noEditPoints="1" noAdjustHandles="1" noChangeArrowheads="1" noChangeShapeType="1" noTextEdit="1"/>
              </p:cNvSpPr>
              <p:nvPr/>
            </p:nvSpPr>
            <p:spPr>
              <a:xfrm>
                <a:off x="-49087" y="2179391"/>
                <a:ext cx="693587" cy="76944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8" name="Rectangle 87"/>
              <p:cNvSpPr/>
              <p:nvPr/>
            </p:nvSpPr>
            <p:spPr>
              <a:xfrm>
                <a:off x="1067791" y="1469356"/>
                <a:ext cx="2329291" cy="523220"/>
              </a:xfrm>
              <a:prstGeom prst="rect">
                <a:avLst/>
              </a:prstGeom>
            </p:spPr>
            <p:txBody>
              <a:bodyPr wrap="none" lIns="91440" tIns="45720" rIns="91440" bIns="45720">
                <a:spAutoFit/>
              </a:bodyPr>
              <a:lstStyle/>
              <a:p>
                <a:pPr/>
                <a14:m>
                  <m:oMathPara xmlns:m="http://schemas.openxmlformats.org/officeDocument/2006/math">
                    <m:oMathParaPr>
                      <m:jc m:val="centerGroup"/>
                    </m:oMathParaPr>
                    <m:oMath xmlns:m="http://schemas.openxmlformats.org/officeDocument/2006/math">
                      <m:r>
                        <a:rPr lang="en-US" sz="2800" i="1">
                          <a:solidFill>
                            <a:srgbClr val="00B0F0"/>
                          </a:solidFill>
                          <a:latin typeface="Cambria Math"/>
                        </a:rPr>
                        <m:t>𝑚</m:t>
                      </m:r>
                      <m:r>
                        <a:rPr lang="en-US" sz="2800" i="1">
                          <a:solidFill>
                            <a:srgbClr val="00B0F0"/>
                          </a:solidFill>
                          <a:latin typeface="Cambria Math"/>
                        </a:rPr>
                        <m:t>=</m:t>
                      </m:r>
                      <m:r>
                        <a:rPr lang="en-US" sz="2800" i="1">
                          <a:solidFill>
                            <a:srgbClr val="00B0F0"/>
                          </a:solidFill>
                          <a:latin typeface="Cambria Math"/>
                        </a:rPr>
                        <m:t>𝑂</m:t>
                      </m:r>
                      <m:d>
                        <m:dPr>
                          <m:ctrlPr>
                            <a:rPr lang="en-US" sz="2800" i="1">
                              <a:solidFill>
                                <a:srgbClr val="00B0F0"/>
                              </a:solidFill>
                              <a:latin typeface="Cambria Math" panose="02040503050406030204" pitchFamily="18" charset="0"/>
                            </a:rPr>
                          </m:ctrlPr>
                        </m:dPr>
                        <m:e>
                          <m:func>
                            <m:funcPr>
                              <m:ctrlPr>
                                <a:rPr lang="en-US" sz="2800" i="1">
                                  <a:solidFill>
                                    <a:srgbClr val="00B0F0"/>
                                  </a:solidFill>
                                  <a:latin typeface="Cambria Math" panose="02040503050406030204" pitchFamily="18" charset="0"/>
                                </a:rPr>
                              </m:ctrlPr>
                            </m:funcPr>
                            <m:fName>
                              <m:r>
                                <m:rPr>
                                  <m:sty m:val="p"/>
                                </m:rPr>
                                <a:rPr lang="en-US" sz="2800">
                                  <a:solidFill>
                                    <a:srgbClr val="00B0F0"/>
                                  </a:solidFill>
                                  <a:latin typeface="Cambria Math"/>
                                </a:rPr>
                                <m:t>log</m:t>
                              </m:r>
                            </m:fName>
                            <m:e>
                              <m:r>
                                <a:rPr lang="en-US" sz="2800" i="1">
                                  <a:solidFill>
                                    <a:srgbClr val="00B0F0"/>
                                  </a:solidFill>
                                  <a:latin typeface="Cambria Math"/>
                                </a:rPr>
                                <m:t>𝑛</m:t>
                              </m:r>
                            </m:e>
                          </m:func>
                        </m:e>
                      </m:d>
                    </m:oMath>
                  </m:oMathPara>
                </a14:m>
                <a:endParaRPr lang="en-US" sz="2800" dirty="0"/>
              </a:p>
            </p:txBody>
          </p:sp>
        </mc:Choice>
        <mc:Fallback>
          <p:sp>
            <p:nvSpPr>
              <p:cNvPr id="88" name="Rectangle 87"/>
              <p:cNvSpPr>
                <a:spLocks noRot="1" noChangeAspect="1" noMove="1" noResize="1" noEditPoints="1" noAdjustHandles="1" noChangeArrowheads="1" noChangeShapeType="1" noTextEdit="1"/>
              </p:cNvSpPr>
              <p:nvPr/>
            </p:nvSpPr>
            <p:spPr>
              <a:xfrm>
                <a:off x="1067791" y="1469356"/>
                <a:ext cx="2329291" cy="523220"/>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9239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6" grpId="0" animBg="1"/>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Naïve: Pebbling Strategy</a:t>
            </a:r>
          </a:p>
        </p:txBody>
      </p:sp>
      <p:sp>
        <p:nvSpPr>
          <p:cNvPr id="4" name="Oval 3"/>
          <p:cNvSpPr/>
          <p:nvPr/>
        </p:nvSpPr>
        <p:spPr>
          <a:xfrm>
            <a:off x="3014558" y="2851265"/>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4897639" y="2824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2" name="Straight Arrow Connector 11"/>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Tree>
    <p:extLst>
      <p:ext uri="{BB962C8B-B14F-4D97-AF65-F5344CB8AC3E}">
        <p14:creationId xmlns:p14="http://schemas.microsoft.com/office/powerpoint/2010/main" val="284928957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1715913"/>
            <a:ext cx="10690579" cy="1614311"/>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2" name="Title 1"/>
          <p:cNvSpPr>
            <a:spLocks noGrp="1"/>
          </p:cNvSpPr>
          <p:nvPr>
            <p:ph type="title"/>
          </p:nvPr>
        </p:nvSpPr>
        <p:spPr/>
        <p:txBody>
          <a:bodyPr/>
          <a:lstStyle/>
          <a:p>
            <a:r>
              <a:rPr lang="en-US" dirty="0" err="1" smtClean="0"/>
              <a:t>DRSample</a:t>
            </a:r>
            <a:r>
              <a:rPr lang="en-US" dirty="0" smtClean="0"/>
              <a:t> Analysis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marL="0" indent="0">
                  <a:buNone/>
                </a:pPr>
                <a:r>
                  <a:rPr lang="en-US" b="1" dirty="0" smtClean="0"/>
                  <a:t>Theorem</a:t>
                </a:r>
                <a:r>
                  <a:rPr lang="en-US" dirty="0" smtClean="0"/>
                  <a:t>: With high probability a random </a:t>
                </a:r>
                <a:r>
                  <a:rPr lang="en-US" dirty="0" err="1" smtClean="0"/>
                  <a:t>DRSample</a:t>
                </a:r>
                <a:r>
                  <a:rPr lang="en-US" dirty="0" smtClean="0"/>
                  <a:t> DAG G is </a:t>
                </a:r>
                <a14:m>
                  <m:oMath xmlns:m="http://schemas.openxmlformats.org/officeDocument/2006/math">
                    <m:d>
                      <m:dPr>
                        <m:ctrlPr>
                          <a:rPr lang="el-GR" i="1">
                            <a:latin typeface="Cambria Math" panose="02040503050406030204" pitchFamily="18" charset="0"/>
                            <a:ea typeface="Cambria Math"/>
                          </a:rPr>
                        </m:ctrlPr>
                      </m:dPr>
                      <m:e>
                        <m:r>
                          <m:rPr>
                            <m:sty m:val="p"/>
                          </m:rPr>
                          <a:rPr lang="el-GR" i="1">
                            <a:latin typeface="Cambria Math"/>
                            <a:ea typeface="Cambria Math"/>
                          </a:rPr>
                          <m:t>Ω</m:t>
                        </m:r>
                        <m:d>
                          <m:dPr>
                            <m:ctrlPr>
                              <a:rPr lang="el-GR" i="1">
                                <a:latin typeface="Cambria Math" panose="02040503050406030204" pitchFamily="18" charset="0"/>
                                <a:ea typeface="Cambria Math"/>
                              </a:rPr>
                            </m:ctrlPr>
                          </m:dPr>
                          <m:e>
                            <m:f>
                              <m:fPr>
                                <m:ctrlPr>
                                  <a:rPr lang="el-GR" i="1">
                                    <a:latin typeface="Cambria Math" panose="02040503050406030204" pitchFamily="18" charset="0"/>
                                    <a:ea typeface="Cambria Math"/>
                                  </a:rPr>
                                </m:ctrlPr>
                              </m:fPr>
                              <m:num>
                                <m:r>
                                  <a:rPr lang="en-US" i="1">
                                    <a:latin typeface="Cambria Math" panose="02040503050406030204" pitchFamily="18" charset="0"/>
                                    <a:ea typeface="Cambria Math"/>
                                  </a:rPr>
                                  <m:t>𝑛</m:t>
                                </m:r>
                              </m:num>
                              <m:den>
                                <m:func>
                                  <m:funcPr>
                                    <m:ctrlPr>
                                      <a:rPr lang="en-US" i="1">
                                        <a:latin typeface="Cambria Math" panose="02040503050406030204" pitchFamily="18" charset="0"/>
                                        <a:ea typeface="Cambria Math"/>
                                      </a:rPr>
                                    </m:ctrlPr>
                                  </m:funcPr>
                                  <m:fName>
                                    <m:r>
                                      <m:rPr>
                                        <m:sty m:val="p"/>
                                      </m:rPr>
                                      <a:rPr lang="en-US">
                                        <a:latin typeface="Cambria Math"/>
                                        <a:ea typeface="Cambria Math"/>
                                      </a:rPr>
                                      <m:t>log</m:t>
                                    </m:r>
                                  </m:fName>
                                  <m:e>
                                    <m:r>
                                      <a:rPr lang="en-US" i="1">
                                        <a:latin typeface="Cambria Math"/>
                                        <a:ea typeface="Cambria Math"/>
                                      </a:rPr>
                                      <m:t>𝑛</m:t>
                                    </m:r>
                                  </m:e>
                                </m:func>
                              </m:den>
                            </m:f>
                          </m:e>
                        </m:d>
                        <m:r>
                          <a:rPr lang="en-US" i="1">
                            <a:latin typeface="Cambria Math" panose="02040503050406030204" pitchFamily="18" charset="0"/>
                            <a:ea typeface="Cambria Math"/>
                          </a:rPr>
                          <m:t>,</m:t>
                        </m:r>
                        <m:r>
                          <m:rPr>
                            <m:sty m:val="p"/>
                          </m:rPr>
                          <a:rPr lang="el-GR" i="1">
                            <a:latin typeface="Cambria Math"/>
                            <a:ea typeface="Cambria Math"/>
                          </a:rPr>
                          <m:t>Ω</m:t>
                        </m:r>
                        <m:d>
                          <m:dPr>
                            <m:ctrlPr>
                              <a:rPr lang="el-GR" i="1">
                                <a:latin typeface="Cambria Math" panose="02040503050406030204" pitchFamily="18" charset="0"/>
                                <a:ea typeface="Cambria Math"/>
                              </a:rPr>
                            </m:ctrlPr>
                          </m:dPr>
                          <m:e>
                            <m:r>
                              <a:rPr lang="en-US" i="1">
                                <a:latin typeface="Cambria Math" panose="02040503050406030204" pitchFamily="18" charset="0"/>
                                <a:ea typeface="Cambria Math"/>
                              </a:rPr>
                              <m:t>𝑛</m:t>
                            </m:r>
                          </m:e>
                        </m:d>
                      </m:e>
                    </m:d>
                  </m:oMath>
                </a14:m>
                <a:r>
                  <a:rPr lang="en-US" dirty="0"/>
                  <a:t>-</a:t>
                </a:r>
                <a:r>
                  <a:rPr lang="en-US" dirty="0" smtClean="0"/>
                  <a:t>depth-robust.</a:t>
                </a:r>
              </a:p>
              <a:p>
                <a:pPr marL="0" indent="0">
                  <a:buNone/>
                </a:pPr>
                <a:endParaRPr lang="en-US" b="1" dirty="0"/>
              </a:p>
              <a:p>
                <a:pPr marL="0" indent="0">
                  <a:buNone/>
                </a:pPr>
                <a:r>
                  <a:rPr lang="en-US" b="1" dirty="0" smtClean="0"/>
                  <a:t>Corollary</a:t>
                </a:r>
                <a:r>
                  <a:rPr lang="en-US" dirty="0" smtClean="0"/>
                  <a:t>: With </a:t>
                </a:r>
                <a:r>
                  <a:rPr lang="en-US" dirty="0"/>
                  <a:t>high </a:t>
                </a:r>
                <a:r>
                  <a:rPr lang="en-US" dirty="0" smtClean="0"/>
                  <a:t>probability a </a:t>
                </a:r>
                <a:r>
                  <a:rPr lang="en-US" dirty="0"/>
                  <a:t>random </a:t>
                </a:r>
                <a:r>
                  <a:rPr lang="en-US" dirty="0" err="1"/>
                  <a:t>DRSample</a:t>
                </a:r>
                <a:r>
                  <a:rPr lang="en-US" dirty="0"/>
                  <a:t> </a:t>
                </a:r>
                <a:r>
                  <a:rPr lang="en-US" dirty="0" smtClean="0"/>
                  <a:t>DAG </a:t>
                </a:r>
                <a:r>
                  <a:rPr lang="en-US" dirty="0" smtClean="0"/>
                  <a:t>G</a:t>
                </a:r>
                <a:endParaRPr lang="en-US" b="0" i="0"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a:rPr>
                        <m:t>𝐶𝐶</m:t>
                      </m:r>
                      <m:d>
                        <m:dPr>
                          <m:ctrlPr>
                            <a:rPr lang="en-US" b="0" i="1" smtClean="0">
                              <a:latin typeface="Cambria Math" panose="02040503050406030204" pitchFamily="18" charset="0"/>
                              <a:ea typeface="Cambria Math"/>
                            </a:rPr>
                          </m:ctrlPr>
                        </m:dPr>
                        <m:e>
                          <m:r>
                            <a:rPr lang="en-US" b="0" i="1" smtClean="0">
                              <a:latin typeface="Cambria Math"/>
                              <a:ea typeface="Cambria Math"/>
                            </a:rPr>
                            <m:t>𝐺</m:t>
                          </m:r>
                        </m:e>
                      </m:d>
                      <m:r>
                        <a:rPr lang="en-US" b="0" i="1" smtClean="0">
                          <a:latin typeface="Cambria Math"/>
                          <a:ea typeface="Cambria Math"/>
                        </a:rPr>
                        <m:t>=</m:t>
                      </m:r>
                      <m:r>
                        <m:rPr>
                          <m:sty m:val="p"/>
                        </m:rPr>
                        <a:rPr lang="el-GR" i="1">
                          <a:latin typeface="Cambria Math"/>
                          <a:ea typeface="Cambria Math"/>
                        </a:rPr>
                        <m:t>Ω</m:t>
                      </m:r>
                      <m:d>
                        <m:dPr>
                          <m:ctrlPr>
                            <a:rPr lang="el-GR" i="1">
                              <a:latin typeface="Cambria Math" panose="02040503050406030204" pitchFamily="18" charset="0"/>
                              <a:ea typeface="Cambria Math"/>
                            </a:rPr>
                          </m:ctrlPr>
                        </m:dPr>
                        <m:e>
                          <m:f>
                            <m:fPr>
                              <m:ctrlPr>
                                <a:rPr lang="el-GR" i="1">
                                  <a:latin typeface="Cambria Math" panose="02040503050406030204" pitchFamily="18" charset="0"/>
                                  <a:ea typeface="Cambria Math"/>
                                </a:rPr>
                              </m:ctrlPr>
                            </m:fPr>
                            <m:num>
                              <m:sSup>
                                <m:sSupPr>
                                  <m:ctrlPr>
                                    <a:rPr lang="en-US" i="1">
                                      <a:latin typeface="Cambria Math" panose="02040503050406030204" pitchFamily="18" charset="0"/>
                                      <a:ea typeface="Cambria Math"/>
                                    </a:rPr>
                                  </m:ctrlPr>
                                </m:sSupPr>
                                <m:e>
                                  <m:r>
                                    <a:rPr lang="en-US" i="1">
                                      <a:latin typeface="Cambria Math"/>
                                      <a:ea typeface="Cambria Math"/>
                                    </a:rPr>
                                    <m:t>𝑛</m:t>
                                  </m:r>
                                </m:e>
                                <m:sup>
                                  <m:r>
                                    <a:rPr lang="en-US" i="1">
                                      <a:latin typeface="Cambria Math"/>
                                      <a:ea typeface="Cambria Math"/>
                                    </a:rPr>
                                    <m:t>2</m:t>
                                  </m:r>
                                </m:sup>
                              </m:sSup>
                            </m:num>
                            <m:den>
                              <m:func>
                                <m:funcPr>
                                  <m:ctrlPr>
                                    <a:rPr lang="en-US" i="1">
                                      <a:latin typeface="Cambria Math" panose="02040503050406030204" pitchFamily="18" charset="0"/>
                                      <a:ea typeface="Cambria Math"/>
                                    </a:rPr>
                                  </m:ctrlPr>
                                </m:funcPr>
                                <m:fName>
                                  <m:r>
                                    <m:rPr>
                                      <m:sty m:val="p"/>
                                    </m:rPr>
                                    <a:rPr lang="en-US">
                                      <a:latin typeface="Cambria Math"/>
                                      <a:ea typeface="Cambria Math"/>
                                    </a:rPr>
                                    <m:t>log</m:t>
                                  </m:r>
                                </m:fName>
                                <m:e>
                                  <m:r>
                                    <a:rPr lang="en-US" i="1">
                                      <a:latin typeface="Cambria Math"/>
                                      <a:ea typeface="Cambria Math"/>
                                    </a:rPr>
                                    <m:t>𝑛</m:t>
                                  </m:r>
                                </m:e>
                              </m:func>
                            </m:den>
                          </m:f>
                        </m:e>
                      </m:d>
                    </m:oMath>
                  </m:oMathPara>
                </a14:m>
                <a:endParaRPr lang="en-US" b="1" dirty="0"/>
              </a:p>
              <a:p>
                <a:pPr marL="0" indent="0">
                  <a:buNone/>
                </a:pPr>
                <a:r>
                  <a:rPr lang="en-US" dirty="0" smtClean="0"/>
                  <a:t> </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
        <p:nvSpPr>
          <p:cNvPr id="7" name="Rectangle 6"/>
          <p:cNvSpPr/>
          <p:nvPr/>
        </p:nvSpPr>
        <p:spPr>
          <a:xfrm>
            <a:off x="609600" y="3561645"/>
            <a:ext cx="10690579" cy="1969912"/>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Tree>
    <p:extLst>
      <p:ext uri="{BB962C8B-B14F-4D97-AF65-F5344CB8AC3E}">
        <p14:creationId xmlns:p14="http://schemas.microsoft.com/office/powerpoint/2010/main" val="30428430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en-US" sz="4267" i="1">
                        <a:latin typeface="Cambria Math" panose="02040503050406030204" pitchFamily="18" charset="0"/>
                        <a:ea typeface="Cambria Math" panose="02040503050406030204" pitchFamily="18" charset="0"/>
                      </a:rPr>
                      <m:t>𝛿</m:t>
                    </m:r>
                    <m:r>
                      <a:rPr lang="en-US" sz="4267" i="1">
                        <a:latin typeface="Cambria Math" panose="02040503050406030204" pitchFamily="18" charset="0"/>
                        <a:ea typeface="Cambria Math" panose="02040503050406030204" pitchFamily="18" charset="0"/>
                      </a:rPr>
                      <m:t>−</m:t>
                    </m:r>
                  </m:oMath>
                </a14:m>
                <a:r>
                  <a:rPr lang="en-US" sz="4267" dirty="0"/>
                  <a:t>bipartite expander</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p:sp>
        <p:nvSpPr>
          <p:cNvPr id="4" name="Oval 3"/>
          <p:cNvSpPr/>
          <p:nvPr/>
        </p:nvSpPr>
        <p:spPr>
          <a:xfrm>
            <a:off x="1392385" y="4198920"/>
            <a:ext cx="5185185" cy="1105603"/>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5" name="Oval 4"/>
          <p:cNvSpPr/>
          <p:nvPr/>
        </p:nvSpPr>
        <p:spPr>
          <a:xfrm>
            <a:off x="1392385" y="2352665"/>
            <a:ext cx="4854223" cy="1319216"/>
          </a:xfrm>
          <a:prstGeom prst="ellipse">
            <a:avLst/>
          </a:prstGeom>
          <a:solidFill>
            <a:srgbClr val="00B05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3" name="Content Placeholder 2"/>
          <p:cNvSpPr>
            <a:spLocks noGrp="1"/>
          </p:cNvSpPr>
          <p:nvPr>
            <p:ph idx="1"/>
          </p:nvPr>
        </p:nvSpPr>
        <p:spPr>
          <a:xfrm>
            <a:off x="5553690" y="4397899"/>
            <a:ext cx="4776231" cy="4351339"/>
          </a:xfrm>
        </p:spPr>
        <p:txBody>
          <a:bodyPr>
            <a:normAutofit/>
          </a:bodyPr>
          <a:lstStyle/>
          <a:p>
            <a:pPr marL="0" indent="0">
              <a:buNone/>
            </a:pPr>
            <a:r>
              <a:rPr lang="en-US" sz="4267" dirty="0"/>
              <a:t>A</a:t>
            </a:r>
            <a:endParaRPr lang="en-US" sz="4267" dirty="0"/>
          </a:p>
        </p:txBody>
      </p:sp>
      <p:sp>
        <p:nvSpPr>
          <p:cNvPr id="6" name="Content Placeholder 2"/>
          <p:cNvSpPr txBox="1">
            <a:spLocks/>
          </p:cNvSpPr>
          <p:nvPr/>
        </p:nvSpPr>
        <p:spPr>
          <a:xfrm>
            <a:off x="5416425" y="2704353"/>
            <a:ext cx="4776231" cy="435133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4267" dirty="0"/>
              <a:t>B</a:t>
            </a:r>
            <a:endParaRPr lang="en-US" sz="4267" dirty="0"/>
          </a:p>
        </p:txBody>
      </p:sp>
      <mc:AlternateContent xmlns:mc="http://schemas.openxmlformats.org/markup-compatibility/2006">
        <mc:Choice xmlns:a14="http://schemas.microsoft.com/office/drawing/2010/main" Requires="a14">
          <p:sp>
            <p:nvSpPr>
              <p:cNvPr id="24" name="Content Placeholder 2"/>
              <p:cNvSpPr txBox="1">
                <a:spLocks/>
              </p:cNvSpPr>
              <p:nvPr/>
            </p:nvSpPr>
            <p:spPr>
              <a:xfrm>
                <a:off x="6336519" y="2636943"/>
                <a:ext cx="5662988" cy="435133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d>
                        <m:dPr>
                          <m:begChr m:val="|"/>
                          <m:endChr m:val="|"/>
                          <m:ctrlPr>
                            <a:rPr lang="en-US" sz="4267" i="1" dirty="0">
                              <a:latin typeface="Cambria Math" panose="02040503050406030204" pitchFamily="18" charset="0"/>
                            </a:rPr>
                          </m:ctrlPr>
                        </m:dPr>
                        <m:e>
                          <m:r>
                            <a:rPr lang="en-US" sz="4267" i="1" dirty="0">
                              <a:latin typeface="Cambria Math" panose="02040503050406030204" pitchFamily="18" charset="0"/>
                            </a:rPr>
                            <m:t>𝐴</m:t>
                          </m:r>
                        </m:e>
                      </m:d>
                      <m:r>
                        <a:rPr lang="en-US" sz="4267" i="1" dirty="0">
                          <a:latin typeface="Cambria Math" panose="02040503050406030204" pitchFamily="18" charset="0"/>
                        </a:rPr>
                        <m:t>=</m:t>
                      </m:r>
                      <m:d>
                        <m:dPr>
                          <m:begChr m:val="|"/>
                          <m:endChr m:val="|"/>
                          <m:ctrlPr>
                            <a:rPr lang="en-US" sz="4267" i="1" dirty="0">
                              <a:latin typeface="Cambria Math" panose="02040503050406030204" pitchFamily="18" charset="0"/>
                            </a:rPr>
                          </m:ctrlPr>
                        </m:dPr>
                        <m:e>
                          <m:r>
                            <a:rPr lang="en-US" sz="4267" i="1" dirty="0">
                              <a:latin typeface="Cambria Math" panose="02040503050406030204" pitchFamily="18" charset="0"/>
                            </a:rPr>
                            <m:t>𝐵</m:t>
                          </m:r>
                        </m:e>
                      </m:d>
                      <m:r>
                        <a:rPr lang="en-US" sz="4267" i="1" dirty="0">
                          <a:latin typeface="Cambria Math" panose="02040503050406030204" pitchFamily="18" charset="0"/>
                        </a:rPr>
                        <m:t>=</m:t>
                      </m:r>
                      <m:r>
                        <a:rPr lang="en-US" sz="4267" i="1" dirty="0">
                          <a:latin typeface="Cambria Math" panose="02040503050406030204" pitchFamily="18" charset="0"/>
                        </a:rPr>
                        <m:t>𝑛</m:t>
                      </m:r>
                    </m:oMath>
                  </m:oMathPara>
                </a14:m>
                <a:endParaRPr lang="en-US" sz="4267" dirty="0"/>
              </a:p>
              <a:p>
                <a:pPr marL="0" indent="0">
                  <a:buNone/>
                </a:pPr>
                <a:endParaRPr lang="en-US" sz="4267" dirty="0"/>
              </a:p>
              <a:p>
                <a:pPr marL="0" indent="0">
                  <a:buNone/>
                </a:pPr>
                <a:endParaRPr lang="en-US" sz="4267" dirty="0"/>
              </a:p>
              <a:p>
                <a:pPr marL="0" indent="0">
                  <a:buNone/>
                </a:pPr>
                <a:r>
                  <a:rPr lang="en-US" sz="4267" dirty="0"/>
                  <a:t>        </a:t>
                </a:r>
                <a:endParaRPr lang="en-US" sz="4267" dirty="0"/>
              </a:p>
            </p:txBody>
          </p:sp>
        </mc:Choice>
        <mc:Fallback>
          <p:sp>
            <p:nvSpPr>
              <p:cNvPr id="24" name="Content Placeholder 2"/>
              <p:cNvSpPr txBox="1">
                <a:spLocks noRot="1" noChangeAspect="1" noMove="1" noResize="1" noEditPoints="1" noAdjustHandles="1" noChangeArrowheads="1" noChangeShapeType="1" noTextEdit="1"/>
              </p:cNvSpPr>
              <p:nvPr/>
            </p:nvSpPr>
            <p:spPr>
              <a:xfrm>
                <a:off x="6336519" y="2636943"/>
                <a:ext cx="5662988" cy="4351339"/>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3029623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en-US" sz="4267" i="1">
                        <a:latin typeface="Cambria Math" panose="02040503050406030204" pitchFamily="18" charset="0"/>
                        <a:ea typeface="Cambria Math" panose="02040503050406030204" pitchFamily="18" charset="0"/>
                      </a:rPr>
                      <m:t>𝛿</m:t>
                    </m:r>
                    <m:r>
                      <a:rPr lang="en-US" sz="4267" i="1">
                        <a:latin typeface="Cambria Math" panose="02040503050406030204" pitchFamily="18" charset="0"/>
                        <a:ea typeface="Cambria Math" panose="02040503050406030204" pitchFamily="18" charset="0"/>
                      </a:rPr>
                      <m:t>−</m:t>
                    </m:r>
                  </m:oMath>
                </a14:m>
                <a:r>
                  <a:rPr lang="en-US" sz="4267" dirty="0"/>
                  <a:t>bipartite expander</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p:sp>
        <p:nvSpPr>
          <p:cNvPr id="4" name="Oval 3"/>
          <p:cNvSpPr/>
          <p:nvPr/>
        </p:nvSpPr>
        <p:spPr>
          <a:xfrm>
            <a:off x="1392385" y="4198920"/>
            <a:ext cx="5185185" cy="1105603"/>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5" name="Oval 4"/>
          <p:cNvSpPr/>
          <p:nvPr/>
        </p:nvSpPr>
        <p:spPr>
          <a:xfrm>
            <a:off x="1392385" y="2352665"/>
            <a:ext cx="4854223" cy="1319216"/>
          </a:xfrm>
          <a:prstGeom prst="ellipse">
            <a:avLst/>
          </a:prstGeom>
          <a:solidFill>
            <a:srgbClr val="00B05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8" name="Oval 7"/>
          <p:cNvSpPr/>
          <p:nvPr/>
        </p:nvSpPr>
        <p:spPr>
          <a:xfrm>
            <a:off x="2827998" y="4333859"/>
            <a:ext cx="1303735" cy="893421"/>
          </a:xfrm>
          <a:prstGeom prst="ellipse">
            <a:avLst/>
          </a:prstGeom>
          <a:solidFill>
            <a:srgbClr val="0070C0">
              <a:alpha val="82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3" name="Content Placeholder 2"/>
          <p:cNvSpPr>
            <a:spLocks noGrp="1"/>
          </p:cNvSpPr>
          <p:nvPr>
            <p:ph idx="1"/>
          </p:nvPr>
        </p:nvSpPr>
        <p:spPr>
          <a:xfrm>
            <a:off x="5553690" y="4397899"/>
            <a:ext cx="4776231" cy="4351339"/>
          </a:xfrm>
        </p:spPr>
        <p:txBody>
          <a:bodyPr>
            <a:normAutofit/>
          </a:bodyPr>
          <a:lstStyle/>
          <a:p>
            <a:pPr marL="0" indent="0">
              <a:buNone/>
            </a:pPr>
            <a:r>
              <a:rPr lang="en-US" sz="4267" dirty="0"/>
              <a:t>A</a:t>
            </a:r>
            <a:endParaRPr lang="en-US" sz="4267" dirty="0"/>
          </a:p>
        </p:txBody>
      </p:sp>
      <p:sp>
        <p:nvSpPr>
          <p:cNvPr id="6" name="Content Placeholder 2"/>
          <p:cNvSpPr txBox="1">
            <a:spLocks/>
          </p:cNvSpPr>
          <p:nvPr/>
        </p:nvSpPr>
        <p:spPr>
          <a:xfrm>
            <a:off x="5416425" y="2704353"/>
            <a:ext cx="4776231" cy="435133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4267" dirty="0"/>
              <a:t>B</a:t>
            </a:r>
            <a:endParaRPr lang="en-US" sz="4267" dirty="0"/>
          </a:p>
        </p:txBody>
      </p:sp>
      <mc:AlternateContent xmlns:mc="http://schemas.openxmlformats.org/markup-compatibility/2006">
        <mc:Choice xmlns:a14="http://schemas.microsoft.com/office/drawing/2010/main" Requires="a14">
          <p:sp>
            <p:nvSpPr>
              <p:cNvPr id="21" name="Content Placeholder 2"/>
              <p:cNvSpPr txBox="1">
                <a:spLocks/>
              </p:cNvSpPr>
              <p:nvPr/>
            </p:nvSpPr>
            <p:spPr>
              <a:xfrm>
                <a:off x="1091749" y="4447308"/>
                <a:ext cx="4776231" cy="435133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4267" i="1" dirty="0">
                          <a:latin typeface="Cambria Math" panose="02040503050406030204" pitchFamily="18" charset="0"/>
                          <a:ea typeface="Cambria Math" panose="02040503050406030204" pitchFamily="18" charset="0"/>
                        </a:rPr>
                        <m:t>≥</m:t>
                      </m:r>
                      <m:r>
                        <a:rPr lang="en-US" sz="4267" i="1" dirty="0">
                          <a:latin typeface="Cambria Math" panose="02040503050406030204" pitchFamily="18" charset="0"/>
                          <a:ea typeface="Cambria Math" panose="02040503050406030204" pitchFamily="18" charset="0"/>
                        </a:rPr>
                        <m:t>𝛿</m:t>
                      </m:r>
                      <m:r>
                        <a:rPr lang="en-US" sz="4267" i="1" dirty="0">
                          <a:latin typeface="Cambria Math" panose="02040503050406030204" pitchFamily="18" charset="0"/>
                          <a:ea typeface="Cambria Math" panose="02040503050406030204" pitchFamily="18" charset="0"/>
                        </a:rPr>
                        <m:t>𝑛</m:t>
                      </m:r>
                    </m:oMath>
                  </m:oMathPara>
                </a14:m>
                <a:endParaRPr lang="en-US" sz="4267" dirty="0"/>
              </a:p>
            </p:txBody>
          </p:sp>
        </mc:Choice>
        <mc:Fallback>
          <p:sp>
            <p:nvSpPr>
              <p:cNvPr id="21" name="Content Placeholder 2"/>
              <p:cNvSpPr txBox="1">
                <a:spLocks noRot="1" noChangeAspect="1" noMove="1" noResize="1" noEditPoints="1" noAdjustHandles="1" noChangeArrowheads="1" noChangeShapeType="1" noTextEdit="1"/>
              </p:cNvSpPr>
              <p:nvPr/>
            </p:nvSpPr>
            <p:spPr>
              <a:xfrm>
                <a:off x="1091749" y="4447308"/>
                <a:ext cx="4776231" cy="435133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Content Placeholder 2"/>
              <p:cNvSpPr txBox="1">
                <a:spLocks/>
              </p:cNvSpPr>
              <p:nvPr/>
            </p:nvSpPr>
            <p:spPr>
              <a:xfrm>
                <a:off x="6336519" y="2636943"/>
                <a:ext cx="5662988" cy="435133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d>
                        <m:dPr>
                          <m:begChr m:val="|"/>
                          <m:endChr m:val="|"/>
                          <m:ctrlPr>
                            <a:rPr lang="en-US" sz="4267" i="1" dirty="0">
                              <a:latin typeface="Cambria Math" panose="02040503050406030204" pitchFamily="18" charset="0"/>
                            </a:rPr>
                          </m:ctrlPr>
                        </m:dPr>
                        <m:e>
                          <m:r>
                            <a:rPr lang="en-US" sz="4267" i="1" dirty="0">
                              <a:latin typeface="Cambria Math" panose="02040503050406030204" pitchFamily="18" charset="0"/>
                            </a:rPr>
                            <m:t>𝐴</m:t>
                          </m:r>
                        </m:e>
                      </m:d>
                      <m:r>
                        <a:rPr lang="en-US" sz="4267" i="1" dirty="0">
                          <a:latin typeface="Cambria Math" panose="02040503050406030204" pitchFamily="18" charset="0"/>
                        </a:rPr>
                        <m:t>=</m:t>
                      </m:r>
                      <m:d>
                        <m:dPr>
                          <m:begChr m:val="|"/>
                          <m:endChr m:val="|"/>
                          <m:ctrlPr>
                            <a:rPr lang="en-US" sz="4267" i="1" dirty="0">
                              <a:latin typeface="Cambria Math" panose="02040503050406030204" pitchFamily="18" charset="0"/>
                            </a:rPr>
                          </m:ctrlPr>
                        </m:dPr>
                        <m:e>
                          <m:r>
                            <a:rPr lang="en-US" sz="4267" i="1" dirty="0">
                              <a:latin typeface="Cambria Math" panose="02040503050406030204" pitchFamily="18" charset="0"/>
                            </a:rPr>
                            <m:t>𝐵</m:t>
                          </m:r>
                        </m:e>
                      </m:d>
                      <m:r>
                        <a:rPr lang="en-US" sz="4267" i="1" dirty="0">
                          <a:latin typeface="Cambria Math" panose="02040503050406030204" pitchFamily="18" charset="0"/>
                        </a:rPr>
                        <m:t>=</m:t>
                      </m:r>
                      <m:r>
                        <a:rPr lang="en-US" sz="4267" i="1" dirty="0">
                          <a:latin typeface="Cambria Math" panose="02040503050406030204" pitchFamily="18" charset="0"/>
                        </a:rPr>
                        <m:t>𝑛</m:t>
                      </m:r>
                    </m:oMath>
                  </m:oMathPara>
                </a14:m>
                <a:endParaRPr lang="en-US" sz="4267" dirty="0"/>
              </a:p>
              <a:p>
                <a:pPr marL="0" indent="0">
                  <a:buNone/>
                </a:pPr>
                <a:endParaRPr lang="en-US" sz="4267" dirty="0"/>
              </a:p>
              <a:p>
                <a:pPr marL="0" indent="0">
                  <a:buNone/>
                </a:pPr>
                <a:endParaRPr lang="en-US" sz="4267" dirty="0"/>
              </a:p>
              <a:p>
                <a:pPr marL="0" indent="0">
                  <a:buNone/>
                </a:pPr>
                <a:r>
                  <a:rPr lang="en-US" sz="4267" dirty="0"/>
                  <a:t>        </a:t>
                </a:r>
                <a:endParaRPr lang="en-US" sz="4267" dirty="0"/>
              </a:p>
            </p:txBody>
          </p:sp>
        </mc:Choice>
        <mc:Fallback>
          <p:sp>
            <p:nvSpPr>
              <p:cNvPr id="24" name="Content Placeholder 2"/>
              <p:cNvSpPr txBox="1">
                <a:spLocks noRot="1" noChangeAspect="1" noMove="1" noResize="1" noEditPoints="1" noAdjustHandles="1" noChangeArrowheads="1" noChangeShapeType="1" noTextEdit="1"/>
              </p:cNvSpPr>
              <p:nvPr/>
            </p:nvSpPr>
            <p:spPr>
              <a:xfrm>
                <a:off x="6336519" y="2636943"/>
                <a:ext cx="5662988" cy="435133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Content Placeholder 2"/>
              <p:cNvSpPr txBox="1">
                <a:spLocks/>
              </p:cNvSpPr>
              <p:nvPr/>
            </p:nvSpPr>
            <p:spPr>
              <a:xfrm>
                <a:off x="1197175" y="5361296"/>
                <a:ext cx="4776231" cy="435133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m:rPr>
                          <m:nor/>
                        </m:rPr>
                        <a:rPr lang="en-US" sz="4267" dirty="0">
                          <a:solidFill>
                            <a:srgbClr val="0070C0"/>
                          </a:solidFill>
                        </a:rPr>
                        <m:t>X</m:t>
                      </m:r>
                      <m:r>
                        <a:rPr lang="en-US" sz="4267" i="1">
                          <a:latin typeface="Cambria Math" panose="02040503050406030204" pitchFamily="18" charset="0"/>
                          <a:ea typeface="Cambria Math" panose="02040503050406030204" pitchFamily="18" charset="0"/>
                        </a:rPr>
                        <m:t>⊆</m:t>
                      </m:r>
                      <m:r>
                        <a:rPr lang="en-US" sz="4267" i="1">
                          <a:latin typeface="Cambria Math" panose="02040503050406030204" pitchFamily="18" charset="0"/>
                          <a:ea typeface="Cambria Math" panose="02040503050406030204" pitchFamily="18" charset="0"/>
                        </a:rPr>
                        <m:t>𝐴</m:t>
                      </m:r>
                    </m:oMath>
                  </m:oMathPara>
                </a14:m>
                <a:endParaRPr lang="en-US" sz="4267" dirty="0">
                  <a:solidFill>
                    <a:srgbClr val="0070C0"/>
                  </a:solidFill>
                </a:endParaRPr>
              </a:p>
            </p:txBody>
          </p:sp>
        </mc:Choice>
        <mc:Fallback>
          <p:sp>
            <p:nvSpPr>
              <p:cNvPr id="25" name="Content Placeholder 2"/>
              <p:cNvSpPr txBox="1">
                <a:spLocks noRot="1" noChangeAspect="1" noMove="1" noResize="1" noEditPoints="1" noAdjustHandles="1" noChangeArrowheads="1" noChangeShapeType="1" noTextEdit="1"/>
              </p:cNvSpPr>
              <p:nvPr/>
            </p:nvSpPr>
            <p:spPr>
              <a:xfrm>
                <a:off x="1197175" y="5361296"/>
                <a:ext cx="4776231" cy="4351339"/>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3495017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en-US" sz="4267" i="1">
                        <a:latin typeface="Cambria Math" panose="02040503050406030204" pitchFamily="18" charset="0"/>
                        <a:ea typeface="Cambria Math" panose="02040503050406030204" pitchFamily="18" charset="0"/>
                      </a:rPr>
                      <m:t>𝛿</m:t>
                    </m:r>
                    <m:r>
                      <a:rPr lang="en-US" sz="4267" i="1">
                        <a:latin typeface="Cambria Math" panose="02040503050406030204" pitchFamily="18" charset="0"/>
                        <a:ea typeface="Cambria Math" panose="02040503050406030204" pitchFamily="18" charset="0"/>
                      </a:rPr>
                      <m:t>−</m:t>
                    </m:r>
                  </m:oMath>
                </a14:m>
                <a:r>
                  <a:rPr lang="en-US" sz="4267" dirty="0"/>
                  <a:t>bipartite expander</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p:sp>
        <p:nvSpPr>
          <p:cNvPr id="4" name="Oval 3"/>
          <p:cNvSpPr/>
          <p:nvPr/>
        </p:nvSpPr>
        <p:spPr>
          <a:xfrm>
            <a:off x="1392385" y="4198920"/>
            <a:ext cx="5185185" cy="1105603"/>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5" name="Oval 4"/>
          <p:cNvSpPr/>
          <p:nvPr/>
        </p:nvSpPr>
        <p:spPr>
          <a:xfrm>
            <a:off x="1392385" y="2352665"/>
            <a:ext cx="4854223" cy="1319216"/>
          </a:xfrm>
          <a:prstGeom prst="ellipse">
            <a:avLst/>
          </a:prstGeom>
          <a:solidFill>
            <a:srgbClr val="00B05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8" name="Oval 7"/>
          <p:cNvSpPr/>
          <p:nvPr/>
        </p:nvSpPr>
        <p:spPr>
          <a:xfrm>
            <a:off x="2827998" y="4333859"/>
            <a:ext cx="1303735" cy="893421"/>
          </a:xfrm>
          <a:prstGeom prst="ellipse">
            <a:avLst/>
          </a:prstGeom>
          <a:solidFill>
            <a:srgbClr val="0070C0">
              <a:alpha val="82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cxnSp>
        <p:nvCxnSpPr>
          <p:cNvPr id="9" name="Straight Arrow Connector 8"/>
          <p:cNvCxnSpPr>
            <a:stCxn id="8" idx="1"/>
          </p:cNvCxnSpPr>
          <p:nvPr/>
        </p:nvCxnSpPr>
        <p:spPr>
          <a:xfrm flipV="1">
            <a:off x="3018926" y="3271391"/>
            <a:ext cx="1209" cy="119330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4" name="Oval 13"/>
              <p:cNvSpPr/>
              <p:nvPr/>
            </p:nvSpPr>
            <p:spPr>
              <a:xfrm>
                <a:off x="1550691" y="2558112"/>
                <a:ext cx="1303735" cy="89342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14:m>
                  <m:oMathPara xmlns:m="http://schemas.openxmlformats.org/officeDocument/2006/math">
                    <m:oMathParaPr>
                      <m:jc m:val="centerGroup"/>
                    </m:oMathParaPr>
                    <m:oMath xmlns:m="http://schemas.openxmlformats.org/officeDocument/2006/math">
                      <m:r>
                        <a:rPr lang="en-US" sz="3200" i="1" dirty="0">
                          <a:latin typeface="Cambria Math" panose="02040503050406030204" pitchFamily="18" charset="0"/>
                          <a:ea typeface="Cambria Math" panose="02040503050406030204" pitchFamily="18" charset="0"/>
                        </a:rPr>
                        <m:t>&lt;</m:t>
                      </m:r>
                      <m:r>
                        <a:rPr lang="en-US" sz="3200" i="1" dirty="0">
                          <a:latin typeface="Cambria Math" panose="02040503050406030204" pitchFamily="18" charset="0"/>
                          <a:ea typeface="Cambria Math" panose="02040503050406030204" pitchFamily="18" charset="0"/>
                        </a:rPr>
                        <m:t>𝛿</m:t>
                      </m:r>
                      <m:r>
                        <a:rPr lang="en-US" sz="3200" i="1" dirty="0">
                          <a:latin typeface="Cambria Math" panose="02040503050406030204" pitchFamily="18" charset="0"/>
                          <a:ea typeface="Cambria Math" panose="02040503050406030204" pitchFamily="18" charset="0"/>
                        </a:rPr>
                        <m:t>𝑛</m:t>
                      </m:r>
                    </m:oMath>
                  </m:oMathPara>
                </a14:m>
                <a:endParaRPr lang="en-US" sz="3200" dirty="0"/>
              </a:p>
            </p:txBody>
          </p:sp>
        </mc:Choice>
        <mc:Fallback>
          <p:sp>
            <p:nvSpPr>
              <p:cNvPr id="14" name="Oval 13"/>
              <p:cNvSpPr>
                <a:spLocks noRot="1" noChangeAspect="1" noMove="1" noResize="1" noEditPoints="1" noAdjustHandles="1" noChangeArrowheads="1" noChangeShapeType="1" noTextEdit="1"/>
              </p:cNvSpPr>
              <p:nvPr/>
            </p:nvSpPr>
            <p:spPr>
              <a:xfrm>
                <a:off x="1550691" y="2558112"/>
                <a:ext cx="1303735" cy="893421"/>
              </a:xfrm>
              <a:prstGeom prst="ellipse">
                <a:avLst/>
              </a:prstGeom>
              <a:blipFill>
                <a:blip r:embed="rId3"/>
                <a:stretch>
                  <a:fillRect/>
                </a:stretch>
              </a:blipFill>
              <a:ln>
                <a:solidFill>
                  <a:srgbClr val="FF0000"/>
                </a:solidFill>
              </a:ln>
            </p:spPr>
            <p:txBody>
              <a:bodyPr/>
              <a:lstStyle/>
              <a:p>
                <a:r>
                  <a:rPr lang="en-US">
                    <a:noFill/>
                  </a:rPr>
                  <a:t> </a:t>
                </a:r>
              </a:p>
            </p:txBody>
          </p:sp>
        </mc:Fallback>
      </mc:AlternateContent>
      <p:cxnSp>
        <p:nvCxnSpPr>
          <p:cNvPr id="16" name="Straight Arrow Connector 15"/>
          <p:cNvCxnSpPr/>
          <p:nvPr/>
        </p:nvCxnSpPr>
        <p:spPr>
          <a:xfrm flipV="1">
            <a:off x="3528735" y="3255258"/>
            <a:ext cx="142735" cy="110312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553690" y="4397899"/>
            <a:ext cx="4776231" cy="4351339"/>
          </a:xfrm>
        </p:spPr>
        <p:txBody>
          <a:bodyPr>
            <a:normAutofit/>
          </a:bodyPr>
          <a:lstStyle/>
          <a:p>
            <a:pPr marL="0" indent="0">
              <a:buNone/>
            </a:pPr>
            <a:r>
              <a:rPr lang="en-US" sz="4267" dirty="0"/>
              <a:t>A</a:t>
            </a:r>
            <a:endParaRPr lang="en-US" sz="4267" dirty="0"/>
          </a:p>
        </p:txBody>
      </p:sp>
      <p:sp>
        <p:nvSpPr>
          <p:cNvPr id="6" name="Content Placeholder 2"/>
          <p:cNvSpPr txBox="1">
            <a:spLocks/>
          </p:cNvSpPr>
          <p:nvPr/>
        </p:nvSpPr>
        <p:spPr>
          <a:xfrm>
            <a:off x="5416425" y="2704353"/>
            <a:ext cx="4776231" cy="435133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4267" dirty="0"/>
              <a:t>B</a:t>
            </a:r>
            <a:endParaRPr lang="en-US" sz="4267" dirty="0"/>
          </a:p>
        </p:txBody>
      </p:sp>
      <p:cxnSp>
        <p:nvCxnSpPr>
          <p:cNvPr id="19" name="Straight Arrow Connector 18"/>
          <p:cNvCxnSpPr/>
          <p:nvPr/>
        </p:nvCxnSpPr>
        <p:spPr>
          <a:xfrm flipV="1">
            <a:off x="3819496" y="3158942"/>
            <a:ext cx="1114017" cy="126066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1" name="Content Placeholder 2"/>
              <p:cNvSpPr txBox="1">
                <a:spLocks/>
              </p:cNvSpPr>
              <p:nvPr/>
            </p:nvSpPr>
            <p:spPr>
              <a:xfrm>
                <a:off x="1091749" y="4447308"/>
                <a:ext cx="4776231" cy="435133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4267" i="1" dirty="0">
                          <a:latin typeface="Cambria Math" panose="02040503050406030204" pitchFamily="18" charset="0"/>
                          <a:ea typeface="Cambria Math" panose="02040503050406030204" pitchFamily="18" charset="0"/>
                        </a:rPr>
                        <m:t>≥</m:t>
                      </m:r>
                      <m:r>
                        <a:rPr lang="en-US" sz="4267" i="1" dirty="0">
                          <a:latin typeface="Cambria Math" panose="02040503050406030204" pitchFamily="18" charset="0"/>
                          <a:ea typeface="Cambria Math" panose="02040503050406030204" pitchFamily="18" charset="0"/>
                        </a:rPr>
                        <m:t>𝛿</m:t>
                      </m:r>
                      <m:r>
                        <a:rPr lang="en-US" sz="4267" i="1" dirty="0">
                          <a:latin typeface="Cambria Math" panose="02040503050406030204" pitchFamily="18" charset="0"/>
                          <a:ea typeface="Cambria Math" panose="02040503050406030204" pitchFamily="18" charset="0"/>
                        </a:rPr>
                        <m:t>𝑛</m:t>
                      </m:r>
                    </m:oMath>
                  </m:oMathPara>
                </a14:m>
                <a:endParaRPr lang="en-US" sz="4267" dirty="0"/>
              </a:p>
            </p:txBody>
          </p:sp>
        </mc:Choice>
        <mc:Fallback>
          <p:sp>
            <p:nvSpPr>
              <p:cNvPr id="21" name="Content Placeholder 2"/>
              <p:cNvSpPr txBox="1">
                <a:spLocks noRot="1" noChangeAspect="1" noMove="1" noResize="1" noEditPoints="1" noAdjustHandles="1" noChangeArrowheads="1" noChangeShapeType="1" noTextEdit="1"/>
              </p:cNvSpPr>
              <p:nvPr/>
            </p:nvSpPr>
            <p:spPr>
              <a:xfrm>
                <a:off x="1091749" y="4447308"/>
                <a:ext cx="4776231" cy="4351339"/>
              </a:xfrm>
              <a:prstGeom prst="rect">
                <a:avLst/>
              </a:prstGeom>
              <a:blipFill>
                <a:blip r:embed="rId4"/>
                <a:stretch>
                  <a:fillRect/>
                </a:stretch>
              </a:blipFill>
            </p:spPr>
            <p:txBody>
              <a:bodyPr/>
              <a:lstStyle/>
              <a:p>
                <a:r>
                  <a:rPr lang="en-US">
                    <a:noFill/>
                  </a:rPr>
                  <a:t> </a:t>
                </a:r>
              </a:p>
            </p:txBody>
          </p:sp>
        </mc:Fallback>
      </mc:AlternateContent>
      <p:cxnSp>
        <p:nvCxnSpPr>
          <p:cNvPr id="22" name="Straight Arrow Connector 21"/>
          <p:cNvCxnSpPr/>
          <p:nvPr/>
        </p:nvCxnSpPr>
        <p:spPr>
          <a:xfrm flipV="1">
            <a:off x="3671469" y="3237868"/>
            <a:ext cx="484440" cy="110907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4" name="Content Placeholder 2"/>
              <p:cNvSpPr txBox="1">
                <a:spLocks/>
              </p:cNvSpPr>
              <p:nvPr/>
            </p:nvSpPr>
            <p:spPr>
              <a:xfrm>
                <a:off x="6336519" y="2636943"/>
                <a:ext cx="5662988" cy="435133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d>
                        <m:dPr>
                          <m:begChr m:val="|"/>
                          <m:endChr m:val="|"/>
                          <m:ctrlPr>
                            <a:rPr lang="en-US" sz="4267" i="1" dirty="0">
                              <a:latin typeface="Cambria Math" panose="02040503050406030204" pitchFamily="18" charset="0"/>
                            </a:rPr>
                          </m:ctrlPr>
                        </m:dPr>
                        <m:e>
                          <m:r>
                            <a:rPr lang="en-US" sz="4267" i="1" dirty="0">
                              <a:latin typeface="Cambria Math" panose="02040503050406030204" pitchFamily="18" charset="0"/>
                            </a:rPr>
                            <m:t>𝐴</m:t>
                          </m:r>
                        </m:e>
                      </m:d>
                      <m:r>
                        <a:rPr lang="en-US" sz="4267" i="1" dirty="0">
                          <a:latin typeface="Cambria Math" panose="02040503050406030204" pitchFamily="18" charset="0"/>
                        </a:rPr>
                        <m:t>=</m:t>
                      </m:r>
                      <m:d>
                        <m:dPr>
                          <m:begChr m:val="|"/>
                          <m:endChr m:val="|"/>
                          <m:ctrlPr>
                            <a:rPr lang="en-US" sz="4267" i="1" dirty="0">
                              <a:latin typeface="Cambria Math" panose="02040503050406030204" pitchFamily="18" charset="0"/>
                            </a:rPr>
                          </m:ctrlPr>
                        </m:dPr>
                        <m:e>
                          <m:r>
                            <a:rPr lang="en-US" sz="4267" i="1" dirty="0">
                              <a:latin typeface="Cambria Math" panose="02040503050406030204" pitchFamily="18" charset="0"/>
                            </a:rPr>
                            <m:t>𝐵</m:t>
                          </m:r>
                        </m:e>
                      </m:d>
                      <m:r>
                        <a:rPr lang="en-US" sz="4267" i="1" dirty="0">
                          <a:latin typeface="Cambria Math" panose="02040503050406030204" pitchFamily="18" charset="0"/>
                        </a:rPr>
                        <m:t>=</m:t>
                      </m:r>
                      <m:r>
                        <a:rPr lang="en-US" sz="4267" i="1" dirty="0">
                          <a:latin typeface="Cambria Math" panose="02040503050406030204" pitchFamily="18" charset="0"/>
                        </a:rPr>
                        <m:t>𝑛</m:t>
                      </m:r>
                    </m:oMath>
                  </m:oMathPara>
                </a14:m>
                <a:endParaRPr lang="en-US" sz="4267" dirty="0"/>
              </a:p>
              <a:p>
                <a:pPr marL="0" indent="0">
                  <a:buNone/>
                </a:pPr>
                <a:endParaRPr lang="en-US" sz="4267" dirty="0"/>
              </a:p>
              <a:p>
                <a:pPr marL="0" indent="0">
                  <a:buNone/>
                </a:pPr>
                <a14:m>
                  <m:oMathPara xmlns:m="http://schemas.openxmlformats.org/officeDocument/2006/math">
                    <m:oMathParaPr>
                      <m:jc m:val="centerGroup"/>
                    </m:oMathParaPr>
                    <m:oMath xmlns:m="http://schemas.openxmlformats.org/officeDocument/2006/math">
                      <m:r>
                        <m:rPr>
                          <m:nor/>
                        </m:rPr>
                        <a:rPr lang="en-US" sz="4267" dirty="0">
                          <a:solidFill>
                            <a:srgbClr val="FF0000"/>
                          </a:solidFill>
                        </a:rPr>
                        <m:t>Y</m:t>
                      </m:r>
                      <m:r>
                        <a:rPr lang="en-US" sz="4267" i="1">
                          <a:latin typeface="Cambria Math" panose="02040503050406030204" pitchFamily="18" charset="0"/>
                          <a:ea typeface="Cambria Math" panose="02040503050406030204" pitchFamily="18" charset="0"/>
                        </a:rPr>
                        <m:t>⊆</m:t>
                      </m:r>
                      <m:r>
                        <a:rPr lang="en-US" sz="4267" i="1">
                          <a:latin typeface="Cambria Math" panose="02040503050406030204" pitchFamily="18" charset="0"/>
                          <a:ea typeface="Cambria Math" panose="02040503050406030204" pitchFamily="18" charset="0"/>
                        </a:rPr>
                        <m:t>𝐵</m:t>
                      </m:r>
                    </m:oMath>
                  </m:oMathPara>
                </a14:m>
                <a:endParaRPr lang="en-US" sz="4267" dirty="0">
                  <a:solidFill>
                    <a:srgbClr val="0070C0"/>
                  </a:solidFill>
                </a:endParaRPr>
              </a:p>
              <a:p>
                <a:pPr marL="0" indent="0" algn="ctr">
                  <a:buNone/>
                </a:pPr>
                <a:r>
                  <a:rPr lang="en-US" sz="4267" dirty="0"/>
                  <a:t>(</a:t>
                </a:r>
                <a:r>
                  <a:rPr lang="en-US" sz="4267" dirty="0">
                    <a:solidFill>
                      <a:srgbClr val="FF0000"/>
                    </a:solidFill>
                  </a:rPr>
                  <a:t>unreachable from </a:t>
                </a:r>
                <a14:m>
                  <m:oMath xmlns:m="http://schemas.openxmlformats.org/officeDocument/2006/math">
                    <m:r>
                      <m:rPr>
                        <m:nor/>
                      </m:rPr>
                      <a:rPr lang="en-US" sz="4267" dirty="0">
                        <a:solidFill>
                          <a:srgbClr val="0070C0"/>
                        </a:solidFill>
                      </a:rPr>
                      <m:t>X</m:t>
                    </m:r>
                  </m:oMath>
                </a14:m>
                <a:r>
                  <a:rPr lang="en-US" sz="4267" dirty="0"/>
                  <a:t>)</a:t>
                </a:r>
              </a:p>
              <a:p>
                <a:pPr marL="0" indent="0">
                  <a:buNone/>
                </a:pPr>
                <a:endParaRPr lang="en-US" sz="4267" dirty="0"/>
              </a:p>
              <a:p>
                <a:pPr marL="0" indent="0">
                  <a:buNone/>
                </a:pPr>
                <a:r>
                  <a:rPr lang="en-US" sz="4267" dirty="0"/>
                  <a:t>        </a:t>
                </a:r>
                <a:endParaRPr lang="en-US" sz="4267" dirty="0"/>
              </a:p>
            </p:txBody>
          </p:sp>
        </mc:Choice>
        <mc:Fallback>
          <p:sp>
            <p:nvSpPr>
              <p:cNvPr id="24" name="Content Placeholder 2"/>
              <p:cNvSpPr txBox="1">
                <a:spLocks noRot="1" noChangeAspect="1" noMove="1" noResize="1" noEditPoints="1" noAdjustHandles="1" noChangeArrowheads="1" noChangeShapeType="1" noTextEdit="1"/>
              </p:cNvSpPr>
              <p:nvPr/>
            </p:nvSpPr>
            <p:spPr>
              <a:xfrm>
                <a:off x="6336519" y="2636943"/>
                <a:ext cx="5662988" cy="435133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Content Placeholder 2"/>
              <p:cNvSpPr txBox="1">
                <a:spLocks/>
              </p:cNvSpPr>
              <p:nvPr/>
            </p:nvSpPr>
            <p:spPr>
              <a:xfrm>
                <a:off x="1197175" y="5361296"/>
                <a:ext cx="4776231" cy="435133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m:rPr>
                          <m:nor/>
                        </m:rPr>
                        <a:rPr lang="en-US" sz="4267" dirty="0">
                          <a:solidFill>
                            <a:srgbClr val="0070C0"/>
                          </a:solidFill>
                        </a:rPr>
                        <m:t>X</m:t>
                      </m:r>
                      <m:r>
                        <a:rPr lang="en-US" sz="4267" i="1">
                          <a:latin typeface="Cambria Math" panose="02040503050406030204" pitchFamily="18" charset="0"/>
                          <a:ea typeface="Cambria Math" panose="02040503050406030204" pitchFamily="18" charset="0"/>
                        </a:rPr>
                        <m:t>⊆</m:t>
                      </m:r>
                      <m:r>
                        <a:rPr lang="en-US" sz="4267" i="1">
                          <a:latin typeface="Cambria Math" panose="02040503050406030204" pitchFamily="18" charset="0"/>
                          <a:ea typeface="Cambria Math" panose="02040503050406030204" pitchFamily="18" charset="0"/>
                        </a:rPr>
                        <m:t>𝐴</m:t>
                      </m:r>
                    </m:oMath>
                  </m:oMathPara>
                </a14:m>
                <a:endParaRPr lang="en-US" sz="4267" dirty="0">
                  <a:solidFill>
                    <a:srgbClr val="0070C0"/>
                  </a:solidFill>
                </a:endParaRPr>
              </a:p>
            </p:txBody>
          </p:sp>
        </mc:Choice>
        <mc:Fallback>
          <p:sp>
            <p:nvSpPr>
              <p:cNvPr id="25" name="Content Placeholder 2"/>
              <p:cNvSpPr txBox="1">
                <a:spLocks noRot="1" noChangeAspect="1" noMove="1" noResize="1" noEditPoints="1" noAdjustHandles="1" noChangeArrowheads="1" noChangeShapeType="1" noTextEdit="1"/>
              </p:cNvSpPr>
              <p:nvPr/>
            </p:nvSpPr>
            <p:spPr>
              <a:xfrm>
                <a:off x="1197175" y="5361296"/>
                <a:ext cx="4776231" cy="435133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Content Placeholder 2"/>
              <p:cNvSpPr txBox="1">
                <a:spLocks/>
              </p:cNvSpPr>
              <p:nvPr/>
            </p:nvSpPr>
            <p:spPr>
              <a:xfrm>
                <a:off x="-2376" y="1871575"/>
                <a:ext cx="3821871" cy="82042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m:rPr>
                          <m:nor/>
                        </m:rPr>
                        <a:rPr lang="en-US" sz="4267" dirty="0">
                          <a:solidFill>
                            <a:srgbClr val="FF0000"/>
                          </a:solidFill>
                        </a:rPr>
                        <m:t>Y</m:t>
                      </m:r>
                      <m:r>
                        <a:rPr lang="en-US" sz="4267" i="1">
                          <a:latin typeface="Cambria Math" panose="02040503050406030204" pitchFamily="18" charset="0"/>
                          <a:ea typeface="Cambria Math" panose="02040503050406030204" pitchFamily="18" charset="0"/>
                        </a:rPr>
                        <m:t>⊆</m:t>
                      </m:r>
                      <m:r>
                        <a:rPr lang="en-US" sz="4267" i="1">
                          <a:latin typeface="Cambria Math" panose="02040503050406030204" pitchFamily="18" charset="0"/>
                          <a:ea typeface="Cambria Math" panose="02040503050406030204" pitchFamily="18" charset="0"/>
                        </a:rPr>
                        <m:t>𝐵</m:t>
                      </m:r>
                    </m:oMath>
                  </m:oMathPara>
                </a14:m>
                <a:endParaRPr lang="en-US" sz="4267" dirty="0">
                  <a:solidFill>
                    <a:srgbClr val="0070C0"/>
                  </a:solidFill>
                </a:endParaRPr>
              </a:p>
            </p:txBody>
          </p:sp>
        </mc:Choice>
        <mc:Fallback>
          <p:sp>
            <p:nvSpPr>
              <p:cNvPr id="26" name="Content Placeholder 2"/>
              <p:cNvSpPr txBox="1">
                <a:spLocks noRot="1" noChangeAspect="1" noMove="1" noResize="1" noEditPoints="1" noAdjustHandles="1" noChangeArrowheads="1" noChangeShapeType="1" noTextEdit="1"/>
              </p:cNvSpPr>
              <p:nvPr/>
            </p:nvSpPr>
            <p:spPr>
              <a:xfrm>
                <a:off x="-2376" y="1871575"/>
                <a:ext cx="3821871" cy="820428"/>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9837846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lstStyle/>
              <a:p>
                <a14:m>
                  <m:oMath xmlns:m="http://schemas.openxmlformats.org/officeDocument/2006/math">
                    <m:d>
                      <m:dPr>
                        <m:ctrlPr>
                          <a:rPr lang="en-US" sz="4800" i="1">
                            <a:latin typeface="Cambria Math" panose="02040503050406030204" pitchFamily="18" charset="0"/>
                          </a:rPr>
                        </m:ctrlPr>
                      </m:dPr>
                      <m:e>
                        <m:r>
                          <a:rPr lang="en-US" sz="4800" i="1">
                            <a:latin typeface="Cambria Math" panose="02040503050406030204" pitchFamily="18" charset="0"/>
                            <a:ea typeface="Cambria Math" panose="02040503050406030204" pitchFamily="18" charset="0"/>
                          </a:rPr>
                          <m:t>𝛿</m:t>
                        </m:r>
                        <m:r>
                          <a:rPr lang="en-US" sz="4800" i="1" smtClean="0">
                            <a:latin typeface="Cambria Math" panose="02040503050406030204" pitchFamily="18" charset="0"/>
                          </a:rPr>
                          <m:t> </m:t>
                        </m:r>
                      </m:e>
                    </m:d>
                  </m:oMath>
                </a14:m>
                <a:r>
                  <a:rPr lang="en-US" sz="4800" dirty="0"/>
                  <a:t>-local </a:t>
                </a:r>
                <a:r>
                  <a:rPr lang="en-US" sz="4800" dirty="0" smtClean="0"/>
                  <a:t>expander around v</a:t>
                </a:r>
                <a:endParaRPr lang="en-US" dirty="0">
                  <a:solidFill>
                    <a:srgbClr val="7030A0"/>
                  </a:solidFill>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3226"/>
                </a:stretch>
              </a:blipFill>
            </p:spPr>
            <p:txBody>
              <a:bodyPr/>
              <a:lstStyle/>
              <a:p>
                <a:r>
                  <a:rPr lang="en-US">
                    <a:noFill/>
                  </a:rPr>
                  <a:t> </a:t>
                </a:r>
              </a:p>
            </p:txBody>
          </p:sp>
        </mc:Fallback>
      </mc:AlternateContent>
      <p:sp>
        <p:nvSpPr>
          <p:cNvPr id="24" name="Oval 23"/>
          <p:cNvSpPr/>
          <p:nvPr/>
        </p:nvSpPr>
        <p:spPr>
          <a:xfrm>
            <a:off x="1595334" y="2436494"/>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25" name="Oval 24"/>
          <p:cNvSpPr/>
          <p:nvPr/>
        </p:nvSpPr>
        <p:spPr>
          <a:xfrm>
            <a:off x="2536875" y="2436494"/>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cxnSp>
        <p:nvCxnSpPr>
          <p:cNvPr id="27" name="Straight Arrow Connector 26"/>
          <p:cNvCxnSpPr/>
          <p:nvPr/>
        </p:nvCxnSpPr>
        <p:spPr>
          <a:xfrm>
            <a:off x="2147309" y="2710044"/>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3664663" y="2431098"/>
            <a:ext cx="941204"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v-2r</a:t>
            </a:r>
          </a:p>
        </p:txBody>
      </p:sp>
      <p:sp>
        <p:nvSpPr>
          <p:cNvPr id="31" name="Oval 30"/>
          <p:cNvSpPr/>
          <p:nvPr/>
        </p:nvSpPr>
        <p:spPr>
          <a:xfrm>
            <a:off x="8249806" y="2421659"/>
            <a:ext cx="581135" cy="55789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a:t>
            </a:r>
          </a:p>
        </p:txBody>
      </p:sp>
      <p:cxnSp>
        <p:nvCxnSpPr>
          <p:cNvPr id="32" name="Straight Arrow Connector 31"/>
          <p:cNvCxnSpPr/>
          <p:nvPr/>
        </p:nvCxnSpPr>
        <p:spPr>
          <a:xfrm>
            <a:off x="4636383" y="2734751"/>
            <a:ext cx="184112"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017743" y="2162266"/>
            <a:ext cx="679994" cy="954107"/>
          </a:xfrm>
          <a:prstGeom prst="rect">
            <a:avLst/>
          </a:prstGeom>
          <a:noFill/>
        </p:spPr>
        <p:txBody>
          <a:bodyPr wrap="none" lIns="91440" tIns="45720" rIns="91440" bIns="45720" rtlCol="0">
            <a:spAutoFit/>
          </a:bodyPr>
          <a:lstStyle/>
          <a:p>
            <a:r>
              <a:rPr lang="en-US" sz="5600" dirty="0"/>
              <a:t>…</a:t>
            </a:r>
          </a:p>
        </p:txBody>
      </p:sp>
      <p:cxnSp>
        <p:nvCxnSpPr>
          <p:cNvPr id="34" name="Straight Arrow Connector 33"/>
          <p:cNvCxnSpPr/>
          <p:nvPr/>
        </p:nvCxnSpPr>
        <p:spPr>
          <a:xfrm>
            <a:off x="8065692" y="2700607"/>
            <a:ext cx="184113"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10535962" y="238792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n</a:t>
            </a:r>
          </a:p>
        </p:txBody>
      </p:sp>
      <p:cxnSp>
        <p:nvCxnSpPr>
          <p:cNvPr id="36" name="Straight Arrow Connector 35"/>
          <p:cNvCxnSpPr/>
          <p:nvPr/>
        </p:nvCxnSpPr>
        <p:spPr>
          <a:xfrm>
            <a:off x="10167737" y="270060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30941" y="270534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6658525" y="2424359"/>
            <a:ext cx="941204"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v-r</a:t>
            </a:r>
          </a:p>
        </p:txBody>
      </p:sp>
      <p:sp>
        <p:nvSpPr>
          <p:cNvPr id="40" name="TextBox 39"/>
          <p:cNvSpPr txBox="1"/>
          <p:nvPr/>
        </p:nvSpPr>
        <p:spPr>
          <a:xfrm>
            <a:off x="7451647" y="2046764"/>
            <a:ext cx="679994" cy="954107"/>
          </a:xfrm>
          <a:prstGeom prst="rect">
            <a:avLst/>
          </a:prstGeom>
          <a:noFill/>
        </p:spPr>
        <p:txBody>
          <a:bodyPr wrap="none" lIns="91440" tIns="45720" rIns="91440" bIns="45720" rtlCol="0">
            <a:spAutoFit/>
          </a:bodyPr>
          <a:lstStyle/>
          <a:p>
            <a:r>
              <a:rPr lang="en-US" sz="5600" dirty="0"/>
              <a:t>…</a:t>
            </a:r>
          </a:p>
        </p:txBody>
      </p:sp>
      <p:sp>
        <p:nvSpPr>
          <p:cNvPr id="41" name="Oval 40"/>
          <p:cNvSpPr/>
          <p:nvPr/>
        </p:nvSpPr>
        <p:spPr>
          <a:xfrm>
            <a:off x="3620147" y="2150504"/>
            <a:ext cx="2984413" cy="1105603"/>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42" name="Oval 41"/>
          <p:cNvSpPr/>
          <p:nvPr/>
        </p:nvSpPr>
        <p:spPr>
          <a:xfrm>
            <a:off x="6619329" y="2007264"/>
            <a:ext cx="2271761" cy="1319216"/>
          </a:xfrm>
          <a:prstGeom prst="ellipse">
            <a:avLst/>
          </a:prstGeom>
          <a:solidFill>
            <a:srgbClr val="7030A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45" name="TextBox 44"/>
          <p:cNvSpPr txBox="1"/>
          <p:nvPr/>
        </p:nvSpPr>
        <p:spPr>
          <a:xfrm>
            <a:off x="4818395" y="2092367"/>
            <a:ext cx="679994" cy="954107"/>
          </a:xfrm>
          <a:prstGeom prst="rect">
            <a:avLst/>
          </a:prstGeom>
          <a:noFill/>
        </p:spPr>
        <p:txBody>
          <a:bodyPr wrap="none" lIns="91440" tIns="45720" rIns="91440" bIns="45720" rtlCol="0">
            <a:spAutoFit/>
          </a:bodyPr>
          <a:lstStyle/>
          <a:p>
            <a:r>
              <a:rPr lang="en-US" sz="5600" dirty="0"/>
              <a:t>…</a:t>
            </a:r>
          </a:p>
        </p:txBody>
      </p:sp>
      <p:sp>
        <p:nvSpPr>
          <p:cNvPr id="46" name="TextBox 45"/>
          <p:cNvSpPr txBox="1"/>
          <p:nvPr/>
        </p:nvSpPr>
        <p:spPr>
          <a:xfrm>
            <a:off x="9369469" y="2046764"/>
            <a:ext cx="679994" cy="954107"/>
          </a:xfrm>
          <a:prstGeom prst="rect">
            <a:avLst/>
          </a:prstGeom>
          <a:noFill/>
        </p:spPr>
        <p:txBody>
          <a:bodyPr wrap="none" lIns="91440" tIns="45720" rIns="91440" bIns="45720" rtlCol="0">
            <a:spAutoFit/>
          </a:bodyPr>
          <a:lstStyle/>
          <a:p>
            <a:r>
              <a:rPr lang="en-US" sz="5600" dirty="0"/>
              <a:t>…</a:t>
            </a:r>
          </a:p>
        </p:txBody>
      </p:sp>
      <p:sp>
        <p:nvSpPr>
          <p:cNvPr id="47" name="Oval 46"/>
          <p:cNvSpPr/>
          <p:nvPr/>
        </p:nvSpPr>
        <p:spPr>
          <a:xfrm>
            <a:off x="5337903" y="2446825"/>
            <a:ext cx="119836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v-r-1</a:t>
            </a:r>
          </a:p>
        </p:txBody>
      </p:sp>
      <p:cxnSp>
        <p:nvCxnSpPr>
          <p:cNvPr id="48" name="Straight Arrow Connector 47"/>
          <p:cNvCxnSpPr/>
          <p:nvPr/>
        </p:nvCxnSpPr>
        <p:spPr>
          <a:xfrm flipV="1">
            <a:off x="6527272" y="2725773"/>
            <a:ext cx="184112" cy="509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9" name="Left Brace 68"/>
          <p:cNvSpPr/>
          <p:nvPr/>
        </p:nvSpPr>
        <p:spPr>
          <a:xfrm rot="5400000" flipH="1">
            <a:off x="6018224" y="1077691"/>
            <a:ext cx="671448" cy="4953981"/>
          </a:xfrm>
          <a:prstGeom prst="leftBrace">
            <a:avLst>
              <a:gd name="adj1" fmla="val 8333"/>
              <a:gd name="adj2" fmla="val 5189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91440" tIns="45720" rIns="91440" bIns="45720" spcCol="0" rtlCol="0" anchor="ctr"/>
          <a:lstStyle/>
          <a:p>
            <a:pPr algn="ctr"/>
            <a:endParaRPr lang="en-US" sz="2400">
              <a:solidFill>
                <a:srgbClr val="FF0000"/>
              </a:solidFill>
            </a:endParaRPr>
          </a:p>
        </p:txBody>
      </p:sp>
      <mc:AlternateContent xmlns:mc="http://schemas.openxmlformats.org/markup-compatibility/2006">
        <mc:Choice xmlns:a14="http://schemas.microsoft.com/office/drawing/2010/main" Requires="a14">
          <p:sp>
            <p:nvSpPr>
              <p:cNvPr id="70" name="TextBox 69"/>
              <p:cNvSpPr txBox="1"/>
              <p:nvPr/>
            </p:nvSpPr>
            <p:spPr>
              <a:xfrm>
                <a:off x="3620147" y="3899053"/>
                <a:ext cx="2463872" cy="523220"/>
              </a:xfrm>
              <a:prstGeom prst="rect">
                <a:avLst/>
              </a:prstGeom>
              <a:noFill/>
            </p:spPr>
            <p:txBody>
              <a:bodyPr wrap="square" lIns="91440" tIns="45720" rIns="91440" bIns="45720" rtlCol="0">
                <a:spAutoFit/>
              </a:bodyPr>
              <a:lstStyle/>
              <a:p>
                <a:pPr/>
                <a14:m>
                  <m:oMathPara xmlns:m="http://schemas.openxmlformats.org/officeDocument/2006/math">
                    <m:oMathParaPr>
                      <m:jc m:val="centerGroup"/>
                    </m:oMathParaPr>
                    <m:oMath xmlns:m="http://schemas.openxmlformats.org/officeDocument/2006/math">
                      <m:r>
                        <a:rPr lang="en-US" sz="2800" i="1">
                          <a:solidFill>
                            <a:srgbClr val="FF0000"/>
                          </a:solidFill>
                          <a:latin typeface="Cambria Math"/>
                        </a:rPr>
                        <m:t>𝐶𝑜𝑛𝑡𝑎𝑖𝑛𝑠</m:t>
                      </m:r>
                      <m:r>
                        <a:rPr lang="en-US" sz="2800" i="1">
                          <a:solidFill>
                            <a:srgbClr val="FF0000"/>
                          </a:solidFill>
                          <a:latin typeface="Cambria Math"/>
                        </a:rPr>
                        <m:t> </m:t>
                      </m:r>
                      <m:r>
                        <a:rPr lang="en-US" sz="2800" i="1">
                          <a:solidFill>
                            <a:srgbClr val="FF0000"/>
                          </a:solidFill>
                          <a:latin typeface="Cambria Math"/>
                        </a:rPr>
                        <m:t>𝐵𝑖𝑝𝑎𝑟𝑡𝑖𝑡𝑒</m:t>
                      </m:r>
                      <m:r>
                        <a:rPr lang="en-US" sz="2800" i="1">
                          <a:solidFill>
                            <a:srgbClr val="FF0000"/>
                          </a:solidFill>
                          <a:latin typeface="Cambria Math"/>
                        </a:rPr>
                        <m:t> </m:t>
                      </m:r>
                      <m:r>
                        <a:rPr lang="en-US" sz="2800" i="1">
                          <a:solidFill>
                            <a:srgbClr val="FF0000"/>
                          </a:solidFill>
                          <a:latin typeface="Cambria Math"/>
                        </a:rPr>
                        <m:t>𝐸𝑥𝑝𝑎𝑛𝑑𝑒𝑟</m:t>
                      </m:r>
                      <m:r>
                        <a:rPr lang="en-US" sz="2800" i="1">
                          <a:solidFill>
                            <a:srgbClr val="FF0000"/>
                          </a:solidFill>
                          <a:latin typeface="Cambria Math"/>
                        </a:rPr>
                        <m:t> </m:t>
                      </m:r>
                      <m:r>
                        <a:rPr lang="en-US" sz="2800" i="1">
                          <a:solidFill>
                            <a:srgbClr val="FF0000"/>
                          </a:solidFill>
                          <a:latin typeface="Cambria Math"/>
                        </a:rPr>
                        <m:t>𝐺𝑟𝑎𝑝h</m:t>
                      </m:r>
                    </m:oMath>
                  </m:oMathPara>
                </a14:m>
                <a:endParaRPr lang="en-US" sz="2800" dirty="0">
                  <a:solidFill>
                    <a:srgbClr val="FF0000"/>
                  </a:solidFill>
                </a:endParaRPr>
              </a:p>
            </p:txBody>
          </p:sp>
        </mc:Choice>
        <mc:Fallback>
          <p:sp>
            <p:nvSpPr>
              <p:cNvPr id="70" name="TextBox 69"/>
              <p:cNvSpPr txBox="1">
                <a:spLocks noRot="1" noChangeAspect="1" noMove="1" noResize="1" noEditPoints="1" noAdjustHandles="1" noChangeArrowheads="1" noChangeShapeType="1" noTextEdit="1"/>
              </p:cNvSpPr>
              <p:nvPr/>
            </p:nvSpPr>
            <p:spPr>
              <a:xfrm>
                <a:off x="3620147" y="3899053"/>
                <a:ext cx="2463872" cy="523220"/>
              </a:xfrm>
              <a:prstGeom prst="rect">
                <a:avLst/>
              </a:prstGeom>
              <a:blipFill>
                <a:blip r:embed="rId3"/>
                <a:stretch>
                  <a:fillRect r="-135644"/>
                </a:stretch>
              </a:blipFill>
            </p:spPr>
            <p:txBody>
              <a:bodyPr/>
              <a:lstStyle/>
              <a:p>
                <a:r>
                  <a:rPr lang="en-US">
                    <a:noFill/>
                  </a:rPr>
                  <a:t> </a:t>
                </a:r>
              </a:p>
            </p:txBody>
          </p:sp>
        </mc:Fallback>
      </mc:AlternateContent>
      <p:sp>
        <p:nvSpPr>
          <p:cNvPr id="90" name="Oval 89"/>
          <p:cNvSpPr/>
          <p:nvPr/>
        </p:nvSpPr>
        <p:spPr>
          <a:xfrm>
            <a:off x="1431642" y="520794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91" name="Oval 90"/>
          <p:cNvSpPr/>
          <p:nvPr/>
        </p:nvSpPr>
        <p:spPr>
          <a:xfrm>
            <a:off x="2373183" y="520794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cxnSp>
        <p:nvCxnSpPr>
          <p:cNvPr id="92" name="Straight Arrow Connector 91"/>
          <p:cNvCxnSpPr/>
          <p:nvPr/>
        </p:nvCxnSpPr>
        <p:spPr>
          <a:xfrm>
            <a:off x="1983617" y="548149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8086113" y="5217191"/>
            <a:ext cx="1358351"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v+2r-1</a:t>
            </a:r>
          </a:p>
        </p:txBody>
      </p:sp>
      <p:sp>
        <p:nvSpPr>
          <p:cNvPr id="94" name="Oval 93"/>
          <p:cNvSpPr/>
          <p:nvPr/>
        </p:nvSpPr>
        <p:spPr>
          <a:xfrm>
            <a:off x="3844698" y="5227251"/>
            <a:ext cx="581135" cy="55789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a:t>
            </a:r>
          </a:p>
        </p:txBody>
      </p:sp>
      <p:cxnSp>
        <p:nvCxnSpPr>
          <p:cNvPr id="95" name="Straight Arrow Connector 94"/>
          <p:cNvCxnSpPr/>
          <p:nvPr/>
        </p:nvCxnSpPr>
        <p:spPr>
          <a:xfrm>
            <a:off x="4472691" y="5506199"/>
            <a:ext cx="184112"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2854051" y="4933714"/>
            <a:ext cx="679994" cy="954107"/>
          </a:xfrm>
          <a:prstGeom prst="rect">
            <a:avLst/>
          </a:prstGeom>
          <a:noFill/>
        </p:spPr>
        <p:txBody>
          <a:bodyPr wrap="none" lIns="91440" tIns="45720" rIns="91440" bIns="45720" rtlCol="0">
            <a:spAutoFit/>
          </a:bodyPr>
          <a:lstStyle/>
          <a:p>
            <a:r>
              <a:rPr lang="en-US" sz="5600" dirty="0"/>
              <a:t>…</a:t>
            </a:r>
          </a:p>
        </p:txBody>
      </p:sp>
      <p:cxnSp>
        <p:nvCxnSpPr>
          <p:cNvPr id="97" name="Straight Arrow Connector 96"/>
          <p:cNvCxnSpPr/>
          <p:nvPr/>
        </p:nvCxnSpPr>
        <p:spPr>
          <a:xfrm>
            <a:off x="7902001" y="5472055"/>
            <a:ext cx="184113"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10372270" y="5159374"/>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n</a:t>
            </a:r>
          </a:p>
        </p:txBody>
      </p:sp>
      <p:cxnSp>
        <p:nvCxnSpPr>
          <p:cNvPr id="99" name="Straight Arrow Connector 98"/>
          <p:cNvCxnSpPr/>
          <p:nvPr/>
        </p:nvCxnSpPr>
        <p:spPr>
          <a:xfrm>
            <a:off x="10004045" y="547205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9342845" y="547647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6494833" y="5195807"/>
            <a:ext cx="941204"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err="1"/>
              <a:t>v+r</a:t>
            </a:r>
            <a:endParaRPr lang="en-US" sz="2267" dirty="0"/>
          </a:p>
        </p:txBody>
      </p:sp>
      <p:sp>
        <p:nvSpPr>
          <p:cNvPr id="102" name="TextBox 101"/>
          <p:cNvSpPr txBox="1"/>
          <p:nvPr/>
        </p:nvSpPr>
        <p:spPr>
          <a:xfrm>
            <a:off x="7287955" y="4818212"/>
            <a:ext cx="679994" cy="954107"/>
          </a:xfrm>
          <a:prstGeom prst="rect">
            <a:avLst/>
          </a:prstGeom>
          <a:noFill/>
        </p:spPr>
        <p:txBody>
          <a:bodyPr wrap="none" lIns="91440" tIns="45720" rIns="91440" bIns="45720" rtlCol="0">
            <a:spAutoFit/>
          </a:bodyPr>
          <a:lstStyle/>
          <a:p>
            <a:r>
              <a:rPr lang="en-US" sz="5600" dirty="0"/>
              <a:t>…</a:t>
            </a:r>
          </a:p>
        </p:txBody>
      </p:sp>
      <p:sp>
        <p:nvSpPr>
          <p:cNvPr id="105" name="TextBox 104"/>
          <p:cNvSpPr txBox="1"/>
          <p:nvPr/>
        </p:nvSpPr>
        <p:spPr>
          <a:xfrm>
            <a:off x="4654701" y="4863815"/>
            <a:ext cx="679994" cy="954107"/>
          </a:xfrm>
          <a:prstGeom prst="rect">
            <a:avLst/>
          </a:prstGeom>
          <a:noFill/>
        </p:spPr>
        <p:txBody>
          <a:bodyPr wrap="none" lIns="91440" tIns="45720" rIns="91440" bIns="45720" rtlCol="0">
            <a:spAutoFit/>
          </a:bodyPr>
          <a:lstStyle/>
          <a:p>
            <a:r>
              <a:rPr lang="en-US" sz="5600" dirty="0"/>
              <a:t>…</a:t>
            </a:r>
          </a:p>
        </p:txBody>
      </p:sp>
      <p:sp>
        <p:nvSpPr>
          <p:cNvPr id="106" name="TextBox 105"/>
          <p:cNvSpPr txBox="1"/>
          <p:nvPr/>
        </p:nvSpPr>
        <p:spPr>
          <a:xfrm>
            <a:off x="9571267" y="4807882"/>
            <a:ext cx="679994" cy="954107"/>
          </a:xfrm>
          <a:prstGeom prst="rect">
            <a:avLst/>
          </a:prstGeom>
          <a:noFill/>
        </p:spPr>
        <p:txBody>
          <a:bodyPr wrap="none" lIns="91440" tIns="45720" rIns="91440" bIns="45720" rtlCol="0">
            <a:spAutoFit/>
          </a:bodyPr>
          <a:lstStyle/>
          <a:p>
            <a:r>
              <a:rPr lang="en-US" sz="5600" dirty="0"/>
              <a:t>…</a:t>
            </a:r>
          </a:p>
        </p:txBody>
      </p:sp>
      <p:sp>
        <p:nvSpPr>
          <p:cNvPr id="107" name="Oval 106"/>
          <p:cNvSpPr/>
          <p:nvPr/>
        </p:nvSpPr>
        <p:spPr>
          <a:xfrm>
            <a:off x="5159995" y="5218273"/>
            <a:ext cx="1212580"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v+r-1</a:t>
            </a:r>
          </a:p>
        </p:txBody>
      </p:sp>
      <p:cxnSp>
        <p:nvCxnSpPr>
          <p:cNvPr id="108" name="Straight Arrow Connector 107"/>
          <p:cNvCxnSpPr/>
          <p:nvPr/>
        </p:nvCxnSpPr>
        <p:spPr>
          <a:xfrm flipV="1">
            <a:off x="6363580" y="5497221"/>
            <a:ext cx="184112" cy="509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9" name="Oval 108"/>
          <p:cNvSpPr/>
          <p:nvPr/>
        </p:nvSpPr>
        <p:spPr>
          <a:xfrm>
            <a:off x="3700941" y="4885519"/>
            <a:ext cx="2671635" cy="1105603"/>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110" name="Oval 109"/>
          <p:cNvSpPr/>
          <p:nvPr/>
        </p:nvSpPr>
        <p:spPr>
          <a:xfrm>
            <a:off x="6494833" y="4923673"/>
            <a:ext cx="3032124" cy="1105603"/>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mc:AlternateContent xmlns:mc="http://schemas.openxmlformats.org/markup-compatibility/2006">
        <mc:Choice xmlns:a14="http://schemas.microsoft.com/office/drawing/2010/main" Requires="a14">
          <p:sp>
            <p:nvSpPr>
              <p:cNvPr id="111" name="TextBox 110"/>
              <p:cNvSpPr txBox="1"/>
              <p:nvPr/>
            </p:nvSpPr>
            <p:spPr>
              <a:xfrm>
                <a:off x="271531" y="1493172"/>
                <a:ext cx="8113440" cy="584775"/>
              </a:xfrm>
              <a:prstGeom prst="rect">
                <a:avLst/>
              </a:prstGeom>
              <a:noFill/>
            </p:spPr>
            <p:txBody>
              <a:bodyPr wrap="none" lIns="91440" tIns="45720" rIns="91440" bIns="45720" rtlCol="0">
                <a:spAutoFit/>
              </a:bodyPr>
              <a:lstStyle/>
              <a:p>
                <a:r>
                  <a:rPr lang="en-US" sz="3200" dirty="0" smtClean="0"/>
                  <a:t>We have </a:t>
                </a:r>
                <a14:m>
                  <m:oMath xmlns:m="http://schemas.openxmlformats.org/officeDocument/2006/math">
                    <m:d>
                      <m:dPr>
                        <m:ctrlPr>
                          <a:rPr lang="en-US" sz="3200" i="1">
                            <a:latin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𝛿</m:t>
                        </m:r>
                      </m:e>
                    </m:d>
                    <m:r>
                      <a:rPr lang="en-US" sz="3200" b="0" i="1" smtClean="0">
                        <a:latin typeface="Cambria Math" panose="02040503050406030204" pitchFamily="18" charset="0"/>
                      </a:rPr>
                      <m:t>−</m:t>
                    </m:r>
                    <m:r>
                      <a:rPr lang="en-US" sz="3200" b="0" i="1" smtClean="0">
                        <a:latin typeface="Cambria Math" panose="02040503050406030204" pitchFamily="18" charset="0"/>
                      </a:rPr>
                      <m:t>𝑙𝑜𝑐𝑎𝑙</m:t>
                    </m:r>
                    <m:r>
                      <a:rPr lang="en-US" sz="3200" b="0" i="1" smtClean="0">
                        <a:latin typeface="Cambria Math" panose="02040503050406030204" pitchFamily="18" charset="0"/>
                      </a:rPr>
                      <m:t> </m:t>
                    </m:r>
                    <m:r>
                      <a:rPr lang="en-US" sz="3200" b="0" i="1" smtClean="0">
                        <a:latin typeface="Cambria Math" panose="02040503050406030204" pitchFamily="18" charset="0"/>
                      </a:rPr>
                      <m:t>𝑒𝑥𝑎𝑝𝑛𝑠𝑖𝑜𝑛</m:t>
                    </m:r>
                  </m:oMath>
                </a14:m>
                <a:r>
                  <a:rPr lang="en-US" sz="3200" i="1" dirty="0" smtClean="0"/>
                  <a:t> if for every</a:t>
                </a:r>
                <a:r>
                  <a:rPr lang="en-US" sz="3200" dirty="0" smtClean="0"/>
                  <a:t> </a:t>
                </a:r>
                <a14:m>
                  <m:oMath xmlns:m="http://schemas.openxmlformats.org/officeDocument/2006/math">
                    <m:r>
                      <m:rPr>
                        <m:sty m:val="p"/>
                      </m:rPr>
                      <a:rPr lang="en-US" sz="3200">
                        <a:latin typeface="Cambria Math"/>
                        <a:ea typeface="Cambria Math"/>
                      </a:rPr>
                      <m:t>r</m:t>
                    </m:r>
                  </m:oMath>
                </a14:m>
                <a:endParaRPr lang="en-US" sz="3200" dirty="0"/>
              </a:p>
            </p:txBody>
          </p:sp>
        </mc:Choice>
        <mc:Fallback>
          <p:sp>
            <p:nvSpPr>
              <p:cNvPr id="111" name="TextBox 110"/>
              <p:cNvSpPr txBox="1">
                <a:spLocks noRot="1" noChangeAspect="1" noMove="1" noResize="1" noEditPoints="1" noAdjustHandles="1" noChangeArrowheads="1" noChangeShapeType="1" noTextEdit="1"/>
              </p:cNvSpPr>
              <p:nvPr/>
            </p:nvSpPr>
            <p:spPr>
              <a:xfrm>
                <a:off x="271531" y="1493172"/>
                <a:ext cx="8113440" cy="584775"/>
              </a:xfrm>
              <a:prstGeom prst="rect">
                <a:avLst/>
              </a:prstGeom>
              <a:blipFill>
                <a:blip r:embed="rId4"/>
                <a:stretch>
                  <a:fillRect l="-1955" t="-12500" b="-34375"/>
                </a:stretch>
              </a:blipFill>
            </p:spPr>
            <p:txBody>
              <a:bodyPr/>
              <a:lstStyle/>
              <a:p>
                <a:r>
                  <a:rPr lang="en-US">
                    <a:noFill/>
                  </a:rPr>
                  <a:t> </a:t>
                </a:r>
              </a:p>
            </p:txBody>
          </p:sp>
        </mc:Fallback>
      </mc:AlternateContent>
      <p:sp>
        <p:nvSpPr>
          <p:cNvPr id="112" name="Left Brace 111"/>
          <p:cNvSpPr/>
          <p:nvPr/>
        </p:nvSpPr>
        <p:spPr>
          <a:xfrm rot="5400000">
            <a:off x="6195867" y="1930418"/>
            <a:ext cx="508373" cy="5498223"/>
          </a:xfrm>
          <a:prstGeom prst="leftBrace">
            <a:avLst>
              <a:gd name="adj1" fmla="val 8333"/>
              <a:gd name="adj2" fmla="val 5189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91440" tIns="45720" rIns="91440" bIns="45720" spcCol="0" rtlCol="0" anchor="ctr"/>
          <a:lstStyle/>
          <a:p>
            <a:pPr algn="ctr"/>
            <a:endParaRPr lang="en-US" sz="2400">
              <a:solidFill>
                <a:srgbClr val="FF0000"/>
              </a:solidFill>
            </a:endParaRPr>
          </a:p>
        </p:txBody>
      </p:sp>
    </p:spTree>
    <p:extLst>
      <p:ext uri="{BB962C8B-B14F-4D97-AF65-F5344CB8AC3E}">
        <p14:creationId xmlns:p14="http://schemas.microsoft.com/office/powerpoint/2010/main" val="8876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mph" presetSubtype="0" grpId="0" nodeType="clickEffect">
                                  <p:stCondLst>
                                    <p:cond delay="0"/>
                                  </p:stCondLst>
                                  <p:childTnLst>
                                    <p:set>
                                      <p:cBhvr rctx="PPT">
                                        <p:cTn id="12" dur="indefinite"/>
                                        <p:tgtEl>
                                          <p:spTgt spid="25"/>
                                        </p:tgtEl>
                                        <p:attrNameLst>
                                          <p:attrName>style.opacity</p:attrName>
                                        </p:attrNameLst>
                                      </p:cBhvr>
                                      <p:to>
                                        <p:strVal val="0.5"/>
                                      </p:to>
                                    </p:set>
                                    <p:animEffect filter="image" prLst="opacity: 0.5">
                                      <p:cBhvr rctx="IE">
                                        <p:cTn id="13" dur="indefinite"/>
                                        <p:tgtEl>
                                          <p:spTgt spid="25"/>
                                        </p:tgtEl>
                                      </p:cBhvr>
                                    </p:animEffect>
                                  </p:childTnLst>
                                </p:cTn>
                              </p:par>
                              <p:par>
                                <p:cTn id="14" presetID="9" presetClass="emph" presetSubtype="0" nodeType="withEffect">
                                  <p:stCondLst>
                                    <p:cond delay="0"/>
                                  </p:stCondLst>
                                  <p:childTnLst>
                                    <p:set>
                                      <p:cBhvr rctx="PPT">
                                        <p:cTn id="15" dur="indefinite"/>
                                        <p:tgtEl>
                                          <p:spTgt spid="27"/>
                                        </p:tgtEl>
                                        <p:attrNameLst>
                                          <p:attrName>style.opacity</p:attrName>
                                        </p:attrNameLst>
                                      </p:cBhvr>
                                      <p:to>
                                        <p:strVal val="0.5"/>
                                      </p:to>
                                    </p:set>
                                    <p:animEffect filter="image" prLst="opacity: 0.5">
                                      <p:cBhvr rctx="IE">
                                        <p:cTn id="16" dur="indefinite"/>
                                        <p:tgtEl>
                                          <p:spTgt spid="27"/>
                                        </p:tgtEl>
                                      </p:cBhvr>
                                    </p:animEffect>
                                  </p:childTnLst>
                                </p:cTn>
                              </p:par>
                              <p:par>
                                <p:cTn id="17" presetID="9" presetClass="emph" presetSubtype="0" grpId="0" nodeType="withEffect">
                                  <p:stCondLst>
                                    <p:cond delay="0"/>
                                  </p:stCondLst>
                                  <p:childTnLst>
                                    <p:set>
                                      <p:cBhvr rctx="PPT">
                                        <p:cTn id="18" dur="indefinite"/>
                                        <p:tgtEl>
                                          <p:spTgt spid="24"/>
                                        </p:tgtEl>
                                        <p:attrNameLst>
                                          <p:attrName>style.opacity</p:attrName>
                                        </p:attrNameLst>
                                      </p:cBhvr>
                                      <p:to>
                                        <p:strVal val="0.5"/>
                                      </p:to>
                                    </p:set>
                                    <p:animEffect filter="image" prLst="opacity: 0.5">
                                      <p:cBhvr rctx="IE">
                                        <p:cTn id="19" dur="indefinite"/>
                                        <p:tgtEl>
                                          <p:spTgt spid="24"/>
                                        </p:tgtEl>
                                      </p:cBhvr>
                                    </p:animEffect>
                                  </p:childTnLst>
                                </p:cTn>
                              </p:par>
                              <p:par>
                                <p:cTn id="20" presetID="9" presetClass="emph" presetSubtype="0" grpId="0" nodeType="withEffect">
                                  <p:stCondLst>
                                    <p:cond delay="0"/>
                                  </p:stCondLst>
                                  <p:childTnLst>
                                    <p:set>
                                      <p:cBhvr rctx="PPT">
                                        <p:cTn id="21" dur="indefinite"/>
                                        <p:tgtEl>
                                          <p:spTgt spid="33"/>
                                        </p:tgtEl>
                                        <p:attrNameLst>
                                          <p:attrName>style.opacity</p:attrName>
                                        </p:attrNameLst>
                                      </p:cBhvr>
                                      <p:to>
                                        <p:strVal val="0.5"/>
                                      </p:to>
                                    </p:set>
                                    <p:animEffect filter="image" prLst="opacity: 0.5">
                                      <p:cBhvr rctx="IE">
                                        <p:cTn id="22" dur="indefinite"/>
                                        <p:tgtEl>
                                          <p:spTgt spid="33"/>
                                        </p:tgtEl>
                                      </p:cBhvr>
                                    </p:animEffect>
                                  </p:childTnLst>
                                </p:cTn>
                              </p:par>
                              <p:par>
                                <p:cTn id="23" presetID="9" presetClass="emph" presetSubtype="0" nodeType="withEffect">
                                  <p:stCondLst>
                                    <p:cond delay="0"/>
                                  </p:stCondLst>
                                  <p:childTnLst>
                                    <p:set>
                                      <p:cBhvr rctx="PPT">
                                        <p:cTn id="24" dur="indefinite"/>
                                        <p:tgtEl>
                                          <p:spTgt spid="37"/>
                                        </p:tgtEl>
                                        <p:attrNameLst>
                                          <p:attrName>style.opacity</p:attrName>
                                        </p:attrNameLst>
                                      </p:cBhvr>
                                      <p:to>
                                        <p:strVal val="0.5"/>
                                      </p:to>
                                    </p:set>
                                    <p:animEffect filter="image" prLst="opacity: 0.5">
                                      <p:cBhvr rctx="IE">
                                        <p:cTn id="25" dur="indefinite"/>
                                        <p:tgtEl>
                                          <p:spTgt spid="37"/>
                                        </p:tgtEl>
                                      </p:cBhvr>
                                    </p:animEffect>
                                  </p:childTnLst>
                                </p:cTn>
                              </p:par>
                              <p:par>
                                <p:cTn id="26" presetID="9" presetClass="emph" presetSubtype="0" grpId="0" nodeType="withEffect">
                                  <p:stCondLst>
                                    <p:cond delay="0"/>
                                  </p:stCondLst>
                                  <p:childTnLst>
                                    <p:set>
                                      <p:cBhvr rctx="PPT">
                                        <p:cTn id="27" dur="indefinite"/>
                                        <p:tgtEl>
                                          <p:spTgt spid="46"/>
                                        </p:tgtEl>
                                        <p:attrNameLst>
                                          <p:attrName>style.opacity</p:attrName>
                                        </p:attrNameLst>
                                      </p:cBhvr>
                                      <p:to>
                                        <p:strVal val="0.5"/>
                                      </p:to>
                                    </p:set>
                                    <p:animEffect filter="image" prLst="opacity: 0.5">
                                      <p:cBhvr rctx="IE">
                                        <p:cTn id="28" dur="indefinite"/>
                                        <p:tgtEl>
                                          <p:spTgt spid="46"/>
                                        </p:tgtEl>
                                      </p:cBhvr>
                                    </p:animEffect>
                                  </p:childTnLst>
                                </p:cTn>
                              </p:par>
                              <p:par>
                                <p:cTn id="29" presetID="9" presetClass="emph" presetSubtype="0" nodeType="withEffect">
                                  <p:stCondLst>
                                    <p:cond delay="0"/>
                                  </p:stCondLst>
                                  <p:childTnLst>
                                    <p:set>
                                      <p:cBhvr rctx="PPT">
                                        <p:cTn id="30" dur="indefinite"/>
                                        <p:tgtEl>
                                          <p:spTgt spid="36"/>
                                        </p:tgtEl>
                                        <p:attrNameLst>
                                          <p:attrName>style.opacity</p:attrName>
                                        </p:attrNameLst>
                                      </p:cBhvr>
                                      <p:to>
                                        <p:strVal val="0.5"/>
                                      </p:to>
                                    </p:set>
                                    <p:animEffect filter="image" prLst="opacity: 0.5">
                                      <p:cBhvr rctx="IE">
                                        <p:cTn id="31" dur="indefinite"/>
                                        <p:tgtEl>
                                          <p:spTgt spid="36"/>
                                        </p:tgtEl>
                                      </p:cBhvr>
                                    </p:animEffect>
                                  </p:childTnLst>
                                </p:cTn>
                              </p:par>
                              <p:par>
                                <p:cTn id="32" presetID="9" presetClass="emph" presetSubtype="0" grpId="0" nodeType="withEffect">
                                  <p:stCondLst>
                                    <p:cond delay="0"/>
                                  </p:stCondLst>
                                  <p:childTnLst>
                                    <p:set>
                                      <p:cBhvr rctx="PPT">
                                        <p:cTn id="33" dur="indefinite"/>
                                        <p:tgtEl>
                                          <p:spTgt spid="35"/>
                                        </p:tgtEl>
                                        <p:attrNameLst>
                                          <p:attrName>style.opacity</p:attrName>
                                        </p:attrNameLst>
                                      </p:cBhvr>
                                      <p:to>
                                        <p:strVal val="0.5"/>
                                      </p:to>
                                    </p:set>
                                    <p:animEffect filter="image" prLst="opacity: 0.5">
                                      <p:cBhvr rctx="IE">
                                        <p:cTn id="34" dur="indefinite"/>
                                        <p:tgtEl>
                                          <p:spTgt spid="35"/>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0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1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3" grpId="0"/>
      <p:bldP spid="35" grpId="0" animBg="1"/>
      <p:bldP spid="41" grpId="0" animBg="1"/>
      <p:bldP spid="42" grpId="0" animBg="1"/>
      <p:bldP spid="46" grpId="0"/>
      <p:bldP spid="69" grpId="0" animBg="1"/>
      <p:bldP spid="70" grpId="0"/>
      <p:bldP spid="90" grpId="0" animBg="1"/>
      <p:bldP spid="91" grpId="0" animBg="1"/>
      <p:bldP spid="93" grpId="0" animBg="1"/>
      <p:bldP spid="94" grpId="0" animBg="1"/>
      <p:bldP spid="96" grpId="0"/>
      <p:bldP spid="98" grpId="0" animBg="1"/>
      <p:bldP spid="101" grpId="0" animBg="1"/>
      <p:bldP spid="102" grpId="0"/>
      <p:bldP spid="105" grpId="0"/>
      <p:bldP spid="106" grpId="0"/>
      <p:bldP spid="107" grpId="0" animBg="1"/>
      <p:bldP spid="109" grpId="0" animBg="1"/>
      <p:bldP spid="110" grpId="0" animBg="1"/>
      <p:bldP spid="112"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341" y="4329441"/>
            <a:ext cx="11555985" cy="481877"/>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mc:AlternateContent xmlns:mc="http://schemas.openxmlformats.org/markup-compatibility/2006">
        <mc:Choice xmlns:a14="http://schemas.microsoft.com/office/drawing/2010/main" Requires="a14">
          <p:sp>
            <p:nvSpPr>
              <p:cNvPr id="2" name="Title 1"/>
              <p:cNvSpPr>
                <a:spLocks noGrp="1"/>
              </p:cNvSpPr>
              <p:nvPr>
                <p:ph type="title"/>
              </p:nvPr>
            </p:nvSpPr>
            <p:spPr>
              <a:xfrm>
                <a:off x="838199" y="365125"/>
                <a:ext cx="10890955" cy="1325563"/>
              </a:xfrm>
            </p:spPr>
            <p:txBody>
              <a:bodyPr/>
              <a:lstStyle/>
              <a:p>
                <a:r>
                  <a:rPr lang="en-US" dirty="0" smtClean="0"/>
                  <a:t>Combo: c-good Node + </a:t>
                </a:r>
                <a14:m>
                  <m:oMath xmlns:m="http://schemas.openxmlformats.org/officeDocument/2006/math">
                    <m:r>
                      <a:rPr lang="en-US" i="1">
                        <a:solidFill>
                          <a:srgbClr val="FF0000"/>
                        </a:solidFill>
                        <a:latin typeface="Cambria Math" panose="02040503050406030204" pitchFamily="18" charset="0"/>
                        <a:ea typeface="Cambria Math" panose="02040503050406030204" pitchFamily="18" charset="0"/>
                      </a:rPr>
                      <m:t>𝛿</m:t>
                    </m:r>
                    <m:r>
                      <a:rPr lang="en-US" i="1">
                        <a:solidFill>
                          <a:srgbClr val="FF0000"/>
                        </a:solidFill>
                        <a:latin typeface="Cambria Math" panose="02040503050406030204" pitchFamily="18" charset="0"/>
                        <a:ea typeface="Cambria Math" panose="02040503050406030204" pitchFamily="18" charset="0"/>
                      </a:rPr>
                      <m:t>− </m:t>
                    </m:r>
                  </m:oMath>
                </a14:m>
                <a:r>
                  <a:rPr lang="en-US" dirty="0" smtClean="0"/>
                  <a:t>Local Expansion </a:t>
                </a:r>
                <a:endParaRPr lang="en-US" dirty="0">
                  <a:solidFill>
                    <a:srgbClr val="FF0000"/>
                  </a:solidFill>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838199" y="365125"/>
                <a:ext cx="10890955" cy="1325563"/>
              </a:xfrm>
              <a:blipFill>
                <a:blip r:embed="rId2"/>
                <a:stretch>
                  <a:fillRect l="-2238"/>
                </a:stretch>
              </a:blipFill>
            </p:spPr>
            <p:txBody>
              <a:bodyPr/>
              <a:lstStyle/>
              <a:p>
                <a:r>
                  <a:rPr lang="en-US">
                    <a:noFill/>
                  </a:rPr>
                  <a:t> </a:t>
                </a:r>
              </a:p>
            </p:txBody>
          </p:sp>
        </mc:Fallback>
      </mc:AlternateContent>
      <p:sp>
        <p:nvSpPr>
          <p:cNvPr id="31" name="Oval 30"/>
          <p:cNvSpPr/>
          <p:nvPr/>
        </p:nvSpPr>
        <p:spPr>
          <a:xfrm>
            <a:off x="1497359" y="2327002"/>
            <a:ext cx="581135" cy="55789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a:t>
            </a:r>
          </a:p>
        </p:txBody>
      </p:sp>
      <p:cxnSp>
        <p:nvCxnSpPr>
          <p:cNvPr id="34" name="Straight Arrow Connector 33"/>
          <p:cNvCxnSpPr/>
          <p:nvPr/>
        </p:nvCxnSpPr>
        <p:spPr>
          <a:xfrm flipV="1">
            <a:off x="1135345" y="2553187"/>
            <a:ext cx="347805" cy="943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608755" y="2537643"/>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078494" y="2579384"/>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96818" y="1944032"/>
            <a:ext cx="679994" cy="954107"/>
          </a:xfrm>
          <a:prstGeom prst="rect">
            <a:avLst/>
          </a:prstGeom>
          <a:noFill/>
        </p:spPr>
        <p:txBody>
          <a:bodyPr wrap="none" lIns="91440" tIns="45720" rIns="91440" bIns="45720" rtlCol="0">
            <a:spAutoFit/>
          </a:bodyPr>
          <a:lstStyle/>
          <a:p>
            <a:r>
              <a:rPr lang="en-US" sz="5600" dirty="0"/>
              <a:t>…</a:t>
            </a:r>
          </a:p>
        </p:txBody>
      </p:sp>
      <p:sp>
        <p:nvSpPr>
          <p:cNvPr id="41" name="Oval 40"/>
          <p:cNvSpPr/>
          <p:nvPr/>
        </p:nvSpPr>
        <p:spPr>
          <a:xfrm>
            <a:off x="1283984" y="2016304"/>
            <a:ext cx="4502675" cy="1105603"/>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46" name="TextBox 45"/>
          <p:cNvSpPr txBox="1"/>
          <p:nvPr/>
        </p:nvSpPr>
        <p:spPr>
          <a:xfrm>
            <a:off x="2910178" y="1865116"/>
            <a:ext cx="679994" cy="954107"/>
          </a:xfrm>
          <a:prstGeom prst="rect">
            <a:avLst/>
          </a:prstGeom>
          <a:noFill/>
        </p:spPr>
        <p:txBody>
          <a:bodyPr wrap="none" lIns="91440" tIns="45720" rIns="91440" bIns="45720" rtlCol="0">
            <a:spAutoFit/>
          </a:bodyPr>
          <a:lstStyle/>
          <a:p>
            <a:r>
              <a:rPr lang="en-US" sz="5600" dirty="0"/>
              <a:t>…</a:t>
            </a:r>
          </a:p>
        </p:txBody>
      </p:sp>
      <p:sp>
        <p:nvSpPr>
          <p:cNvPr id="69" name="Left Brace 68"/>
          <p:cNvSpPr/>
          <p:nvPr/>
        </p:nvSpPr>
        <p:spPr>
          <a:xfrm rot="5400000" flipH="1">
            <a:off x="3266386" y="1610930"/>
            <a:ext cx="671448" cy="3356489"/>
          </a:xfrm>
          <a:prstGeom prst="leftBrace">
            <a:avLst>
              <a:gd name="adj1" fmla="val 8333"/>
              <a:gd name="adj2" fmla="val 5189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91440" tIns="45720" rIns="91440" bIns="45720" spcCol="0" rtlCol="0" anchor="ctr"/>
          <a:lstStyle/>
          <a:p>
            <a:pPr algn="ctr"/>
            <a:endParaRPr lang="en-US" sz="2400">
              <a:solidFill>
                <a:srgbClr val="FF0000"/>
              </a:solidFill>
            </a:endParaRPr>
          </a:p>
        </p:txBody>
      </p:sp>
      <mc:AlternateContent xmlns:mc="http://schemas.openxmlformats.org/markup-compatibility/2006">
        <mc:Choice xmlns:a14="http://schemas.microsoft.com/office/drawing/2010/main" Requires="a14">
          <p:sp>
            <p:nvSpPr>
              <p:cNvPr id="70" name="TextBox 69"/>
              <p:cNvSpPr txBox="1"/>
              <p:nvPr/>
            </p:nvSpPr>
            <p:spPr>
              <a:xfrm>
                <a:off x="2474086" y="3792689"/>
                <a:ext cx="3811608" cy="523220"/>
              </a:xfrm>
              <a:prstGeom prst="rect">
                <a:avLst/>
              </a:prstGeom>
              <a:noFill/>
            </p:spPr>
            <p:txBody>
              <a:bodyPr wrap="square" lIns="91440" tIns="45720" rIns="91440" bIns="45720" rtlCol="0">
                <a:spAutoFit/>
              </a:bodyPr>
              <a:lstStyle/>
              <a:p>
                <a14:m>
                  <m:oMath xmlns:m="http://schemas.openxmlformats.org/officeDocument/2006/math">
                    <m:r>
                      <a:rPr lang="en-US" sz="2800" i="1">
                        <a:solidFill>
                          <a:srgbClr val="FF0000"/>
                        </a:solidFill>
                        <a:latin typeface="Cambria Math"/>
                        <a:ea typeface="Cambria Math"/>
                      </a:rPr>
                      <m:t>≤</m:t>
                    </m:r>
                    <m:r>
                      <a:rPr lang="en-US" sz="2800" i="1">
                        <a:solidFill>
                          <a:srgbClr val="FF0000"/>
                        </a:solidFill>
                        <a:latin typeface="Cambria Math"/>
                      </a:rPr>
                      <m:t>𝑐</m:t>
                    </m:r>
                    <m:r>
                      <a:rPr lang="en-US" sz="2800" i="1">
                        <a:solidFill>
                          <a:srgbClr val="FF0000"/>
                        </a:solidFill>
                        <a:latin typeface="Cambria Math"/>
                        <a:ea typeface="Cambria Math"/>
                      </a:rPr>
                      <m:t>×</m:t>
                    </m:r>
                    <m:r>
                      <a:rPr lang="en-US" sz="2800" i="1">
                        <a:solidFill>
                          <a:srgbClr val="FF0000"/>
                        </a:solidFill>
                        <a:latin typeface="Cambria Math" panose="02040503050406030204" pitchFamily="18" charset="0"/>
                        <a:ea typeface="Cambria Math"/>
                      </a:rPr>
                      <m:t>(</m:t>
                    </m:r>
                    <m:r>
                      <a:rPr lang="en-US" sz="2800" i="1">
                        <a:solidFill>
                          <a:srgbClr val="FF0000"/>
                        </a:solidFill>
                        <a:latin typeface="Cambria Math"/>
                        <a:ea typeface="Cambria Math"/>
                      </a:rPr>
                      <m:t>𝑟</m:t>
                    </m:r>
                    <m:r>
                      <a:rPr lang="en-US" sz="2800" i="1">
                        <a:solidFill>
                          <a:srgbClr val="FF0000"/>
                        </a:solidFill>
                        <a:latin typeface="Cambria Math" panose="02040503050406030204" pitchFamily="18" charset="0"/>
                        <a:ea typeface="Cambria Math"/>
                      </a:rPr>
                      <m:t>+1)</m:t>
                    </m:r>
                  </m:oMath>
                </a14:m>
                <a:r>
                  <a:rPr lang="en-US" sz="2800" dirty="0">
                    <a:solidFill>
                      <a:srgbClr val="FF0000"/>
                    </a:solidFill>
                  </a:rPr>
                  <a:t> nodes in S</a:t>
                </a:r>
              </a:p>
            </p:txBody>
          </p:sp>
        </mc:Choice>
        <mc:Fallback>
          <p:sp>
            <p:nvSpPr>
              <p:cNvPr id="70" name="TextBox 69"/>
              <p:cNvSpPr txBox="1">
                <a:spLocks noRot="1" noChangeAspect="1" noMove="1" noResize="1" noEditPoints="1" noAdjustHandles="1" noChangeArrowheads="1" noChangeShapeType="1" noTextEdit="1"/>
              </p:cNvSpPr>
              <p:nvPr/>
            </p:nvSpPr>
            <p:spPr>
              <a:xfrm>
                <a:off x="2474086" y="3792689"/>
                <a:ext cx="3811608" cy="523220"/>
              </a:xfrm>
              <a:prstGeom prst="rect">
                <a:avLst/>
              </a:prstGeom>
              <a:blipFill>
                <a:blip r:embed="rId3"/>
                <a:stretch>
                  <a:fillRect t="-10465" r="-2560" b="-32558"/>
                </a:stretch>
              </a:blipFill>
            </p:spPr>
            <p:txBody>
              <a:bodyPr/>
              <a:lstStyle/>
              <a:p>
                <a:r>
                  <a:rPr lang="en-US">
                    <a:noFill/>
                  </a:rPr>
                  <a:t> </a:t>
                </a:r>
              </a:p>
            </p:txBody>
          </p:sp>
        </mc:Fallback>
      </mc:AlternateContent>
      <p:sp>
        <p:nvSpPr>
          <p:cNvPr id="101" name="Oval 100"/>
          <p:cNvSpPr/>
          <p:nvPr/>
        </p:nvSpPr>
        <p:spPr>
          <a:xfrm>
            <a:off x="4783863" y="2278959"/>
            <a:ext cx="941204"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err="1"/>
              <a:t>v+r</a:t>
            </a:r>
            <a:endParaRPr lang="en-US" sz="2267" dirty="0"/>
          </a:p>
        </p:txBody>
      </p:sp>
      <p:sp>
        <p:nvSpPr>
          <p:cNvPr id="49" name="Oval 48"/>
          <p:cNvSpPr/>
          <p:nvPr/>
        </p:nvSpPr>
        <p:spPr>
          <a:xfrm>
            <a:off x="2438405" y="2300437"/>
            <a:ext cx="888990"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smtClean="0"/>
              <a:t>v+1</a:t>
            </a:r>
            <a:endParaRPr lang="en-US" sz="2267" dirty="0"/>
          </a:p>
        </p:txBody>
      </p:sp>
      <p:sp>
        <p:nvSpPr>
          <p:cNvPr id="50" name="Oval 49"/>
          <p:cNvSpPr/>
          <p:nvPr/>
        </p:nvSpPr>
        <p:spPr>
          <a:xfrm>
            <a:off x="3493491" y="2259030"/>
            <a:ext cx="1185559" cy="5578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v+r-1</a:t>
            </a:r>
          </a:p>
        </p:txBody>
      </p:sp>
      <p:cxnSp>
        <p:nvCxnSpPr>
          <p:cNvPr id="51" name="Straight Arrow Connector 50"/>
          <p:cNvCxnSpPr/>
          <p:nvPr/>
        </p:nvCxnSpPr>
        <p:spPr>
          <a:xfrm>
            <a:off x="4373412" y="2569105"/>
            <a:ext cx="470546" cy="84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 name="TextBox 3"/>
              <p:cNvSpPr txBox="1"/>
              <p:nvPr/>
            </p:nvSpPr>
            <p:spPr>
              <a:xfrm>
                <a:off x="133602" y="4898779"/>
                <a:ext cx="12018829" cy="1884298"/>
              </a:xfrm>
              <a:prstGeom prst="rect">
                <a:avLst/>
              </a:prstGeom>
              <a:noFill/>
            </p:spPr>
            <p:txBody>
              <a:bodyPr wrap="square" lIns="91440" tIns="45720" rIns="91440" bIns="45720" rtlCol="0">
                <a:spAutoFit/>
              </a:bodyPr>
              <a:lstStyle/>
              <a:p>
                <a:r>
                  <a:rPr lang="en-US" sz="2400" b="1" dirty="0" smtClean="0"/>
                  <a:t>Inductive Claim: </a:t>
                </a:r>
                <a14:m>
                  <m:oMath xmlns:m="http://schemas.openxmlformats.org/officeDocument/2006/math">
                    <m:sSub>
                      <m:sSubPr>
                        <m:ctrlPr>
                          <a:rPr lang="en-US" sz="2400" b="1" i="1" smtClean="0">
                            <a:solidFill>
                              <a:srgbClr val="00B050"/>
                            </a:solidFill>
                            <a:latin typeface="Cambria Math" panose="02040503050406030204" pitchFamily="18" charset="0"/>
                          </a:rPr>
                        </m:ctrlPr>
                      </m:sSubPr>
                      <m:e>
                        <m:r>
                          <a:rPr lang="en-US" sz="2400" b="1" i="1">
                            <a:solidFill>
                              <a:srgbClr val="00B050"/>
                            </a:solidFill>
                            <a:latin typeface="Cambria Math" panose="02040503050406030204" pitchFamily="18" charset="0"/>
                          </a:rPr>
                          <m:t>𝑹</m:t>
                        </m:r>
                      </m:e>
                      <m:sub>
                        <m:r>
                          <a:rPr lang="en-US" sz="2400" b="1" i="1" smtClean="0">
                            <a:solidFill>
                              <a:srgbClr val="00B050"/>
                            </a:solidFill>
                            <a:latin typeface="Cambria Math" panose="02040503050406030204" pitchFamily="18" charset="0"/>
                          </a:rPr>
                          <m:t>𝒓</m:t>
                        </m:r>
                        <m:r>
                          <a:rPr lang="en-US" sz="2400" b="1" i="1" smtClean="0">
                            <a:solidFill>
                              <a:srgbClr val="00B050"/>
                            </a:solidFill>
                            <a:latin typeface="Cambria Math" panose="02040503050406030204" pitchFamily="18" charset="0"/>
                          </a:rPr>
                          <m:t>+</m:t>
                        </m:r>
                        <m:r>
                          <a:rPr lang="en-US" sz="2400" b="1" i="1" smtClean="0">
                            <a:solidFill>
                              <a:srgbClr val="00B050"/>
                            </a:solidFill>
                            <a:latin typeface="Cambria Math" panose="02040503050406030204" pitchFamily="18" charset="0"/>
                          </a:rPr>
                          <m:t>𝟏</m:t>
                        </m:r>
                      </m:sub>
                    </m:sSub>
                    <m:r>
                      <a:rPr lang="en-US" sz="2400" b="1" i="1" smtClean="0">
                        <a:latin typeface="Cambria Math" panose="02040503050406030204" pitchFamily="18" charset="0"/>
                      </a:rPr>
                      <m:t>&gt;</m:t>
                    </m:r>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𝒓</m:t>
                        </m:r>
                        <m:r>
                          <a:rPr lang="en-US" sz="2400" b="1" i="1" smtClean="0">
                            <a:latin typeface="Cambria Math" panose="02040503050406030204" pitchFamily="18" charset="0"/>
                          </a:rPr>
                          <m:t>+</m:t>
                        </m:r>
                        <m:r>
                          <a:rPr lang="en-US" sz="2400" b="1" i="1" smtClean="0">
                            <a:latin typeface="Cambria Math" panose="02040503050406030204" pitchFamily="18" charset="0"/>
                          </a:rPr>
                          <m:t>𝟏</m:t>
                        </m:r>
                      </m:num>
                      <m:den>
                        <m:r>
                          <a:rPr lang="en-US" sz="2400" b="1" i="1" smtClean="0">
                            <a:latin typeface="Cambria Math" panose="02040503050406030204" pitchFamily="18" charset="0"/>
                          </a:rPr>
                          <m:t>𝟐</m:t>
                        </m:r>
                      </m:den>
                    </m:f>
                  </m:oMath>
                </a14:m>
                <a:endParaRPr lang="en-US" sz="2400" dirty="0" smtClean="0"/>
              </a:p>
              <a:p>
                <a:endParaRPr lang="en-US" sz="2400" dirty="0"/>
              </a:p>
              <a:p>
                <a:r>
                  <a:rPr lang="en-US" sz="2400" b="1" dirty="0" smtClean="0"/>
                  <a:t>Base Case: </a:t>
                </a:r>
                <a14:m>
                  <m:oMath xmlns:m="http://schemas.openxmlformats.org/officeDocument/2006/math">
                    <m:r>
                      <a:rPr lang="en-US" sz="2400" b="0" i="1" smtClean="0">
                        <a:latin typeface="Cambria Math" panose="02040503050406030204" pitchFamily="18" charset="0"/>
                      </a:rPr>
                      <m:t>𝑟</m:t>
                    </m:r>
                    <m:r>
                      <a:rPr lang="en-US" sz="2400" b="0" i="1" smtClean="0">
                        <a:latin typeface="Cambria Math" panose="02040503050406030204" pitchFamily="18" charset="0"/>
                      </a:rPr>
                      <m:t>=</m:t>
                    </m:r>
                  </m:oMath>
                </a14:m>
                <a:r>
                  <a:rPr lang="en-US" sz="2400" dirty="0" smtClean="0"/>
                  <a:t>1 </a:t>
                </a:r>
                <a:r>
                  <a:rPr lang="en-US" sz="2400" dirty="0" smtClean="0">
                    <a:sym typeface="Wingdings" panose="05000000000000000000" pitchFamily="2" charset="2"/>
                  </a:rPr>
                  <a:t> </a:t>
                </a:r>
                <a:r>
                  <a:rPr lang="en-US" sz="2400" dirty="0" smtClean="0"/>
                  <a:t> nodes v and v+1 are not pebbled </a:t>
                </a:r>
                <a:r>
                  <a:rPr lang="en-US" sz="2400" dirty="0"/>
                  <a:t>(Assume </a:t>
                </a:r>
                <a14:m>
                  <m:oMath xmlns:m="http://schemas.openxmlformats.org/officeDocument/2006/math">
                    <m:r>
                      <a:rPr lang="en-US" sz="2400" i="1">
                        <a:solidFill>
                          <a:srgbClr val="FF0000"/>
                        </a:solidFill>
                        <a:latin typeface="Cambria Math"/>
                      </a:rPr>
                      <m:t>𝑐</m:t>
                    </m:r>
                    <m:r>
                      <a:rPr lang="en-US" sz="2400" i="1">
                        <a:solidFill>
                          <a:srgbClr val="FF0000"/>
                        </a:solidFill>
                        <a:latin typeface="Cambria Math" panose="02040503050406030204" pitchFamily="18" charset="0"/>
                      </a:rPr>
                      <m:t>&lt;</m:t>
                    </m:r>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1</m:t>
                        </m:r>
                      </m:num>
                      <m:den>
                        <m:r>
                          <a:rPr lang="en-US" sz="2400" i="1">
                            <a:solidFill>
                              <a:srgbClr val="FF0000"/>
                            </a:solidFill>
                            <a:latin typeface="Cambria Math" panose="02040503050406030204" pitchFamily="18" charset="0"/>
                          </a:rPr>
                          <m:t>2</m:t>
                        </m:r>
                      </m:den>
                    </m:f>
                  </m:oMath>
                </a14:m>
                <a:r>
                  <a:rPr lang="en-US" sz="2400" dirty="0"/>
                  <a:t>)</a:t>
                </a:r>
                <a:r>
                  <a:rPr lang="en-US" sz="2400" dirty="0" smtClean="0"/>
                  <a:t> </a:t>
                </a:r>
                <a:r>
                  <a:rPr lang="en-US" sz="2400" dirty="0" smtClean="0">
                    <a:sym typeface="Wingdings" panose="05000000000000000000" pitchFamily="2" charset="2"/>
                  </a:rPr>
                  <a:t> </a:t>
                </a:r>
                <a14:m>
                  <m:oMath xmlns:m="http://schemas.openxmlformats.org/officeDocument/2006/math">
                    <m:sSub>
                      <m:sSubPr>
                        <m:ctrlPr>
                          <a:rPr lang="en-US" sz="2400" b="1" i="1">
                            <a:solidFill>
                              <a:srgbClr val="00B050"/>
                            </a:solidFill>
                            <a:latin typeface="Cambria Math" panose="02040503050406030204" pitchFamily="18" charset="0"/>
                          </a:rPr>
                        </m:ctrlPr>
                      </m:sSubPr>
                      <m:e>
                        <m:r>
                          <a:rPr lang="en-US" sz="2400" b="1" i="1">
                            <a:solidFill>
                              <a:srgbClr val="00B050"/>
                            </a:solidFill>
                            <a:latin typeface="Cambria Math" panose="02040503050406030204" pitchFamily="18" charset="0"/>
                          </a:rPr>
                          <m:t>𝑹</m:t>
                        </m:r>
                      </m:e>
                      <m:sub>
                        <m:r>
                          <a:rPr lang="en-US" sz="2400" b="1" i="1">
                            <a:solidFill>
                              <a:srgbClr val="00B050"/>
                            </a:solidFill>
                            <a:latin typeface="Cambria Math" panose="02040503050406030204" pitchFamily="18" charset="0"/>
                          </a:rPr>
                          <m:t>𝒓</m:t>
                        </m:r>
                        <m:r>
                          <a:rPr lang="en-US" sz="2400" b="1" i="1">
                            <a:solidFill>
                              <a:srgbClr val="00B050"/>
                            </a:solidFill>
                            <a:latin typeface="Cambria Math" panose="02040503050406030204" pitchFamily="18" charset="0"/>
                          </a:rPr>
                          <m:t>+</m:t>
                        </m:r>
                        <m:r>
                          <a:rPr lang="en-US" sz="2400" b="1" i="1">
                            <a:solidFill>
                              <a:srgbClr val="00B050"/>
                            </a:solidFill>
                            <a:latin typeface="Cambria Math" panose="02040503050406030204" pitchFamily="18" charset="0"/>
                          </a:rPr>
                          <m:t>𝟏</m:t>
                        </m:r>
                      </m:sub>
                    </m:sSub>
                    <m:r>
                      <a:rPr lang="en-US" sz="2400" b="1" i="1" smtClean="0">
                        <a:solidFill>
                          <a:srgbClr val="00B050"/>
                        </a:solidFill>
                        <a:latin typeface="Cambria Math" panose="02040503050406030204" pitchFamily="18" charset="0"/>
                      </a:rPr>
                      <m:t>=</m:t>
                    </m:r>
                    <m:r>
                      <a:rPr lang="en-US" sz="2400" b="1" i="1" smtClean="0">
                        <a:solidFill>
                          <a:srgbClr val="00B050"/>
                        </a:solidFill>
                        <a:latin typeface="Cambria Math" panose="02040503050406030204" pitchFamily="18" charset="0"/>
                      </a:rPr>
                      <m:t>𝟐</m:t>
                    </m:r>
                    <m:r>
                      <a:rPr lang="en-US" sz="2400" b="1" i="1" smtClean="0">
                        <a:solidFill>
                          <a:srgbClr val="00B050"/>
                        </a:solidFill>
                        <a:latin typeface="Cambria Math" panose="02040503050406030204" pitchFamily="18" charset="0"/>
                      </a:rPr>
                      <m:t>≥</m:t>
                    </m:r>
                    <m:f>
                      <m:fPr>
                        <m:ctrlPr>
                          <a:rPr lang="en-US" sz="2400" b="1" i="1" smtClean="0">
                            <a:solidFill>
                              <a:srgbClr val="00B050"/>
                            </a:solidFill>
                            <a:latin typeface="Cambria Math" panose="02040503050406030204" pitchFamily="18" charset="0"/>
                          </a:rPr>
                        </m:ctrlPr>
                      </m:fPr>
                      <m:num>
                        <m:r>
                          <a:rPr lang="en-US" sz="2400" b="1" i="1" smtClean="0">
                            <a:solidFill>
                              <a:srgbClr val="00B050"/>
                            </a:solidFill>
                            <a:latin typeface="Cambria Math" panose="02040503050406030204" pitchFamily="18" charset="0"/>
                          </a:rPr>
                          <m:t>𝟐</m:t>
                        </m:r>
                      </m:num>
                      <m:den>
                        <m:r>
                          <a:rPr lang="en-US" sz="2400" b="1" i="1" smtClean="0">
                            <a:solidFill>
                              <a:srgbClr val="00B050"/>
                            </a:solidFill>
                            <a:latin typeface="Cambria Math" panose="02040503050406030204" pitchFamily="18" charset="0"/>
                          </a:rPr>
                          <m:t>𝟐</m:t>
                        </m:r>
                      </m:den>
                    </m:f>
                    <m:r>
                      <a:rPr lang="en-US" sz="2400" b="1" i="1" smtClean="0">
                        <a:solidFill>
                          <a:srgbClr val="00B050"/>
                        </a:solidFill>
                        <a:latin typeface="Cambria Math" panose="02040503050406030204" pitchFamily="18" charset="0"/>
                      </a:rPr>
                      <m:t>=</m:t>
                    </m:r>
                    <m:r>
                      <a:rPr lang="en-US" sz="2400" b="1" i="1" smtClean="0">
                        <a:solidFill>
                          <a:srgbClr val="00B050"/>
                        </a:solidFill>
                        <a:latin typeface="Cambria Math" panose="02040503050406030204" pitchFamily="18" charset="0"/>
                      </a:rPr>
                      <m:t>𝟏</m:t>
                    </m:r>
                  </m:oMath>
                </a14:m>
                <a:r>
                  <a:rPr lang="en-US" sz="2400" dirty="0" smtClean="0">
                    <a:sym typeface="Wingdings" panose="05000000000000000000" pitchFamily="2" charset="2"/>
                  </a:rPr>
                  <a:t> </a:t>
                </a:r>
                <a:endParaRPr lang="en-US" sz="2400" dirty="0" smtClean="0"/>
              </a:p>
              <a:p>
                <a:r>
                  <a:rPr lang="en-US" sz="2400" dirty="0" smtClean="0"/>
                  <a:t>I</a:t>
                </a:r>
                <a:r>
                  <a:rPr lang="en-US" sz="2400" b="1" dirty="0" smtClean="0"/>
                  <a:t>nductive Step?</a:t>
                </a:r>
                <a:endParaRPr lang="en-US" sz="2400" b="1" dirty="0"/>
              </a:p>
            </p:txBody>
          </p:sp>
        </mc:Choice>
        <mc:Fallback>
          <p:sp>
            <p:nvSpPr>
              <p:cNvPr id="4" name="TextBox 3"/>
              <p:cNvSpPr txBox="1">
                <a:spLocks noRot="1" noChangeAspect="1" noMove="1" noResize="1" noEditPoints="1" noAdjustHandles="1" noChangeArrowheads="1" noChangeShapeType="1" noTextEdit="1"/>
              </p:cNvSpPr>
              <p:nvPr/>
            </p:nvSpPr>
            <p:spPr>
              <a:xfrm>
                <a:off x="133602" y="4898779"/>
                <a:ext cx="12018829" cy="1884298"/>
              </a:xfrm>
              <a:prstGeom prst="rect">
                <a:avLst/>
              </a:prstGeom>
              <a:blipFill>
                <a:blip r:embed="rId4"/>
                <a:stretch>
                  <a:fillRect l="-811" b="-712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TextBox 54"/>
              <p:cNvSpPr txBox="1"/>
              <p:nvPr/>
            </p:nvSpPr>
            <p:spPr>
              <a:xfrm>
                <a:off x="109341" y="4295681"/>
                <a:ext cx="11277668" cy="830997"/>
              </a:xfrm>
              <a:prstGeom prst="rect">
                <a:avLst/>
              </a:prstGeom>
              <a:noFill/>
            </p:spPr>
            <p:txBody>
              <a:bodyPr wrap="square" lIns="91440" tIns="45720" rIns="91440" bIns="45720" rtlCol="0">
                <a:spAutoFit/>
              </a:bodyPr>
              <a:lstStyle/>
              <a:p>
                <a:r>
                  <a:rPr lang="en-US" sz="2400" b="1" dirty="0" smtClean="0"/>
                  <a:t>Definition: Let </a:t>
                </a:r>
                <a14:m>
                  <m:oMath xmlns:m="http://schemas.openxmlformats.org/officeDocument/2006/math">
                    <m:sSub>
                      <m:sSubPr>
                        <m:ctrlPr>
                          <a:rPr lang="en-US" sz="2400" b="1" i="1" smtClean="0">
                            <a:solidFill>
                              <a:srgbClr val="00B050"/>
                            </a:solidFill>
                            <a:latin typeface="Cambria Math" panose="02040503050406030204" pitchFamily="18" charset="0"/>
                          </a:rPr>
                        </m:ctrlPr>
                      </m:sSubPr>
                      <m:e>
                        <m:r>
                          <a:rPr lang="en-US" sz="2400" b="1" i="1" smtClean="0">
                            <a:solidFill>
                              <a:srgbClr val="00B050"/>
                            </a:solidFill>
                            <a:latin typeface="Cambria Math" panose="02040503050406030204" pitchFamily="18" charset="0"/>
                          </a:rPr>
                          <m:t>𝑹</m:t>
                        </m:r>
                      </m:e>
                      <m:sub>
                        <m:r>
                          <a:rPr lang="en-US" sz="2400" b="1" i="1" smtClean="0">
                            <a:solidFill>
                              <a:srgbClr val="00B050"/>
                            </a:solidFill>
                            <a:latin typeface="Cambria Math" panose="02040503050406030204" pitchFamily="18" charset="0"/>
                          </a:rPr>
                          <m:t>𝒊</m:t>
                        </m:r>
                      </m:sub>
                    </m:sSub>
                    <m:r>
                      <a:rPr lang="en-US" sz="2400" b="1" i="1" smtClean="0">
                        <a:latin typeface="Cambria Math" panose="02040503050406030204" pitchFamily="18" charset="0"/>
                      </a:rPr>
                      <m:t>=#</m:t>
                    </m:r>
                    <m:r>
                      <a:rPr lang="en-US" sz="2400" b="1" i="1" smtClean="0">
                        <a:latin typeface="Cambria Math" panose="02040503050406030204" pitchFamily="18" charset="0"/>
                      </a:rPr>
                      <m:t>𝒏𝒐𝒅𝒆𝒔</m:t>
                    </m:r>
                  </m:oMath>
                </a14:m>
                <a:r>
                  <a:rPr lang="en-US" sz="2400" b="1" dirty="0" smtClean="0"/>
                  <a:t> between v and v+i-1 reachable from node v in </a:t>
                </a:r>
                <a14:m>
                  <m:oMath xmlns:m="http://schemas.openxmlformats.org/officeDocument/2006/math">
                    <m:sSub>
                      <m:sSubPr>
                        <m:ctrlPr>
                          <a:rPr lang="en-US" sz="2400" i="1">
                            <a:solidFill>
                              <a:srgbClr val="00B0F0"/>
                            </a:solidFill>
                            <a:latin typeface="Cambria Math" panose="02040503050406030204" pitchFamily="18" charset="0"/>
                          </a:rPr>
                        </m:ctrlPr>
                      </m:sSubPr>
                      <m:e>
                        <m:r>
                          <a:rPr lang="en-US" sz="2400" i="1">
                            <a:solidFill>
                              <a:srgbClr val="00B0F0"/>
                            </a:solidFill>
                            <a:latin typeface="Cambria Math"/>
                          </a:rPr>
                          <m:t>𝐺</m:t>
                        </m:r>
                      </m:e>
                      <m:sub>
                        <m:r>
                          <a:rPr lang="en-US" sz="2400" i="1">
                            <a:solidFill>
                              <a:srgbClr val="00B0F0"/>
                            </a:solidFill>
                            <a:latin typeface="Cambria Math"/>
                          </a:rPr>
                          <m:t>𝑚</m:t>
                        </m:r>
                      </m:sub>
                    </m:sSub>
                  </m:oMath>
                </a14:m>
                <a:r>
                  <a:rPr lang="en-US" sz="2400" dirty="0">
                    <a:solidFill>
                      <a:srgbClr val="FF0000"/>
                    </a:solidFill>
                  </a:rPr>
                  <a:t>-</a:t>
                </a:r>
                <a:r>
                  <a:rPr lang="en-US" sz="2400" dirty="0" smtClean="0">
                    <a:solidFill>
                      <a:srgbClr val="FF0000"/>
                    </a:solidFill>
                  </a:rPr>
                  <a:t>S</a:t>
                </a:r>
              </a:p>
              <a:p>
                <a:r>
                  <a:rPr lang="en-US" sz="2400" b="1" dirty="0" smtClean="0"/>
                  <a:t>  </a:t>
                </a:r>
                <a:endParaRPr lang="en-US" sz="2400" dirty="0"/>
              </a:p>
            </p:txBody>
          </p:sp>
        </mc:Choice>
        <mc:Fallback>
          <p:sp>
            <p:nvSpPr>
              <p:cNvPr id="55" name="TextBox 54"/>
              <p:cNvSpPr txBox="1">
                <a:spLocks noRot="1" noChangeAspect="1" noMove="1" noResize="1" noEditPoints="1" noAdjustHandles="1" noChangeArrowheads="1" noChangeShapeType="1" noTextEdit="1"/>
              </p:cNvSpPr>
              <p:nvPr/>
            </p:nvSpPr>
            <p:spPr>
              <a:xfrm>
                <a:off x="109341" y="4295681"/>
                <a:ext cx="11277668" cy="830997"/>
              </a:xfrm>
              <a:prstGeom prst="rect">
                <a:avLst/>
              </a:prstGeom>
              <a:blipFill>
                <a:blip r:embed="rId5"/>
                <a:stretch>
                  <a:fillRect l="-865" t="-5882"/>
                </a:stretch>
              </a:blipFill>
            </p:spPr>
            <p:txBody>
              <a:bodyPr/>
              <a:lstStyle/>
              <a:p>
                <a:r>
                  <a:rPr lang="en-US">
                    <a:noFill/>
                  </a:rPr>
                  <a:t> </a:t>
                </a:r>
              </a:p>
            </p:txBody>
          </p:sp>
        </mc:Fallback>
      </mc:AlternateContent>
      <p:sp>
        <p:nvSpPr>
          <p:cNvPr id="30" name="Oval 29"/>
          <p:cNvSpPr/>
          <p:nvPr/>
        </p:nvSpPr>
        <p:spPr>
          <a:xfrm>
            <a:off x="5725067" y="2035471"/>
            <a:ext cx="5076043" cy="1105603"/>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32" name="Oval 31"/>
          <p:cNvSpPr/>
          <p:nvPr/>
        </p:nvSpPr>
        <p:spPr>
          <a:xfrm>
            <a:off x="6131812" y="2312322"/>
            <a:ext cx="124201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smtClean="0"/>
              <a:t>v+r+1</a:t>
            </a:r>
            <a:endParaRPr lang="en-US" sz="2267" dirty="0"/>
          </a:p>
        </p:txBody>
      </p:sp>
      <p:cxnSp>
        <p:nvCxnSpPr>
          <p:cNvPr id="39" name="Straight Arrow Connector 38"/>
          <p:cNvCxnSpPr/>
          <p:nvPr/>
        </p:nvCxnSpPr>
        <p:spPr>
          <a:xfrm flipV="1">
            <a:off x="5795212" y="2533789"/>
            <a:ext cx="347805" cy="943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0765824" y="2555970"/>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7235563" y="259771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8029842" y="1866353"/>
            <a:ext cx="679994" cy="954107"/>
          </a:xfrm>
          <a:prstGeom prst="rect">
            <a:avLst/>
          </a:prstGeom>
          <a:noFill/>
        </p:spPr>
        <p:txBody>
          <a:bodyPr wrap="none" lIns="91440" tIns="45720" rIns="91440" bIns="45720" rtlCol="0">
            <a:spAutoFit/>
          </a:bodyPr>
          <a:lstStyle/>
          <a:p>
            <a:r>
              <a:rPr lang="en-US" sz="5600" dirty="0"/>
              <a:t>…</a:t>
            </a:r>
          </a:p>
        </p:txBody>
      </p:sp>
      <p:sp>
        <p:nvSpPr>
          <p:cNvPr id="47" name="Oval 46"/>
          <p:cNvSpPr/>
          <p:nvPr/>
        </p:nvSpPr>
        <p:spPr>
          <a:xfrm>
            <a:off x="9746412" y="2297286"/>
            <a:ext cx="1565178" cy="5793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smtClean="0"/>
              <a:t>v+2r+1</a:t>
            </a:r>
            <a:endParaRPr lang="en-US" sz="2267" dirty="0"/>
          </a:p>
        </p:txBody>
      </p:sp>
      <p:sp>
        <p:nvSpPr>
          <p:cNvPr id="48" name="Oval 47"/>
          <p:cNvSpPr/>
          <p:nvPr/>
        </p:nvSpPr>
        <p:spPr>
          <a:xfrm>
            <a:off x="7595474" y="2318764"/>
            <a:ext cx="119946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smtClean="0"/>
              <a:t>v+r+2</a:t>
            </a:r>
            <a:endParaRPr lang="en-US" sz="2267" dirty="0"/>
          </a:p>
        </p:txBody>
      </p:sp>
      <p:cxnSp>
        <p:nvCxnSpPr>
          <p:cNvPr id="58" name="Straight Arrow Connector 57"/>
          <p:cNvCxnSpPr/>
          <p:nvPr/>
        </p:nvCxnSpPr>
        <p:spPr>
          <a:xfrm flipV="1">
            <a:off x="9398607" y="2513151"/>
            <a:ext cx="347805" cy="943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8888127" y="1945269"/>
            <a:ext cx="679994" cy="954107"/>
          </a:xfrm>
          <a:prstGeom prst="rect">
            <a:avLst/>
          </a:prstGeom>
          <a:noFill/>
        </p:spPr>
        <p:txBody>
          <a:bodyPr wrap="none" lIns="91440" tIns="45720" rIns="91440" bIns="45720" rtlCol="0">
            <a:spAutoFit/>
          </a:bodyPr>
          <a:lstStyle/>
          <a:p>
            <a:r>
              <a:rPr lang="en-US" sz="5600" dirty="0"/>
              <a:t>…</a:t>
            </a:r>
          </a:p>
        </p:txBody>
      </p:sp>
      <p:sp>
        <p:nvSpPr>
          <p:cNvPr id="60" name="Left Brace 59"/>
          <p:cNvSpPr/>
          <p:nvPr/>
        </p:nvSpPr>
        <p:spPr>
          <a:xfrm rot="5400000" flipH="1">
            <a:off x="7927364" y="1713370"/>
            <a:ext cx="671448" cy="3356489"/>
          </a:xfrm>
          <a:prstGeom prst="leftBrace">
            <a:avLst>
              <a:gd name="adj1" fmla="val 8333"/>
              <a:gd name="adj2" fmla="val 5189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91440" tIns="45720" rIns="91440" bIns="45720" spcCol="0" rtlCol="0" anchor="ctr"/>
          <a:lstStyle/>
          <a:p>
            <a:pPr algn="ctr"/>
            <a:endParaRPr lang="en-US" sz="2400">
              <a:solidFill>
                <a:srgbClr val="FF0000"/>
              </a:solidFill>
            </a:endParaRPr>
          </a:p>
        </p:txBody>
      </p:sp>
      <mc:AlternateContent xmlns:mc="http://schemas.openxmlformats.org/markup-compatibility/2006">
        <mc:Choice xmlns:a14="http://schemas.microsoft.com/office/drawing/2010/main" Requires="a14">
          <p:sp>
            <p:nvSpPr>
              <p:cNvPr id="61" name="TextBox 60"/>
              <p:cNvSpPr txBox="1"/>
              <p:nvPr/>
            </p:nvSpPr>
            <p:spPr>
              <a:xfrm>
                <a:off x="6889133" y="3840879"/>
                <a:ext cx="5116600" cy="523220"/>
              </a:xfrm>
              <a:prstGeom prst="rect">
                <a:avLst/>
              </a:prstGeom>
              <a:noFill/>
            </p:spPr>
            <p:txBody>
              <a:bodyPr wrap="square" lIns="91440" tIns="45720" rIns="91440" bIns="45720" rtlCol="0">
                <a:spAutoFit/>
              </a:bodyPr>
              <a:lstStyle/>
              <a:p>
                <a14:m>
                  <m:oMath xmlns:m="http://schemas.openxmlformats.org/officeDocument/2006/math">
                    <m:r>
                      <a:rPr lang="en-US" sz="2800" i="1" smtClean="0">
                        <a:solidFill>
                          <a:srgbClr val="FF0000"/>
                        </a:solidFill>
                        <a:latin typeface="Cambria Math"/>
                        <a:ea typeface="Cambria Math"/>
                      </a:rPr>
                      <m:t>≤</m:t>
                    </m:r>
                    <m:r>
                      <a:rPr lang="en-US" sz="2800" b="0" i="1" smtClean="0">
                        <a:solidFill>
                          <a:srgbClr val="FF0000"/>
                        </a:solidFill>
                        <a:latin typeface="Cambria Math" panose="02040503050406030204" pitchFamily="18" charset="0"/>
                        <a:ea typeface="Cambria Math"/>
                      </a:rPr>
                      <m:t>2</m:t>
                    </m:r>
                    <m:r>
                      <a:rPr lang="en-US" sz="2800" i="1">
                        <a:solidFill>
                          <a:srgbClr val="FF0000"/>
                        </a:solidFill>
                        <a:latin typeface="Cambria Math"/>
                      </a:rPr>
                      <m:t>𝑐</m:t>
                    </m:r>
                    <m:r>
                      <a:rPr lang="en-US" sz="2800" i="1">
                        <a:solidFill>
                          <a:srgbClr val="FF0000"/>
                        </a:solidFill>
                        <a:latin typeface="Cambria Math"/>
                        <a:ea typeface="Cambria Math"/>
                      </a:rPr>
                      <m:t>×</m:t>
                    </m:r>
                    <m:r>
                      <a:rPr lang="en-US" sz="2800" i="1">
                        <a:solidFill>
                          <a:srgbClr val="FF0000"/>
                        </a:solidFill>
                        <a:latin typeface="Cambria Math" panose="02040503050406030204" pitchFamily="18" charset="0"/>
                        <a:ea typeface="Cambria Math"/>
                      </a:rPr>
                      <m:t>(</m:t>
                    </m:r>
                    <m:r>
                      <a:rPr lang="en-US" sz="2800" i="1">
                        <a:solidFill>
                          <a:srgbClr val="FF0000"/>
                        </a:solidFill>
                        <a:latin typeface="Cambria Math"/>
                        <a:ea typeface="Cambria Math"/>
                      </a:rPr>
                      <m:t>𝑟</m:t>
                    </m:r>
                    <m:r>
                      <a:rPr lang="en-US" sz="2800" i="1">
                        <a:solidFill>
                          <a:srgbClr val="FF0000"/>
                        </a:solidFill>
                        <a:latin typeface="Cambria Math" panose="02040503050406030204" pitchFamily="18" charset="0"/>
                        <a:ea typeface="Cambria Math"/>
                      </a:rPr>
                      <m:t>+1)</m:t>
                    </m:r>
                  </m:oMath>
                </a14:m>
                <a:r>
                  <a:rPr lang="en-US" sz="2800" dirty="0">
                    <a:solidFill>
                      <a:srgbClr val="FF0000"/>
                    </a:solidFill>
                  </a:rPr>
                  <a:t> nodes in </a:t>
                </a:r>
                <a:r>
                  <a:rPr lang="en-US" sz="2800" dirty="0" smtClean="0">
                    <a:solidFill>
                      <a:srgbClr val="FF0000"/>
                    </a:solidFill>
                  </a:rPr>
                  <a:t>S (Why?)</a:t>
                </a:r>
                <a:endParaRPr lang="en-US" sz="2800" dirty="0">
                  <a:solidFill>
                    <a:srgbClr val="FF0000"/>
                  </a:solidFill>
                </a:endParaRPr>
              </a:p>
            </p:txBody>
          </p:sp>
        </mc:Choice>
        <mc:Fallback>
          <p:sp>
            <p:nvSpPr>
              <p:cNvPr id="61" name="TextBox 60"/>
              <p:cNvSpPr txBox="1">
                <a:spLocks noRot="1" noChangeAspect="1" noMove="1" noResize="1" noEditPoints="1" noAdjustHandles="1" noChangeArrowheads="1" noChangeShapeType="1" noTextEdit="1"/>
              </p:cNvSpPr>
              <p:nvPr/>
            </p:nvSpPr>
            <p:spPr>
              <a:xfrm>
                <a:off x="6889133" y="3840879"/>
                <a:ext cx="5116600" cy="523220"/>
              </a:xfrm>
              <a:prstGeom prst="rect">
                <a:avLst/>
              </a:prstGeom>
              <a:blipFill>
                <a:blip r:embed="rId6"/>
                <a:stretch>
                  <a:fillRect t="-10465" r="-2145" b="-32558"/>
                </a:stretch>
              </a:blipFill>
            </p:spPr>
            <p:txBody>
              <a:bodyPr/>
              <a:lstStyle/>
              <a:p>
                <a:r>
                  <a:rPr lang="en-US">
                    <a:noFill/>
                  </a:rPr>
                  <a:t> </a:t>
                </a:r>
              </a:p>
            </p:txBody>
          </p:sp>
        </mc:Fallback>
      </mc:AlternateContent>
    </p:spTree>
    <p:extLst>
      <p:ext uri="{BB962C8B-B14F-4D97-AF65-F5344CB8AC3E}">
        <p14:creationId xmlns:p14="http://schemas.microsoft.com/office/powerpoint/2010/main" val="139375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9" grpId="0" animBg="1"/>
      <p:bldP spid="70" grpId="0"/>
      <p:bldP spid="60" grpId="0" animBg="1"/>
      <p:bldP spid="61"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341" y="4329441"/>
            <a:ext cx="11555985" cy="481877"/>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mc:AlternateContent xmlns:mc="http://schemas.openxmlformats.org/markup-compatibility/2006">
        <mc:Choice xmlns:a14="http://schemas.microsoft.com/office/drawing/2010/main" Requires="a14">
          <p:sp>
            <p:nvSpPr>
              <p:cNvPr id="2" name="Title 1"/>
              <p:cNvSpPr>
                <a:spLocks noGrp="1"/>
              </p:cNvSpPr>
              <p:nvPr>
                <p:ph type="title"/>
              </p:nvPr>
            </p:nvSpPr>
            <p:spPr>
              <a:xfrm>
                <a:off x="838199" y="365125"/>
                <a:ext cx="10890955" cy="1325563"/>
              </a:xfrm>
            </p:spPr>
            <p:txBody>
              <a:bodyPr/>
              <a:lstStyle/>
              <a:p>
                <a:r>
                  <a:rPr lang="en-US" dirty="0" smtClean="0"/>
                  <a:t>Combo: c-good Node + </a:t>
                </a:r>
                <a14:m>
                  <m:oMath xmlns:m="http://schemas.openxmlformats.org/officeDocument/2006/math">
                    <m:r>
                      <a:rPr lang="en-US" i="1">
                        <a:solidFill>
                          <a:srgbClr val="FF0000"/>
                        </a:solidFill>
                        <a:latin typeface="Cambria Math" panose="02040503050406030204" pitchFamily="18" charset="0"/>
                        <a:ea typeface="Cambria Math" panose="02040503050406030204" pitchFamily="18" charset="0"/>
                      </a:rPr>
                      <m:t>𝛿</m:t>
                    </m:r>
                    <m:r>
                      <a:rPr lang="en-US" i="1">
                        <a:solidFill>
                          <a:srgbClr val="FF0000"/>
                        </a:solidFill>
                        <a:latin typeface="Cambria Math" panose="02040503050406030204" pitchFamily="18" charset="0"/>
                        <a:ea typeface="Cambria Math" panose="02040503050406030204" pitchFamily="18" charset="0"/>
                      </a:rPr>
                      <m:t>− </m:t>
                    </m:r>
                  </m:oMath>
                </a14:m>
                <a:r>
                  <a:rPr lang="en-US" dirty="0" smtClean="0"/>
                  <a:t>Local Expansion </a:t>
                </a:r>
                <a:endParaRPr lang="en-US" dirty="0">
                  <a:solidFill>
                    <a:srgbClr val="FF0000"/>
                  </a:solidFill>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838199" y="365125"/>
                <a:ext cx="10890955" cy="1325563"/>
              </a:xfrm>
              <a:blipFill>
                <a:blip r:embed="rId2"/>
                <a:stretch>
                  <a:fillRect l="-2238"/>
                </a:stretch>
              </a:blipFill>
            </p:spPr>
            <p:txBody>
              <a:bodyPr/>
              <a:lstStyle/>
              <a:p>
                <a:r>
                  <a:rPr lang="en-US">
                    <a:noFill/>
                  </a:rPr>
                  <a:t> </a:t>
                </a:r>
              </a:p>
            </p:txBody>
          </p:sp>
        </mc:Fallback>
      </mc:AlternateContent>
      <p:sp>
        <p:nvSpPr>
          <p:cNvPr id="31" name="Oval 30"/>
          <p:cNvSpPr/>
          <p:nvPr/>
        </p:nvSpPr>
        <p:spPr>
          <a:xfrm>
            <a:off x="1497359" y="2327002"/>
            <a:ext cx="581135" cy="55789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a:t>
            </a:r>
          </a:p>
        </p:txBody>
      </p:sp>
      <p:cxnSp>
        <p:nvCxnSpPr>
          <p:cNvPr id="34" name="Straight Arrow Connector 33"/>
          <p:cNvCxnSpPr/>
          <p:nvPr/>
        </p:nvCxnSpPr>
        <p:spPr>
          <a:xfrm flipV="1">
            <a:off x="1135345" y="2553187"/>
            <a:ext cx="347805" cy="943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608755" y="2537643"/>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078494" y="2579384"/>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96818" y="1944032"/>
            <a:ext cx="679994" cy="954107"/>
          </a:xfrm>
          <a:prstGeom prst="rect">
            <a:avLst/>
          </a:prstGeom>
          <a:noFill/>
        </p:spPr>
        <p:txBody>
          <a:bodyPr wrap="none" lIns="91440" tIns="45720" rIns="91440" bIns="45720" rtlCol="0">
            <a:spAutoFit/>
          </a:bodyPr>
          <a:lstStyle/>
          <a:p>
            <a:r>
              <a:rPr lang="en-US" sz="5600" dirty="0"/>
              <a:t>…</a:t>
            </a:r>
          </a:p>
        </p:txBody>
      </p:sp>
      <p:sp>
        <p:nvSpPr>
          <p:cNvPr id="41" name="Oval 40"/>
          <p:cNvSpPr/>
          <p:nvPr/>
        </p:nvSpPr>
        <p:spPr>
          <a:xfrm>
            <a:off x="1283984" y="2016304"/>
            <a:ext cx="4502675" cy="1105603"/>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46" name="TextBox 45"/>
          <p:cNvSpPr txBox="1"/>
          <p:nvPr/>
        </p:nvSpPr>
        <p:spPr>
          <a:xfrm>
            <a:off x="2910178" y="1865116"/>
            <a:ext cx="679994" cy="954107"/>
          </a:xfrm>
          <a:prstGeom prst="rect">
            <a:avLst/>
          </a:prstGeom>
          <a:noFill/>
        </p:spPr>
        <p:txBody>
          <a:bodyPr wrap="none" lIns="91440" tIns="45720" rIns="91440" bIns="45720" rtlCol="0">
            <a:spAutoFit/>
          </a:bodyPr>
          <a:lstStyle/>
          <a:p>
            <a:r>
              <a:rPr lang="en-US" sz="5600" dirty="0"/>
              <a:t>…</a:t>
            </a:r>
          </a:p>
        </p:txBody>
      </p:sp>
      <p:sp>
        <p:nvSpPr>
          <p:cNvPr id="69" name="Left Brace 68"/>
          <p:cNvSpPr/>
          <p:nvPr/>
        </p:nvSpPr>
        <p:spPr>
          <a:xfrm rot="5400000" flipH="1">
            <a:off x="3266386" y="1610930"/>
            <a:ext cx="671448" cy="3356489"/>
          </a:xfrm>
          <a:prstGeom prst="leftBrace">
            <a:avLst>
              <a:gd name="adj1" fmla="val 8333"/>
              <a:gd name="adj2" fmla="val 5189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91440" tIns="45720" rIns="91440" bIns="45720" spcCol="0" rtlCol="0" anchor="ctr"/>
          <a:lstStyle/>
          <a:p>
            <a:pPr algn="ctr"/>
            <a:endParaRPr lang="en-US" sz="2400">
              <a:solidFill>
                <a:srgbClr val="FF0000"/>
              </a:solidFill>
            </a:endParaRPr>
          </a:p>
        </p:txBody>
      </p:sp>
      <mc:AlternateContent xmlns:mc="http://schemas.openxmlformats.org/markup-compatibility/2006">
        <mc:Choice xmlns:a14="http://schemas.microsoft.com/office/drawing/2010/main" Requires="a14">
          <p:sp>
            <p:nvSpPr>
              <p:cNvPr id="70" name="TextBox 69"/>
              <p:cNvSpPr txBox="1"/>
              <p:nvPr/>
            </p:nvSpPr>
            <p:spPr>
              <a:xfrm>
                <a:off x="2474086" y="3792689"/>
                <a:ext cx="3811608" cy="523220"/>
              </a:xfrm>
              <a:prstGeom prst="rect">
                <a:avLst/>
              </a:prstGeom>
              <a:noFill/>
            </p:spPr>
            <p:txBody>
              <a:bodyPr wrap="square" lIns="91440" tIns="45720" rIns="91440" bIns="45720" rtlCol="0">
                <a:spAutoFit/>
              </a:bodyPr>
              <a:lstStyle/>
              <a:p>
                <a14:m>
                  <m:oMath xmlns:m="http://schemas.openxmlformats.org/officeDocument/2006/math">
                    <m:r>
                      <a:rPr lang="en-US" sz="2800" i="1">
                        <a:solidFill>
                          <a:srgbClr val="FF0000"/>
                        </a:solidFill>
                        <a:latin typeface="Cambria Math"/>
                        <a:ea typeface="Cambria Math"/>
                      </a:rPr>
                      <m:t>≤</m:t>
                    </m:r>
                    <m:r>
                      <a:rPr lang="en-US" sz="2800" i="1">
                        <a:solidFill>
                          <a:srgbClr val="FF0000"/>
                        </a:solidFill>
                        <a:latin typeface="Cambria Math"/>
                      </a:rPr>
                      <m:t>𝑐</m:t>
                    </m:r>
                    <m:r>
                      <a:rPr lang="en-US" sz="2800" i="1">
                        <a:solidFill>
                          <a:srgbClr val="FF0000"/>
                        </a:solidFill>
                        <a:latin typeface="Cambria Math"/>
                        <a:ea typeface="Cambria Math"/>
                      </a:rPr>
                      <m:t>×</m:t>
                    </m:r>
                    <m:r>
                      <a:rPr lang="en-US" sz="2800" i="1">
                        <a:solidFill>
                          <a:srgbClr val="FF0000"/>
                        </a:solidFill>
                        <a:latin typeface="Cambria Math" panose="02040503050406030204" pitchFamily="18" charset="0"/>
                        <a:ea typeface="Cambria Math"/>
                      </a:rPr>
                      <m:t>(</m:t>
                    </m:r>
                    <m:r>
                      <a:rPr lang="en-US" sz="2800" i="1">
                        <a:solidFill>
                          <a:srgbClr val="FF0000"/>
                        </a:solidFill>
                        <a:latin typeface="Cambria Math"/>
                        <a:ea typeface="Cambria Math"/>
                      </a:rPr>
                      <m:t>𝑟</m:t>
                    </m:r>
                    <m:r>
                      <a:rPr lang="en-US" sz="2800" i="1">
                        <a:solidFill>
                          <a:srgbClr val="FF0000"/>
                        </a:solidFill>
                        <a:latin typeface="Cambria Math" panose="02040503050406030204" pitchFamily="18" charset="0"/>
                        <a:ea typeface="Cambria Math"/>
                      </a:rPr>
                      <m:t>+1)</m:t>
                    </m:r>
                  </m:oMath>
                </a14:m>
                <a:r>
                  <a:rPr lang="en-US" sz="2800" dirty="0">
                    <a:solidFill>
                      <a:srgbClr val="FF0000"/>
                    </a:solidFill>
                  </a:rPr>
                  <a:t> nodes in S</a:t>
                </a:r>
              </a:p>
            </p:txBody>
          </p:sp>
        </mc:Choice>
        <mc:Fallback>
          <p:sp>
            <p:nvSpPr>
              <p:cNvPr id="70" name="TextBox 69"/>
              <p:cNvSpPr txBox="1">
                <a:spLocks noRot="1" noChangeAspect="1" noMove="1" noResize="1" noEditPoints="1" noAdjustHandles="1" noChangeArrowheads="1" noChangeShapeType="1" noTextEdit="1"/>
              </p:cNvSpPr>
              <p:nvPr/>
            </p:nvSpPr>
            <p:spPr>
              <a:xfrm>
                <a:off x="2474086" y="3792689"/>
                <a:ext cx="3811608" cy="523220"/>
              </a:xfrm>
              <a:prstGeom prst="rect">
                <a:avLst/>
              </a:prstGeom>
              <a:blipFill>
                <a:blip r:embed="rId3"/>
                <a:stretch>
                  <a:fillRect t="-10465" r="-2560" b="-32558"/>
                </a:stretch>
              </a:blipFill>
            </p:spPr>
            <p:txBody>
              <a:bodyPr/>
              <a:lstStyle/>
              <a:p>
                <a:r>
                  <a:rPr lang="en-US">
                    <a:noFill/>
                  </a:rPr>
                  <a:t> </a:t>
                </a:r>
              </a:p>
            </p:txBody>
          </p:sp>
        </mc:Fallback>
      </mc:AlternateContent>
      <p:sp>
        <p:nvSpPr>
          <p:cNvPr id="101" name="Oval 100"/>
          <p:cNvSpPr/>
          <p:nvPr/>
        </p:nvSpPr>
        <p:spPr>
          <a:xfrm>
            <a:off x="4783863" y="2278959"/>
            <a:ext cx="941204"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err="1"/>
              <a:t>v+r</a:t>
            </a:r>
            <a:endParaRPr lang="en-US" sz="2267" dirty="0"/>
          </a:p>
        </p:txBody>
      </p:sp>
      <p:sp>
        <p:nvSpPr>
          <p:cNvPr id="49" name="Oval 48"/>
          <p:cNvSpPr/>
          <p:nvPr/>
        </p:nvSpPr>
        <p:spPr>
          <a:xfrm>
            <a:off x="2438405" y="2300437"/>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sp>
        <p:nvSpPr>
          <p:cNvPr id="50" name="Oval 49"/>
          <p:cNvSpPr/>
          <p:nvPr/>
        </p:nvSpPr>
        <p:spPr>
          <a:xfrm>
            <a:off x="3412496" y="2327002"/>
            <a:ext cx="1185559" cy="5578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v+r-1</a:t>
            </a:r>
          </a:p>
        </p:txBody>
      </p:sp>
      <p:cxnSp>
        <p:nvCxnSpPr>
          <p:cNvPr id="51" name="Straight Arrow Connector 50"/>
          <p:cNvCxnSpPr/>
          <p:nvPr/>
        </p:nvCxnSpPr>
        <p:spPr>
          <a:xfrm flipV="1">
            <a:off x="4496153" y="2569946"/>
            <a:ext cx="347805" cy="943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 name="TextBox 3"/>
              <p:cNvSpPr txBox="1"/>
              <p:nvPr/>
            </p:nvSpPr>
            <p:spPr>
              <a:xfrm>
                <a:off x="133602" y="4898779"/>
                <a:ext cx="12018829" cy="2054217"/>
              </a:xfrm>
              <a:prstGeom prst="rect">
                <a:avLst/>
              </a:prstGeom>
              <a:noFill/>
            </p:spPr>
            <p:txBody>
              <a:bodyPr wrap="square" lIns="91440" tIns="45720" rIns="91440" bIns="45720" rtlCol="0">
                <a:spAutoFit/>
              </a:bodyPr>
              <a:lstStyle/>
              <a:p>
                <a:r>
                  <a:rPr lang="en-US" sz="2400" b="1" dirty="0" smtClean="0"/>
                  <a:t>Claim: Suppose that node v is c-good </a:t>
                </a:r>
                <a:r>
                  <a:rPr lang="en-US" sz="2400" b="1" dirty="0" err="1" smtClean="0"/>
                  <a:t>wrt</a:t>
                </a:r>
                <a:r>
                  <a:rPr lang="en-US" sz="2400" b="1" dirty="0" smtClean="0"/>
                  <a:t> </a:t>
                </a:r>
                <a:r>
                  <a:rPr lang="en-US" sz="2400" b="1" dirty="0" smtClean="0">
                    <a:solidFill>
                      <a:srgbClr val="FF0000"/>
                    </a:solidFill>
                  </a:rPr>
                  <a:t>S</a:t>
                </a:r>
                <a:r>
                  <a:rPr lang="en-US" sz="2400" b="1" dirty="0" smtClean="0"/>
                  <a:t> and that graph </a:t>
                </a:r>
                <a14:m>
                  <m:oMath xmlns:m="http://schemas.openxmlformats.org/officeDocument/2006/math">
                    <m:sSub>
                      <m:sSubPr>
                        <m:ctrlPr>
                          <a:rPr lang="en-US" sz="2400" i="1">
                            <a:solidFill>
                              <a:srgbClr val="00B0F0"/>
                            </a:solidFill>
                            <a:latin typeface="Cambria Math" panose="02040503050406030204" pitchFamily="18" charset="0"/>
                          </a:rPr>
                        </m:ctrlPr>
                      </m:sSubPr>
                      <m:e>
                        <m:r>
                          <a:rPr lang="en-US" sz="2400" i="1">
                            <a:solidFill>
                              <a:srgbClr val="00B0F0"/>
                            </a:solidFill>
                            <a:latin typeface="Cambria Math"/>
                          </a:rPr>
                          <m:t>𝐺</m:t>
                        </m:r>
                      </m:e>
                      <m:sub>
                        <m:r>
                          <a:rPr lang="en-US" sz="2400" i="1">
                            <a:solidFill>
                              <a:srgbClr val="00B0F0"/>
                            </a:solidFill>
                            <a:latin typeface="Cambria Math"/>
                          </a:rPr>
                          <m:t>𝑚</m:t>
                        </m:r>
                      </m:sub>
                    </m:sSub>
                  </m:oMath>
                </a14:m>
                <a:r>
                  <a:rPr lang="en-US" sz="2400" b="1" dirty="0" smtClean="0"/>
                  <a:t> has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𝛿</m:t>
                    </m:r>
                    <m:r>
                      <a:rPr lang="en-US" sz="2400" b="0" i="1" smtClean="0">
                        <a:solidFill>
                          <a:schemeClr val="tx1"/>
                        </a:solidFill>
                        <a:latin typeface="Cambria Math" panose="02040503050406030204" pitchFamily="18" charset="0"/>
                        <a:ea typeface="Cambria Math" panose="02040503050406030204" pitchFamily="18" charset="0"/>
                      </a:rPr>
                      <m:t>−</m:t>
                    </m:r>
                  </m:oMath>
                </a14:m>
                <a:r>
                  <a:rPr lang="en-US" sz="2400" b="1" dirty="0" smtClean="0"/>
                  <a:t>local expansion. </a:t>
                </a:r>
                <a:r>
                  <a:rPr lang="en-US" sz="2400" dirty="0" smtClean="0"/>
                  <a:t>If </a:t>
                </a:r>
                <a14:m>
                  <m:oMath xmlns:m="http://schemas.openxmlformats.org/officeDocument/2006/math">
                    <m:sSub>
                      <m:sSubPr>
                        <m:ctrlPr>
                          <a:rPr lang="en-US" sz="2400" b="1" i="1" smtClean="0">
                            <a:solidFill>
                              <a:srgbClr val="00B050"/>
                            </a:solidFill>
                            <a:latin typeface="Cambria Math" panose="02040503050406030204" pitchFamily="18" charset="0"/>
                          </a:rPr>
                        </m:ctrlPr>
                      </m:sSubPr>
                      <m:e>
                        <m:r>
                          <a:rPr lang="en-US" sz="2400" b="1" i="1">
                            <a:solidFill>
                              <a:srgbClr val="00B050"/>
                            </a:solidFill>
                            <a:latin typeface="Cambria Math" panose="02040503050406030204" pitchFamily="18" charset="0"/>
                          </a:rPr>
                          <m:t>𝑹</m:t>
                        </m:r>
                      </m:e>
                      <m:sub>
                        <m:r>
                          <a:rPr lang="en-US" sz="2400" b="1" i="1" smtClean="0">
                            <a:solidFill>
                              <a:srgbClr val="00B050"/>
                            </a:solidFill>
                            <a:latin typeface="Cambria Math" panose="02040503050406030204" pitchFamily="18" charset="0"/>
                          </a:rPr>
                          <m:t>𝒓</m:t>
                        </m:r>
                        <m:r>
                          <a:rPr lang="en-US" sz="2400" b="1" i="1" smtClean="0">
                            <a:solidFill>
                              <a:srgbClr val="00B050"/>
                            </a:solidFill>
                            <a:latin typeface="Cambria Math" panose="02040503050406030204" pitchFamily="18" charset="0"/>
                          </a:rPr>
                          <m:t>+</m:t>
                        </m:r>
                        <m:r>
                          <a:rPr lang="en-US" sz="2400" b="1" i="1" smtClean="0">
                            <a:solidFill>
                              <a:srgbClr val="00B050"/>
                            </a:solidFill>
                            <a:latin typeface="Cambria Math" panose="02040503050406030204" pitchFamily="18" charset="0"/>
                          </a:rPr>
                          <m:t>𝟏</m:t>
                        </m:r>
                      </m:sub>
                    </m:sSub>
                    <m:r>
                      <a:rPr lang="en-US" sz="2400" b="1" i="1" smtClean="0">
                        <a:latin typeface="Cambria Math" panose="02040503050406030204" pitchFamily="18" charset="0"/>
                      </a:rPr>
                      <m:t>&gt;</m:t>
                    </m:r>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𝒓</m:t>
                        </m:r>
                        <m:r>
                          <a:rPr lang="en-US" sz="2400" b="1" i="1" smtClean="0">
                            <a:latin typeface="Cambria Math" panose="02040503050406030204" pitchFamily="18" charset="0"/>
                          </a:rPr>
                          <m:t>+</m:t>
                        </m:r>
                        <m:r>
                          <a:rPr lang="en-US" sz="2400" b="1" i="1" smtClean="0">
                            <a:latin typeface="Cambria Math" panose="02040503050406030204" pitchFamily="18" charset="0"/>
                          </a:rPr>
                          <m:t>𝟏</m:t>
                        </m:r>
                      </m:num>
                      <m:den>
                        <m:r>
                          <a:rPr lang="en-US" sz="2400" b="1" i="1" smtClean="0">
                            <a:latin typeface="Cambria Math" panose="02040503050406030204" pitchFamily="18" charset="0"/>
                          </a:rPr>
                          <m:t>𝟐</m:t>
                        </m:r>
                      </m:den>
                    </m:f>
                    <m:r>
                      <a:rPr lang="en-US" sz="2400" b="1" i="1" smtClean="0">
                        <a:latin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𝜹</m:t>
                    </m:r>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𝒓</m:t>
                    </m:r>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𝟏</m:t>
                    </m:r>
                    <m:r>
                      <a:rPr lang="en-US" sz="2400" b="1" i="1" smtClean="0">
                        <a:latin typeface="Cambria Math" panose="02040503050406030204" pitchFamily="18" charset="0"/>
                        <a:ea typeface="Cambria Math" panose="02040503050406030204" pitchFamily="18" charset="0"/>
                      </a:rPr>
                      <m:t>)</m:t>
                    </m:r>
                  </m:oMath>
                </a14:m>
                <a:r>
                  <a:rPr lang="en-US" sz="2400" dirty="0" smtClean="0"/>
                  <a:t> then </a:t>
                </a:r>
                <a:endParaRPr lang="en-US" sz="2400" b="1" i="1" dirty="0" smtClean="0">
                  <a:solidFill>
                    <a:srgbClr val="00B050"/>
                  </a:solidFill>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sSub>
                        <m:sSubPr>
                          <m:ctrlPr>
                            <a:rPr lang="en-US" sz="2400" b="1" i="1">
                              <a:solidFill>
                                <a:srgbClr val="00B050"/>
                              </a:solidFill>
                              <a:latin typeface="Cambria Math" panose="02040503050406030204" pitchFamily="18" charset="0"/>
                            </a:rPr>
                          </m:ctrlPr>
                        </m:sSubPr>
                        <m:e>
                          <m:r>
                            <a:rPr lang="en-US" sz="2400" b="1" i="1">
                              <a:solidFill>
                                <a:srgbClr val="00B050"/>
                              </a:solidFill>
                              <a:latin typeface="Cambria Math" panose="02040503050406030204" pitchFamily="18" charset="0"/>
                            </a:rPr>
                            <m:t>𝑹</m:t>
                          </m:r>
                        </m:e>
                        <m:sub>
                          <m:r>
                            <a:rPr lang="en-US" sz="2400" b="1" i="1" smtClean="0">
                              <a:solidFill>
                                <a:srgbClr val="00B050"/>
                              </a:solidFill>
                              <a:latin typeface="Cambria Math" panose="02040503050406030204" pitchFamily="18" charset="0"/>
                            </a:rPr>
                            <m:t>𝟐</m:t>
                          </m:r>
                          <m:r>
                            <a:rPr lang="en-US" sz="2400" b="1" i="1">
                              <a:solidFill>
                                <a:srgbClr val="00B050"/>
                              </a:solidFill>
                              <a:latin typeface="Cambria Math" panose="02040503050406030204" pitchFamily="18" charset="0"/>
                            </a:rPr>
                            <m:t>𝒓</m:t>
                          </m:r>
                          <m:r>
                            <a:rPr lang="en-US" sz="2400" b="1" i="1" smtClean="0">
                              <a:solidFill>
                                <a:srgbClr val="00B050"/>
                              </a:solidFill>
                              <a:latin typeface="Cambria Math" panose="02040503050406030204" pitchFamily="18" charset="0"/>
                            </a:rPr>
                            <m:t>+</m:t>
                          </m:r>
                          <m:r>
                            <a:rPr lang="en-US" sz="2400" b="1" i="1" smtClean="0">
                              <a:solidFill>
                                <a:srgbClr val="00B050"/>
                              </a:solidFill>
                              <a:latin typeface="Cambria Math" panose="02040503050406030204" pitchFamily="18" charset="0"/>
                            </a:rPr>
                            <m:t>𝟐</m:t>
                          </m:r>
                        </m:sub>
                      </m:sSub>
                      <m:r>
                        <a:rPr lang="en-US" sz="2400" b="1" i="1" smtClean="0">
                          <a:solidFill>
                            <a:srgbClr val="00B050"/>
                          </a:solidFill>
                          <a:latin typeface="Cambria Math" panose="02040503050406030204" pitchFamily="18" charset="0"/>
                        </a:rPr>
                        <m:t>≥</m:t>
                      </m:r>
                      <m:sSub>
                        <m:sSubPr>
                          <m:ctrlPr>
                            <a:rPr lang="en-US" sz="2400" b="1" i="1">
                              <a:solidFill>
                                <a:srgbClr val="00B050"/>
                              </a:solidFill>
                              <a:latin typeface="Cambria Math" panose="02040503050406030204" pitchFamily="18" charset="0"/>
                            </a:rPr>
                          </m:ctrlPr>
                        </m:sSubPr>
                        <m:e>
                          <m:r>
                            <a:rPr lang="en-US" sz="2400" b="1" i="1">
                              <a:solidFill>
                                <a:srgbClr val="00B050"/>
                              </a:solidFill>
                              <a:latin typeface="Cambria Math" panose="02040503050406030204" pitchFamily="18" charset="0"/>
                            </a:rPr>
                            <m:t>𝑹</m:t>
                          </m:r>
                        </m:e>
                        <m:sub>
                          <m:r>
                            <a:rPr lang="en-US" sz="2400" b="1" i="1">
                              <a:solidFill>
                                <a:srgbClr val="00B050"/>
                              </a:solidFill>
                              <a:latin typeface="Cambria Math" panose="02040503050406030204" pitchFamily="18" charset="0"/>
                            </a:rPr>
                            <m:t>𝒓</m:t>
                          </m:r>
                          <m:r>
                            <a:rPr lang="en-US" sz="2400" b="1" i="1" smtClean="0">
                              <a:solidFill>
                                <a:srgbClr val="00B050"/>
                              </a:solidFill>
                              <a:latin typeface="Cambria Math" panose="02040503050406030204" pitchFamily="18" charset="0"/>
                            </a:rPr>
                            <m:t>+</m:t>
                          </m:r>
                          <m:r>
                            <a:rPr lang="en-US" sz="2400" b="1" i="1" smtClean="0">
                              <a:solidFill>
                                <a:srgbClr val="00B050"/>
                              </a:solidFill>
                              <a:latin typeface="Cambria Math" panose="02040503050406030204" pitchFamily="18" charset="0"/>
                            </a:rPr>
                            <m:t>𝟏</m:t>
                          </m:r>
                        </m:sub>
                      </m:sSub>
                      <m:r>
                        <a:rPr lang="en-US" sz="2400" b="1" i="1" smtClean="0">
                          <a:solidFill>
                            <a:srgbClr val="00B050"/>
                          </a:solidFill>
                          <a:latin typeface="Cambria Math" panose="02040503050406030204" pitchFamily="18" charset="0"/>
                        </a:rPr>
                        <m:t>+</m:t>
                      </m:r>
                      <m:d>
                        <m:dPr>
                          <m:ctrlPr>
                            <a:rPr lang="en-US" sz="2400" b="1" i="1" smtClean="0">
                              <a:solidFill>
                                <a:srgbClr val="00B050"/>
                              </a:solidFill>
                              <a:latin typeface="Cambria Math" panose="02040503050406030204" pitchFamily="18" charset="0"/>
                            </a:rPr>
                          </m:ctrlPr>
                        </m:dPr>
                        <m:e>
                          <m:r>
                            <a:rPr lang="en-US" sz="2400" b="1" i="1" smtClean="0">
                              <a:solidFill>
                                <a:srgbClr val="00B050"/>
                              </a:solidFill>
                              <a:latin typeface="Cambria Math" panose="02040503050406030204" pitchFamily="18" charset="0"/>
                            </a:rPr>
                            <m:t>𝟏</m:t>
                          </m:r>
                          <m:r>
                            <a:rPr lang="en-US" sz="2400" b="1" i="1" smtClean="0">
                              <a:solidFill>
                                <a:srgbClr val="00B050"/>
                              </a:solidFill>
                              <a:latin typeface="Cambria Math" panose="02040503050406030204" pitchFamily="18" charset="0"/>
                            </a:rPr>
                            <m:t>−</m:t>
                          </m:r>
                          <m:r>
                            <a:rPr lang="en-US" sz="2400" b="1" i="1" smtClean="0">
                              <a:solidFill>
                                <a:srgbClr val="00B050"/>
                              </a:solidFill>
                              <a:latin typeface="Cambria Math" panose="02040503050406030204" pitchFamily="18" charset="0"/>
                              <a:ea typeface="Cambria Math" panose="02040503050406030204" pitchFamily="18" charset="0"/>
                            </a:rPr>
                            <m:t>𝜹</m:t>
                          </m:r>
                        </m:e>
                      </m:d>
                      <m:d>
                        <m:dPr>
                          <m:ctrlPr>
                            <a:rPr lang="en-US" sz="2400" b="1" i="1" smtClean="0">
                              <a:solidFill>
                                <a:srgbClr val="00B050"/>
                              </a:solidFill>
                              <a:latin typeface="Cambria Math" panose="02040503050406030204" pitchFamily="18" charset="0"/>
                              <a:ea typeface="Cambria Math" panose="02040503050406030204" pitchFamily="18" charset="0"/>
                            </a:rPr>
                          </m:ctrlPr>
                        </m:dPr>
                        <m:e>
                          <m:r>
                            <a:rPr lang="en-US" sz="2400" b="1" i="1" smtClean="0">
                              <a:solidFill>
                                <a:srgbClr val="00B050"/>
                              </a:solidFill>
                              <a:latin typeface="Cambria Math" panose="02040503050406030204" pitchFamily="18" charset="0"/>
                              <a:ea typeface="Cambria Math" panose="02040503050406030204" pitchFamily="18" charset="0"/>
                            </a:rPr>
                            <m:t>𝒓</m:t>
                          </m:r>
                          <m:r>
                            <a:rPr lang="en-US" sz="2400" b="1" i="1" smtClean="0">
                              <a:solidFill>
                                <a:srgbClr val="00B050"/>
                              </a:solidFill>
                              <a:latin typeface="Cambria Math" panose="02040503050406030204" pitchFamily="18" charset="0"/>
                              <a:ea typeface="Cambria Math" panose="02040503050406030204" pitchFamily="18" charset="0"/>
                            </a:rPr>
                            <m:t>+</m:t>
                          </m:r>
                          <m:r>
                            <a:rPr lang="en-US" sz="2400" b="1" i="1" smtClean="0">
                              <a:solidFill>
                                <a:srgbClr val="00B050"/>
                              </a:solidFill>
                              <a:latin typeface="Cambria Math" panose="02040503050406030204" pitchFamily="18" charset="0"/>
                              <a:ea typeface="Cambria Math" panose="02040503050406030204" pitchFamily="18" charset="0"/>
                            </a:rPr>
                            <m:t>𝟏</m:t>
                          </m:r>
                        </m:e>
                      </m:d>
                      <m:r>
                        <a:rPr lang="en-US" sz="2400" b="1" i="1" smtClean="0">
                          <a:solidFill>
                            <a:srgbClr val="00B050"/>
                          </a:solidFill>
                          <a:latin typeface="Cambria Math" panose="02040503050406030204" pitchFamily="18" charset="0"/>
                          <a:ea typeface="Cambria Math" panose="02040503050406030204" pitchFamily="18" charset="0"/>
                        </a:rPr>
                        <m:t>−</m:t>
                      </m:r>
                      <m:d>
                        <m:dPr>
                          <m:begChr m:val="|"/>
                          <m:endChr m:val="|"/>
                          <m:ctrlPr>
                            <a:rPr lang="en-US" sz="2400" b="1" i="1" smtClean="0">
                              <a:solidFill>
                                <a:srgbClr val="00B050"/>
                              </a:solidFill>
                              <a:latin typeface="Cambria Math" panose="02040503050406030204" pitchFamily="18" charset="0"/>
                              <a:ea typeface="Cambria Math" panose="02040503050406030204" pitchFamily="18" charset="0"/>
                            </a:rPr>
                          </m:ctrlPr>
                        </m:dPr>
                        <m:e>
                          <m:r>
                            <a:rPr lang="en-US" sz="2400" b="1" i="1" smtClean="0">
                              <a:solidFill>
                                <a:srgbClr val="FF0000"/>
                              </a:solidFill>
                              <a:latin typeface="Cambria Math" panose="02040503050406030204" pitchFamily="18" charset="0"/>
                              <a:ea typeface="Cambria Math" panose="02040503050406030204" pitchFamily="18" charset="0"/>
                            </a:rPr>
                            <m:t>𝑺</m:t>
                          </m:r>
                          <m:r>
                            <a:rPr lang="en-US" sz="2400" b="1" i="1" smtClean="0">
                              <a:solidFill>
                                <a:srgbClr val="FF0000"/>
                              </a:solidFill>
                              <a:latin typeface="Cambria Math" panose="02040503050406030204" pitchFamily="18" charset="0"/>
                              <a:ea typeface="Cambria Math" panose="02040503050406030204" pitchFamily="18" charset="0"/>
                            </a:rPr>
                            <m:t>∩</m:t>
                          </m:r>
                          <m:d>
                            <m:dPr>
                              <m:begChr m:val="["/>
                              <m:endChr m:val="]"/>
                              <m:ctrlPr>
                                <a:rPr lang="en-US" sz="2400" b="1" i="1">
                                  <a:solidFill>
                                    <a:srgbClr val="FF0000"/>
                                  </a:solidFill>
                                  <a:latin typeface="Cambria Math" panose="02040503050406030204" pitchFamily="18" charset="0"/>
                                  <a:ea typeface="Cambria Math" panose="02040503050406030204" pitchFamily="18" charset="0"/>
                                </a:rPr>
                              </m:ctrlPr>
                            </m:dPr>
                            <m:e>
                              <m:r>
                                <a:rPr lang="en-US" sz="2400" b="1" i="1" smtClean="0">
                                  <a:solidFill>
                                    <a:srgbClr val="FF0000"/>
                                  </a:solidFill>
                                  <a:latin typeface="Cambria Math" panose="02040503050406030204" pitchFamily="18" charset="0"/>
                                  <a:ea typeface="Cambria Math" panose="02040503050406030204" pitchFamily="18" charset="0"/>
                                </a:rPr>
                                <m:t>𝒗</m:t>
                              </m:r>
                              <m:r>
                                <a:rPr lang="en-US" sz="2400" b="1" i="1" smtClean="0">
                                  <a:solidFill>
                                    <a:srgbClr val="FF0000"/>
                                  </a:solidFill>
                                  <a:latin typeface="Cambria Math" panose="02040503050406030204" pitchFamily="18" charset="0"/>
                                  <a:ea typeface="Cambria Math" panose="02040503050406030204" pitchFamily="18" charset="0"/>
                                </a:rPr>
                                <m:t>+</m:t>
                              </m:r>
                              <m:r>
                                <a:rPr lang="en-US" sz="2400" b="1" i="1" smtClean="0">
                                  <a:solidFill>
                                    <a:srgbClr val="FF0000"/>
                                  </a:solidFill>
                                  <a:latin typeface="Cambria Math" panose="02040503050406030204" pitchFamily="18" charset="0"/>
                                  <a:ea typeface="Cambria Math" panose="02040503050406030204" pitchFamily="18" charset="0"/>
                                </a:rPr>
                                <m:t>𝒓</m:t>
                              </m:r>
                              <m:r>
                                <a:rPr lang="en-US" sz="2400" b="1" i="1" smtClean="0">
                                  <a:solidFill>
                                    <a:srgbClr val="FF0000"/>
                                  </a:solidFill>
                                  <a:latin typeface="Cambria Math" panose="02040503050406030204" pitchFamily="18" charset="0"/>
                                  <a:ea typeface="Cambria Math" panose="02040503050406030204" pitchFamily="18" charset="0"/>
                                </a:rPr>
                                <m:t>+</m:t>
                              </m:r>
                              <m:r>
                                <a:rPr lang="en-US" sz="2400" b="1" i="1" smtClean="0">
                                  <a:solidFill>
                                    <a:srgbClr val="FF0000"/>
                                  </a:solidFill>
                                  <a:latin typeface="Cambria Math" panose="02040503050406030204" pitchFamily="18" charset="0"/>
                                  <a:ea typeface="Cambria Math" panose="02040503050406030204" pitchFamily="18" charset="0"/>
                                </a:rPr>
                                <m:t>𝟏</m:t>
                              </m:r>
                              <m:r>
                                <a:rPr lang="en-US" sz="2400" b="1" i="1" smtClean="0">
                                  <a:solidFill>
                                    <a:srgbClr val="FF0000"/>
                                  </a:solidFill>
                                  <a:latin typeface="Cambria Math" panose="02040503050406030204" pitchFamily="18" charset="0"/>
                                  <a:ea typeface="Cambria Math" panose="02040503050406030204" pitchFamily="18" charset="0"/>
                                </a:rPr>
                                <m:t>,</m:t>
                              </m:r>
                              <m:r>
                                <a:rPr lang="en-US" sz="2400" b="1" i="1" smtClean="0">
                                  <a:solidFill>
                                    <a:srgbClr val="FF0000"/>
                                  </a:solidFill>
                                  <a:latin typeface="Cambria Math" panose="02040503050406030204" pitchFamily="18" charset="0"/>
                                  <a:ea typeface="Cambria Math" panose="02040503050406030204" pitchFamily="18" charset="0"/>
                                </a:rPr>
                                <m:t>𝒗</m:t>
                              </m:r>
                              <m:r>
                                <a:rPr lang="en-US" sz="2400" b="1" i="1" smtClean="0">
                                  <a:solidFill>
                                    <a:srgbClr val="FF0000"/>
                                  </a:solidFill>
                                  <a:latin typeface="Cambria Math" panose="02040503050406030204" pitchFamily="18" charset="0"/>
                                  <a:ea typeface="Cambria Math" panose="02040503050406030204" pitchFamily="18" charset="0"/>
                                </a:rPr>
                                <m:t>+</m:t>
                              </m:r>
                              <m:r>
                                <a:rPr lang="en-US" sz="2400" b="1" i="1" smtClean="0">
                                  <a:solidFill>
                                    <a:srgbClr val="FF0000"/>
                                  </a:solidFill>
                                  <a:latin typeface="Cambria Math" panose="02040503050406030204" pitchFamily="18" charset="0"/>
                                  <a:ea typeface="Cambria Math" panose="02040503050406030204" pitchFamily="18" charset="0"/>
                                </a:rPr>
                                <m:t>𝟐</m:t>
                              </m:r>
                              <m:r>
                                <a:rPr lang="en-US" sz="2400" b="1" i="1" smtClean="0">
                                  <a:solidFill>
                                    <a:srgbClr val="FF0000"/>
                                  </a:solidFill>
                                  <a:latin typeface="Cambria Math" panose="02040503050406030204" pitchFamily="18" charset="0"/>
                                  <a:ea typeface="Cambria Math" panose="02040503050406030204" pitchFamily="18" charset="0"/>
                                </a:rPr>
                                <m:t>𝒓</m:t>
                              </m:r>
                              <m:r>
                                <a:rPr lang="en-US" sz="2400" b="1" i="1" smtClean="0">
                                  <a:solidFill>
                                    <a:srgbClr val="FF0000"/>
                                  </a:solidFill>
                                  <a:latin typeface="Cambria Math" panose="02040503050406030204" pitchFamily="18" charset="0"/>
                                  <a:ea typeface="Cambria Math" panose="02040503050406030204" pitchFamily="18" charset="0"/>
                                </a:rPr>
                                <m:t>+</m:t>
                              </m:r>
                              <m:r>
                                <a:rPr lang="en-US" sz="2400" b="1" i="1" smtClean="0">
                                  <a:solidFill>
                                    <a:srgbClr val="FF0000"/>
                                  </a:solidFill>
                                  <a:latin typeface="Cambria Math" panose="02040503050406030204" pitchFamily="18" charset="0"/>
                                  <a:ea typeface="Cambria Math" panose="02040503050406030204" pitchFamily="18" charset="0"/>
                                </a:rPr>
                                <m:t>𝟏</m:t>
                              </m:r>
                            </m:e>
                          </m:d>
                        </m:e>
                      </m:d>
                    </m:oMath>
                  </m:oMathPara>
                </a14:m>
                <a:endParaRPr lang="en-US" sz="2400" b="1" i="1" dirty="0" smtClean="0">
                  <a:solidFill>
                    <a:srgbClr val="00B050"/>
                  </a:solidFill>
                  <a:latin typeface="Cambria Math" panose="02040503050406030204" pitchFamily="18" charset="0"/>
                  <a:ea typeface="Cambria Math" panose="02040503050406030204" pitchFamily="18" charset="0"/>
                </a:endParaRPr>
              </a:p>
              <a:p>
                <a14:m>
                  <m:oMathPara xmlns:m="http://schemas.openxmlformats.org/officeDocument/2006/math">
                    <m:oMathParaPr>
                      <m:jc m:val="centerGroup"/>
                    </m:oMathParaPr>
                    <m:oMath xmlns:m="http://schemas.openxmlformats.org/officeDocument/2006/math">
                      <m:r>
                        <a:rPr lang="en-US" sz="2400" b="1" i="1" smtClean="0">
                          <a:solidFill>
                            <a:srgbClr val="00B050"/>
                          </a:solidFill>
                          <a:latin typeface="Cambria Math" panose="02040503050406030204" pitchFamily="18" charset="0"/>
                          <a:ea typeface="Cambria Math" panose="02040503050406030204" pitchFamily="18" charset="0"/>
                        </a:rPr>
                        <m:t>≥</m:t>
                      </m:r>
                      <m:f>
                        <m:fPr>
                          <m:ctrlPr>
                            <a:rPr lang="en-US" sz="2400" b="1" i="1" smtClean="0">
                              <a:solidFill>
                                <a:srgbClr val="00B050"/>
                              </a:solidFill>
                              <a:latin typeface="Cambria Math" panose="02040503050406030204" pitchFamily="18" charset="0"/>
                            </a:rPr>
                          </m:ctrlPr>
                        </m:fPr>
                        <m:num>
                          <m:r>
                            <a:rPr lang="en-US" sz="2400" b="1" i="1" smtClean="0">
                              <a:solidFill>
                                <a:srgbClr val="00B050"/>
                              </a:solidFill>
                              <a:latin typeface="Cambria Math" panose="02040503050406030204" pitchFamily="18" charset="0"/>
                            </a:rPr>
                            <m:t>𝒓</m:t>
                          </m:r>
                          <m:r>
                            <a:rPr lang="en-US" sz="2400" b="1" i="1" smtClean="0">
                              <a:solidFill>
                                <a:srgbClr val="00B050"/>
                              </a:solidFill>
                              <a:latin typeface="Cambria Math" panose="02040503050406030204" pitchFamily="18" charset="0"/>
                            </a:rPr>
                            <m:t>+</m:t>
                          </m:r>
                          <m:r>
                            <a:rPr lang="en-US" sz="2400" b="1" i="1" smtClean="0">
                              <a:solidFill>
                                <a:srgbClr val="00B050"/>
                              </a:solidFill>
                              <a:latin typeface="Cambria Math" panose="02040503050406030204" pitchFamily="18" charset="0"/>
                            </a:rPr>
                            <m:t>𝟏</m:t>
                          </m:r>
                        </m:num>
                        <m:den>
                          <m:r>
                            <a:rPr lang="en-US" sz="2400" b="1" i="1" smtClean="0">
                              <a:solidFill>
                                <a:srgbClr val="00B050"/>
                              </a:solidFill>
                              <a:latin typeface="Cambria Math" panose="02040503050406030204" pitchFamily="18" charset="0"/>
                            </a:rPr>
                            <m:t>𝟐</m:t>
                          </m:r>
                        </m:den>
                      </m:f>
                      <m:r>
                        <a:rPr lang="en-US" sz="2400" b="1" i="1">
                          <a:solidFill>
                            <a:srgbClr val="00B050"/>
                          </a:solidFill>
                          <a:latin typeface="Cambria Math" panose="02040503050406030204" pitchFamily="18" charset="0"/>
                        </a:rPr>
                        <m:t>+</m:t>
                      </m:r>
                      <m:d>
                        <m:dPr>
                          <m:ctrlPr>
                            <a:rPr lang="en-US" sz="2400" b="1" i="1" smtClean="0">
                              <a:solidFill>
                                <a:srgbClr val="00B050"/>
                              </a:solidFill>
                              <a:latin typeface="Cambria Math" panose="02040503050406030204" pitchFamily="18" charset="0"/>
                              <a:ea typeface="Cambria Math" panose="02040503050406030204" pitchFamily="18" charset="0"/>
                            </a:rPr>
                          </m:ctrlPr>
                        </m:dPr>
                        <m:e>
                          <m:r>
                            <a:rPr lang="en-US" sz="2400" b="1" i="1" smtClean="0">
                              <a:solidFill>
                                <a:srgbClr val="00B050"/>
                              </a:solidFill>
                              <a:latin typeface="Cambria Math" panose="02040503050406030204" pitchFamily="18" charset="0"/>
                              <a:ea typeface="Cambria Math" panose="02040503050406030204" pitchFamily="18" charset="0"/>
                            </a:rPr>
                            <m:t>𝟏</m:t>
                          </m:r>
                          <m:r>
                            <a:rPr lang="en-US" sz="2400" b="1" i="1" smtClean="0">
                              <a:solidFill>
                                <a:srgbClr val="00B050"/>
                              </a:solidFill>
                              <a:latin typeface="Cambria Math" panose="02040503050406030204" pitchFamily="18" charset="0"/>
                              <a:ea typeface="Cambria Math" panose="02040503050406030204" pitchFamily="18" charset="0"/>
                            </a:rPr>
                            <m:t>−</m:t>
                          </m:r>
                          <m:r>
                            <a:rPr lang="en-US" sz="2400" b="1" i="1">
                              <a:solidFill>
                                <a:srgbClr val="00B050"/>
                              </a:solidFill>
                              <a:latin typeface="Cambria Math" panose="02040503050406030204" pitchFamily="18" charset="0"/>
                              <a:ea typeface="Cambria Math" panose="02040503050406030204" pitchFamily="18" charset="0"/>
                            </a:rPr>
                            <m:t>𝜹</m:t>
                          </m:r>
                          <m:r>
                            <a:rPr lang="en-US" sz="2400" b="1" i="1" smtClean="0">
                              <a:solidFill>
                                <a:srgbClr val="00B050"/>
                              </a:solidFill>
                              <a:latin typeface="Cambria Math" panose="02040503050406030204" pitchFamily="18" charset="0"/>
                              <a:ea typeface="Cambria Math" panose="02040503050406030204" pitchFamily="18" charset="0"/>
                            </a:rPr>
                            <m:t>−</m:t>
                          </m:r>
                          <m:r>
                            <a:rPr lang="en-US" sz="2400" b="1" i="1" smtClean="0">
                              <a:solidFill>
                                <a:srgbClr val="FF0000"/>
                              </a:solidFill>
                              <a:latin typeface="Cambria Math" panose="02040503050406030204" pitchFamily="18" charset="0"/>
                              <a:ea typeface="Cambria Math" panose="02040503050406030204" pitchFamily="18" charset="0"/>
                            </a:rPr>
                            <m:t>𝟐</m:t>
                          </m:r>
                          <m:r>
                            <a:rPr lang="en-US" sz="2400" b="1" i="1" smtClean="0">
                              <a:solidFill>
                                <a:srgbClr val="FF0000"/>
                              </a:solidFill>
                              <a:latin typeface="Cambria Math" panose="02040503050406030204" pitchFamily="18" charset="0"/>
                              <a:ea typeface="Cambria Math" panose="02040503050406030204" pitchFamily="18" charset="0"/>
                            </a:rPr>
                            <m:t>𝒄</m:t>
                          </m:r>
                        </m:e>
                      </m:d>
                      <m:d>
                        <m:dPr>
                          <m:ctrlPr>
                            <a:rPr lang="en-US" sz="2400" b="1" i="1">
                              <a:solidFill>
                                <a:srgbClr val="00B050"/>
                              </a:solidFill>
                              <a:latin typeface="Cambria Math" panose="02040503050406030204" pitchFamily="18" charset="0"/>
                              <a:ea typeface="Cambria Math" panose="02040503050406030204" pitchFamily="18" charset="0"/>
                            </a:rPr>
                          </m:ctrlPr>
                        </m:dPr>
                        <m:e>
                          <m:r>
                            <a:rPr lang="en-US" sz="2400" b="1" i="1">
                              <a:solidFill>
                                <a:srgbClr val="00B050"/>
                              </a:solidFill>
                              <a:latin typeface="Cambria Math" panose="02040503050406030204" pitchFamily="18" charset="0"/>
                              <a:ea typeface="Cambria Math" panose="02040503050406030204" pitchFamily="18" charset="0"/>
                            </a:rPr>
                            <m:t>𝒓</m:t>
                          </m:r>
                          <m:r>
                            <a:rPr lang="en-US" sz="2400" b="1" i="1">
                              <a:solidFill>
                                <a:srgbClr val="00B050"/>
                              </a:solidFill>
                              <a:latin typeface="Cambria Math" panose="02040503050406030204" pitchFamily="18" charset="0"/>
                              <a:ea typeface="Cambria Math" panose="02040503050406030204" pitchFamily="18" charset="0"/>
                            </a:rPr>
                            <m:t>+</m:t>
                          </m:r>
                          <m:r>
                            <a:rPr lang="en-US" sz="2400" b="1" i="1">
                              <a:solidFill>
                                <a:srgbClr val="00B050"/>
                              </a:solidFill>
                              <a:latin typeface="Cambria Math" panose="02040503050406030204" pitchFamily="18" charset="0"/>
                              <a:ea typeface="Cambria Math" panose="02040503050406030204" pitchFamily="18" charset="0"/>
                            </a:rPr>
                            <m:t>𝟏</m:t>
                          </m:r>
                        </m:e>
                      </m:d>
                      <m:r>
                        <a:rPr lang="en-US" sz="2400" b="1" i="1" smtClean="0">
                          <a:solidFill>
                            <a:srgbClr val="00B050"/>
                          </a:solidFill>
                          <a:latin typeface="Cambria Math" panose="02040503050406030204" pitchFamily="18" charset="0"/>
                          <a:ea typeface="Cambria Math" panose="02040503050406030204" pitchFamily="18" charset="0"/>
                        </a:rPr>
                        <m:t>&gt;</m:t>
                      </m:r>
                      <m:r>
                        <a:rPr lang="en-US" sz="2400" b="1" i="1" smtClean="0">
                          <a:latin typeface="Cambria Math" panose="02040503050406030204" pitchFamily="18" charset="0"/>
                          <a:ea typeface="Cambria Math" panose="02040503050406030204" pitchFamily="18" charset="0"/>
                        </a:rPr>
                        <m:t> </m:t>
                      </m:r>
                      <m:r>
                        <a:rPr lang="en-US" sz="2400" b="1" i="1">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𝟐</m:t>
                      </m:r>
                      <m:r>
                        <a:rPr lang="en-US" sz="2400" b="1" i="1">
                          <a:latin typeface="Cambria Math" panose="02040503050406030204" pitchFamily="18" charset="0"/>
                          <a:ea typeface="Cambria Math" panose="02040503050406030204" pitchFamily="18" charset="0"/>
                        </a:rPr>
                        <m:t>𝒓</m:t>
                      </m:r>
                      <m:r>
                        <a:rPr lang="en-US" sz="2400" b="1" i="1">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𝟐</m:t>
                      </m:r>
                      <m:r>
                        <a:rPr lang="en-US" sz="2400" b="1" i="1">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𝟐</m:t>
                      </m:r>
                    </m:oMath>
                  </m:oMathPara>
                </a14:m>
                <a:endParaRPr lang="en-US" sz="2400" dirty="0"/>
              </a:p>
            </p:txBody>
          </p:sp>
        </mc:Choice>
        <mc:Fallback>
          <p:sp>
            <p:nvSpPr>
              <p:cNvPr id="4" name="TextBox 3"/>
              <p:cNvSpPr txBox="1">
                <a:spLocks noRot="1" noChangeAspect="1" noMove="1" noResize="1" noEditPoints="1" noAdjustHandles="1" noChangeArrowheads="1" noChangeShapeType="1" noTextEdit="1"/>
              </p:cNvSpPr>
              <p:nvPr/>
            </p:nvSpPr>
            <p:spPr>
              <a:xfrm>
                <a:off x="133602" y="4898779"/>
                <a:ext cx="12018829" cy="2054217"/>
              </a:xfrm>
              <a:prstGeom prst="rect">
                <a:avLst/>
              </a:prstGeom>
              <a:blipFill>
                <a:blip r:embed="rId4"/>
                <a:stretch>
                  <a:fillRect l="-811" t="-237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TextBox 54"/>
              <p:cNvSpPr txBox="1"/>
              <p:nvPr/>
            </p:nvSpPr>
            <p:spPr>
              <a:xfrm>
                <a:off x="109341" y="4295681"/>
                <a:ext cx="11277668" cy="830997"/>
              </a:xfrm>
              <a:prstGeom prst="rect">
                <a:avLst/>
              </a:prstGeom>
              <a:noFill/>
            </p:spPr>
            <p:txBody>
              <a:bodyPr wrap="square" lIns="91440" tIns="45720" rIns="91440" bIns="45720" rtlCol="0">
                <a:spAutoFit/>
              </a:bodyPr>
              <a:lstStyle/>
              <a:p>
                <a:r>
                  <a:rPr lang="en-US" sz="2400" b="1" dirty="0" smtClean="0"/>
                  <a:t>Definition: Let </a:t>
                </a:r>
                <a14:m>
                  <m:oMath xmlns:m="http://schemas.openxmlformats.org/officeDocument/2006/math">
                    <m:sSub>
                      <m:sSubPr>
                        <m:ctrlPr>
                          <a:rPr lang="en-US" sz="2400" b="1" i="1" smtClean="0">
                            <a:solidFill>
                              <a:srgbClr val="00B050"/>
                            </a:solidFill>
                            <a:latin typeface="Cambria Math" panose="02040503050406030204" pitchFamily="18" charset="0"/>
                          </a:rPr>
                        </m:ctrlPr>
                      </m:sSubPr>
                      <m:e>
                        <m:r>
                          <a:rPr lang="en-US" sz="2400" b="1" i="1" smtClean="0">
                            <a:solidFill>
                              <a:srgbClr val="00B050"/>
                            </a:solidFill>
                            <a:latin typeface="Cambria Math" panose="02040503050406030204" pitchFamily="18" charset="0"/>
                          </a:rPr>
                          <m:t>𝑹</m:t>
                        </m:r>
                      </m:e>
                      <m:sub>
                        <m:r>
                          <a:rPr lang="en-US" sz="2400" b="1" i="1" smtClean="0">
                            <a:solidFill>
                              <a:srgbClr val="00B050"/>
                            </a:solidFill>
                            <a:latin typeface="Cambria Math" panose="02040503050406030204" pitchFamily="18" charset="0"/>
                          </a:rPr>
                          <m:t>𝒊</m:t>
                        </m:r>
                      </m:sub>
                    </m:sSub>
                    <m:r>
                      <a:rPr lang="en-US" sz="2400" b="1" i="1" smtClean="0">
                        <a:latin typeface="Cambria Math" panose="02040503050406030204" pitchFamily="18" charset="0"/>
                      </a:rPr>
                      <m:t>=#</m:t>
                    </m:r>
                    <m:r>
                      <a:rPr lang="en-US" sz="2400" b="1" i="1" smtClean="0">
                        <a:latin typeface="Cambria Math" panose="02040503050406030204" pitchFamily="18" charset="0"/>
                      </a:rPr>
                      <m:t>𝒏𝒐𝒅𝒆𝒔</m:t>
                    </m:r>
                  </m:oMath>
                </a14:m>
                <a:r>
                  <a:rPr lang="en-US" sz="2400" b="1" dirty="0" smtClean="0"/>
                  <a:t> between v and v+i-1 reachable from node v in </a:t>
                </a:r>
                <a14:m>
                  <m:oMath xmlns:m="http://schemas.openxmlformats.org/officeDocument/2006/math">
                    <m:sSub>
                      <m:sSubPr>
                        <m:ctrlPr>
                          <a:rPr lang="en-US" sz="2400" i="1">
                            <a:solidFill>
                              <a:srgbClr val="00B0F0"/>
                            </a:solidFill>
                            <a:latin typeface="Cambria Math" panose="02040503050406030204" pitchFamily="18" charset="0"/>
                          </a:rPr>
                        </m:ctrlPr>
                      </m:sSubPr>
                      <m:e>
                        <m:r>
                          <a:rPr lang="en-US" sz="2400" i="1">
                            <a:solidFill>
                              <a:srgbClr val="00B0F0"/>
                            </a:solidFill>
                            <a:latin typeface="Cambria Math"/>
                          </a:rPr>
                          <m:t>𝐺</m:t>
                        </m:r>
                      </m:e>
                      <m:sub>
                        <m:r>
                          <a:rPr lang="en-US" sz="2400" i="1">
                            <a:solidFill>
                              <a:srgbClr val="00B0F0"/>
                            </a:solidFill>
                            <a:latin typeface="Cambria Math"/>
                          </a:rPr>
                          <m:t>𝑚</m:t>
                        </m:r>
                      </m:sub>
                    </m:sSub>
                  </m:oMath>
                </a14:m>
                <a:r>
                  <a:rPr lang="en-US" sz="2400" dirty="0">
                    <a:solidFill>
                      <a:srgbClr val="FF0000"/>
                    </a:solidFill>
                  </a:rPr>
                  <a:t>-</a:t>
                </a:r>
                <a:r>
                  <a:rPr lang="en-US" sz="2400" dirty="0" smtClean="0">
                    <a:solidFill>
                      <a:srgbClr val="FF0000"/>
                    </a:solidFill>
                  </a:rPr>
                  <a:t>S</a:t>
                </a:r>
              </a:p>
              <a:p>
                <a:r>
                  <a:rPr lang="en-US" sz="2400" b="1" dirty="0" smtClean="0"/>
                  <a:t>  </a:t>
                </a:r>
                <a:endParaRPr lang="en-US" sz="2400" dirty="0"/>
              </a:p>
            </p:txBody>
          </p:sp>
        </mc:Choice>
        <mc:Fallback>
          <p:sp>
            <p:nvSpPr>
              <p:cNvPr id="55" name="TextBox 54"/>
              <p:cNvSpPr txBox="1">
                <a:spLocks noRot="1" noChangeAspect="1" noMove="1" noResize="1" noEditPoints="1" noAdjustHandles="1" noChangeArrowheads="1" noChangeShapeType="1" noTextEdit="1"/>
              </p:cNvSpPr>
              <p:nvPr/>
            </p:nvSpPr>
            <p:spPr>
              <a:xfrm>
                <a:off x="109341" y="4295681"/>
                <a:ext cx="11277668" cy="830997"/>
              </a:xfrm>
              <a:prstGeom prst="rect">
                <a:avLst/>
              </a:prstGeom>
              <a:blipFill>
                <a:blip r:embed="rId5"/>
                <a:stretch>
                  <a:fillRect l="-865" t="-5882"/>
                </a:stretch>
              </a:blipFill>
            </p:spPr>
            <p:txBody>
              <a:bodyPr/>
              <a:lstStyle/>
              <a:p>
                <a:r>
                  <a:rPr lang="en-US">
                    <a:noFill/>
                  </a:rPr>
                  <a:t> </a:t>
                </a:r>
              </a:p>
            </p:txBody>
          </p:sp>
        </mc:Fallback>
      </mc:AlternateContent>
      <p:sp>
        <p:nvSpPr>
          <p:cNvPr id="30" name="Oval 29"/>
          <p:cNvSpPr/>
          <p:nvPr/>
        </p:nvSpPr>
        <p:spPr>
          <a:xfrm>
            <a:off x="5725067" y="2035471"/>
            <a:ext cx="5076043" cy="1105603"/>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32" name="Oval 31"/>
          <p:cNvSpPr/>
          <p:nvPr/>
        </p:nvSpPr>
        <p:spPr>
          <a:xfrm>
            <a:off x="6131812" y="2312322"/>
            <a:ext cx="124201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smtClean="0"/>
              <a:t>v+r+1</a:t>
            </a:r>
            <a:endParaRPr lang="en-US" sz="2267" dirty="0"/>
          </a:p>
        </p:txBody>
      </p:sp>
      <p:cxnSp>
        <p:nvCxnSpPr>
          <p:cNvPr id="39" name="Straight Arrow Connector 38"/>
          <p:cNvCxnSpPr/>
          <p:nvPr/>
        </p:nvCxnSpPr>
        <p:spPr>
          <a:xfrm flipV="1">
            <a:off x="5795212" y="2533789"/>
            <a:ext cx="347805" cy="943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0765824" y="2555970"/>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7235563" y="259771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8029842" y="1866353"/>
            <a:ext cx="679994" cy="954107"/>
          </a:xfrm>
          <a:prstGeom prst="rect">
            <a:avLst/>
          </a:prstGeom>
          <a:noFill/>
        </p:spPr>
        <p:txBody>
          <a:bodyPr wrap="none" lIns="91440" tIns="45720" rIns="91440" bIns="45720" rtlCol="0">
            <a:spAutoFit/>
          </a:bodyPr>
          <a:lstStyle/>
          <a:p>
            <a:r>
              <a:rPr lang="en-US" sz="5600" dirty="0"/>
              <a:t>…</a:t>
            </a:r>
          </a:p>
        </p:txBody>
      </p:sp>
      <p:sp>
        <p:nvSpPr>
          <p:cNvPr id="47" name="Oval 46"/>
          <p:cNvSpPr/>
          <p:nvPr/>
        </p:nvSpPr>
        <p:spPr>
          <a:xfrm>
            <a:off x="9746412" y="2297286"/>
            <a:ext cx="1565178" cy="5793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smtClean="0"/>
              <a:t>v+2r+1</a:t>
            </a:r>
            <a:endParaRPr lang="en-US" sz="2267" dirty="0"/>
          </a:p>
        </p:txBody>
      </p:sp>
      <p:sp>
        <p:nvSpPr>
          <p:cNvPr id="48" name="Oval 47"/>
          <p:cNvSpPr/>
          <p:nvPr/>
        </p:nvSpPr>
        <p:spPr>
          <a:xfrm>
            <a:off x="7595474" y="2318764"/>
            <a:ext cx="119946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smtClean="0"/>
              <a:t>v+r+2</a:t>
            </a:r>
            <a:endParaRPr lang="en-US" sz="2267" dirty="0"/>
          </a:p>
        </p:txBody>
      </p:sp>
      <p:cxnSp>
        <p:nvCxnSpPr>
          <p:cNvPr id="58" name="Straight Arrow Connector 57"/>
          <p:cNvCxnSpPr/>
          <p:nvPr/>
        </p:nvCxnSpPr>
        <p:spPr>
          <a:xfrm flipV="1">
            <a:off x="9398607" y="2513151"/>
            <a:ext cx="347805" cy="943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8888127" y="1945269"/>
            <a:ext cx="679994" cy="954107"/>
          </a:xfrm>
          <a:prstGeom prst="rect">
            <a:avLst/>
          </a:prstGeom>
          <a:noFill/>
        </p:spPr>
        <p:txBody>
          <a:bodyPr wrap="none" lIns="91440" tIns="45720" rIns="91440" bIns="45720" rtlCol="0">
            <a:spAutoFit/>
          </a:bodyPr>
          <a:lstStyle/>
          <a:p>
            <a:r>
              <a:rPr lang="en-US" sz="5600" dirty="0"/>
              <a:t>…</a:t>
            </a:r>
          </a:p>
        </p:txBody>
      </p:sp>
      <p:sp>
        <p:nvSpPr>
          <p:cNvPr id="60" name="Left Brace 59"/>
          <p:cNvSpPr/>
          <p:nvPr/>
        </p:nvSpPr>
        <p:spPr>
          <a:xfrm rot="5400000" flipH="1">
            <a:off x="7927364" y="1713370"/>
            <a:ext cx="671448" cy="3356489"/>
          </a:xfrm>
          <a:prstGeom prst="leftBrace">
            <a:avLst>
              <a:gd name="adj1" fmla="val 8333"/>
              <a:gd name="adj2" fmla="val 5189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91440" tIns="45720" rIns="91440" bIns="45720" spcCol="0" rtlCol="0" anchor="ctr"/>
          <a:lstStyle/>
          <a:p>
            <a:pPr algn="ctr"/>
            <a:endParaRPr lang="en-US" sz="2400">
              <a:solidFill>
                <a:srgbClr val="FF0000"/>
              </a:solidFill>
            </a:endParaRPr>
          </a:p>
        </p:txBody>
      </p:sp>
      <mc:AlternateContent xmlns:mc="http://schemas.openxmlformats.org/markup-compatibility/2006">
        <mc:Choice xmlns:a14="http://schemas.microsoft.com/office/drawing/2010/main" Requires="a14">
          <p:sp>
            <p:nvSpPr>
              <p:cNvPr id="61" name="TextBox 60"/>
              <p:cNvSpPr txBox="1"/>
              <p:nvPr/>
            </p:nvSpPr>
            <p:spPr>
              <a:xfrm>
                <a:off x="6889133" y="3840879"/>
                <a:ext cx="5116600" cy="523220"/>
              </a:xfrm>
              <a:prstGeom prst="rect">
                <a:avLst/>
              </a:prstGeom>
              <a:noFill/>
            </p:spPr>
            <p:txBody>
              <a:bodyPr wrap="square" lIns="91440" tIns="45720" rIns="91440" bIns="45720" rtlCol="0">
                <a:spAutoFit/>
              </a:bodyPr>
              <a:lstStyle/>
              <a:p>
                <a14:m>
                  <m:oMath xmlns:m="http://schemas.openxmlformats.org/officeDocument/2006/math">
                    <m:r>
                      <a:rPr lang="en-US" sz="2800" i="1" smtClean="0">
                        <a:solidFill>
                          <a:srgbClr val="FF0000"/>
                        </a:solidFill>
                        <a:latin typeface="Cambria Math"/>
                        <a:ea typeface="Cambria Math"/>
                      </a:rPr>
                      <m:t>≤</m:t>
                    </m:r>
                    <m:r>
                      <a:rPr lang="en-US" sz="2800" b="0" i="1" smtClean="0">
                        <a:solidFill>
                          <a:srgbClr val="FF0000"/>
                        </a:solidFill>
                        <a:latin typeface="Cambria Math" panose="02040503050406030204" pitchFamily="18" charset="0"/>
                        <a:ea typeface="Cambria Math"/>
                      </a:rPr>
                      <m:t>2</m:t>
                    </m:r>
                    <m:r>
                      <a:rPr lang="en-US" sz="2800" i="1">
                        <a:solidFill>
                          <a:srgbClr val="FF0000"/>
                        </a:solidFill>
                        <a:latin typeface="Cambria Math"/>
                      </a:rPr>
                      <m:t>𝑐</m:t>
                    </m:r>
                    <m:r>
                      <a:rPr lang="en-US" sz="2800" i="1">
                        <a:solidFill>
                          <a:srgbClr val="FF0000"/>
                        </a:solidFill>
                        <a:latin typeface="Cambria Math"/>
                        <a:ea typeface="Cambria Math"/>
                      </a:rPr>
                      <m:t>×</m:t>
                    </m:r>
                    <m:r>
                      <a:rPr lang="en-US" sz="2800" i="1">
                        <a:solidFill>
                          <a:srgbClr val="FF0000"/>
                        </a:solidFill>
                        <a:latin typeface="Cambria Math" panose="02040503050406030204" pitchFamily="18" charset="0"/>
                        <a:ea typeface="Cambria Math"/>
                      </a:rPr>
                      <m:t>(</m:t>
                    </m:r>
                    <m:r>
                      <a:rPr lang="en-US" sz="2800" i="1">
                        <a:solidFill>
                          <a:srgbClr val="FF0000"/>
                        </a:solidFill>
                        <a:latin typeface="Cambria Math"/>
                        <a:ea typeface="Cambria Math"/>
                      </a:rPr>
                      <m:t>𝑟</m:t>
                    </m:r>
                    <m:r>
                      <a:rPr lang="en-US" sz="2800" i="1">
                        <a:solidFill>
                          <a:srgbClr val="FF0000"/>
                        </a:solidFill>
                        <a:latin typeface="Cambria Math" panose="02040503050406030204" pitchFamily="18" charset="0"/>
                        <a:ea typeface="Cambria Math"/>
                      </a:rPr>
                      <m:t>+1)</m:t>
                    </m:r>
                  </m:oMath>
                </a14:m>
                <a:r>
                  <a:rPr lang="en-US" sz="2800" dirty="0">
                    <a:solidFill>
                      <a:srgbClr val="FF0000"/>
                    </a:solidFill>
                  </a:rPr>
                  <a:t> nodes in </a:t>
                </a:r>
                <a:r>
                  <a:rPr lang="en-US" sz="2800" dirty="0" smtClean="0">
                    <a:solidFill>
                      <a:srgbClr val="FF0000"/>
                    </a:solidFill>
                  </a:rPr>
                  <a:t>S (Why?)</a:t>
                </a:r>
                <a:endParaRPr lang="en-US" sz="2800" dirty="0">
                  <a:solidFill>
                    <a:srgbClr val="FF0000"/>
                  </a:solidFill>
                </a:endParaRPr>
              </a:p>
            </p:txBody>
          </p:sp>
        </mc:Choice>
        <mc:Fallback>
          <p:sp>
            <p:nvSpPr>
              <p:cNvPr id="61" name="TextBox 60"/>
              <p:cNvSpPr txBox="1">
                <a:spLocks noRot="1" noChangeAspect="1" noMove="1" noResize="1" noEditPoints="1" noAdjustHandles="1" noChangeArrowheads="1" noChangeShapeType="1" noTextEdit="1"/>
              </p:cNvSpPr>
              <p:nvPr/>
            </p:nvSpPr>
            <p:spPr>
              <a:xfrm>
                <a:off x="6889133" y="3840879"/>
                <a:ext cx="5116600" cy="523220"/>
              </a:xfrm>
              <a:prstGeom prst="rect">
                <a:avLst/>
              </a:prstGeom>
              <a:blipFill>
                <a:blip r:embed="rId6"/>
                <a:stretch>
                  <a:fillRect t="-10465" r="-2145" b="-325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p:cNvSpPr txBox="1"/>
              <p:nvPr/>
            </p:nvSpPr>
            <p:spPr>
              <a:xfrm>
                <a:off x="9723478" y="6350896"/>
                <a:ext cx="2452916" cy="491096"/>
              </a:xfrm>
              <a:prstGeom prst="rect">
                <a:avLst/>
              </a:prstGeom>
              <a:noFill/>
            </p:spPr>
            <p:txBody>
              <a:bodyPr wrap="none" rtlCol="0">
                <a:spAutoFit/>
              </a:bodyPr>
              <a:lstStyle/>
              <a:p>
                <a:r>
                  <a:rPr lang="en-US" dirty="0" smtClean="0"/>
                  <a:t>Assume </a:t>
                </a:r>
                <a14:m>
                  <m:oMath xmlns:m="http://schemas.openxmlformats.org/officeDocument/2006/math">
                    <m:r>
                      <a:rPr lang="en-US" b="1" i="1">
                        <a:solidFill>
                          <a:srgbClr val="00B050"/>
                        </a:solidFill>
                        <a:latin typeface="Cambria Math" panose="02040503050406030204" pitchFamily="18" charset="0"/>
                        <a:ea typeface="Cambria Math" panose="02040503050406030204" pitchFamily="18" charset="0"/>
                      </a:rPr>
                      <m:t>𝟏</m:t>
                    </m:r>
                    <m:r>
                      <a:rPr lang="en-US" b="1" i="1">
                        <a:solidFill>
                          <a:srgbClr val="00B050"/>
                        </a:solidFill>
                        <a:latin typeface="Cambria Math" panose="02040503050406030204" pitchFamily="18" charset="0"/>
                        <a:ea typeface="Cambria Math" panose="02040503050406030204" pitchFamily="18" charset="0"/>
                      </a:rPr>
                      <m:t>−</m:t>
                    </m:r>
                    <m:r>
                      <a:rPr lang="en-US" b="1" i="1">
                        <a:solidFill>
                          <a:srgbClr val="00B050"/>
                        </a:solidFill>
                        <a:latin typeface="Cambria Math" panose="02040503050406030204" pitchFamily="18" charset="0"/>
                        <a:ea typeface="Cambria Math" panose="02040503050406030204" pitchFamily="18" charset="0"/>
                      </a:rPr>
                      <m:t>𝜹</m:t>
                    </m:r>
                    <m:r>
                      <a:rPr lang="en-US" b="1" i="1">
                        <a:solidFill>
                          <a:srgbClr val="00B050"/>
                        </a:solidFill>
                        <a:latin typeface="Cambria Math" panose="02040503050406030204" pitchFamily="18" charset="0"/>
                        <a:ea typeface="Cambria Math" panose="02040503050406030204" pitchFamily="18" charset="0"/>
                      </a:rPr>
                      <m:t>−</m:t>
                    </m:r>
                    <m:r>
                      <a:rPr lang="en-US" b="1" i="1">
                        <a:solidFill>
                          <a:srgbClr val="00B050"/>
                        </a:solidFill>
                        <a:latin typeface="Cambria Math" panose="02040503050406030204" pitchFamily="18" charset="0"/>
                        <a:ea typeface="Cambria Math" panose="02040503050406030204" pitchFamily="18" charset="0"/>
                      </a:rPr>
                      <m:t>𝟐</m:t>
                    </m:r>
                    <m:r>
                      <a:rPr lang="en-US" b="1" i="1">
                        <a:solidFill>
                          <a:srgbClr val="00B050"/>
                        </a:solidFill>
                        <a:latin typeface="Cambria Math" panose="02040503050406030204" pitchFamily="18" charset="0"/>
                        <a:ea typeface="Cambria Math" panose="02040503050406030204" pitchFamily="18" charset="0"/>
                      </a:rPr>
                      <m:t>𝒄</m:t>
                    </m:r>
                    <m:r>
                      <a:rPr lang="en-US" b="1" i="1" smtClean="0">
                        <a:latin typeface="Cambria Math" panose="02040503050406030204" pitchFamily="18" charset="0"/>
                        <a:ea typeface="Cambria Math" panose="02040503050406030204" pitchFamily="18" charset="0"/>
                      </a:rPr>
                      <m:t>≥</m:t>
                    </m:r>
                    <m:f>
                      <m:fPr>
                        <m:ctrlPr>
                          <a:rPr lang="en-US" b="1" i="1" smtClean="0">
                            <a:solidFill>
                              <a:srgbClr val="00B050"/>
                            </a:solidFill>
                            <a:latin typeface="Cambria Math" panose="02040503050406030204" pitchFamily="18" charset="0"/>
                            <a:ea typeface="Cambria Math" panose="02040503050406030204" pitchFamily="18" charset="0"/>
                          </a:rPr>
                        </m:ctrlPr>
                      </m:fPr>
                      <m:num>
                        <m:r>
                          <a:rPr lang="en-US" b="1" i="1" smtClean="0">
                            <a:solidFill>
                              <a:srgbClr val="00B050"/>
                            </a:solidFill>
                            <a:latin typeface="Cambria Math" panose="02040503050406030204" pitchFamily="18" charset="0"/>
                            <a:ea typeface="Cambria Math" panose="02040503050406030204" pitchFamily="18" charset="0"/>
                          </a:rPr>
                          <m:t>𝟏</m:t>
                        </m:r>
                      </m:num>
                      <m:den>
                        <m:r>
                          <a:rPr lang="en-US" b="1" i="1" smtClean="0">
                            <a:solidFill>
                              <a:srgbClr val="00B050"/>
                            </a:solidFill>
                            <a:latin typeface="Cambria Math" panose="02040503050406030204" pitchFamily="18" charset="0"/>
                            <a:ea typeface="Cambria Math" panose="02040503050406030204" pitchFamily="18" charset="0"/>
                          </a:rPr>
                          <m:t>𝟐</m:t>
                        </m:r>
                      </m:den>
                    </m:f>
                  </m:oMath>
                </a14:m>
                <a:endParaRPr lang="en-US" dirty="0"/>
              </a:p>
            </p:txBody>
          </p:sp>
        </mc:Choice>
        <mc:Fallback>
          <p:sp>
            <p:nvSpPr>
              <p:cNvPr id="3" name="TextBox 2"/>
              <p:cNvSpPr txBox="1">
                <a:spLocks noRot="1" noChangeAspect="1" noMove="1" noResize="1" noEditPoints="1" noAdjustHandles="1" noChangeArrowheads="1" noChangeShapeType="1" noTextEdit="1"/>
              </p:cNvSpPr>
              <p:nvPr/>
            </p:nvSpPr>
            <p:spPr>
              <a:xfrm>
                <a:off x="9723478" y="6350896"/>
                <a:ext cx="2452916" cy="491096"/>
              </a:xfrm>
              <a:prstGeom prst="rect">
                <a:avLst/>
              </a:prstGeom>
              <a:blipFill>
                <a:blip r:embed="rId7"/>
                <a:stretch>
                  <a:fillRect l="-1990" b="-8750"/>
                </a:stretch>
              </a:blipFill>
            </p:spPr>
            <p:txBody>
              <a:bodyPr/>
              <a:lstStyle/>
              <a:p>
                <a:r>
                  <a:rPr lang="en-US">
                    <a:noFill/>
                  </a:rPr>
                  <a:t> </a:t>
                </a:r>
              </a:p>
            </p:txBody>
          </p:sp>
        </mc:Fallback>
      </mc:AlternateContent>
    </p:spTree>
    <p:extLst>
      <p:ext uri="{BB962C8B-B14F-4D97-AF65-F5344CB8AC3E}">
        <p14:creationId xmlns:p14="http://schemas.microsoft.com/office/powerpoint/2010/main" val="381541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1" grpId="0" animBg="1"/>
      <p:bldP spid="69" grpId="0" animBg="1"/>
      <p:bldP spid="70" grpId="0"/>
      <p:bldP spid="4" grpId="0"/>
      <p:bldP spid="55" grpId="0"/>
      <p:bldP spid="60" grpId="0" animBg="1"/>
      <p:bldP spid="61" grpId="0"/>
      <p:bldP spid="3"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1990" y="3989356"/>
            <a:ext cx="11864404" cy="752028"/>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mc:AlternateContent xmlns:mc="http://schemas.openxmlformats.org/markup-compatibility/2006">
        <mc:Choice xmlns:a14="http://schemas.microsoft.com/office/drawing/2010/main" Requires="a14">
          <p:sp>
            <p:nvSpPr>
              <p:cNvPr id="2" name="Title 1"/>
              <p:cNvSpPr>
                <a:spLocks noGrp="1"/>
              </p:cNvSpPr>
              <p:nvPr>
                <p:ph type="title"/>
              </p:nvPr>
            </p:nvSpPr>
            <p:spPr>
              <a:xfrm>
                <a:off x="838199" y="365125"/>
                <a:ext cx="10890955" cy="1325563"/>
              </a:xfrm>
            </p:spPr>
            <p:txBody>
              <a:bodyPr/>
              <a:lstStyle/>
              <a:p>
                <a:r>
                  <a:rPr lang="en-US" dirty="0" smtClean="0"/>
                  <a:t>Combo: c-good Node + </a:t>
                </a:r>
                <a14:m>
                  <m:oMath xmlns:m="http://schemas.openxmlformats.org/officeDocument/2006/math">
                    <m:r>
                      <a:rPr lang="en-US" i="1">
                        <a:solidFill>
                          <a:srgbClr val="FF0000"/>
                        </a:solidFill>
                        <a:latin typeface="Cambria Math" panose="02040503050406030204" pitchFamily="18" charset="0"/>
                        <a:ea typeface="Cambria Math" panose="02040503050406030204" pitchFamily="18" charset="0"/>
                      </a:rPr>
                      <m:t>𝛿</m:t>
                    </m:r>
                    <m:r>
                      <a:rPr lang="en-US" i="1">
                        <a:solidFill>
                          <a:srgbClr val="FF0000"/>
                        </a:solidFill>
                        <a:latin typeface="Cambria Math" panose="02040503050406030204" pitchFamily="18" charset="0"/>
                        <a:ea typeface="Cambria Math" panose="02040503050406030204" pitchFamily="18" charset="0"/>
                      </a:rPr>
                      <m:t>− </m:t>
                    </m:r>
                  </m:oMath>
                </a14:m>
                <a:r>
                  <a:rPr lang="en-US" dirty="0" smtClean="0"/>
                  <a:t>Local Expansion </a:t>
                </a:r>
                <a:endParaRPr lang="en-US" dirty="0">
                  <a:solidFill>
                    <a:srgbClr val="FF0000"/>
                  </a:solidFill>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838199" y="365125"/>
                <a:ext cx="10890955" cy="1325563"/>
              </a:xfrm>
              <a:blipFill>
                <a:blip r:embed="rId2"/>
                <a:stretch>
                  <a:fillRect l="-2238"/>
                </a:stretch>
              </a:blipFill>
            </p:spPr>
            <p:txBody>
              <a:bodyPr/>
              <a:lstStyle/>
              <a:p>
                <a:r>
                  <a:rPr lang="en-US">
                    <a:noFill/>
                  </a:rPr>
                  <a:t> </a:t>
                </a:r>
              </a:p>
            </p:txBody>
          </p:sp>
        </mc:Fallback>
      </mc:AlternateContent>
      <p:sp>
        <p:nvSpPr>
          <p:cNvPr id="31" name="Oval 30"/>
          <p:cNvSpPr/>
          <p:nvPr/>
        </p:nvSpPr>
        <p:spPr>
          <a:xfrm>
            <a:off x="6285096" y="2018855"/>
            <a:ext cx="1237431" cy="5578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smtClean="0"/>
              <a:t>V-r</a:t>
            </a:r>
            <a:endParaRPr lang="en-US" sz="2267" dirty="0"/>
          </a:p>
        </p:txBody>
      </p:sp>
      <p:cxnSp>
        <p:nvCxnSpPr>
          <p:cNvPr id="34" name="Straight Arrow Connector 33"/>
          <p:cNvCxnSpPr/>
          <p:nvPr/>
        </p:nvCxnSpPr>
        <p:spPr>
          <a:xfrm flipV="1">
            <a:off x="6349830" y="2245040"/>
            <a:ext cx="347805" cy="943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1402760" y="2214460"/>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292979" y="22712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675268" y="1527453"/>
            <a:ext cx="679994" cy="954107"/>
          </a:xfrm>
          <a:prstGeom prst="rect">
            <a:avLst/>
          </a:prstGeom>
          <a:noFill/>
        </p:spPr>
        <p:txBody>
          <a:bodyPr wrap="none" lIns="91440" tIns="45720" rIns="91440" bIns="45720" rtlCol="0">
            <a:spAutoFit/>
          </a:bodyPr>
          <a:lstStyle/>
          <a:p>
            <a:r>
              <a:rPr lang="en-US" sz="5600" dirty="0"/>
              <a:t>…</a:t>
            </a:r>
          </a:p>
        </p:txBody>
      </p:sp>
      <p:sp>
        <p:nvSpPr>
          <p:cNvPr id="41" name="Oval 40"/>
          <p:cNvSpPr/>
          <p:nvPr/>
        </p:nvSpPr>
        <p:spPr>
          <a:xfrm>
            <a:off x="6108019" y="1765789"/>
            <a:ext cx="5829003" cy="1105603"/>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46" name="TextBox 45"/>
          <p:cNvSpPr txBox="1"/>
          <p:nvPr/>
        </p:nvSpPr>
        <p:spPr>
          <a:xfrm>
            <a:off x="8124663" y="1556969"/>
            <a:ext cx="679994" cy="954107"/>
          </a:xfrm>
          <a:prstGeom prst="rect">
            <a:avLst/>
          </a:prstGeom>
          <a:noFill/>
        </p:spPr>
        <p:txBody>
          <a:bodyPr wrap="none" lIns="91440" tIns="45720" rIns="91440" bIns="45720" rtlCol="0">
            <a:spAutoFit/>
          </a:bodyPr>
          <a:lstStyle/>
          <a:p>
            <a:r>
              <a:rPr lang="en-US" sz="5600" dirty="0"/>
              <a:t>…</a:t>
            </a:r>
          </a:p>
        </p:txBody>
      </p:sp>
      <p:sp>
        <p:nvSpPr>
          <p:cNvPr id="69" name="Left Brace 68"/>
          <p:cNvSpPr/>
          <p:nvPr/>
        </p:nvSpPr>
        <p:spPr>
          <a:xfrm rot="5400000" flipH="1">
            <a:off x="8716306" y="626632"/>
            <a:ext cx="667782" cy="4705125"/>
          </a:xfrm>
          <a:prstGeom prst="leftBrace">
            <a:avLst>
              <a:gd name="adj1" fmla="val 8333"/>
              <a:gd name="adj2" fmla="val 5189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91440" tIns="45720" rIns="91440" bIns="45720" spcCol="0" rtlCol="0" anchor="ctr"/>
          <a:lstStyle/>
          <a:p>
            <a:pPr algn="ctr"/>
            <a:endParaRPr lang="en-US" sz="2400">
              <a:solidFill>
                <a:srgbClr val="FF0000"/>
              </a:solidFill>
            </a:endParaRPr>
          </a:p>
        </p:txBody>
      </p:sp>
      <mc:AlternateContent xmlns:mc="http://schemas.openxmlformats.org/markup-compatibility/2006">
        <mc:Choice xmlns:a14="http://schemas.microsoft.com/office/drawing/2010/main" Requires="a14">
          <p:sp>
            <p:nvSpPr>
              <p:cNvPr id="70" name="TextBox 69"/>
              <p:cNvSpPr txBox="1"/>
              <p:nvPr/>
            </p:nvSpPr>
            <p:spPr>
              <a:xfrm>
                <a:off x="7292979" y="3395748"/>
                <a:ext cx="3811608" cy="523220"/>
              </a:xfrm>
              <a:prstGeom prst="rect">
                <a:avLst/>
              </a:prstGeom>
              <a:noFill/>
            </p:spPr>
            <p:txBody>
              <a:bodyPr wrap="square" lIns="91440" tIns="45720" rIns="91440" bIns="45720" rtlCol="0">
                <a:spAutoFit/>
              </a:bodyPr>
              <a:lstStyle/>
              <a:p>
                <a14:m>
                  <m:oMath xmlns:m="http://schemas.openxmlformats.org/officeDocument/2006/math">
                    <m:r>
                      <a:rPr lang="en-US" sz="2800" i="1">
                        <a:solidFill>
                          <a:srgbClr val="FF0000"/>
                        </a:solidFill>
                        <a:latin typeface="Cambria Math"/>
                        <a:ea typeface="Cambria Math"/>
                      </a:rPr>
                      <m:t>≤</m:t>
                    </m:r>
                    <m:r>
                      <a:rPr lang="en-US" sz="2800" i="1">
                        <a:solidFill>
                          <a:srgbClr val="FF0000"/>
                        </a:solidFill>
                        <a:latin typeface="Cambria Math"/>
                      </a:rPr>
                      <m:t>𝑐</m:t>
                    </m:r>
                    <m:r>
                      <a:rPr lang="en-US" sz="2800" i="1">
                        <a:solidFill>
                          <a:srgbClr val="FF0000"/>
                        </a:solidFill>
                        <a:latin typeface="Cambria Math"/>
                        <a:ea typeface="Cambria Math"/>
                      </a:rPr>
                      <m:t>×</m:t>
                    </m:r>
                    <m:r>
                      <a:rPr lang="en-US" sz="2800" i="1">
                        <a:solidFill>
                          <a:srgbClr val="FF0000"/>
                        </a:solidFill>
                        <a:latin typeface="Cambria Math" panose="02040503050406030204" pitchFamily="18" charset="0"/>
                        <a:ea typeface="Cambria Math"/>
                      </a:rPr>
                      <m:t>(</m:t>
                    </m:r>
                    <m:r>
                      <a:rPr lang="en-US" sz="2800" i="1">
                        <a:solidFill>
                          <a:srgbClr val="FF0000"/>
                        </a:solidFill>
                        <a:latin typeface="Cambria Math"/>
                        <a:ea typeface="Cambria Math"/>
                      </a:rPr>
                      <m:t>𝑟</m:t>
                    </m:r>
                    <m:r>
                      <a:rPr lang="en-US" sz="2800" i="1">
                        <a:solidFill>
                          <a:srgbClr val="FF0000"/>
                        </a:solidFill>
                        <a:latin typeface="Cambria Math" panose="02040503050406030204" pitchFamily="18" charset="0"/>
                        <a:ea typeface="Cambria Math"/>
                      </a:rPr>
                      <m:t>+1)</m:t>
                    </m:r>
                  </m:oMath>
                </a14:m>
                <a:r>
                  <a:rPr lang="en-US" sz="2800" dirty="0">
                    <a:solidFill>
                      <a:srgbClr val="FF0000"/>
                    </a:solidFill>
                  </a:rPr>
                  <a:t> nodes in S</a:t>
                </a:r>
              </a:p>
            </p:txBody>
          </p:sp>
        </mc:Choice>
        <mc:Fallback>
          <p:sp>
            <p:nvSpPr>
              <p:cNvPr id="70" name="TextBox 69"/>
              <p:cNvSpPr txBox="1">
                <a:spLocks noRot="1" noChangeAspect="1" noMove="1" noResize="1" noEditPoints="1" noAdjustHandles="1" noChangeArrowheads="1" noChangeShapeType="1" noTextEdit="1"/>
              </p:cNvSpPr>
              <p:nvPr/>
            </p:nvSpPr>
            <p:spPr>
              <a:xfrm>
                <a:off x="7292979" y="3395748"/>
                <a:ext cx="3811608" cy="523220"/>
              </a:xfrm>
              <a:prstGeom prst="rect">
                <a:avLst/>
              </a:prstGeom>
              <a:blipFill>
                <a:blip r:embed="rId3"/>
                <a:stretch>
                  <a:fillRect t="-10465" r="-2556" b="-32558"/>
                </a:stretch>
              </a:blipFill>
            </p:spPr>
            <p:txBody>
              <a:bodyPr/>
              <a:lstStyle/>
              <a:p>
                <a:r>
                  <a:rPr lang="en-US">
                    <a:noFill/>
                  </a:rPr>
                  <a:t> </a:t>
                </a:r>
              </a:p>
            </p:txBody>
          </p:sp>
        </mc:Fallback>
      </mc:AlternateContent>
      <p:sp>
        <p:nvSpPr>
          <p:cNvPr id="101" name="Oval 100"/>
          <p:cNvSpPr/>
          <p:nvPr/>
        </p:nvSpPr>
        <p:spPr>
          <a:xfrm>
            <a:off x="10577868" y="1955776"/>
            <a:ext cx="941204" cy="55789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smtClean="0"/>
              <a:t>v</a:t>
            </a:r>
            <a:endParaRPr lang="en-US" sz="2267" dirty="0"/>
          </a:p>
        </p:txBody>
      </p:sp>
      <p:sp>
        <p:nvSpPr>
          <p:cNvPr id="49" name="Oval 48"/>
          <p:cNvSpPr/>
          <p:nvPr/>
        </p:nvSpPr>
        <p:spPr>
          <a:xfrm>
            <a:off x="7652890" y="1992290"/>
            <a:ext cx="1219700"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smtClean="0"/>
              <a:t>V-r+1</a:t>
            </a:r>
            <a:endParaRPr lang="en-US" sz="2267" dirty="0"/>
          </a:p>
        </p:txBody>
      </p:sp>
      <p:sp>
        <p:nvSpPr>
          <p:cNvPr id="50" name="Oval 49"/>
          <p:cNvSpPr/>
          <p:nvPr/>
        </p:nvSpPr>
        <p:spPr>
          <a:xfrm>
            <a:off x="9206501" y="2003819"/>
            <a:ext cx="1185559" cy="5578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smtClean="0"/>
              <a:t>v-1</a:t>
            </a:r>
            <a:endParaRPr lang="en-US" sz="2267" dirty="0"/>
          </a:p>
        </p:txBody>
      </p:sp>
      <p:cxnSp>
        <p:nvCxnSpPr>
          <p:cNvPr id="51" name="Straight Arrow Connector 50"/>
          <p:cNvCxnSpPr/>
          <p:nvPr/>
        </p:nvCxnSpPr>
        <p:spPr>
          <a:xfrm flipV="1">
            <a:off x="10290158" y="2246763"/>
            <a:ext cx="347805" cy="943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 name="TextBox 3"/>
              <p:cNvSpPr txBox="1"/>
              <p:nvPr/>
            </p:nvSpPr>
            <p:spPr>
              <a:xfrm>
                <a:off x="173171" y="4741384"/>
                <a:ext cx="12018829" cy="2633157"/>
              </a:xfrm>
              <a:prstGeom prst="rect">
                <a:avLst/>
              </a:prstGeom>
              <a:noFill/>
            </p:spPr>
            <p:txBody>
              <a:bodyPr wrap="square" lIns="91440" tIns="45720" rIns="91440" bIns="45720" rtlCol="0">
                <a:spAutoFit/>
              </a:bodyPr>
              <a:lstStyle/>
              <a:p>
                <a:r>
                  <a:rPr lang="en-US" sz="2400" b="1" dirty="0" smtClean="0"/>
                  <a:t>Inductive Claim: Suppose that node v is c-good </a:t>
                </a:r>
                <a:r>
                  <a:rPr lang="en-US" sz="2400" b="1" dirty="0" err="1" smtClean="0"/>
                  <a:t>wrt</a:t>
                </a:r>
                <a:r>
                  <a:rPr lang="en-US" sz="2400" b="1" dirty="0" smtClean="0"/>
                  <a:t> </a:t>
                </a:r>
                <a:r>
                  <a:rPr lang="en-US" sz="2400" b="1" dirty="0" smtClean="0">
                    <a:solidFill>
                      <a:srgbClr val="FF0000"/>
                    </a:solidFill>
                  </a:rPr>
                  <a:t>S</a:t>
                </a:r>
                <a:r>
                  <a:rPr lang="en-US" sz="2400" b="1" dirty="0" smtClean="0"/>
                  <a:t> and that graph </a:t>
                </a:r>
                <a14:m>
                  <m:oMath xmlns:m="http://schemas.openxmlformats.org/officeDocument/2006/math">
                    <m:sSub>
                      <m:sSubPr>
                        <m:ctrlPr>
                          <a:rPr lang="en-US" sz="2400" i="1">
                            <a:solidFill>
                              <a:srgbClr val="00B0F0"/>
                            </a:solidFill>
                            <a:latin typeface="Cambria Math" panose="02040503050406030204" pitchFamily="18" charset="0"/>
                          </a:rPr>
                        </m:ctrlPr>
                      </m:sSubPr>
                      <m:e>
                        <m:r>
                          <a:rPr lang="en-US" sz="2400" i="1">
                            <a:solidFill>
                              <a:srgbClr val="00B0F0"/>
                            </a:solidFill>
                            <a:latin typeface="Cambria Math"/>
                          </a:rPr>
                          <m:t>𝐺</m:t>
                        </m:r>
                      </m:e>
                      <m:sub>
                        <m:r>
                          <a:rPr lang="en-US" sz="2400" i="1">
                            <a:solidFill>
                              <a:srgbClr val="00B0F0"/>
                            </a:solidFill>
                            <a:latin typeface="Cambria Math"/>
                          </a:rPr>
                          <m:t>𝑚</m:t>
                        </m:r>
                      </m:sub>
                    </m:sSub>
                  </m:oMath>
                </a14:m>
                <a:r>
                  <a:rPr lang="en-US" sz="2400" b="1" dirty="0" smtClean="0"/>
                  <a:t> has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𝛿</m:t>
                    </m:r>
                    <m:r>
                      <a:rPr lang="en-US" sz="2400" b="0" i="1" smtClean="0">
                        <a:solidFill>
                          <a:schemeClr val="tx1"/>
                        </a:solidFill>
                        <a:latin typeface="Cambria Math" panose="02040503050406030204" pitchFamily="18" charset="0"/>
                        <a:ea typeface="Cambria Math" panose="02040503050406030204" pitchFamily="18" charset="0"/>
                      </a:rPr>
                      <m:t>−</m:t>
                    </m:r>
                  </m:oMath>
                </a14:m>
                <a:r>
                  <a:rPr lang="en-US" sz="2400" b="1" dirty="0" smtClean="0"/>
                  <a:t>local expansion then</a:t>
                </a:r>
                <a:r>
                  <a:rPr lang="en-US" sz="2400" dirty="0" smtClean="0"/>
                  <a:t> </a:t>
                </a:r>
                <a14:m>
                  <m:oMath xmlns:m="http://schemas.openxmlformats.org/officeDocument/2006/math">
                    <m:sSub>
                      <m:sSubPr>
                        <m:ctrlPr>
                          <a:rPr lang="en-US" sz="2400" b="1" i="1" smtClean="0">
                            <a:solidFill>
                              <a:srgbClr val="00B050"/>
                            </a:solidFill>
                            <a:latin typeface="Cambria Math" panose="02040503050406030204" pitchFamily="18" charset="0"/>
                          </a:rPr>
                        </m:ctrlPr>
                      </m:sSubPr>
                      <m:e>
                        <m:r>
                          <a:rPr lang="en-US" sz="2400" b="1" i="1" smtClean="0">
                            <a:solidFill>
                              <a:srgbClr val="00B050"/>
                            </a:solidFill>
                            <a:latin typeface="Cambria Math" panose="02040503050406030204" pitchFamily="18" charset="0"/>
                          </a:rPr>
                          <m:t>𝑳</m:t>
                        </m:r>
                      </m:e>
                      <m:sub>
                        <m:r>
                          <a:rPr lang="en-US" sz="2400" b="1" i="1" smtClean="0">
                            <a:solidFill>
                              <a:srgbClr val="00B050"/>
                            </a:solidFill>
                            <a:latin typeface="Cambria Math" panose="02040503050406030204" pitchFamily="18" charset="0"/>
                          </a:rPr>
                          <m:t>𝒓</m:t>
                        </m:r>
                        <m:r>
                          <a:rPr lang="en-US" sz="2400" b="1" i="1" smtClean="0">
                            <a:solidFill>
                              <a:srgbClr val="00B050"/>
                            </a:solidFill>
                            <a:latin typeface="Cambria Math" panose="02040503050406030204" pitchFamily="18" charset="0"/>
                          </a:rPr>
                          <m:t>+</m:t>
                        </m:r>
                        <m:r>
                          <a:rPr lang="en-US" sz="2400" b="1" i="1" smtClean="0">
                            <a:solidFill>
                              <a:srgbClr val="00B050"/>
                            </a:solidFill>
                            <a:latin typeface="Cambria Math" panose="02040503050406030204" pitchFamily="18" charset="0"/>
                          </a:rPr>
                          <m:t>𝟏</m:t>
                        </m:r>
                      </m:sub>
                    </m:sSub>
                    <m:r>
                      <a:rPr lang="en-US" sz="2400" b="1" i="1" smtClean="0">
                        <a:solidFill>
                          <a:srgbClr val="00B050"/>
                        </a:solidFill>
                        <a:latin typeface="Cambria Math" panose="02040503050406030204" pitchFamily="18" charset="0"/>
                      </a:rPr>
                      <m:t>&gt;</m:t>
                    </m:r>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𝒓</m:t>
                        </m:r>
                        <m:r>
                          <a:rPr lang="en-US" sz="2400" b="1" i="1" smtClean="0">
                            <a:latin typeface="Cambria Math" panose="02040503050406030204" pitchFamily="18" charset="0"/>
                          </a:rPr>
                          <m:t>+</m:t>
                        </m:r>
                        <m:r>
                          <a:rPr lang="en-US" sz="2400" b="1" i="1" smtClean="0">
                            <a:latin typeface="Cambria Math" panose="02040503050406030204" pitchFamily="18" charset="0"/>
                          </a:rPr>
                          <m:t>𝟏</m:t>
                        </m:r>
                      </m:num>
                      <m:den>
                        <m:r>
                          <a:rPr lang="en-US" sz="2400" b="1" i="1" smtClean="0">
                            <a:latin typeface="Cambria Math" panose="02040503050406030204" pitchFamily="18" charset="0"/>
                          </a:rPr>
                          <m:t>𝟐</m:t>
                        </m:r>
                      </m:den>
                    </m:f>
                  </m:oMath>
                </a14:m>
                <a:endParaRPr lang="en-US" sz="2400" b="1" i="1" dirty="0" smtClean="0">
                  <a:solidFill>
                    <a:srgbClr val="00B050"/>
                  </a:solidFill>
                  <a:latin typeface="Cambria Math" panose="02040503050406030204" pitchFamily="18" charset="0"/>
                </a:endParaRPr>
              </a:p>
              <a:p>
                <a:r>
                  <a:rPr lang="en-US" sz="2400" b="1" dirty="0" smtClean="0"/>
                  <a:t>Base </a:t>
                </a:r>
                <a:r>
                  <a:rPr lang="en-US" sz="2400" b="1" dirty="0"/>
                  <a:t>Case: </a:t>
                </a:r>
                <a14:m>
                  <m:oMath xmlns:m="http://schemas.openxmlformats.org/officeDocument/2006/math">
                    <m:r>
                      <a:rPr lang="en-US" sz="2400" i="1">
                        <a:latin typeface="Cambria Math" panose="02040503050406030204" pitchFamily="18" charset="0"/>
                      </a:rPr>
                      <m:t>𝑟</m:t>
                    </m:r>
                    <m:r>
                      <a:rPr lang="en-US" sz="2400" i="1">
                        <a:latin typeface="Cambria Math" panose="02040503050406030204" pitchFamily="18" charset="0"/>
                      </a:rPr>
                      <m:t>=</m:t>
                    </m:r>
                  </m:oMath>
                </a14:m>
                <a:r>
                  <a:rPr lang="en-US" sz="2400" dirty="0"/>
                  <a:t>1 </a:t>
                </a:r>
                <a:r>
                  <a:rPr lang="en-US" sz="2400" dirty="0">
                    <a:sym typeface="Wingdings" panose="05000000000000000000" pitchFamily="2" charset="2"/>
                  </a:rPr>
                  <a:t> </a:t>
                </a:r>
                <a:r>
                  <a:rPr lang="en-US" sz="2400" dirty="0"/>
                  <a:t> nodes v and </a:t>
                </a:r>
                <a:r>
                  <a:rPr lang="en-US" sz="2400" dirty="0" smtClean="0"/>
                  <a:t>v-1 </a:t>
                </a:r>
                <a:r>
                  <a:rPr lang="en-US" sz="2400" dirty="0"/>
                  <a:t>are not pebbled </a:t>
                </a:r>
                <a:r>
                  <a:rPr lang="en-US" sz="2400" dirty="0"/>
                  <a:t>(Assume </a:t>
                </a:r>
                <a14:m>
                  <m:oMath xmlns:m="http://schemas.openxmlformats.org/officeDocument/2006/math">
                    <m:r>
                      <a:rPr lang="en-US" sz="2400" i="1">
                        <a:solidFill>
                          <a:srgbClr val="FF0000"/>
                        </a:solidFill>
                        <a:latin typeface="Cambria Math"/>
                      </a:rPr>
                      <m:t>𝑐</m:t>
                    </m:r>
                    <m:r>
                      <a:rPr lang="en-US" sz="2400" i="1">
                        <a:solidFill>
                          <a:srgbClr val="FF0000"/>
                        </a:solidFill>
                        <a:latin typeface="Cambria Math" panose="02040503050406030204" pitchFamily="18" charset="0"/>
                      </a:rPr>
                      <m:t>&lt;</m:t>
                    </m:r>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1</m:t>
                        </m:r>
                      </m:num>
                      <m:den>
                        <m:r>
                          <a:rPr lang="en-US" sz="2400" i="1">
                            <a:solidFill>
                              <a:srgbClr val="FF0000"/>
                            </a:solidFill>
                            <a:latin typeface="Cambria Math" panose="02040503050406030204" pitchFamily="18" charset="0"/>
                          </a:rPr>
                          <m:t>2</m:t>
                        </m:r>
                      </m:den>
                    </m:f>
                  </m:oMath>
                </a14:m>
                <a:r>
                  <a:rPr lang="en-US" sz="2400" dirty="0"/>
                  <a:t>)</a:t>
                </a:r>
                <a:r>
                  <a:rPr lang="en-US" sz="2400" dirty="0"/>
                  <a:t> </a:t>
                </a:r>
                <a:r>
                  <a:rPr lang="en-US" sz="2400" dirty="0">
                    <a:sym typeface="Wingdings" panose="05000000000000000000" pitchFamily="2" charset="2"/>
                  </a:rPr>
                  <a:t> </a:t>
                </a:r>
                <a14:m>
                  <m:oMath xmlns:m="http://schemas.openxmlformats.org/officeDocument/2006/math">
                    <m:sSub>
                      <m:sSubPr>
                        <m:ctrlPr>
                          <a:rPr lang="en-US" sz="2400" b="1" i="1">
                            <a:solidFill>
                              <a:srgbClr val="00B050"/>
                            </a:solidFill>
                            <a:latin typeface="Cambria Math" panose="02040503050406030204" pitchFamily="18" charset="0"/>
                          </a:rPr>
                        </m:ctrlPr>
                      </m:sSubPr>
                      <m:e>
                        <m:r>
                          <a:rPr lang="en-US" sz="2400" b="1" i="1" smtClean="0">
                            <a:solidFill>
                              <a:srgbClr val="00B050"/>
                            </a:solidFill>
                            <a:latin typeface="Cambria Math" panose="02040503050406030204" pitchFamily="18" charset="0"/>
                          </a:rPr>
                          <m:t>𝑳</m:t>
                        </m:r>
                      </m:e>
                      <m:sub>
                        <m:r>
                          <a:rPr lang="en-US" sz="2400" b="1" i="1">
                            <a:solidFill>
                              <a:srgbClr val="00B050"/>
                            </a:solidFill>
                            <a:latin typeface="Cambria Math" panose="02040503050406030204" pitchFamily="18" charset="0"/>
                          </a:rPr>
                          <m:t>𝒓</m:t>
                        </m:r>
                        <m:r>
                          <a:rPr lang="en-US" sz="2400" b="1" i="1">
                            <a:solidFill>
                              <a:srgbClr val="00B050"/>
                            </a:solidFill>
                            <a:latin typeface="Cambria Math" panose="02040503050406030204" pitchFamily="18" charset="0"/>
                          </a:rPr>
                          <m:t>+</m:t>
                        </m:r>
                        <m:r>
                          <a:rPr lang="en-US" sz="2400" b="1" i="1">
                            <a:solidFill>
                              <a:srgbClr val="00B050"/>
                            </a:solidFill>
                            <a:latin typeface="Cambria Math" panose="02040503050406030204" pitchFamily="18" charset="0"/>
                          </a:rPr>
                          <m:t>𝟏</m:t>
                        </m:r>
                      </m:sub>
                    </m:sSub>
                    <m:r>
                      <a:rPr lang="en-US" sz="2400" b="1" i="1">
                        <a:solidFill>
                          <a:srgbClr val="00B050"/>
                        </a:solidFill>
                        <a:latin typeface="Cambria Math" panose="02040503050406030204" pitchFamily="18" charset="0"/>
                      </a:rPr>
                      <m:t>=</m:t>
                    </m:r>
                    <m:r>
                      <a:rPr lang="en-US" sz="2400" b="1" i="1">
                        <a:solidFill>
                          <a:srgbClr val="00B050"/>
                        </a:solidFill>
                        <a:latin typeface="Cambria Math" panose="02040503050406030204" pitchFamily="18" charset="0"/>
                      </a:rPr>
                      <m:t>𝟐</m:t>
                    </m:r>
                    <m:r>
                      <a:rPr lang="en-US" sz="2400" b="1" i="1">
                        <a:solidFill>
                          <a:srgbClr val="00B050"/>
                        </a:solidFill>
                        <a:latin typeface="Cambria Math" panose="02040503050406030204" pitchFamily="18" charset="0"/>
                      </a:rPr>
                      <m:t>≥</m:t>
                    </m:r>
                    <m:f>
                      <m:fPr>
                        <m:ctrlPr>
                          <a:rPr lang="en-US" sz="2400" b="1" i="1">
                            <a:solidFill>
                              <a:srgbClr val="00B050"/>
                            </a:solidFill>
                            <a:latin typeface="Cambria Math" panose="02040503050406030204" pitchFamily="18" charset="0"/>
                          </a:rPr>
                        </m:ctrlPr>
                      </m:fPr>
                      <m:num>
                        <m:r>
                          <a:rPr lang="en-US" sz="2400" b="1" i="1">
                            <a:solidFill>
                              <a:srgbClr val="00B050"/>
                            </a:solidFill>
                            <a:latin typeface="Cambria Math" panose="02040503050406030204" pitchFamily="18" charset="0"/>
                          </a:rPr>
                          <m:t>𝟐</m:t>
                        </m:r>
                      </m:num>
                      <m:den>
                        <m:r>
                          <a:rPr lang="en-US" sz="2400" b="1" i="1">
                            <a:solidFill>
                              <a:srgbClr val="00B050"/>
                            </a:solidFill>
                            <a:latin typeface="Cambria Math" panose="02040503050406030204" pitchFamily="18" charset="0"/>
                          </a:rPr>
                          <m:t>𝟐</m:t>
                        </m:r>
                      </m:den>
                    </m:f>
                    <m:r>
                      <a:rPr lang="en-US" sz="2400" b="1" i="1">
                        <a:solidFill>
                          <a:srgbClr val="00B050"/>
                        </a:solidFill>
                        <a:latin typeface="Cambria Math" panose="02040503050406030204" pitchFamily="18" charset="0"/>
                      </a:rPr>
                      <m:t>=</m:t>
                    </m:r>
                    <m:r>
                      <a:rPr lang="en-US" sz="2400" b="1" i="1">
                        <a:solidFill>
                          <a:srgbClr val="00B050"/>
                        </a:solidFill>
                        <a:latin typeface="Cambria Math" panose="02040503050406030204" pitchFamily="18" charset="0"/>
                      </a:rPr>
                      <m:t>𝟏</m:t>
                    </m:r>
                  </m:oMath>
                </a14:m>
                <a:r>
                  <a:rPr lang="en-US" sz="2400" dirty="0">
                    <a:sym typeface="Wingdings" panose="05000000000000000000" pitchFamily="2" charset="2"/>
                  </a:rPr>
                  <a:t> </a:t>
                </a:r>
                <a:endParaRPr lang="en-US" sz="2400" dirty="0"/>
              </a:p>
              <a:p>
                <a:r>
                  <a:rPr lang="en-US" sz="2400" dirty="0"/>
                  <a:t>I</a:t>
                </a:r>
                <a:r>
                  <a:rPr lang="en-US" sz="2400" b="1" dirty="0"/>
                  <a:t>nductive Step?</a:t>
                </a:r>
                <a:endParaRPr lang="en-US" sz="2400" b="1" dirty="0"/>
              </a:p>
              <a:p>
                <a:endParaRPr lang="en-US" sz="2400" b="1" i="1" dirty="0">
                  <a:solidFill>
                    <a:srgbClr val="00B050"/>
                  </a:solidFill>
                  <a:latin typeface="Cambria Math" panose="02040503050406030204" pitchFamily="18" charset="0"/>
                </a:endParaRPr>
              </a:p>
              <a:p>
                <a:endParaRPr lang="en-US" sz="2400" b="1" i="1" dirty="0" smtClean="0">
                  <a:solidFill>
                    <a:srgbClr val="00B050"/>
                  </a:solidFill>
                  <a:latin typeface="Cambria Math" panose="02040503050406030204" pitchFamily="18"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173171" y="4741384"/>
                <a:ext cx="12018829" cy="2633157"/>
              </a:xfrm>
              <a:prstGeom prst="rect">
                <a:avLst/>
              </a:prstGeom>
              <a:blipFill>
                <a:blip r:embed="rId4"/>
                <a:stretch>
                  <a:fillRect l="-761" t="-185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TextBox 54"/>
              <p:cNvSpPr txBox="1"/>
              <p:nvPr/>
            </p:nvSpPr>
            <p:spPr>
              <a:xfrm>
                <a:off x="311990" y="4074339"/>
                <a:ext cx="12137362" cy="830997"/>
              </a:xfrm>
              <a:prstGeom prst="rect">
                <a:avLst/>
              </a:prstGeom>
              <a:noFill/>
            </p:spPr>
            <p:txBody>
              <a:bodyPr wrap="square" lIns="91440" tIns="45720" rIns="91440" bIns="45720" rtlCol="0">
                <a:spAutoFit/>
              </a:bodyPr>
              <a:lstStyle/>
              <a:p>
                <a:r>
                  <a:rPr lang="en-US" sz="2400" b="1" dirty="0" smtClean="0"/>
                  <a:t>Definition: Let </a:t>
                </a:r>
                <a14:m>
                  <m:oMath xmlns:m="http://schemas.openxmlformats.org/officeDocument/2006/math">
                    <m:sSub>
                      <m:sSubPr>
                        <m:ctrlPr>
                          <a:rPr lang="en-US" sz="2400" b="1" i="1" smtClean="0">
                            <a:solidFill>
                              <a:srgbClr val="00B050"/>
                            </a:solidFill>
                            <a:latin typeface="Cambria Math" panose="02040503050406030204" pitchFamily="18" charset="0"/>
                          </a:rPr>
                        </m:ctrlPr>
                      </m:sSubPr>
                      <m:e>
                        <m:r>
                          <a:rPr lang="en-US" sz="2400" b="1" i="1" smtClean="0">
                            <a:solidFill>
                              <a:srgbClr val="00B050"/>
                            </a:solidFill>
                            <a:latin typeface="Cambria Math" panose="02040503050406030204" pitchFamily="18" charset="0"/>
                          </a:rPr>
                          <m:t>𝑳</m:t>
                        </m:r>
                      </m:e>
                      <m:sub>
                        <m:r>
                          <a:rPr lang="en-US" sz="2400" b="1" i="1" smtClean="0">
                            <a:solidFill>
                              <a:srgbClr val="00B050"/>
                            </a:solidFill>
                            <a:latin typeface="Cambria Math" panose="02040503050406030204" pitchFamily="18" charset="0"/>
                          </a:rPr>
                          <m:t>𝒊</m:t>
                        </m:r>
                      </m:sub>
                    </m:sSub>
                    <m:r>
                      <a:rPr lang="en-US" sz="2400" b="1" i="1" smtClean="0">
                        <a:latin typeface="Cambria Math" panose="02040503050406030204" pitchFamily="18" charset="0"/>
                      </a:rPr>
                      <m:t>=#</m:t>
                    </m:r>
                    <m:r>
                      <a:rPr lang="en-US" sz="2400" b="1" i="1" smtClean="0">
                        <a:latin typeface="Cambria Math" panose="02040503050406030204" pitchFamily="18" charset="0"/>
                      </a:rPr>
                      <m:t>𝒏𝒐𝒅𝒆𝒔</m:t>
                    </m:r>
                  </m:oMath>
                </a14:m>
                <a:r>
                  <a:rPr lang="en-US" sz="2400" b="1" dirty="0" smtClean="0"/>
                  <a:t> between v-i+1 and v </a:t>
                </a:r>
                <a:r>
                  <a:rPr lang="en-US" sz="2400" b="1" i="1" dirty="0" smtClean="0"/>
                  <a:t>from which</a:t>
                </a:r>
                <a:r>
                  <a:rPr lang="en-US" sz="2400" b="1" dirty="0" smtClean="0"/>
                  <a:t> node v can be reached in </a:t>
                </a:r>
                <a14:m>
                  <m:oMath xmlns:m="http://schemas.openxmlformats.org/officeDocument/2006/math">
                    <m:sSub>
                      <m:sSubPr>
                        <m:ctrlPr>
                          <a:rPr lang="en-US" sz="2400" i="1">
                            <a:solidFill>
                              <a:srgbClr val="00B0F0"/>
                            </a:solidFill>
                            <a:latin typeface="Cambria Math" panose="02040503050406030204" pitchFamily="18" charset="0"/>
                          </a:rPr>
                        </m:ctrlPr>
                      </m:sSubPr>
                      <m:e>
                        <m:r>
                          <a:rPr lang="en-US" sz="2400" i="1">
                            <a:solidFill>
                              <a:srgbClr val="00B0F0"/>
                            </a:solidFill>
                            <a:latin typeface="Cambria Math"/>
                          </a:rPr>
                          <m:t>𝐺</m:t>
                        </m:r>
                      </m:e>
                      <m:sub>
                        <m:r>
                          <a:rPr lang="en-US" sz="2400" i="1">
                            <a:solidFill>
                              <a:srgbClr val="00B0F0"/>
                            </a:solidFill>
                            <a:latin typeface="Cambria Math"/>
                          </a:rPr>
                          <m:t>𝑚</m:t>
                        </m:r>
                      </m:sub>
                    </m:sSub>
                  </m:oMath>
                </a14:m>
                <a:r>
                  <a:rPr lang="en-US" sz="2400" dirty="0">
                    <a:solidFill>
                      <a:srgbClr val="FF0000"/>
                    </a:solidFill>
                  </a:rPr>
                  <a:t>-</a:t>
                </a:r>
                <a:r>
                  <a:rPr lang="en-US" sz="2400" dirty="0" smtClean="0">
                    <a:solidFill>
                      <a:srgbClr val="FF0000"/>
                    </a:solidFill>
                  </a:rPr>
                  <a:t>S</a:t>
                </a:r>
              </a:p>
              <a:p>
                <a:r>
                  <a:rPr lang="en-US" sz="2400" b="1" dirty="0" smtClean="0"/>
                  <a:t>  </a:t>
                </a:r>
                <a:endParaRPr lang="en-US" sz="2400" dirty="0"/>
              </a:p>
            </p:txBody>
          </p:sp>
        </mc:Choice>
        <mc:Fallback>
          <p:sp>
            <p:nvSpPr>
              <p:cNvPr id="55" name="TextBox 54"/>
              <p:cNvSpPr txBox="1">
                <a:spLocks noRot="1" noChangeAspect="1" noMove="1" noResize="1" noEditPoints="1" noAdjustHandles="1" noChangeArrowheads="1" noChangeShapeType="1" noTextEdit="1"/>
              </p:cNvSpPr>
              <p:nvPr/>
            </p:nvSpPr>
            <p:spPr>
              <a:xfrm>
                <a:off x="311990" y="4074339"/>
                <a:ext cx="12137362" cy="830997"/>
              </a:xfrm>
              <a:prstGeom prst="rect">
                <a:avLst/>
              </a:prstGeom>
              <a:blipFill>
                <a:blip r:embed="rId5"/>
                <a:stretch>
                  <a:fillRect l="-753" t="-5839"/>
                </a:stretch>
              </a:blipFill>
            </p:spPr>
            <p:txBody>
              <a:bodyPr/>
              <a:lstStyle/>
              <a:p>
                <a:r>
                  <a:rPr lang="en-US">
                    <a:noFill/>
                  </a:rPr>
                  <a:t> </a:t>
                </a:r>
              </a:p>
            </p:txBody>
          </p:sp>
        </mc:Fallback>
      </mc:AlternateContent>
      <p:sp>
        <p:nvSpPr>
          <p:cNvPr id="30" name="Oval 29"/>
          <p:cNvSpPr/>
          <p:nvPr/>
        </p:nvSpPr>
        <p:spPr>
          <a:xfrm>
            <a:off x="173171" y="1742004"/>
            <a:ext cx="5713200" cy="1105603"/>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32" name="Oval 31"/>
          <p:cNvSpPr/>
          <p:nvPr/>
        </p:nvSpPr>
        <p:spPr>
          <a:xfrm>
            <a:off x="281460" y="2018855"/>
            <a:ext cx="1540470"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smtClean="0"/>
              <a:t>V-2r-2</a:t>
            </a:r>
            <a:endParaRPr lang="en-US" sz="2267" dirty="0"/>
          </a:p>
        </p:txBody>
      </p:sp>
      <p:cxnSp>
        <p:nvCxnSpPr>
          <p:cNvPr id="39" name="Straight Arrow Connector 38"/>
          <p:cNvCxnSpPr/>
          <p:nvPr/>
        </p:nvCxnSpPr>
        <p:spPr>
          <a:xfrm flipV="1">
            <a:off x="11589217" y="2210606"/>
            <a:ext cx="347805" cy="943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213928" y="2262503"/>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683667" y="2304244"/>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477946" y="1572886"/>
            <a:ext cx="679994" cy="954107"/>
          </a:xfrm>
          <a:prstGeom prst="rect">
            <a:avLst/>
          </a:prstGeom>
          <a:noFill/>
        </p:spPr>
        <p:txBody>
          <a:bodyPr wrap="none" lIns="91440" tIns="45720" rIns="91440" bIns="45720" rtlCol="0">
            <a:spAutoFit/>
          </a:bodyPr>
          <a:lstStyle/>
          <a:p>
            <a:r>
              <a:rPr lang="en-US" sz="5600" dirty="0"/>
              <a:t>…</a:t>
            </a:r>
          </a:p>
        </p:txBody>
      </p:sp>
      <p:sp>
        <p:nvSpPr>
          <p:cNvPr id="47" name="Oval 46"/>
          <p:cNvSpPr/>
          <p:nvPr/>
        </p:nvSpPr>
        <p:spPr>
          <a:xfrm>
            <a:off x="4194516" y="2003819"/>
            <a:ext cx="1565178" cy="5793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smtClean="0"/>
              <a:t>v-r-1</a:t>
            </a:r>
            <a:endParaRPr lang="en-US" sz="2267" dirty="0"/>
          </a:p>
        </p:txBody>
      </p:sp>
      <p:sp>
        <p:nvSpPr>
          <p:cNvPr id="48" name="Oval 47"/>
          <p:cNvSpPr/>
          <p:nvPr/>
        </p:nvSpPr>
        <p:spPr>
          <a:xfrm>
            <a:off x="2043578" y="2025297"/>
            <a:ext cx="119946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smtClean="0"/>
              <a:t>v-2r</a:t>
            </a:r>
            <a:endParaRPr lang="en-US" sz="2267" dirty="0"/>
          </a:p>
        </p:txBody>
      </p:sp>
      <p:cxnSp>
        <p:nvCxnSpPr>
          <p:cNvPr id="58" name="Straight Arrow Connector 57"/>
          <p:cNvCxnSpPr/>
          <p:nvPr/>
        </p:nvCxnSpPr>
        <p:spPr>
          <a:xfrm flipV="1">
            <a:off x="3846711" y="2219684"/>
            <a:ext cx="347805" cy="943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336231" y="1651802"/>
            <a:ext cx="679994" cy="954107"/>
          </a:xfrm>
          <a:prstGeom prst="rect">
            <a:avLst/>
          </a:prstGeom>
          <a:noFill/>
        </p:spPr>
        <p:txBody>
          <a:bodyPr wrap="none" lIns="91440" tIns="45720" rIns="91440" bIns="45720" rtlCol="0">
            <a:spAutoFit/>
          </a:bodyPr>
          <a:lstStyle/>
          <a:p>
            <a:r>
              <a:rPr lang="en-US" sz="5600" dirty="0"/>
              <a:t>…</a:t>
            </a:r>
          </a:p>
        </p:txBody>
      </p:sp>
      <p:sp>
        <p:nvSpPr>
          <p:cNvPr id="60" name="Left Brace 59"/>
          <p:cNvSpPr/>
          <p:nvPr/>
        </p:nvSpPr>
        <p:spPr>
          <a:xfrm rot="5400000" flipH="1">
            <a:off x="2375468" y="1419903"/>
            <a:ext cx="671448" cy="3356489"/>
          </a:xfrm>
          <a:prstGeom prst="leftBrace">
            <a:avLst>
              <a:gd name="adj1" fmla="val 8333"/>
              <a:gd name="adj2" fmla="val 5189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91440" tIns="45720" rIns="91440" bIns="45720" spcCol="0" rtlCol="0" anchor="ctr"/>
          <a:lstStyle/>
          <a:p>
            <a:pPr algn="ctr"/>
            <a:endParaRPr lang="en-US" sz="2400">
              <a:solidFill>
                <a:srgbClr val="FF0000"/>
              </a:solidFill>
            </a:endParaRPr>
          </a:p>
        </p:txBody>
      </p:sp>
      <mc:AlternateContent xmlns:mc="http://schemas.openxmlformats.org/markup-compatibility/2006">
        <mc:Choice xmlns:a14="http://schemas.microsoft.com/office/drawing/2010/main" Requires="a14">
          <p:sp>
            <p:nvSpPr>
              <p:cNvPr id="61" name="TextBox 60"/>
              <p:cNvSpPr txBox="1"/>
              <p:nvPr/>
            </p:nvSpPr>
            <p:spPr>
              <a:xfrm>
                <a:off x="311990" y="3520594"/>
                <a:ext cx="5116600" cy="523220"/>
              </a:xfrm>
              <a:prstGeom prst="rect">
                <a:avLst/>
              </a:prstGeom>
              <a:noFill/>
            </p:spPr>
            <p:txBody>
              <a:bodyPr wrap="square" lIns="91440" tIns="45720" rIns="91440" bIns="45720" rtlCol="0">
                <a:spAutoFit/>
              </a:bodyPr>
              <a:lstStyle/>
              <a:p>
                <a14:m>
                  <m:oMath xmlns:m="http://schemas.openxmlformats.org/officeDocument/2006/math">
                    <m:r>
                      <a:rPr lang="en-US" sz="2800" i="1" smtClean="0">
                        <a:solidFill>
                          <a:srgbClr val="FF0000"/>
                        </a:solidFill>
                        <a:latin typeface="Cambria Math"/>
                        <a:ea typeface="Cambria Math"/>
                      </a:rPr>
                      <m:t>≤</m:t>
                    </m:r>
                    <m:r>
                      <a:rPr lang="en-US" sz="2800" b="0" i="1" smtClean="0">
                        <a:solidFill>
                          <a:srgbClr val="FF0000"/>
                        </a:solidFill>
                        <a:latin typeface="Cambria Math" panose="02040503050406030204" pitchFamily="18" charset="0"/>
                        <a:ea typeface="Cambria Math"/>
                      </a:rPr>
                      <m:t>2</m:t>
                    </m:r>
                    <m:r>
                      <a:rPr lang="en-US" sz="2800" i="1">
                        <a:solidFill>
                          <a:srgbClr val="FF0000"/>
                        </a:solidFill>
                        <a:latin typeface="Cambria Math"/>
                      </a:rPr>
                      <m:t>𝑐</m:t>
                    </m:r>
                    <m:r>
                      <a:rPr lang="en-US" sz="2800" i="1">
                        <a:solidFill>
                          <a:srgbClr val="FF0000"/>
                        </a:solidFill>
                        <a:latin typeface="Cambria Math"/>
                        <a:ea typeface="Cambria Math"/>
                      </a:rPr>
                      <m:t>×</m:t>
                    </m:r>
                    <m:r>
                      <a:rPr lang="en-US" sz="2800" i="1">
                        <a:solidFill>
                          <a:srgbClr val="FF0000"/>
                        </a:solidFill>
                        <a:latin typeface="Cambria Math" panose="02040503050406030204" pitchFamily="18" charset="0"/>
                        <a:ea typeface="Cambria Math"/>
                      </a:rPr>
                      <m:t>(</m:t>
                    </m:r>
                    <m:r>
                      <a:rPr lang="en-US" sz="2800" i="1">
                        <a:solidFill>
                          <a:srgbClr val="FF0000"/>
                        </a:solidFill>
                        <a:latin typeface="Cambria Math"/>
                        <a:ea typeface="Cambria Math"/>
                      </a:rPr>
                      <m:t>𝑟</m:t>
                    </m:r>
                    <m:r>
                      <a:rPr lang="en-US" sz="2800" i="1">
                        <a:solidFill>
                          <a:srgbClr val="FF0000"/>
                        </a:solidFill>
                        <a:latin typeface="Cambria Math" panose="02040503050406030204" pitchFamily="18" charset="0"/>
                        <a:ea typeface="Cambria Math"/>
                      </a:rPr>
                      <m:t>+1)</m:t>
                    </m:r>
                  </m:oMath>
                </a14:m>
                <a:r>
                  <a:rPr lang="en-US" sz="2800" dirty="0">
                    <a:solidFill>
                      <a:srgbClr val="FF0000"/>
                    </a:solidFill>
                  </a:rPr>
                  <a:t> nodes in </a:t>
                </a:r>
                <a:r>
                  <a:rPr lang="en-US" sz="2800" dirty="0" smtClean="0">
                    <a:solidFill>
                      <a:srgbClr val="FF0000"/>
                    </a:solidFill>
                  </a:rPr>
                  <a:t>S (Why?)</a:t>
                </a:r>
                <a:endParaRPr lang="en-US" sz="2800" dirty="0">
                  <a:solidFill>
                    <a:srgbClr val="FF0000"/>
                  </a:solidFill>
                </a:endParaRPr>
              </a:p>
            </p:txBody>
          </p:sp>
        </mc:Choice>
        <mc:Fallback>
          <p:sp>
            <p:nvSpPr>
              <p:cNvPr id="61" name="TextBox 60"/>
              <p:cNvSpPr txBox="1">
                <a:spLocks noRot="1" noChangeAspect="1" noMove="1" noResize="1" noEditPoints="1" noAdjustHandles="1" noChangeArrowheads="1" noChangeShapeType="1" noTextEdit="1"/>
              </p:cNvSpPr>
              <p:nvPr/>
            </p:nvSpPr>
            <p:spPr>
              <a:xfrm>
                <a:off x="311990" y="3520594"/>
                <a:ext cx="5116600" cy="523220"/>
              </a:xfrm>
              <a:prstGeom prst="rect">
                <a:avLst/>
              </a:prstGeom>
              <a:blipFill>
                <a:blip r:embed="rId6"/>
                <a:stretch>
                  <a:fillRect t="-11765" r="-2024" b="-34118"/>
                </a:stretch>
              </a:blipFill>
            </p:spPr>
            <p:txBody>
              <a:bodyPr/>
              <a:lstStyle/>
              <a:p>
                <a:r>
                  <a:rPr lang="en-US">
                    <a:noFill/>
                  </a:rPr>
                  <a:t> </a:t>
                </a:r>
              </a:p>
            </p:txBody>
          </p:sp>
        </mc:Fallback>
      </mc:AlternateContent>
    </p:spTree>
    <p:extLst>
      <p:ext uri="{BB962C8B-B14F-4D97-AF65-F5344CB8AC3E}">
        <p14:creationId xmlns:p14="http://schemas.microsoft.com/office/powerpoint/2010/main" val="282080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9" grpId="0" animBg="1"/>
      <p:bldP spid="70" grpId="0"/>
      <p:bldP spid="4" grpId="0"/>
      <p:bldP spid="60" grpId="0" animBg="1"/>
      <p:bldP spid="61"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1990" y="3989356"/>
            <a:ext cx="11864404" cy="752028"/>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mc:AlternateContent xmlns:mc="http://schemas.openxmlformats.org/markup-compatibility/2006">
        <mc:Choice xmlns:a14="http://schemas.microsoft.com/office/drawing/2010/main" Requires="a14">
          <p:sp>
            <p:nvSpPr>
              <p:cNvPr id="2" name="Title 1"/>
              <p:cNvSpPr>
                <a:spLocks noGrp="1"/>
              </p:cNvSpPr>
              <p:nvPr>
                <p:ph type="title"/>
              </p:nvPr>
            </p:nvSpPr>
            <p:spPr>
              <a:xfrm>
                <a:off x="838199" y="365125"/>
                <a:ext cx="10890955" cy="1325563"/>
              </a:xfrm>
            </p:spPr>
            <p:txBody>
              <a:bodyPr/>
              <a:lstStyle/>
              <a:p>
                <a:r>
                  <a:rPr lang="en-US" dirty="0" smtClean="0"/>
                  <a:t>Combo: c-good Node + </a:t>
                </a:r>
                <a14:m>
                  <m:oMath xmlns:m="http://schemas.openxmlformats.org/officeDocument/2006/math">
                    <m:r>
                      <a:rPr lang="en-US" i="1">
                        <a:solidFill>
                          <a:srgbClr val="FF0000"/>
                        </a:solidFill>
                        <a:latin typeface="Cambria Math" panose="02040503050406030204" pitchFamily="18" charset="0"/>
                        <a:ea typeface="Cambria Math" panose="02040503050406030204" pitchFamily="18" charset="0"/>
                      </a:rPr>
                      <m:t>𝛿</m:t>
                    </m:r>
                    <m:r>
                      <a:rPr lang="en-US" i="1">
                        <a:solidFill>
                          <a:srgbClr val="FF0000"/>
                        </a:solidFill>
                        <a:latin typeface="Cambria Math" panose="02040503050406030204" pitchFamily="18" charset="0"/>
                        <a:ea typeface="Cambria Math" panose="02040503050406030204" pitchFamily="18" charset="0"/>
                      </a:rPr>
                      <m:t>− </m:t>
                    </m:r>
                  </m:oMath>
                </a14:m>
                <a:r>
                  <a:rPr lang="en-US" dirty="0" smtClean="0"/>
                  <a:t>Local Expansion </a:t>
                </a:r>
                <a:endParaRPr lang="en-US" dirty="0">
                  <a:solidFill>
                    <a:srgbClr val="FF0000"/>
                  </a:solidFill>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838199" y="365125"/>
                <a:ext cx="10890955" cy="1325563"/>
              </a:xfrm>
              <a:blipFill>
                <a:blip r:embed="rId2"/>
                <a:stretch>
                  <a:fillRect l="-2238"/>
                </a:stretch>
              </a:blipFill>
            </p:spPr>
            <p:txBody>
              <a:bodyPr/>
              <a:lstStyle/>
              <a:p>
                <a:r>
                  <a:rPr lang="en-US">
                    <a:noFill/>
                  </a:rPr>
                  <a:t> </a:t>
                </a:r>
              </a:p>
            </p:txBody>
          </p:sp>
        </mc:Fallback>
      </mc:AlternateContent>
      <p:sp>
        <p:nvSpPr>
          <p:cNvPr id="31" name="Oval 30"/>
          <p:cNvSpPr/>
          <p:nvPr/>
        </p:nvSpPr>
        <p:spPr>
          <a:xfrm>
            <a:off x="6285096" y="2018855"/>
            <a:ext cx="1237431" cy="5578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smtClean="0"/>
              <a:t>V-r</a:t>
            </a:r>
            <a:endParaRPr lang="en-US" sz="2267" dirty="0"/>
          </a:p>
        </p:txBody>
      </p:sp>
      <p:cxnSp>
        <p:nvCxnSpPr>
          <p:cNvPr id="34" name="Straight Arrow Connector 33"/>
          <p:cNvCxnSpPr/>
          <p:nvPr/>
        </p:nvCxnSpPr>
        <p:spPr>
          <a:xfrm flipV="1">
            <a:off x="6349830" y="2245040"/>
            <a:ext cx="347805" cy="943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1402760" y="2214460"/>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292979" y="22712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675268" y="1527453"/>
            <a:ext cx="679994" cy="954107"/>
          </a:xfrm>
          <a:prstGeom prst="rect">
            <a:avLst/>
          </a:prstGeom>
          <a:noFill/>
        </p:spPr>
        <p:txBody>
          <a:bodyPr wrap="none" lIns="91440" tIns="45720" rIns="91440" bIns="45720" rtlCol="0">
            <a:spAutoFit/>
          </a:bodyPr>
          <a:lstStyle/>
          <a:p>
            <a:r>
              <a:rPr lang="en-US" sz="5600" dirty="0"/>
              <a:t>…</a:t>
            </a:r>
          </a:p>
        </p:txBody>
      </p:sp>
      <p:sp>
        <p:nvSpPr>
          <p:cNvPr id="41" name="Oval 40"/>
          <p:cNvSpPr/>
          <p:nvPr/>
        </p:nvSpPr>
        <p:spPr>
          <a:xfrm>
            <a:off x="6108019" y="1765789"/>
            <a:ext cx="5829003" cy="1105603"/>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46" name="TextBox 45"/>
          <p:cNvSpPr txBox="1"/>
          <p:nvPr/>
        </p:nvSpPr>
        <p:spPr>
          <a:xfrm>
            <a:off x="8124663" y="1556969"/>
            <a:ext cx="679994" cy="954107"/>
          </a:xfrm>
          <a:prstGeom prst="rect">
            <a:avLst/>
          </a:prstGeom>
          <a:noFill/>
        </p:spPr>
        <p:txBody>
          <a:bodyPr wrap="none" lIns="91440" tIns="45720" rIns="91440" bIns="45720" rtlCol="0">
            <a:spAutoFit/>
          </a:bodyPr>
          <a:lstStyle/>
          <a:p>
            <a:r>
              <a:rPr lang="en-US" sz="5600" dirty="0"/>
              <a:t>…</a:t>
            </a:r>
          </a:p>
        </p:txBody>
      </p:sp>
      <p:sp>
        <p:nvSpPr>
          <p:cNvPr id="69" name="Left Brace 68"/>
          <p:cNvSpPr/>
          <p:nvPr/>
        </p:nvSpPr>
        <p:spPr>
          <a:xfrm rot="5400000" flipH="1">
            <a:off x="8716306" y="626632"/>
            <a:ext cx="667782" cy="4705125"/>
          </a:xfrm>
          <a:prstGeom prst="leftBrace">
            <a:avLst>
              <a:gd name="adj1" fmla="val 8333"/>
              <a:gd name="adj2" fmla="val 5189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91440" tIns="45720" rIns="91440" bIns="45720" spcCol="0" rtlCol="0" anchor="ctr"/>
          <a:lstStyle/>
          <a:p>
            <a:pPr algn="ctr"/>
            <a:endParaRPr lang="en-US" sz="2400">
              <a:solidFill>
                <a:srgbClr val="FF0000"/>
              </a:solidFill>
            </a:endParaRPr>
          </a:p>
        </p:txBody>
      </p:sp>
      <mc:AlternateContent xmlns:mc="http://schemas.openxmlformats.org/markup-compatibility/2006">
        <mc:Choice xmlns:a14="http://schemas.microsoft.com/office/drawing/2010/main" Requires="a14">
          <p:sp>
            <p:nvSpPr>
              <p:cNvPr id="70" name="TextBox 69"/>
              <p:cNvSpPr txBox="1"/>
              <p:nvPr/>
            </p:nvSpPr>
            <p:spPr>
              <a:xfrm>
                <a:off x="7292979" y="3395748"/>
                <a:ext cx="3811608" cy="523220"/>
              </a:xfrm>
              <a:prstGeom prst="rect">
                <a:avLst/>
              </a:prstGeom>
              <a:noFill/>
            </p:spPr>
            <p:txBody>
              <a:bodyPr wrap="square" lIns="91440" tIns="45720" rIns="91440" bIns="45720" rtlCol="0">
                <a:spAutoFit/>
              </a:bodyPr>
              <a:lstStyle/>
              <a:p>
                <a14:m>
                  <m:oMath xmlns:m="http://schemas.openxmlformats.org/officeDocument/2006/math">
                    <m:r>
                      <a:rPr lang="en-US" sz="2800" i="1">
                        <a:solidFill>
                          <a:srgbClr val="FF0000"/>
                        </a:solidFill>
                        <a:latin typeface="Cambria Math"/>
                        <a:ea typeface="Cambria Math"/>
                      </a:rPr>
                      <m:t>≤</m:t>
                    </m:r>
                    <m:r>
                      <a:rPr lang="en-US" sz="2800" i="1">
                        <a:solidFill>
                          <a:srgbClr val="FF0000"/>
                        </a:solidFill>
                        <a:latin typeface="Cambria Math"/>
                      </a:rPr>
                      <m:t>𝑐</m:t>
                    </m:r>
                    <m:r>
                      <a:rPr lang="en-US" sz="2800" i="1">
                        <a:solidFill>
                          <a:srgbClr val="FF0000"/>
                        </a:solidFill>
                        <a:latin typeface="Cambria Math"/>
                        <a:ea typeface="Cambria Math"/>
                      </a:rPr>
                      <m:t>×</m:t>
                    </m:r>
                    <m:r>
                      <a:rPr lang="en-US" sz="2800" i="1">
                        <a:solidFill>
                          <a:srgbClr val="FF0000"/>
                        </a:solidFill>
                        <a:latin typeface="Cambria Math" panose="02040503050406030204" pitchFamily="18" charset="0"/>
                        <a:ea typeface="Cambria Math"/>
                      </a:rPr>
                      <m:t>(</m:t>
                    </m:r>
                    <m:r>
                      <a:rPr lang="en-US" sz="2800" i="1">
                        <a:solidFill>
                          <a:srgbClr val="FF0000"/>
                        </a:solidFill>
                        <a:latin typeface="Cambria Math"/>
                        <a:ea typeface="Cambria Math"/>
                      </a:rPr>
                      <m:t>𝑟</m:t>
                    </m:r>
                    <m:r>
                      <a:rPr lang="en-US" sz="2800" i="1">
                        <a:solidFill>
                          <a:srgbClr val="FF0000"/>
                        </a:solidFill>
                        <a:latin typeface="Cambria Math" panose="02040503050406030204" pitchFamily="18" charset="0"/>
                        <a:ea typeface="Cambria Math"/>
                      </a:rPr>
                      <m:t>+1)</m:t>
                    </m:r>
                  </m:oMath>
                </a14:m>
                <a:r>
                  <a:rPr lang="en-US" sz="2800" dirty="0">
                    <a:solidFill>
                      <a:srgbClr val="FF0000"/>
                    </a:solidFill>
                  </a:rPr>
                  <a:t> nodes in S</a:t>
                </a:r>
              </a:p>
            </p:txBody>
          </p:sp>
        </mc:Choice>
        <mc:Fallback>
          <p:sp>
            <p:nvSpPr>
              <p:cNvPr id="70" name="TextBox 69"/>
              <p:cNvSpPr txBox="1">
                <a:spLocks noRot="1" noChangeAspect="1" noMove="1" noResize="1" noEditPoints="1" noAdjustHandles="1" noChangeArrowheads="1" noChangeShapeType="1" noTextEdit="1"/>
              </p:cNvSpPr>
              <p:nvPr/>
            </p:nvSpPr>
            <p:spPr>
              <a:xfrm>
                <a:off x="7292979" y="3395748"/>
                <a:ext cx="3811608" cy="523220"/>
              </a:xfrm>
              <a:prstGeom prst="rect">
                <a:avLst/>
              </a:prstGeom>
              <a:blipFill>
                <a:blip r:embed="rId3"/>
                <a:stretch>
                  <a:fillRect t="-10465" r="-2556" b="-32558"/>
                </a:stretch>
              </a:blipFill>
            </p:spPr>
            <p:txBody>
              <a:bodyPr/>
              <a:lstStyle/>
              <a:p>
                <a:r>
                  <a:rPr lang="en-US">
                    <a:noFill/>
                  </a:rPr>
                  <a:t> </a:t>
                </a:r>
              </a:p>
            </p:txBody>
          </p:sp>
        </mc:Fallback>
      </mc:AlternateContent>
      <p:sp>
        <p:nvSpPr>
          <p:cNvPr id="101" name="Oval 100"/>
          <p:cNvSpPr/>
          <p:nvPr/>
        </p:nvSpPr>
        <p:spPr>
          <a:xfrm>
            <a:off x="10577868" y="1955776"/>
            <a:ext cx="941204" cy="55789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smtClean="0"/>
              <a:t>v</a:t>
            </a:r>
            <a:endParaRPr lang="en-US" sz="2267" dirty="0"/>
          </a:p>
        </p:txBody>
      </p:sp>
      <p:sp>
        <p:nvSpPr>
          <p:cNvPr id="49" name="Oval 48"/>
          <p:cNvSpPr/>
          <p:nvPr/>
        </p:nvSpPr>
        <p:spPr>
          <a:xfrm>
            <a:off x="7652890" y="1992290"/>
            <a:ext cx="1219700"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smtClean="0"/>
              <a:t>V-r+1</a:t>
            </a:r>
            <a:endParaRPr lang="en-US" sz="2267" dirty="0"/>
          </a:p>
        </p:txBody>
      </p:sp>
      <p:sp>
        <p:nvSpPr>
          <p:cNvPr id="50" name="Oval 49"/>
          <p:cNvSpPr/>
          <p:nvPr/>
        </p:nvSpPr>
        <p:spPr>
          <a:xfrm>
            <a:off x="9206501" y="2003819"/>
            <a:ext cx="1185559" cy="5578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smtClean="0"/>
              <a:t>v-1</a:t>
            </a:r>
            <a:endParaRPr lang="en-US" sz="2267" dirty="0"/>
          </a:p>
        </p:txBody>
      </p:sp>
      <p:cxnSp>
        <p:nvCxnSpPr>
          <p:cNvPr id="51" name="Straight Arrow Connector 50"/>
          <p:cNvCxnSpPr/>
          <p:nvPr/>
        </p:nvCxnSpPr>
        <p:spPr>
          <a:xfrm flipV="1">
            <a:off x="10290158" y="2246763"/>
            <a:ext cx="347805" cy="943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 name="TextBox 3"/>
              <p:cNvSpPr txBox="1"/>
              <p:nvPr/>
            </p:nvSpPr>
            <p:spPr>
              <a:xfrm>
                <a:off x="173171" y="4741384"/>
                <a:ext cx="12018829" cy="2054217"/>
              </a:xfrm>
              <a:prstGeom prst="rect">
                <a:avLst/>
              </a:prstGeom>
              <a:noFill/>
            </p:spPr>
            <p:txBody>
              <a:bodyPr wrap="square" lIns="91440" tIns="45720" rIns="91440" bIns="45720" rtlCol="0">
                <a:spAutoFit/>
              </a:bodyPr>
              <a:lstStyle/>
              <a:p>
                <a:r>
                  <a:rPr lang="en-US" sz="2400" b="1" dirty="0" smtClean="0"/>
                  <a:t>Claim: Suppose that node v is c-good </a:t>
                </a:r>
                <a:r>
                  <a:rPr lang="en-US" sz="2400" b="1" dirty="0" err="1" smtClean="0"/>
                  <a:t>wrt</a:t>
                </a:r>
                <a:r>
                  <a:rPr lang="en-US" sz="2400" b="1" dirty="0" smtClean="0"/>
                  <a:t> </a:t>
                </a:r>
                <a:r>
                  <a:rPr lang="en-US" sz="2400" b="1" dirty="0" smtClean="0">
                    <a:solidFill>
                      <a:srgbClr val="FF0000"/>
                    </a:solidFill>
                  </a:rPr>
                  <a:t>S</a:t>
                </a:r>
                <a:r>
                  <a:rPr lang="en-US" sz="2400" b="1" dirty="0" smtClean="0"/>
                  <a:t> and that graph </a:t>
                </a:r>
                <a14:m>
                  <m:oMath xmlns:m="http://schemas.openxmlformats.org/officeDocument/2006/math">
                    <m:sSub>
                      <m:sSubPr>
                        <m:ctrlPr>
                          <a:rPr lang="en-US" sz="2400" i="1">
                            <a:solidFill>
                              <a:srgbClr val="00B0F0"/>
                            </a:solidFill>
                            <a:latin typeface="Cambria Math" panose="02040503050406030204" pitchFamily="18" charset="0"/>
                          </a:rPr>
                        </m:ctrlPr>
                      </m:sSubPr>
                      <m:e>
                        <m:r>
                          <a:rPr lang="en-US" sz="2400" i="1">
                            <a:solidFill>
                              <a:srgbClr val="00B0F0"/>
                            </a:solidFill>
                            <a:latin typeface="Cambria Math"/>
                          </a:rPr>
                          <m:t>𝐺</m:t>
                        </m:r>
                      </m:e>
                      <m:sub>
                        <m:r>
                          <a:rPr lang="en-US" sz="2400" i="1">
                            <a:solidFill>
                              <a:srgbClr val="00B0F0"/>
                            </a:solidFill>
                            <a:latin typeface="Cambria Math"/>
                          </a:rPr>
                          <m:t>𝑚</m:t>
                        </m:r>
                      </m:sub>
                    </m:sSub>
                  </m:oMath>
                </a14:m>
                <a:r>
                  <a:rPr lang="en-US" sz="2400" b="1" dirty="0" smtClean="0"/>
                  <a:t> has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𝛿</m:t>
                    </m:r>
                    <m:r>
                      <a:rPr lang="en-US" sz="2400" b="0" i="1" smtClean="0">
                        <a:solidFill>
                          <a:schemeClr val="tx1"/>
                        </a:solidFill>
                        <a:latin typeface="Cambria Math" panose="02040503050406030204" pitchFamily="18" charset="0"/>
                        <a:ea typeface="Cambria Math" panose="02040503050406030204" pitchFamily="18" charset="0"/>
                      </a:rPr>
                      <m:t>−</m:t>
                    </m:r>
                  </m:oMath>
                </a14:m>
                <a:r>
                  <a:rPr lang="en-US" sz="2400" b="1" dirty="0" smtClean="0"/>
                  <a:t>local expansion. </a:t>
                </a:r>
                <a:r>
                  <a:rPr lang="en-US" sz="2400" dirty="0" smtClean="0"/>
                  <a:t>If </a:t>
                </a:r>
                <a14:m>
                  <m:oMath xmlns:m="http://schemas.openxmlformats.org/officeDocument/2006/math">
                    <m:sSub>
                      <m:sSubPr>
                        <m:ctrlPr>
                          <a:rPr lang="en-US" sz="2400" b="1" i="1" smtClean="0">
                            <a:solidFill>
                              <a:srgbClr val="00B050"/>
                            </a:solidFill>
                            <a:latin typeface="Cambria Math" panose="02040503050406030204" pitchFamily="18" charset="0"/>
                          </a:rPr>
                        </m:ctrlPr>
                      </m:sSubPr>
                      <m:e>
                        <m:r>
                          <a:rPr lang="en-US" sz="2400" b="1" i="1" smtClean="0">
                            <a:solidFill>
                              <a:srgbClr val="00B050"/>
                            </a:solidFill>
                            <a:latin typeface="Cambria Math" panose="02040503050406030204" pitchFamily="18" charset="0"/>
                          </a:rPr>
                          <m:t>𝑳</m:t>
                        </m:r>
                      </m:e>
                      <m:sub>
                        <m:r>
                          <a:rPr lang="en-US" sz="2400" b="1" i="1" smtClean="0">
                            <a:solidFill>
                              <a:srgbClr val="00B050"/>
                            </a:solidFill>
                            <a:latin typeface="Cambria Math" panose="02040503050406030204" pitchFamily="18" charset="0"/>
                          </a:rPr>
                          <m:t>𝒓</m:t>
                        </m:r>
                        <m:r>
                          <a:rPr lang="en-US" sz="2400" b="1" i="1" smtClean="0">
                            <a:solidFill>
                              <a:srgbClr val="00B050"/>
                            </a:solidFill>
                            <a:latin typeface="Cambria Math" panose="02040503050406030204" pitchFamily="18" charset="0"/>
                          </a:rPr>
                          <m:t>+</m:t>
                        </m:r>
                        <m:r>
                          <a:rPr lang="en-US" sz="2400" b="1" i="1" smtClean="0">
                            <a:solidFill>
                              <a:srgbClr val="00B050"/>
                            </a:solidFill>
                            <a:latin typeface="Cambria Math" panose="02040503050406030204" pitchFamily="18" charset="0"/>
                          </a:rPr>
                          <m:t>𝟏</m:t>
                        </m:r>
                      </m:sub>
                    </m:sSub>
                    <m:r>
                      <a:rPr lang="en-US" sz="2400" b="1" i="1" smtClean="0">
                        <a:solidFill>
                          <a:srgbClr val="00B050"/>
                        </a:solidFill>
                        <a:latin typeface="Cambria Math" panose="02040503050406030204" pitchFamily="18" charset="0"/>
                      </a:rPr>
                      <m:t>&gt;</m:t>
                    </m:r>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𝒓</m:t>
                        </m:r>
                        <m:r>
                          <a:rPr lang="en-US" sz="2400" b="1" i="1" smtClean="0">
                            <a:latin typeface="Cambria Math" panose="02040503050406030204" pitchFamily="18" charset="0"/>
                          </a:rPr>
                          <m:t>+</m:t>
                        </m:r>
                        <m:r>
                          <a:rPr lang="en-US" sz="2400" b="1" i="1" smtClean="0">
                            <a:latin typeface="Cambria Math" panose="02040503050406030204" pitchFamily="18" charset="0"/>
                          </a:rPr>
                          <m:t>𝟏</m:t>
                        </m:r>
                      </m:num>
                      <m:den>
                        <m:r>
                          <a:rPr lang="en-US" sz="2400" b="1" i="1" smtClean="0">
                            <a:latin typeface="Cambria Math" panose="02040503050406030204" pitchFamily="18" charset="0"/>
                          </a:rPr>
                          <m:t>𝟐</m:t>
                        </m:r>
                      </m:den>
                    </m:f>
                    <m:r>
                      <a:rPr lang="en-US" sz="2400" b="1" i="1" smtClean="0">
                        <a:latin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𝜹</m:t>
                    </m:r>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𝒓</m:t>
                    </m:r>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𝟏</m:t>
                    </m:r>
                    <m:r>
                      <a:rPr lang="en-US" sz="2400" b="1" i="1" smtClean="0">
                        <a:latin typeface="Cambria Math" panose="02040503050406030204" pitchFamily="18" charset="0"/>
                        <a:ea typeface="Cambria Math" panose="02040503050406030204" pitchFamily="18" charset="0"/>
                      </a:rPr>
                      <m:t>)</m:t>
                    </m:r>
                  </m:oMath>
                </a14:m>
                <a:r>
                  <a:rPr lang="en-US" sz="2400" dirty="0" smtClean="0"/>
                  <a:t> then </a:t>
                </a:r>
                <a:endParaRPr lang="en-US" sz="2400" b="1" i="1" dirty="0" smtClean="0">
                  <a:solidFill>
                    <a:srgbClr val="00B050"/>
                  </a:solidFill>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sSub>
                        <m:sSubPr>
                          <m:ctrlPr>
                            <a:rPr lang="en-US" sz="2400" b="1" i="1">
                              <a:solidFill>
                                <a:srgbClr val="00B050"/>
                              </a:solidFill>
                              <a:latin typeface="Cambria Math" panose="02040503050406030204" pitchFamily="18" charset="0"/>
                            </a:rPr>
                          </m:ctrlPr>
                        </m:sSubPr>
                        <m:e>
                          <m:r>
                            <a:rPr lang="en-US" sz="2400" b="1" i="1" smtClean="0">
                              <a:solidFill>
                                <a:srgbClr val="00B050"/>
                              </a:solidFill>
                              <a:latin typeface="Cambria Math" panose="02040503050406030204" pitchFamily="18" charset="0"/>
                            </a:rPr>
                            <m:t>𝑳</m:t>
                          </m:r>
                        </m:e>
                        <m:sub>
                          <m:r>
                            <a:rPr lang="en-US" sz="2400" b="1" i="1" smtClean="0">
                              <a:solidFill>
                                <a:srgbClr val="00B050"/>
                              </a:solidFill>
                              <a:latin typeface="Cambria Math" panose="02040503050406030204" pitchFamily="18" charset="0"/>
                            </a:rPr>
                            <m:t>𝟐</m:t>
                          </m:r>
                          <m:r>
                            <a:rPr lang="en-US" sz="2400" b="1" i="1">
                              <a:solidFill>
                                <a:srgbClr val="00B050"/>
                              </a:solidFill>
                              <a:latin typeface="Cambria Math" panose="02040503050406030204" pitchFamily="18" charset="0"/>
                            </a:rPr>
                            <m:t>𝒓</m:t>
                          </m:r>
                          <m:r>
                            <a:rPr lang="en-US" sz="2400" b="1" i="1" smtClean="0">
                              <a:solidFill>
                                <a:srgbClr val="00B050"/>
                              </a:solidFill>
                              <a:latin typeface="Cambria Math" panose="02040503050406030204" pitchFamily="18" charset="0"/>
                            </a:rPr>
                            <m:t>+</m:t>
                          </m:r>
                          <m:r>
                            <a:rPr lang="en-US" sz="2400" b="1" i="1" smtClean="0">
                              <a:solidFill>
                                <a:srgbClr val="00B050"/>
                              </a:solidFill>
                              <a:latin typeface="Cambria Math" panose="02040503050406030204" pitchFamily="18" charset="0"/>
                            </a:rPr>
                            <m:t>𝟐</m:t>
                          </m:r>
                        </m:sub>
                      </m:sSub>
                      <m:r>
                        <a:rPr lang="en-US" sz="2400" b="1" i="1" smtClean="0">
                          <a:solidFill>
                            <a:srgbClr val="00B050"/>
                          </a:solidFill>
                          <a:latin typeface="Cambria Math" panose="02040503050406030204" pitchFamily="18" charset="0"/>
                        </a:rPr>
                        <m:t>≥</m:t>
                      </m:r>
                      <m:sSub>
                        <m:sSubPr>
                          <m:ctrlPr>
                            <a:rPr lang="en-US" sz="2400" b="1" i="1">
                              <a:solidFill>
                                <a:srgbClr val="00B050"/>
                              </a:solidFill>
                              <a:latin typeface="Cambria Math" panose="02040503050406030204" pitchFamily="18" charset="0"/>
                            </a:rPr>
                          </m:ctrlPr>
                        </m:sSubPr>
                        <m:e>
                          <m:r>
                            <a:rPr lang="en-US" sz="2400" b="1" i="1" smtClean="0">
                              <a:solidFill>
                                <a:srgbClr val="00B050"/>
                              </a:solidFill>
                              <a:latin typeface="Cambria Math" panose="02040503050406030204" pitchFamily="18" charset="0"/>
                            </a:rPr>
                            <m:t>𝑳</m:t>
                          </m:r>
                        </m:e>
                        <m:sub>
                          <m:r>
                            <a:rPr lang="en-US" sz="2400" b="1" i="1">
                              <a:solidFill>
                                <a:srgbClr val="00B050"/>
                              </a:solidFill>
                              <a:latin typeface="Cambria Math" panose="02040503050406030204" pitchFamily="18" charset="0"/>
                            </a:rPr>
                            <m:t>𝒓</m:t>
                          </m:r>
                        </m:sub>
                      </m:sSub>
                      <m:r>
                        <a:rPr lang="en-US" sz="2400" b="1" i="1" smtClean="0">
                          <a:solidFill>
                            <a:srgbClr val="00B050"/>
                          </a:solidFill>
                          <a:latin typeface="Cambria Math" panose="02040503050406030204" pitchFamily="18" charset="0"/>
                        </a:rPr>
                        <m:t>+</m:t>
                      </m:r>
                      <m:d>
                        <m:dPr>
                          <m:ctrlPr>
                            <a:rPr lang="en-US" sz="2400" b="1" i="1" smtClean="0">
                              <a:solidFill>
                                <a:srgbClr val="00B050"/>
                              </a:solidFill>
                              <a:latin typeface="Cambria Math" panose="02040503050406030204" pitchFamily="18" charset="0"/>
                            </a:rPr>
                          </m:ctrlPr>
                        </m:dPr>
                        <m:e>
                          <m:r>
                            <a:rPr lang="en-US" sz="2400" b="1" i="1" smtClean="0">
                              <a:solidFill>
                                <a:srgbClr val="00B050"/>
                              </a:solidFill>
                              <a:latin typeface="Cambria Math" panose="02040503050406030204" pitchFamily="18" charset="0"/>
                            </a:rPr>
                            <m:t>𝟏</m:t>
                          </m:r>
                          <m:r>
                            <a:rPr lang="en-US" sz="2400" b="1" i="1" smtClean="0">
                              <a:solidFill>
                                <a:srgbClr val="00B050"/>
                              </a:solidFill>
                              <a:latin typeface="Cambria Math" panose="02040503050406030204" pitchFamily="18" charset="0"/>
                            </a:rPr>
                            <m:t>−</m:t>
                          </m:r>
                          <m:r>
                            <a:rPr lang="en-US" sz="2400" b="1" i="1" smtClean="0">
                              <a:solidFill>
                                <a:srgbClr val="00B050"/>
                              </a:solidFill>
                              <a:latin typeface="Cambria Math" panose="02040503050406030204" pitchFamily="18" charset="0"/>
                              <a:ea typeface="Cambria Math" panose="02040503050406030204" pitchFamily="18" charset="0"/>
                            </a:rPr>
                            <m:t>𝜹</m:t>
                          </m:r>
                        </m:e>
                      </m:d>
                      <m:d>
                        <m:dPr>
                          <m:ctrlPr>
                            <a:rPr lang="en-US" sz="2400" b="1" i="1" smtClean="0">
                              <a:solidFill>
                                <a:srgbClr val="00B050"/>
                              </a:solidFill>
                              <a:latin typeface="Cambria Math" panose="02040503050406030204" pitchFamily="18" charset="0"/>
                              <a:ea typeface="Cambria Math" panose="02040503050406030204" pitchFamily="18" charset="0"/>
                            </a:rPr>
                          </m:ctrlPr>
                        </m:dPr>
                        <m:e>
                          <m:r>
                            <a:rPr lang="en-US" sz="2400" b="1" i="1" smtClean="0">
                              <a:solidFill>
                                <a:srgbClr val="00B050"/>
                              </a:solidFill>
                              <a:latin typeface="Cambria Math" panose="02040503050406030204" pitchFamily="18" charset="0"/>
                              <a:ea typeface="Cambria Math" panose="02040503050406030204" pitchFamily="18" charset="0"/>
                            </a:rPr>
                            <m:t>𝒓</m:t>
                          </m:r>
                          <m:r>
                            <a:rPr lang="en-US" sz="2400" b="1" i="1" smtClean="0">
                              <a:solidFill>
                                <a:srgbClr val="00B050"/>
                              </a:solidFill>
                              <a:latin typeface="Cambria Math" panose="02040503050406030204" pitchFamily="18" charset="0"/>
                              <a:ea typeface="Cambria Math" panose="02040503050406030204" pitchFamily="18" charset="0"/>
                            </a:rPr>
                            <m:t>+</m:t>
                          </m:r>
                          <m:r>
                            <a:rPr lang="en-US" sz="2400" b="1" i="1" smtClean="0">
                              <a:solidFill>
                                <a:srgbClr val="00B050"/>
                              </a:solidFill>
                              <a:latin typeface="Cambria Math" panose="02040503050406030204" pitchFamily="18" charset="0"/>
                              <a:ea typeface="Cambria Math" panose="02040503050406030204" pitchFamily="18" charset="0"/>
                            </a:rPr>
                            <m:t>𝟏</m:t>
                          </m:r>
                        </m:e>
                      </m:d>
                      <m:r>
                        <a:rPr lang="en-US" sz="2400" b="1" i="1" smtClean="0">
                          <a:solidFill>
                            <a:srgbClr val="00B050"/>
                          </a:solidFill>
                          <a:latin typeface="Cambria Math" panose="02040503050406030204" pitchFamily="18" charset="0"/>
                          <a:ea typeface="Cambria Math" panose="02040503050406030204" pitchFamily="18" charset="0"/>
                        </a:rPr>
                        <m:t>−</m:t>
                      </m:r>
                      <m:d>
                        <m:dPr>
                          <m:begChr m:val="|"/>
                          <m:endChr m:val="|"/>
                          <m:ctrlPr>
                            <a:rPr lang="en-US" sz="2400" b="1" i="1" smtClean="0">
                              <a:solidFill>
                                <a:srgbClr val="00B050"/>
                              </a:solidFill>
                              <a:latin typeface="Cambria Math" panose="02040503050406030204" pitchFamily="18" charset="0"/>
                              <a:ea typeface="Cambria Math" panose="02040503050406030204" pitchFamily="18" charset="0"/>
                            </a:rPr>
                          </m:ctrlPr>
                        </m:dPr>
                        <m:e>
                          <m:r>
                            <a:rPr lang="en-US" sz="2400" b="1" i="1" smtClean="0">
                              <a:solidFill>
                                <a:srgbClr val="FF0000"/>
                              </a:solidFill>
                              <a:latin typeface="Cambria Math" panose="02040503050406030204" pitchFamily="18" charset="0"/>
                              <a:ea typeface="Cambria Math" panose="02040503050406030204" pitchFamily="18" charset="0"/>
                            </a:rPr>
                            <m:t>𝑺</m:t>
                          </m:r>
                          <m:r>
                            <a:rPr lang="en-US" sz="2400" b="1" i="1" smtClean="0">
                              <a:solidFill>
                                <a:srgbClr val="FF0000"/>
                              </a:solidFill>
                              <a:latin typeface="Cambria Math" panose="02040503050406030204" pitchFamily="18" charset="0"/>
                              <a:ea typeface="Cambria Math" panose="02040503050406030204" pitchFamily="18" charset="0"/>
                            </a:rPr>
                            <m:t>∩</m:t>
                          </m:r>
                          <m:d>
                            <m:dPr>
                              <m:begChr m:val="["/>
                              <m:endChr m:val="]"/>
                              <m:ctrlPr>
                                <a:rPr lang="en-US" sz="2400" b="1" i="1">
                                  <a:solidFill>
                                    <a:srgbClr val="FF0000"/>
                                  </a:solidFill>
                                  <a:latin typeface="Cambria Math" panose="02040503050406030204" pitchFamily="18" charset="0"/>
                                  <a:ea typeface="Cambria Math" panose="02040503050406030204" pitchFamily="18" charset="0"/>
                                </a:rPr>
                              </m:ctrlPr>
                            </m:dPr>
                            <m:e>
                              <m:r>
                                <a:rPr lang="en-US" sz="2400" b="1" i="1" smtClean="0">
                                  <a:solidFill>
                                    <a:srgbClr val="FF0000"/>
                                  </a:solidFill>
                                  <a:latin typeface="Cambria Math" panose="02040503050406030204" pitchFamily="18" charset="0"/>
                                  <a:ea typeface="Cambria Math" panose="02040503050406030204" pitchFamily="18" charset="0"/>
                                </a:rPr>
                                <m:t>𝒗</m:t>
                              </m:r>
                              <m:r>
                                <a:rPr lang="en-US" sz="2400" b="1" i="1" smtClean="0">
                                  <a:solidFill>
                                    <a:srgbClr val="FF0000"/>
                                  </a:solidFill>
                                  <a:latin typeface="Cambria Math" panose="02040503050406030204" pitchFamily="18" charset="0"/>
                                  <a:ea typeface="Cambria Math" panose="02040503050406030204" pitchFamily="18" charset="0"/>
                                </a:rPr>
                                <m:t>−</m:t>
                              </m:r>
                              <m:r>
                                <a:rPr lang="en-US" sz="2400" b="1" i="1" smtClean="0">
                                  <a:solidFill>
                                    <a:srgbClr val="FF0000"/>
                                  </a:solidFill>
                                  <a:latin typeface="Cambria Math" panose="02040503050406030204" pitchFamily="18" charset="0"/>
                                  <a:ea typeface="Cambria Math" panose="02040503050406030204" pitchFamily="18" charset="0"/>
                                </a:rPr>
                                <m:t>𝟐</m:t>
                              </m:r>
                              <m:r>
                                <a:rPr lang="en-US" sz="2400" b="1" i="1" smtClean="0">
                                  <a:solidFill>
                                    <a:srgbClr val="FF0000"/>
                                  </a:solidFill>
                                  <a:latin typeface="Cambria Math" panose="02040503050406030204" pitchFamily="18" charset="0"/>
                                  <a:ea typeface="Cambria Math" panose="02040503050406030204" pitchFamily="18" charset="0"/>
                                </a:rPr>
                                <m:t>𝒓</m:t>
                              </m:r>
                              <m:r>
                                <a:rPr lang="en-US" sz="2400" b="1" i="1" smtClean="0">
                                  <a:solidFill>
                                    <a:srgbClr val="FF0000"/>
                                  </a:solidFill>
                                  <a:latin typeface="Cambria Math" panose="02040503050406030204" pitchFamily="18" charset="0"/>
                                  <a:ea typeface="Cambria Math" panose="02040503050406030204" pitchFamily="18" charset="0"/>
                                </a:rPr>
                                <m:t>−</m:t>
                              </m:r>
                              <m:r>
                                <a:rPr lang="en-US" sz="2400" b="1" i="1" smtClean="0">
                                  <a:solidFill>
                                    <a:srgbClr val="FF0000"/>
                                  </a:solidFill>
                                  <a:latin typeface="Cambria Math" panose="02040503050406030204" pitchFamily="18" charset="0"/>
                                  <a:ea typeface="Cambria Math" panose="02040503050406030204" pitchFamily="18" charset="0"/>
                                </a:rPr>
                                <m:t>𝟏</m:t>
                              </m:r>
                              <m:r>
                                <a:rPr lang="en-US" sz="2400" b="1" i="1" smtClean="0">
                                  <a:solidFill>
                                    <a:srgbClr val="FF0000"/>
                                  </a:solidFill>
                                  <a:latin typeface="Cambria Math" panose="02040503050406030204" pitchFamily="18" charset="0"/>
                                  <a:ea typeface="Cambria Math" panose="02040503050406030204" pitchFamily="18" charset="0"/>
                                </a:rPr>
                                <m:t>,</m:t>
                              </m:r>
                              <m:r>
                                <a:rPr lang="en-US" sz="2400" b="1" i="1" smtClean="0">
                                  <a:solidFill>
                                    <a:srgbClr val="FF0000"/>
                                  </a:solidFill>
                                  <a:latin typeface="Cambria Math" panose="02040503050406030204" pitchFamily="18" charset="0"/>
                                  <a:ea typeface="Cambria Math" panose="02040503050406030204" pitchFamily="18" charset="0"/>
                                </a:rPr>
                                <m:t>𝒗</m:t>
                              </m:r>
                              <m:r>
                                <a:rPr lang="en-US" sz="2400" b="1" i="1" smtClean="0">
                                  <a:solidFill>
                                    <a:srgbClr val="FF0000"/>
                                  </a:solidFill>
                                  <a:latin typeface="Cambria Math" panose="02040503050406030204" pitchFamily="18" charset="0"/>
                                  <a:ea typeface="Cambria Math" panose="02040503050406030204" pitchFamily="18" charset="0"/>
                                </a:rPr>
                                <m:t>−</m:t>
                              </m:r>
                              <m:r>
                                <a:rPr lang="en-US" sz="2400" b="1" i="1" smtClean="0">
                                  <a:solidFill>
                                    <a:srgbClr val="FF0000"/>
                                  </a:solidFill>
                                  <a:latin typeface="Cambria Math" panose="02040503050406030204" pitchFamily="18" charset="0"/>
                                  <a:ea typeface="Cambria Math" panose="02040503050406030204" pitchFamily="18" charset="0"/>
                                </a:rPr>
                                <m:t>𝒓</m:t>
                              </m:r>
                              <m:r>
                                <a:rPr lang="en-US" sz="2400" b="1" i="1" smtClean="0">
                                  <a:solidFill>
                                    <a:srgbClr val="FF0000"/>
                                  </a:solidFill>
                                  <a:latin typeface="Cambria Math" panose="02040503050406030204" pitchFamily="18" charset="0"/>
                                  <a:ea typeface="Cambria Math" panose="02040503050406030204" pitchFamily="18" charset="0"/>
                                </a:rPr>
                                <m:t>−</m:t>
                              </m:r>
                              <m:r>
                                <a:rPr lang="en-US" sz="2400" b="1" i="1" smtClean="0">
                                  <a:solidFill>
                                    <a:srgbClr val="FF0000"/>
                                  </a:solidFill>
                                  <a:latin typeface="Cambria Math" panose="02040503050406030204" pitchFamily="18" charset="0"/>
                                  <a:ea typeface="Cambria Math" panose="02040503050406030204" pitchFamily="18" charset="0"/>
                                </a:rPr>
                                <m:t>𝟏</m:t>
                              </m:r>
                            </m:e>
                          </m:d>
                        </m:e>
                      </m:d>
                    </m:oMath>
                  </m:oMathPara>
                </a14:m>
                <a:endParaRPr lang="en-US" sz="2400" b="1" i="1" dirty="0" smtClean="0">
                  <a:solidFill>
                    <a:srgbClr val="00B050"/>
                  </a:solidFill>
                  <a:latin typeface="Cambria Math" panose="02040503050406030204" pitchFamily="18" charset="0"/>
                  <a:ea typeface="Cambria Math" panose="02040503050406030204" pitchFamily="18" charset="0"/>
                </a:endParaRPr>
              </a:p>
              <a:p>
                <a14:m>
                  <m:oMathPara xmlns:m="http://schemas.openxmlformats.org/officeDocument/2006/math">
                    <m:oMathParaPr>
                      <m:jc m:val="centerGroup"/>
                    </m:oMathParaPr>
                    <m:oMath xmlns:m="http://schemas.openxmlformats.org/officeDocument/2006/math">
                      <m:r>
                        <a:rPr lang="en-US" sz="2400" b="1" i="1" smtClean="0">
                          <a:solidFill>
                            <a:srgbClr val="00B050"/>
                          </a:solidFill>
                          <a:latin typeface="Cambria Math" panose="02040503050406030204" pitchFamily="18" charset="0"/>
                          <a:ea typeface="Cambria Math" panose="02040503050406030204" pitchFamily="18" charset="0"/>
                        </a:rPr>
                        <m:t>≥</m:t>
                      </m:r>
                      <m:f>
                        <m:fPr>
                          <m:ctrlPr>
                            <a:rPr lang="en-US" sz="2400" b="1" i="1" smtClean="0">
                              <a:solidFill>
                                <a:srgbClr val="00B050"/>
                              </a:solidFill>
                              <a:latin typeface="Cambria Math" panose="02040503050406030204" pitchFamily="18" charset="0"/>
                            </a:rPr>
                          </m:ctrlPr>
                        </m:fPr>
                        <m:num>
                          <m:r>
                            <a:rPr lang="en-US" sz="2400" b="1" i="1" smtClean="0">
                              <a:solidFill>
                                <a:srgbClr val="00B050"/>
                              </a:solidFill>
                              <a:latin typeface="Cambria Math" panose="02040503050406030204" pitchFamily="18" charset="0"/>
                            </a:rPr>
                            <m:t>𝒓</m:t>
                          </m:r>
                          <m:r>
                            <a:rPr lang="en-US" sz="2400" b="1" i="1" smtClean="0">
                              <a:solidFill>
                                <a:srgbClr val="00B050"/>
                              </a:solidFill>
                              <a:latin typeface="Cambria Math" panose="02040503050406030204" pitchFamily="18" charset="0"/>
                            </a:rPr>
                            <m:t>+</m:t>
                          </m:r>
                          <m:r>
                            <a:rPr lang="en-US" sz="2400" b="1" i="1" smtClean="0">
                              <a:solidFill>
                                <a:srgbClr val="00B050"/>
                              </a:solidFill>
                              <a:latin typeface="Cambria Math" panose="02040503050406030204" pitchFamily="18" charset="0"/>
                            </a:rPr>
                            <m:t>𝟏</m:t>
                          </m:r>
                        </m:num>
                        <m:den>
                          <m:r>
                            <a:rPr lang="en-US" sz="2400" b="1" i="1" smtClean="0">
                              <a:solidFill>
                                <a:srgbClr val="00B050"/>
                              </a:solidFill>
                              <a:latin typeface="Cambria Math" panose="02040503050406030204" pitchFamily="18" charset="0"/>
                            </a:rPr>
                            <m:t>𝟐</m:t>
                          </m:r>
                        </m:den>
                      </m:f>
                      <m:r>
                        <a:rPr lang="en-US" sz="2400" b="1" i="1">
                          <a:solidFill>
                            <a:srgbClr val="00B050"/>
                          </a:solidFill>
                          <a:latin typeface="Cambria Math" panose="02040503050406030204" pitchFamily="18" charset="0"/>
                        </a:rPr>
                        <m:t>+</m:t>
                      </m:r>
                      <m:d>
                        <m:dPr>
                          <m:ctrlPr>
                            <a:rPr lang="en-US" sz="2400" b="1" i="1" smtClean="0">
                              <a:solidFill>
                                <a:srgbClr val="00B050"/>
                              </a:solidFill>
                              <a:latin typeface="Cambria Math" panose="02040503050406030204" pitchFamily="18" charset="0"/>
                              <a:ea typeface="Cambria Math" panose="02040503050406030204" pitchFamily="18" charset="0"/>
                            </a:rPr>
                          </m:ctrlPr>
                        </m:dPr>
                        <m:e>
                          <m:r>
                            <a:rPr lang="en-US" sz="2400" b="1" i="1" smtClean="0">
                              <a:solidFill>
                                <a:srgbClr val="00B050"/>
                              </a:solidFill>
                              <a:latin typeface="Cambria Math" panose="02040503050406030204" pitchFamily="18" charset="0"/>
                              <a:ea typeface="Cambria Math" panose="02040503050406030204" pitchFamily="18" charset="0"/>
                            </a:rPr>
                            <m:t>𝟏</m:t>
                          </m:r>
                          <m:r>
                            <a:rPr lang="en-US" sz="2400" b="1" i="1" smtClean="0">
                              <a:solidFill>
                                <a:srgbClr val="00B050"/>
                              </a:solidFill>
                              <a:latin typeface="Cambria Math" panose="02040503050406030204" pitchFamily="18" charset="0"/>
                              <a:ea typeface="Cambria Math" panose="02040503050406030204" pitchFamily="18" charset="0"/>
                            </a:rPr>
                            <m:t>−</m:t>
                          </m:r>
                          <m:r>
                            <a:rPr lang="en-US" sz="2400" b="1" i="1">
                              <a:solidFill>
                                <a:srgbClr val="00B050"/>
                              </a:solidFill>
                              <a:latin typeface="Cambria Math" panose="02040503050406030204" pitchFamily="18" charset="0"/>
                              <a:ea typeface="Cambria Math" panose="02040503050406030204" pitchFamily="18" charset="0"/>
                            </a:rPr>
                            <m:t>𝜹</m:t>
                          </m:r>
                          <m:r>
                            <a:rPr lang="en-US" sz="2400" b="1" i="1" smtClean="0">
                              <a:solidFill>
                                <a:srgbClr val="00B050"/>
                              </a:solidFill>
                              <a:latin typeface="Cambria Math" panose="02040503050406030204" pitchFamily="18" charset="0"/>
                              <a:ea typeface="Cambria Math" panose="02040503050406030204" pitchFamily="18" charset="0"/>
                            </a:rPr>
                            <m:t>−</m:t>
                          </m:r>
                          <m:r>
                            <a:rPr lang="en-US" sz="2400" b="1" i="1" smtClean="0">
                              <a:solidFill>
                                <a:srgbClr val="FF0000"/>
                              </a:solidFill>
                              <a:latin typeface="Cambria Math" panose="02040503050406030204" pitchFamily="18" charset="0"/>
                              <a:ea typeface="Cambria Math" panose="02040503050406030204" pitchFamily="18" charset="0"/>
                            </a:rPr>
                            <m:t>𝟐</m:t>
                          </m:r>
                          <m:r>
                            <a:rPr lang="en-US" sz="2400" b="1" i="1" smtClean="0">
                              <a:solidFill>
                                <a:srgbClr val="FF0000"/>
                              </a:solidFill>
                              <a:latin typeface="Cambria Math" panose="02040503050406030204" pitchFamily="18" charset="0"/>
                              <a:ea typeface="Cambria Math" panose="02040503050406030204" pitchFamily="18" charset="0"/>
                            </a:rPr>
                            <m:t>𝒄</m:t>
                          </m:r>
                        </m:e>
                      </m:d>
                      <m:d>
                        <m:dPr>
                          <m:ctrlPr>
                            <a:rPr lang="en-US" sz="2400" b="1" i="1">
                              <a:solidFill>
                                <a:srgbClr val="00B050"/>
                              </a:solidFill>
                              <a:latin typeface="Cambria Math" panose="02040503050406030204" pitchFamily="18" charset="0"/>
                              <a:ea typeface="Cambria Math" panose="02040503050406030204" pitchFamily="18" charset="0"/>
                            </a:rPr>
                          </m:ctrlPr>
                        </m:dPr>
                        <m:e>
                          <m:r>
                            <a:rPr lang="en-US" sz="2400" b="1" i="1">
                              <a:solidFill>
                                <a:srgbClr val="00B050"/>
                              </a:solidFill>
                              <a:latin typeface="Cambria Math" panose="02040503050406030204" pitchFamily="18" charset="0"/>
                              <a:ea typeface="Cambria Math" panose="02040503050406030204" pitchFamily="18" charset="0"/>
                            </a:rPr>
                            <m:t>𝒓</m:t>
                          </m:r>
                          <m:r>
                            <a:rPr lang="en-US" sz="2400" b="1" i="1">
                              <a:solidFill>
                                <a:srgbClr val="00B050"/>
                              </a:solidFill>
                              <a:latin typeface="Cambria Math" panose="02040503050406030204" pitchFamily="18" charset="0"/>
                              <a:ea typeface="Cambria Math" panose="02040503050406030204" pitchFamily="18" charset="0"/>
                            </a:rPr>
                            <m:t>+</m:t>
                          </m:r>
                          <m:r>
                            <a:rPr lang="en-US" sz="2400" b="1" i="1">
                              <a:solidFill>
                                <a:srgbClr val="00B050"/>
                              </a:solidFill>
                              <a:latin typeface="Cambria Math" panose="02040503050406030204" pitchFamily="18" charset="0"/>
                              <a:ea typeface="Cambria Math" panose="02040503050406030204" pitchFamily="18" charset="0"/>
                            </a:rPr>
                            <m:t>𝟏</m:t>
                          </m:r>
                        </m:e>
                      </m:d>
                      <m:r>
                        <a:rPr lang="en-US" sz="2400" b="1" i="1" smtClean="0">
                          <a:solidFill>
                            <a:srgbClr val="00B050"/>
                          </a:solidFill>
                          <a:latin typeface="Cambria Math" panose="02040503050406030204" pitchFamily="18" charset="0"/>
                          <a:ea typeface="Cambria Math" panose="02040503050406030204" pitchFamily="18" charset="0"/>
                        </a:rPr>
                        <m:t>&gt;</m:t>
                      </m:r>
                      <m:r>
                        <a:rPr lang="en-US" sz="2400" b="1" i="1" smtClean="0">
                          <a:latin typeface="Cambria Math" panose="02040503050406030204" pitchFamily="18" charset="0"/>
                          <a:ea typeface="Cambria Math" panose="02040503050406030204" pitchFamily="18" charset="0"/>
                        </a:rPr>
                        <m:t> </m:t>
                      </m:r>
                      <m:r>
                        <a:rPr lang="en-US" sz="2400" b="1" i="1">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𝟐</m:t>
                      </m:r>
                      <m:r>
                        <a:rPr lang="en-US" sz="2400" b="1" i="1">
                          <a:latin typeface="Cambria Math" panose="02040503050406030204" pitchFamily="18" charset="0"/>
                          <a:ea typeface="Cambria Math" panose="02040503050406030204" pitchFamily="18" charset="0"/>
                        </a:rPr>
                        <m:t>𝒓</m:t>
                      </m:r>
                      <m:r>
                        <a:rPr lang="en-US" sz="2400" b="1" i="1">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𝟐</m:t>
                      </m:r>
                      <m:r>
                        <a:rPr lang="en-US" sz="2400" b="1" i="1">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𝟐</m:t>
                      </m:r>
                    </m:oMath>
                  </m:oMathPara>
                </a14:m>
                <a:endParaRPr lang="en-US" sz="2400" dirty="0"/>
              </a:p>
            </p:txBody>
          </p:sp>
        </mc:Choice>
        <mc:Fallback>
          <p:sp>
            <p:nvSpPr>
              <p:cNvPr id="4" name="TextBox 3"/>
              <p:cNvSpPr txBox="1">
                <a:spLocks noRot="1" noChangeAspect="1" noMove="1" noResize="1" noEditPoints="1" noAdjustHandles="1" noChangeArrowheads="1" noChangeShapeType="1" noTextEdit="1"/>
              </p:cNvSpPr>
              <p:nvPr/>
            </p:nvSpPr>
            <p:spPr>
              <a:xfrm>
                <a:off x="173171" y="4741384"/>
                <a:ext cx="12018829" cy="2054217"/>
              </a:xfrm>
              <a:prstGeom prst="rect">
                <a:avLst/>
              </a:prstGeom>
              <a:blipFill>
                <a:blip r:embed="rId4"/>
                <a:stretch>
                  <a:fillRect l="-761" t="-237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TextBox 54"/>
              <p:cNvSpPr txBox="1"/>
              <p:nvPr/>
            </p:nvSpPr>
            <p:spPr>
              <a:xfrm>
                <a:off x="311990" y="4074339"/>
                <a:ext cx="12137362" cy="830997"/>
              </a:xfrm>
              <a:prstGeom prst="rect">
                <a:avLst/>
              </a:prstGeom>
              <a:noFill/>
            </p:spPr>
            <p:txBody>
              <a:bodyPr wrap="square" lIns="91440" tIns="45720" rIns="91440" bIns="45720" rtlCol="0">
                <a:spAutoFit/>
              </a:bodyPr>
              <a:lstStyle/>
              <a:p>
                <a:r>
                  <a:rPr lang="en-US" sz="2400" b="1" dirty="0" smtClean="0"/>
                  <a:t>Definition: Let </a:t>
                </a:r>
                <a14:m>
                  <m:oMath xmlns:m="http://schemas.openxmlformats.org/officeDocument/2006/math">
                    <m:sSub>
                      <m:sSubPr>
                        <m:ctrlPr>
                          <a:rPr lang="en-US" sz="2400" b="1" i="1" smtClean="0">
                            <a:solidFill>
                              <a:srgbClr val="00B050"/>
                            </a:solidFill>
                            <a:latin typeface="Cambria Math" panose="02040503050406030204" pitchFamily="18" charset="0"/>
                          </a:rPr>
                        </m:ctrlPr>
                      </m:sSubPr>
                      <m:e>
                        <m:r>
                          <a:rPr lang="en-US" sz="2400" b="1" i="1" smtClean="0">
                            <a:solidFill>
                              <a:srgbClr val="00B050"/>
                            </a:solidFill>
                            <a:latin typeface="Cambria Math" panose="02040503050406030204" pitchFamily="18" charset="0"/>
                          </a:rPr>
                          <m:t>𝑳</m:t>
                        </m:r>
                      </m:e>
                      <m:sub>
                        <m:r>
                          <a:rPr lang="en-US" sz="2400" b="1" i="1" smtClean="0">
                            <a:solidFill>
                              <a:srgbClr val="00B050"/>
                            </a:solidFill>
                            <a:latin typeface="Cambria Math" panose="02040503050406030204" pitchFamily="18" charset="0"/>
                          </a:rPr>
                          <m:t>𝒊</m:t>
                        </m:r>
                      </m:sub>
                    </m:sSub>
                    <m:r>
                      <a:rPr lang="en-US" sz="2400" b="1" i="1" smtClean="0">
                        <a:latin typeface="Cambria Math" panose="02040503050406030204" pitchFamily="18" charset="0"/>
                      </a:rPr>
                      <m:t>=#</m:t>
                    </m:r>
                    <m:r>
                      <a:rPr lang="en-US" sz="2400" b="1" i="1" smtClean="0">
                        <a:latin typeface="Cambria Math" panose="02040503050406030204" pitchFamily="18" charset="0"/>
                      </a:rPr>
                      <m:t>𝒏𝒐𝒅𝒆𝒔</m:t>
                    </m:r>
                  </m:oMath>
                </a14:m>
                <a:r>
                  <a:rPr lang="en-US" sz="2400" b="1" dirty="0" smtClean="0"/>
                  <a:t> between v-i+1 and v </a:t>
                </a:r>
                <a:r>
                  <a:rPr lang="en-US" sz="2400" b="1" i="1" dirty="0" smtClean="0"/>
                  <a:t>from which</a:t>
                </a:r>
                <a:r>
                  <a:rPr lang="en-US" sz="2400" b="1" dirty="0" smtClean="0"/>
                  <a:t> node v can be reached in </a:t>
                </a:r>
                <a14:m>
                  <m:oMath xmlns:m="http://schemas.openxmlformats.org/officeDocument/2006/math">
                    <m:sSub>
                      <m:sSubPr>
                        <m:ctrlPr>
                          <a:rPr lang="en-US" sz="2400" i="1">
                            <a:solidFill>
                              <a:srgbClr val="00B0F0"/>
                            </a:solidFill>
                            <a:latin typeface="Cambria Math" panose="02040503050406030204" pitchFamily="18" charset="0"/>
                          </a:rPr>
                        </m:ctrlPr>
                      </m:sSubPr>
                      <m:e>
                        <m:r>
                          <a:rPr lang="en-US" sz="2400" i="1">
                            <a:solidFill>
                              <a:srgbClr val="00B0F0"/>
                            </a:solidFill>
                            <a:latin typeface="Cambria Math"/>
                          </a:rPr>
                          <m:t>𝐺</m:t>
                        </m:r>
                      </m:e>
                      <m:sub>
                        <m:r>
                          <a:rPr lang="en-US" sz="2400" i="1">
                            <a:solidFill>
                              <a:srgbClr val="00B0F0"/>
                            </a:solidFill>
                            <a:latin typeface="Cambria Math"/>
                          </a:rPr>
                          <m:t>𝑚</m:t>
                        </m:r>
                      </m:sub>
                    </m:sSub>
                  </m:oMath>
                </a14:m>
                <a:r>
                  <a:rPr lang="en-US" sz="2400" dirty="0">
                    <a:solidFill>
                      <a:srgbClr val="FF0000"/>
                    </a:solidFill>
                  </a:rPr>
                  <a:t>-</a:t>
                </a:r>
                <a:r>
                  <a:rPr lang="en-US" sz="2400" dirty="0" smtClean="0">
                    <a:solidFill>
                      <a:srgbClr val="FF0000"/>
                    </a:solidFill>
                  </a:rPr>
                  <a:t>S</a:t>
                </a:r>
              </a:p>
              <a:p>
                <a:r>
                  <a:rPr lang="en-US" sz="2400" b="1" dirty="0" smtClean="0"/>
                  <a:t>  </a:t>
                </a:r>
                <a:endParaRPr lang="en-US" sz="2400" dirty="0"/>
              </a:p>
            </p:txBody>
          </p:sp>
        </mc:Choice>
        <mc:Fallback>
          <p:sp>
            <p:nvSpPr>
              <p:cNvPr id="55" name="TextBox 54"/>
              <p:cNvSpPr txBox="1">
                <a:spLocks noRot="1" noChangeAspect="1" noMove="1" noResize="1" noEditPoints="1" noAdjustHandles="1" noChangeArrowheads="1" noChangeShapeType="1" noTextEdit="1"/>
              </p:cNvSpPr>
              <p:nvPr/>
            </p:nvSpPr>
            <p:spPr>
              <a:xfrm>
                <a:off x="311990" y="4074339"/>
                <a:ext cx="12137362" cy="830997"/>
              </a:xfrm>
              <a:prstGeom prst="rect">
                <a:avLst/>
              </a:prstGeom>
              <a:blipFill>
                <a:blip r:embed="rId5"/>
                <a:stretch>
                  <a:fillRect l="-753" t="-5839"/>
                </a:stretch>
              </a:blipFill>
            </p:spPr>
            <p:txBody>
              <a:bodyPr/>
              <a:lstStyle/>
              <a:p>
                <a:r>
                  <a:rPr lang="en-US">
                    <a:noFill/>
                  </a:rPr>
                  <a:t> </a:t>
                </a:r>
              </a:p>
            </p:txBody>
          </p:sp>
        </mc:Fallback>
      </mc:AlternateContent>
      <p:sp>
        <p:nvSpPr>
          <p:cNvPr id="30" name="Oval 29"/>
          <p:cNvSpPr/>
          <p:nvPr/>
        </p:nvSpPr>
        <p:spPr>
          <a:xfrm>
            <a:off x="173171" y="1742004"/>
            <a:ext cx="5713200" cy="1105603"/>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32" name="Oval 31"/>
          <p:cNvSpPr/>
          <p:nvPr/>
        </p:nvSpPr>
        <p:spPr>
          <a:xfrm>
            <a:off x="281460" y="2018855"/>
            <a:ext cx="1540470"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smtClean="0"/>
              <a:t>V-2r-2</a:t>
            </a:r>
            <a:endParaRPr lang="en-US" sz="2267" dirty="0"/>
          </a:p>
        </p:txBody>
      </p:sp>
      <p:cxnSp>
        <p:nvCxnSpPr>
          <p:cNvPr id="39" name="Straight Arrow Connector 38"/>
          <p:cNvCxnSpPr/>
          <p:nvPr/>
        </p:nvCxnSpPr>
        <p:spPr>
          <a:xfrm flipV="1">
            <a:off x="11589217" y="2210606"/>
            <a:ext cx="347805" cy="943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213928" y="2262503"/>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683667" y="2304244"/>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477946" y="1572886"/>
            <a:ext cx="679994" cy="954107"/>
          </a:xfrm>
          <a:prstGeom prst="rect">
            <a:avLst/>
          </a:prstGeom>
          <a:noFill/>
        </p:spPr>
        <p:txBody>
          <a:bodyPr wrap="none" lIns="91440" tIns="45720" rIns="91440" bIns="45720" rtlCol="0">
            <a:spAutoFit/>
          </a:bodyPr>
          <a:lstStyle/>
          <a:p>
            <a:r>
              <a:rPr lang="en-US" sz="5600" dirty="0"/>
              <a:t>…</a:t>
            </a:r>
          </a:p>
        </p:txBody>
      </p:sp>
      <p:sp>
        <p:nvSpPr>
          <p:cNvPr id="47" name="Oval 46"/>
          <p:cNvSpPr/>
          <p:nvPr/>
        </p:nvSpPr>
        <p:spPr>
          <a:xfrm>
            <a:off x="4194516" y="2003819"/>
            <a:ext cx="1565178" cy="5793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smtClean="0"/>
              <a:t>v-r-1</a:t>
            </a:r>
            <a:endParaRPr lang="en-US" sz="2267" dirty="0"/>
          </a:p>
        </p:txBody>
      </p:sp>
      <p:sp>
        <p:nvSpPr>
          <p:cNvPr id="48" name="Oval 47"/>
          <p:cNvSpPr/>
          <p:nvPr/>
        </p:nvSpPr>
        <p:spPr>
          <a:xfrm>
            <a:off x="2043578" y="2025297"/>
            <a:ext cx="119946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smtClean="0"/>
              <a:t>v-2r</a:t>
            </a:r>
            <a:endParaRPr lang="en-US" sz="2267" dirty="0"/>
          </a:p>
        </p:txBody>
      </p:sp>
      <p:cxnSp>
        <p:nvCxnSpPr>
          <p:cNvPr id="58" name="Straight Arrow Connector 57"/>
          <p:cNvCxnSpPr/>
          <p:nvPr/>
        </p:nvCxnSpPr>
        <p:spPr>
          <a:xfrm flipV="1">
            <a:off x="3846711" y="2219684"/>
            <a:ext cx="347805" cy="943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336231" y="1651802"/>
            <a:ext cx="679994" cy="954107"/>
          </a:xfrm>
          <a:prstGeom prst="rect">
            <a:avLst/>
          </a:prstGeom>
          <a:noFill/>
        </p:spPr>
        <p:txBody>
          <a:bodyPr wrap="none" lIns="91440" tIns="45720" rIns="91440" bIns="45720" rtlCol="0">
            <a:spAutoFit/>
          </a:bodyPr>
          <a:lstStyle/>
          <a:p>
            <a:r>
              <a:rPr lang="en-US" sz="5600" dirty="0"/>
              <a:t>…</a:t>
            </a:r>
          </a:p>
        </p:txBody>
      </p:sp>
      <p:sp>
        <p:nvSpPr>
          <p:cNvPr id="60" name="Left Brace 59"/>
          <p:cNvSpPr/>
          <p:nvPr/>
        </p:nvSpPr>
        <p:spPr>
          <a:xfrm rot="5400000" flipH="1">
            <a:off x="2375468" y="1419903"/>
            <a:ext cx="671448" cy="3356489"/>
          </a:xfrm>
          <a:prstGeom prst="leftBrace">
            <a:avLst>
              <a:gd name="adj1" fmla="val 8333"/>
              <a:gd name="adj2" fmla="val 5189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91440" tIns="45720" rIns="91440" bIns="45720" spcCol="0" rtlCol="0" anchor="ctr"/>
          <a:lstStyle/>
          <a:p>
            <a:pPr algn="ctr"/>
            <a:endParaRPr lang="en-US" sz="2400">
              <a:solidFill>
                <a:srgbClr val="FF0000"/>
              </a:solidFill>
            </a:endParaRPr>
          </a:p>
        </p:txBody>
      </p:sp>
      <mc:AlternateContent xmlns:mc="http://schemas.openxmlformats.org/markup-compatibility/2006">
        <mc:Choice xmlns:a14="http://schemas.microsoft.com/office/drawing/2010/main" Requires="a14">
          <p:sp>
            <p:nvSpPr>
              <p:cNvPr id="61" name="TextBox 60"/>
              <p:cNvSpPr txBox="1"/>
              <p:nvPr/>
            </p:nvSpPr>
            <p:spPr>
              <a:xfrm>
                <a:off x="311990" y="3520594"/>
                <a:ext cx="5116600" cy="523220"/>
              </a:xfrm>
              <a:prstGeom prst="rect">
                <a:avLst/>
              </a:prstGeom>
              <a:noFill/>
            </p:spPr>
            <p:txBody>
              <a:bodyPr wrap="square" lIns="91440" tIns="45720" rIns="91440" bIns="45720" rtlCol="0">
                <a:spAutoFit/>
              </a:bodyPr>
              <a:lstStyle/>
              <a:p>
                <a14:m>
                  <m:oMath xmlns:m="http://schemas.openxmlformats.org/officeDocument/2006/math">
                    <m:r>
                      <a:rPr lang="en-US" sz="2800" i="1" smtClean="0">
                        <a:solidFill>
                          <a:srgbClr val="FF0000"/>
                        </a:solidFill>
                        <a:latin typeface="Cambria Math"/>
                        <a:ea typeface="Cambria Math"/>
                      </a:rPr>
                      <m:t>≤</m:t>
                    </m:r>
                    <m:r>
                      <a:rPr lang="en-US" sz="2800" b="0" i="1" smtClean="0">
                        <a:solidFill>
                          <a:srgbClr val="FF0000"/>
                        </a:solidFill>
                        <a:latin typeface="Cambria Math" panose="02040503050406030204" pitchFamily="18" charset="0"/>
                        <a:ea typeface="Cambria Math"/>
                      </a:rPr>
                      <m:t>2</m:t>
                    </m:r>
                    <m:r>
                      <a:rPr lang="en-US" sz="2800" i="1">
                        <a:solidFill>
                          <a:srgbClr val="FF0000"/>
                        </a:solidFill>
                        <a:latin typeface="Cambria Math"/>
                      </a:rPr>
                      <m:t>𝑐</m:t>
                    </m:r>
                    <m:r>
                      <a:rPr lang="en-US" sz="2800" i="1">
                        <a:solidFill>
                          <a:srgbClr val="FF0000"/>
                        </a:solidFill>
                        <a:latin typeface="Cambria Math"/>
                        <a:ea typeface="Cambria Math"/>
                      </a:rPr>
                      <m:t>×</m:t>
                    </m:r>
                    <m:r>
                      <a:rPr lang="en-US" sz="2800" i="1">
                        <a:solidFill>
                          <a:srgbClr val="FF0000"/>
                        </a:solidFill>
                        <a:latin typeface="Cambria Math" panose="02040503050406030204" pitchFamily="18" charset="0"/>
                        <a:ea typeface="Cambria Math"/>
                      </a:rPr>
                      <m:t>(</m:t>
                    </m:r>
                    <m:r>
                      <a:rPr lang="en-US" sz="2800" i="1">
                        <a:solidFill>
                          <a:srgbClr val="FF0000"/>
                        </a:solidFill>
                        <a:latin typeface="Cambria Math"/>
                        <a:ea typeface="Cambria Math"/>
                      </a:rPr>
                      <m:t>𝑟</m:t>
                    </m:r>
                    <m:r>
                      <a:rPr lang="en-US" sz="2800" i="1">
                        <a:solidFill>
                          <a:srgbClr val="FF0000"/>
                        </a:solidFill>
                        <a:latin typeface="Cambria Math" panose="02040503050406030204" pitchFamily="18" charset="0"/>
                        <a:ea typeface="Cambria Math"/>
                      </a:rPr>
                      <m:t>+1)</m:t>
                    </m:r>
                  </m:oMath>
                </a14:m>
                <a:r>
                  <a:rPr lang="en-US" sz="2800" dirty="0">
                    <a:solidFill>
                      <a:srgbClr val="FF0000"/>
                    </a:solidFill>
                  </a:rPr>
                  <a:t> nodes in </a:t>
                </a:r>
                <a:r>
                  <a:rPr lang="en-US" sz="2800" dirty="0" smtClean="0">
                    <a:solidFill>
                      <a:srgbClr val="FF0000"/>
                    </a:solidFill>
                  </a:rPr>
                  <a:t>S (Why?)</a:t>
                </a:r>
                <a:endParaRPr lang="en-US" sz="2800" dirty="0">
                  <a:solidFill>
                    <a:srgbClr val="FF0000"/>
                  </a:solidFill>
                </a:endParaRPr>
              </a:p>
            </p:txBody>
          </p:sp>
        </mc:Choice>
        <mc:Fallback>
          <p:sp>
            <p:nvSpPr>
              <p:cNvPr id="61" name="TextBox 60"/>
              <p:cNvSpPr txBox="1">
                <a:spLocks noRot="1" noChangeAspect="1" noMove="1" noResize="1" noEditPoints="1" noAdjustHandles="1" noChangeArrowheads="1" noChangeShapeType="1" noTextEdit="1"/>
              </p:cNvSpPr>
              <p:nvPr/>
            </p:nvSpPr>
            <p:spPr>
              <a:xfrm>
                <a:off x="311990" y="3520594"/>
                <a:ext cx="5116600" cy="523220"/>
              </a:xfrm>
              <a:prstGeom prst="rect">
                <a:avLst/>
              </a:prstGeom>
              <a:blipFill>
                <a:blip r:embed="rId6"/>
                <a:stretch>
                  <a:fillRect t="-11765" r="-2024" b="-3411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p:cNvSpPr txBox="1"/>
              <p:nvPr/>
            </p:nvSpPr>
            <p:spPr>
              <a:xfrm>
                <a:off x="9723478" y="6350896"/>
                <a:ext cx="2452916" cy="491096"/>
              </a:xfrm>
              <a:prstGeom prst="rect">
                <a:avLst/>
              </a:prstGeom>
              <a:noFill/>
            </p:spPr>
            <p:txBody>
              <a:bodyPr wrap="none" rtlCol="0">
                <a:spAutoFit/>
              </a:bodyPr>
              <a:lstStyle/>
              <a:p>
                <a:r>
                  <a:rPr lang="en-US" dirty="0" smtClean="0"/>
                  <a:t>Assume </a:t>
                </a:r>
                <a14:m>
                  <m:oMath xmlns:m="http://schemas.openxmlformats.org/officeDocument/2006/math">
                    <m:r>
                      <a:rPr lang="en-US" b="1" i="1">
                        <a:solidFill>
                          <a:srgbClr val="00B050"/>
                        </a:solidFill>
                        <a:latin typeface="Cambria Math" panose="02040503050406030204" pitchFamily="18" charset="0"/>
                        <a:ea typeface="Cambria Math" panose="02040503050406030204" pitchFamily="18" charset="0"/>
                      </a:rPr>
                      <m:t>𝟏</m:t>
                    </m:r>
                    <m:r>
                      <a:rPr lang="en-US" b="1" i="1">
                        <a:solidFill>
                          <a:srgbClr val="00B050"/>
                        </a:solidFill>
                        <a:latin typeface="Cambria Math" panose="02040503050406030204" pitchFamily="18" charset="0"/>
                        <a:ea typeface="Cambria Math" panose="02040503050406030204" pitchFamily="18" charset="0"/>
                      </a:rPr>
                      <m:t>−</m:t>
                    </m:r>
                    <m:r>
                      <a:rPr lang="en-US" b="1" i="1">
                        <a:solidFill>
                          <a:srgbClr val="00B050"/>
                        </a:solidFill>
                        <a:latin typeface="Cambria Math" panose="02040503050406030204" pitchFamily="18" charset="0"/>
                        <a:ea typeface="Cambria Math" panose="02040503050406030204" pitchFamily="18" charset="0"/>
                      </a:rPr>
                      <m:t>𝜹</m:t>
                    </m:r>
                    <m:r>
                      <a:rPr lang="en-US" b="1" i="1">
                        <a:solidFill>
                          <a:srgbClr val="00B050"/>
                        </a:solidFill>
                        <a:latin typeface="Cambria Math" panose="02040503050406030204" pitchFamily="18" charset="0"/>
                        <a:ea typeface="Cambria Math" panose="02040503050406030204" pitchFamily="18" charset="0"/>
                      </a:rPr>
                      <m:t>−</m:t>
                    </m:r>
                    <m:r>
                      <a:rPr lang="en-US" b="1" i="1">
                        <a:solidFill>
                          <a:srgbClr val="00B050"/>
                        </a:solidFill>
                        <a:latin typeface="Cambria Math" panose="02040503050406030204" pitchFamily="18" charset="0"/>
                        <a:ea typeface="Cambria Math" panose="02040503050406030204" pitchFamily="18" charset="0"/>
                      </a:rPr>
                      <m:t>𝟐</m:t>
                    </m:r>
                    <m:r>
                      <a:rPr lang="en-US" b="1" i="1">
                        <a:solidFill>
                          <a:srgbClr val="00B050"/>
                        </a:solidFill>
                        <a:latin typeface="Cambria Math" panose="02040503050406030204" pitchFamily="18" charset="0"/>
                        <a:ea typeface="Cambria Math" panose="02040503050406030204" pitchFamily="18" charset="0"/>
                      </a:rPr>
                      <m:t>𝒄</m:t>
                    </m:r>
                    <m:r>
                      <a:rPr lang="en-US" b="1" i="1" smtClean="0">
                        <a:latin typeface="Cambria Math" panose="02040503050406030204" pitchFamily="18" charset="0"/>
                        <a:ea typeface="Cambria Math" panose="02040503050406030204" pitchFamily="18" charset="0"/>
                      </a:rPr>
                      <m:t>≥</m:t>
                    </m:r>
                    <m:f>
                      <m:fPr>
                        <m:ctrlPr>
                          <a:rPr lang="en-US" b="1" i="1" smtClean="0">
                            <a:solidFill>
                              <a:srgbClr val="00B050"/>
                            </a:solidFill>
                            <a:latin typeface="Cambria Math" panose="02040503050406030204" pitchFamily="18" charset="0"/>
                            <a:ea typeface="Cambria Math" panose="02040503050406030204" pitchFamily="18" charset="0"/>
                          </a:rPr>
                        </m:ctrlPr>
                      </m:fPr>
                      <m:num>
                        <m:r>
                          <a:rPr lang="en-US" b="1" i="1" smtClean="0">
                            <a:solidFill>
                              <a:srgbClr val="00B050"/>
                            </a:solidFill>
                            <a:latin typeface="Cambria Math" panose="02040503050406030204" pitchFamily="18" charset="0"/>
                            <a:ea typeface="Cambria Math" panose="02040503050406030204" pitchFamily="18" charset="0"/>
                          </a:rPr>
                          <m:t>𝟏</m:t>
                        </m:r>
                      </m:num>
                      <m:den>
                        <m:r>
                          <a:rPr lang="en-US" b="1" i="1" smtClean="0">
                            <a:solidFill>
                              <a:srgbClr val="00B050"/>
                            </a:solidFill>
                            <a:latin typeface="Cambria Math" panose="02040503050406030204" pitchFamily="18" charset="0"/>
                            <a:ea typeface="Cambria Math" panose="02040503050406030204" pitchFamily="18" charset="0"/>
                          </a:rPr>
                          <m:t>𝟐</m:t>
                        </m:r>
                      </m:den>
                    </m:f>
                  </m:oMath>
                </a14:m>
                <a:endParaRPr lang="en-US" dirty="0"/>
              </a:p>
            </p:txBody>
          </p:sp>
        </mc:Choice>
        <mc:Fallback>
          <p:sp>
            <p:nvSpPr>
              <p:cNvPr id="3" name="TextBox 2"/>
              <p:cNvSpPr txBox="1">
                <a:spLocks noRot="1" noChangeAspect="1" noMove="1" noResize="1" noEditPoints="1" noAdjustHandles="1" noChangeArrowheads="1" noChangeShapeType="1" noTextEdit="1"/>
              </p:cNvSpPr>
              <p:nvPr/>
            </p:nvSpPr>
            <p:spPr>
              <a:xfrm>
                <a:off x="9723478" y="6350896"/>
                <a:ext cx="2452916" cy="491096"/>
              </a:xfrm>
              <a:prstGeom prst="rect">
                <a:avLst/>
              </a:prstGeom>
              <a:blipFill>
                <a:blip r:embed="rId7"/>
                <a:stretch>
                  <a:fillRect l="-1990" b="-8750"/>
                </a:stretch>
              </a:blipFill>
            </p:spPr>
            <p:txBody>
              <a:bodyPr/>
              <a:lstStyle/>
              <a:p>
                <a:r>
                  <a:rPr lang="en-US">
                    <a:noFill/>
                  </a:rPr>
                  <a:t> </a:t>
                </a:r>
              </a:p>
            </p:txBody>
          </p:sp>
        </mc:Fallback>
      </mc:AlternateContent>
    </p:spTree>
    <p:extLst>
      <p:ext uri="{BB962C8B-B14F-4D97-AF65-F5344CB8AC3E}">
        <p14:creationId xmlns:p14="http://schemas.microsoft.com/office/powerpoint/2010/main" val="302663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1" grpId="0" animBg="1"/>
      <p:bldP spid="69" grpId="0" animBg="1"/>
      <p:bldP spid="70" grpId="0"/>
      <p:bldP spid="4" grpId="0"/>
      <p:bldP spid="55" grpId="0"/>
      <p:bldP spid="60" grpId="0" animBg="1"/>
      <p:bldP spid="61" grpId="0"/>
      <p:bldP spid="3"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838199" y="365125"/>
                <a:ext cx="10890955" cy="1325563"/>
              </a:xfrm>
            </p:spPr>
            <p:txBody>
              <a:bodyPr/>
              <a:lstStyle/>
              <a:p>
                <a:r>
                  <a:rPr lang="en-US" dirty="0" smtClean="0"/>
                  <a:t>Combo: c-good Node + </a:t>
                </a:r>
                <a14:m>
                  <m:oMath xmlns:m="http://schemas.openxmlformats.org/officeDocument/2006/math">
                    <m:r>
                      <a:rPr lang="en-US" i="1">
                        <a:solidFill>
                          <a:srgbClr val="FF0000"/>
                        </a:solidFill>
                        <a:latin typeface="Cambria Math" panose="02040503050406030204" pitchFamily="18" charset="0"/>
                        <a:ea typeface="Cambria Math" panose="02040503050406030204" pitchFamily="18" charset="0"/>
                      </a:rPr>
                      <m:t>𝛿</m:t>
                    </m:r>
                    <m:r>
                      <a:rPr lang="en-US" i="1">
                        <a:solidFill>
                          <a:srgbClr val="FF0000"/>
                        </a:solidFill>
                        <a:latin typeface="Cambria Math" panose="02040503050406030204" pitchFamily="18" charset="0"/>
                        <a:ea typeface="Cambria Math" panose="02040503050406030204" pitchFamily="18" charset="0"/>
                      </a:rPr>
                      <m:t>− </m:t>
                    </m:r>
                  </m:oMath>
                </a14:m>
                <a:r>
                  <a:rPr lang="en-US" dirty="0" smtClean="0"/>
                  <a:t>Local Expansion </a:t>
                </a:r>
                <a:endParaRPr lang="en-US" dirty="0">
                  <a:solidFill>
                    <a:srgbClr val="FF0000"/>
                  </a:solidFill>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838199" y="365125"/>
                <a:ext cx="10890955" cy="1325563"/>
              </a:xfrm>
              <a:blipFill>
                <a:blip r:embed="rId2"/>
                <a:stretch>
                  <a:fillRect l="-2238"/>
                </a:stretch>
              </a:blipFill>
            </p:spPr>
            <p:txBody>
              <a:bodyPr/>
              <a:lstStyle/>
              <a:p>
                <a:r>
                  <a:rPr lang="en-US">
                    <a:noFill/>
                  </a:rPr>
                  <a:t> </a:t>
                </a:r>
              </a:p>
            </p:txBody>
          </p:sp>
        </mc:Fallback>
      </mc:AlternateContent>
      <p:sp>
        <p:nvSpPr>
          <p:cNvPr id="31" name="Oval 30"/>
          <p:cNvSpPr/>
          <p:nvPr/>
        </p:nvSpPr>
        <p:spPr>
          <a:xfrm>
            <a:off x="6285096" y="2018855"/>
            <a:ext cx="1237431" cy="5578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cxnSp>
        <p:nvCxnSpPr>
          <p:cNvPr id="34" name="Straight Arrow Connector 33"/>
          <p:cNvCxnSpPr/>
          <p:nvPr/>
        </p:nvCxnSpPr>
        <p:spPr>
          <a:xfrm flipV="1">
            <a:off x="6349830" y="2245040"/>
            <a:ext cx="347805" cy="943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1402760" y="2214460"/>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292979" y="22712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675268" y="1527453"/>
            <a:ext cx="679994" cy="954107"/>
          </a:xfrm>
          <a:prstGeom prst="rect">
            <a:avLst/>
          </a:prstGeom>
          <a:noFill/>
        </p:spPr>
        <p:txBody>
          <a:bodyPr wrap="none" lIns="91440" tIns="45720" rIns="91440" bIns="45720" rtlCol="0">
            <a:spAutoFit/>
          </a:bodyPr>
          <a:lstStyle/>
          <a:p>
            <a:r>
              <a:rPr lang="en-US" sz="5600" dirty="0"/>
              <a:t>…</a:t>
            </a:r>
          </a:p>
        </p:txBody>
      </p:sp>
      <p:sp>
        <p:nvSpPr>
          <p:cNvPr id="46" name="TextBox 45"/>
          <p:cNvSpPr txBox="1"/>
          <p:nvPr/>
        </p:nvSpPr>
        <p:spPr>
          <a:xfrm>
            <a:off x="8124663" y="1556969"/>
            <a:ext cx="679994" cy="954107"/>
          </a:xfrm>
          <a:prstGeom prst="rect">
            <a:avLst/>
          </a:prstGeom>
          <a:noFill/>
        </p:spPr>
        <p:txBody>
          <a:bodyPr wrap="none" lIns="91440" tIns="45720" rIns="91440" bIns="45720" rtlCol="0">
            <a:spAutoFit/>
          </a:bodyPr>
          <a:lstStyle/>
          <a:p>
            <a:r>
              <a:rPr lang="en-US" sz="5600" dirty="0"/>
              <a:t>…</a:t>
            </a:r>
          </a:p>
        </p:txBody>
      </p:sp>
      <p:sp>
        <p:nvSpPr>
          <p:cNvPr id="101" name="Oval 100"/>
          <p:cNvSpPr/>
          <p:nvPr/>
        </p:nvSpPr>
        <p:spPr>
          <a:xfrm>
            <a:off x="10577868" y="1955776"/>
            <a:ext cx="941204" cy="55789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smtClean="0"/>
              <a:t>v</a:t>
            </a:r>
            <a:endParaRPr lang="en-US" sz="2267" dirty="0"/>
          </a:p>
        </p:txBody>
      </p:sp>
      <p:sp>
        <p:nvSpPr>
          <p:cNvPr id="49" name="Oval 48"/>
          <p:cNvSpPr/>
          <p:nvPr/>
        </p:nvSpPr>
        <p:spPr>
          <a:xfrm>
            <a:off x="7652890" y="1992290"/>
            <a:ext cx="1219700"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sp>
        <p:nvSpPr>
          <p:cNvPr id="50" name="Oval 49"/>
          <p:cNvSpPr/>
          <p:nvPr/>
        </p:nvSpPr>
        <p:spPr>
          <a:xfrm>
            <a:off x="9206501" y="2003819"/>
            <a:ext cx="1185559" cy="5578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smtClean="0"/>
              <a:t>v-1</a:t>
            </a:r>
            <a:endParaRPr lang="en-US" sz="2267" dirty="0"/>
          </a:p>
        </p:txBody>
      </p:sp>
      <p:cxnSp>
        <p:nvCxnSpPr>
          <p:cNvPr id="51" name="Straight Arrow Connector 50"/>
          <p:cNvCxnSpPr/>
          <p:nvPr/>
        </p:nvCxnSpPr>
        <p:spPr>
          <a:xfrm flipV="1">
            <a:off x="10290158" y="2246763"/>
            <a:ext cx="347805" cy="943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5" name="TextBox 54"/>
              <p:cNvSpPr txBox="1"/>
              <p:nvPr/>
            </p:nvSpPr>
            <p:spPr>
              <a:xfrm>
                <a:off x="455051" y="3090710"/>
                <a:ext cx="12137362" cy="3785652"/>
              </a:xfrm>
              <a:prstGeom prst="rect">
                <a:avLst/>
              </a:prstGeom>
              <a:noFill/>
            </p:spPr>
            <p:txBody>
              <a:bodyPr wrap="square" lIns="91440" tIns="45720" rIns="91440" bIns="45720" rtlCol="0">
                <a:spAutoFit/>
              </a:bodyPr>
              <a:lstStyle/>
              <a:p>
                <a:r>
                  <a:rPr lang="en-US" sz="2400" b="1" dirty="0" smtClean="0"/>
                  <a:t>Claim: If nodes u and v are both c-good with respect to deleted nodes </a:t>
                </a:r>
                <a:r>
                  <a:rPr lang="en-US" sz="2400" dirty="0">
                    <a:solidFill>
                      <a:srgbClr val="FF0000"/>
                    </a:solidFill>
                  </a:rPr>
                  <a:t>S </a:t>
                </a:r>
                <a:r>
                  <a:rPr lang="en-US" sz="2400" b="1" dirty="0" smtClean="0"/>
                  <a:t>then there is some node u&lt;w&lt;v such that  </a:t>
                </a:r>
              </a:p>
              <a:p>
                <a:pPr marL="457200" indent="-457200">
                  <a:buAutoNum type="arabicParenBoth"/>
                </a:pPr>
                <a:r>
                  <a:rPr lang="en-US" sz="2400" b="1" dirty="0" smtClean="0"/>
                  <a:t>w reachable from u in  </a:t>
                </a:r>
                <a14:m>
                  <m:oMath xmlns:m="http://schemas.openxmlformats.org/officeDocument/2006/math">
                    <m:sSub>
                      <m:sSubPr>
                        <m:ctrlPr>
                          <a:rPr lang="en-US" sz="2400" i="1">
                            <a:solidFill>
                              <a:srgbClr val="00B0F0"/>
                            </a:solidFill>
                            <a:latin typeface="Cambria Math" panose="02040503050406030204" pitchFamily="18" charset="0"/>
                          </a:rPr>
                        </m:ctrlPr>
                      </m:sSubPr>
                      <m:e>
                        <m:r>
                          <a:rPr lang="en-US" sz="2400" i="1">
                            <a:solidFill>
                              <a:srgbClr val="00B0F0"/>
                            </a:solidFill>
                            <a:latin typeface="Cambria Math"/>
                          </a:rPr>
                          <m:t>𝐺</m:t>
                        </m:r>
                      </m:e>
                      <m:sub>
                        <m:r>
                          <a:rPr lang="en-US" sz="2400" i="1">
                            <a:solidFill>
                              <a:srgbClr val="00B0F0"/>
                            </a:solidFill>
                            <a:latin typeface="Cambria Math"/>
                          </a:rPr>
                          <m:t>𝑚</m:t>
                        </m:r>
                      </m:sub>
                    </m:sSub>
                  </m:oMath>
                </a14:m>
                <a:r>
                  <a:rPr lang="en-US" sz="2400" dirty="0">
                    <a:solidFill>
                      <a:srgbClr val="FF0000"/>
                    </a:solidFill>
                  </a:rPr>
                  <a:t>-</a:t>
                </a:r>
                <a:r>
                  <a:rPr lang="en-US" sz="2400" dirty="0" smtClean="0">
                    <a:solidFill>
                      <a:srgbClr val="FF0000"/>
                    </a:solidFill>
                  </a:rPr>
                  <a:t>S </a:t>
                </a:r>
                <a:r>
                  <a:rPr lang="en-US" sz="2400" dirty="0" smtClean="0"/>
                  <a:t>and </a:t>
                </a:r>
              </a:p>
              <a:p>
                <a:r>
                  <a:rPr lang="en-US" sz="2400" dirty="0" smtClean="0"/>
                  <a:t>(2) </a:t>
                </a:r>
                <a:r>
                  <a:rPr lang="en-US" sz="2400" b="1" dirty="0" smtClean="0"/>
                  <a:t>v </a:t>
                </a:r>
                <a:r>
                  <a:rPr lang="en-US" sz="2400" b="1" dirty="0"/>
                  <a:t>reachable from </a:t>
                </a:r>
                <a:r>
                  <a:rPr lang="en-US" sz="2400" b="1" dirty="0" smtClean="0"/>
                  <a:t>w </a:t>
                </a:r>
                <a:r>
                  <a:rPr lang="en-US" sz="2400" b="1" dirty="0"/>
                  <a:t>in  </a:t>
                </a:r>
                <a14:m>
                  <m:oMath xmlns:m="http://schemas.openxmlformats.org/officeDocument/2006/math">
                    <m:sSub>
                      <m:sSubPr>
                        <m:ctrlPr>
                          <a:rPr lang="en-US" sz="2400" i="1">
                            <a:solidFill>
                              <a:srgbClr val="00B0F0"/>
                            </a:solidFill>
                            <a:latin typeface="Cambria Math" panose="02040503050406030204" pitchFamily="18" charset="0"/>
                          </a:rPr>
                        </m:ctrlPr>
                      </m:sSubPr>
                      <m:e>
                        <m:r>
                          <a:rPr lang="en-US" sz="2400" i="1">
                            <a:solidFill>
                              <a:srgbClr val="00B0F0"/>
                            </a:solidFill>
                            <a:latin typeface="Cambria Math"/>
                          </a:rPr>
                          <m:t>𝐺</m:t>
                        </m:r>
                      </m:e>
                      <m:sub>
                        <m:r>
                          <a:rPr lang="en-US" sz="2400" i="1">
                            <a:solidFill>
                              <a:srgbClr val="00B0F0"/>
                            </a:solidFill>
                            <a:latin typeface="Cambria Math"/>
                          </a:rPr>
                          <m:t>𝑚</m:t>
                        </m:r>
                      </m:sub>
                    </m:sSub>
                  </m:oMath>
                </a14:m>
                <a:r>
                  <a:rPr lang="en-US" sz="2400" dirty="0">
                    <a:solidFill>
                      <a:srgbClr val="FF0000"/>
                    </a:solidFill>
                  </a:rPr>
                  <a:t>-</a:t>
                </a:r>
                <a:r>
                  <a:rPr lang="en-US" sz="2400" dirty="0">
                    <a:solidFill>
                      <a:srgbClr val="FF0000"/>
                    </a:solidFill>
                  </a:rPr>
                  <a:t>S </a:t>
                </a:r>
                <a:endParaRPr lang="en-US" sz="2400" dirty="0"/>
              </a:p>
              <a:p>
                <a:endParaRPr lang="en-US" sz="2400" b="1" dirty="0"/>
              </a:p>
              <a:p>
                <a:r>
                  <a:rPr lang="en-US" sz="2400" b="1" dirty="0" smtClean="0"/>
                  <a:t>Proof: We have established two claims</a:t>
                </a:r>
              </a:p>
              <a:p>
                <a:pPr marL="457200" indent="-457200">
                  <a:buFontTx/>
                  <a:buAutoNum type="arabicParenR"/>
                </a:pPr>
                <a:r>
                  <a:rPr lang="en-US" sz="2400" b="1" dirty="0" smtClean="0"/>
                  <a:t>Over half of the nodes in [</a:t>
                </a:r>
                <a:r>
                  <a:rPr lang="en-US" sz="2400" b="1" dirty="0" err="1" smtClean="0"/>
                  <a:t>u,v</a:t>
                </a:r>
                <a:r>
                  <a:rPr lang="en-US" sz="2400" b="1" dirty="0" smtClean="0"/>
                  <a:t>] are reachable from u </a:t>
                </a:r>
                <a:r>
                  <a:rPr lang="en-US" sz="2400" b="1" dirty="0"/>
                  <a:t>in  </a:t>
                </a:r>
                <a14:m>
                  <m:oMath xmlns:m="http://schemas.openxmlformats.org/officeDocument/2006/math">
                    <m:sSub>
                      <m:sSubPr>
                        <m:ctrlPr>
                          <a:rPr lang="en-US" sz="2400" i="1">
                            <a:solidFill>
                              <a:srgbClr val="00B0F0"/>
                            </a:solidFill>
                            <a:latin typeface="Cambria Math" panose="02040503050406030204" pitchFamily="18" charset="0"/>
                          </a:rPr>
                        </m:ctrlPr>
                      </m:sSubPr>
                      <m:e>
                        <m:r>
                          <a:rPr lang="en-US" sz="2400" i="1">
                            <a:solidFill>
                              <a:srgbClr val="00B0F0"/>
                            </a:solidFill>
                            <a:latin typeface="Cambria Math"/>
                          </a:rPr>
                          <m:t>𝐺</m:t>
                        </m:r>
                      </m:e>
                      <m:sub>
                        <m:r>
                          <a:rPr lang="en-US" sz="2400" i="1">
                            <a:solidFill>
                              <a:srgbClr val="00B0F0"/>
                            </a:solidFill>
                            <a:latin typeface="Cambria Math"/>
                          </a:rPr>
                          <m:t>𝑚</m:t>
                        </m:r>
                      </m:sub>
                    </m:sSub>
                  </m:oMath>
                </a14:m>
                <a:r>
                  <a:rPr lang="en-US" sz="2400" dirty="0">
                    <a:solidFill>
                      <a:srgbClr val="FF0000"/>
                    </a:solidFill>
                  </a:rPr>
                  <a:t>-S </a:t>
                </a:r>
                <a:endParaRPr lang="en-US" sz="2400" dirty="0"/>
              </a:p>
              <a:p>
                <a:pPr marL="457200" indent="-457200">
                  <a:buFontTx/>
                  <a:buAutoNum type="arabicParenR"/>
                </a:pPr>
                <a:r>
                  <a:rPr lang="en-US" sz="2400" b="1" dirty="0" smtClean="0"/>
                  <a:t>v is reachable from at least half of the nodes in [</a:t>
                </a:r>
                <a:r>
                  <a:rPr lang="en-US" sz="2400" b="1" dirty="0" err="1" smtClean="0"/>
                  <a:t>u,v</a:t>
                </a:r>
                <a:r>
                  <a:rPr lang="en-US" sz="2400" b="1" dirty="0" smtClean="0"/>
                  <a:t>] in  </a:t>
                </a:r>
                <a14:m>
                  <m:oMath xmlns:m="http://schemas.openxmlformats.org/officeDocument/2006/math">
                    <m:sSub>
                      <m:sSubPr>
                        <m:ctrlPr>
                          <a:rPr lang="en-US" sz="2400" i="1">
                            <a:solidFill>
                              <a:srgbClr val="00B0F0"/>
                            </a:solidFill>
                            <a:latin typeface="Cambria Math" panose="02040503050406030204" pitchFamily="18" charset="0"/>
                          </a:rPr>
                        </m:ctrlPr>
                      </m:sSubPr>
                      <m:e>
                        <m:r>
                          <a:rPr lang="en-US" sz="2400" i="1">
                            <a:solidFill>
                              <a:srgbClr val="00B0F0"/>
                            </a:solidFill>
                            <a:latin typeface="Cambria Math"/>
                          </a:rPr>
                          <m:t>𝐺</m:t>
                        </m:r>
                      </m:e>
                      <m:sub>
                        <m:r>
                          <a:rPr lang="en-US" sz="2400" i="1">
                            <a:solidFill>
                              <a:srgbClr val="00B0F0"/>
                            </a:solidFill>
                            <a:latin typeface="Cambria Math"/>
                          </a:rPr>
                          <m:t>𝑚</m:t>
                        </m:r>
                      </m:sub>
                    </m:sSub>
                  </m:oMath>
                </a14:m>
                <a:r>
                  <a:rPr lang="en-US" sz="2400" dirty="0">
                    <a:solidFill>
                      <a:srgbClr val="FF0000"/>
                    </a:solidFill>
                  </a:rPr>
                  <a:t>-S </a:t>
                </a:r>
                <a:endParaRPr lang="en-US" sz="2400" dirty="0"/>
              </a:p>
              <a:p>
                <a:r>
                  <a:rPr lang="en-US" sz="2400" b="1" dirty="0" smtClean="0"/>
                  <a:t>It follows that node w must exist </a:t>
                </a:r>
                <a:r>
                  <a:rPr lang="en-US" sz="2400" b="1" dirty="0" smtClean="0">
                    <a:sym typeface="Wingdings" panose="05000000000000000000" pitchFamily="2" charset="2"/>
                  </a:rPr>
                  <a:t> there is a path from u to v in </a:t>
                </a:r>
                <a14:m>
                  <m:oMath xmlns:m="http://schemas.openxmlformats.org/officeDocument/2006/math">
                    <m:sSub>
                      <m:sSubPr>
                        <m:ctrlPr>
                          <a:rPr lang="en-US" sz="2400" i="1">
                            <a:solidFill>
                              <a:srgbClr val="00B0F0"/>
                            </a:solidFill>
                            <a:latin typeface="Cambria Math" panose="02040503050406030204" pitchFamily="18" charset="0"/>
                          </a:rPr>
                        </m:ctrlPr>
                      </m:sSubPr>
                      <m:e>
                        <m:r>
                          <a:rPr lang="en-US" sz="2400" i="1">
                            <a:solidFill>
                              <a:srgbClr val="00B0F0"/>
                            </a:solidFill>
                            <a:latin typeface="Cambria Math"/>
                          </a:rPr>
                          <m:t>𝐺</m:t>
                        </m:r>
                      </m:e>
                      <m:sub>
                        <m:r>
                          <a:rPr lang="en-US" sz="2400" i="1">
                            <a:solidFill>
                              <a:srgbClr val="00B0F0"/>
                            </a:solidFill>
                            <a:latin typeface="Cambria Math"/>
                          </a:rPr>
                          <m:t>𝑚</m:t>
                        </m:r>
                      </m:sub>
                    </m:sSub>
                  </m:oMath>
                </a14:m>
                <a:r>
                  <a:rPr lang="en-US" sz="2400" dirty="0">
                    <a:solidFill>
                      <a:srgbClr val="FF0000"/>
                    </a:solidFill>
                  </a:rPr>
                  <a:t>-S </a:t>
                </a:r>
                <a:endParaRPr lang="en-US" sz="2400" dirty="0"/>
              </a:p>
              <a:p>
                <a:endParaRPr lang="en-US" sz="2400" dirty="0"/>
              </a:p>
            </p:txBody>
          </p:sp>
        </mc:Choice>
        <mc:Fallback>
          <p:sp>
            <p:nvSpPr>
              <p:cNvPr id="55" name="TextBox 54"/>
              <p:cNvSpPr txBox="1">
                <a:spLocks noRot="1" noChangeAspect="1" noMove="1" noResize="1" noEditPoints="1" noAdjustHandles="1" noChangeArrowheads="1" noChangeShapeType="1" noTextEdit="1"/>
              </p:cNvSpPr>
              <p:nvPr/>
            </p:nvSpPr>
            <p:spPr>
              <a:xfrm>
                <a:off x="455051" y="3090710"/>
                <a:ext cx="12137362" cy="3785652"/>
              </a:xfrm>
              <a:prstGeom prst="rect">
                <a:avLst/>
              </a:prstGeom>
              <a:blipFill>
                <a:blip r:embed="rId3"/>
                <a:stretch>
                  <a:fillRect l="-804" t="-1288"/>
                </a:stretch>
              </a:blipFill>
            </p:spPr>
            <p:txBody>
              <a:bodyPr/>
              <a:lstStyle/>
              <a:p>
                <a:r>
                  <a:rPr lang="en-US">
                    <a:noFill/>
                  </a:rPr>
                  <a:t> </a:t>
                </a:r>
              </a:p>
            </p:txBody>
          </p:sp>
        </mc:Fallback>
      </mc:AlternateContent>
      <p:sp>
        <p:nvSpPr>
          <p:cNvPr id="32" name="Oval 31"/>
          <p:cNvSpPr/>
          <p:nvPr/>
        </p:nvSpPr>
        <p:spPr>
          <a:xfrm>
            <a:off x="281460" y="2018855"/>
            <a:ext cx="1540470" cy="55789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smtClean="0"/>
              <a:t>u</a:t>
            </a:r>
            <a:endParaRPr lang="en-US" sz="2267" dirty="0"/>
          </a:p>
        </p:txBody>
      </p:sp>
      <p:cxnSp>
        <p:nvCxnSpPr>
          <p:cNvPr id="39" name="Straight Arrow Connector 38"/>
          <p:cNvCxnSpPr/>
          <p:nvPr/>
        </p:nvCxnSpPr>
        <p:spPr>
          <a:xfrm flipV="1">
            <a:off x="11589217" y="2210606"/>
            <a:ext cx="347805" cy="943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213928" y="2262503"/>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683667" y="2304244"/>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477946" y="1572886"/>
            <a:ext cx="679994" cy="954107"/>
          </a:xfrm>
          <a:prstGeom prst="rect">
            <a:avLst/>
          </a:prstGeom>
          <a:noFill/>
        </p:spPr>
        <p:txBody>
          <a:bodyPr wrap="none" lIns="91440" tIns="45720" rIns="91440" bIns="45720" rtlCol="0">
            <a:spAutoFit/>
          </a:bodyPr>
          <a:lstStyle/>
          <a:p>
            <a:r>
              <a:rPr lang="en-US" sz="5600" dirty="0"/>
              <a:t>…</a:t>
            </a:r>
          </a:p>
        </p:txBody>
      </p:sp>
      <p:sp>
        <p:nvSpPr>
          <p:cNvPr id="47" name="Oval 46"/>
          <p:cNvSpPr/>
          <p:nvPr/>
        </p:nvSpPr>
        <p:spPr>
          <a:xfrm>
            <a:off x="4194516" y="2003819"/>
            <a:ext cx="1565178" cy="5793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smtClean="0"/>
              <a:t>w</a:t>
            </a:r>
            <a:endParaRPr lang="en-US" sz="2267" dirty="0"/>
          </a:p>
        </p:txBody>
      </p:sp>
      <p:sp>
        <p:nvSpPr>
          <p:cNvPr id="48" name="Oval 47"/>
          <p:cNvSpPr/>
          <p:nvPr/>
        </p:nvSpPr>
        <p:spPr>
          <a:xfrm>
            <a:off x="2043578" y="2025297"/>
            <a:ext cx="119946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smtClean="0"/>
              <a:t>u+1</a:t>
            </a:r>
            <a:endParaRPr lang="en-US" sz="2267" dirty="0"/>
          </a:p>
        </p:txBody>
      </p:sp>
      <p:cxnSp>
        <p:nvCxnSpPr>
          <p:cNvPr id="58" name="Straight Arrow Connector 57"/>
          <p:cNvCxnSpPr/>
          <p:nvPr/>
        </p:nvCxnSpPr>
        <p:spPr>
          <a:xfrm flipV="1">
            <a:off x="3846711" y="2219684"/>
            <a:ext cx="347805" cy="943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336231" y="1651802"/>
            <a:ext cx="679994" cy="954107"/>
          </a:xfrm>
          <a:prstGeom prst="rect">
            <a:avLst/>
          </a:prstGeom>
          <a:noFill/>
        </p:spPr>
        <p:txBody>
          <a:bodyPr wrap="none" lIns="91440" tIns="45720" rIns="91440" bIns="45720" rtlCol="0">
            <a:spAutoFit/>
          </a:bodyPr>
          <a:lstStyle/>
          <a:p>
            <a:r>
              <a:rPr lang="en-US" sz="5600" dirty="0"/>
              <a:t>…</a:t>
            </a:r>
          </a:p>
        </p:txBody>
      </p:sp>
    </p:spTree>
    <p:extLst>
      <p:ext uri="{BB962C8B-B14F-4D97-AF65-F5344CB8AC3E}">
        <p14:creationId xmlns:p14="http://schemas.microsoft.com/office/powerpoint/2010/main" val="278384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Naïve: Pebbling Strategy</a:t>
            </a:r>
          </a:p>
        </p:txBody>
      </p:sp>
      <p:sp>
        <p:nvSpPr>
          <p:cNvPr id="4" name="Oval 3"/>
          <p:cNvSpPr/>
          <p:nvPr/>
        </p:nvSpPr>
        <p:spPr>
          <a:xfrm>
            <a:off x="3014558" y="2851265"/>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3956099" y="2851265"/>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4897639" y="2824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2" name="Straight Arrow Connector 11"/>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
        <p:nvSpPr>
          <p:cNvPr id="15" name="TextBox 14"/>
          <p:cNvSpPr txBox="1"/>
          <p:nvPr/>
        </p:nvSpPr>
        <p:spPr>
          <a:xfrm>
            <a:off x="1069848" y="4208252"/>
            <a:ext cx="1515158" cy="523220"/>
          </a:xfrm>
          <a:prstGeom prst="rect">
            <a:avLst/>
          </a:prstGeom>
          <a:noFill/>
        </p:spPr>
        <p:txBody>
          <a:bodyPr wrap="none" rtlCol="0">
            <a:spAutoFit/>
          </a:bodyPr>
          <a:lstStyle/>
          <a:p>
            <a:r>
              <a:rPr lang="en-US" sz="2800" dirty="0" smtClean="0"/>
              <a:t>P</a:t>
            </a:r>
            <a:r>
              <a:rPr lang="en-US" sz="2800" baseline="-25000" dirty="0" smtClean="0"/>
              <a:t>2</a:t>
            </a:r>
            <a:r>
              <a:rPr lang="en-US" sz="2800" dirty="0" smtClean="0"/>
              <a:t> = {1,2}</a:t>
            </a:r>
            <a:endParaRPr lang="en-US" sz="2800" dirty="0"/>
          </a:p>
        </p:txBody>
      </p:sp>
    </p:spTree>
    <p:extLst>
      <p:ext uri="{BB962C8B-B14F-4D97-AF65-F5344CB8AC3E}">
        <p14:creationId xmlns:p14="http://schemas.microsoft.com/office/powerpoint/2010/main" val="316517314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3172" y="4566453"/>
            <a:ext cx="11555985" cy="1052148"/>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56" name="Rectangle 55"/>
          <p:cNvSpPr/>
          <p:nvPr/>
        </p:nvSpPr>
        <p:spPr>
          <a:xfrm>
            <a:off x="90237" y="5864806"/>
            <a:ext cx="11555985" cy="853671"/>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2" name="Title 1"/>
          <p:cNvSpPr>
            <a:spLocks noGrp="1"/>
          </p:cNvSpPr>
          <p:nvPr>
            <p:ph type="title"/>
          </p:nvPr>
        </p:nvSpPr>
        <p:spPr/>
        <p:txBody>
          <a:bodyPr/>
          <a:lstStyle/>
          <a:p>
            <a:r>
              <a:rPr lang="en-US" dirty="0" smtClean="0"/>
              <a:t>c-good Node: </a:t>
            </a:r>
            <a:r>
              <a:rPr lang="en-US" dirty="0" smtClean="0">
                <a:solidFill>
                  <a:srgbClr val="00B050"/>
                </a:solidFill>
              </a:rPr>
              <a:t>v</a:t>
            </a:r>
            <a:r>
              <a:rPr lang="en-US" dirty="0" smtClean="0">
                <a:solidFill>
                  <a:srgbClr val="7030A0"/>
                </a:solidFill>
              </a:rPr>
              <a:t> </a:t>
            </a:r>
            <a:r>
              <a:rPr lang="en-US" b="1" dirty="0" smtClean="0"/>
              <a:t>for deleted set </a:t>
            </a:r>
            <a:r>
              <a:rPr lang="en-US" b="1" dirty="0" smtClean="0">
                <a:solidFill>
                  <a:srgbClr val="FF0000"/>
                </a:solidFill>
              </a:rPr>
              <a:t>S</a:t>
            </a:r>
            <a:endParaRPr lang="en-US" dirty="0">
              <a:solidFill>
                <a:srgbClr val="FF0000"/>
              </a:solidFill>
            </a:endParaRPr>
          </a:p>
        </p:txBody>
      </p:sp>
      <p:sp>
        <p:nvSpPr>
          <p:cNvPr id="24" name="Oval 23"/>
          <p:cNvSpPr/>
          <p:nvPr/>
        </p:nvSpPr>
        <p:spPr>
          <a:xfrm>
            <a:off x="1595334" y="2436494"/>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25" name="Oval 24"/>
          <p:cNvSpPr/>
          <p:nvPr/>
        </p:nvSpPr>
        <p:spPr>
          <a:xfrm>
            <a:off x="2536875" y="2436494"/>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cxnSp>
        <p:nvCxnSpPr>
          <p:cNvPr id="27" name="Straight Arrow Connector 26"/>
          <p:cNvCxnSpPr/>
          <p:nvPr/>
        </p:nvCxnSpPr>
        <p:spPr>
          <a:xfrm>
            <a:off x="2147309" y="2710044"/>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6056341" y="2489966"/>
            <a:ext cx="581135" cy="55789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a:t>
            </a:r>
          </a:p>
        </p:txBody>
      </p:sp>
      <p:sp>
        <p:nvSpPr>
          <p:cNvPr id="33" name="TextBox 32"/>
          <p:cNvSpPr txBox="1"/>
          <p:nvPr/>
        </p:nvSpPr>
        <p:spPr>
          <a:xfrm>
            <a:off x="3017743" y="2162266"/>
            <a:ext cx="679994" cy="954107"/>
          </a:xfrm>
          <a:prstGeom prst="rect">
            <a:avLst/>
          </a:prstGeom>
          <a:noFill/>
        </p:spPr>
        <p:txBody>
          <a:bodyPr wrap="none" lIns="91440" tIns="45720" rIns="91440" bIns="45720" rtlCol="0">
            <a:spAutoFit/>
          </a:bodyPr>
          <a:lstStyle/>
          <a:p>
            <a:r>
              <a:rPr lang="en-US" sz="5600" dirty="0"/>
              <a:t>…</a:t>
            </a:r>
          </a:p>
        </p:txBody>
      </p:sp>
      <p:cxnSp>
        <p:nvCxnSpPr>
          <p:cNvPr id="34" name="Straight Arrow Connector 33"/>
          <p:cNvCxnSpPr/>
          <p:nvPr/>
        </p:nvCxnSpPr>
        <p:spPr>
          <a:xfrm flipV="1">
            <a:off x="5694327" y="2716151"/>
            <a:ext cx="347805" cy="943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10535962" y="238792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n</a:t>
            </a:r>
          </a:p>
        </p:txBody>
      </p:sp>
      <p:cxnSp>
        <p:nvCxnSpPr>
          <p:cNvPr id="36" name="Straight Arrow Connector 35"/>
          <p:cNvCxnSpPr/>
          <p:nvPr/>
        </p:nvCxnSpPr>
        <p:spPr>
          <a:xfrm>
            <a:off x="10167737" y="270060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637476" y="2742348"/>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3740647" y="2489966"/>
            <a:ext cx="941204" cy="55789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v-r</a:t>
            </a:r>
          </a:p>
        </p:txBody>
      </p:sp>
      <p:sp>
        <p:nvSpPr>
          <p:cNvPr id="40" name="TextBox 39"/>
          <p:cNvSpPr txBox="1"/>
          <p:nvPr/>
        </p:nvSpPr>
        <p:spPr>
          <a:xfrm>
            <a:off x="4818395" y="2089906"/>
            <a:ext cx="679994" cy="954107"/>
          </a:xfrm>
          <a:prstGeom prst="rect">
            <a:avLst/>
          </a:prstGeom>
          <a:noFill/>
        </p:spPr>
        <p:txBody>
          <a:bodyPr wrap="none" lIns="91440" tIns="45720" rIns="91440" bIns="45720" rtlCol="0">
            <a:spAutoFit/>
          </a:bodyPr>
          <a:lstStyle/>
          <a:p>
            <a:r>
              <a:rPr lang="en-US" sz="5600" dirty="0"/>
              <a:t>…</a:t>
            </a:r>
          </a:p>
        </p:txBody>
      </p:sp>
      <p:sp>
        <p:nvSpPr>
          <p:cNvPr id="41" name="Oval 40"/>
          <p:cNvSpPr/>
          <p:nvPr/>
        </p:nvSpPr>
        <p:spPr>
          <a:xfrm>
            <a:off x="5939548" y="2216112"/>
            <a:ext cx="4502675" cy="1105603"/>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46" name="TextBox 45"/>
          <p:cNvSpPr txBox="1"/>
          <p:nvPr/>
        </p:nvSpPr>
        <p:spPr>
          <a:xfrm>
            <a:off x="7431755" y="2010990"/>
            <a:ext cx="679994" cy="954107"/>
          </a:xfrm>
          <a:prstGeom prst="rect">
            <a:avLst/>
          </a:prstGeom>
          <a:noFill/>
        </p:spPr>
        <p:txBody>
          <a:bodyPr wrap="none" lIns="91440" tIns="45720" rIns="91440" bIns="45720" rtlCol="0">
            <a:spAutoFit/>
          </a:bodyPr>
          <a:lstStyle/>
          <a:p>
            <a:r>
              <a:rPr lang="en-US" sz="5600" dirty="0"/>
              <a:t>…</a:t>
            </a:r>
          </a:p>
        </p:txBody>
      </p:sp>
      <p:sp>
        <p:nvSpPr>
          <p:cNvPr id="69" name="Left Brace 68"/>
          <p:cNvSpPr/>
          <p:nvPr/>
        </p:nvSpPr>
        <p:spPr>
          <a:xfrm rot="5400000" flipH="1">
            <a:off x="7516652" y="1756804"/>
            <a:ext cx="671448" cy="3356489"/>
          </a:xfrm>
          <a:prstGeom prst="leftBrace">
            <a:avLst>
              <a:gd name="adj1" fmla="val 8333"/>
              <a:gd name="adj2" fmla="val 5189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91440" tIns="45720" rIns="91440" bIns="45720" spcCol="0" rtlCol="0" anchor="ctr"/>
          <a:lstStyle/>
          <a:p>
            <a:pPr algn="ctr"/>
            <a:endParaRPr lang="en-US" sz="2400">
              <a:solidFill>
                <a:srgbClr val="FF0000"/>
              </a:solidFill>
            </a:endParaRPr>
          </a:p>
        </p:txBody>
      </p:sp>
      <mc:AlternateContent xmlns:mc="http://schemas.openxmlformats.org/markup-compatibility/2006">
        <mc:Choice xmlns:a14="http://schemas.microsoft.com/office/drawing/2010/main" Requires="a14">
          <p:sp>
            <p:nvSpPr>
              <p:cNvPr id="70" name="TextBox 69"/>
              <p:cNvSpPr txBox="1"/>
              <p:nvPr/>
            </p:nvSpPr>
            <p:spPr>
              <a:xfrm>
                <a:off x="6724352" y="3938563"/>
                <a:ext cx="3811608" cy="523220"/>
              </a:xfrm>
              <a:prstGeom prst="rect">
                <a:avLst/>
              </a:prstGeom>
              <a:noFill/>
            </p:spPr>
            <p:txBody>
              <a:bodyPr wrap="square" lIns="91440" tIns="45720" rIns="91440" bIns="45720" rtlCol="0">
                <a:spAutoFit/>
              </a:bodyPr>
              <a:lstStyle/>
              <a:p>
                <a14:m>
                  <m:oMath xmlns:m="http://schemas.openxmlformats.org/officeDocument/2006/math">
                    <m:r>
                      <a:rPr lang="en-US" sz="2800" i="1">
                        <a:solidFill>
                          <a:srgbClr val="FF0000"/>
                        </a:solidFill>
                        <a:latin typeface="Cambria Math"/>
                        <a:ea typeface="Cambria Math"/>
                      </a:rPr>
                      <m:t>≤</m:t>
                    </m:r>
                    <m:r>
                      <a:rPr lang="en-US" sz="2800" i="1">
                        <a:solidFill>
                          <a:srgbClr val="FF0000"/>
                        </a:solidFill>
                        <a:latin typeface="Cambria Math"/>
                      </a:rPr>
                      <m:t>𝑐</m:t>
                    </m:r>
                    <m:r>
                      <a:rPr lang="en-US" sz="2800" i="1">
                        <a:solidFill>
                          <a:srgbClr val="FF0000"/>
                        </a:solidFill>
                        <a:latin typeface="Cambria Math"/>
                        <a:ea typeface="Cambria Math"/>
                      </a:rPr>
                      <m:t>×</m:t>
                    </m:r>
                    <m:r>
                      <a:rPr lang="en-US" sz="2800" i="1">
                        <a:solidFill>
                          <a:srgbClr val="FF0000"/>
                        </a:solidFill>
                        <a:latin typeface="Cambria Math" panose="02040503050406030204" pitchFamily="18" charset="0"/>
                        <a:ea typeface="Cambria Math"/>
                      </a:rPr>
                      <m:t>(</m:t>
                    </m:r>
                    <m:r>
                      <a:rPr lang="en-US" sz="2800" i="1">
                        <a:solidFill>
                          <a:srgbClr val="FF0000"/>
                        </a:solidFill>
                        <a:latin typeface="Cambria Math"/>
                        <a:ea typeface="Cambria Math"/>
                      </a:rPr>
                      <m:t>𝑟</m:t>
                    </m:r>
                    <m:r>
                      <a:rPr lang="en-US" sz="2800" i="1">
                        <a:solidFill>
                          <a:srgbClr val="FF0000"/>
                        </a:solidFill>
                        <a:latin typeface="Cambria Math" panose="02040503050406030204" pitchFamily="18" charset="0"/>
                        <a:ea typeface="Cambria Math"/>
                      </a:rPr>
                      <m:t>+1)</m:t>
                    </m:r>
                  </m:oMath>
                </a14:m>
                <a:r>
                  <a:rPr lang="en-US" sz="2800" dirty="0">
                    <a:solidFill>
                      <a:srgbClr val="FF0000"/>
                    </a:solidFill>
                  </a:rPr>
                  <a:t> nodes in S</a:t>
                </a:r>
              </a:p>
            </p:txBody>
          </p:sp>
        </mc:Choice>
        <mc:Fallback>
          <p:sp>
            <p:nvSpPr>
              <p:cNvPr id="70" name="TextBox 69"/>
              <p:cNvSpPr txBox="1">
                <a:spLocks noRot="1" noChangeAspect="1" noMove="1" noResize="1" noEditPoints="1" noAdjustHandles="1" noChangeArrowheads="1" noChangeShapeType="1" noTextEdit="1"/>
              </p:cNvSpPr>
              <p:nvPr/>
            </p:nvSpPr>
            <p:spPr>
              <a:xfrm>
                <a:off x="6724352" y="3938563"/>
                <a:ext cx="3811608" cy="523220"/>
              </a:xfrm>
              <a:prstGeom prst="rect">
                <a:avLst/>
              </a:prstGeom>
              <a:blipFill>
                <a:blip r:embed="rId2"/>
                <a:stretch>
                  <a:fillRect t="-10465" r="-2720" b="-32558"/>
                </a:stretch>
              </a:blipFill>
            </p:spPr>
            <p:txBody>
              <a:bodyPr/>
              <a:lstStyle/>
              <a:p>
                <a:r>
                  <a:rPr lang="en-US">
                    <a:noFill/>
                  </a:rPr>
                  <a:t> </a:t>
                </a:r>
              </a:p>
            </p:txBody>
          </p:sp>
        </mc:Fallback>
      </mc:AlternateContent>
      <p:sp>
        <p:nvSpPr>
          <p:cNvPr id="101" name="Oval 100"/>
          <p:cNvSpPr/>
          <p:nvPr/>
        </p:nvSpPr>
        <p:spPr>
          <a:xfrm>
            <a:off x="9342845" y="2441923"/>
            <a:ext cx="941204"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err="1"/>
              <a:t>v+r</a:t>
            </a:r>
            <a:endParaRPr lang="en-US" sz="2267" dirty="0"/>
          </a:p>
        </p:txBody>
      </p:sp>
      <mc:AlternateContent xmlns:mc="http://schemas.openxmlformats.org/markup-compatibility/2006">
        <mc:Choice xmlns:a14="http://schemas.microsoft.com/office/drawing/2010/main" Requires="a14">
          <p:sp>
            <p:nvSpPr>
              <p:cNvPr id="111" name="TextBox 110"/>
              <p:cNvSpPr txBox="1"/>
              <p:nvPr/>
            </p:nvSpPr>
            <p:spPr>
              <a:xfrm>
                <a:off x="372643" y="1754376"/>
                <a:ext cx="2745367" cy="584775"/>
              </a:xfrm>
              <a:prstGeom prst="rect">
                <a:avLst/>
              </a:prstGeom>
              <a:noFill/>
            </p:spPr>
            <p:txBody>
              <a:bodyPr wrap="none" lIns="91440" tIns="45720" rIns="91440" bIns="45720" rtlCol="0">
                <a:spAutoFit/>
              </a:bodyPr>
              <a:lstStyle/>
              <a:p>
                <a:r>
                  <a:rPr lang="en-US" sz="3200" dirty="0"/>
                  <a:t>For </a:t>
                </a:r>
                <a:r>
                  <a:rPr lang="en-US" sz="3200" i="1" dirty="0"/>
                  <a:t>every</a:t>
                </a:r>
                <a:r>
                  <a:rPr lang="en-US" sz="3200" dirty="0"/>
                  <a:t> </a:t>
                </a:r>
                <a14:m>
                  <m:oMath xmlns:m="http://schemas.openxmlformats.org/officeDocument/2006/math">
                    <m:r>
                      <m:rPr>
                        <m:sty m:val="p"/>
                      </m:rPr>
                      <a:rPr lang="en-US" sz="3200">
                        <a:latin typeface="Cambria Math"/>
                        <a:ea typeface="Cambria Math"/>
                      </a:rPr>
                      <m:t>r</m:t>
                    </m:r>
                    <m:r>
                      <a:rPr lang="en-US" sz="3200" i="1">
                        <a:latin typeface="Cambria Math"/>
                        <a:ea typeface="Cambria Math"/>
                      </a:rPr>
                      <m:t>≥1</m:t>
                    </m:r>
                  </m:oMath>
                </a14:m>
                <a:endParaRPr lang="en-US" sz="3200" dirty="0"/>
              </a:p>
            </p:txBody>
          </p:sp>
        </mc:Choice>
        <mc:Fallback>
          <p:sp>
            <p:nvSpPr>
              <p:cNvPr id="111" name="TextBox 110"/>
              <p:cNvSpPr txBox="1">
                <a:spLocks noRot="1" noChangeAspect="1" noMove="1" noResize="1" noEditPoints="1" noAdjustHandles="1" noChangeArrowheads="1" noChangeShapeType="1" noTextEdit="1"/>
              </p:cNvSpPr>
              <p:nvPr/>
            </p:nvSpPr>
            <p:spPr>
              <a:xfrm>
                <a:off x="372643" y="1754376"/>
                <a:ext cx="2745367" cy="584775"/>
              </a:xfrm>
              <a:prstGeom prst="rect">
                <a:avLst/>
              </a:prstGeom>
              <a:blipFill>
                <a:blip r:embed="rId3"/>
                <a:stretch>
                  <a:fillRect l="-5556" t="-12500" b="-34375"/>
                </a:stretch>
              </a:blipFill>
            </p:spPr>
            <p:txBody>
              <a:bodyPr/>
              <a:lstStyle/>
              <a:p>
                <a:r>
                  <a:rPr lang="en-US">
                    <a:noFill/>
                  </a:rPr>
                  <a:t> </a:t>
                </a:r>
              </a:p>
            </p:txBody>
          </p:sp>
        </mc:Fallback>
      </mc:AlternateContent>
      <p:sp>
        <p:nvSpPr>
          <p:cNvPr id="49" name="Oval 48"/>
          <p:cNvSpPr/>
          <p:nvPr/>
        </p:nvSpPr>
        <p:spPr>
          <a:xfrm>
            <a:off x="6997387" y="2463401"/>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sp>
        <p:nvSpPr>
          <p:cNvPr id="50" name="Oval 49"/>
          <p:cNvSpPr/>
          <p:nvPr/>
        </p:nvSpPr>
        <p:spPr>
          <a:xfrm>
            <a:off x="7971478" y="2489966"/>
            <a:ext cx="1185559" cy="5578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v+r-1</a:t>
            </a:r>
          </a:p>
        </p:txBody>
      </p:sp>
      <p:cxnSp>
        <p:nvCxnSpPr>
          <p:cNvPr id="51" name="Straight Arrow Connector 50"/>
          <p:cNvCxnSpPr/>
          <p:nvPr/>
        </p:nvCxnSpPr>
        <p:spPr>
          <a:xfrm flipV="1">
            <a:off x="9055135" y="2732910"/>
            <a:ext cx="347805" cy="943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3416455" y="2255621"/>
            <a:ext cx="3403296" cy="1105603"/>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53" name="Left Brace 52"/>
          <p:cNvSpPr/>
          <p:nvPr/>
        </p:nvSpPr>
        <p:spPr>
          <a:xfrm rot="5400000" flipH="1">
            <a:off x="4691975" y="1924594"/>
            <a:ext cx="671448" cy="3356489"/>
          </a:xfrm>
          <a:prstGeom prst="leftBrace">
            <a:avLst>
              <a:gd name="adj1" fmla="val 8333"/>
              <a:gd name="adj2" fmla="val 5189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91440" tIns="45720" rIns="91440" bIns="45720" spcCol="0" rtlCol="0" anchor="ctr"/>
          <a:lstStyle/>
          <a:p>
            <a:pPr algn="ctr"/>
            <a:endParaRPr lang="en-US" sz="2400">
              <a:solidFill>
                <a:srgbClr val="FF0000"/>
              </a:solidFill>
            </a:endParaRPr>
          </a:p>
        </p:txBody>
      </p:sp>
      <mc:AlternateContent xmlns:mc="http://schemas.openxmlformats.org/markup-compatibility/2006">
        <mc:Choice xmlns:a14="http://schemas.microsoft.com/office/drawing/2010/main" Requires="a14">
          <p:sp>
            <p:nvSpPr>
              <p:cNvPr id="54" name="TextBox 53"/>
              <p:cNvSpPr txBox="1"/>
              <p:nvPr/>
            </p:nvSpPr>
            <p:spPr>
              <a:xfrm>
                <a:off x="2362523" y="4043231"/>
                <a:ext cx="3811608" cy="523220"/>
              </a:xfrm>
              <a:prstGeom prst="rect">
                <a:avLst/>
              </a:prstGeom>
              <a:noFill/>
            </p:spPr>
            <p:txBody>
              <a:bodyPr wrap="square" lIns="91440" tIns="45720" rIns="91440" bIns="45720" rtlCol="0">
                <a:spAutoFit/>
              </a:bodyPr>
              <a:lstStyle/>
              <a:p>
                <a14:m>
                  <m:oMath xmlns:m="http://schemas.openxmlformats.org/officeDocument/2006/math">
                    <m:r>
                      <a:rPr lang="en-US" sz="2800" i="1">
                        <a:solidFill>
                          <a:srgbClr val="FF0000"/>
                        </a:solidFill>
                        <a:latin typeface="Cambria Math"/>
                        <a:ea typeface="Cambria Math"/>
                      </a:rPr>
                      <m:t>≤</m:t>
                    </m:r>
                    <m:r>
                      <a:rPr lang="en-US" sz="2800" i="1">
                        <a:solidFill>
                          <a:srgbClr val="FF0000"/>
                        </a:solidFill>
                        <a:latin typeface="Cambria Math"/>
                      </a:rPr>
                      <m:t>𝑐</m:t>
                    </m:r>
                    <m:r>
                      <a:rPr lang="en-US" sz="2800" i="1">
                        <a:solidFill>
                          <a:srgbClr val="FF0000"/>
                        </a:solidFill>
                        <a:latin typeface="Cambria Math"/>
                        <a:ea typeface="Cambria Math"/>
                      </a:rPr>
                      <m:t>×</m:t>
                    </m:r>
                    <m:r>
                      <a:rPr lang="en-US" sz="2800" i="1">
                        <a:solidFill>
                          <a:srgbClr val="FF0000"/>
                        </a:solidFill>
                        <a:latin typeface="Cambria Math" panose="02040503050406030204" pitchFamily="18" charset="0"/>
                        <a:ea typeface="Cambria Math"/>
                      </a:rPr>
                      <m:t>(</m:t>
                    </m:r>
                    <m:r>
                      <a:rPr lang="en-US" sz="2800" i="1">
                        <a:solidFill>
                          <a:srgbClr val="FF0000"/>
                        </a:solidFill>
                        <a:latin typeface="Cambria Math"/>
                        <a:ea typeface="Cambria Math"/>
                      </a:rPr>
                      <m:t>𝑟</m:t>
                    </m:r>
                    <m:r>
                      <a:rPr lang="en-US" sz="2800" i="1">
                        <a:solidFill>
                          <a:srgbClr val="FF0000"/>
                        </a:solidFill>
                        <a:latin typeface="Cambria Math" panose="02040503050406030204" pitchFamily="18" charset="0"/>
                        <a:ea typeface="Cambria Math"/>
                      </a:rPr>
                      <m:t>+1)</m:t>
                    </m:r>
                  </m:oMath>
                </a14:m>
                <a:r>
                  <a:rPr lang="en-US" sz="2800" dirty="0">
                    <a:solidFill>
                      <a:srgbClr val="FF0000"/>
                    </a:solidFill>
                  </a:rPr>
                  <a:t> nodes in S</a:t>
                </a:r>
              </a:p>
            </p:txBody>
          </p:sp>
        </mc:Choice>
        <mc:Fallback>
          <p:sp>
            <p:nvSpPr>
              <p:cNvPr id="54" name="TextBox 53"/>
              <p:cNvSpPr txBox="1">
                <a:spLocks noRot="1" noChangeAspect="1" noMove="1" noResize="1" noEditPoints="1" noAdjustHandles="1" noChangeArrowheads="1" noChangeShapeType="1" noTextEdit="1"/>
              </p:cNvSpPr>
              <p:nvPr/>
            </p:nvSpPr>
            <p:spPr>
              <a:xfrm>
                <a:off x="2362523" y="4043231"/>
                <a:ext cx="3811608" cy="523220"/>
              </a:xfrm>
              <a:prstGeom prst="rect">
                <a:avLst/>
              </a:prstGeom>
              <a:blipFill>
                <a:blip r:embed="rId4"/>
                <a:stretch>
                  <a:fillRect t="-10465" r="-2560" b="-325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a:off x="173171" y="5864807"/>
                <a:ext cx="11555984" cy="830997"/>
              </a:xfrm>
              <a:prstGeom prst="rect">
                <a:avLst/>
              </a:prstGeom>
              <a:noFill/>
            </p:spPr>
            <p:txBody>
              <a:bodyPr wrap="square" lIns="91440" tIns="45720" rIns="91440" bIns="45720" rtlCol="0">
                <a:spAutoFit/>
              </a:bodyPr>
              <a:lstStyle/>
              <a:p>
                <a:r>
                  <a:rPr lang="en-US" sz="2400" b="1" dirty="0"/>
                  <a:t>Lemma: </a:t>
                </a:r>
                <a:r>
                  <a:rPr lang="en-US" sz="2400" dirty="0"/>
                  <a:t>(Informal) If nodes </a:t>
                </a:r>
                <a:r>
                  <a:rPr lang="en-US" sz="2400" dirty="0">
                    <a:solidFill>
                      <a:srgbClr val="00B050"/>
                    </a:solidFill>
                  </a:rPr>
                  <a:t>v</a:t>
                </a:r>
                <a:r>
                  <a:rPr lang="en-US" sz="2400" dirty="0"/>
                  <a:t> and </a:t>
                </a:r>
                <a:r>
                  <a:rPr lang="en-US" sz="2400" dirty="0">
                    <a:solidFill>
                      <a:srgbClr val="00B050"/>
                    </a:solidFill>
                  </a:rPr>
                  <a:t>w</a:t>
                </a:r>
                <a:r>
                  <a:rPr lang="en-US" sz="2400" dirty="0"/>
                  <a:t> are both c-good with respect to a set </a:t>
                </a:r>
                <a:r>
                  <a:rPr lang="en-US" sz="2400" dirty="0">
                    <a:solidFill>
                      <a:srgbClr val="FF0000"/>
                    </a:solidFill>
                  </a:rPr>
                  <a:t>S</a:t>
                </a:r>
                <a:r>
                  <a:rPr lang="en-US" sz="2400" dirty="0"/>
                  <a:t> and </a:t>
                </a:r>
                <a:r>
                  <a:rPr lang="en-US" sz="2400" dirty="0">
                    <a:solidFill>
                      <a:srgbClr val="00B050"/>
                    </a:solidFill>
                  </a:rPr>
                  <a:t>v</a:t>
                </a:r>
                <a:r>
                  <a:rPr lang="en-US" sz="2400" dirty="0"/>
                  <a:t> and </a:t>
                </a:r>
                <a:r>
                  <a:rPr lang="en-US" sz="2400" dirty="0">
                    <a:solidFill>
                      <a:srgbClr val="00B050"/>
                    </a:solidFill>
                  </a:rPr>
                  <a:t>w</a:t>
                </a:r>
                <a:r>
                  <a:rPr lang="en-US" sz="2400" dirty="0"/>
                  <a:t> are both local expander nodes then there is a directed path from node </a:t>
                </a:r>
                <a:r>
                  <a:rPr lang="en-US" sz="2400" dirty="0">
                    <a:solidFill>
                      <a:srgbClr val="00B050"/>
                    </a:solidFill>
                  </a:rPr>
                  <a:t>v</a:t>
                </a:r>
                <a:r>
                  <a:rPr lang="en-US" sz="2400" dirty="0"/>
                  <a:t> to node </a:t>
                </a:r>
                <a:r>
                  <a:rPr lang="en-US" sz="2400" dirty="0">
                    <a:solidFill>
                      <a:srgbClr val="00B050"/>
                    </a:solidFill>
                  </a:rPr>
                  <a:t>w</a:t>
                </a:r>
                <a:r>
                  <a:rPr lang="en-US" sz="2400" dirty="0"/>
                  <a:t> in </a:t>
                </a:r>
                <a14:m>
                  <m:oMath xmlns:m="http://schemas.openxmlformats.org/officeDocument/2006/math">
                    <m:sSub>
                      <m:sSubPr>
                        <m:ctrlPr>
                          <a:rPr lang="en-US" sz="2400" i="1">
                            <a:solidFill>
                              <a:srgbClr val="00B0F0"/>
                            </a:solidFill>
                            <a:latin typeface="Cambria Math" panose="02040503050406030204" pitchFamily="18" charset="0"/>
                          </a:rPr>
                        </m:ctrlPr>
                      </m:sSubPr>
                      <m:e>
                        <m:r>
                          <a:rPr lang="en-US" sz="2400" i="1">
                            <a:solidFill>
                              <a:srgbClr val="00B0F0"/>
                            </a:solidFill>
                            <a:latin typeface="Cambria Math"/>
                          </a:rPr>
                          <m:t>𝐺</m:t>
                        </m:r>
                      </m:e>
                      <m:sub>
                        <m:r>
                          <a:rPr lang="en-US" sz="2400" i="1">
                            <a:solidFill>
                              <a:srgbClr val="00B0F0"/>
                            </a:solidFill>
                            <a:latin typeface="Cambria Math"/>
                          </a:rPr>
                          <m:t>𝑚</m:t>
                        </m:r>
                      </m:sub>
                    </m:sSub>
                  </m:oMath>
                </a14:m>
                <a:r>
                  <a:rPr lang="en-US" sz="2400" dirty="0">
                    <a:solidFill>
                      <a:srgbClr val="FF0000"/>
                    </a:solidFill>
                  </a:rPr>
                  <a:t>-S</a:t>
                </a:r>
                <a:r>
                  <a:rPr lang="en-US" sz="2400" dirty="0"/>
                  <a:t> .</a:t>
                </a:r>
              </a:p>
            </p:txBody>
          </p:sp>
        </mc:Choice>
        <mc:Fallback>
          <p:sp>
            <p:nvSpPr>
              <p:cNvPr id="4" name="TextBox 3"/>
              <p:cNvSpPr txBox="1">
                <a:spLocks noRot="1" noChangeAspect="1" noMove="1" noResize="1" noEditPoints="1" noAdjustHandles="1" noChangeArrowheads="1" noChangeShapeType="1" noTextEdit="1"/>
              </p:cNvSpPr>
              <p:nvPr/>
            </p:nvSpPr>
            <p:spPr>
              <a:xfrm>
                <a:off x="173171" y="5864807"/>
                <a:ext cx="11555984" cy="830997"/>
              </a:xfrm>
              <a:prstGeom prst="rect">
                <a:avLst/>
              </a:prstGeom>
              <a:blipFill>
                <a:blip r:embed="rId5"/>
                <a:stretch>
                  <a:fillRect l="-791" t="-5882" r="-369" b="-1617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TextBox 54"/>
              <p:cNvSpPr txBox="1"/>
              <p:nvPr/>
            </p:nvSpPr>
            <p:spPr>
              <a:xfrm>
                <a:off x="173171" y="4566451"/>
                <a:ext cx="11277668" cy="1052148"/>
              </a:xfrm>
              <a:prstGeom prst="rect">
                <a:avLst/>
              </a:prstGeom>
              <a:noFill/>
            </p:spPr>
            <p:txBody>
              <a:bodyPr wrap="square" lIns="91440" tIns="45720" rIns="91440" bIns="45720" rtlCol="0">
                <a:spAutoFit/>
              </a:bodyPr>
              <a:lstStyle/>
              <a:p>
                <a:r>
                  <a:rPr lang="en-US" sz="2400" b="1" dirty="0"/>
                  <a:t>Lemma: </a:t>
                </a:r>
                <a:r>
                  <a:rPr lang="en-US" sz="2400" dirty="0"/>
                  <a:t>(Informal) </a:t>
                </a:r>
                <a14:m>
                  <m:oMath xmlns:m="http://schemas.openxmlformats.org/officeDocument/2006/math">
                    <m:d>
                      <m:dPr>
                        <m:begChr m:val="|"/>
                        <m:endChr m:val="|"/>
                        <m:ctrlPr>
                          <a:rPr lang="en-US" sz="2400" i="1">
                            <a:solidFill>
                              <a:srgbClr val="FF0000"/>
                            </a:solidFill>
                            <a:latin typeface="Cambria Math" panose="02040503050406030204" pitchFamily="18" charset="0"/>
                            <a:ea typeface="Cambria Math"/>
                          </a:rPr>
                        </m:ctrlPr>
                      </m:dPr>
                      <m:e>
                        <m:r>
                          <a:rPr lang="en-US" sz="2400" i="1">
                            <a:solidFill>
                              <a:srgbClr val="FF0000"/>
                            </a:solidFill>
                            <a:latin typeface="Cambria Math"/>
                            <a:ea typeface="Cambria Math"/>
                          </a:rPr>
                          <m:t>𝑆</m:t>
                        </m:r>
                      </m:e>
                    </m:d>
                    <m:r>
                      <a:rPr lang="en-US" sz="2400">
                        <a:solidFill>
                          <a:srgbClr val="FF0000"/>
                        </a:solidFill>
                        <a:latin typeface="Cambria Math"/>
                        <a:ea typeface="Cambria Math"/>
                      </a:rPr>
                      <m:t>=</m:t>
                    </m:r>
                    <m:r>
                      <a:rPr lang="en-US" sz="2400" i="1">
                        <a:solidFill>
                          <a:srgbClr val="FF0000"/>
                        </a:solidFill>
                        <a:latin typeface="Cambria Math"/>
                        <a:ea typeface="Cambria Math"/>
                      </a:rPr>
                      <m:t>𝑂</m:t>
                    </m:r>
                    <m:d>
                      <m:dPr>
                        <m:ctrlPr>
                          <a:rPr lang="el-GR" sz="2400" i="1">
                            <a:solidFill>
                              <a:srgbClr val="FF0000"/>
                            </a:solidFill>
                            <a:latin typeface="Cambria Math" panose="02040503050406030204" pitchFamily="18" charset="0"/>
                            <a:ea typeface="Cambria Math"/>
                          </a:rPr>
                        </m:ctrlPr>
                      </m:dPr>
                      <m:e>
                        <m:f>
                          <m:fPr>
                            <m:ctrlPr>
                              <a:rPr lang="el-GR" sz="2400" i="1">
                                <a:solidFill>
                                  <a:srgbClr val="FF0000"/>
                                </a:solidFill>
                                <a:latin typeface="Cambria Math" panose="02040503050406030204" pitchFamily="18" charset="0"/>
                                <a:ea typeface="Cambria Math"/>
                              </a:rPr>
                            </m:ctrlPr>
                          </m:fPr>
                          <m:num>
                            <m:r>
                              <a:rPr lang="en-US" sz="2400" i="1">
                                <a:solidFill>
                                  <a:srgbClr val="FF0000"/>
                                </a:solidFill>
                                <a:latin typeface="Cambria Math" panose="02040503050406030204" pitchFamily="18" charset="0"/>
                                <a:ea typeface="Cambria Math"/>
                              </a:rPr>
                              <m:t>𝑛</m:t>
                            </m:r>
                          </m:num>
                          <m:den>
                            <m:func>
                              <m:funcPr>
                                <m:ctrlPr>
                                  <a:rPr lang="en-US" sz="2400" i="1">
                                    <a:solidFill>
                                      <a:srgbClr val="FF0000"/>
                                    </a:solidFill>
                                    <a:latin typeface="Cambria Math" panose="02040503050406030204" pitchFamily="18" charset="0"/>
                                    <a:ea typeface="Cambria Math"/>
                                  </a:rPr>
                                </m:ctrlPr>
                              </m:funcPr>
                              <m:fName>
                                <m:r>
                                  <m:rPr>
                                    <m:sty m:val="p"/>
                                  </m:rPr>
                                  <a:rPr lang="en-US" sz="2400">
                                    <a:solidFill>
                                      <a:srgbClr val="FF0000"/>
                                    </a:solidFill>
                                    <a:latin typeface="Cambria Math"/>
                                    <a:ea typeface="Cambria Math"/>
                                  </a:rPr>
                                  <m:t>log</m:t>
                                </m:r>
                              </m:fName>
                              <m:e>
                                <m:r>
                                  <a:rPr lang="en-US" sz="2400" i="1">
                                    <a:solidFill>
                                      <a:srgbClr val="FF0000"/>
                                    </a:solidFill>
                                    <a:latin typeface="Cambria Math"/>
                                    <a:ea typeface="Cambria Math"/>
                                  </a:rPr>
                                  <m:t>𝑛</m:t>
                                </m:r>
                              </m:e>
                            </m:func>
                          </m:den>
                        </m:f>
                      </m:e>
                    </m:d>
                  </m:oMath>
                </a14:m>
                <a:r>
                  <a:rPr lang="en-US" sz="2400" dirty="0">
                    <a:solidFill>
                      <a:srgbClr val="FF0000"/>
                    </a:solidFill>
                  </a:rPr>
                  <a:t> </a:t>
                </a:r>
                <a:r>
                  <a:rPr lang="en-US" sz="2400" dirty="0"/>
                  <a:t>then at least </a:t>
                </a:r>
                <a14:m>
                  <m:oMath xmlns:m="http://schemas.openxmlformats.org/officeDocument/2006/math">
                    <m:r>
                      <m:rPr>
                        <m:sty m:val="p"/>
                      </m:rPr>
                      <a:rPr lang="el-GR" sz="2400" i="1">
                        <a:solidFill>
                          <a:srgbClr val="00B050"/>
                        </a:solidFill>
                        <a:latin typeface="Cambria Math"/>
                        <a:ea typeface="Cambria Math"/>
                      </a:rPr>
                      <m:t>Ω</m:t>
                    </m:r>
                    <m:d>
                      <m:dPr>
                        <m:ctrlPr>
                          <a:rPr lang="el-GR" sz="2400" i="1">
                            <a:solidFill>
                              <a:srgbClr val="00B050"/>
                            </a:solidFill>
                            <a:latin typeface="Cambria Math" panose="02040503050406030204" pitchFamily="18" charset="0"/>
                            <a:ea typeface="Cambria Math"/>
                          </a:rPr>
                        </m:ctrlPr>
                      </m:dPr>
                      <m:e>
                        <m:f>
                          <m:fPr>
                            <m:ctrlPr>
                              <a:rPr lang="el-GR" sz="2400" i="1">
                                <a:solidFill>
                                  <a:srgbClr val="00B050"/>
                                </a:solidFill>
                                <a:latin typeface="Cambria Math" panose="02040503050406030204" pitchFamily="18" charset="0"/>
                                <a:ea typeface="Cambria Math"/>
                              </a:rPr>
                            </m:ctrlPr>
                          </m:fPr>
                          <m:num>
                            <m:r>
                              <a:rPr lang="en-US" sz="2400" i="1">
                                <a:solidFill>
                                  <a:srgbClr val="00B050"/>
                                </a:solidFill>
                                <a:latin typeface="Cambria Math" panose="02040503050406030204" pitchFamily="18" charset="0"/>
                                <a:ea typeface="Cambria Math"/>
                              </a:rPr>
                              <m:t>𝑛</m:t>
                            </m:r>
                          </m:num>
                          <m:den>
                            <m:func>
                              <m:funcPr>
                                <m:ctrlPr>
                                  <a:rPr lang="en-US" sz="2400" i="1">
                                    <a:solidFill>
                                      <a:srgbClr val="00B050"/>
                                    </a:solidFill>
                                    <a:latin typeface="Cambria Math" panose="02040503050406030204" pitchFamily="18" charset="0"/>
                                    <a:ea typeface="Cambria Math"/>
                                  </a:rPr>
                                </m:ctrlPr>
                              </m:funcPr>
                              <m:fName>
                                <m:r>
                                  <m:rPr>
                                    <m:sty m:val="p"/>
                                  </m:rPr>
                                  <a:rPr lang="en-US" sz="2400">
                                    <a:solidFill>
                                      <a:srgbClr val="00B050"/>
                                    </a:solidFill>
                                    <a:latin typeface="Cambria Math"/>
                                    <a:ea typeface="Cambria Math"/>
                                  </a:rPr>
                                  <m:t>log</m:t>
                                </m:r>
                              </m:fName>
                              <m:e>
                                <m:r>
                                  <a:rPr lang="en-US" sz="2400" i="1">
                                    <a:solidFill>
                                      <a:srgbClr val="00B050"/>
                                    </a:solidFill>
                                    <a:latin typeface="Cambria Math"/>
                                    <a:ea typeface="Cambria Math"/>
                                  </a:rPr>
                                  <m:t>𝑛</m:t>
                                </m:r>
                              </m:e>
                            </m:func>
                          </m:den>
                        </m:f>
                      </m:e>
                    </m:d>
                  </m:oMath>
                </a14:m>
                <a:r>
                  <a:rPr lang="en-US" sz="2400" dirty="0">
                    <a:solidFill>
                      <a:srgbClr val="00B050"/>
                    </a:solidFill>
                  </a:rPr>
                  <a:t> </a:t>
                </a:r>
                <a:r>
                  <a:rPr lang="en-US" sz="2400" dirty="0"/>
                  <a:t>nodes in </a:t>
                </a:r>
                <a14:m>
                  <m:oMath xmlns:m="http://schemas.openxmlformats.org/officeDocument/2006/math">
                    <m:sSub>
                      <m:sSubPr>
                        <m:ctrlPr>
                          <a:rPr lang="en-US" sz="2400" i="1">
                            <a:solidFill>
                              <a:srgbClr val="00B0F0"/>
                            </a:solidFill>
                            <a:latin typeface="Cambria Math" panose="02040503050406030204" pitchFamily="18" charset="0"/>
                          </a:rPr>
                        </m:ctrlPr>
                      </m:sSubPr>
                      <m:e>
                        <m:r>
                          <a:rPr lang="en-US" sz="2400" i="1">
                            <a:solidFill>
                              <a:srgbClr val="00B0F0"/>
                            </a:solidFill>
                            <a:latin typeface="Cambria Math"/>
                          </a:rPr>
                          <m:t>𝐺</m:t>
                        </m:r>
                      </m:e>
                      <m:sub>
                        <m:r>
                          <a:rPr lang="en-US" sz="2400" i="1">
                            <a:solidFill>
                              <a:srgbClr val="00B0F0"/>
                            </a:solidFill>
                            <a:latin typeface="Cambria Math"/>
                          </a:rPr>
                          <m:t>𝑚</m:t>
                        </m:r>
                      </m:sub>
                    </m:sSub>
                  </m:oMath>
                </a14:m>
                <a:r>
                  <a:rPr lang="en-US" sz="2400" dirty="0">
                    <a:solidFill>
                      <a:srgbClr val="FF0000"/>
                    </a:solidFill>
                  </a:rPr>
                  <a:t>-S</a:t>
                </a:r>
                <a:r>
                  <a:rPr lang="en-US" sz="2400" dirty="0"/>
                  <a:t> are </a:t>
                </a:r>
                <a:r>
                  <a:rPr lang="en-US" sz="2400" dirty="0">
                    <a:solidFill>
                      <a:srgbClr val="00B050"/>
                    </a:solidFill>
                  </a:rPr>
                  <a:t>both</a:t>
                </a:r>
                <a:r>
                  <a:rPr lang="en-US" sz="2400" dirty="0"/>
                  <a:t> </a:t>
                </a:r>
                <a:r>
                  <a:rPr lang="en-US" sz="2400" dirty="0">
                    <a:solidFill>
                      <a:srgbClr val="00B050"/>
                    </a:solidFill>
                  </a:rPr>
                  <a:t>c-good</a:t>
                </a:r>
                <a:r>
                  <a:rPr lang="en-US" sz="2400" dirty="0"/>
                  <a:t> and </a:t>
                </a:r>
                <a:r>
                  <a:rPr lang="en-US" sz="2400" dirty="0">
                    <a:solidFill>
                      <a:srgbClr val="00B050"/>
                    </a:solidFill>
                  </a:rPr>
                  <a:t>local expanders </a:t>
                </a:r>
                <a:r>
                  <a:rPr lang="en-US" sz="2400" dirty="0"/>
                  <a:t>(</a:t>
                </a:r>
                <a:r>
                  <a:rPr lang="en-US" sz="2400" dirty="0" err="1"/>
                  <a:t>whp</a:t>
                </a:r>
                <a:r>
                  <a:rPr lang="en-US" sz="2400" dirty="0"/>
                  <a:t>).</a:t>
                </a:r>
              </a:p>
            </p:txBody>
          </p:sp>
        </mc:Choice>
        <mc:Fallback>
          <p:sp>
            <p:nvSpPr>
              <p:cNvPr id="55" name="TextBox 54"/>
              <p:cNvSpPr txBox="1">
                <a:spLocks noRot="1" noChangeAspect="1" noMove="1" noResize="1" noEditPoints="1" noAdjustHandles="1" noChangeArrowheads="1" noChangeShapeType="1" noTextEdit="1"/>
              </p:cNvSpPr>
              <p:nvPr/>
            </p:nvSpPr>
            <p:spPr>
              <a:xfrm>
                <a:off x="173171" y="4566451"/>
                <a:ext cx="11277668" cy="1052148"/>
              </a:xfrm>
              <a:prstGeom prst="rect">
                <a:avLst/>
              </a:prstGeom>
              <a:blipFill>
                <a:blip r:embed="rId6"/>
                <a:stretch>
                  <a:fillRect l="-811" b="-12139"/>
                </a:stretch>
              </a:blipFill>
            </p:spPr>
            <p:txBody>
              <a:bodyPr/>
              <a:lstStyle/>
              <a:p>
                <a:r>
                  <a:rPr lang="en-US">
                    <a:noFill/>
                  </a:rPr>
                  <a:t> </a:t>
                </a:r>
              </a:p>
            </p:txBody>
          </p:sp>
        </mc:Fallback>
      </mc:AlternateContent>
    </p:spTree>
    <p:extLst>
      <p:ext uri="{BB962C8B-B14F-4D97-AF65-F5344CB8AC3E}">
        <p14:creationId xmlns:p14="http://schemas.microsoft.com/office/powerpoint/2010/main" val="145474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6" grpId="0" animBg="1"/>
      <p:bldP spid="41" grpId="0" animBg="1"/>
      <p:bldP spid="69" grpId="0" animBg="1"/>
      <p:bldP spid="70" grpId="0"/>
      <p:bldP spid="52" grpId="0" animBg="1"/>
      <p:bldP spid="53" grpId="0" animBg="1"/>
      <p:bldP spid="54" grpId="0"/>
      <p:bldP spid="4" grpId="0"/>
      <p:bldP spid="55"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DRSample</a:t>
            </a:r>
            <a:r>
              <a:rPr lang="en-US" dirty="0" smtClean="0"/>
              <a:t> Meta-Graph</a:t>
            </a:r>
            <a:endParaRPr lang="en-US" dirty="0"/>
          </a:p>
        </p:txBody>
      </p:sp>
      <p:sp>
        <p:nvSpPr>
          <p:cNvPr id="4" name="Oval 3"/>
          <p:cNvSpPr/>
          <p:nvPr/>
        </p:nvSpPr>
        <p:spPr>
          <a:xfrm>
            <a:off x="892822" y="2301990"/>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5" name="Oval 4"/>
          <p:cNvSpPr/>
          <p:nvPr/>
        </p:nvSpPr>
        <p:spPr>
          <a:xfrm>
            <a:off x="1834362" y="2301990"/>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cxnSp>
        <p:nvCxnSpPr>
          <p:cNvPr id="7" name="Straight Arrow Connector 6"/>
          <p:cNvCxnSpPr/>
          <p:nvPr/>
        </p:nvCxnSpPr>
        <p:spPr>
          <a:xfrm>
            <a:off x="1444796" y="2575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8833525" y="23416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sp>
        <p:nvSpPr>
          <p:cNvPr id="13" name="TextBox 12"/>
          <p:cNvSpPr txBox="1"/>
          <p:nvPr/>
        </p:nvSpPr>
        <p:spPr>
          <a:xfrm>
            <a:off x="3694064" y="1985558"/>
            <a:ext cx="679994" cy="954107"/>
          </a:xfrm>
          <a:prstGeom prst="rect">
            <a:avLst/>
          </a:prstGeom>
          <a:noFill/>
        </p:spPr>
        <p:txBody>
          <a:bodyPr wrap="none" lIns="91440" tIns="45720" rIns="91440" bIns="45720" rtlCol="0">
            <a:spAutoFit/>
          </a:bodyPr>
          <a:lstStyle/>
          <a:p>
            <a:r>
              <a:rPr lang="en-US" sz="5600" dirty="0"/>
              <a:t>…</a:t>
            </a:r>
          </a:p>
        </p:txBody>
      </p:sp>
      <p:sp>
        <p:nvSpPr>
          <p:cNvPr id="16" name="Oval 15"/>
          <p:cNvSpPr/>
          <p:nvPr/>
        </p:nvSpPr>
        <p:spPr>
          <a:xfrm>
            <a:off x="10476867" y="225342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n</a:t>
            </a:r>
          </a:p>
        </p:txBody>
      </p:sp>
      <p:cxnSp>
        <p:nvCxnSpPr>
          <p:cNvPr id="17" name="Straight Arrow Connector 16"/>
          <p:cNvCxnSpPr/>
          <p:nvPr/>
        </p:nvCxnSpPr>
        <p:spPr>
          <a:xfrm flipV="1">
            <a:off x="10319441" y="2566103"/>
            <a:ext cx="184113" cy="3112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9321117" y="259722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636240" y="1892071"/>
            <a:ext cx="679994" cy="954107"/>
          </a:xfrm>
          <a:prstGeom prst="rect">
            <a:avLst/>
          </a:prstGeom>
          <a:noFill/>
        </p:spPr>
        <p:txBody>
          <a:bodyPr wrap="none" lIns="91440" tIns="45720" rIns="91440" bIns="45720" rtlCol="0">
            <a:spAutoFit/>
          </a:bodyPr>
          <a:lstStyle/>
          <a:p>
            <a:r>
              <a:rPr lang="en-US" sz="5600" dirty="0"/>
              <a:t>…</a:t>
            </a:r>
          </a:p>
        </p:txBody>
      </p:sp>
      <p:sp>
        <p:nvSpPr>
          <p:cNvPr id="22" name="Oval 21"/>
          <p:cNvSpPr/>
          <p:nvPr/>
        </p:nvSpPr>
        <p:spPr>
          <a:xfrm>
            <a:off x="7955677" y="2341790"/>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sp>
        <p:nvSpPr>
          <p:cNvPr id="23" name="Oval 22"/>
          <p:cNvSpPr/>
          <p:nvPr/>
        </p:nvSpPr>
        <p:spPr>
          <a:xfrm>
            <a:off x="6997249" y="2376334"/>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cxnSp>
        <p:nvCxnSpPr>
          <p:cNvPr id="27" name="Straight Arrow Connector 26"/>
          <p:cNvCxnSpPr>
            <a:endCxn id="22" idx="2"/>
          </p:cNvCxnSpPr>
          <p:nvPr/>
        </p:nvCxnSpPr>
        <p:spPr>
          <a:xfrm flipV="1">
            <a:off x="7482443" y="2620736"/>
            <a:ext cx="473236" cy="376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473118" y="2609586"/>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6085936" y="2338097"/>
            <a:ext cx="81334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2m</a:t>
            </a:r>
          </a:p>
        </p:txBody>
      </p:sp>
      <p:cxnSp>
        <p:nvCxnSpPr>
          <p:cNvPr id="30" name="Straight Arrow Connector 29"/>
          <p:cNvCxnSpPr/>
          <p:nvPr/>
        </p:nvCxnSpPr>
        <p:spPr>
          <a:xfrm flipV="1">
            <a:off x="6541581" y="2575542"/>
            <a:ext cx="551759" cy="1067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1" name="Oval 30"/>
              <p:cNvSpPr/>
              <p:nvPr/>
            </p:nvSpPr>
            <p:spPr>
              <a:xfrm>
                <a:off x="2996421" y="2372621"/>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14:m>
                  <m:oMathPara xmlns:m="http://schemas.openxmlformats.org/officeDocument/2006/math">
                    <m:oMathParaPr>
                      <m:jc m:val="centerGroup"/>
                    </m:oMathParaPr>
                    <m:oMath xmlns:m="http://schemas.openxmlformats.org/officeDocument/2006/math">
                      <m:r>
                        <a:rPr lang="en-US" sz="2267" i="1" dirty="0">
                          <a:latin typeface="Cambria Math"/>
                        </a:rPr>
                        <m:t>𝑚</m:t>
                      </m:r>
                    </m:oMath>
                  </m:oMathPara>
                </a14:m>
                <a:endParaRPr lang="en-US" sz="2267" dirty="0"/>
              </a:p>
            </p:txBody>
          </p:sp>
        </mc:Choice>
        <mc:Fallback>
          <p:sp>
            <p:nvSpPr>
              <p:cNvPr id="31" name="Oval 30"/>
              <p:cNvSpPr>
                <a:spLocks noRot="1" noChangeAspect="1" noMove="1" noResize="1" noEditPoints="1" noAdjustHandles="1" noChangeArrowheads="1" noChangeShapeType="1" noTextEdit="1"/>
              </p:cNvSpPr>
              <p:nvPr/>
            </p:nvSpPr>
            <p:spPr>
              <a:xfrm>
                <a:off x="2996421" y="2372621"/>
                <a:ext cx="697643" cy="557895"/>
              </a:xfrm>
              <a:prstGeom prst="ellipse">
                <a:avLst/>
              </a:prstGeom>
              <a:blipFill>
                <a:blip r:embed="rId2"/>
                <a:stretch>
                  <a:fillRect/>
                </a:stretch>
              </a:blipFill>
              <a:ln>
                <a:noFill/>
              </a:ln>
            </p:spPr>
            <p:txBody>
              <a:bodyPr/>
              <a:lstStyle/>
              <a:p>
                <a:r>
                  <a:rPr lang="en-US">
                    <a:noFill/>
                  </a:rPr>
                  <a:t> </a:t>
                </a:r>
              </a:p>
            </p:txBody>
          </p:sp>
        </mc:Fallback>
      </mc:AlternateContent>
      <p:sp>
        <p:nvSpPr>
          <p:cNvPr id="32" name="TextBox 31"/>
          <p:cNvSpPr txBox="1"/>
          <p:nvPr/>
        </p:nvSpPr>
        <p:spPr>
          <a:xfrm>
            <a:off x="2393820" y="1951356"/>
            <a:ext cx="679994" cy="954107"/>
          </a:xfrm>
          <a:prstGeom prst="rect">
            <a:avLst/>
          </a:prstGeom>
          <a:noFill/>
        </p:spPr>
        <p:txBody>
          <a:bodyPr wrap="none" lIns="91440" tIns="45720" rIns="91440" bIns="45720" rtlCol="0">
            <a:spAutoFit/>
          </a:bodyPr>
          <a:lstStyle/>
          <a:p>
            <a:r>
              <a:rPr lang="en-US" sz="5600" dirty="0"/>
              <a:t>…</a:t>
            </a:r>
          </a:p>
        </p:txBody>
      </p:sp>
      <p:sp>
        <p:nvSpPr>
          <p:cNvPr id="35" name="Oval 34"/>
          <p:cNvSpPr/>
          <p:nvPr/>
        </p:nvSpPr>
        <p:spPr>
          <a:xfrm>
            <a:off x="5183359" y="2369671"/>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cxnSp>
        <p:nvCxnSpPr>
          <p:cNvPr id="36" name="Straight Arrow Connector 35"/>
          <p:cNvCxnSpPr/>
          <p:nvPr/>
        </p:nvCxnSpPr>
        <p:spPr>
          <a:xfrm flipV="1">
            <a:off x="5668553" y="2657912"/>
            <a:ext cx="473236" cy="376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4332169" y="2365958"/>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cxnSp>
        <p:nvCxnSpPr>
          <p:cNvPr id="42" name="Straight Arrow Connector 41"/>
          <p:cNvCxnSpPr/>
          <p:nvPr/>
        </p:nvCxnSpPr>
        <p:spPr>
          <a:xfrm flipV="1">
            <a:off x="4817363" y="2654199"/>
            <a:ext cx="473236" cy="376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Curved Connector 42"/>
          <p:cNvCxnSpPr/>
          <p:nvPr/>
        </p:nvCxnSpPr>
        <p:spPr>
          <a:xfrm rot="5400000" flipH="1" flipV="1">
            <a:off x="8282913" y="712694"/>
            <a:ext cx="4048" cy="3439327"/>
          </a:xfrm>
          <a:prstGeom prst="curvedConnector3">
            <a:avLst>
              <a:gd name="adj1" fmla="val 16908696"/>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44499" y="1991959"/>
            <a:ext cx="3199196" cy="1319216"/>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44" name="Oval 43"/>
          <p:cNvSpPr/>
          <p:nvPr/>
        </p:nvSpPr>
        <p:spPr>
          <a:xfrm>
            <a:off x="3886256" y="2014089"/>
            <a:ext cx="3013025" cy="1319216"/>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45" name="Oval 44"/>
          <p:cNvSpPr/>
          <p:nvPr/>
        </p:nvSpPr>
        <p:spPr>
          <a:xfrm>
            <a:off x="6948253" y="2010129"/>
            <a:ext cx="3013025" cy="1319216"/>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46" name="Oval 45"/>
          <p:cNvSpPr/>
          <p:nvPr/>
        </p:nvSpPr>
        <p:spPr>
          <a:xfrm>
            <a:off x="9961278" y="2014089"/>
            <a:ext cx="1212245" cy="1319216"/>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47" name="Oval 46"/>
          <p:cNvSpPr/>
          <p:nvPr/>
        </p:nvSpPr>
        <p:spPr>
          <a:xfrm>
            <a:off x="10455569" y="3900295"/>
            <a:ext cx="697643" cy="55789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sp>
        <p:nvSpPr>
          <p:cNvPr id="49" name="Oval 48"/>
          <p:cNvSpPr/>
          <p:nvPr/>
        </p:nvSpPr>
        <p:spPr>
          <a:xfrm>
            <a:off x="8243284" y="3829418"/>
            <a:ext cx="697643" cy="55789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cxnSp>
        <p:nvCxnSpPr>
          <p:cNvPr id="50" name="Straight Arrow Connector 49"/>
          <p:cNvCxnSpPr/>
          <p:nvPr/>
        </p:nvCxnSpPr>
        <p:spPr>
          <a:xfrm flipV="1">
            <a:off x="8887474" y="4104601"/>
            <a:ext cx="1679927" cy="376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4256737" y="3861014"/>
            <a:ext cx="697643" cy="55789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cxnSp>
        <p:nvCxnSpPr>
          <p:cNvPr id="52" name="Straight Arrow Connector 51"/>
          <p:cNvCxnSpPr>
            <a:endCxn id="49" idx="2"/>
          </p:cNvCxnSpPr>
          <p:nvPr/>
        </p:nvCxnSpPr>
        <p:spPr>
          <a:xfrm flipV="1">
            <a:off x="4741933" y="4108365"/>
            <a:ext cx="3501353" cy="4465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1732547" y="3829418"/>
            <a:ext cx="697643" cy="55789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cxnSp>
        <p:nvCxnSpPr>
          <p:cNvPr id="54" name="Straight Arrow Connector 53"/>
          <p:cNvCxnSpPr/>
          <p:nvPr/>
        </p:nvCxnSpPr>
        <p:spPr>
          <a:xfrm flipV="1">
            <a:off x="2430190" y="4145542"/>
            <a:ext cx="1933788" cy="747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2" name="Curved Connector 71"/>
          <p:cNvCxnSpPr/>
          <p:nvPr/>
        </p:nvCxnSpPr>
        <p:spPr>
          <a:xfrm rot="5400000" flipH="1" flipV="1">
            <a:off x="5371651" y="708645"/>
            <a:ext cx="4048" cy="3439327"/>
          </a:xfrm>
          <a:prstGeom prst="curvedConnector3">
            <a:avLst>
              <a:gd name="adj1" fmla="val 16908696"/>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7" name="Curved Connector 76"/>
          <p:cNvCxnSpPr>
            <a:stCxn id="53" idx="4"/>
            <a:endCxn id="49" idx="3"/>
          </p:cNvCxnSpPr>
          <p:nvPr/>
        </p:nvCxnSpPr>
        <p:spPr>
          <a:xfrm rot="5400000" flipH="1" flipV="1">
            <a:off x="5172558" y="1214420"/>
            <a:ext cx="81703" cy="6264083"/>
          </a:xfrm>
          <a:prstGeom prst="curvedConnector3">
            <a:avLst>
              <a:gd name="adj1" fmla="val -279797"/>
            </a:avLst>
          </a:prstGeom>
          <a:ln w="38100">
            <a:solidFill>
              <a:srgbClr val="7030A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78" name="Curved Connector 77"/>
          <p:cNvCxnSpPr>
            <a:stCxn id="51" idx="7"/>
            <a:endCxn id="47" idx="1"/>
          </p:cNvCxnSpPr>
          <p:nvPr/>
        </p:nvCxnSpPr>
        <p:spPr>
          <a:xfrm rot="16200000" flipH="1">
            <a:off x="7685336" y="1109595"/>
            <a:ext cx="39281" cy="5705524"/>
          </a:xfrm>
          <a:prstGeom prst="curvedConnector3">
            <a:avLst>
              <a:gd name="adj1" fmla="val -789954"/>
            </a:avLst>
          </a:prstGeom>
          <a:ln w="38100">
            <a:solidFill>
              <a:srgbClr val="7030A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3" name="TextBox 82"/>
              <p:cNvSpPr txBox="1"/>
              <p:nvPr/>
            </p:nvSpPr>
            <p:spPr>
              <a:xfrm>
                <a:off x="315687" y="4880048"/>
                <a:ext cx="12006943" cy="1692066"/>
              </a:xfrm>
              <a:prstGeom prst="rect">
                <a:avLst/>
              </a:prstGeom>
              <a:noFill/>
            </p:spPr>
            <p:txBody>
              <a:bodyPr wrap="square" lIns="91440" tIns="45720" rIns="91440" bIns="45720" rtlCol="0">
                <a:spAutoFit/>
              </a:bodyPr>
              <a:lstStyle/>
              <a:p>
                <a:r>
                  <a:rPr lang="en-US" sz="4000" dirty="0">
                    <a:solidFill>
                      <a:srgbClr val="00B0F0"/>
                    </a:solidFill>
                  </a:rPr>
                  <a:t>Meta-Graph </a:t>
                </a:r>
                <a14:m>
                  <m:oMath xmlns:m="http://schemas.openxmlformats.org/officeDocument/2006/math">
                    <m:sSub>
                      <m:sSubPr>
                        <m:ctrlPr>
                          <a:rPr lang="en-US" sz="4000" i="1">
                            <a:solidFill>
                              <a:srgbClr val="00B0F0"/>
                            </a:solidFill>
                            <a:latin typeface="Cambria Math" panose="02040503050406030204" pitchFamily="18" charset="0"/>
                          </a:rPr>
                        </m:ctrlPr>
                      </m:sSubPr>
                      <m:e>
                        <m:r>
                          <a:rPr lang="en-US" sz="4000" i="1">
                            <a:solidFill>
                              <a:srgbClr val="00B0F0"/>
                            </a:solidFill>
                            <a:latin typeface="Cambria Math"/>
                          </a:rPr>
                          <m:t>𝐺</m:t>
                        </m:r>
                      </m:e>
                      <m:sub>
                        <m:r>
                          <a:rPr lang="en-US" sz="4000" i="1">
                            <a:solidFill>
                              <a:srgbClr val="00B0F0"/>
                            </a:solidFill>
                            <a:latin typeface="Cambria Math"/>
                          </a:rPr>
                          <m:t>𝑚</m:t>
                        </m:r>
                      </m:sub>
                    </m:sSub>
                  </m:oMath>
                </a14:m>
                <a:r>
                  <a:rPr lang="en-US" sz="4000" dirty="0">
                    <a:solidFill>
                      <a:srgbClr val="00B0F0"/>
                    </a:solidFill>
                  </a:rPr>
                  <a:t>:</a:t>
                </a:r>
                <a14:m>
                  <m:oMath xmlns:m="http://schemas.openxmlformats.org/officeDocument/2006/math">
                    <m:r>
                      <a:rPr lang="en-US" sz="4000" i="1">
                        <a:solidFill>
                          <a:srgbClr val="00B0F0"/>
                        </a:solidFill>
                        <a:latin typeface="Cambria Math"/>
                        <a:ea typeface="Cambria Math"/>
                      </a:rPr>
                      <m:t>𝑂</m:t>
                    </m:r>
                    <m:d>
                      <m:dPr>
                        <m:ctrlPr>
                          <a:rPr lang="en-US" sz="4000" i="1">
                            <a:solidFill>
                              <a:srgbClr val="00B0F0"/>
                            </a:solidFill>
                            <a:latin typeface="Cambria Math" panose="02040503050406030204" pitchFamily="18" charset="0"/>
                            <a:ea typeface="Cambria Math"/>
                          </a:rPr>
                        </m:ctrlPr>
                      </m:dPr>
                      <m:e>
                        <m:f>
                          <m:fPr>
                            <m:ctrlPr>
                              <a:rPr lang="en-US" sz="4000" i="1">
                                <a:solidFill>
                                  <a:srgbClr val="00B0F0"/>
                                </a:solidFill>
                                <a:latin typeface="Cambria Math" panose="02040503050406030204" pitchFamily="18" charset="0"/>
                              </a:rPr>
                            </m:ctrlPr>
                          </m:fPr>
                          <m:num>
                            <m:r>
                              <a:rPr lang="en-US" sz="4000" i="1">
                                <a:solidFill>
                                  <a:srgbClr val="00B0F0"/>
                                </a:solidFill>
                                <a:latin typeface="Cambria Math"/>
                              </a:rPr>
                              <m:t>𝑛</m:t>
                            </m:r>
                          </m:num>
                          <m:den>
                            <m:func>
                              <m:funcPr>
                                <m:ctrlPr>
                                  <a:rPr lang="en-US" sz="4000" i="1">
                                    <a:solidFill>
                                      <a:srgbClr val="00B0F0"/>
                                    </a:solidFill>
                                    <a:latin typeface="Cambria Math" panose="02040503050406030204" pitchFamily="18" charset="0"/>
                                    <a:ea typeface="Cambria Math"/>
                                  </a:rPr>
                                </m:ctrlPr>
                              </m:funcPr>
                              <m:fName>
                                <m:r>
                                  <m:rPr>
                                    <m:sty m:val="p"/>
                                  </m:rPr>
                                  <a:rPr lang="en-US" sz="4000">
                                    <a:solidFill>
                                      <a:srgbClr val="00B0F0"/>
                                    </a:solidFill>
                                    <a:latin typeface="Cambria Math"/>
                                    <a:ea typeface="Cambria Math"/>
                                  </a:rPr>
                                  <m:t>log</m:t>
                                </m:r>
                              </m:fName>
                              <m:e>
                                <m:r>
                                  <a:rPr lang="en-US" sz="4000" i="1">
                                    <a:solidFill>
                                      <a:srgbClr val="00B0F0"/>
                                    </a:solidFill>
                                    <a:latin typeface="Cambria Math"/>
                                    <a:ea typeface="Cambria Math"/>
                                  </a:rPr>
                                  <m:t>𝑛</m:t>
                                </m:r>
                              </m:e>
                            </m:func>
                          </m:den>
                        </m:f>
                      </m:e>
                    </m:d>
                  </m:oMath>
                </a14:m>
                <a:r>
                  <a:rPr lang="en-US" sz="4000" dirty="0">
                    <a:solidFill>
                      <a:srgbClr val="00B0F0"/>
                    </a:solidFill>
                  </a:rPr>
                  <a:t> nodes, </a:t>
                </a:r>
                <a:r>
                  <a:rPr lang="en-US" sz="4000" dirty="0" err="1">
                    <a:solidFill>
                      <a:srgbClr val="00B0F0"/>
                    </a:solidFill>
                  </a:rPr>
                  <a:t>Indegree</a:t>
                </a:r>
                <a:r>
                  <a:rPr lang="en-US" sz="4000" dirty="0">
                    <a:solidFill>
                      <a:srgbClr val="00B0F0"/>
                    </a:solidFill>
                  </a:rPr>
                  <a:t> </a:t>
                </a:r>
                <a14:m>
                  <m:oMath xmlns:m="http://schemas.openxmlformats.org/officeDocument/2006/math">
                    <m:r>
                      <a:rPr lang="en-US" sz="4000" i="1">
                        <a:solidFill>
                          <a:srgbClr val="00B0F0"/>
                        </a:solidFill>
                        <a:latin typeface="Cambria Math"/>
                        <a:ea typeface="Cambria Math"/>
                      </a:rPr>
                      <m:t>𝛿</m:t>
                    </m:r>
                    <m:r>
                      <a:rPr lang="en-US" sz="4000" i="1">
                        <a:solidFill>
                          <a:srgbClr val="00B0F0"/>
                        </a:solidFill>
                        <a:latin typeface="Cambria Math"/>
                        <a:ea typeface="Cambria Math"/>
                      </a:rPr>
                      <m:t>=</m:t>
                    </m:r>
                    <m:r>
                      <a:rPr lang="en-US" sz="4000" i="1">
                        <a:solidFill>
                          <a:srgbClr val="00B0F0"/>
                        </a:solidFill>
                        <a:latin typeface="Cambria Math"/>
                        <a:ea typeface="Cambria Math"/>
                      </a:rPr>
                      <m:t>𝑂</m:t>
                    </m:r>
                    <m:d>
                      <m:dPr>
                        <m:ctrlPr>
                          <a:rPr lang="en-US" sz="4000" i="1">
                            <a:solidFill>
                              <a:srgbClr val="00B0F0"/>
                            </a:solidFill>
                            <a:latin typeface="Cambria Math" panose="02040503050406030204" pitchFamily="18" charset="0"/>
                            <a:ea typeface="Cambria Math"/>
                          </a:rPr>
                        </m:ctrlPr>
                      </m:dPr>
                      <m:e>
                        <m:func>
                          <m:funcPr>
                            <m:ctrlPr>
                              <a:rPr lang="en-US" sz="4000" i="1">
                                <a:solidFill>
                                  <a:srgbClr val="00B0F0"/>
                                </a:solidFill>
                                <a:latin typeface="Cambria Math" panose="02040503050406030204" pitchFamily="18" charset="0"/>
                                <a:ea typeface="Cambria Math"/>
                              </a:rPr>
                            </m:ctrlPr>
                          </m:funcPr>
                          <m:fName>
                            <m:r>
                              <m:rPr>
                                <m:sty m:val="p"/>
                              </m:rPr>
                              <a:rPr lang="en-US" sz="4000">
                                <a:solidFill>
                                  <a:srgbClr val="00B0F0"/>
                                </a:solidFill>
                                <a:latin typeface="Cambria Math"/>
                                <a:ea typeface="Cambria Math"/>
                              </a:rPr>
                              <m:t>log</m:t>
                            </m:r>
                          </m:fName>
                          <m:e>
                            <m:r>
                              <a:rPr lang="en-US" sz="4000" i="1">
                                <a:solidFill>
                                  <a:srgbClr val="00B0F0"/>
                                </a:solidFill>
                                <a:latin typeface="Cambria Math"/>
                                <a:ea typeface="Cambria Math"/>
                              </a:rPr>
                              <m:t>𝑛</m:t>
                            </m:r>
                          </m:e>
                        </m:func>
                      </m:e>
                    </m:d>
                  </m:oMath>
                </a14:m>
                <a:endParaRPr lang="en-US" sz="4000" dirty="0">
                  <a:solidFill>
                    <a:srgbClr val="7030A0"/>
                  </a:solidFill>
                </a:endParaRPr>
              </a:p>
              <a:p>
                <a:endParaRPr lang="en-US" sz="4000" dirty="0">
                  <a:solidFill>
                    <a:srgbClr val="7030A0"/>
                  </a:solidFill>
                </a:endParaRPr>
              </a:p>
            </p:txBody>
          </p:sp>
        </mc:Choice>
        <mc:Fallback>
          <p:sp>
            <p:nvSpPr>
              <p:cNvPr id="83" name="TextBox 82"/>
              <p:cNvSpPr txBox="1">
                <a:spLocks noRot="1" noChangeAspect="1" noMove="1" noResize="1" noEditPoints="1" noAdjustHandles="1" noChangeArrowheads="1" noChangeShapeType="1" noTextEdit="1"/>
              </p:cNvSpPr>
              <p:nvPr/>
            </p:nvSpPr>
            <p:spPr>
              <a:xfrm>
                <a:off x="315687" y="4880048"/>
                <a:ext cx="12006943" cy="1692066"/>
              </a:xfrm>
              <a:prstGeom prst="rect">
                <a:avLst/>
              </a:prstGeom>
              <a:blipFill>
                <a:blip r:embed="rId3"/>
                <a:stretch>
                  <a:fillRect l="-182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4" name="Rectangle 83"/>
              <p:cNvSpPr/>
              <p:nvPr/>
            </p:nvSpPr>
            <p:spPr>
              <a:xfrm>
                <a:off x="363515" y="3845536"/>
                <a:ext cx="1050864" cy="769441"/>
              </a:xfrm>
              <a:prstGeom prst="rect">
                <a:avLst/>
              </a:prstGeom>
            </p:spPr>
            <p:txBody>
              <a:bodyPr wrap="none" lIns="91440" tIns="45720" rIns="91440" bIns="45720">
                <a:spAutoFit/>
              </a:bodyPr>
              <a:lstStyle/>
              <a:p>
                <a:pPr/>
                <a14:m>
                  <m:oMathPara xmlns:m="http://schemas.openxmlformats.org/officeDocument/2006/math">
                    <m:oMathParaPr>
                      <m:jc m:val="centerGroup"/>
                    </m:oMathParaPr>
                    <m:oMath xmlns:m="http://schemas.openxmlformats.org/officeDocument/2006/math">
                      <m:sSub>
                        <m:sSubPr>
                          <m:ctrlPr>
                            <a:rPr lang="en-US" sz="4400" i="1">
                              <a:solidFill>
                                <a:srgbClr val="00B0F0"/>
                              </a:solidFill>
                              <a:latin typeface="Cambria Math" panose="02040503050406030204" pitchFamily="18" charset="0"/>
                            </a:rPr>
                          </m:ctrlPr>
                        </m:sSubPr>
                        <m:e>
                          <m:r>
                            <a:rPr lang="en-US" sz="4400" i="1">
                              <a:solidFill>
                                <a:srgbClr val="00B0F0"/>
                              </a:solidFill>
                              <a:latin typeface="Cambria Math"/>
                            </a:rPr>
                            <m:t>𝐺</m:t>
                          </m:r>
                        </m:e>
                        <m:sub>
                          <m:r>
                            <a:rPr lang="en-US" sz="4400" i="1">
                              <a:solidFill>
                                <a:srgbClr val="00B0F0"/>
                              </a:solidFill>
                              <a:latin typeface="Cambria Math"/>
                            </a:rPr>
                            <m:t>𝑚</m:t>
                          </m:r>
                        </m:sub>
                      </m:sSub>
                    </m:oMath>
                  </m:oMathPara>
                </a14:m>
                <a:endParaRPr lang="en-US" sz="4400" dirty="0"/>
              </a:p>
            </p:txBody>
          </p:sp>
        </mc:Choice>
        <mc:Fallback>
          <p:sp>
            <p:nvSpPr>
              <p:cNvPr id="84" name="Rectangle 83"/>
              <p:cNvSpPr>
                <a:spLocks noRot="1" noChangeAspect="1" noMove="1" noResize="1" noEditPoints="1" noAdjustHandles="1" noChangeArrowheads="1" noChangeShapeType="1" noTextEdit="1"/>
              </p:cNvSpPr>
              <p:nvPr/>
            </p:nvSpPr>
            <p:spPr>
              <a:xfrm>
                <a:off x="363515" y="3845536"/>
                <a:ext cx="1050864" cy="76944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5" name="Rectangle 84"/>
              <p:cNvSpPr/>
              <p:nvPr/>
            </p:nvSpPr>
            <p:spPr>
              <a:xfrm>
                <a:off x="-49087" y="2179391"/>
                <a:ext cx="693587" cy="769441"/>
              </a:xfrm>
              <a:prstGeom prst="rect">
                <a:avLst/>
              </a:prstGeom>
            </p:spPr>
            <p:txBody>
              <a:bodyPr wrap="none" lIns="91440" tIns="45720" rIns="91440" bIns="45720">
                <a:spAutoFit/>
              </a:bodyPr>
              <a:lstStyle/>
              <a:p>
                <a:pPr/>
                <a14:m>
                  <m:oMathPara xmlns:m="http://schemas.openxmlformats.org/officeDocument/2006/math">
                    <m:oMathParaPr>
                      <m:jc m:val="centerGroup"/>
                    </m:oMathParaPr>
                    <m:oMath xmlns:m="http://schemas.openxmlformats.org/officeDocument/2006/math">
                      <m:r>
                        <a:rPr lang="en-US" sz="4400" i="1">
                          <a:latin typeface="Cambria Math"/>
                        </a:rPr>
                        <m:t>𝐺</m:t>
                      </m:r>
                    </m:oMath>
                  </m:oMathPara>
                </a14:m>
                <a:endParaRPr lang="en-US" sz="4400" dirty="0"/>
              </a:p>
            </p:txBody>
          </p:sp>
        </mc:Choice>
        <mc:Fallback>
          <p:sp>
            <p:nvSpPr>
              <p:cNvPr id="85" name="Rectangle 84"/>
              <p:cNvSpPr>
                <a:spLocks noRot="1" noChangeAspect="1" noMove="1" noResize="1" noEditPoints="1" noAdjustHandles="1" noChangeArrowheads="1" noChangeShapeType="1" noTextEdit="1"/>
              </p:cNvSpPr>
              <p:nvPr/>
            </p:nvSpPr>
            <p:spPr>
              <a:xfrm>
                <a:off x="-49087" y="2179391"/>
                <a:ext cx="693587" cy="76944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6" name="Rectangle 85"/>
              <p:cNvSpPr/>
              <p:nvPr/>
            </p:nvSpPr>
            <p:spPr>
              <a:xfrm>
                <a:off x="1067791" y="1463794"/>
                <a:ext cx="2329291" cy="523220"/>
              </a:xfrm>
              <a:prstGeom prst="rect">
                <a:avLst/>
              </a:prstGeom>
            </p:spPr>
            <p:txBody>
              <a:bodyPr wrap="none" lIns="91440" tIns="45720" rIns="91440" bIns="45720">
                <a:spAutoFit/>
              </a:bodyPr>
              <a:lstStyle/>
              <a:p>
                <a:pPr/>
                <a14:m>
                  <m:oMathPara xmlns:m="http://schemas.openxmlformats.org/officeDocument/2006/math">
                    <m:oMathParaPr>
                      <m:jc m:val="centerGroup"/>
                    </m:oMathParaPr>
                    <m:oMath xmlns:m="http://schemas.openxmlformats.org/officeDocument/2006/math">
                      <m:r>
                        <a:rPr lang="en-US" sz="2800" i="1">
                          <a:solidFill>
                            <a:srgbClr val="00B0F0"/>
                          </a:solidFill>
                          <a:latin typeface="Cambria Math"/>
                        </a:rPr>
                        <m:t>𝑚</m:t>
                      </m:r>
                      <m:r>
                        <a:rPr lang="en-US" sz="2800" i="1">
                          <a:solidFill>
                            <a:srgbClr val="00B0F0"/>
                          </a:solidFill>
                          <a:latin typeface="Cambria Math"/>
                        </a:rPr>
                        <m:t>=</m:t>
                      </m:r>
                      <m:r>
                        <a:rPr lang="en-US" sz="2800" i="1">
                          <a:solidFill>
                            <a:srgbClr val="00B0F0"/>
                          </a:solidFill>
                          <a:latin typeface="Cambria Math"/>
                        </a:rPr>
                        <m:t>𝑂</m:t>
                      </m:r>
                      <m:d>
                        <m:dPr>
                          <m:ctrlPr>
                            <a:rPr lang="en-US" sz="2800" i="1">
                              <a:solidFill>
                                <a:srgbClr val="00B0F0"/>
                              </a:solidFill>
                              <a:latin typeface="Cambria Math" panose="02040503050406030204" pitchFamily="18" charset="0"/>
                            </a:rPr>
                          </m:ctrlPr>
                        </m:dPr>
                        <m:e>
                          <m:func>
                            <m:funcPr>
                              <m:ctrlPr>
                                <a:rPr lang="en-US" sz="2800" i="1">
                                  <a:solidFill>
                                    <a:srgbClr val="00B0F0"/>
                                  </a:solidFill>
                                  <a:latin typeface="Cambria Math" panose="02040503050406030204" pitchFamily="18" charset="0"/>
                                </a:rPr>
                              </m:ctrlPr>
                            </m:funcPr>
                            <m:fName>
                              <m:r>
                                <m:rPr>
                                  <m:sty m:val="p"/>
                                </m:rPr>
                                <a:rPr lang="en-US" sz="2800">
                                  <a:solidFill>
                                    <a:srgbClr val="00B0F0"/>
                                  </a:solidFill>
                                  <a:latin typeface="Cambria Math"/>
                                </a:rPr>
                                <m:t>log</m:t>
                              </m:r>
                            </m:fName>
                            <m:e>
                              <m:r>
                                <a:rPr lang="en-US" sz="2800" i="1">
                                  <a:solidFill>
                                    <a:srgbClr val="00B0F0"/>
                                  </a:solidFill>
                                  <a:latin typeface="Cambria Math"/>
                                </a:rPr>
                                <m:t>𝑛</m:t>
                              </m:r>
                            </m:e>
                          </m:func>
                        </m:e>
                      </m:d>
                    </m:oMath>
                  </m:oMathPara>
                </a14:m>
                <a:endParaRPr lang="en-US" sz="2800" dirty="0"/>
              </a:p>
            </p:txBody>
          </p:sp>
        </mc:Choice>
        <mc:Fallback>
          <p:sp>
            <p:nvSpPr>
              <p:cNvPr id="86" name="Rectangle 85"/>
              <p:cNvSpPr>
                <a:spLocks noRot="1" noChangeAspect="1" noMove="1" noResize="1" noEditPoints="1" noAdjustHandles="1" noChangeArrowheads="1" noChangeShapeType="1" noTextEdit="1"/>
              </p:cNvSpPr>
              <p:nvPr/>
            </p:nvSpPr>
            <p:spPr>
              <a:xfrm>
                <a:off x="1067791" y="1463794"/>
                <a:ext cx="2329291" cy="523220"/>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1424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4" grpId="0" animBg="1"/>
      <p:bldP spid="45" grpId="0" animBg="1"/>
      <p:bldP spid="46" grpId="0" animBg="1"/>
      <p:bldP spid="47" grpId="0" animBg="1"/>
      <p:bldP spid="49" grpId="0" animBg="1"/>
      <p:bldP spid="51" grpId="0" animBg="1"/>
      <p:bldP spid="53" grpId="0" animBg="1"/>
      <p:bldP spid="83" grpId="0"/>
      <p:bldP spid="84" grpId="0"/>
      <p:bldP spid="86"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DRSample</a:t>
            </a:r>
            <a:r>
              <a:rPr lang="en-US" dirty="0" smtClean="0"/>
              <a:t> Meta-Graph</a:t>
            </a:r>
            <a:endParaRPr lang="en-US" dirty="0"/>
          </a:p>
        </p:txBody>
      </p:sp>
      <p:sp>
        <p:nvSpPr>
          <p:cNvPr id="4" name="Oval 3"/>
          <p:cNvSpPr/>
          <p:nvPr/>
        </p:nvSpPr>
        <p:spPr>
          <a:xfrm>
            <a:off x="892822" y="2301990"/>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5" name="Oval 4"/>
          <p:cNvSpPr/>
          <p:nvPr/>
        </p:nvSpPr>
        <p:spPr>
          <a:xfrm>
            <a:off x="1834362" y="2301990"/>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cxnSp>
        <p:nvCxnSpPr>
          <p:cNvPr id="7" name="Straight Arrow Connector 6"/>
          <p:cNvCxnSpPr/>
          <p:nvPr/>
        </p:nvCxnSpPr>
        <p:spPr>
          <a:xfrm>
            <a:off x="1444796" y="2575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8833525" y="23416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sp>
        <p:nvSpPr>
          <p:cNvPr id="13" name="TextBox 12"/>
          <p:cNvSpPr txBox="1"/>
          <p:nvPr/>
        </p:nvSpPr>
        <p:spPr>
          <a:xfrm>
            <a:off x="3694064" y="1985558"/>
            <a:ext cx="679994" cy="954107"/>
          </a:xfrm>
          <a:prstGeom prst="rect">
            <a:avLst/>
          </a:prstGeom>
          <a:noFill/>
        </p:spPr>
        <p:txBody>
          <a:bodyPr wrap="none" lIns="91440" tIns="45720" rIns="91440" bIns="45720" rtlCol="0">
            <a:spAutoFit/>
          </a:bodyPr>
          <a:lstStyle/>
          <a:p>
            <a:r>
              <a:rPr lang="en-US" sz="5600" dirty="0"/>
              <a:t>…</a:t>
            </a:r>
          </a:p>
        </p:txBody>
      </p:sp>
      <p:sp>
        <p:nvSpPr>
          <p:cNvPr id="16" name="Oval 15"/>
          <p:cNvSpPr/>
          <p:nvPr/>
        </p:nvSpPr>
        <p:spPr>
          <a:xfrm>
            <a:off x="10476867" y="225342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n</a:t>
            </a:r>
          </a:p>
        </p:txBody>
      </p:sp>
      <p:cxnSp>
        <p:nvCxnSpPr>
          <p:cNvPr id="17" name="Straight Arrow Connector 16"/>
          <p:cNvCxnSpPr/>
          <p:nvPr/>
        </p:nvCxnSpPr>
        <p:spPr>
          <a:xfrm flipV="1">
            <a:off x="10319441" y="2566103"/>
            <a:ext cx="184113" cy="3112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9321117" y="259722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636240" y="1892071"/>
            <a:ext cx="679994" cy="954107"/>
          </a:xfrm>
          <a:prstGeom prst="rect">
            <a:avLst/>
          </a:prstGeom>
          <a:noFill/>
        </p:spPr>
        <p:txBody>
          <a:bodyPr wrap="none" lIns="91440" tIns="45720" rIns="91440" bIns="45720" rtlCol="0">
            <a:spAutoFit/>
          </a:bodyPr>
          <a:lstStyle/>
          <a:p>
            <a:r>
              <a:rPr lang="en-US" sz="5600" dirty="0"/>
              <a:t>…</a:t>
            </a:r>
          </a:p>
        </p:txBody>
      </p:sp>
      <p:sp>
        <p:nvSpPr>
          <p:cNvPr id="22" name="Oval 21"/>
          <p:cNvSpPr/>
          <p:nvPr/>
        </p:nvSpPr>
        <p:spPr>
          <a:xfrm>
            <a:off x="7955677" y="2341790"/>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sp>
        <p:nvSpPr>
          <p:cNvPr id="23" name="Oval 22"/>
          <p:cNvSpPr/>
          <p:nvPr/>
        </p:nvSpPr>
        <p:spPr>
          <a:xfrm>
            <a:off x="6997249" y="2376334"/>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cxnSp>
        <p:nvCxnSpPr>
          <p:cNvPr id="27" name="Straight Arrow Connector 26"/>
          <p:cNvCxnSpPr>
            <a:endCxn id="22" idx="2"/>
          </p:cNvCxnSpPr>
          <p:nvPr/>
        </p:nvCxnSpPr>
        <p:spPr>
          <a:xfrm flipV="1">
            <a:off x="7482443" y="2620736"/>
            <a:ext cx="473236" cy="376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473118" y="2609586"/>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6085936" y="2372619"/>
            <a:ext cx="81334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2m</a:t>
            </a:r>
          </a:p>
        </p:txBody>
      </p:sp>
      <p:cxnSp>
        <p:nvCxnSpPr>
          <p:cNvPr id="30" name="Straight Arrow Connector 29"/>
          <p:cNvCxnSpPr/>
          <p:nvPr/>
        </p:nvCxnSpPr>
        <p:spPr>
          <a:xfrm flipV="1">
            <a:off x="6620102" y="2617023"/>
            <a:ext cx="473236" cy="376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1" name="Oval 30"/>
              <p:cNvSpPr/>
              <p:nvPr/>
            </p:nvSpPr>
            <p:spPr>
              <a:xfrm>
                <a:off x="2996421" y="2372621"/>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14:m>
                  <m:oMathPara xmlns:m="http://schemas.openxmlformats.org/officeDocument/2006/math">
                    <m:oMathParaPr>
                      <m:jc m:val="centerGroup"/>
                    </m:oMathParaPr>
                    <m:oMath xmlns:m="http://schemas.openxmlformats.org/officeDocument/2006/math">
                      <m:r>
                        <a:rPr lang="en-US" sz="2267" i="1" dirty="0">
                          <a:latin typeface="Cambria Math"/>
                        </a:rPr>
                        <m:t>𝑚</m:t>
                      </m:r>
                    </m:oMath>
                  </m:oMathPara>
                </a14:m>
                <a:endParaRPr lang="en-US" sz="2267" dirty="0"/>
              </a:p>
            </p:txBody>
          </p:sp>
        </mc:Choice>
        <mc:Fallback>
          <p:sp>
            <p:nvSpPr>
              <p:cNvPr id="31" name="Oval 30"/>
              <p:cNvSpPr>
                <a:spLocks noRot="1" noChangeAspect="1" noMove="1" noResize="1" noEditPoints="1" noAdjustHandles="1" noChangeArrowheads="1" noChangeShapeType="1" noTextEdit="1"/>
              </p:cNvSpPr>
              <p:nvPr/>
            </p:nvSpPr>
            <p:spPr>
              <a:xfrm>
                <a:off x="2996421" y="2372621"/>
                <a:ext cx="697643" cy="557895"/>
              </a:xfrm>
              <a:prstGeom prst="ellipse">
                <a:avLst/>
              </a:prstGeom>
              <a:blipFill>
                <a:blip r:embed="rId2"/>
                <a:stretch>
                  <a:fillRect/>
                </a:stretch>
              </a:blipFill>
              <a:ln>
                <a:noFill/>
              </a:ln>
            </p:spPr>
            <p:txBody>
              <a:bodyPr/>
              <a:lstStyle/>
              <a:p>
                <a:r>
                  <a:rPr lang="en-US">
                    <a:noFill/>
                  </a:rPr>
                  <a:t> </a:t>
                </a:r>
              </a:p>
            </p:txBody>
          </p:sp>
        </mc:Fallback>
      </mc:AlternateContent>
      <p:sp>
        <p:nvSpPr>
          <p:cNvPr id="32" name="TextBox 31"/>
          <p:cNvSpPr txBox="1"/>
          <p:nvPr/>
        </p:nvSpPr>
        <p:spPr>
          <a:xfrm>
            <a:off x="2393820" y="1951356"/>
            <a:ext cx="679994" cy="954107"/>
          </a:xfrm>
          <a:prstGeom prst="rect">
            <a:avLst/>
          </a:prstGeom>
          <a:noFill/>
        </p:spPr>
        <p:txBody>
          <a:bodyPr wrap="none" lIns="91440" tIns="45720" rIns="91440" bIns="45720" rtlCol="0">
            <a:spAutoFit/>
          </a:bodyPr>
          <a:lstStyle/>
          <a:p>
            <a:r>
              <a:rPr lang="en-US" sz="5600" dirty="0"/>
              <a:t>…</a:t>
            </a:r>
          </a:p>
        </p:txBody>
      </p:sp>
      <p:sp>
        <p:nvSpPr>
          <p:cNvPr id="35" name="Oval 34"/>
          <p:cNvSpPr/>
          <p:nvPr/>
        </p:nvSpPr>
        <p:spPr>
          <a:xfrm>
            <a:off x="5183359" y="2369671"/>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cxnSp>
        <p:nvCxnSpPr>
          <p:cNvPr id="36" name="Straight Arrow Connector 35"/>
          <p:cNvCxnSpPr/>
          <p:nvPr/>
        </p:nvCxnSpPr>
        <p:spPr>
          <a:xfrm flipV="1">
            <a:off x="5668553" y="2657912"/>
            <a:ext cx="473236" cy="376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4332169" y="2365958"/>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cxnSp>
        <p:nvCxnSpPr>
          <p:cNvPr id="42" name="Straight Arrow Connector 41"/>
          <p:cNvCxnSpPr/>
          <p:nvPr/>
        </p:nvCxnSpPr>
        <p:spPr>
          <a:xfrm flipV="1">
            <a:off x="4817363" y="2654199"/>
            <a:ext cx="473236" cy="376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Curved Connector 42"/>
          <p:cNvCxnSpPr/>
          <p:nvPr/>
        </p:nvCxnSpPr>
        <p:spPr>
          <a:xfrm rot="5400000" flipH="1" flipV="1">
            <a:off x="8282913" y="712694"/>
            <a:ext cx="4048" cy="3439327"/>
          </a:xfrm>
          <a:prstGeom prst="curvedConnector3">
            <a:avLst>
              <a:gd name="adj1" fmla="val 16908696"/>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87375" y="2063703"/>
            <a:ext cx="3317207" cy="1319216"/>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44" name="Oval 43"/>
          <p:cNvSpPr/>
          <p:nvPr/>
        </p:nvSpPr>
        <p:spPr>
          <a:xfrm>
            <a:off x="3924565" y="2063703"/>
            <a:ext cx="3013025" cy="1319216"/>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45" name="Oval 44"/>
          <p:cNvSpPr/>
          <p:nvPr/>
        </p:nvSpPr>
        <p:spPr>
          <a:xfrm>
            <a:off x="6948253" y="2010129"/>
            <a:ext cx="3013025" cy="1319216"/>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46" name="Oval 45"/>
          <p:cNvSpPr/>
          <p:nvPr/>
        </p:nvSpPr>
        <p:spPr>
          <a:xfrm>
            <a:off x="9961278" y="2014089"/>
            <a:ext cx="1212245" cy="1319216"/>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47" name="Oval 46"/>
          <p:cNvSpPr/>
          <p:nvPr/>
        </p:nvSpPr>
        <p:spPr>
          <a:xfrm>
            <a:off x="10455569" y="3900295"/>
            <a:ext cx="697643" cy="55789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sp>
        <p:nvSpPr>
          <p:cNvPr id="49" name="Oval 48"/>
          <p:cNvSpPr/>
          <p:nvPr/>
        </p:nvSpPr>
        <p:spPr>
          <a:xfrm>
            <a:off x="8243284" y="3829418"/>
            <a:ext cx="697643" cy="55789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cxnSp>
        <p:nvCxnSpPr>
          <p:cNvPr id="50" name="Straight Arrow Connector 49"/>
          <p:cNvCxnSpPr/>
          <p:nvPr/>
        </p:nvCxnSpPr>
        <p:spPr>
          <a:xfrm flipV="1">
            <a:off x="8887474" y="4104601"/>
            <a:ext cx="1679927" cy="376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4256737" y="3861014"/>
            <a:ext cx="697643" cy="55789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cxnSp>
        <p:nvCxnSpPr>
          <p:cNvPr id="52" name="Straight Arrow Connector 51"/>
          <p:cNvCxnSpPr>
            <a:endCxn id="49" idx="2"/>
          </p:cNvCxnSpPr>
          <p:nvPr/>
        </p:nvCxnSpPr>
        <p:spPr>
          <a:xfrm flipV="1">
            <a:off x="4741933" y="4108365"/>
            <a:ext cx="3501353" cy="4465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1732547" y="3829418"/>
            <a:ext cx="697643" cy="55789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cxnSp>
        <p:nvCxnSpPr>
          <p:cNvPr id="54" name="Straight Arrow Connector 53"/>
          <p:cNvCxnSpPr/>
          <p:nvPr/>
        </p:nvCxnSpPr>
        <p:spPr>
          <a:xfrm flipV="1">
            <a:off x="2430190" y="4145542"/>
            <a:ext cx="1933788" cy="747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2" name="Curved Connector 71"/>
          <p:cNvCxnSpPr/>
          <p:nvPr/>
        </p:nvCxnSpPr>
        <p:spPr>
          <a:xfrm rot="5400000" flipH="1" flipV="1">
            <a:off x="5371651" y="708645"/>
            <a:ext cx="4048" cy="3439327"/>
          </a:xfrm>
          <a:prstGeom prst="curvedConnector3">
            <a:avLst>
              <a:gd name="adj1" fmla="val 16908696"/>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7" name="Curved Connector 76"/>
          <p:cNvCxnSpPr>
            <a:stCxn id="53" idx="4"/>
            <a:endCxn id="49" idx="3"/>
          </p:cNvCxnSpPr>
          <p:nvPr/>
        </p:nvCxnSpPr>
        <p:spPr>
          <a:xfrm rot="5400000" flipH="1" flipV="1">
            <a:off x="5172558" y="1214420"/>
            <a:ext cx="81703" cy="6264083"/>
          </a:xfrm>
          <a:prstGeom prst="curvedConnector3">
            <a:avLst>
              <a:gd name="adj1" fmla="val -279797"/>
            </a:avLst>
          </a:prstGeom>
          <a:ln w="38100">
            <a:solidFill>
              <a:srgbClr val="7030A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78" name="Curved Connector 77"/>
          <p:cNvCxnSpPr>
            <a:stCxn id="51" idx="7"/>
            <a:endCxn id="47" idx="1"/>
          </p:cNvCxnSpPr>
          <p:nvPr/>
        </p:nvCxnSpPr>
        <p:spPr>
          <a:xfrm rot="16200000" flipH="1">
            <a:off x="7685336" y="1109595"/>
            <a:ext cx="39281" cy="5705524"/>
          </a:xfrm>
          <a:prstGeom prst="curvedConnector3">
            <a:avLst>
              <a:gd name="adj1" fmla="val -789954"/>
            </a:avLst>
          </a:prstGeom>
          <a:ln w="38100">
            <a:solidFill>
              <a:srgbClr val="7030A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3" name="TextBox 82"/>
              <p:cNvSpPr txBox="1"/>
              <p:nvPr/>
            </p:nvSpPr>
            <p:spPr>
              <a:xfrm>
                <a:off x="315687" y="4880048"/>
                <a:ext cx="11687615" cy="2706510"/>
              </a:xfrm>
              <a:prstGeom prst="rect">
                <a:avLst/>
              </a:prstGeom>
              <a:noFill/>
            </p:spPr>
            <p:txBody>
              <a:bodyPr wrap="square" lIns="91440" tIns="45720" rIns="91440" bIns="45720" rtlCol="0">
                <a:spAutoFit/>
              </a:bodyPr>
              <a:lstStyle/>
              <a:p>
                <a:r>
                  <a:rPr lang="en-US" sz="4000" dirty="0">
                    <a:solidFill>
                      <a:srgbClr val="00B0F0"/>
                    </a:solidFill>
                  </a:rPr>
                  <a:t>Meta-Graph </a:t>
                </a:r>
                <a14:m>
                  <m:oMath xmlns:m="http://schemas.openxmlformats.org/officeDocument/2006/math">
                    <m:sSub>
                      <m:sSubPr>
                        <m:ctrlPr>
                          <a:rPr lang="en-US" sz="4000" i="1">
                            <a:solidFill>
                              <a:srgbClr val="00B0F0"/>
                            </a:solidFill>
                            <a:latin typeface="Cambria Math" panose="02040503050406030204" pitchFamily="18" charset="0"/>
                          </a:rPr>
                        </m:ctrlPr>
                      </m:sSubPr>
                      <m:e>
                        <m:r>
                          <a:rPr lang="en-US" sz="4000" i="1">
                            <a:solidFill>
                              <a:srgbClr val="00B0F0"/>
                            </a:solidFill>
                            <a:latin typeface="Cambria Math"/>
                          </a:rPr>
                          <m:t>𝐺</m:t>
                        </m:r>
                      </m:e>
                      <m:sub>
                        <m:r>
                          <a:rPr lang="en-US" sz="4000" i="1">
                            <a:solidFill>
                              <a:srgbClr val="00B0F0"/>
                            </a:solidFill>
                            <a:latin typeface="Cambria Math"/>
                          </a:rPr>
                          <m:t>𝑚</m:t>
                        </m:r>
                      </m:sub>
                    </m:sSub>
                  </m:oMath>
                </a14:m>
                <a:r>
                  <a:rPr lang="en-US" sz="4000" dirty="0">
                    <a:solidFill>
                      <a:srgbClr val="7030A0"/>
                    </a:solidFill>
                  </a:rPr>
                  <a:t>:</a:t>
                </a:r>
                <a14:m>
                  <m:oMath xmlns:m="http://schemas.openxmlformats.org/officeDocument/2006/math">
                    <m:d>
                      <m:dPr>
                        <m:ctrlPr>
                          <a:rPr lang="el-GR" sz="4000" i="1">
                            <a:latin typeface="Cambria Math" panose="02040503050406030204" pitchFamily="18" charset="0"/>
                            <a:ea typeface="Cambria Math"/>
                          </a:rPr>
                        </m:ctrlPr>
                      </m:dPr>
                      <m:e>
                        <m:r>
                          <m:rPr>
                            <m:sty m:val="p"/>
                          </m:rPr>
                          <a:rPr lang="el-GR" sz="4000" i="1">
                            <a:latin typeface="Cambria Math"/>
                            <a:ea typeface="Cambria Math"/>
                          </a:rPr>
                          <m:t>Ω</m:t>
                        </m:r>
                        <m:d>
                          <m:dPr>
                            <m:ctrlPr>
                              <a:rPr lang="el-GR" sz="4000" i="1">
                                <a:latin typeface="Cambria Math" panose="02040503050406030204" pitchFamily="18" charset="0"/>
                                <a:ea typeface="Cambria Math"/>
                              </a:rPr>
                            </m:ctrlPr>
                          </m:dPr>
                          <m:e>
                            <m:f>
                              <m:fPr>
                                <m:ctrlPr>
                                  <a:rPr lang="el-GR" sz="4000" i="1">
                                    <a:latin typeface="Cambria Math" panose="02040503050406030204" pitchFamily="18" charset="0"/>
                                    <a:ea typeface="Cambria Math"/>
                                  </a:rPr>
                                </m:ctrlPr>
                              </m:fPr>
                              <m:num>
                                <m:r>
                                  <a:rPr lang="en-US" sz="4000" i="1">
                                    <a:latin typeface="Cambria Math" panose="02040503050406030204" pitchFamily="18" charset="0"/>
                                    <a:ea typeface="Cambria Math"/>
                                  </a:rPr>
                                  <m:t>𝑛</m:t>
                                </m:r>
                              </m:num>
                              <m:den>
                                <m:func>
                                  <m:funcPr>
                                    <m:ctrlPr>
                                      <a:rPr lang="en-US" sz="4000" i="1">
                                        <a:latin typeface="Cambria Math" panose="02040503050406030204" pitchFamily="18" charset="0"/>
                                        <a:ea typeface="Cambria Math"/>
                                      </a:rPr>
                                    </m:ctrlPr>
                                  </m:funcPr>
                                  <m:fName>
                                    <m:r>
                                      <m:rPr>
                                        <m:sty m:val="p"/>
                                      </m:rPr>
                                      <a:rPr lang="en-US" sz="4000">
                                        <a:latin typeface="Cambria Math"/>
                                        <a:ea typeface="Cambria Math"/>
                                      </a:rPr>
                                      <m:t>log</m:t>
                                    </m:r>
                                  </m:fName>
                                  <m:e>
                                    <m:r>
                                      <a:rPr lang="en-US" sz="4000" i="1">
                                        <a:latin typeface="Cambria Math"/>
                                        <a:ea typeface="Cambria Math"/>
                                      </a:rPr>
                                      <m:t>𝑛</m:t>
                                    </m:r>
                                  </m:e>
                                </m:func>
                              </m:den>
                            </m:f>
                          </m:e>
                        </m:d>
                        <m:r>
                          <a:rPr lang="en-US" sz="4000" i="1">
                            <a:latin typeface="Cambria Math" panose="02040503050406030204" pitchFamily="18" charset="0"/>
                            <a:ea typeface="Cambria Math"/>
                          </a:rPr>
                          <m:t>,</m:t>
                        </m:r>
                        <m:r>
                          <m:rPr>
                            <m:sty m:val="p"/>
                          </m:rPr>
                          <a:rPr lang="el-GR" sz="4000" i="1">
                            <a:latin typeface="Cambria Math"/>
                            <a:ea typeface="Cambria Math"/>
                          </a:rPr>
                          <m:t>Ω</m:t>
                        </m:r>
                        <m:d>
                          <m:dPr>
                            <m:ctrlPr>
                              <a:rPr lang="el-GR" sz="4000" i="1">
                                <a:latin typeface="Cambria Math" panose="02040503050406030204" pitchFamily="18" charset="0"/>
                                <a:ea typeface="Cambria Math"/>
                              </a:rPr>
                            </m:ctrlPr>
                          </m:dPr>
                          <m:e>
                            <m:f>
                              <m:fPr>
                                <m:ctrlPr>
                                  <a:rPr lang="el-GR" sz="4000" i="1">
                                    <a:latin typeface="Cambria Math" panose="02040503050406030204" pitchFamily="18" charset="0"/>
                                    <a:ea typeface="Cambria Math"/>
                                  </a:rPr>
                                </m:ctrlPr>
                              </m:fPr>
                              <m:num>
                                <m:r>
                                  <a:rPr lang="en-US" sz="4000" i="1">
                                    <a:latin typeface="Cambria Math" panose="02040503050406030204" pitchFamily="18" charset="0"/>
                                    <a:ea typeface="Cambria Math"/>
                                  </a:rPr>
                                  <m:t>𝑛</m:t>
                                </m:r>
                              </m:num>
                              <m:den>
                                <m:func>
                                  <m:funcPr>
                                    <m:ctrlPr>
                                      <a:rPr lang="en-US" sz="4000" i="1">
                                        <a:latin typeface="Cambria Math" panose="02040503050406030204" pitchFamily="18" charset="0"/>
                                        <a:ea typeface="Cambria Math"/>
                                      </a:rPr>
                                    </m:ctrlPr>
                                  </m:funcPr>
                                  <m:fName>
                                    <m:r>
                                      <m:rPr>
                                        <m:sty m:val="p"/>
                                      </m:rPr>
                                      <a:rPr lang="en-US" sz="4000">
                                        <a:latin typeface="Cambria Math"/>
                                        <a:ea typeface="Cambria Math"/>
                                      </a:rPr>
                                      <m:t>log</m:t>
                                    </m:r>
                                  </m:fName>
                                  <m:e>
                                    <m:r>
                                      <a:rPr lang="en-US" sz="4000" i="1">
                                        <a:latin typeface="Cambria Math"/>
                                        <a:ea typeface="Cambria Math"/>
                                      </a:rPr>
                                      <m:t>𝑛</m:t>
                                    </m:r>
                                  </m:e>
                                </m:func>
                              </m:den>
                            </m:f>
                          </m:e>
                        </m:d>
                      </m:e>
                    </m:d>
                    <m:r>
                      <a:rPr lang="en-US" sz="4000">
                        <a:latin typeface="Cambria Math"/>
                        <a:ea typeface="Cambria Math"/>
                      </a:rPr>
                      <m:t>−</m:t>
                    </m:r>
                    <m:r>
                      <m:rPr>
                        <m:sty m:val="p"/>
                      </m:rPr>
                      <a:rPr lang="en-US" sz="4000">
                        <a:latin typeface="Cambria Math"/>
                        <a:ea typeface="Cambria Math"/>
                      </a:rPr>
                      <m:t>depth</m:t>
                    </m:r>
                    <m:r>
                      <a:rPr lang="en-US" sz="4000">
                        <a:latin typeface="Cambria Math"/>
                        <a:ea typeface="Cambria Math"/>
                      </a:rPr>
                      <m:t> </m:t>
                    </m:r>
                    <m:r>
                      <m:rPr>
                        <m:sty m:val="p"/>
                      </m:rPr>
                      <a:rPr lang="en-US" sz="4000">
                        <a:latin typeface="Cambria Math"/>
                        <a:ea typeface="Cambria Math"/>
                      </a:rPr>
                      <m:t>robust</m:t>
                    </m:r>
                  </m:oMath>
                </a14:m>
                <a:endParaRPr lang="en-US" sz="4000" dirty="0">
                  <a:solidFill>
                    <a:srgbClr val="7030A0"/>
                  </a:solidFill>
                </a:endParaRPr>
              </a:p>
              <a:p>
                <a:endParaRPr lang="en-US" sz="4000" dirty="0">
                  <a:solidFill>
                    <a:srgbClr val="7030A0"/>
                  </a:solidFill>
                </a:endParaRPr>
              </a:p>
              <a:p>
                <a:endParaRPr lang="en-US" sz="4000" dirty="0">
                  <a:solidFill>
                    <a:srgbClr val="7030A0"/>
                  </a:solidFill>
                </a:endParaRPr>
              </a:p>
            </p:txBody>
          </p:sp>
        </mc:Choice>
        <mc:Fallback>
          <p:sp>
            <p:nvSpPr>
              <p:cNvPr id="83" name="TextBox 82"/>
              <p:cNvSpPr txBox="1">
                <a:spLocks noRot="1" noChangeAspect="1" noMove="1" noResize="1" noEditPoints="1" noAdjustHandles="1" noChangeArrowheads="1" noChangeShapeType="1" noTextEdit="1"/>
              </p:cNvSpPr>
              <p:nvPr/>
            </p:nvSpPr>
            <p:spPr>
              <a:xfrm>
                <a:off x="315687" y="4880048"/>
                <a:ext cx="11687615" cy="2706510"/>
              </a:xfrm>
              <a:prstGeom prst="rect">
                <a:avLst/>
              </a:prstGeom>
              <a:blipFill>
                <a:blip r:embed="rId3"/>
                <a:stretch>
                  <a:fillRect l="-187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p:cNvSpPr/>
              <p:nvPr/>
            </p:nvSpPr>
            <p:spPr>
              <a:xfrm>
                <a:off x="363515" y="3845536"/>
                <a:ext cx="1050864" cy="769441"/>
              </a:xfrm>
              <a:prstGeom prst="rect">
                <a:avLst/>
              </a:prstGeom>
            </p:spPr>
            <p:txBody>
              <a:bodyPr wrap="none" lIns="91440" tIns="45720" rIns="91440" bIns="45720">
                <a:spAutoFit/>
              </a:bodyPr>
              <a:lstStyle/>
              <a:p>
                <a:pPr/>
                <a14:m>
                  <m:oMathPara xmlns:m="http://schemas.openxmlformats.org/officeDocument/2006/math">
                    <m:oMathParaPr>
                      <m:jc m:val="centerGroup"/>
                    </m:oMathParaPr>
                    <m:oMath xmlns:m="http://schemas.openxmlformats.org/officeDocument/2006/math">
                      <m:sSub>
                        <m:sSubPr>
                          <m:ctrlPr>
                            <a:rPr lang="en-US" sz="4400" i="1">
                              <a:solidFill>
                                <a:srgbClr val="00B0F0"/>
                              </a:solidFill>
                              <a:latin typeface="Cambria Math" panose="02040503050406030204" pitchFamily="18" charset="0"/>
                            </a:rPr>
                          </m:ctrlPr>
                        </m:sSubPr>
                        <m:e>
                          <m:r>
                            <a:rPr lang="en-US" sz="4400" i="1">
                              <a:solidFill>
                                <a:srgbClr val="00B0F0"/>
                              </a:solidFill>
                              <a:latin typeface="Cambria Math"/>
                            </a:rPr>
                            <m:t>𝐺</m:t>
                          </m:r>
                        </m:e>
                        <m:sub>
                          <m:r>
                            <a:rPr lang="en-US" sz="4400" i="1">
                              <a:solidFill>
                                <a:srgbClr val="00B0F0"/>
                              </a:solidFill>
                              <a:latin typeface="Cambria Math"/>
                            </a:rPr>
                            <m:t>𝑚</m:t>
                          </m:r>
                        </m:sub>
                      </m:sSub>
                    </m:oMath>
                  </m:oMathPara>
                </a14:m>
                <a:endParaRPr lang="en-US" sz="4400" dirty="0"/>
              </a:p>
            </p:txBody>
          </p:sp>
        </mc:Choice>
        <mc:Fallback>
          <p:sp>
            <p:nvSpPr>
              <p:cNvPr id="3" name="Rectangle 2"/>
              <p:cNvSpPr>
                <a:spLocks noRot="1" noChangeAspect="1" noMove="1" noResize="1" noEditPoints="1" noAdjustHandles="1" noChangeArrowheads="1" noChangeShapeType="1" noTextEdit="1"/>
              </p:cNvSpPr>
              <p:nvPr/>
            </p:nvSpPr>
            <p:spPr>
              <a:xfrm>
                <a:off x="363515" y="3845536"/>
                <a:ext cx="1050864" cy="76944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8" name="Rectangle 47"/>
              <p:cNvSpPr/>
              <p:nvPr/>
            </p:nvSpPr>
            <p:spPr>
              <a:xfrm>
                <a:off x="-49087" y="2179391"/>
                <a:ext cx="693587" cy="769441"/>
              </a:xfrm>
              <a:prstGeom prst="rect">
                <a:avLst/>
              </a:prstGeom>
            </p:spPr>
            <p:txBody>
              <a:bodyPr wrap="none" lIns="91440" tIns="45720" rIns="91440" bIns="45720">
                <a:spAutoFit/>
              </a:bodyPr>
              <a:lstStyle/>
              <a:p>
                <a:pPr/>
                <a14:m>
                  <m:oMathPara xmlns:m="http://schemas.openxmlformats.org/officeDocument/2006/math">
                    <m:oMathParaPr>
                      <m:jc m:val="centerGroup"/>
                    </m:oMathParaPr>
                    <m:oMath xmlns:m="http://schemas.openxmlformats.org/officeDocument/2006/math">
                      <m:r>
                        <a:rPr lang="en-US" sz="4400" i="1">
                          <a:latin typeface="Cambria Math"/>
                        </a:rPr>
                        <m:t>𝐺</m:t>
                      </m:r>
                    </m:oMath>
                  </m:oMathPara>
                </a14:m>
                <a:endParaRPr lang="en-US" sz="4400" dirty="0"/>
              </a:p>
            </p:txBody>
          </p:sp>
        </mc:Choice>
        <mc:Fallback>
          <p:sp>
            <p:nvSpPr>
              <p:cNvPr id="48" name="Rectangle 47"/>
              <p:cNvSpPr>
                <a:spLocks noRot="1" noChangeAspect="1" noMove="1" noResize="1" noEditPoints="1" noAdjustHandles="1" noChangeArrowheads="1" noChangeShapeType="1" noTextEdit="1"/>
              </p:cNvSpPr>
              <p:nvPr/>
            </p:nvSpPr>
            <p:spPr>
              <a:xfrm>
                <a:off x="-49087" y="2179391"/>
                <a:ext cx="693587" cy="76944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Rectangle 54"/>
              <p:cNvSpPr/>
              <p:nvPr/>
            </p:nvSpPr>
            <p:spPr>
              <a:xfrm>
                <a:off x="1067791" y="1469356"/>
                <a:ext cx="2329291" cy="523220"/>
              </a:xfrm>
              <a:prstGeom prst="rect">
                <a:avLst/>
              </a:prstGeom>
            </p:spPr>
            <p:txBody>
              <a:bodyPr wrap="none" lIns="91440" tIns="45720" rIns="91440" bIns="45720">
                <a:spAutoFit/>
              </a:bodyPr>
              <a:lstStyle/>
              <a:p>
                <a:pPr/>
                <a14:m>
                  <m:oMathPara xmlns:m="http://schemas.openxmlformats.org/officeDocument/2006/math">
                    <m:oMathParaPr>
                      <m:jc m:val="centerGroup"/>
                    </m:oMathParaPr>
                    <m:oMath xmlns:m="http://schemas.openxmlformats.org/officeDocument/2006/math">
                      <m:r>
                        <a:rPr lang="en-US" sz="2800" i="1">
                          <a:solidFill>
                            <a:srgbClr val="00B0F0"/>
                          </a:solidFill>
                          <a:latin typeface="Cambria Math"/>
                        </a:rPr>
                        <m:t>𝑚</m:t>
                      </m:r>
                      <m:r>
                        <a:rPr lang="en-US" sz="2800" i="1">
                          <a:solidFill>
                            <a:srgbClr val="00B0F0"/>
                          </a:solidFill>
                          <a:latin typeface="Cambria Math"/>
                        </a:rPr>
                        <m:t>=</m:t>
                      </m:r>
                      <m:r>
                        <a:rPr lang="en-US" sz="2800" i="1">
                          <a:solidFill>
                            <a:srgbClr val="00B0F0"/>
                          </a:solidFill>
                          <a:latin typeface="Cambria Math"/>
                        </a:rPr>
                        <m:t>𝑂</m:t>
                      </m:r>
                      <m:d>
                        <m:dPr>
                          <m:ctrlPr>
                            <a:rPr lang="en-US" sz="2800" i="1">
                              <a:solidFill>
                                <a:srgbClr val="00B0F0"/>
                              </a:solidFill>
                              <a:latin typeface="Cambria Math" panose="02040503050406030204" pitchFamily="18" charset="0"/>
                            </a:rPr>
                          </m:ctrlPr>
                        </m:dPr>
                        <m:e>
                          <m:func>
                            <m:funcPr>
                              <m:ctrlPr>
                                <a:rPr lang="en-US" sz="2800" i="1">
                                  <a:solidFill>
                                    <a:srgbClr val="00B0F0"/>
                                  </a:solidFill>
                                  <a:latin typeface="Cambria Math" panose="02040503050406030204" pitchFamily="18" charset="0"/>
                                </a:rPr>
                              </m:ctrlPr>
                            </m:funcPr>
                            <m:fName>
                              <m:r>
                                <m:rPr>
                                  <m:sty m:val="p"/>
                                </m:rPr>
                                <a:rPr lang="en-US" sz="2800">
                                  <a:solidFill>
                                    <a:srgbClr val="00B0F0"/>
                                  </a:solidFill>
                                  <a:latin typeface="Cambria Math"/>
                                </a:rPr>
                                <m:t>log</m:t>
                              </m:r>
                            </m:fName>
                            <m:e>
                              <m:r>
                                <a:rPr lang="en-US" sz="2800" i="1">
                                  <a:solidFill>
                                    <a:srgbClr val="00B0F0"/>
                                  </a:solidFill>
                                  <a:latin typeface="Cambria Math"/>
                                </a:rPr>
                                <m:t>𝑛</m:t>
                              </m:r>
                            </m:e>
                          </m:func>
                        </m:e>
                      </m:d>
                    </m:oMath>
                  </m:oMathPara>
                </a14:m>
                <a:endParaRPr lang="en-US" sz="2800" dirty="0"/>
              </a:p>
            </p:txBody>
          </p:sp>
        </mc:Choice>
        <mc:Fallback>
          <p:sp>
            <p:nvSpPr>
              <p:cNvPr id="55" name="Rectangle 54"/>
              <p:cNvSpPr>
                <a:spLocks noRot="1" noChangeAspect="1" noMove="1" noResize="1" noEditPoints="1" noAdjustHandles="1" noChangeArrowheads="1" noChangeShapeType="1" noTextEdit="1"/>
              </p:cNvSpPr>
              <p:nvPr/>
            </p:nvSpPr>
            <p:spPr>
              <a:xfrm>
                <a:off x="1067791" y="1469356"/>
                <a:ext cx="2329291" cy="523220"/>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0136785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3172" y="4566453"/>
            <a:ext cx="11555985" cy="1052148"/>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56" name="Rectangle 55"/>
          <p:cNvSpPr/>
          <p:nvPr/>
        </p:nvSpPr>
        <p:spPr>
          <a:xfrm>
            <a:off x="90237" y="5864806"/>
            <a:ext cx="11555985" cy="853671"/>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2" name="Title 1"/>
          <p:cNvSpPr>
            <a:spLocks noGrp="1"/>
          </p:cNvSpPr>
          <p:nvPr>
            <p:ph type="title"/>
          </p:nvPr>
        </p:nvSpPr>
        <p:spPr/>
        <p:txBody>
          <a:bodyPr/>
          <a:lstStyle/>
          <a:p>
            <a:r>
              <a:rPr lang="en-US" dirty="0" smtClean="0"/>
              <a:t>c-good Node: </a:t>
            </a:r>
            <a:r>
              <a:rPr lang="en-US" dirty="0" smtClean="0">
                <a:solidFill>
                  <a:srgbClr val="00B050"/>
                </a:solidFill>
              </a:rPr>
              <a:t>v</a:t>
            </a:r>
            <a:r>
              <a:rPr lang="en-US" dirty="0" smtClean="0">
                <a:solidFill>
                  <a:srgbClr val="7030A0"/>
                </a:solidFill>
              </a:rPr>
              <a:t> </a:t>
            </a:r>
            <a:r>
              <a:rPr lang="en-US" b="1" dirty="0" smtClean="0"/>
              <a:t>for deleted set </a:t>
            </a:r>
            <a:r>
              <a:rPr lang="en-US" b="1" dirty="0" smtClean="0">
                <a:solidFill>
                  <a:srgbClr val="FF0000"/>
                </a:solidFill>
              </a:rPr>
              <a:t>S</a:t>
            </a:r>
            <a:endParaRPr lang="en-US" dirty="0">
              <a:solidFill>
                <a:srgbClr val="FF0000"/>
              </a:solidFill>
            </a:endParaRPr>
          </a:p>
        </p:txBody>
      </p:sp>
      <p:sp>
        <p:nvSpPr>
          <p:cNvPr id="24" name="Oval 23"/>
          <p:cNvSpPr/>
          <p:nvPr/>
        </p:nvSpPr>
        <p:spPr>
          <a:xfrm>
            <a:off x="1595334" y="2436494"/>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25" name="Oval 24"/>
          <p:cNvSpPr/>
          <p:nvPr/>
        </p:nvSpPr>
        <p:spPr>
          <a:xfrm>
            <a:off x="2536875" y="2436494"/>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cxnSp>
        <p:nvCxnSpPr>
          <p:cNvPr id="27" name="Straight Arrow Connector 26"/>
          <p:cNvCxnSpPr/>
          <p:nvPr/>
        </p:nvCxnSpPr>
        <p:spPr>
          <a:xfrm>
            <a:off x="2147309" y="2710044"/>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6056341" y="2489966"/>
            <a:ext cx="581135" cy="55789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a:t>
            </a:r>
          </a:p>
        </p:txBody>
      </p:sp>
      <p:sp>
        <p:nvSpPr>
          <p:cNvPr id="33" name="TextBox 32"/>
          <p:cNvSpPr txBox="1"/>
          <p:nvPr/>
        </p:nvSpPr>
        <p:spPr>
          <a:xfrm>
            <a:off x="3017743" y="2162266"/>
            <a:ext cx="679994" cy="954107"/>
          </a:xfrm>
          <a:prstGeom prst="rect">
            <a:avLst/>
          </a:prstGeom>
          <a:noFill/>
        </p:spPr>
        <p:txBody>
          <a:bodyPr wrap="none" lIns="91440" tIns="45720" rIns="91440" bIns="45720" rtlCol="0">
            <a:spAutoFit/>
          </a:bodyPr>
          <a:lstStyle/>
          <a:p>
            <a:r>
              <a:rPr lang="en-US" sz="5600" dirty="0"/>
              <a:t>…</a:t>
            </a:r>
          </a:p>
        </p:txBody>
      </p:sp>
      <p:cxnSp>
        <p:nvCxnSpPr>
          <p:cNvPr id="34" name="Straight Arrow Connector 33"/>
          <p:cNvCxnSpPr/>
          <p:nvPr/>
        </p:nvCxnSpPr>
        <p:spPr>
          <a:xfrm flipV="1">
            <a:off x="5694327" y="2716151"/>
            <a:ext cx="347805" cy="943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10535962" y="238792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n</a:t>
            </a:r>
          </a:p>
        </p:txBody>
      </p:sp>
      <p:cxnSp>
        <p:nvCxnSpPr>
          <p:cNvPr id="36" name="Straight Arrow Connector 35"/>
          <p:cNvCxnSpPr/>
          <p:nvPr/>
        </p:nvCxnSpPr>
        <p:spPr>
          <a:xfrm>
            <a:off x="10167737" y="270060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637476" y="2742348"/>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3740647" y="2489966"/>
            <a:ext cx="941204" cy="55789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v-r</a:t>
            </a:r>
          </a:p>
        </p:txBody>
      </p:sp>
      <p:sp>
        <p:nvSpPr>
          <p:cNvPr id="40" name="TextBox 39"/>
          <p:cNvSpPr txBox="1"/>
          <p:nvPr/>
        </p:nvSpPr>
        <p:spPr>
          <a:xfrm>
            <a:off x="4818395" y="2089906"/>
            <a:ext cx="679994" cy="954107"/>
          </a:xfrm>
          <a:prstGeom prst="rect">
            <a:avLst/>
          </a:prstGeom>
          <a:noFill/>
        </p:spPr>
        <p:txBody>
          <a:bodyPr wrap="none" lIns="91440" tIns="45720" rIns="91440" bIns="45720" rtlCol="0">
            <a:spAutoFit/>
          </a:bodyPr>
          <a:lstStyle/>
          <a:p>
            <a:r>
              <a:rPr lang="en-US" sz="5600" dirty="0"/>
              <a:t>…</a:t>
            </a:r>
          </a:p>
        </p:txBody>
      </p:sp>
      <p:sp>
        <p:nvSpPr>
          <p:cNvPr id="41" name="Oval 40"/>
          <p:cNvSpPr/>
          <p:nvPr/>
        </p:nvSpPr>
        <p:spPr>
          <a:xfrm>
            <a:off x="5939548" y="2216112"/>
            <a:ext cx="4502675" cy="1105603"/>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46" name="TextBox 45"/>
          <p:cNvSpPr txBox="1"/>
          <p:nvPr/>
        </p:nvSpPr>
        <p:spPr>
          <a:xfrm>
            <a:off x="7431755" y="2010990"/>
            <a:ext cx="679994" cy="954107"/>
          </a:xfrm>
          <a:prstGeom prst="rect">
            <a:avLst/>
          </a:prstGeom>
          <a:noFill/>
        </p:spPr>
        <p:txBody>
          <a:bodyPr wrap="none" lIns="91440" tIns="45720" rIns="91440" bIns="45720" rtlCol="0">
            <a:spAutoFit/>
          </a:bodyPr>
          <a:lstStyle/>
          <a:p>
            <a:r>
              <a:rPr lang="en-US" sz="5600" dirty="0"/>
              <a:t>…</a:t>
            </a:r>
          </a:p>
        </p:txBody>
      </p:sp>
      <p:sp>
        <p:nvSpPr>
          <p:cNvPr id="69" name="Left Brace 68"/>
          <p:cNvSpPr/>
          <p:nvPr/>
        </p:nvSpPr>
        <p:spPr>
          <a:xfrm rot="5400000" flipH="1">
            <a:off x="7516652" y="1756804"/>
            <a:ext cx="671448" cy="3356489"/>
          </a:xfrm>
          <a:prstGeom prst="leftBrace">
            <a:avLst>
              <a:gd name="adj1" fmla="val 8333"/>
              <a:gd name="adj2" fmla="val 5189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91440" tIns="45720" rIns="91440" bIns="45720" spcCol="0" rtlCol="0" anchor="ctr"/>
          <a:lstStyle/>
          <a:p>
            <a:pPr algn="ctr"/>
            <a:endParaRPr lang="en-US" sz="2400">
              <a:solidFill>
                <a:srgbClr val="FF0000"/>
              </a:solidFill>
            </a:endParaRPr>
          </a:p>
        </p:txBody>
      </p:sp>
      <mc:AlternateContent xmlns:mc="http://schemas.openxmlformats.org/markup-compatibility/2006">
        <mc:Choice xmlns:a14="http://schemas.microsoft.com/office/drawing/2010/main" Requires="a14">
          <p:sp>
            <p:nvSpPr>
              <p:cNvPr id="70" name="TextBox 69"/>
              <p:cNvSpPr txBox="1"/>
              <p:nvPr/>
            </p:nvSpPr>
            <p:spPr>
              <a:xfrm>
                <a:off x="6724352" y="3938563"/>
                <a:ext cx="3811608" cy="523220"/>
              </a:xfrm>
              <a:prstGeom prst="rect">
                <a:avLst/>
              </a:prstGeom>
              <a:noFill/>
            </p:spPr>
            <p:txBody>
              <a:bodyPr wrap="square" lIns="91440" tIns="45720" rIns="91440" bIns="45720" rtlCol="0">
                <a:spAutoFit/>
              </a:bodyPr>
              <a:lstStyle/>
              <a:p>
                <a14:m>
                  <m:oMath xmlns:m="http://schemas.openxmlformats.org/officeDocument/2006/math">
                    <m:r>
                      <a:rPr lang="en-US" sz="2800" i="1">
                        <a:solidFill>
                          <a:srgbClr val="FF0000"/>
                        </a:solidFill>
                        <a:latin typeface="Cambria Math"/>
                        <a:ea typeface="Cambria Math"/>
                      </a:rPr>
                      <m:t>≤</m:t>
                    </m:r>
                    <m:r>
                      <a:rPr lang="en-US" sz="2800" i="1">
                        <a:solidFill>
                          <a:srgbClr val="FF0000"/>
                        </a:solidFill>
                        <a:latin typeface="Cambria Math"/>
                      </a:rPr>
                      <m:t>𝑐</m:t>
                    </m:r>
                    <m:r>
                      <a:rPr lang="en-US" sz="2800" i="1">
                        <a:solidFill>
                          <a:srgbClr val="FF0000"/>
                        </a:solidFill>
                        <a:latin typeface="Cambria Math"/>
                        <a:ea typeface="Cambria Math"/>
                      </a:rPr>
                      <m:t>×</m:t>
                    </m:r>
                    <m:r>
                      <a:rPr lang="en-US" sz="2800" i="1">
                        <a:solidFill>
                          <a:srgbClr val="FF0000"/>
                        </a:solidFill>
                        <a:latin typeface="Cambria Math" panose="02040503050406030204" pitchFamily="18" charset="0"/>
                        <a:ea typeface="Cambria Math"/>
                      </a:rPr>
                      <m:t>(</m:t>
                    </m:r>
                    <m:r>
                      <a:rPr lang="en-US" sz="2800" i="1">
                        <a:solidFill>
                          <a:srgbClr val="FF0000"/>
                        </a:solidFill>
                        <a:latin typeface="Cambria Math"/>
                        <a:ea typeface="Cambria Math"/>
                      </a:rPr>
                      <m:t>𝑟</m:t>
                    </m:r>
                    <m:r>
                      <a:rPr lang="en-US" sz="2800" i="1">
                        <a:solidFill>
                          <a:srgbClr val="FF0000"/>
                        </a:solidFill>
                        <a:latin typeface="Cambria Math" panose="02040503050406030204" pitchFamily="18" charset="0"/>
                        <a:ea typeface="Cambria Math"/>
                      </a:rPr>
                      <m:t>+1)</m:t>
                    </m:r>
                  </m:oMath>
                </a14:m>
                <a:r>
                  <a:rPr lang="en-US" sz="2800" dirty="0">
                    <a:solidFill>
                      <a:srgbClr val="FF0000"/>
                    </a:solidFill>
                  </a:rPr>
                  <a:t> nodes in S</a:t>
                </a:r>
              </a:p>
            </p:txBody>
          </p:sp>
        </mc:Choice>
        <mc:Fallback>
          <p:sp>
            <p:nvSpPr>
              <p:cNvPr id="70" name="TextBox 69"/>
              <p:cNvSpPr txBox="1">
                <a:spLocks noRot="1" noChangeAspect="1" noMove="1" noResize="1" noEditPoints="1" noAdjustHandles="1" noChangeArrowheads="1" noChangeShapeType="1" noTextEdit="1"/>
              </p:cNvSpPr>
              <p:nvPr/>
            </p:nvSpPr>
            <p:spPr>
              <a:xfrm>
                <a:off x="6724352" y="3938563"/>
                <a:ext cx="3811608" cy="523220"/>
              </a:xfrm>
              <a:prstGeom prst="rect">
                <a:avLst/>
              </a:prstGeom>
              <a:blipFill>
                <a:blip r:embed="rId2"/>
                <a:stretch>
                  <a:fillRect t="-10465" r="-2720" b="-32558"/>
                </a:stretch>
              </a:blipFill>
            </p:spPr>
            <p:txBody>
              <a:bodyPr/>
              <a:lstStyle/>
              <a:p>
                <a:r>
                  <a:rPr lang="en-US">
                    <a:noFill/>
                  </a:rPr>
                  <a:t> </a:t>
                </a:r>
              </a:p>
            </p:txBody>
          </p:sp>
        </mc:Fallback>
      </mc:AlternateContent>
      <p:sp>
        <p:nvSpPr>
          <p:cNvPr id="101" name="Oval 100"/>
          <p:cNvSpPr/>
          <p:nvPr/>
        </p:nvSpPr>
        <p:spPr>
          <a:xfrm>
            <a:off x="9342845" y="2441923"/>
            <a:ext cx="941204"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err="1"/>
              <a:t>v+r</a:t>
            </a:r>
            <a:endParaRPr lang="en-US" sz="2267" dirty="0"/>
          </a:p>
        </p:txBody>
      </p:sp>
      <mc:AlternateContent xmlns:mc="http://schemas.openxmlformats.org/markup-compatibility/2006">
        <mc:Choice xmlns:a14="http://schemas.microsoft.com/office/drawing/2010/main" Requires="a14">
          <p:sp>
            <p:nvSpPr>
              <p:cNvPr id="111" name="TextBox 110"/>
              <p:cNvSpPr txBox="1"/>
              <p:nvPr/>
            </p:nvSpPr>
            <p:spPr>
              <a:xfrm>
                <a:off x="372643" y="1754376"/>
                <a:ext cx="2745367" cy="584775"/>
              </a:xfrm>
              <a:prstGeom prst="rect">
                <a:avLst/>
              </a:prstGeom>
              <a:noFill/>
            </p:spPr>
            <p:txBody>
              <a:bodyPr wrap="none" lIns="91440" tIns="45720" rIns="91440" bIns="45720" rtlCol="0">
                <a:spAutoFit/>
              </a:bodyPr>
              <a:lstStyle/>
              <a:p>
                <a:r>
                  <a:rPr lang="en-US" sz="3200" dirty="0"/>
                  <a:t>For </a:t>
                </a:r>
                <a:r>
                  <a:rPr lang="en-US" sz="3200" i="1" dirty="0"/>
                  <a:t>every</a:t>
                </a:r>
                <a:r>
                  <a:rPr lang="en-US" sz="3200" dirty="0"/>
                  <a:t> </a:t>
                </a:r>
                <a14:m>
                  <m:oMath xmlns:m="http://schemas.openxmlformats.org/officeDocument/2006/math">
                    <m:r>
                      <m:rPr>
                        <m:sty m:val="p"/>
                      </m:rPr>
                      <a:rPr lang="en-US" sz="3200">
                        <a:latin typeface="Cambria Math"/>
                        <a:ea typeface="Cambria Math"/>
                      </a:rPr>
                      <m:t>r</m:t>
                    </m:r>
                    <m:r>
                      <a:rPr lang="en-US" sz="3200" i="1">
                        <a:latin typeface="Cambria Math"/>
                        <a:ea typeface="Cambria Math"/>
                      </a:rPr>
                      <m:t>≥1</m:t>
                    </m:r>
                  </m:oMath>
                </a14:m>
                <a:endParaRPr lang="en-US" sz="3200" dirty="0"/>
              </a:p>
            </p:txBody>
          </p:sp>
        </mc:Choice>
        <mc:Fallback>
          <p:sp>
            <p:nvSpPr>
              <p:cNvPr id="111" name="TextBox 110"/>
              <p:cNvSpPr txBox="1">
                <a:spLocks noRot="1" noChangeAspect="1" noMove="1" noResize="1" noEditPoints="1" noAdjustHandles="1" noChangeArrowheads="1" noChangeShapeType="1" noTextEdit="1"/>
              </p:cNvSpPr>
              <p:nvPr/>
            </p:nvSpPr>
            <p:spPr>
              <a:xfrm>
                <a:off x="372643" y="1754376"/>
                <a:ext cx="2745367" cy="584775"/>
              </a:xfrm>
              <a:prstGeom prst="rect">
                <a:avLst/>
              </a:prstGeom>
              <a:blipFill>
                <a:blip r:embed="rId3"/>
                <a:stretch>
                  <a:fillRect l="-5556" t="-12500" b="-34375"/>
                </a:stretch>
              </a:blipFill>
            </p:spPr>
            <p:txBody>
              <a:bodyPr/>
              <a:lstStyle/>
              <a:p>
                <a:r>
                  <a:rPr lang="en-US">
                    <a:noFill/>
                  </a:rPr>
                  <a:t> </a:t>
                </a:r>
              </a:p>
            </p:txBody>
          </p:sp>
        </mc:Fallback>
      </mc:AlternateContent>
      <p:sp>
        <p:nvSpPr>
          <p:cNvPr id="49" name="Oval 48"/>
          <p:cNvSpPr/>
          <p:nvPr/>
        </p:nvSpPr>
        <p:spPr>
          <a:xfrm>
            <a:off x="6997387" y="2463401"/>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sp>
        <p:nvSpPr>
          <p:cNvPr id="50" name="Oval 49"/>
          <p:cNvSpPr/>
          <p:nvPr/>
        </p:nvSpPr>
        <p:spPr>
          <a:xfrm>
            <a:off x="7971478" y="2489966"/>
            <a:ext cx="1185559" cy="5578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v+r-1</a:t>
            </a:r>
          </a:p>
        </p:txBody>
      </p:sp>
      <p:cxnSp>
        <p:nvCxnSpPr>
          <p:cNvPr id="51" name="Straight Arrow Connector 50"/>
          <p:cNvCxnSpPr/>
          <p:nvPr/>
        </p:nvCxnSpPr>
        <p:spPr>
          <a:xfrm flipV="1">
            <a:off x="9055135" y="2732910"/>
            <a:ext cx="347805" cy="943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3416455" y="2255621"/>
            <a:ext cx="3403296" cy="1105603"/>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53" name="Left Brace 52"/>
          <p:cNvSpPr/>
          <p:nvPr/>
        </p:nvSpPr>
        <p:spPr>
          <a:xfrm rot="5400000" flipH="1">
            <a:off x="4691975" y="1924594"/>
            <a:ext cx="671448" cy="3356489"/>
          </a:xfrm>
          <a:prstGeom prst="leftBrace">
            <a:avLst>
              <a:gd name="adj1" fmla="val 8333"/>
              <a:gd name="adj2" fmla="val 5189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91440" tIns="45720" rIns="91440" bIns="45720" spcCol="0" rtlCol="0" anchor="ctr"/>
          <a:lstStyle/>
          <a:p>
            <a:pPr algn="ctr"/>
            <a:endParaRPr lang="en-US" sz="2400">
              <a:solidFill>
                <a:srgbClr val="FF0000"/>
              </a:solidFill>
            </a:endParaRPr>
          </a:p>
        </p:txBody>
      </p:sp>
      <mc:AlternateContent xmlns:mc="http://schemas.openxmlformats.org/markup-compatibility/2006">
        <mc:Choice xmlns:a14="http://schemas.microsoft.com/office/drawing/2010/main" Requires="a14">
          <p:sp>
            <p:nvSpPr>
              <p:cNvPr id="54" name="TextBox 53"/>
              <p:cNvSpPr txBox="1"/>
              <p:nvPr/>
            </p:nvSpPr>
            <p:spPr>
              <a:xfrm>
                <a:off x="2362523" y="4043231"/>
                <a:ext cx="3811608" cy="523220"/>
              </a:xfrm>
              <a:prstGeom prst="rect">
                <a:avLst/>
              </a:prstGeom>
              <a:noFill/>
            </p:spPr>
            <p:txBody>
              <a:bodyPr wrap="square" lIns="91440" tIns="45720" rIns="91440" bIns="45720" rtlCol="0">
                <a:spAutoFit/>
              </a:bodyPr>
              <a:lstStyle/>
              <a:p>
                <a14:m>
                  <m:oMath xmlns:m="http://schemas.openxmlformats.org/officeDocument/2006/math">
                    <m:r>
                      <a:rPr lang="en-US" sz="2800" i="1">
                        <a:solidFill>
                          <a:srgbClr val="FF0000"/>
                        </a:solidFill>
                        <a:latin typeface="Cambria Math"/>
                        <a:ea typeface="Cambria Math"/>
                      </a:rPr>
                      <m:t>≤</m:t>
                    </m:r>
                    <m:r>
                      <a:rPr lang="en-US" sz="2800" i="1">
                        <a:solidFill>
                          <a:srgbClr val="FF0000"/>
                        </a:solidFill>
                        <a:latin typeface="Cambria Math"/>
                      </a:rPr>
                      <m:t>𝑐</m:t>
                    </m:r>
                    <m:r>
                      <a:rPr lang="en-US" sz="2800" i="1">
                        <a:solidFill>
                          <a:srgbClr val="FF0000"/>
                        </a:solidFill>
                        <a:latin typeface="Cambria Math"/>
                        <a:ea typeface="Cambria Math"/>
                      </a:rPr>
                      <m:t>×</m:t>
                    </m:r>
                    <m:r>
                      <a:rPr lang="en-US" sz="2800" i="1">
                        <a:solidFill>
                          <a:srgbClr val="FF0000"/>
                        </a:solidFill>
                        <a:latin typeface="Cambria Math" panose="02040503050406030204" pitchFamily="18" charset="0"/>
                        <a:ea typeface="Cambria Math"/>
                      </a:rPr>
                      <m:t>(</m:t>
                    </m:r>
                    <m:r>
                      <a:rPr lang="en-US" sz="2800" i="1">
                        <a:solidFill>
                          <a:srgbClr val="FF0000"/>
                        </a:solidFill>
                        <a:latin typeface="Cambria Math"/>
                        <a:ea typeface="Cambria Math"/>
                      </a:rPr>
                      <m:t>𝑟</m:t>
                    </m:r>
                    <m:r>
                      <a:rPr lang="en-US" sz="2800" i="1">
                        <a:solidFill>
                          <a:srgbClr val="FF0000"/>
                        </a:solidFill>
                        <a:latin typeface="Cambria Math" panose="02040503050406030204" pitchFamily="18" charset="0"/>
                        <a:ea typeface="Cambria Math"/>
                      </a:rPr>
                      <m:t>+1)</m:t>
                    </m:r>
                  </m:oMath>
                </a14:m>
                <a:r>
                  <a:rPr lang="en-US" sz="2800" dirty="0">
                    <a:solidFill>
                      <a:srgbClr val="FF0000"/>
                    </a:solidFill>
                  </a:rPr>
                  <a:t> nodes in S</a:t>
                </a:r>
              </a:p>
            </p:txBody>
          </p:sp>
        </mc:Choice>
        <mc:Fallback>
          <p:sp>
            <p:nvSpPr>
              <p:cNvPr id="54" name="TextBox 53"/>
              <p:cNvSpPr txBox="1">
                <a:spLocks noRot="1" noChangeAspect="1" noMove="1" noResize="1" noEditPoints="1" noAdjustHandles="1" noChangeArrowheads="1" noChangeShapeType="1" noTextEdit="1"/>
              </p:cNvSpPr>
              <p:nvPr/>
            </p:nvSpPr>
            <p:spPr>
              <a:xfrm>
                <a:off x="2362523" y="4043231"/>
                <a:ext cx="3811608" cy="523220"/>
              </a:xfrm>
              <a:prstGeom prst="rect">
                <a:avLst/>
              </a:prstGeom>
              <a:blipFill>
                <a:blip r:embed="rId4"/>
                <a:stretch>
                  <a:fillRect t="-10465" r="-2560" b="-325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a:off x="173171" y="5864807"/>
                <a:ext cx="11555984" cy="830997"/>
              </a:xfrm>
              <a:prstGeom prst="rect">
                <a:avLst/>
              </a:prstGeom>
              <a:noFill/>
            </p:spPr>
            <p:txBody>
              <a:bodyPr wrap="square" lIns="91440" tIns="45720" rIns="91440" bIns="45720" rtlCol="0">
                <a:spAutoFit/>
              </a:bodyPr>
              <a:lstStyle/>
              <a:p>
                <a:r>
                  <a:rPr lang="en-US" sz="2400" b="1" dirty="0"/>
                  <a:t>Lemma: </a:t>
                </a:r>
                <a:r>
                  <a:rPr lang="en-US" sz="2400" dirty="0"/>
                  <a:t>(Informal) If nodes </a:t>
                </a:r>
                <a:r>
                  <a:rPr lang="en-US" sz="2400" dirty="0">
                    <a:solidFill>
                      <a:srgbClr val="00B050"/>
                    </a:solidFill>
                  </a:rPr>
                  <a:t>v</a:t>
                </a:r>
                <a:r>
                  <a:rPr lang="en-US" sz="2400" dirty="0"/>
                  <a:t> and </a:t>
                </a:r>
                <a:r>
                  <a:rPr lang="en-US" sz="2400" dirty="0">
                    <a:solidFill>
                      <a:srgbClr val="00B050"/>
                    </a:solidFill>
                  </a:rPr>
                  <a:t>w</a:t>
                </a:r>
                <a:r>
                  <a:rPr lang="en-US" sz="2400" dirty="0"/>
                  <a:t> are both c-good with respect to a set </a:t>
                </a:r>
                <a:r>
                  <a:rPr lang="en-US" sz="2400" dirty="0">
                    <a:solidFill>
                      <a:srgbClr val="FF0000"/>
                    </a:solidFill>
                  </a:rPr>
                  <a:t>S</a:t>
                </a:r>
                <a:r>
                  <a:rPr lang="en-US" sz="2400" dirty="0"/>
                  <a:t> and </a:t>
                </a:r>
                <a:r>
                  <a:rPr lang="en-US" sz="2400" dirty="0">
                    <a:solidFill>
                      <a:srgbClr val="00B050"/>
                    </a:solidFill>
                  </a:rPr>
                  <a:t>v</a:t>
                </a:r>
                <a:r>
                  <a:rPr lang="en-US" sz="2400" dirty="0"/>
                  <a:t> and </a:t>
                </a:r>
                <a:r>
                  <a:rPr lang="en-US" sz="2400" dirty="0">
                    <a:solidFill>
                      <a:srgbClr val="00B050"/>
                    </a:solidFill>
                  </a:rPr>
                  <a:t>w</a:t>
                </a:r>
                <a:r>
                  <a:rPr lang="en-US" sz="2400" dirty="0"/>
                  <a:t> are both local expander nodes then there is a directed path from node </a:t>
                </a:r>
                <a:r>
                  <a:rPr lang="en-US" sz="2400" dirty="0">
                    <a:solidFill>
                      <a:srgbClr val="00B050"/>
                    </a:solidFill>
                  </a:rPr>
                  <a:t>v</a:t>
                </a:r>
                <a:r>
                  <a:rPr lang="en-US" sz="2400" dirty="0"/>
                  <a:t> to node </a:t>
                </a:r>
                <a:r>
                  <a:rPr lang="en-US" sz="2400" dirty="0">
                    <a:solidFill>
                      <a:srgbClr val="00B050"/>
                    </a:solidFill>
                  </a:rPr>
                  <a:t>w</a:t>
                </a:r>
                <a:r>
                  <a:rPr lang="en-US" sz="2400" dirty="0"/>
                  <a:t> in </a:t>
                </a:r>
                <a14:m>
                  <m:oMath xmlns:m="http://schemas.openxmlformats.org/officeDocument/2006/math">
                    <m:sSub>
                      <m:sSubPr>
                        <m:ctrlPr>
                          <a:rPr lang="en-US" sz="2400" i="1">
                            <a:solidFill>
                              <a:srgbClr val="00B0F0"/>
                            </a:solidFill>
                            <a:latin typeface="Cambria Math" panose="02040503050406030204" pitchFamily="18" charset="0"/>
                          </a:rPr>
                        </m:ctrlPr>
                      </m:sSubPr>
                      <m:e>
                        <m:r>
                          <a:rPr lang="en-US" sz="2400" i="1">
                            <a:solidFill>
                              <a:srgbClr val="00B0F0"/>
                            </a:solidFill>
                            <a:latin typeface="Cambria Math"/>
                          </a:rPr>
                          <m:t>𝐺</m:t>
                        </m:r>
                      </m:e>
                      <m:sub>
                        <m:r>
                          <a:rPr lang="en-US" sz="2400" i="1">
                            <a:solidFill>
                              <a:srgbClr val="00B0F0"/>
                            </a:solidFill>
                            <a:latin typeface="Cambria Math"/>
                          </a:rPr>
                          <m:t>𝑚</m:t>
                        </m:r>
                      </m:sub>
                    </m:sSub>
                  </m:oMath>
                </a14:m>
                <a:r>
                  <a:rPr lang="en-US" sz="2400" dirty="0">
                    <a:solidFill>
                      <a:srgbClr val="FF0000"/>
                    </a:solidFill>
                  </a:rPr>
                  <a:t>-S</a:t>
                </a:r>
                <a:r>
                  <a:rPr lang="en-US" sz="2400" dirty="0"/>
                  <a:t> .</a:t>
                </a:r>
              </a:p>
            </p:txBody>
          </p:sp>
        </mc:Choice>
        <mc:Fallback>
          <p:sp>
            <p:nvSpPr>
              <p:cNvPr id="4" name="TextBox 3"/>
              <p:cNvSpPr txBox="1">
                <a:spLocks noRot="1" noChangeAspect="1" noMove="1" noResize="1" noEditPoints="1" noAdjustHandles="1" noChangeArrowheads="1" noChangeShapeType="1" noTextEdit="1"/>
              </p:cNvSpPr>
              <p:nvPr/>
            </p:nvSpPr>
            <p:spPr>
              <a:xfrm>
                <a:off x="173171" y="5864807"/>
                <a:ext cx="11555984" cy="830997"/>
              </a:xfrm>
              <a:prstGeom prst="rect">
                <a:avLst/>
              </a:prstGeom>
              <a:blipFill>
                <a:blip r:embed="rId5"/>
                <a:stretch>
                  <a:fillRect l="-791" t="-5882" r="-369" b="-1617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TextBox 54"/>
              <p:cNvSpPr txBox="1"/>
              <p:nvPr/>
            </p:nvSpPr>
            <p:spPr>
              <a:xfrm>
                <a:off x="173171" y="4566451"/>
                <a:ext cx="11277668" cy="1052148"/>
              </a:xfrm>
              <a:prstGeom prst="rect">
                <a:avLst/>
              </a:prstGeom>
              <a:noFill/>
            </p:spPr>
            <p:txBody>
              <a:bodyPr wrap="square" lIns="91440" tIns="45720" rIns="91440" bIns="45720" rtlCol="0">
                <a:spAutoFit/>
              </a:bodyPr>
              <a:lstStyle/>
              <a:p>
                <a:r>
                  <a:rPr lang="en-US" sz="2400" b="1" dirty="0"/>
                  <a:t>Lemma: </a:t>
                </a:r>
                <a:r>
                  <a:rPr lang="en-US" sz="2400" dirty="0"/>
                  <a:t>(Informal) </a:t>
                </a:r>
                <a14:m>
                  <m:oMath xmlns:m="http://schemas.openxmlformats.org/officeDocument/2006/math">
                    <m:d>
                      <m:dPr>
                        <m:begChr m:val="|"/>
                        <m:endChr m:val="|"/>
                        <m:ctrlPr>
                          <a:rPr lang="en-US" sz="2400" i="1">
                            <a:solidFill>
                              <a:srgbClr val="FF0000"/>
                            </a:solidFill>
                            <a:latin typeface="Cambria Math" panose="02040503050406030204" pitchFamily="18" charset="0"/>
                            <a:ea typeface="Cambria Math"/>
                          </a:rPr>
                        </m:ctrlPr>
                      </m:dPr>
                      <m:e>
                        <m:r>
                          <a:rPr lang="en-US" sz="2400" i="1">
                            <a:solidFill>
                              <a:srgbClr val="FF0000"/>
                            </a:solidFill>
                            <a:latin typeface="Cambria Math"/>
                            <a:ea typeface="Cambria Math"/>
                          </a:rPr>
                          <m:t>𝑆</m:t>
                        </m:r>
                      </m:e>
                    </m:d>
                    <m:r>
                      <a:rPr lang="en-US" sz="2400">
                        <a:solidFill>
                          <a:srgbClr val="FF0000"/>
                        </a:solidFill>
                        <a:latin typeface="Cambria Math"/>
                        <a:ea typeface="Cambria Math"/>
                      </a:rPr>
                      <m:t>=</m:t>
                    </m:r>
                    <m:r>
                      <a:rPr lang="en-US" sz="2400" i="1">
                        <a:solidFill>
                          <a:srgbClr val="FF0000"/>
                        </a:solidFill>
                        <a:latin typeface="Cambria Math"/>
                        <a:ea typeface="Cambria Math"/>
                      </a:rPr>
                      <m:t>𝑂</m:t>
                    </m:r>
                    <m:d>
                      <m:dPr>
                        <m:ctrlPr>
                          <a:rPr lang="el-GR" sz="2400" i="1">
                            <a:solidFill>
                              <a:srgbClr val="FF0000"/>
                            </a:solidFill>
                            <a:latin typeface="Cambria Math" panose="02040503050406030204" pitchFamily="18" charset="0"/>
                            <a:ea typeface="Cambria Math"/>
                          </a:rPr>
                        </m:ctrlPr>
                      </m:dPr>
                      <m:e>
                        <m:f>
                          <m:fPr>
                            <m:ctrlPr>
                              <a:rPr lang="el-GR" sz="2400" i="1">
                                <a:solidFill>
                                  <a:srgbClr val="FF0000"/>
                                </a:solidFill>
                                <a:latin typeface="Cambria Math" panose="02040503050406030204" pitchFamily="18" charset="0"/>
                                <a:ea typeface="Cambria Math"/>
                              </a:rPr>
                            </m:ctrlPr>
                          </m:fPr>
                          <m:num>
                            <m:r>
                              <a:rPr lang="en-US" sz="2400" i="1">
                                <a:solidFill>
                                  <a:srgbClr val="FF0000"/>
                                </a:solidFill>
                                <a:latin typeface="Cambria Math" panose="02040503050406030204" pitchFamily="18" charset="0"/>
                                <a:ea typeface="Cambria Math"/>
                              </a:rPr>
                              <m:t>𝑛</m:t>
                            </m:r>
                          </m:num>
                          <m:den>
                            <m:func>
                              <m:funcPr>
                                <m:ctrlPr>
                                  <a:rPr lang="en-US" sz="2400" i="1">
                                    <a:solidFill>
                                      <a:srgbClr val="FF0000"/>
                                    </a:solidFill>
                                    <a:latin typeface="Cambria Math" panose="02040503050406030204" pitchFamily="18" charset="0"/>
                                    <a:ea typeface="Cambria Math"/>
                                  </a:rPr>
                                </m:ctrlPr>
                              </m:funcPr>
                              <m:fName>
                                <m:r>
                                  <m:rPr>
                                    <m:sty m:val="p"/>
                                  </m:rPr>
                                  <a:rPr lang="en-US" sz="2400">
                                    <a:solidFill>
                                      <a:srgbClr val="FF0000"/>
                                    </a:solidFill>
                                    <a:latin typeface="Cambria Math"/>
                                    <a:ea typeface="Cambria Math"/>
                                  </a:rPr>
                                  <m:t>log</m:t>
                                </m:r>
                              </m:fName>
                              <m:e>
                                <m:r>
                                  <a:rPr lang="en-US" sz="2400" i="1">
                                    <a:solidFill>
                                      <a:srgbClr val="FF0000"/>
                                    </a:solidFill>
                                    <a:latin typeface="Cambria Math"/>
                                    <a:ea typeface="Cambria Math"/>
                                  </a:rPr>
                                  <m:t>𝑛</m:t>
                                </m:r>
                              </m:e>
                            </m:func>
                          </m:den>
                        </m:f>
                      </m:e>
                    </m:d>
                  </m:oMath>
                </a14:m>
                <a:r>
                  <a:rPr lang="en-US" sz="2400" dirty="0">
                    <a:solidFill>
                      <a:srgbClr val="FF0000"/>
                    </a:solidFill>
                  </a:rPr>
                  <a:t> </a:t>
                </a:r>
                <a:r>
                  <a:rPr lang="en-US" sz="2400" dirty="0"/>
                  <a:t>then at least </a:t>
                </a:r>
                <a14:m>
                  <m:oMath xmlns:m="http://schemas.openxmlformats.org/officeDocument/2006/math">
                    <m:r>
                      <m:rPr>
                        <m:sty m:val="p"/>
                      </m:rPr>
                      <a:rPr lang="el-GR" sz="2400" i="1">
                        <a:solidFill>
                          <a:srgbClr val="00B050"/>
                        </a:solidFill>
                        <a:latin typeface="Cambria Math"/>
                        <a:ea typeface="Cambria Math"/>
                      </a:rPr>
                      <m:t>Ω</m:t>
                    </m:r>
                    <m:d>
                      <m:dPr>
                        <m:ctrlPr>
                          <a:rPr lang="el-GR" sz="2400" i="1">
                            <a:solidFill>
                              <a:srgbClr val="00B050"/>
                            </a:solidFill>
                            <a:latin typeface="Cambria Math" panose="02040503050406030204" pitchFamily="18" charset="0"/>
                            <a:ea typeface="Cambria Math"/>
                          </a:rPr>
                        </m:ctrlPr>
                      </m:dPr>
                      <m:e>
                        <m:f>
                          <m:fPr>
                            <m:ctrlPr>
                              <a:rPr lang="el-GR" sz="2400" i="1">
                                <a:solidFill>
                                  <a:srgbClr val="00B050"/>
                                </a:solidFill>
                                <a:latin typeface="Cambria Math" panose="02040503050406030204" pitchFamily="18" charset="0"/>
                                <a:ea typeface="Cambria Math"/>
                              </a:rPr>
                            </m:ctrlPr>
                          </m:fPr>
                          <m:num>
                            <m:r>
                              <a:rPr lang="en-US" sz="2400" i="1">
                                <a:solidFill>
                                  <a:srgbClr val="00B050"/>
                                </a:solidFill>
                                <a:latin typeface="Cambria Math" panose="02040503050406030204" pitchFamily="18" charset="0"/>
                                <a:ea typeface="Cambria Math"/>
                              </a:rPr>
                              <m:t>𝑛</m:t>
                            </m:r>
                          </m:num>
                          <m:den>
                            <m:func>
                              <m:funcPr>
                                <m:ctrlPr>
                                  <a:rPr lang="en-US" sz="2400" i="1">
                                    <a:solidFill>
                                      <a:srgbClr val="00B050"/>
                                    </a:solidFill>
                                    <a:latin typeface="Cambria Math" panose="02040503050406030204" pitchFamily="18" charset="0"/>
                                    <a:ea typeface="Cambria Math"/>
                                  </a:rPr>
                                </m:ctrlPr>
                              </m:funcPr>
                              <m:fName>
                                <m:r>
                                  <m:rPr>
                                    <m:sty m:val="p"/>
                                  </m:rPr>
                                  <a:rPr lang="en-US" sz="2400">
                                    <a:solidFill>
                                      <a:srgbClr val="00B050"/>
                                    </a:solidFill>
                                    <a:latin typeface="Cambria Math"/>
                                    <a:ea typeface="Cambria Math"/>
                                  </a:rPr>
                                  <m:t>log</m:t>
                                </m:r>
                              </m:fName>
                              <m:e>
                                <m:r>
                                  <a:rPr lang="en-US" sz="2400" i="1">
                                    <a:solidFill>
                                      <a:srgbClr val="00B050"/>
                                    </a:solidFill>
                                    <a:latin typeface="Cambria Math"/>
                                    <a:ea typeface="Cambria Math"/>
                                  </a:rPr>
                                  <m:t>𝑛</m:t>
                                </m:r>
                              </m:e>
                            </m:func>
                          </m:den>
                        </m:f>
                      </m:e>
                    </m:d>
                  </m:oMath>
                </a14:m>
                <a:r>
                  <a:rPr lang="en-US" sz="2400" dirty="0">
                    <a:solidFill>
                      <a:srgbClr val="00B050"/>
                    </a:solidFill>
                  </a:rPr>
                  <a:t> </a:t>
                </a:r>
                <a:r>
                  <a:rPr lang="en-US" sz="2400" dirty="0"/>
                  <a:t>nodes in </a:t>
                </a:r>
                <a14:m>
                  <m:oMath xmlns:m="http://schemas.openxmlformats.org/officeDocument/2006/math">
                    <m:sSub>
                      <m:sSubPr>
                        <m:ctrlPr>
                          <a:rPr lang="en-US" sz="2400" i="1">
                            <a:solidFill>
                              <a:srgbClr val="00B0F0"/>
                            </a:solidFill>
                            <a:latin typeface="Cambria Math" panose="02040503050406030204" pitchFamily="18" charset="0"/>
                          </a:rPr>
                        </m:ctrlPr>
                      </m:sSubPr>
                      <m:e>
                        <m:r>
                          <a:rPr lang="en-US" sz="2400" i="1">
                            <a:solidFill>
                              <a:srgbClr val="00B0F0"/>
                            </a:solidFill>
                            <a:latin typeface="Cambria Math"/>
                          </a:rPr>
                          <m:t>𝐺</m:t>
                        </m:r>
                      </m:e>
                      <m:sub>
                        <m:r>
                          <a:rPr lang="en-US" sz="2400" i="1">
                            <a:solidFill>
                              <a:srgbClr val="00B0F0"/>
                            </a:solidFill>
                            <a:latin typeface="Cambria Math"/>
                          </a:rPr>
                          <m:t>𝑚</m:t>
                        </m:r>
                      </m:sub>
                    </m:sSub>
                  </m:oMath>
                </a14:m>
                <a:r>
                  <a:rPr lang="en-US" sz="2400" dirty="0">
                    <a:solidFill>
                      <a:srgbClr val="FF0000"/>
                    </a:solidFill>
                  </a:rPr>
                  <a:t>-S</a:t>
                </a:r>
                <a:r>
                  <a:rPr lang="en-US" sz="2400" dirty="0"/>
                  <a:t> are </a:t>
                </a:r>
                <a:r>
                  <a:rPr lang="en-US" sz="2400" dirty="0">
                    <a:solidFill>
                      <a:srgbClr val="00B050"/>
                    </a:solidFill>
                  </a:rPr>
                  <a:t>both</a:t>
                </a:r>
                <a:r>
                  <a:rPr lang="en-US" sz="2400" dirty="0"/>
                  <a:t> </a:t>
                </a:r>
                <a:r>
                  <a:rPr lang="en-US" sz="2400" dirty="0">
                    <a:solidFill>
                      <a:srgbClr val="00B050"/>
                    </a:solidFill>
                  </a:rPr>
                  <a:t>c-good</a:t>
                </a:r>
                <a:r>
                  <a:rPr lang="en-US" sz="2400" dirty="0"/>
                  <a:t> and </a:t>
                </a:r>
                <a:r>
                  <a:rPr lang="en-US" sz="2400" dirty="0">
                    <a:solidFill>
                      <a:srgbClr val="00B050"/>
                    </a:solidFill>
                  </a:rPr>
                  <a:t>local expanders </a:t>
                </a:r>
                <a:r>
                  <a:rPr lang="en-US" sz="2400" dirty="0"/>
                  <a:t>(</a:t>
                </a:r>
                <a:r>
                  <a:rPr lang="en-US" sz="2400" dirty="0" err="1"/>
                  <a:t>whp</a:t>
                </a:r>
                <a:r>
                  <a:rPr lang="en-US" sz="2400" dirty="0"/>
                  <a:t>).</a:t>
                </a:r>
              </a:p>
            </p:txBody>
          </p:sp>
        </mc:Choice>
        <mc:Fallback>
          <p:sp>
            <p:nvSpPr>
              <p:cNvPr id="55" name="TextBox 54"/>
              <p:cNvSpPr txBox="1">
                <a:spLocks noRot="1" noChangeAspect="1" noMove="1" noResize="1" noEditPoints="1" noAdjustHandles="1" noChangeArrowheads="1" noChangeShapeType="1" noTextEdit="1"/>
              </p:cNvSpPr>
              <p:nvPr/>
            </p:nvSpPr>
            <p:spPr>
              <a:xfrm>
                <a:off x="173171" y="4566451"/>
                <a:ext cx="11277668" cy="1052148"/>
              </a:xfrm>
              <a:prstGeom prst="rect">
                <a:avLst/>
              </a:prstGeom>
              <a:blipFill>
                <a:blip r:embed="rId6"/>
                <a:stretch>
                  <a:fillRect l="-811" b="-12139"/>
                </a:stretch>
              </a:blipFill>
            </p:spPr>
            <p:txBody>
              <a:bodyPr/>
              <a:lstStyle/>
              <a:p>
                <a:r>
                  <a:rPr lang="en-US">
                    <a:noFill/>
                  </a:rPr>
                  <a:t> </a:t>
                </a:r>
              </a:p>
            </p:txBody>
          </p:sp>
        </mc:Fallback>
      </mc:AlternateContent>
    </p:spTree>
    <p:extLst>
      <p:ext uri="{BB962C8B-B14F-4D97-AF65-F5344CB8AC3E}">
        <p14:creationId xmlns:p14="http://schemas.microsoft.com/office/powerpoint/2010/main" val="334313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6" grpId="0" animBg="1"/>
      <p:bldP spid="41" grpId="0" animBg="1"/>
      <p:bldP spid="69" grpId="0" animBg="1"/>
      <p:bldP spid="70" grpId="0"/>
      <p:bldP spid="52" grpId="0" animBg="1"/>
      <p:bldP spid="53" grpId="0" animBg="1"/>
      <p:bldP spid="54" grpId="0"/>
      <p:bldP spid="4" grpId="0"/>
      <p:bldP spid="55"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6015" y="1690690"/>
            <a:ext cx="11555985" cy="1052148"/>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2" name="Title 1"/>
          <p:cNvSpPr>
            <a:spLocks noGrp="1"/>
          </p:cNvSpPr>
          <p:nvPr>
            <p:ph type="title"/>
          </p:nvPr>
        </p:nvSpPr>
        <p:spPr/>
        <p:txBody>
          <a:bodyPr/>
          <a:lstStyle/>
          <a:p>
            <a:r>
              <a:rPr lang="en-US" dirty="0" smtClean="0"/>
              <a:t>How Many c-good Nodes </a:t>
            </a:r>
            <a:r>
              <a:rPr lang="en-US" dirty="0" smtClean="0">
                <a:solidFill>
                  <a:srgbClr val="00B050"/>
                </a:solidFill>
              </a:rPr>
              <a:t>v</a:t>
            </a:r>
            <a:r>
              <a:rPr lang="en-US" dirty="0" smtClean="0">
                <a:solidFill>
                  <a:srgbClr val="7030A0"/>
                </a:solidFill>
              </a:rPr>
              <a:t> </a:t>
            </a:r>
            <a:r>
              <a:rPr lang="en-US" b="1" dirty="0" smtClean="0"/>
              <a:t>for deleted set </a:t>
            </a:r>
            <a:r>
              <a:rPr lang="en-US" b="1" dirty="0" smtClean="0">
                <a:solidFill>
                  <a:srgbClr val="FF0000"/>
                </a:solidFill>
              </a:rPr>
              <a:t>S</a:t>
            </a:r>
            <a:endParaRPr lang="en-US" dirty="0">
              <a:solidFill>
                <a:srgbClr val="FF0000"/>
              </a:solidFill>
            </a:endParaRPr>
          </a:p>
        </p:txBody>
      </p:sp>
      <p:sp>
        <p:nvSpPr>
          <p:cNvPr id="46" name="TextBox 45"/>
          <p:cNvSpPr txBox="1"/>
          <p:nvPr/>
        </p:nvSpPr>
        <p:spPr>
          <a:xfrm>
            <a:off x="7431755" y="2010990"/>
            <a:ext cx="679994" cy="954107"/>
          </a:xfrm>
          <a:prstGeom prst="rect">
            <a:avLst/>
          </a:prstGeom>
          <a:noFill/>
        </p:spPr>
        <p:txBody>
          <a:bodyPr wrap="none" lIns="91440" tIns="45720" rIns="91440" bIns="45720" rtlCol="0">
            <a:spAutoFit/>
          </a:bodyPr>
          <a:lstStyle/>
          <a:p>
            <a:r>
              <a:rPr lang="en-US" sz="5600" dirty="0"/>
              <a:t>…</a:t>
            </a:r>
          </a:p>
        </p:txBody>
      </p:sp>
      <mc:AlternateContent xmlns:mc="http://schemas.openxmlformats.org/markup-compatibility/2006">
        <mc:Choice xmlns:a14="http://schemas.microsoft.com/office/drawing/2010/main" Requires="a14">
          <p:sp>
            <p:nvSpPr>
              <p:cNvPr id="4" name="TextBox 3"/>
              <p:cNvSpPr txBox="1"/>
              <p:nvPr/>
            </p:nvSpPr>
            <p:spPr>
              <a:xfrm>
                <a:off x="496856" y="3035141"/>
                <a:ext cx="11555984" cy="3785652"/>
              </a:xfrm>
              <a:prstGeom prst="rect">
                <a:avLst/>
              </a:prstGeom>
              <a:noFill/>
            </p:spPr>
            <p:txBody>
              <a:bodyPr wrap="square" lIns="91440" tIns="45720" rIns="91440" bIns="45720" rtlCol="0">
                <a:spAutoFit/>
              </a:bodyPr>
              <a:lstStyle/>
              <a:p>
                <a:r>
                  <a:rPr lang="en-US" sz="2400" b="1" dirty="0" smtClean="0"/>
                  <a:t>Analysis: </a:t>
                </a:r>
                <a:r>
                  <a:rPr lang="en-US" sz="2400" b="1" dirty="0"/>
                  <a:t>We say that </a:t>
                </a:r>
                <a14:m>
                  <m:oMath xmlns:m="http://schemas.openxmlformats.org/officeDocument/2006/math">
                    <m:r>
                      <a:rPr lang="en-US" sz="2400" i="1">
                        <a:latin typeface="Cambria Math" panose="02040503050406030204" pitchFamily="18" charset="0"/>
                      </a:rPr>
                      <m:t>𝑣</m:t>
                    </m:r>
                  </m:oMath>
                </a14:m>
                <a:r>
                  <a:rPr lang="en-US" sz="2400" b="1" dirty="0"/>
                  <a:t> violates </a:t>
                </a:r>
                <a:r>
                  <a:rPr lang="en-US" sz="2400" dirty="0"/>
                  <a:t>``forward” </a:t>
                </a:r>
                <a:r>
                  <a:rPr lang="en-US" sz="2400" dirty="0" smtClean="0"/>
                  <a:t>c-goodness </a:t>
                </a:r>
                <a:r>
                  <a:rPr lang="en-US" sz="2400" dirty="0" err="1" smtClean="0"/>
                  <a:t>wrt</a:t>
                </a:r>
                <a:r>
                  <a:rPr lang="en-US" sz="2400" dirty="0" smtClean="0"/>
                  <a:t> S </a:t>
                </a:r>
                <a:r>
                  <a:rPr lang="en-US" sz="2400" dirty="0"/>
                  <a:t>if for some </a:t>
                </a:r>
                <a14:m>
                  <m:oMath xmlns:m="http://schemas.openxmlformats.org/officeDocument/2006/math">
                    <m:r>
                      <a:rPr lang="en-US" sz="2400" i="1">
                        <a:latin typeface="Cambria Math" panose="02040503050406030204" pitchFamily="18" charset="0"/>
                      </a:rPr>
                      <m:t>𝑟</m:t>
                    </m:r>
                    <m:r>
                      <a:rPr lang="en-US" sz="2400" i="1">
                        <a:latin typeface="Cambria Math" panose="02040503050406030204" pitchFamily="18" charset="0"/>
                      </a:rPr>
                      <m:t>≥1</m:t>
                    </m:r>
                  </m:oMath>
                </a14:m>
                <a:r>
                  <a:rPr lang="en-US" sz="2400" dirty="0"/>
                  <a:t> we have</a:t>
                </a:r>
              </a:p>
              <a:p>
                <a:pPr/>
                <a14:m>
                  <m:oMathPara xmlns:m="http://schemas.openxmlformats.org/officeDocument/2006/math">
                    <m:oMathParaPr>
                      <m:jc m:val="centerGroup"/>
                    </m:oMathParaPr>
                    <m:oMath xmlns:m="http://schemas.openxmlformats.org/officeDocument/2006/math">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𝑆</m:t>
                          </m:r>
                          <m:r>
                            <a:rPr lang="en-US" sz="2400" i="1">
                              <a:latin typeface="Cambria Math" panose="02040503050406030204" pitchFamily="18" charset="0"/>
                              <a:ea typeface="Cambria Math" panose="02040503050406030204" pitchFamily="18" charset="0"/>
                            </a:rPr>
                            <m:t>∩</m:t>
                          </m:r>
                          <m:d>
                            <m:dPr>
                              <m:begChr m:val="["/>
                              <m:endChr m:val="]"/>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rPr>
                                <m:t>𝑣</m:t>
                              </m:r>
                              <m:r>
                                <a:rPr lang="en-US" sz="2400" i="1">
                                  <a:latin typeface="Cambria Math" panose="02040503050406030204" pitchFamily="18" charset="0"/>
                                </a:rPr>
                                <m:t>,</m:t>
                              </m:r>
                              <m:r>
                                <a:rPr lang="en-US" sz="2400" i="1">
                                  <a:latin typeface="Cambria Math" panose="02040503050406030204" pitchFamily="18" charset="0"/>
                                </a:rPr>
                                <m:t>𝑣</m:t>
                              </m:r>
                              <m:r>
                                <a:rPr lang="en-US" sz="2400" i="1">
                                  <a:latin typeface="Cambria Math" panose="02040503050406030204" pitchFamily="18" charset="0"/>
                                </a:rPr>
                                <m:t>+</m:t>
                              </m:r>
                              <m:r>
                                <a:rPr lang="en-US" sz="2400" i="1">
                                  <a:latin typeface="Cambria Math" panose="02040503050406030204" pitchFamily="18" charset="0"/>
                                </a:rPr>
                                <m:t>𝑟</m:t>
                              </m:r>
                              <m:r>
                                <a:rPr lang="en-US" sz="2400" i="1">
                                  <a:latin typeface="Cambria Math" panose="02040503050406030204" pitchFamily="18" charset="0"/>
                                </a:rPr>
                                <m:t>−1</m:t>
                              </m:r>
                            </m:e>
                          </m:d>
                        </m:e>
                      </m:d>
                      <m:r>
                        <a:rPr lang="en-US" sz="2400" i="1">
                          <a:latin typeface="Cambria Math" panose="02040503050406030204" pitchFamily="18" charset="0"/>
                        </a:rPr>
                        <m:t>≥</m:t>
                      </m:r>
                      <m:r>
                        <a:rPr lang="en-US" sz="2400" i="1">
                          <a:latin typeface="Cambria Math" panose="02040503050406030204" pitchFamily="18" charset="0"/>
                        </a:rPr>
                        <m:t>𝑐𝑟</m:t>
                      </m:r>
                    </m:oMath>
                  </m:oMathPara>
                </a14:m>
                <a:endParaRPr lang="en-US" sz="2400" b="1" dirty="0"/>
              </a:p>
              <a:p>
                <a:endParaRPr lang="en-US" sz="2400" b="1" dirty="0"/>
              </a:p>
              <a:p>
                <a:r>
                  <a:rPr lang="en-US" sz="2400" dirty="0" smtClean="0"/>
                  <a:t>Let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1</m:t>
                        </m:r>
                      </m:sub>
                    </m:sSub>
                  </m:oMath>
                </a14:m>
                <a:r>
                  <a:rPr lang="en-US" sz="2400" dirty="0" smtClean="0"/>
                  <a:t>be the first ``forward violation” of c-goodness i.e., </a:t>
                </a:r>
                <a14:m>
                  <m:oMath xmlns:m="http://schemas.openxmlformats.org/officeDocument/2006/math">
                    <m:d>
                      <m:dPr>
                        <m:begChr m:val="|"/>
                        <m:endChr m:val="|"/>
                        <m:ctrlPr>
                          <a:rPr lang="en-US" sz="2400" i="1" smtClean="0">
                            <a:latin typeface="Cambria Math" panose="02040503050406030204" pitchFamily="18" charset="0"/>
                          </a:rPr>
                        </m:ctrlPr>
                      </m:dPr>
                      <m:e>
                        <m:r>
                          <a:rPr lang="en-US" sz="2400" b="0" i="1" smtClean="0">
                            <a:latin typeface="Cambria Math" panose="02040503050406030204" pitchFamily="18" charset="0"/>
                          </a:rPr>
                          <m:t>𝑆</m:t>
                        </m:r>
                        <m:r>
                          <a:rPr lang="en-US" sz="2400" b="0" i="1" smtClean="0">
                            <a:latin typeface="Cambria Math" panose="02040503050406030204" pitchFamily="18" charset="0"/>
                            <a:ea typeface="Cambria Math" panose="02040503050406030204" pitchFamily="18" charset="0"/>
                          </a:rPr>
                          <m:t>∩</m:t>
                        </m:r>
                        <m:d>
                          <m:dPr>
                            <m:begChr m:val="["/>
                            <m:endChr m:val="]"/>
                            <m:ctrlPr>
                              <a:rPr lang="en-US" sz="2400" b="0" i="1" smtClean="0">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1</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1</m:t>
                                </m:r>
                              </m:sub>
                            </m:sSub>
                            <m:r>
                              <a:rPr lang="en-US" sz="2400" b="0" i="1" smtClean="0">
                                <a:latin typeface="Cambria Math" panose="02040503050406030204" pitchFamily="18" charset="0"/>
                              </a:rPr>
                              <m:t>−1</m:t>
                            </m:r>
                          </m:e>
                        </m:d>
                      </m:e>
                    </m:d>
                    <m:r>
                      <a:rPr lang="en-US" sz="2400" b="0" i="1" smtClean="0">
                        <a:latin typeface="Cambria Math" panose="02040503050406030204" pitchFamily="18" charset="0"/>
                      </a:rPr>
                      <m:t>≥</m:t>
                    </m:r>
                    <m:r>
                      <a:rPr lang="en-US" sz="2400" b="0" i="1" smtClean="0">
                        <a:latin typeface="Cambria Math" panose="02040503050406030204" pitchFamily="18" charset="0"/>
                      </a:rPr>
                      <m:t>𝑐</m:t>
                    </m:r>
                    <m:sSub>
                      <m:sSubPr>
                        <m:ctrlPr>
                          <a:rPr lang="en-US"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1</m:t>
                        </m:r>
                      </m:sub>
                    </m:sSub>
                  </m:oMath>
                </a14:m>
                <a:r>
                  <a:rPr lang="en-US" sz="2400" dirty="0" smtClean="0"/>
                  <a:t>for some</a:t>
                </a:r>
                <a14:m>
                  <m:oMath xmlns:m="http://schemas.openxmlformats.org/officeDocument/2006/math">
                    <m:r>
                      <a:rPr lang="en-US" sz="2400" b="0" i="0" smtClean="0">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1</m:t>
                        </m:r>
                      </m:sub>
                    </m:sSub>
                    <m:r>
                      <a:rPr lang="en-US" sz="2400" b="0" i="1" smtClean="0">
                        <a:latin typeface="Cambria Math" panose="02040503050406030204" pitchFamily="18" charset="0"/>
                      </a:rPr>
                      <m:t>≥1</m:t>
                    </m:r>
                  </m:oMath>
                </a14:m>
                <a:r>
                  <a:rPr lang="en-US" sz="2400" dirty="0" smtClean="0"/>
                  <a:t>. Let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2</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1</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𝑟</m:t>
                        </m:r>
                      </m:e>
                      <m:sub>
                        <m:r>
                          <a:rPr lang="en-US" sz="2400" i="1">
                            <a:latin typeface="Cambria Math" panose="02040503050406030204" pitchFamily="18" charset="0"/>
                          </a:rPr>
                          <m:t>1</m:t>
                        </m:r>
                      </m:sub>
                    </m:sSub>
                  </m:oMath>
                </a14:m>
                <a:r>
                  <a:rPr lang="en-US" sz="2400" dirty="0" smtClean="0"/>
                  <a:t> denote the next ``forward violation”  </a:t>
                </a:r>
              </a:p>
              <a:p>
                <a:endParaRPr lang="en-US" sz="2400" dirty="0"/>
              </a:p>
              <a:p>
                <a:r>
                  <a:rPr lang="en-US" sz="2400" dirty="0" smtClean="0"/>
                  <a:t>Given </a:t>
                </a:r>
                <a14:m>
                  <m:oMath xmlns:m="http://schemas.openxmlformats.org/officeDocument/2006/math">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1</m:t>
                            </m:r>
                          </m:sub>
                        </m:sSub>
                      </m:e>
                    </m:d>
                    <m:r>
                      <a:rPr lang="en-US" sz="2400" b="0" i="1" smtClean="0">
                        <a:latin typeface="Cambria Math" panose="02040503050406030204" pitchFamily="18" charset="0"/>
                      </a:rPr>
                      <m:t>,…,</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b="0" i="1" smtClean="0">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𝑟</m:t>
                            </m:r>
                          </m:e>
                          <m:sub>
                            <m:r>
                              <a:rPr lang="en-US" sz="2400" b="0" i="1" smtClean="0">
                                <a:latin typeface="Cambria Math" panose="02040503050406030204" pitchFamily="18" charset="0"/>
                              </a:rPr>
                              <m:t>𝑖</m:t>
                            </m:r>
                          </m:sub>
                        </m:sSub>
                      </m:e>
                    </m:d>
                  </m:oMath>
                </a14:m>
                <a:r>
                  <a:rPr lang="en-US" sz="2400" dirty="0" smtClean="0"/>
                  <a:t> let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b="0" i="1" smtClean="0">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𝑟</m:t>
                        </m:r>
                      </m:e>
                      <m:sub>
                        <m:r>
                          <a:rPr lang="en-US" sz="2400" b="0" i="1" smtClean="0">
                            <a:latin typeface="Cambria Math" panose="02040503050406030204" pitchFamily="18" charset="0"/>
                          </a:rPr>
                          <m:t>𝑖</m:t>
                        </m:r>
                      </m:sub>
                    </m:sSub>
                  </m:oMath>
                </a14:m>
                <a:r>
                  <a:rPr lang="en-US" sz="2400" dirty="0" smtClean="0"/>
                  <a:t> denote the next </a:t>
                </a:r>
                <a:r>
                  <a:rPr lang="en-US" sz="2400" dirty="0"/>
                  <a:t>``forward violation”  </a:t>
                </a:r>
                <a:r>
                  <a:rPr lang="en-US" sz="2400" dirty="0" smtClean="0"/>
                  <a:t>and let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𝑖</m:t>
                        </m:r>
                        <m:r>
                          <a:rPr lang="en-US" sz="2400" b="0" i="1" smtClean="0">
                            <a:latin typeface="Cambria Math" panose="02040503050406030204" pitchFamily="18" charset="0"/>
                          </a:rPr>
                          <m:t>+1</m:t>
                        </m:r>
                      </m:sub>
                    </m:sSub>
                  </m:oMath>
                </a14:m>
                <a:r>
                  <a:rPr lang="en-US" sz="2400" dirty="0" smtClean="0"/>
                  <a:t> be given such that  </a:t>
                </a:r>
                <a14:m>
                  <m:oMath xmlns:m="http://schemas.openxmlformats.org/officeDocument/2006/math">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𝑆</m:t>
                        </m:r>
                        <m:r>
                          <a:rPr lang="en-US" sz="2400" i="1">
                            <a:latin typeface="Cambria Math" panose="02040503050406030204" pitchFamily="18" charset="0"/>
                            <a:ea typeface="Cambria Math" panose="02040503050406030204" pitchFamily="18" charset="0"/>
                          </a:rPr>
                          <m:t>∩</m:t>
                        </m:r>
                        <m:d>
                          <m:dPr>
                            <m:begChr m:val="["/>
                            <m:endChr m:val="]"/>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𝑖</m:t>
                                </m:r>
                                <m:r>
                                  <a:rPr lang="en-US" sz="2400" b="0" i="1" smtClean="0">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𝑖</m:t>
                                </m:r>
                                <m:r>
                                  <a:rPr lang="en-US" sz="2400" b="0" i="1" smtClean="0">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𝑟</m:t>
                                </m:r>
                              </m:e>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Sub>
                            <m:r>
                              <a:rPr lang="en-US" sz="2400" i="1">
                                <a:latin typeface="Cambria Math" panose="02040503050406030204" pitchFamily="18" charset="0"/>
                              </a:rPr>
                              <m:t>−1</m:t>
                            </m:r>
                          </m:e>
                        </m:d>
                      </m:e>
                    </m:d>
                    <m:r>
                      <a:rPr lang="en-US" sz="2400" i="1">
                        <a:latin typeface="Cambria Math" panose="02040503050406030204" pitchFamily="18" charset="0"/>
                      </a:rPr>
                      <m:t>≥</m:t>
                    </m:r>
                    <m:r>
                      <a:rPr lang="en-US" sz="2400" i="1">
                        <a:latin typeface="Cambria Math" panose="02040503050406030204" pitchFamily="18" charset="0"/>
                      </a:rPr>
                      <m:t>𝑐</m:t>
                    </m:r>
                    <m:sSub>
                      <m:sSubPr>
                        <m:ctrlPr>
                          <a:rPr lang="en-US" sz="2400" i="1">
                            <a:latin typeface="Cambria Math" panose="02040503050406030204" pitchFamily="18" charset="0"/>
                          </a:rPr>
                        </m:ctrlPr>
                      </m:sSubPr>
                      <m:e>
                        <m:r>
                          <a:rPr lang="en-US" sz="2400" i="1">
                            <a:latin typeface="Cambria Math" panose="02040503050406030204" pitchFamily="18" charset="0"/>
                          </a:rPr>
                          <m:t>𝑟</m:t>
                        </m:r>
                      </m:e>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Sub>
                  </m:oMath>
                </a14:m>
                <a:r>
                  <a:rPr lang="en-US" sz="2400" dirty="0" smtClean="0"/>
                  <a:t>.</a:t>
                </a:r>
              </a:p>
              <a:p>
                <a:endParaRPr lang="en-US" sz="2400" dirty="0"/>
              </a:p>
              <a:p>
                <a:r>
                  <a:rPr lang="en-US" sz="2400" dirty="0" smtClean="0"/>
                  <a:t>We finally obtain a sequence </a:t>
                </a:r>
                <a14:m>
                  <m:oMath xmlns:m="http://schemas.openxmlformats.org/officeDocument/2006/math">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1</m:t>
                            </m:r>
                          </m:sub>
                        </m:sSub>
                      </m:e>
                    </m:d>
                    <m:r>
                      <a:rPr lang="en-US" sz="2400" i="1">
                        <a:latin typeface="Cambria Math" panose="02040503050406030204" pitchFamily="18" charset="0"/>
                      </a:rPr>
                      <m:t>,…,</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b="0" i="1" smtClean="0">
                                <a:latin typeface="Cambria Math" panose="02040503050406030204" pitchFamily="18" charset="0"/>
                              </a:rPr>
                              <m:t>𝑘</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𝑟</m:t>
                            </m:r>
                          </m:e>
                          <m:sub>
                            <m:r>
                              <a:rPr lang="en-US" sz="2400" b="0" i="1" smtClean="0">
                                <a:latin typeface="Cambria Math" panose="02040503050406030204" pitchFamily="18" charset="0"/>
                              </a:rPr>
                              <m:t>𝑘</m:t>
                            </m:r>
                          </m:sub>
                        </m:sSub>
                      </m:e>
                    </m:d>
                  </m:oMath>
                </a14:m>
                <a:endParaRPr lang="en-US" sz="2400" dirty="0"/>
              </a:p>
            </p:txBody>
          </p:sp>
        </mc:Choice>
        <mc:Fallback>
          <p:sp>
            <p:nvSpPr>
              <p:cNvPr id="4" name="TextBox 3"/>
              <p:cNvSpPr txBox="1">
                <a:spLocks noRot="1" noChangeAspect="1" noMove="1" noResize="1" noEditPoints="1" noAdjustHandles="1" noChangeArrowheads="1" noChangeShapeType="1" noTextEdit="1"/>
              </p:cNvSpPr>
              <p:nvPr/>
            </p:nvSpPr>
            <p:spPr>
              <a:xfrm>
                <a:off x="496856" y="3035141"/>
                <a:ext cx="11555984" cy="3785652"/>
              </a:xfrm>
              <a:prstGeom prst="rect">
                <a:avLst/>
              </a:prstGeom>
              <a:blipFill>
                <a:blip r:embed="rId2"/>
                <a:stretch>
                  <a:fillRect l="-844" t="-1288" b="-27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TextBox 54"/>
              <p:cNvSpPr txBox="1"/>
              <p:nvPr/>
            </p:nvSpPr>
            <p:spPr>
              <a:xfrm>
                <a:off x="636014" y="1690688"/>
                <a:ext cx="11277668" cy="1052148"/>
              </a:xfrm>
              <a:prstGeom prst="rect">
                <a:avLst/>
              </a:prstGeom>
              <a:noFill/>
            </p:spPr>
            <p:txBody>
              <a:bodyPr wrap="square" lIns="91440" tIns="45720" rIns="91440" bIns="45720" rtlCol="0">
                <a:spAutoFit/>
              </a:bodyPr>
              <a:lstStyle/>
              <a:p>
                <a:r>
                  <a:rPr lang="en-US" sz="2400" b="1" dirty="0"/>
                  <a:t>Lemma: </a:t>
                </a:r>
                <a:r>
                  <a:rPr lang="en-US" sz="2400" dirty="0"/>
                  <a:t>(Informal) </a:t>
                </a:r>
                <a14:m>
                  <m:oMath xmlns:m="http://schemas.openxmlformats.org/officeDocument/2006/math">
                    <m:d>
                      <m:dPr>
                        <m:begChr m:val="|"/>
                        <m:endChr m:val="|"/>
                        <m:ctrlPr>
                          <a:rPr lang="en-US" sz="2400" i="1">
                            <a:solidFill>
                              <a:srgbClr val="FF0000"/>
                            </a:solidFill>
                            <a:latin typeface="Cambria Math" panose="02040503050406030204" pitchFamily="18" charset="0"/>
                            <a:ea typeface="Cambria Math"/>
                          </a:rPr>
                        </m:ctrlPr>
                      </m:dPr>
                      <m:e>
                        <m:r>
                          <a:rPr lang="en-US" sz="2400" i="1">
                            <a:solidFill>
                              <a:srgbClr val="FF0000"/>
                            </a:solidFill>
                            <a:latin typeface="Cambria Math"/>
                            <a:ea typeface="Cambria Math"/>
                          </a:rPr>
                          <m:t>𝑆</m:t>
                        </m:r>
                      </m:e>
                    </m:d>
                    <m:r>
                      <a:rPr lang="en-US" sz="2400">
                        <a:solidFill>
                          <a:srgbClr val="FF0000"/>
                        </a:solidFill>
                        <a:latin typeface="Cambria Math"/>
                        <a:ea typeface="Cambria Math"/>
                      </a:rPr>
                      <m:t>=</m:t>
                    </m:r>
                    <m:r>
                      <a:rPr lang="en-US" sz="2400" i="1">
                        <a:solidFill>
                          <a:srgbClr val="FF0000"/>
                        </a:solidFill>
                        <a:latin typeface="Cambria Math"/>
                        <a:ea typeface="Cambria Math"/>
                      </a:rPr>
                      <m:t>𝑂</m:t>
                    </m:r>
                    <m:d>
                      <m:dPr>
                        <m:ctrlPr>
                          <a:rPr lang="el-GR" sz="2400" i="1">
                            <a:solidFill>
                              <a:srgbClr val="FF0000"/>
                            </a:solidFill>
                            <a:latin typeface="Cambria Math" panose="02040503050406030204" pitchFamily="18" charset="0"/>
                            <a:ea typeface="Cambria Math"/>
                          </a:rPr>
                        </m:ctrlPr>
                      </m:dPr>
                      <m:e>
                        <m:f>
                          <m:fPr>
                            <m:ctrlPr>
                              <a:rPr lang="el-GR" sz="2400" i="1">
                                <a:solidFill>
                                  <a:srgbClr val="FF0000"/>
                                </a:solidFill>
                                <a:latin typeface="Cambria Math" panose="02040503050406030204" pitchFamily="18" charset="0"/>
                                <a:ea typeface="Cambria Math"/>
                              </a:rPr>
                            </m:ctrlPr>
                          </m:fPr>
                          <m:num>
                            <m:r>
                              <a:rPr lang="en-US" sz="2400" i="1">
                                <a:solidFill>
                                  <a:srgbClr val="FF0000"/>
                                </a:solidFill>
                                <a:latin typeface="Cambria Math" panose="02040503050406030204" pitchFamily="18" charset="0"/>
                                <a:ea typeface="Cambria Math"/>
                              </a:rPr>
                              <m:t>𝑛</m:t>
                            </m:r>
                          </m:num>
                          <m:den>
                            <m:func>
                              <m:funcPr>
                                <m:ctrlPr>
                                  <a:rPr lang="en-US" sz="2400" i="1">
                                    <a:solidFill>
                                      <a:srgbClr val="FF0000"/>
                                    </a:solidFill>
                                    <a:latin typeface="Cambria Math" panose="02040503050406030204" pitchFamily="18" charset="0"/>
                                    <a:ea typeface="Cambria Math"/>
                                  </a:rPr>
                                </m:ctrlPr>
                              </m:funcPr>
                              <m:fName>
                                <m:r>
                                  <m:rPr>
                                    <m:sty m:val="p"/>
                                  </m:rPr>
                                  <a:rPr lang="en-US" sz="2400">
                                    <a:solidFill>
                                      <a:srgbClr val="FF0000"/>
                                    </a:solidFill>
                                    <a:latin typeface="Cambria Math"/>
                                    <a:ea typeface="Cambria Math"/>
                                  </a:rPr>
                                  <m:t>log</m:t>
                                </m:r>
                              </m:fName>
                              <m:e>
                                <m:r>
                                  <a:rPr lang="en-US" sz="2400" i="1">
                                    <a:solidFill>
                                      <a:srgbClr val="FF0000"/>
                                    </a:solidFill>
                                    <a:latin typeface="Cambria Math"/>
                                    <a:ea typeface="Cambria Math"/>
                                  </a:rPr>
                                  <m:t>𝑛</m:t>
                                </m:r>
                              </m:e>
                            </m:func>
                          </m:den>
                        </m:f>
                      </m:e>
                    </m:d>
                  </m:oMath>
                </a14:m>
                <a:r>
                  <a:rPr lang="en-US" sz="2400" dirty="0">
                    <a:solidFill>
                      <a:srgbClr val="FF0000"/>
                    </a:solidFill>
                  </a:rPr>
                  <a:t> </a:t>
                </a:r>
                <a:r>
                  <a:rPr lang="en-US" sz="2400" dirty="0"/>
                  <a:t>then at least </a:t>
                </a:r>
                <a14:m>
                  <m:oMath xmlns:m="http://schemas.openxmlformats.org/officeDocument/2006/math">
                    <m:r>
                      <m:rPr>
                        <m:sty m:val="p"/>
                      </m:rPr>
                      <a:rPr lang="el-GR" sz="2400" i="1">
                        <a:solidFill>
                          <a:srgbClr val="00B050"/>
                        </a:solidFill>
                        <a:latin typeface="Cambria Math"/>
                        <a:ea typeface="Cambria Math"/>
                      </a:rPr>
                      <m:t>Ω</m:t>
                    </m:r>
                    <m:d>
                      <m:dPr>
                        <m:ctrlPr>
                          <a:rPr lang="el-GR" sz="2400" i="1">
                            <a:solidFill>
                              <a:srgbClr val="00B050"/>
                            </a:solidFill>
                            <a:latin typeface="Cambria Math" panose="02040503050406030204" pitchFamily="18" charset="0"/>
                            <a:ea typeface="Cambria Math"/>
                          </a:rPr>
                        </m:ctrlPr>
                      </m:dPr>
                      <m:e>
                        <m:f>
                          <m:fPr>
                            <m:ctrlPr>
                              <a:rPr lang="el-GR" sz="2400" i="1">
                                <a:solidFill>
                                  <a:srgbClr val="00B050"/>
                                </a:solidFill>
                                <a:latin typeface="Cambria Math" panose="02040503050406030204" pitchFamily="18" charset="0"/>
                                <a:ea typeface="Cambria Math"/>
                              </a:rPr>
                            </m:ctrlPr>
                          </m:fPr>
                          <m:num>
                            <m:r>
                              <a:rPr lang="en-US" sz="2400" i="1">
                                <a:solidFill>
                                  <a:srgbClr val="00B050"/>
                                </a:solidFill>
                                <a:latin typeface="Cambria Math" panose="02040503050406030204" pitchFamily="18" charset="0"/>
                                <a:ea typeface="Cambria Math"/>
                              </a:rPr>
                              <m:t>𝑛</m:t>
                            </m:r>
                          </m:num>
                          <m:den>
                            <m:func>
                              <m:funcPr>
                                <m:ctrlPr>
                                  <a:rPr lang="en-US" sz="2400" i="1">
                                    <a:solidFill>
                                      <a:srgbClr val="00B050"/>
                                    </a:solidFill>
                                    <a:latin typeface="Cambria Math" panose="02040503050406030204" pitchFamily="18" charset="0"/>
                                    <a:ea typeface="Cambria Math"/>
                                  </a:rPr>
                                </m:ctrlPr>
                              </m:funcPr>
                              <m:fName>
                                <m:r>
                                  <m:rPr>
                                    <m:sty m:val="p"/>
                                  </m:rPr>
                                  <a:rPr lang="en-US" sz="2400">
                                    <a:solidFill>
                                      <a:srgbClr val="00B050"/>
                                    </a:solidFill>
                                    <a:latin typeface="Cambria Math"/>
                                    <a:ea typeface="Cambria Math"/>
                                  </a:rPr>
                                  <m:t>log</m:t>
                                </m:r>
                              </m:fName>
                              <m:e>
                                <m:r>
                                  <a:rPr lang="en-US" sz="2400" i="1">
                                    <a:solidFill>
                                      <a:srgbClr val="00B050"/>
                                    </a:solidFill>
                                    <a:latin typeface="Cambria Math"/>
                                    <a:ea typeface="Cambria Math"/>
                                  </a:rPr>
                                  <m:t>𝑛</m:t>
                                </m:r>
                              </m:e>
                            </m:func>
                          </m:den>
                        </m:f>
                      </m:e>
                    </m:d>
                  </m:oMath>
                </a14:m>
                <a:r>
                  <a:rPr lang="en-US" sz="2400" dirty="0">
                    <a:solidFill>
                      <a:srgbClr val="00B050"/>
                    </a:solidFill>
                  </a:rPr>
                  <a:t> </a:t>
                </a:r>
                <a:r>
                  <a:rPr lang="en-US" sz="2400" dirty="0"/>
                  <a:t>nodes in </a:t>
                </a:r>
                <a14:m>
                  <m:oMath xmlns:m="http://schemas.openxmlformats.org/officeDocument/2006/math">
                    <m:sSub>
                      <m:sSubPr>
                        <m:ctrlPr>
                          <a:rPr lang="en-US" sz="2400" i="1">
                            <a:solidFill>
                              <a:srgbClr val="00B0F0"/>
                            </a:solidFill>
                            <a:latin typeface="Cambria Math" panose="02040503050406030204" pitchFamily="18" charset="0"/>
                          </a:rPr>
                        </m:ctrlPr>
                      </m:sSubPr>
                      <m:e>
                        <m:r>
                          <a:rPr lang="en-US" sz="2400" i="1">
                            <a:solidFill>
                              <a:srgbClr val="00B0F0"/>
                            </a:solidFill>
                            <a:latin typeface="Cambria Math"/>
                          </a:rPr>
                          <m:t>𝐺</m:t>
                        </m:r>
                      </m:e>
                      <m:sub>
                        <m:r>
                          <a:rPr lang="en-US" sz="2400" i="1">
                            <a:solidFill>
                              <a:srgbClr val="00B0F0"/>
                            </a:solidFill>
                            <a:latin typeface="Cambria Math"/>
                          </a:rPr>
                          <m:t>𝑚</m:t>
                        </m:r>
                      </m:sub>
                    </m:sSub>
                  </m:oMath>
                </a14:m>
                <a:r>
                  <a:rPr lang="en-US" sz="2400" dirty="0">
                    <a:solidFill>
                      <a:srgbClr val="FF0000"/>
                    </a:solidFill>
                  </a:rPr>
                  <a:t>-S</a:t>
                </a:r>
                <a:r>
                  <a:rPr lang="en-US" sz="2400" dirty="0"/>
                  <a:t> are </a:t>
                </a:r>
                <a:r>
                  <a:rPr lang="en-US" sz="2400" dirty="0">
                    <a:solidFill>
                      <a:srgbClr val="00B050"/>
                    </a:solidFill>
                  </a:rPr>
                  <a:t>both</a:t>
                </a:r>
                <a:r>
                  <a:rPr lang="en-US" sz="2400" dirty="0"/>
                  <a:t> </a:t>
                </a:r>
                <a:r>
                  <a:rPr lang="en-US" sz="2400" dirty="0">
                    <a:solidFill>
                      <a:srgbClr val="00B050"/>
                    </a:solidFill>
                  </a:rPr>
                  <a:t>c-good</a:t>
                </a:r>
                <a:r>
                  <a:rPr lang="en-US" sz="2400" dirty="0"/>
                  <a:t> and </a:t>
                </a:r>
                <a:r>
                  <a:rPr lang="en-US" sz="2400" dirty="0">
                    <a:solidFill>
                      <a:srgbClr val="00B050"/>
                    </a:solidFill>
                  </a:rPr>
                  <a:t>local expanders </a:t>
                </a:r>
                <a:r>
                  <a:rPr lang="en-US" sz="2400" dirty="0"/>
                  <a:t>(</a:t>
                </a:r>
                <a:r>
                  <a:rPr lang="en-US" sz="2400" dirty="0" err="1"/>
                  <a:t>whp</a:t>
                </a:r>
                <a:r>
                  <a:rPr lang="en-US" sz="2400" dirty="0"/>
                  <a:t>).</a:t>
                </a:r>
              </a:p>
            </p:txBody>
          </p:sp>
        </mc:Choice>
        <mc:Fallback>
          <p:sp>
            <p:nvSpPr>
              <p:cNvPr id="55" name="TextBox 54"/>
              <p:cNvSpPr txBox="1">
                <a:spLocks noRot="1" noChangeAspect="1" noMove="1" noResize="1" noEditPoints="1" noAdjustHandles="1" noChangeArrowheads="1" noChangeShapeType="1" noTextEdit="1"/>
              </p:cNvSpPr>
              <p:nvPr/>
            </p:nvSpPr>
            <p:spPr>
              <a:xfrm>
                <a:off x="636014" y="1690688"/>
                <a:ext cx="11277668" cy="1052148"/>
              </a:xfrm>
              <a:prstGeom prst="rect">
                <a:avLst/>
              </a:prstGeom>
              <a:blipFill>
                <a:blip r:embed="rId3"/>
                <a:stretch>
                  <a:fillRect l="-811" b="-12139"/>
                </a:stretch>
              </a:blipFill>
            </p:spPr>
            <p:txBody>
              <a:bodyPr/>
              <a:lstStyle/>
              <a:p>
                <a:r>
                  <a:rPr lang="en-US">
                    <a:noFill/>
                  </a:rPr>
                  <a:t> </a:t>
                </a:r>
              </a:p>
            </p:txBody>
          </p:sp>
        </mc:Fallback>
      </mc:AlternateContent>
    </p:spTree>
    <p:extLst>
      <p:ext uri="{BB962C8B-B14F-4D97-AF65-F5344CB8AC3E}">
        <p14:creationId xmlns:p14="http://schemas.microsoft.com/office/powerpoint/2010/main" val="222979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5"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6015" y="1690690"/>
            <a:ext cx="11555985" cy="1052148"/>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2" name="Title 1"/>
          <p:cNvSpPr>
            <a:spLocks noGrp="1"/>
          </p:cNvSpPr>
          <p:nvPr>
            <p:ph type="title"/>
          </p:nvPr>
        </p:nvSpPr>
        <p:spPr/>
        <p:txBody>
          <a:bodyPr/>
          <a:lstStyle/>
          <a:p>
            <a:r>
              <a:rPr lang="en-US" dirty="0" smtClean="0"/>
              <a:t>How Many c-good Nodes </a:t>
            </a:r>
            <a:r>
              <a:rPr lang="en-US" dirty="0" smtClean="0">
                <a:solidFill>
                  <a:srgbClr val="00B050"/>
                </a:solidFill>
              </a:rPr>
              <a:t>v</a:t>
            </a:r>
            <a:r>
              <a:rPr lang="en-US" dirty="0" smtClean="0">
                <a:solidFill>
                  <a:srgbClr val="7030A0"/>
                </a:solidFill>
              </a:rPr>
              <a:t> </a:t>
            </a:r>
            <a:r>
              <a:rPr lang="en-US" b="1" dirty="0" smtClean="0"/>
              <a:t>for deleted set </a:t>
            </a:r>
            <a:r>
              <a:rPr lang="en-US" b="1" dirty="0" smtClean="0">
                <a:solidFill>
                  <a:srgbClr val="FF0000"/>
                </a:solidFill>
              </a:rPr>
              <a:t>S</a:t>
            </a:r>
            <a:endParaRPr lang="en-US" dirty="0">
              <a:solidFill>
                <a:srgbClr val="FF0000"/>
              </a:solidFill>
            </a:endParaRPr>
          </a:p>
        </p:txBody>
      </p:sp>
      <p:sp>
        <p:nvSpPr>
          <p:cNvPr id="46" name="TextBox 45"/>
          <p:cNvSpPr txBox="1"/>
          <p:nvPr/>
        </p:nvSpPr>
        <p:spPr>
          <a:xfrm>
            <a:off x="7431755" y="2010990"/>
            <a:ext cx="679994" cy="954107"/>
          </a:xfrm>
          <a:prstGeom prst="rect">
            <a:avLst/>
          </a:prstGeom>
          <a:noFill/>
        </p:spPr>
        <p:txBody>
          <a:bodyPr wrap="none" lIns="91440" tIns="45720" rIns="91440" bIns="45720" rtlCol="0">
            <a:spAutoFit/>
          </a:bodyPr>
          <a:lstStyle/>
          <a:p>
            <a:r>
              <a:rPr lang="en-US" sz="5600" dirty="0"/>
              <a:t>…</a:t>
            </a:r>
          </a:p>
        </p:txBody>
      </p:sp>
      <mc:AlternateContent xmlns:mc="http://schemas.openxmlformats.org/markup-compatibility/2006">
        <mc:Choice xmlns:a14="http://schemas.microsoft.com/office/drawing/2010/main" Requires="a14">
          <p:sp>
            <p:nvSpPr>
              <p:cNvPr id="4" name="TextBox 3"/>
              <p:cNvSpPr txBox="1"/>
              <p:nvPr/>
            </p:nvSpPr>
            <p:spPr>
              <a:xfrm>
                <a:off x="496856" y="2863637"/>
                <a:ext cx="11555984" cy="3994363"/>
              </a:xfrm>
              <a:prstGeom prst="rect">
                <a:avLst/>
              </a:prstGeom>
              <a:noFill/>
            </p:spPr>
            <p:txBody>
              <a:bodyPr wrap="square" lIns="91440" tIns="45720" rIns="91440" bIns="45720" rtlCol="0">
                <a:spAutoFit/>
              </a:bodyPr>
              <a:lstStyle/>
              <a:p>
                <a:r>
                  <a:rPr lang="en-US" sz="2400" b="1" dirty="0" smtClean="0"/>
                  <a:t>Analysis: We say that </a:t>
                </a:r>
                <a14:m>
                  <m:oMath xmlns:m="http://schemas.openxmlformats.org/officeDocument/2006/math">
                    <m:r>
                      <a:rPr lang="en-US" sz="2400" b="0" i="1" smtClean="0">
                        <a:latin typeface="Cambria Math" panose="02040503050406030204" pitchFamily="18" charset="0"/>
                      </a:rPr>
                      <m:t>𝑣</m:t>
                    </m:r>
                  </m:oMath>
                </a14:m>
                <a:r>
                  <a:rPr lang="en-US" sz="2400" b="1" dirty="0" smtClean="0"/>
                  <a:t> violates </a:t>
                </a:r>
                <a:r>
                  <a:rPr lang="en-US" sz="2400" dirty="0" smtClean="0"/>
                  <a:t>``forward” c-goodness </a:t>
                </a:r>
                <a:r>
                  <a:rPr lang="en-US" sz="2400" dirty="0" err="1" smtClean="0"/>
                  <a:t>wrt</a:t>
                </a:r>
                <a:r>
                  <a:rPr lang="en-US" sz="2400" dirty="0" smtClean="0"/>
                  <a:t> S if for some </a:t>
                </a:r>
                <a14:m>
                  <m:oMath xmlns:m="http://schemas.openxmlformats.org/officeDocument/2006/math">
                    <m:r>
                      <a:rPr lang="en-US" sz="2400" b="0" i="1" smtClean="0">
                        <a:latin typeface="Cambria Math" panose="02040503050406030204" pitchFamily="18" charset="0"/>
                      </a:rPr>
                      <m:t>𝑟</m:t>
                    </m:r>
                    <m:r>
                      <a:rPr lang="en-US" sz="2400" b="0" i="1" smtClean="0">
                        <a:latin typeface="Cambria Math" panose="02040503050406030204" pitchFamily="18" charset="0"/>
                      </a:rPr>
                      <m:t>≥1</m:t>
                    </m:r>
                  </m:oMath>
                </a14:m>
                <a:r>
                  <a:rPr lang="en-US" sz="2400" dirty="0" smtClean="0"/>
                  <a:t> we have</a:t>
                </a:r>
              </a:p>
              <a:p>
                <a14:m>
                  <m:oMathPara xmlns:m="http://schemas.openxmlformats.org/officeDocument/2006/math">
                    <m:oMathParaPr>
                      <m:jc m:val="centerGroup"/>
                    </m:oMathParaPr>
                    <m:oMath xmlns:m="http://schemas.openxmlformats.org/officeDocument/2006/math">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𝑆</m:t>
                          </m:r>
                          <m:r>
                            <a:rPr lang="en-US" sz="2400" i="1">
                              <a:latin typeface="Cambria Math" panose="02040503050406030204" pitchFamily="18" charset="0"/>
                              <a:ea typeface="Cambria Math" panose="02040503050406030204" pitchFamily="18" charset="0"/>
                            </a:rPr>
                            <m:t>∩</m:t>
                          </m:r>
                          <m:d>
                            <m:dPr>
                              <m:begChr m:val="["/>
                              <m:endChr m:val="]"/>
                              <m:ctrlPr>
                                <a:rPr lang="en-US" sz="2400" i="1">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rPr>
                                <m:t>𝑣</m:t>
                              </m:r>
                              <m:r>
                                <a:rPr lang="en-US" sz="2400" i="1">
                                  <a:latin typeface="Cambria Math" panose="02040503050406030204" pitchFamily="18" charset="0"/>
                                </a:rPr>
                                <m:t>,</m:t>
                              </m:r>
                              <m:r>
                                <a:rPr lang="en-US" sz="2400" i="1">
                                  <a:latin typeface="Cambria Math" panose="02040503050406030204" pitchFamily="18" charset="0"/>
                                </a:rPr>
                                <m:t>𝑣</m:t>
                              </m:r>
                              <m:r>
                                <a:rPr lang="en-US" sz="2400" i="1">
                                  <a:latin typeface="Cambria Math" panose="02040503050406030204" pitchFamily="18" charset="0"/>
                                </a:rPr>
                                <m:t>+</m:t>
                              </m:r>
                              <m:r>
                                <a:rPr lang="en-US" sz="2400" b="0" i="1" smtClean="0">
                                  <a:latin typeface="Cambria Math" panose="02040503050406030204" pitchFamily="18" charset="0"/>
                                </a:rPr>
                                <m:t>𝑟</m:t>
                              </m:r>
                              <m:r>
                                <a:rPr lang="en-US" sz="2400" i="1">
                                  <a:latin typeface="Cambria Math" panose="02040503050406030204" pitchFamily="18" charset="0"/>
                                </a:rPr>
                                <m:t>−1</m:t>
                              </m:r>
                            </m:e>
                          </m:d>
                        </m:e>
                      </m:d>
                      <m:r>
                        <a:rPr lang="en-US" sz="2400" i="1">
                          <a:latin typeface="Cambria Math" panose="02040503050406030204" pitchFamily="18" charset="0"/>
                        </a:rPr>
                        <m:t>≥</m:t>
                      </m:r>
                      <m:r>
                        <a:rPr lang="en-US" sz="2400" i="1">
                          <a:latin typeface="Cambria Math" panose="02040503050406030204" pitchFamily="18" charset="0"/>
                        </a:rPr>
                        <m:t>𝑐𝑟</m:t>
                      </m:r>
                    </m:oMath>
                  </m:oMathPara>
                </a14:m>
                <a:endParaRPr lang="en-US" sz="2400" b="1" dirty="0" smtClean="0"/>
              </a:p>
              <a:p>
                <a:endParaRPr lang="en-US" sz="2400" b="1" dirty="0"/>
              </a:p>
              <a:p>
                <a:r>
                  <a:rPr lang="en-US" sz="2400" dirty="0" smtClean="0"/>
                  <a:t>We finally obtain a sequence </a:t>
                </a:r>
                <a14:m>
                  <m:oMath xmlns:m="http://schemas.openxmlformats.org/officeDocument/2006/math">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1</m:t>
                            </m:r>
                          </m:sub>
                        </m:sSub>
                      </m:e>
                    </m:d>
                    <m:r>
                      <a:rPr lang="en-US" sz="2400" i="1">
                        <a:latin typeface="Cambria Math" panose="02040503050406030204" pitchFamily="18" charset="0"/>
                      </a:rPr>
                      <m:t>,…,</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b="0" i="1" smtClean="0">
                                <a:latin typeface="Cambria Math" panose="02040503050406030204" pitchFamily="18" charset="0"/>
                              </a:rPr>
                              <m:t>𝑘</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𝑟</m:t>
                            </m:r>
                          </m:e>
                          <m:sub>
                            <m:r>
                              <a:rPr lang="en-US" sz="2400" b="0" i="1" smtClean="0">
                                <a:latin typeface="Cambria Math" panose="02040503050406030204" pitchFamily="18" charset="0"/>
                              </a:rPr>
                              <m:t>𝑘</m:t>
                            </m:r>
                          </m:sub>
                        </m:sSub>
                      </m:e>
                    </m:d>
                  </m:oMath>
                </a14:m>
                <a:endParaRPr lang="en-US" sz="2400" dirty="0" smtClean="0"/>
              </a:p>
              <a:p>
                <a:endParaRPr lang="en-US" sz="2400" dirty="0"/>
              </a:p>
              <a:p>
                <a:r>
                  <a:rPr lang="en-US" sz="2400" b="1" dirty="0" smtClean="0"/>
                  <a:t>Observation 1: </a:t>
                </a:r>
                <a14:m>
                  <m:oMath xmlns:m="http://schemas.openxmlformats.org/officeDocument/2006/math">
                    <m:d>
                      <m:dPr>
                        <m:begChr m:val="|"/>
                        <m:endChr m:val="|"/>
                        <m:ctrlPr>
                          <a:rPr lang="en-US" sz="2400" b="0" i="0" smtClean="0">
                            <a:latin typeface="Cambria Math" panose="02040503050406030204" pitchFamily="18" charset="0"/>
                          </a:rPr>
                        </m:ctrlPr>
                      </m:dPr>
                      <m:e>
                        <m:r>
                          <m:rPr>
                            <m:sty m:val="p"/>
                          </m:rPr>
                          <a:rPr lang="en-US" sz="2400" b="0" i="0" smtClean="0">
                            <a:latin typeface="Cambria Math" panose="02040503050406030204" pitchFamily="18" charset="0"/>
                          </a:rPr>
                          <m:t>S</m:t>
                        </m:r>
                      </m:e>
                    </m:d>
                    <m:r>
                      <a:rPr lang="en-US" sz="2400" b="0" i="0" smtClean="0">
                        <a:latin typeface="Cambria Math" panose="02040503050406030204" pitchFamily="18" charset="0"/>
                      </a:rPr>
                      <m:t>≥</m:t>
                    </m:r>
                    <m:nary>
                      <m:naryPr>
                        <m:chr m:val="∑"/>
                        <m:supHide m:val="on"/>
                        <m:ctrlPr>
                          <a:rPr lang="en-US" sz="2400" i="1" smtClean="0">
                            <a:latin typeface="Cambria Math" panose="02040503050406030204" pitchFamily="18" charset="0"/>
                          </a:rPr>
                        </m:ctrlPr>
                      </m:naryPr>
                      <m:sub>
                        <m:r>
                          <m:rPr>
                            <m:brk m:alnAt="7"/>
                          </m:rPr>
                          <a:rPr lang="en-US" sz="2400" b="0" i="1" smtClean="0">
                            <a:latin typeface="Cambria Math" panose="02040503050406030204" pitchFamily="18" charset="0"/>
                          </a:rPr>
                          <m:t>𝑖</m:t>
                        </m:r>
                      </m:sub>
                      <m:sup/>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𝑆</m:t>
                            </m:r>
                            <m:r>
                              <a:rPr lang="en-US" sz="2400" i="1">
                                <a:latin typeface="Cambria Math" panose="02040503050406030204" pitchFamily="18" charset="0"/>
                                <a:ea typeface="Cambria Math" panose="02040503050406030204" pitchFamily="18" charset="0"/>
                              </a:rPr>
                              <m:t>∩</m:t>
                            </m:r>
                            <m:d>
                              <m:dPr>
                                <m:begChr m:val="["/>
                                <m:endChr m:val="]"/>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𝑖</m:t>
                                    </m:r>
                                  </m:sub>
                                </m:sSub>
                                <m:r>
                                  <a:rPr lang="en-US" sz="2400" i="1">
                                    <a:latin typeface="Cambria Math" panose="02040503050406030204" pitchFamily="18" charset="0"/>
                                  </a:rPr>
                                  <m:t>−1</m:t>
                                </m:r>
                              </m:e>
                            </m:d>
                          </m:e>
                        </m:d>
                      </m:e>
                    </m:nary>
                    <m:r>
                      <a:rPr lang="en-US" sz="2400" b="0" i="1" smtClean="0">
                        <a:latin typeface="Cambria Math" panose="02040503050406030204" pitchFamily="18" charset="0"/>
                      </a:rPr>
                      <m:t>≥</m:t>
                    </m:r>
                    <m:r>
                      <a:rPr lang="en-US" sz="2400" i="1">
                        <a:latin typeface="Cambria Math" panose="02040503050406030204" pitchFamily="18" charset="0"/>
                      </a:rPr>
                      <m:t>𝑐</m:t>
                    </m:r>
                    <m:nary>
                      <m:naryPr>
                        <m:chr m:val="∑"/>
                        <m:supHide m:val="on"/>
                        <m:ctrlPr>
                          <a:rPr lang="en-US" sz="2400" i="1">
                            <a:latin typeface="Cambria Math" panose="02040503050406030204" pitchFamily="18" charset="0"/>
                          </a:rPr>
                        </m:ctrlPr>
                      </m:naryPr>
                      <m:sub>
                        <m:r>
                          <m:rPr>
                            <m:brk m:alnAt="7"/>
                          </m:rPr>
                          <a:rPr lang="en-US" sz="2400" i="1">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𝑖</m:t>
                            </m:r>
                          </m:sub>
                        </m:sSub>
                      </m:e>
                    </m:nary>
                  </m:oMath>
                </a14:m>
                <a:r>
                  <a:rPr lang="en-US" sz="2400" dirty="0" smtClean="0"/>
                  <a:t> </a:t>
                </a:r>
                <a:r>
                  <a:rPr lang="en-US" sz="2400" dirty="0" smtClean="0">
                    <a:sym typeface="Wingdings" panose="05000000000000000000" pitchFamily="2" charset="2"/>
                  </a:rPr>
                  <a:t> </a:t>
                </a:r>
                <a14:m>
                  <m:oMath xmlns:m="http://schemas.openxmlformats.org/officeDocument/2006/math">
                    <m:nary>
                      <m:naryPr>
                        <m:chr m:val="∑"/>
                        <m:supHide m:val="on"/>
                        <m:ctrlPr>
                          <a:rPr lang="en-US" sz="2400" i="1">
                            <a:latin typeface="Cambria Math" panose="02040503050406030204" pitchFamily="18" charset="0"/>
                          </a:rPr>
                        </m:ctrlPr>
                      </m:naryPr>
                      <m:sub>
                        <m:r>
                          <m:rPr>
                            <m:brk m:alnAt="7"/>
                          </m:rPr>
                          <a:rPr lang="en-US" sz="2400" i="1">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𝑖</m:t>
                            </m:r>
                          </m:sub>
                        </m:sSub>
                      </m:e>
                    </m:nary>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e>
                        </m:d>
                      </m:num>
                      <m:den>
                        <m:r>
                          <a:rPr lang="en-US" sz="2400" b="0" i="1" smtClean="0">
                            <a:latin typeface="Cambria Math" panose="02040503050406030204" pitchFamily="18" charset="0"/>
                          </a:rPr>
                          <m:t>𝑐</m:t>
                        </m:r>
                      </m:den>
                    </m:f>
                  </m:oMath>
                </a14:m>
                <a:endParaRPr lang="en-US" sz="2400" dirty="0" smtClean="0"/>
              </a:p>
              <a:p>
                <a:endParaRPr lang="en-US" sz="2400" dirty="0"/>
              </a:p>
              <a:p>
                <a:r>
                  <a:rPr lang="en-US" sz="2400" b="1" dirty="0" smtClean="0"/>
                  <a:t>Observation 2: </a:t>
                </a:r>
                <a:r>
                  <a:rPr lang="en-US" sz="2400" dirty="0" smtClean="0"/>
                  <a:t>Every node </a:t>
                </a:r>
                <a14:m>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ea typeface="Cambria Math" panose="02040503050406030204" pitchFamily="18" charset="0"/>
                      </a:rPr>
                      <m:t>∉</m:t>
                    </m:r>
                    <m:nary>
                      <m:naryPr>
                        <m:chr m:val="⋃"/>
                        <m:limLoc m:val="subSup"/>
                        <m:ctrlPr>
                          <a:rPr lang="en-US" sz="2400" b="0" i="1" smtClean="0">
                            <a:latin typeface="Cambria Math" panose="02040503050406030204" pitchFamily="18" charset="0"/>
                            <a:ea typeface="Cambria Math" panose="02040503050406030204" pitchFamily="18" charset="0"/>
                          </a:rPr>
                        </m:ctrlPr>
                      </m:naryPr>
                      <m:sub>
                        <m:r>
                          <m:rPr>
                            <m:brk m:alnAt="25"/>
                          </m:rP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𝑘</m:t>
                        </m:r>
                      </m:sup>
                      <m:e>
                        <m:d>
                          <m:dPr>
                            <m:begChr m:val="["/>
                            <m:endChr m:val="]"/>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b="0" i="1" smtClean="0">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𝑟</m:t>
                                </m:r>
                              </m:e>
                              <m:sub>
                                <m:r>
                                  <a:rPr lang="en-US" sz="2400" b="0" i="1" smtClean="0">
                                    <a:latin typeface="Cambria Math" panose="02040503050406030204" pitchFamily="18" charset="0"/>
                                  </a:rPr>
                                  <m:t>𝑖</m:t>
                                </m:r>
                              </m:sub>
                            </m:sSub>
                            <m:r>
                              <a:rPr lang="en-US" sz="2400" i="1">
                                <a:latin typeface="Cambria Math" panose="02040503050406030204" pitchFamily="18" charset="0"/>
                              </a:rPr>
                              <m:t>−1</m:t>
                            </m:r>
                          </m:e>
                        </m:d>
                      </m:e>
                    </m:nary>
                  </m:oMath>
                </a14:m>
                <a:r>
                  <a:rPr lang="en-US" sz="2400" dirty="0" smtClean="0"/>
                  <a:t> is ``forward” c-good </a:t>
                </a:r>
                <a:r>
                  <a:rPr lang="en-US" sz="2400" dirty="0" err="1" smtClean="0"/>
                  <a:t>wrt</a:t>
                </a:r>
                <a:r>
                  <a:rPr lang="en-US" sz="2400" dirty="0" smtClean="0"/>
                  <a:t> S.</a:t>
                </a:r>
              </a:p>
              <a:p>
                <a:r>
                  <a:rPr lang="en-US" sz="2400" b="1" dirty="0" smtClean="0"/>
                  <a:t>Proof: </a:t>
                </a:r>
                <a:r>
                  <a:rPr lang="en-US" sz="2400" dirty="0" smtClean="0"/>
                  <a:t>Suppose that </a:t>
                </a:r>
                <a14:m>
                  <m:oMath xmlns:m="http://schemas.openxmlformats.org/officeDocument/2006/math">
                    <m:r>
                      <a:rPr lang="en-US" sz="2400" i="1">
                        <a:latin typeface="Cambria Math" panose="02040503050406030204" pitchFamily="18" charset="0"/>
                      </a:rPr>
                      <m:t>𝑣</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𝑖</m:t>
                        </m:r>
                      </m:sub>
                    </m:sSub>
                    <m:r>
                      <a:rPr lang="en-US" sz="2400" i="1">
                        <a:latin typeface="Cambria Math" panose="02040503050406030204" pitchFamily="18" charset="0"/>
                      </a:rPr>
                      <m:t>−1</m:t>
                    </m:r>
                    <m:r>
                      <a:rPr lang="en-US" sz="2400" b="0" i="0" smtClean="0">
                        <a:latin typeface="Cambria Math" panose="02040503050406030204" pitchFamily="18" charset="0"/>
                      </a:rPr>
                      <m:t>&lt;</m:t>
                    </m:r>
                    <m:r>
                      <a:rPr lang="en-US" sz="2400" i="1">
                        <a:latin typeface="Cambria Math" panose="02040503050406030204" pitchFamily="18" charset="0"/>
                      </a:rPr>
                      <m:t>𝑤</m:t>
                    </m:r>
                    <m:r>
                      <a:rPr lang="en-US" sz="2400" b="0" i="1" smtClean="0">
                        <a:latin typeface="Cambria Math" panose="02040503050406030204" pitchFamily="18" charset="0"/>
                      </a:rPr>
                      <m:t>&lt;</m:t>
                    </m:r>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𝑖</m:t>
                        </m:r>
                        <m:r>
                          <a:rPr lang="en-US" sz="2400" b="0" i="1" smtClean="0">
                            <a:latin typeface="Cambria Math" panose="02040503050406030204" pitchFamily="18" charset="0"/>
                          </a:rPr>
                          <m:t>+1</m:t>
                        </m:r>
                      </m:sub>
                    </m:sSub>
                  </m:oMath>
                </a14:m>
                <a:r>
                  <a:rPr lang="en-US" sz="2400" dirty="0" smtClean="0"/>
                  <a:t>. If w violates </a:t>
                </a:r>
                <a:r>
                  <a:rPr lang="en-US" sz="2400" dirty="0"/>
                  <a:t>``forward” </a:t>
                </a:r>
                <a:r>
                  <a:rPr lang="en-US" sz="2400" dirty="0" smtClean="0"/>
                  <a:t>c-goodness we would have picked </a:t>
                </a:r>
                <a14:m>
                  <m:oMath xmlns:m="http://schemas.openxmlformats.org/officeDocument/2006/math">
                    <m:r>
                      <a:rPr lang="en-US" sz="2400" i="1">
                        <a:latin typeface="Cambria Math" panose="02040503050406030204" pitchFamily="18" charset="0"/>
                      </a:rPr>
                      <m:t>𝑤</m:t>
                    </m:r>
                  </m:oMath>
                </a14:m>
                <a:r>
                  <a:rPr lang="en-US" sz="2400" dirty="0" smtClean="0"/>
                  <a:t> next instead of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𝑖</m:t>
                        </m:r>
                        <m:r>
                          <a:rPr lang="en-US" sz="2400" i="1">
                            <a:latin typeface="Cambria Math" panose="02040503050406030204" pitchFamily="18" charset="0"/>
                          </a:rPr>
                          <m:t>+1</m:t>
                        </m:r>
                      </m:sub>
                    </m:sSub>
                  </m:oMath>
                </a14:m>
                <a:r>
                  <a:rPr lang="en-US" sz="2400" dirty="0" smtClean="0"/>
                  <a:t>!</a:t>
                </a:r>
                <a:endParaRPr lang="en-US" sz="2400" dirty="0"/>
              </a:p>
            </p:txBody>
          </p:sp>
        </mc:Choice>
        <mc:Fallback>
          <p:sp>
            <p:nvSpPr>
              <p:cNvPr id="4" name="TextBox 3"/>
              <p:cNvSpPr txBox="1">
                <a:spLocks noRot="1" noChangeAspect="1" noMove="1" noResize="1" noEditPoints="1" noAdjustHandles="1" noChangeArrowheads="1" noChangeShapeType="1" noTextEdit="1"/>
              </p:cNvSpPr>
              <p:nvPr/>
            </p:nvSpPr>
            <p:spPr>
              <a:xfrm>
                <a:off x="496856" y="2863637"/>
                <a:ext cx="11555984" cy="3994363"/>
              </a:xfrm>
              <a:prstGeom prst="rect">
                <a:avLst/>
              </a:prstGeom>
              <a:blipFill>
                <a:blip r:embed="rId2"/>
                <a:stretch>
                  <a:fillRect l="-844" t="-1221" b="-259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TextBox 54"/>
              <p:cNvSpPr txBox="1"/>
              <p:nvPr/>
            </p:nvSpPr>
            <p:spPr>
              <a:xfrm>
                <a:off x="636014" y="1690688"/>
                <a:ext cx="11277668" cy="1052148"/>
              </a:xfrm>
              <a:prstGeom prst="rect">
                <a:avLst/>
              </a:prstGeom>
              <a:noFill/>
            </p:spPr>
            <p:txBody>
              <a:bodyPr wrap="square" lIns="91440" tIns="45720" rIns="91440" bIns="45720" rtlCol="0">
                <a:spAutoFit/>
              </a:bodyPr>
              <a:lstStyle/>
              <a:p>
                <a:r>
                  <a:rPr lang="en-US" sz="2400" b="1" dirty="0"/>
                  <a:t>Lemma: </a:t>
                </a:r>
                <a:r>
                  <a:rPr lang="en-US" sz="2400" dirty="0"/>
                  <a:t>(Informal) </a:t>
                </a:r>
                <a14:m>
                  <m:oMath xmlns:m="http://schemas.openxmlformats.org/officeDocument/2006/math">
                    <m:d>
                      <m:dPr>
                        <m:begChr m:val="|"/>
                        <m:endChr m:val="|"/>
                        <m:ctrlPr>
                          <a:rPr lang="en-US" sz="2400" i="1">
                            <a:solidFill>
                              <a:srgbClr val="FF0000"/>
                            </a:solidFill>
                            <a:latin typeface="Cambria Math" panose="02040503050406030204" pitchFamily="18" charset="0"/>
                            <a:ea typeface="Cambria Math"/>
                          </a:rPr>
                        </m:ctrlPr>
                      </m:dPr>
                      <m:e>
                        <m:r>
                          <a:rPr lang="en-US" sz="2400" i="1">
                            <a:solidFill>
                              <a:srgbClr val="FF0000"/>
                            </a:solidFill>
                            <a:latin typeface="Cambria Math"/>
                            <a:ea typeface="Cambria Math"/>
                          </a:rPr>
                          <m:t>𝑆</m:t>
                        </m:r>
                      </m:e>
                    </m:d>
                    <m:r>
                      <a:rPr lang="en-US" sz="2400">
                        <a:solidFill>
                          <a:srgbClr val="FF0000"/>
                        </a:solidFill>
                        <a:latin typeface="Cambria Math"/>
                        <a:ea typeface="Cambria Math"/>
                      </a:rPr>
                      <m:t>=</m:t>
                    </m:r>
                    <m:r>
                      <a:rPr lang="en-US" sz="2400" i="1">
                        <a:solidFill>
                          <a:srgbClr val="FF0000"/>
                        </a:solidFill>
                        <a:latin typeface="Cambria Math"/>
                        <a:ea typeface="Cambria Math"/>
                      </a:rPr>
                      <m:t>𝑂</m:t>
                    </m:r>
                    <m:d>
                      <m:dPr>
                        <m:ctrlPr>
                          <a:rPr lang="el-GR" sz="2400" i="1">
                            <a:solidFill>
                              <a:srgbClr val="FF0000"/>
                            </a:solidFill>
                            <a:latin typeface="Cambria Math" panose="02040503050406030204" pitchFamily="18" charset="0"/>
                            <a:ea typeface="Cambria Math"/>
                          </a:rPr>
                        </m:ctrlPr>
                      </m:dPr>
                      <m:e>
                        <m:f>
                          <m:fPr>
                            <m:ctrlPr>
                              <a:rPr lang="el-GR" sz="2400" i="1">
                                <a:solidFill>
                                  <a:srgbClr val="FF0000"/>
                                </a:solidFill>
                                <a:latin typeface="Cambria Math" panose="02040503050406030204" pitchFamily="18" charset="0"/>
                                <a:ea typeface="Cambria Math"/>
                              </a:rPr>
                            </m:ctrlPr>
                          </m:fPr>
                          <m:num>
                            <m:r>
                              <a:rPr lang="en-US" sz="2400" i="1">
                                <a:solidFill>
                                  <a:srgbClr val="FF0000"/>
                                </a:solidFill>
                                <a:latin typeface="Cambria Math" panose="02040503050406030204" pitchFamily="18" charset="0"/>
                                <a:ea typeface="Cambria Math"/>
                              </a:rPr>
                              <m:t>𝑛</m:t>
                            </m:r>
                          </m:num>
                          <m:den>
                            <m:func>
                              <m:funcPr>
                                <m:ctrlPr>
                                  <a:rPr lang="en-US" sz="2400" i="1">
                                    <a:solidFill>
                                      <a:srgbClr val="FF0000"/>
                                    </a:solidFill>
                                    <a:latin typeface="Cambria Math" panose="02040503050406030204" pitchFamily="18" charset="0"/>
                                    <a:ea typeface="Cambria Math"/>
                                  </a:rPr>
                                </m:ctrlPr>
                              </m:funcPr>
                              <m:fName>
                                <m:r>
                                  <m:rPr>
                                    <m:sty m:val="p"/>
                                  </m:rPr>
                                  <a:rPr lang="en-US" sz="2400">
                                    <a:solidFill>
                                      <a:srgbClr val="FF0000"/>
                                    </a:solidFill>
                                    <a:latin typeface="Cambria Math"/>
                                    <a:ea typeface="Cambria Math"/>
                                  </a:rPr>
                                  <m:t>log</m:t>
                                </m:r>
                              </m:fName>
                              <m:e>
                                <m:r>
                                  <a:rPr lang="en-US" sz="2400" i="1">
                                    <a:solidFill>
                                      <a:srgbClr val="FF0000"/>
                                    </a:solidFill>
                                    <a:latin typeface="Cambria Math"/>
                                    <a:ea typeface="Cambria Math"/>
                                  </a:rPr>
                                  <m:t>𝑛</m:t>
                                </m:r>
                              </m:e>
                            </m:func>
                          </m:den>
                        </m:f>
                      </m:e>
                    </m:d>
                  </m:oMath>
                </a14:m>
                <a:r>
                  <a:rPr lang="en-US" sz="2400" dirty="0">
                    <a:solidFill>
                      <a:srgbClr val="FF0000"/>
                    </a:solidFill>
                  </a:rPr>
                  <a:t> </a:t>
                </a:r>
                <a:r>
                  <a:rPr lang="en-US" sz="2400" dirty="0"/>
                  <a:t>then at least </a:t>
                </a:r>
                <a14:m>
                  <m:oMath xmlns:m="http://schemas.openxmlformats.org/officeDocument/2006/math">
                    <m:r>
                      <m:rPr>
                        <m:sty m:val="p"/>
                      </m:rPr>
                      <a:rPr lang="el-GR" sz="2400" i="1">
                        <a:solidFill>
                          <a:srgbClr val="00B050"/>
                        </a:solidFill>
                        <a:latin typeface="Cambria Math"/>
                        <a:ea typeface="Cambria Math"/>
                      </a:rPr>
                      <m:t>Ω</m:t>
                    </m:r>
                    <m:d>
                      <m:dPr>
                        <m:ctrlPr>
                          <a:rPr lang="el-GR" sz="2400" i="1">
                            <a:solidFill>
                              <a:srgbClr val="00B050"/>
                            </a:solidFill>
                            <a:latin typeface="Cambria Math" panose="02040503050406030204" pitchFamily="18" charset="0"/>
                            <a:ea typeface="Cambria Math"/>
                          </a:rPr>
                        </m:ctrlPr>
                      </m:dPr>
                      <m:e>
                        <m:f>
                          <m:fPr>
                            <m:ctrlPr>
                              <a:rPr lang="el-GR" sz="2400" i="1">
                                <a:solidFill>
                                  <a:srgbClr val="00B050"/>
                                </a:solidFill>
                                <a:latin typeface="Cambria Math" panose="02040503050406030204" pitchFamily="18" charset="0"/>
                                <a:ea typeface="Cambria Math"/>
                              </a:rPr>
                            </m:ctrlPr>
                          </m:fPr>
                          <m:num>
                            <m:r>
                              <a:rPr lang="en-US" sz="2400" i="1">
                                <a:solidFill>
                                  <a:srgbClr val="00B050"/>
                                </a:solidFill>
                                <a:latin typeface="Cambria Math" panose="02040503050406030204" pitchFamily="18" charset="0"/>
                                <a:ea typeface="Cambria Math"/>
                              </a:rPr>
                              <m:t>𝑛</m:t>
                            </m:r>
                          </m:num>
                          <m:den>
                            <m:func>
                              <m:funcPr>
                                <m:ctrlPr>
                                  <a:rPr lang="en-US" sz="2400" i="1">
                                    <a:solidFill>
                                      <a:srgbClr val="00B050"/>
                                    </a:solidFill>
                                    <a:latin typeface="Cambria Math" panose="02040503050406030204" pitchFamily="18" charset="0"/>
                                    <a:ea typeface="Cambria Math"/>
                                  </a:rPr>
                                </m:ctrlPr>
                              </m:funcPr>
                              <m:fName>
                                <m:r>
                                  <m:rPr>
                                    <m:sty m:val="p"/>
                                  </m:rPr>
                                  <a:rPr lang="en-US" sz="2400">
                                    <a:solidFill>
                                      <a:srgbClr val="00B050"/>
                                    </a:solidFill>
                                    <a:latin typeface="Cambria Math"/>
                                    <a:ea typeface="Cambria Math"/>
                                  </a:rPr>
                                  <m:t>log</m:t>
                                </m:r>
                              </m:fName>
                              <m:e>
                                <m:r>
                                  <a:rPr lang="en-US" sz="2400" i="1">
                                    <a:solidFill>
                                      <a:srgbClr val="00B050"/>
                                    </a:solidFill>
                                    <a:latin typeface="Cambria Math"/>
                                    <a:ea typeface="Cambria Math"/>
                                  </a:rPr>
                                  <m:t>𝑛</m:t>
                                </m:r>
                              </m:e>
                            </m:func>
                          </m:den>
                        </m:f>
                      </m:e>
                    </m:d>
                  </m:oMath>
                </a14:m>
                <a:r>
                  <a:rPr lang="en-US" sz="2400" dirty="0">
                    <a:solidFill>
                      <a:srgbClr val="00B050"/>
                    </a:solidFill>
                  </a:rPr>
                  <a:t> </a:t>
                </a:r>
                <a:r>
                  <a:rPr lang="en-US" sz="2400" dirty="0"/>
                  <a:t>nodes in </a:t>
                </a:r>
                <a14:m>
                  <m:oMath xmlns:m="http://schemas.openxmlformats.org/officeDocument/2006/math">
                    <m:sSub>
                      <m:sSubPr>
                        <m:ctrlPr>
                          <a:rPr lang="en-US" sz="2400" i="1">
                            <a:solidFill>
                              <a:srgbClr val="00B0F0"/>
                            </a:solidFill>
                            <a:latin typeface="Cambria Math" panose="02040503050406030204" pitchFamily="18" charset="0"/>
                          </a:rPr>
                        </m:ctrlPr>
                      </m:sSubPr>
                      <m:e>
                        <m:r>
                          <a:rPr lang="en-US" sz="2400" i="1">
                            <a:solidFill>
                              <a:srgbClr val="00B0F0"/>
                            </a:solidFill>
                            <a:latin typeface="Cambria Math"/>
                          </a:rPr>
                          <m:t>𝐺</m:t>
                        </m:r>
                      </m:e>
                      <m:sub>
                        <m:r>
                          <a:rPr lang="en-US" sz="2400" i="1">
                            <a:solidFill>
                              <a:srgbClr val="00B0F0"/>
                            </a:solidFill>
                            <a:latin typeface="Cambria Math"/>
                          </a:rPr>
                          <m:t>𝑚</m:t>
                        </m:r>
                      </m:sub>
                    </m:sSub>
                  </m:oMath>
                </a14:m>
                <a:r>
                  <a:rPr lang="en-US" sz="2400" dirty="0">
                    <a:solidFill>
                      <a:srgbClr val="FF0000"/>
                    </a:solidFill>
                  </a:rPr>
                  <a:t>-S</a:t>
                </a:r>
                <a:r>
                  <a:rPr lang="en-US" sz="2400" dirty="0"/>
                  <a:t> are </a:t>
                </a:r>
                <a:r>
                  <a:rPr lang="en-US" sz="2400" dirty="0">
                    <a:solidFill>
                      <a:srgbClr val="00B050"/>
                    </a:solidFill>
                  </a:rPr>
                  <a:t>both</a:t>
                </a:r>
                <a:r>
                  <a:rPr lang="en-US" sz="2400" dirty="0"/>
                  <a:t> </a:t>
                </a:r>
                <a:r>
                  <a:rPr lang="en-US" sz="2400" dirty="0">
                    <a:solidFill>
                      <a:srgbClr val="00B050"/>
                    </a:solidFill>
                  </a:rPr>
                  <a:t>c-good</a:t>
                </a:r>
                <a:r>
                  <a:rPr lang="en-US" sz="2400" dirty="0"/>
                  <a:t> and </a:t>
                </a:r>
                <a:r>
                  <a:rPr lang="en-US" sz="2400" dirty="0">
                    <a:solidFill>
                      <a:srgbClr val="00B050"/>
                    </a:solidFill>
                  </a:rPr>
                  <a:t>local expanders </a:t>
                </a:r>
                <a:r>
                  <a:rPr lang="en-US" sz="2400" dirty="0"/>
                  <a:t>(</a:t>
                </a:r>
                <a:r>
                  <a:rPr lang="en-US" sz="2400" dirty="0" err="1"/>
                  <a:t>whp</a:t>
                </a:r>
                <a:r>
                  <a:rPr lang="en-US" sz="2400" dirty="0"/>
                  <a:t>).</a:t>
                </a:r>
              </a:p>
            </p:txBody>
          </p:sp>
        </mc:Choice>
        <mc:Fallback>
          <p:sp>
            <p:nvSpPr>
              <p:cNvPr id="55" name="TextBox 54"/>
              <p:cNvSpPr txBox="1">
                <a:spLocks noRot="1" noChangeAspect="1" noMove="1" noResize="1" noEditPoints="1" noAdjustHandles="1" noChangeArrowheads="1" noChangeShapeType="1" noTextEdit="1"/>
              </p:cNvSpPr>
              <p:nvPr/>
            </p:nvSpPr>
            <p:spPr>
              <a:xfrm>
                <a:off x="636014" y="1690688"/>
                <a:ext cx="11277668" cy="1052148"/>
              </a:xfrm>
              <a:prstGeom prst="rect">
                <a:avLst/>
              </a:prstGeom>
              <a:blipFill>
                <a:blip r:embed="rId3"/>
                <a:stretch>
                  <a:fillRect l="-811" b="-12139"/>
                </a:stretch>
              </a:blipFill>
            </p:spPr>
            <p:txBody>
              <a:bodyPr/>
              <a:lstStyle/>
              <a:p>
                <a:r>
                  <a:rPr lang="en-US">
                    <a:noFill/>
                  </a:rPr>
                  <a:t> </a:t>
                </a:r>
              </a:p>
            </p:txBody>
          </p:sp>
        </mc:Fallback>
      </mc:AlternateContent>
    </p:spTree>
    <p:extLst>
      <p:ext uri="{BB962C8B-B14F-4D97-AF65-F5344CB8AC3E}">
        <p14:creationId xmlns:p14="http://schemas.microsoft.com/office/powerpoint/2010/main" val="372165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5"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6015" y="1690690"/>
            <a:ext cx="11555985" cy="1052148"/>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2" name="Title 1"/>
          <p:cNvSpPr>
            <a:spLocks noGrp="1"/>
          </p:cNvSpPr>
          <p:nvPr>
            <p:ph type="title"/>
          </p:nvPr>
        </p:nvSpPr>
        <p:spPr/>
        <p:txBody>
          <a:bodyPr/>
          <a:lstStyle/>
          <a:p>
            <a:r>
              <a:rPr lang="en-US" dirty="0" smtClean="0"/>
              <a:t>How Many c-good Nodes </a:t>
            </a:r>
            <a:r>
              <a:rPr lang="en-US" dirty="0" smtClean="0">
                <a:solidFill>
                  <a:srgbClr val="00B050"/>
                </a:solidFill>
              </a:rPr>
              <a:t>v</a:t>
            </a:r>
            <a:r>
              <a:rPr lang="en-US" dirty="0" smtClean="0">
                <a:solidFill>
                  <a:srgbClr val="7030A0"/>
                </a:solidFill>
              </a:rPr>
              <a:t> </a:t>
            </a:r>
            <a:r>
              <a:rPr lang="en-US" b="1" dirty="0" smtClean="0"/>
              <a:t>for deleted set </a:t>
            </a:r>
            <a:r>
              <a:rPr lang="en-US" b="1" dirty="0" smtClean="0">
                <a:solidFill>
                  <a:srgbClr val="FF0000"/>
                </a:solidFill>
              </a:rPr>
              <a:t>S</a:t>
            </a:r>
            <a:endParaRPr lang="en-US" dirty="0">
              <a:solidFill>
                <a:srgbClr val="FF0000"/>
              </a:solidFill>
            </a:endParaRPr>
          </a:p>
        </p:txBody>
      </p:sp>
      <p:sp>
        <p:nvSpPr>
          <p:cNvPr id="46" name="TextBox 45"/>
          <p:cNvSpPr txBox="1"/>
          <p:nvPr/>
        </p:nvSpPr>
        <p:spPr>
          <a:xfrm>
            <a:off x="7431755" y="2010990"/>
            <a:ext cx="679994" cy="954107"/>
          </a:xfrm>
          <a:prstGeom prst="rect">
            <a:avLst/>
          </a:prstGeom>
          <a:noFill/>
        </p:spPr>
        <p:txBody>
          <a:bodyPr wrap="none" lIns="91440" tIns="45720" rIns="91440" bIns="45720" rtlCol="0">
            <a:spAutoFit/>
          </a:bodyPr>
          <a:lstStyle/>
          <a:p>
            <a:r>
              <a:rPr lang="en-US" sz="5600" dirty="0"/>
              <a:t>…</a:t>
            </a:r>
          </a:p>
        </p:txBody>
      </p:sp>
      <mc:AlternateContent xmlns:mc="http://schemas.openxmlformats.org/markup-compatibility/2006">
        <mc:Choice xmlns:a14="http://schemas.microsoft.com/office/drawing/2010/main" Requires="a14">
          <p:sp>
            <p:nvSpPr>
              <p:cNvPr id="4" name="TextBox 3"/>
              <p:cNvSpPr txBox="1"/>
              <p:nvPr/>
            </p:nvSpPr>
            <p:spPr>
              <a:xfrm>
                <a:off x="496856" y="2863637"/>
                <a:ext cx="11555984" cy="3953583"/>
              </a:xfrm>
              <a:prstGeom prst="rect">
                <a:avLst/>
              </a:prstGeom>
              <a:noFill/>
            </p:spPr>
            <p:txBody>
              <a:bodyPr wrap="square" lIns="91440" tIns="45720" rIns="91440" bIns="45720" rtlCol="0">
                <a:spAutoFit/>
              </a:bodyPr>
              <a:lstStyle/>
              <a:p>
                <a:r>
                  <a:rPr lang="en-US" sz="2400" b="1" dirty="0" smtClean="0"/>
                  <a:t>Analysis: We say that </a:t>
                </a:r>
                <a14:m>
                  <m:oMath xmlns:m="http://schemas.openxmlformats.org/officeDocument/2006/math">
                    <m:r>
                      <a:rPr lang="en-US" sz="2400" b="0" i="1" smtClean="0">
                        <a:latin typeface="Cambria Math" panose="02040503050406030204" pitchFamily="18" charset="0"/>
                      </a:rPr>
                      <m:t>𝑣</m:t>
                    </m:r>
                  </m:oMath>
                </a14:m>
                <a:r>
                  <a:rPr lang="en-US" sz="2400" b="1" dirty="0" smtClean="0"/>
                  <a:t> violates </a:t>
                </a:r>
                <a:r>
                  <a:rPr lang="en-US" sz="2400" dirty="0" smtClean="0"/>
                  <a:t>``forward” c-goodness if for some </a:t>
                </a:r>
                <a14:m>
                  <m:oMath xmlns:m="http://schemas.openxmlformats.org/officeDocument/2006/math">
                    <m:r>
                      <a:rPr lang="en-US" sz="2400" b="0" i="1" smtClean="0">
                        <a:latin typeface="Cambria Math" panose="02040503050406030204" pitchFamily="18" charset="0"/>
                      </a:rPr>
                      <m:t>𝑟</m:t>
                    </m:r>
                    <m:r>
                      <a:rPr lang="en-US" sz="2400" b="0" i="1" smtClean="0">
                        <a:latin typeface="Cambria Math" panose="02040503050406030204" pitchFamily="18" charset="0"/>
                      </a:rPr>
                      <m:t>≥1</m:t>
                    </m:r>
                  </m:oMath>
                </a14:m>
                <a:r>
                  <a:rPr lang="en-US" sz="2400" dirty="0" smtClean="0"/>
                  <a:t> we have</a:t>
                </a:r>
              </a:p>
              <a:p>
                <a14:m>
                  <m:oMathPara xmlns:m="http://schemas.openxmlformats.org/officeDocument/2006/math">
                    <m:oMathParaPr>
                      <m:jc m:val="centerGroup"/>
                    </m:oMathParaPr>
                    <m:oMath xmlns:m="http://schemas.openxmlformats.org/officeDocument/2006/math">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𝑆</m:t>
                          </m:r>
                          <m:r>
                            <a:rPr lang="en-US" sz="2400" i="1">
                              <a:latin typeface="Cambria Math" panose="02040503050406030204" pitchFamily="18" charset="0"/>
                              <a:ea typeface="Cambria Math" panose="02040503050406030204" pitchFamily="18" charset="0"/>
                            </a:rPr>
                            <m:t>∩</m:t>
                          </m:r>
                          <m:d>
                            <m:dPr>
                              <m:begChr m:val="["/>
                              <m:endChr m:val="]"/>
                              <m:ctrlPr>
                                <a:rPr lang="en-US" sz="2400" i="1">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rPr>
                                <m:t>𝑣</m:t>
                              </m:r>
                              <m:r>
                                <a:rPr lang="en-US" sz="2400" i="1">
                                  <a:latin typeface="Cambria Math" panose="02040503050406030204" pitchFamily="18" charset="0"/>
                                </a:rPr>
                                <m:t>,</m:t>
                              </m:r>
                              <m:r>
                                <a:rPr lang="en-US" sz="2400" i="1">
                                  <a:latin typeface="Cambria Math" panose="02040503050406030204" pitchFamily="18" charset="0"/>
                                </a:rPr>
                                <m:t>𝑣</m:t>
                              </m:r>
                              <m:r>
                                <a:rPr lang="en-US" sz="2400" i="1">
                                  <a:latin typeface="Cambria Math" panose="02040503050406030204" pitchFamily="18" charset="0"/>
                                </a:rPr>
                                <m:t>+</m:t>
                              </m:r>
                              <m:r>
                                <a:rPr lang="en-US" sz="2400" b="0" i="1" smtClean="0">
                                  <a:latin typeface="Cambria Math" panose="02040503050406030204" pitchFamily="18" charset="0"/>
                                </a:rPr>
                                <m:t>𝑟</m:t>
                              </m:r>
                              <m:r>
                                <a:rPr lang="en-US" sz="2400" i="1">
                                  <a:latin typeface="Cambria Math" panose="02040503050406030204" pitchFamily="18" charset="0"/>
                                </a:rPr>
                                <m:t>−1</m:t>
                              </m:r>
                            </m:e>
                          </m:d>
                        </m:e>
                      </m:d>
                      <m:r>
                        <a:rPr lang="en-US" sz="2400" i="1">
                          <a:latin typeface="Cambria Math" panose="02040503050406030204" pitchFamily="18" charset="0"/>
                        </a:rPr>
                        <m:t>≥</m:t>
                      </m:r>
                      <m:r>
                        <a:rPr lang="en-US" sz="2400" i="1">
                          <a:latin typeface="Cambria Math" panose="02040503050406030204" pitchFamily="18" charset="0"/>
                        </a:rPr>
                        <m:t>𝑐𝑟</m:t>
                      </m:r>
                    </m:oMath>
                  </m:oMathPara>
                </a14:m>
                <a:endParaRPr lang="en-US" sz="2400" b="1" dirty="0" smtClean="0"/>
              </a:p>
              <a:p>
                <a:endParaRPr lang="en-US" sz="2400" b="1" dirty="0"/>
              </a:p>
              <a:p>
                <a:r>
                  <a:rPr lang="en-US" sz="2400" dirty="0" smtClean="0"/>
                  <a:t>We finally obtain a sequence </a:t>
                </a:r>
                <a14:m>
                  <m:oMath xmlns:m="http://schemas.openxmlformats.org/officeDocument/2006/math">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1</m:t>
                            </m:r>
                          </m:sub>
                        </m:sSub>
                      </m:e>
                    </m:d>
                    <m:r>
                      <a:rPr lang="en-US" sz="2400" i="1">
                        <a:latin typeface="Cambria Math" panose="02040503050406030204" pitchFamily="18" charset="0"/>
                      </a:rPr>
                      <m:t>,…,</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b="0" i="1" smtClean="0">
                                <a:latin typeface="Cambria Math" panose="02040503050406030204" pitchFamily="18" charset="0"/>
                              </a:rPr>
                              <m:t>𝑘</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𝑟</m:t>
                            </m:r>
                          </m:e>
                          <m:sub>
                            <m:r>
                              <a:rPr lang="en-US" sz="2400" b="0" i="1" smtClean="0">
                                <a:latin typeface="Cambria Math" panose="02040503050406030204" pitchFamily="18" charset="0"/>
                              </a:rPr>
                              <m:t>𝑘</m:t>
                            </m:r>
                          </m:sub>
                        </m:sSub>
                      </m:e>
                    </m:d>
                  </m:oMath>
                </a14:m>
                <a:endParaRPr lang="en-US" sz="2400" dirty="0" smtClean="0"/>
              </a:p>
              <a:p>
                <a:endParaRPr lang="en-US" sz="2400" dirty="0"/>
              </a:p>
              <a:p>
                <a:r>
                  <a:rPr lang="en-US" sz="2400" b="1" dirty="0" smtClean="0"/>
                  <a:t>Observation 1: </a:t>
                </a:r>
                <a14:m>
                  <m:oMath xmlns:m="http://schemas.openxmlformats.org/officeDocument/2006/math">
                    <m:d>
                      <m:dPr>
                        <m:begChr m:val="|"/>
                        <m:endChr m:val="|"/>
                        <m:ctrlPr>
                          <a:rPr lang="en-US" sz="2400" b="0" i="0" smtClean="0">
                            <a:latin typeface="Cambria Math" panose="02040503050406030204" pitchFamily="18" charset="0"/>
                          </a:rPr>
                        </m:ctrlPr>
                      </m:dPr>
                      <m:e>
                        <m:r>
                          <m:rPr>
                            <m:sty m:val="p"/>
                          </m:rPr>
                          <a:rPr lang="en-US" sz="2400" b="0" i="0" smtClean="0">
                            <a:latin typeface="Cambria Math" panose="02040503050406030204" pitchFamily="18" charset="0"/>
                          </a:rPr>
                          <m:t>S</m:t>
                        </m:r>
                      </m:e>
                    </m:d>
                    <m:r>
                      <a:rPr lang="en-US" sz="2400" b="0" i="0" smtClean="0">
                        <a:latin typeface="Cambria Math" panose="02040503050406030204" pitchFamily="18" charset="0"/>
                      </a:rPr>
                      <m:t>≥</m:t>
                    </m:r>
                    <m:nary>
                      <m:naryPr>
                        <m:chr m:val="∑"/>
                        <m:supHide m:val="on"/>
                        <m:ctrlPr>
                          <a:rPr lang="en-US" sz="2400" i="1" smtClean="0">
                            <a:latin typeface="Cambria Math" panose="02040503050406030204" pitchFamily="18" charset="0"/>
                          </a:rPr>
                        </m:ctrlPr>
                      </m:naryPr>
                      <m:sub>
                        <m:r>
                          <m:rPr>
                            <m:brk m:alnAt="7"/>
                          </m:rPr>
                          <a:rPr lang="en-US" sz="2400" b="0" i="1" smtClean="0">
                            <a:latin typeface="Cambria Math" panose="02040503050406030204" pitchFamily="18" charset="0"/>
                          </a:rPr>
                          <m:t>𝑖</m:t>
                        </m:r>
                      </m:sub>
                      <m:sup/>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𝑆</m:t>
                            </m:r>
                            <m:r>
                              <a:rPr lang="en-US" sz="2400" i="1">
                                <a:latin typeface="Cambria Math" panose="02040503050406030204" pitchFamily="18" charset="0"/>
                                <a:ea typeface="Cambria Math" panose="02040503050406030204" pitchFamily="18" charset="0"/>
                              </a:rPr>
                              <m:t>∩</m:t>
                            </m:r>
                            <m:d>
                              <m:dPr>
                                <m:begChr m:val="["/>
                                <m:endChr m:val="]"/>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𝑖</m:t>
                                    </m:r>
                                  </m:sub>
                                </m:sSub>
                                <m:r>
                                  <a:rPr lang="en-US" sz="2400" i="1">
                                    <a:latin typeface="Cambria Math" panose="02040503050406030204" pitchFamily="18" charset="0"/>
                                  </a:rPr>
                                  <m:t>−1</m:t>
                                </m:r>
                              </m:e>
                            </m:d>
                          </m:e>
                        </m:d>
                      </m:e>
                    </m:nary>
                    <m:r>
                      <a:rPr lang="en-US" sz="2400" b="0" i="1" smtClean="0">
                        <a:latin typeface="Cambria Math" panose="02040503050406030204" pitchFamily="18" charset="0"/>
                      </a:rPr>
                      <m:t>≥</m:t>
                    </m:r>
                    <m:r>
                      <a:rPr lang="en-US" sz="2400" i="1">
                        <a:latin typeface="Cambria Math" panose="02040503050406030204" pitchFamily="18" charset="0"/>
                      </a:rPr>
                      <m:t>𝑐</m:t>
                    </m:r>
                    <m:nary>
                      <m:naryPr>
                        <m:chr m:val="∑"/>
                        <m:supHide m:val="on"/>
                        <m:ctrlPr>
                          <a:rPr lang="en-US" sz="2400" i="1">
                            <a:latin typeface="Cambria Math" panose="02040503050406030204" pitchFamily="18" charset="0"/>
                          </a:rPr>
                        </m:ctrlPr>
                      </m:naryPr>
                      <m:sub>
                        <m:r>
                          <m:rPr>
                            <m:brk m:alnAt="7"/>
                          </m:rPr>
                          <a:rPr lang="en-US" sz="2400" i="1">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𝑖</m:t>
                            </m:r>
                          </m:sub>
                        </m:sSub>
                      </m:e>
                    </m:nary>
                  </m:oMath>
                </a14:m>
                <a:r>
                  <a:rPr lang="en-US" sz="2400" dirty="0" smtClean="0"/>
                  <a:t> </a:t>
                </a:r>
                <a:r>
                  <a:rPr lang="en-US" sz="2400" dirty="0" smtClean="0">
                    <a:sym typeface="Wingdings" panose="05000000000000000000" pitchFamily="2" charset="2"/>
                  </a:rPr>
                  <a:t> </a:t>
                </a:r>
                <a14:m>
                  <m:oMath xmlns:m="http://schemas.openxmlformats.org/officeDocument/2006/math">
                    <m:nary>
                      <m:naryPr>
                        <m:chr m:val="∑"/>
                        <m:supHide m:val="on"/>
                        <m:ctrlPr>
                          <a:rPr lang="en-US" sz="2400" i="1">
                            <a:latin typeface="Cambria Math" panose="02040503050406030204" pitchFamily="18" charset="0"/>
                          </a:rPr>
                        </m:ctrlPr>
                      </m:naryPr>
                      <m:sub>
                        <m:r>
                          <m:rPr>
                            <m:brk m:alnAt="7"/>
                          </m:rPr>
                          <a:rPr lang="en-US" sz="2400" i="1">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𝑖</m:t>
                            </m:r>
                          </m:sub>
                        </m:sSub>
                      </m:e>
                    </m:nary>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e>
                        </m:d>
                      </m:num>
                      <m:den>
                        <m:r>
                          <a:rPr lang="en-US" sz="2400" b="0" i="1" smtClean="0">
                            <a:latin typeface="Cambria Math" panose="02040503050406030204" pitchFamily="18" charset="0"/>
                          </a:rPr>
                          <m:t>𝑐</m:t>
                        </m:r>
                      </m:den>
                    </m:f>
                  </m:oMath>
                </a14:m>
                <a:endParaRPr lang="en-US" sz="2400" dirty="0" smtClean="0"/>
              </a:p>
              <a:p>
                <a:endParaRPr lang="en-US" sz="2400" dirty="0"/>
              </a:p>
              <a:p>
                <a:r>
                  <a:rPr lang="en-US" sz="2400" b="1" dirty="0" smtClean="0"/>
                  <a:t>Observation 3: </a:t>
                </a:r>
                <a:r>
                  <a:rPr lang="en-US" sz="2400" dirty="0" smtClean="0"/>
                  <a:t>At least </a:t>
                </a:r>
                <a14:m>
                  <m:oMath xmlns:m="http://schemas.openxmlformats.org/officeDocument/2006/math">
                    <m:r>
                      <m:rPr>
                        <m:sty m:val="p"/>
                      </m:rPr>
                      <a:rPr lang="en-US" sz="2400" b="0" i="0" smtClean="0">
                        <a:latin typeface="Cambria Math" panose="02040503050406030204" pitchFamily="18" charset="0"/>
                      </a:rPr>
                      <m:t>n</m:t>
                    </m:r>
                    <m:r>
                      <a:rPr lang="en-US" sz="2400" b="0" i="0" smtClean="0">
                        <a:latin typeface="Cambria Math" panose="02040503050406030204" pitchFamily="18" charset="0"/>
                      </a:rPr>
                      <m:t>−</m:t>
                    </m:r>
                    <m:f>
                      <m:fPr>
                        <m:ctrlPr>
                          <a:rPr lang="en-US" sz="2400" i="1">
                            <a:latin typeface="Cambria Math" panose="02040503050406030204" pitchFamily="18" charset="0"/>
                          </a:rPr>
                        </m:ctrlPr>
                      </m:fPr>
                      <m:num>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𝑆</m:t>
                            </m:r>
                          </m:e>
                        </m:d>
                      </m:num>
                      <m:den>
                        <m:r>
                          <a:rPr lang="en-US" sz="2400" i="1">
                            <a:latin typeface="Cambria Math" panose="02040503050406030204" pitchFamily="18" charset="0"/>
                          </a:rPr>
                          <m:t>𝑐</m:t>
                        </m:r>
                      </m:den>
                    </m:f>
                  </m:oMath>
                </a14:m>
                <a:r>
                  <a:rPr lang="en-US" sz="2400" dirty="0" smtClean="0"/>
                  <a:t> nodes are “forward” c-good </a:t>
                </a:r>
                <a:r>
                  <a:rPr lang="en-US" sz="2400" dirty="0"/>
                  <a:t>with respect to S</a:t>
                </a:r>
                <a:r>
                  <a:rPr lang="en-US" sz="2400" dirty="0" smtClean="0"/>
                  <a:t>.</a:t>
                </a:r>
              </a:p>
              <a:p>
                <a:r>
                  <a:rPr lang="en-US" sz="2400" b="1" dirty="0" smtClean="0"/>
                  <a:t>Observation 4: </a:t>
                </a:r>
                <a:r>
                  <a:rPr lang="en-US" sz="2400" dirty="0" smtClean="0"/>
                  <a:t>A symmetric argument implies that at least </a:t>
                </a:r>
                <a14:m>
                  <m:oMath xmlns:m="http://schemas.openxmlformats.org/officeDocument/2006/math">
                    <m:r>
                      <m:rPr>
                        <m:sty m:val="p"/>
                      </m:rPr>
                      <a:rPr lang="en-US" sz="2400">
                        <a:latin typeface="Cambria Math" panose="02040503050406030204" pitchFamily="18" charset="0"/>
                      </a:rPr>
                      <m:t>n</m:t>
                    </m:r>
                    <m:r>
                      <a:rPr lang="en-US" sz="2400">
                        <a:latin typeface="Cambria Math" panose="02040503050406030204" pitchFamily="18" charset="0"/>
                      </a:rPr>
                      <m:t>−</m:t>
                    </m:r>
                    <m:f>
                      <m:fPr>
                        <m:ctrlPr>
                          <a:rPr lang="en-US" sz="2400" i="1">
                            <a:latin typeface="Cambria Math" panose="02040503050406030204" pitchFamily="18" charset="0"/>
                          </a:rPr>
                        </m:ctrlPr>
                      </m:fPr>
                      <m:num>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𝑆</m:t>
                            </m:r>
                          </m:e>
                        </m:d>
                      </m:num>
                      <m:den>
                        <m:r>
                          <a:rPr lang="en-US" sz="2400" i="1">
                            <a:latin typeface="Cambria Math" panose="02040503050406030204" pitchFamily="18" charset="0"/>
                          </a:rPr>
                          <m:t>𝑐</m:t>
                        </m:r>
                      </m:den>
                    </m:f>
                  </m:oMath>
                </a14:m>
                <a:r>
                  <a:rPr lang="en-US" sz="2400" dirty="0" smtClean="0"/>
                  <a:t> are “backward” c-good.</a:t>
                </a:r>
                <a:endParaRPr lang="en-US" sz="2400" dirty="0"/>
              </a:p>
            </p:txBody>
          </p:sp>
        </mc:Choice>
        <mc:Fallback>
          <p:sp>
            <p:nvSpPr>
              <p:cNvPr id="4" name="TextBox 3"/>
              <p:cNvSpPr txBox="1">
                <a:spLocks noRot="1" noChangeAspect="1" noMove="1" noResize="1" noEditPoints="1" noAdjustHandles="1" noChangeArrowheads="1" noChangeShapeType="1" noTextEdit="1"/>
              </p:cNvSpPr>
              <p:nvPr/>
            </p:nvSpPr>
            <p:spPr>
              <a:xfrm>
                <a:off x="496856" y="2863637"/>
                <a:ext cx="11555984" cy="3953583"/>
              </a:xfrm>
              <a:prstGeom prst="rect">
                <a:avLst/>
              </a:prstGeom>
              <a:blipFill>
                <a:blip r:embed="rId2"/>
                <a:stretch>
                  <a:fillRect l="-844" t="-1235" b="-77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TextBox 54"/>
              <p:cNvSpPr txBox="1"/>
              <p:nvPr/>
            </p:nvSpPr>
            <p:spPr>
              <a:xfrm>
                <a:off x="636014" y="1690688"/>
                <a:ext cx="11277668" cy="1052148"/>
              </a:xfrm>
              <a:prstGeom prst="rect">
                <a:avLst/>
              </a:prstGeom>
              <a:noFill/>
            </p:spPr>
            <p:txBody>
              <a:bodyPr wrap="square" lIns="91440" tIns="45720" rIns="91440" bIns="45720" rtlCol="0">
                <a:spAutoFit/>
              </a:bodyPr>
              <a:lstStyle/>
              <a:p>
                <a:r>
                  <a:rPr lang="en-US" sz="2400" b="1" dirty="0"/>
                  <a:t>Lemma: </a:t>
                </a:r>
                <a:r>
                  <a:rPr lang="en-US" sz="2400" dirty="0"/>
                  <a:t>(Informal) </a:t>
                </a:r>
                <a14:m>
                  <m:oMath xmlns:m="http://schemas.openxmlformats.org/officeDocument/2006/math">
                    <m:d>
                      <m:dPr>
                        <m:begChr m:val="|"/>
                        <m:endChr m:val="|"/>
                        <m:ctrlPr>
                          <a:rPr lang="en-US" sz="2400" i="1">
                            <a:solidFill>
                              <a:srgbClr val="FF0000"/>
                            </a:solidFill>
                            <a:latin typeface="Cambria Math" panose="02040503050406030204" pitchFamily="18" charset="0"/>
                            <a:ea typeface="Cambria Math"/>
                          </a:rPr>
                        </m:ctrlPr>
                      </m:dPr>
                      <m:e>
                        <m:r>
                          <a:rPr lang="en-US" sz="2400" i="1">
                            <a:solidFill>
                              <a:srgbClr val="FF0000"/>
                            </a:solidFill>
                            <a:latin typeface="Cambria Math"/>
                            <a:ea typeface="Cambria Math"/>
                          </a:rPr>
                          <m:t>𝑆</m:t>
                        </m:r>
                      </m:e>
                    </m:d>
                    <m:r>
                      <a:rPr lang="en-US" sz="2400">
                        <a:solidFill>
                          <a:srgbClr val="FF0000"/>
                        </a:solidFill>
                        <a:latin typeface="Cambria Math"/>
                        <a:ea typeface="Cambria Math"/>
                      </a:rPr>
                      <m:t>=</m:t>
                    </m:r>
                    <m:r>
                      <a:rPr lang="en-US" sz="2400" i="1">
                        <a:solidFill>
                          <a:srgbClr val="FF0000"/>
                        </a:solidFill>
                        <a:latin typeface="Cambria Math"/>
                        <a:ea typeface="Cambria Math"/>
                      </a:rPr>
                      <m:t>𝑂</m:t>
                    </m:r>
                    <m:d>
                      <m:dPr>
                        <m:ctrlPr>
                          <a:rPr lang="el-GR" sz="2400" i="1">
                            <a:solidFill>
                              <a:srgbClr val="FF0000"/>
                            </a:solidFill>
                            <a:latin typeface="Cambria Math" panose="02040503050406030204" pitchFamily="18" charset="0"/>
                            <a:ea typeface="Cambria Math"/>
                          </a:rPr>
                        </m:ctrlPr>
                      </m:dPr>
                      <m:e>
                        <m:f>
                          <m:fPr>
                            <m:ctrlPr>
                              <a:rPr lang="el-GR" sz="2400" i="1">
                                <a:solidFill>
                                  <a:srgbClr val="FF0000"/>
                                </a:solidFill>
                                <a:latin typeface="Cambria Math" panose="02040503050406030204" pitchFamily="18" charset="0"/>
                                <a:ea typeface="Cambria Math"/>
                              </a:rPr>
                            </m:ctrlPr>
                          </m:fPr>
                          <m:num>
                            <m:r>
                              <a:rPr lang="en-US" sz="2400" i="1">
                                <a:solidFill>
                                  <a:srgbClr val="FF0000"/>
                                </a:solidFill>
                                <a:latin typeface="Cambria Math" panose="02040503050406030204" pitchFamily="18" charset="0"/>
                                <a:ea typeface="Cambria Math"/>
                              </a:rPr>
                              <m:t>𝑛</m:t>
                            </m:r>
                          </m:num>
                          <m:den>
                            <m:func>
                              <m:funcPr>
                                <m:ctrlPr>
                                  <a:rPr lang="en-US" sz="2400" i="1">
                                    <a:solidFill>
                                      <a:srgbClr val="FF0000"/>
                                    </a:solidFill>
                                    <a:latin typeface="Cambria Math" panose="02040503050406030204" pitchFamily="18" charset="0"/>
                                    <a:ea typeface="Cambria Math"/>
                                  </a:rPr>
                                </m:ctrlPr>
                              </m:funcPr>
                              <m:fName>
                                <m:r>
                                  <m:rPr>
                                    <m:sty m:val="p"/>
                                  </m:rPr>
                                  <a:rPr lang="en-US" sz="2400">
                                    <a:solidFill>
                                      <a:srgbClr val="FF0000"/>
                                    </a:solidFill>
                                    <a:latin typeface="Cambria Math"/>
                                    <a:ea typeface="Cambria Math"/>
                                  </a:rPr>
                                  <m:t>log</m:t>
                                </m:r>
                              </m:fName>
                              <m:e>
                                <m:r>
                                  <a:rPr lang="en-US" sz="2400" i="1">
                                    <a:solidFill>
                                      <a:srgbClr val="FF0000"/>
                                    </a:solidFill>
                                    <a:latin typeface="Cambria Math"/>
                                    <a:ea typeface="Cambria Math"/>
                                  </a:rPr>
                                  <m:t>𝑛</m:t>
                                </m:r>
                              </m:e>
                            </m:func>
                          </m:den>
                        </m:f>
                      </m:e>
                    </m:d>
                  </m:oMath>
                </a14:m>
                <a:r>
                  <a:rPr lang="en-US" sz="2400" dirty="0">
                    <a:solidFill>
                      <a:srgbClr val="FF0000"/>
                    </a:solidFill>
                  </a:rPr>
                  <a:t> </a:t>
                </a:r>
                <a:r>
                  <a:rPr lang="en-US" sz="2400" dirty="0"/>
                  <a:t>then at least </a:t>
                </a:r>
                <a14:m>
                  <m:oMath xmlns:m="http://schemas.openxmlformats.org/officeDocument/2006/math">
                    <m:r>
                      <m:rPr>
                        <m:sty m:val="p"/>
                      </m:rPr>
                      <a:rPr lang="el-GR" sz="2400" i="1">
                        <a:solidFill>
                          <a:srgbClr val="00B050"/>
                        </a:solidFill>
                        <a:latin typeface="Cambria Math"/>
                        <a:ea typeface="Cambria Math"/>
                      </a:rPr>
                      <m:t>Ω</m:t>
                    </m:r>
                    <m:d>
                      <m:dPr>
                        <m:ctrlPr>
                          <a:rPr lang="el-GR" sz="2400" i="1">
                            <a:solidFill>
                              <a:srgbClr val="00B050"/>
                            </a:solidFill>
                            <a:latin typeface="Cambria Math" panose="02040503050406030204" pitchFamily="18" charset="0"/>
                            <a:ea typeface="Cambria Math"/>
                          </a:rPr>
                        </m:ctrlPr>
                      </m:dPr>
                      <m:e>
                        <m:f>
                          <m:fPr>
                            <m:ctrlPr>
                              <a:rPr lang="el-GR" sz="2400" i="1">
                                <a:solidFill>
                                  <a:srgbClr val="00B050"/>
                                </a:solidFill>
                                <a:latin typeface="Cambria Math" panose="02040503050406030204" pitchFamily="18" charset="0"/>
                                <a:ea typeface="Cambria Math"/>
                              </a:rPr>
                            </m:ctrlPr>
                          </m:fPr>
                          <m:num>
                            <m:r>
                              <a:rPr lang="en-US" sz="2400" i="1">
                                <a:solidFill>
                                  <a:srgbClr val="00B050"/>
                                </a:solidFill>
                                <a:latin typeface="Cambria Math" panose="02040503050406030204" pitchFamily="18" charset="0"/>
                                <a:ea typeface="Cambria Math"/>
                              </a:rPr>
                              <m:t>𝑛</m:t>
                            </m:r>
                          </m:num>
                          <m:den>
                            <m:func>
                              <m:funcPr>
                                <m:ctrlPr>
                                  <a:rPr lang="en-US" sz="2400" i="1">
                                    <a:solidFill>
                                      <a:srgbClr val="00B050"/>
                                    </a:solidFill>
                                    <a:latin typeface="Cambria Math" panose="02040503050406030204" pitchFamily="18" charset="0"/>
                                    <a:ea typeface="Cambria Math"/>
                                  </a:rPr>
                                </m:ctrlPr>
                              </m:funcPr>
                              <m:fName>
                                <m:r>
                                  <m:rPr>
                                    <m:sty m:val="p"/>
                                  </m:rPr>
                                  <a:rPr lang="en-US" sz="2400">
                                    <a:solidFill>
                                      <a:srgbClr val="00B050"/>
                                    </a:solidFill>
                                    <a:latin typeface="Cambria Math"/>
                                    <a:ea typeface="Cambria Math"/>
                                  </a:rPr>
                                  <m:t>log</m:t>
                                </m:r>
                              </m:fName>
                              <m:e>
                                <m:r>
                                  <a:rPr lang="en-US" sz="2400" i="1">
                                    <a:solidFill>
                                      <a:srgbClr val="00B050"/>
                                    </a:solidFill>
                                    <a:latin typeface="Cambria Math"/>
                                    <a:ea typeface="Cambria Math"/>
                                  </a:rPr>
                                  <m:t>𝑛</m:t>
                                </m:r>
                              </m:e>
                            </m:func>
                          </m:den>
                        </m:f>
                      </m:e>
                    </m:d>
                  </m:oMath>
                </a14:m>
                <a:r>
                  <a:rPr lang="en-US" sz="2400" dirty="0">
                    <a:solidFill>
                      <a:srgbClr val="00B050"/>
                    </a:solidFill>
                  </a:rPr>
                  <a:t> </a:t>
                </a:r>
                <a:r>
                  <a:rPr lang="en-US" sz="2400" dirty="0"/>
                  <a:t>nodes in </a:t>
                </a:r>
                <a14:m>
                  <m:oMath xmlns:m="http://schemas.openxmlformats.org/officeDocument/2006/math">
                    <m:sSub>
                      <m:sSubPr>
                        <m:ctrlPr>
                          <a:rPr lang="en-US" sz="2400" i="1">
                            <a:solidFill>
                              <a:srgbClr val="00B0F0"/>
                            </a:solidFill>
                            <a:latin typeface="Cambria Math" panose="02040503050406030204" pitchFamily="18" charset="0"/>
                          </a:rPr>
                        </m:ctrlPr>
                      </m:sSubPr>
                      <m:e>
                        <m:r>
                          <a:rPr lang="en-US" sz="2400" i="1">
                            <a:solidFill>
                              <a:srgbClr val="00B0F0"/>
                            </a:solidFill>
                            <a:latin typeface="Cambria Math"/>
                          </a:rPr>
                          <m:t>𝐺</m:t>
                        </m:r>
                      </m:e>
                      <m:sub>
                        <m:r>
                          <a:rPr lang="en-US" sz="2400" i="1">
                            <a:solidFill>
                              <a:srgbClr val="00B0F0"/>
                            </a:solidFill>
                            <a:latin typeface="Cambria Math"/>
                          </a:rPr>
                          <m:t>𝑚</m:t>
                        </m:r>
                      </m:sub>
                    </m:sSub>
                  </m:oMath>
                </a14:m>
                <a:r>
                  <a:rPr lang="en-US" sz="2400" dirty="0">
                    <a:solidFill>
                      <a:srgbClr val="FF0000"/>
                    </a:solidFill>
                  </a:rPr>
                  <a:t>-S</a:t>
                </a:r>
                <a:r>
                  <a:rPr lang="en-US" sz="2400" dirty="0"/>
                  <a:t> are </a:t>
                </a:r>
                <a:r>
                  <a:rPr lang="en-US" sz="2400" dirty="0">
                    <a:solidFill>
                      <a:srgbClr val="00B050"/>
                    </a:solidFill>
                  </a:rPr>
                  <a:t>both</a:t>
                </a:r>
                <a:r>
                  <a:rPr lang="en-US" sz="2400" dirty="0"/>
                  <a:t> </a:t>
                </a:r>
                <a:r>
                  <a:rPr lang="en-US" sz="2400" dirty="0">
                    <a:solidFill>
                      <a:srgbClr val="00B050"/>
                    </a:solidFill>
                  </a:rPr>
                  <a:t>c-good</a:t>
                </a:r>
                <a:r>
                  <a:rPr lang="en-US" sz="2400" dirty="0"/>
                  <a:t> and </a:t>
                </a:r>
                <a:r>
                  <a:rPr lang="en-US" sz="2400" dirty="0">
                    <a:solidFill>
                      <a:srgbClr val="00B050"/>
                    </a:solidFill>
                  </a:rPr>
                  <a:t>local expanders </a:t>
                </a:r>
                <a:r>
                  <a:rPr lang="en-US" sz="2400" dirty="0"/>
                  <a:t>(</a:t>
                </a:r>
                <a:r>
                  <a:rPr lang="en-US" sz="2400" dirty="0" err="1"/>
                  <a:t>whp</a:t>
                </a:r>
                <a:r>
                  <a:rPr lang="en-US" sz="2400" dirty="0"/>
                  <a:t>).</a:t>
                </a:r>
              </a:p>
            </p:txBody>
          </p:sp>
        </mc:Choice>
        <mc:Fallback>
          <p:sp>
            <p:nvSpPr>
              <p:cNvPr id="55" name="TextBox 54"/>
              <p:cNvSpPr txBox="1">
                <a:spLocks noRot="1" noChangeAspect="1" noMove="1" noResize="1" noEditPoints="1" noAdjustHandles="1" noChangeArrowheads="1" noChangeShapeType="1" noTextEdit="1"/>
              </p:cNvSpPr>
              <p:nvPr/>
            </p:nvSpPr>
            <p:spPr>
              <a:xfrm>
                <a:off x="636014" y="1690688"/>
                <a:ext cx="11277668" cy="1052148"/>
              </a:xfrm>
              <a:prstGeom prst="rect">
                <a:avLst/>
              </a:prstGeom>
              <a:blipFill>
                <a:blip r:embed="rId3"/>
                <a:stretch>
                  <a:fillRect l="-811" b="-12139"/>
                </a:stretch>
              </a:blipFill>
            </p:spPr>
            <p:txBody>
              <a:bodyPr/>
              <a:lstStyle/>
              <a:p>
                <a:r>
                  <a:rPr lang="en-US">
                    <a:noFill/>
                  </a:rPr>
                  <a:t> </a:t>
                </a:r>
              </a:p>
            </p:txBody>
          </p:sp>
        </mc:Fallback>
      </mc:AlternateContent>
    </p:spTree>
    <p:extLst>
      <p:ext uri="{BB962C8B-B14F-4D97-AF65-F5344CB8AC3E}">
        <p14:creationId xmlns:p14="http://schemas.microsoft.com/office/powerpoint/2010/main" val="244086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5"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6015" y="1690690"/>
            <a:ext cx="11555985" cy="1052148"/>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2" name="Title 1"/>
          <p:cNvSpPr>
            <a:spLocks noGrp="1"/>
          </p:cNvSpPr>
          <p:nvPr>
            <p:ph type="title"/>
          </p:nvPr>
        </p:nvSpPr>
        <p:spPr/>
        <p:txBody>
          <a:bodyPr/>
          <a:lstStyle/>
          <a:p>
            <a:r>
              <a:rPr lang="en-US" dirty="0" smtClean="0"/>
              <a:t>How Many c-good Nodes </a:t>
            </a:r>
            <a:r>
              <a:rPr lang="en-US" dirty="0" smtClean="0">
                <a:solidFill>
                  <a:srgbClr val="00B050"/>
                </a:solidFill>
              </a:rPr>
              <a:t>v</a:t>
            </a:r>
            <a:r>
              <a:rPr lang="en-US" dirty="0" smtClean="0">
                <a:solidFill>
                  <a:srgbClr val="7030A0"/>
                </a:solidFill>
              </a:rPr>
              <a:t> </a:t>
            </a:r>
            <a:r>
              <a:rPr lang="en-US" b="1" dirty="0" smtClean="0"/>
              <a:t>for deleted set </a:t>
            </a:r>
            <a:r>
              <a:rPr lang="en-US" b="1" dirty="0" smtClean="0">
                <a:solidFill>
                  <a:srgbClr val="FF0000"/>
                </a:solidFill>
              </a:rPr>
              <a:t>S</a:t>
            </a:r>
            <a:endParaRPr lang="en-US" dirty="0">
              <a:solidFill>
                <a:srgbClr val="FF0000"/>
              </a:solidFill>
            </a:endParaRPr>
          </a:p>
        </p:txBody>
      </p:sp>
      <p:sp>
        <p:nvSpPr>
          <p:cNvPr id="46" name="TextBox 45"/>
          <p:cNvSpPr txBox="1"/>
          <p:nvPr/>
        </p:nvSpPr>
        <p:spPr>
          <a:xfrm>
            <a:off x="7431755" y="2010990"/>
            <a:ext cx="679994" cy="954107"/>
          </a:xfrm>
          <a:prstGeom prst="rect">
            <a:avLst/>
          </a:prstGeom>
          <a:noFill/>
        </p:spPr>
        <p:txBody>
          <a:bodyPr wrap="none" lIns="91440" tIns="45720" rIns="91440" bIns="45720" rtlCol="0">
            <a:spAutoFit/>
          </a:bodyPr>
          <a:lstStyle/>
          <a:p>
            <a:r>
              <a:rPr lang="en-US" sz="5600" dirty="0"/>
              <a:t>…</a:t>
            </a:r>
          </a:p>
        </p:txBody>
      </p:sp>
      <mc:AlternateContent xmlns:mc="http://schemas.openxmlformats.org/markup-compatibility/2006">
        <mc:Choice xmlns:a14="http://schemas.microsoft.com/office/drawing/2010/main" Requires="a14">
          <p:sp>
            <p:nvSpPr>
              <p:cNvPr id="4" name="TextBox 3"/>
              <p:cNvSpPr txBox="1"/>
              <p:nvPr/>
            </p:nvSpPr>
            <p:spPr>
              <a:xfrm>
                <a:off x="496856" y="2863637"/>
                <a:ext cx="11555984" cy="3214919"/>
              </a:xfrm>
              <a:prstGeom prst="rect">
                <a:avLst/>
              </a:prstGeom>
              <a:noFill/>
            </p:spPr>
            <p:txBody>
              <a:bodyPr wrap="square" lIns="91440" tIns="45720" rIns="91440" bIns="45720" rtlCol="0">
                <a:spAutoFit/>
              </a:bodyPr>
              <a:lstStyle/>
              <a:p>
                <a:r>
                  <a:rPr lang="en-US" sz="2400" b="1" dirty="0" smtClean="0"/>
                  <a:t>Analysis: We say that </a:t>
                </a:r>
                <a14:m>
                  <m:oMath xmlns:m="http://schemas.openxmlformats.org/officeDocument/2006/math">
                    <m:r>
                      <a:rPr lang="en-US" sz="2400" b="0" i="1" smtClean="0">
                        <a:latin typeface="Cambria Math" panose="02040503050406030204" pitchFamily="18" charset="0"/>
                      </a:rPr>
                      <m:t>𝑣</m:t>
                    </m:r>
                  </m:oMath>
                </a14:m>
                <a:r>
                  <a:rPr lang="en-US" sz="2400" b="1" dirty="0" smtClean="0"/>
                  <a:t> violates </a:t>
                </a:r>
                <a:r>
                  <a:rPr lang="en-US" sz="2400" dirty="0" smtClean="0"/>
                  <a:t>``forward” c-goodness if for some </a:t>
                </a:r>
                <a14:m>
                  <m:oMath xmlns:m="http://schemas.openxmlformats.org/officeDocument/2006/math">
                    <m:r>
                      <a:rPr lang="en-US" sz="2400" b="0" i="1" smtClean="0">
                        <a:latin typeface="Cambria Math" panose="02040503050406030204" pitchFamily="18" charset="0"/>
                      </a:rPr>
                      <m:t>𝑟</m:t>
                    </m:r>
                    <m:r>
                      <a:rPr lang="en-US" sz="2400" b="0" i="1" smtClean="0">
                        <a:latin typeface="Cambria Math" panose="02040503050406030204" pitchFamily="18" charset="0"/>
                      </a:rPr>
                      <m:t>≥1</m:t>
                    </m:r>
                  </m:oMath>
                </a14:m>
                <a:r>
                  <a:rPr lang="en-US" sz="2400" dirty="0" smtClean="0"/>
                  <a:t> we have</a:t>
                </a:r>
              </a:p>
              <a:p>
                <a14:m>
                  <m:oMathPara xmlns:m="http://schemas.openxmlformats.org/officeDocument/2006/math">
                    <m:oMathParaPr>
                      <m:jc m:val="centerGroup"/>
                    </m:oMathParaPr>
                    <m:oMath xmlns:m="http://schemas.openxmlformats.org/officeDocument/2006/math">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𝑆</m:t>
                          </m:r>
                          <m:r>
                            <a:rPr lang="en-US" sz="2400" i="1">
                              <a:latin typeface="Cambria Math" panose="02040503050406030204" pitchFamily="18" charset="0"/>
                              <a:ea typeface="Cambria Math" panose="02040503050406030204" pitchFamily="18" charset="0"/>
                            </a:rPr>
                            <m:t>∩</m:t>
                          </m:r>
                          <m:d>
                            <m:dPr>
                              <m:begChr m:val="["/>
                              <m:endChr m:val="]"/>
                              <m:ctrlPr>
                                <a:rPr lang="en-US" sz="2400" i="1">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rPr>
                                <m:t>𝑣</m:t>
                              </m:r>
                              <m:r>
                                <a:rPr lang="en-US" sz="2400" i="1">
                                  <a:latin typeface="Cambria Math" panose="02040503050406030204" pitchFamily="18" charset="0"/>
                                </a:rPr>
                                <m:t>,</m:t>
                              </m:r>
                              <m:r>
                                <a:rPr lang="en-US" sz="2400" i="1">
                                  <a:latin typeface="Cambria Math" panose="02040503050406030204" pitchFamily="18" charset="0"/>
                                </a:rPr>
                                <m:t>𝑣</m:t>
                              </m:r>
                              <m:r>
                                <a:rPr lang="en-US" sz="2400" i="1">
                                  <a:latin typeface="Cambria Math" panose="02040503050406030204" pitchFamily="18" charset="0"/>
                                </a:rPr>
                                <m:t>+</m:t>
                              </m:r>
                              <m:r>
                                <a:rPr lang="en-US" sz="2400" b="0" i="1" smtClean="0">
                                  <a:latin typeface="Cambria Math" panose="02040503050406030204" pitchFamily="18" charset="0"/>
                                </a:rPr>
                                <m:t>𝑟</m:t>
                              </m:r>
                              <m:r>
                                <a:rPr lang="en-US" sz="2400" i="1">
                                  <a:latin typeface="Cambria Math" panose="02040503050406030204" pitchFamily="18" charset="0"/>
                                </a:rPr>
                                <m:t>−1</m:t>
                              </m:r>
                            </m:e>
                          </m:d>
                        </m:e>
                      </m:d>
                      <m:r>
                        <a:rPr lang="en-US" sz="2400" i="1">
                          <a:latin typeface="Cambria Math" panose="02040503050406030204" pitchFamily="18" charset="0"/>
                        </a:rPr>
                        <m:t>≥</m:t>
                      </m:r>
                      <m:r>
                        <a:rPr lang="en-US" sz="2400" i="1">
                          <a:latin typeface="Cambria Math" panose="02040503050406030204" pitchFamily="18" charset="0"/>
                        </a:rPr>
                        <m:t>𝑐𝑟</m:t>
                      </m:r>
                    </m:oMath>
                  </m:oMathPara>
                </a14:m>
                <a:endParaRPr lang="en-US" sz="2400" b="1" dirty="0" smtClean="0"/>
              </a:p>
              <a:p>
                <a:endParaRPr lang="en-US" sz="2400" b="1" dirty="0"/>
              </a:p>
              <a:p>
                <a:r>
                  <a:rPr lang="en-US" sz="2400" b="1" dirty="0" smtClean="0"/>
                  <a:t>Observation 3: </a:t>
                </a:r>
                <a:r>
                  <a:rPr lang="en-US" sz="2400" dirty="0" smtClean="0"/>
                  <a:t>At least </a:t>
                </a:r>
                <a14:m>
                  <m:oMath xmlns:m="http://schemas.openxmlformats.org/officeDocument/2006/math">
                    <m:r>
                      <m:rPr>
                        <m:sty m:val="p"/>
                      </m:rPr>
                      <a:rPr lang="en-US" sz="2400" b="0" i="0" smtClean="0">
                        <a:latin typeface="Cambria Math" panose="02040503050406030204" pitchFamily="18" charset="0"/>
                      </a:rPr>
                      <m:t>n</m:t>
                    </m:r>
                    <m:r>
                      <a:rPr lang="en-US" sz="2400" b="0" i="0" smtClean="0">
                        <a:latin typeface="Cambria Math" panose="02040503050406030204" pitchFamily="18" charset="0"/>
                      </a:rPr>
                      <m:t>−</m:t>
                    </m:r>
                    <m:f>
                      <m:fPr>
                        <m:ctrlPr>
                          <a:rPr lang="en-US" sz="2400" i="1">
                            <a:latin typeface="Cambria Math" panose="02040503050406030204" pitchFamily="18" charset="0"/>
                          </a:rPr>
                        </m:ctrlPr>
                      </m:fPr>
                      <m:num>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𝑆</m:t>
                            </m:r>
                          </m:e>
                        </m:d>
                      </m:num>
                      <m:den>
                        <m:r>
                          <a:rPr lang="en-US" sz="2400" i="1">
                            <a:latin typeface="Cambria Math" panose="02040503050406030204" pitchFamily="18" charset="0"/>
                          </a:rPr>
                          <m:t>𝑐</m:t>
                        </m:r>
                      </m:den>
                    </m:f>
                  </m:oMath>
                </a14:m>
                <a:r>
                  <a:rPr lang="en-US" sz="2400" dirty="0" smtClean="0"/>
                  <a:t> nodes are “forward” c-good with respect to S.</a:t>
                </a:r>
              </a:p>
              <a:p>
                <a:r>
                  <a:rPr lang="en-US" sz="2400" b="1" dirty="0" smtClean="0"/>
                  <a:t>Observation 4: </a:t>
                </a:r>
                <a:r>
                  <a:rPr lang="en-US" sz="2400" dirty="0" smtClean="0"/>
                  <a:t>A symmetric argument implies that at least </a:t>
                </a:r>
                <a14:m>
                  <m:oMath xmlns:m="http://schemas.openxmlformats.org/officeDocument/2006/math">
                    <m:r>
                      <m:rPr>
                        <m:sty m:val="p"/>
                      </m:rPr>
                      <a:rPr lang="en-US" sz="2400">
                        <a:latin typeface="Cambria Math" panose="02040503050406030204" pitchFamily="18" charset="0"/>
                      </a:rPr>
                      <m:t>n</m:t>
                    </m:r>
                    <m:r>
                      <a:rPr lang="en-US" sz="2400">
                        <a:latin typeface="Cambria Math" panose="02040503050406030204" pitchFamily="18" charset="0"/>
                      </a:rPr>
                      <m:t>−</m:t>
                    </m:r>
                    <m:f>
                      <m:fPr>
                        <m:ctrlPr>
                          <a:rPr lang="en-US" sz="2400" i="1">
                            <a:latin typeface="Cambria Math" panose="02040503050406030204" pitchFamily="18" charset="0"/>
                          </a:rPr>
                        </m:ctrlPr>
                      </m:fPr>
                      <m:num>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𝑆</m:t>
                            </m:r>
                          </m:e>
                        </m:d>
                      </m:num>
                      <m:den>
                        <m:r>
                          <a:rPr lang="en-US" sz="2400" i="1">
                            <a:latin typeface="Cambria Math" panose="02040503050406030204" pitchFamily="18" charset="0"/>
                          </a:rPr>
                          <m:t>𝑐</m:t>
                        </m:r>
                      </m:den>
                    </m:f>
                  </m:oMath>
                </a14:m>
                <a:r>
                  <a:rPr lang="en-US" sz="2400" dirty="0" smtClean="0"/>
                  <a:t> are “backward” c-good.</a:t>
                </a:r>
              </a:p>
              <a:p>
                <a:endParaRPr lang="en-US" sz="2400" dirty="0"/>
              </a:p>
              <a:p>
                <a:r>
                  <a:rPr lang="en-US" sz="2400" b="1" dirty="0"/>
                  <a:t>Observation </a:t>
                </a:r>
                <a:r>
                  <a:rPr lang="en-US" sz="2400" b="1" dirty="0" smtClean="0"/>
                  <a:t>5: At least </a:t>
                </a:r>
                <a14:m>
                  <m:oMath xmlns:m="http://schemas.openxmlformats.org/officeDocument/2006/math">
                    <m:r>
                      <m:rPr>
                        <m:sty m:val="p"/>
                      </m:rPr>
                      <a:rPr lang="en-US" sz="2400">
                        <a:latin typeface="Cambria Math" panose="02040503050406030204" pitchFamily="18" charset="0"/>
                      </a:rPr>
                      <m:t>n</m:t>
                    </m:r>
                    <m:r>
                      <a:rPr lang="en-US" sz="2400">
                        <a:latin typeface="Cambria Math" panose="02040503050406030204" pitchFamily="18" charset="0"/>
                      </a:rPr>
                      <m:t>−</m:t>
                    </m:r>
                    <m:f>
                      <m:fPr>
                        <m:ctrlPr>
                          <a:rPr lang="en-US" sz="2400" i="1">
                            <a:latin typeface="Cambria Math" panose="02040503050406030204" pitchFamily="18" charset="0"/>
                          </a:rPr>
                        </m:ctrlPr>
                      </m:fPr>
                      <m:num>
                        <m:r>
                          <a:rPr lang="en-US" sz="2400" b="0" i="1" smtClean="0">
                            <a:latin typeface="Cambria Math" panose="02040503050406030204" pitchFamily="18" charset="0"/>
                          </a:rPr>
                          <m:t>2</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𝑆</m:t>
                            </m:r>
                          </m:e>
                        </m:d>
                      </m:num>
                      <m:den>
                        <m:r>
                          <a:rPr lang="en-US" sz="2400" i="1">
                            <a:latin typeface="Cambria Math" panose="02040503050406030204" pitchFamily="18" charset="0"/>
                          </a:rPr>
                          <m:t>𝑐</m:t>
                        </m:r>
                      </m:den>
                    </m:f>
                  </m:oMath>
                </a14:m>
                <a:r>
                  <a:rPr lang="en-US" sz="2400" dirty="0" smtClean="0"/>
                  <a:t> are c-good with respect to S.</a:t>
                </a:r>
                <a:endParaRPr lang="en-US" sz="2400" dirty="0"/>
              </a:p>
            </p:txBody>
          </p:sp>
        </mc:Choice>
        <mc:Fallback>
          <p:sp>
            <p:nvSpPr>
              <p:cNvPr id="4" name="TextBox 3"/>
              <p:cNvSpPr txBox="1">
                <a:spLocks noRot="1" noChangeAspect="1" noMove="1" noResize="1" noEditPoints="1" noAdjustHandles="1" noChangeArrowheads="1" noChangeShapeType="1" noTextEdit="1"/>
              </p:cNvSpPr>
              <p:nvPr/>
            </p:nvSpPr>
            <p:spPr>
              <a:xfrm>
                <a:off x="496856" y="2863637"/>
                <a:ext cx="11555984" cy="3214919"/>
              </a:xfrm>
              <a:prstGeom prst="rect">
                <a:avLst/>
              </a:prstGeom>
              <a:blipFill>
                <a:blip r:embed="rId2"/>
                <a:stretch>
                  <a:fillRect l="-844" t="-1518" b="-113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TextBox 54"/>
              <p:cNvSpPr txBox="1"/>
              <p:nvPr/>
            </p:nvSpPr>
            <p:spPr>
              <a:xfrm>
                <a:off x="636014" y="1690688"/>
                <a:ext cx="11277668" cy="1052148"/>
              </a:xfrm>
              <a:prstGeom prst="rect">
                <a:avLst/>
              </a:prstGeom>
              <a:noFill/>
            </p:spPr>
            <p:txBody>
              <a:bodyPr wrap="square" lIns="91440" tIns="45720" rIns="91440" bIns="45720" rtlCol="0">
                <a:spAutoFit/>
              </a:bodyPr>
              <a:lstStyle/>
              <a:p>
                <a:r>
                  <a:rPr lang="en-US" sz="2400" b="1" dirty="0"/>
                  <a:t>Lemma: </a:t>
                </a:r>
                <a:r>
                  <a:rPr lang="en-US" sz="2400" dirty="0"/>
                  <a:t>(Informal) </a:t>
                </a:r>
                <a14:m>
                  <m:oMath xmlns:m="http://schemas.openxmlformats.org/officeDocument/2006/math">
                    <m:d>
                      <m:dPr>
                        <m:begChr m:val="|"/>
                        <m:endChr m:val="|"/>
                        <m:ctrlPr>
                          <a:rPr lang="en-US" sz="2400" i="1">
                            <a:solidFill>
                              <a:srgbClr val="FF0000"/>
                            </a:solidFill>
                            <a:latin typeface="Cambria Math" panose="02040503050406030204" pitchFamily="18" charset="0"/>
                            <a:ea typeface="Cambria Math"/>
                          </a:rPr>
                        </m:ctrlPr>
                      </m:dPr>
                      <m:e>
                        <m:r>
                          <a:rPr lang="en-US" sz="2400" i="1">
                            <a:solidFill>
                              <a:srgbClr val="FF0000"/>
                            </a:solidFill>
                            <a:latin typeface="Cambria Math"/>
                            <a:ea typeface="Cambria Math"/>
                          </a:rPr>
                          <m:t>𝑆</m:t>
                        </m:r>
                      </m:e>
                    </m:d>
                    <m:r>
                      <a:rPr lang="en-US" sz="2400">
                        <a:solidFill>
                          <a:srgbClr val="FF0000"/>
                        </a:solidFill>
                        <a:latin typeface="Cambria Math"/>
                        <a:ea typeface="Cambria Math"/>
                      </a:rPr>
                      <m:t>=</m:t>
                    </m:r>
                    <m:r>
                      <a:rPr lang="en-US" sz="2400" i="1">
                        <a:solidFill>
                          <a:srgbClr val="FF0000"/>
                        </a:solidFill>
                        <a:latin typeface="Cambria Math"/>
                        <a:ea typeface="Cambria Math"/>
                      </a:rPr>
                      <m:t>𝑂</m:t>
                    </m:r>
                    <m:d>
                      <m:dPr>
                        <m:ctrlPr>
                          <a:rPr lang="el-GR" sz="2400" i="1">
                            <a:solidFill>
                              <a:srgbClr val="FF0000"/>
                            </a:solidFill>
                            <a:latin typeface="Cambria Math" panose="02040503050406030204" pitchFamily="18" charset="0"/>
                            <a:ea typeface="Cambria Math"/>
                          </a:rPr>
                        </m:ctrlPr>
                      </m:dPr>
                      <m:e>
                        <m:f>
                          <m:fPr>
                            <m:ctrlPr>
                              <a:rPr lang="el-GR" sz="2400" i="1">
                                <a:solidFill>
                                  <a:srgbClr val="FF0000"/>
                                </a:solidFill>
                                <a:latin typeface="Cambria Math" panose="02040503050406030204" pitchFamily="18" charset="0"/>
                                <a:ea typeface="Cambria Math"/>
                              </a:rPr>
                            </m:ctrlPr>
                          </m:fPr>
                          <m:num>
                            <m:r>
                              <a:rPr lang="en-US" sz="2400" i="1">
                                <a:solidFill>
                                  <a:srgbClr val="FF0000"/>
                                </a:solidFill>
                                <a:latin typeface="Cambria Math" panose="02040503050406030204" pitchFamily="18" charset="0"/>
                                <a:ea typeface="Cambria Math"/>
                              </a:rPr>
                              <m:t>𝑛</m:t>
                            </m:r>
                          </m:num>
                          <m:den>
                            <m:func>
                              <m:funcPr>
                                <m:ctrlPr>
                                  <a:rPr lang="en-US" sz="2400" i="1">
                                    <a:solidFill>
                                      <a:srgbClr val="FF0000"/>
                                    </a:solidFill>
                                    <a:latin typeface="Cambria Math" panose="02040503050406030204" pitchFamily="18" charset="0"/>
                                    <a:ea typeface="Cambria Math"/>
                                  </a:rPr>
                                </m:ctrlPr>
                              </m:funcPr>
                              <m:fName>
                                <m:r>
                                  <m:rPr>
                                    <m:sty m:val="p"/>
                                  </m:rPr>
                                  <a:rPr lang="en-US" sz="2400">
                                    <a:solidFill>
                                      <a:srgbClr val="FF0000"/>
                                    </a:solidFill>
                                    <a:latin typeface="Cambria Math"/>
                                    <a:ea typeface="Cambria Math"/>
                                  </a:rPr>
                                  <m:t>log</m:t>
                                </m:r>
                              </m:fName>
                              <m:e>
                                <m:r>
                                  <a:rPr lang="en-US" sz="2400" i="1">
                                    <a:solidFill>
                                      <a:srgbClr val="FF0000"/>
                                    </a:solidFill>
                                    <a:latin typeface="Cambria Math"/>
                                    <a:ea typeface="Cambria Math"/>
                                  </a:rPr>
                                  <m:t>𝑛</m:t>
                                </m:r>
                              </m:e>
                            </m:func>
                          </m:den>
                        </m:f>
                      </m:e>
                    </m:d>
                  </m:oMath>
                </a14:m>
                <a:r>
                  <a:rPr lang="en-US" sz="2400" dirty="0">
                    <a:solidFill>
                      <a:srgbClr val="FF0000"/>
                    </a:solidFill>
                  </a:rPr>
                  <a:t> </a:t>
                </a:r>
                <a:r>
                  <a:rPr lang="en-US" sz="2400" dirty="0"/>
                  <a:t>then at least </a:t>
                </a:r>
                <a14:m>
                  <m:oMath xmlns:m="http://schemas.openxmlformats.org/officeDocument/2006/math">
                    <m:r>
                      <m:rPr>
                        <m:sty m:val="p"/>
                      </m:rPr>
                      <a:rPr lang="el-GR" sz="2400" i="1">
                        <a:solidFill>
                          <a:srgbClr val="00B050"/>
                        </a:solidFill>
                        <a:latin typeface="Cambria Math"/>
                        <a:ea typeface="Cambria Math"/>
                      </a:rPr>
                      <m:t>Ω</m:t>
                    </m:r>
                    <m:d>
                      <m:dPr>
                        <m:ctrlPr>
                          <a:rPr lang="el-GR" sz="2400" i="1">
                            <a:solidFill>
                              <a:srgbClr val="00B050"/>
                            </a:solidFill>
                            <a:latin typeface="Cambria Math" panose="02040503050406030204" pitchFamily="18" charset="0"/>
                            <a:ea typeface="Cambria Math"/>
                          </a:rPr>
                        </m:ctrlPr>
                      </m:dPr>
                      <m:e>
                        <m:f>
                          <m:fPr>
                            <m:ctrlPr>
                              <a:rPr lang="el-GR" sz="2400" i="1">
                                <a:solidFill>
                                  <a:srgbClr val="00B050"/>
                                </a:solidFill>
                                <a:latin typeface="Cambria Math" panose="02040503050406030204" pitchFamily="18" charset="0"/>
                                <a:ea typeface="Cambria Math"/>
                              </a:rPr>
                            </m:ctrlPr>
                          </m:fPr>
                          <m:num>
                            <m:r>
                              <a:rPr lang="en-US" sz="2400" i="1">
                                <a:solidFill>
                                  <a:srgbClr val="00B050"/>
                                </a:solidFill>
                                <a:latin typeface="Cambria Math" panose="02040503050406030204" pitchFamily="18" charset="0"/>
                                <a:ea typeface="Cambria Math"/>
                              </a:rPr>
                              <m:t>𝑛</m:t>
                            </m:r>
                          </m:num>
                          <m:den>
                            <m:func>
                              <m:funcPr>
                                <m:ctrlPr>
                                  <a:rPr lang="en-US" sz="2400" i="1">
                                    <a:solidFill>
                                      <a:srgbClr val="00B050"/>
                                    </a:solidFill>
                                    <a:latin typeface="Cambria Math" panose="02040503050406030204" pitchFamily="18" charset="0"/>
                                    <a:ea typeface="Cambria Math"/>
                                  </a:rPr>
                                </m:ctrlPr>
                              </m:funcPr>
                              <m:fName>
                                <m:r>
                                  <m:rPr>
                                    <m:sty m:val="p"/>
                                  </m:rPr>
                                  <a:rPr lang="en-US" sz="2400">
                                    <a:solidFill>
                                      <a:srgbClr val="00B050"/>
                                    </a:solidFill>
                                    <a:latin typeface="Cambria Math"/>
                                    <a:ea typeface="Cambria Math"/>
                                  </a:rPr>
                                  <m:t>log</m:t>
                                </m:r>
                              </m:fName>
                              <m:e>
                                <m:r>
                                  <a:rPr lang="en-US" sz="2400" i="1">
                                    <a:solidFill>
                                      <a:srgbClr val="00B050"/>
                                    </a:solidFill>
                                    <a:latin typeface="Cambria Math"/>
                                    <a:ea typeface="Cambria Math"/>
                                  </a:rPr>
                                  <m:t>𝑛</m:t>
                                </m:r>
                              </m:e>
                            </m:func>
                          </m:den>
                        </m:f>
                      </m:e>
                    </m:d>
                  </m:oMath>
                </a14:m>
                <a:r>
                  <a:rPr lang="en-US" sz="2400" dirty="0">
                    <a:solidFill>
                      <a:srgbClr val="00B050"/>
                    </a:solidFill>
                  </a:rPr>
                  <a:t> </a:t>
                </a:r>
                <a:r>
                  <a:rPr lang="en-US" sz="2400" dirty="0"/>
                  <a:t>nodes in </a:t>
                </a:r>
                <a14:m>
                  <m:oMath xmlns:m="http://schemas.openxmlformats.org/officeDocument/2006/math">
                    <m:sSub>
                      <m:sSubPr>
                        <m:ctrlPr>
                          <a:rPr lang="en-US" sz="2400" i="1">
                            <a:solidFill>
                              <a:srgbClr val="00B0F0"/>
                            </a:solidFill>
                            <a:latin typeface="Cambria Math" panose="02040503050406030204" pitchFamily="18" charset="0"/>
                          </a:rPr>
                        </m:ctrlPr>
                      </m:sSubPr>
                      <m:e>
                        <m:r>
                          <a:rPr lang="en-US" sz="2400" i="1">
                            <a:solidFill>
                              <a:srgbClr val="00B0F0"/>
                            </a:solidFill>
                            <a:latin typeface="Cambria Math"/>
                          </a:rPr>
                          <m:t>𝐺</m:t>
                        </m:r>
                      </m:e>
                      <m:sub>
                        <m:r>
                          <a:rPr lang="en-US" sz="2400" i="1">
                            <a:solidFill>
                              <a:srgbClr val="00B0F0"/>
                            </a:solidFill>
                            <a:latin typeface="Cambria Math"/>
                          </a:rPr>
                          <m:t>𝑚</m:t>
                        </m:r>
                      </m:sub>
                    </m:sSub>
                  </m:oMath>
                </a14:m>
                <a:r>
                  <a:rPr lang="en-US" sz="2400" dirty="0">
                    <a:solidFill>
                      <a:srgbClr val="FF0000"/>
                    </a:solidFill>
                  </a:rPr>
                  <a:t>-S</a:t>
                </a:r>
                <a:r>
                  <a:rPr lang="en-US" sz="2400" dirty="0"/>
                  <a:t> are </a:t>
                </a:r>
                <a:r>
                  <a:rPr lang="en-US" sz="2400" dirty="0">
                    <a:solidFill>
                      <a:srgbClr val="00B050"/>
                    </a:solidFill>
                  </a:rPr>
                  <a:t>both</a:t>
                </a:r>
                <a:r>
                  <a:rPr lang="en-US" sz="2400" dirty="0"/>
                  <a:t> </a:t>
                </a:r>
                <a:r>
                  <a:rPr lang="en-US" sz="2400" dirty="0">
                    <a:solidFill>
                      <a:srgbClr val="00B050"/>
                    </a:solidFill>
                  </a:rPr>
                  <a:t>c-good</a:t>
                </a:r>
                <a:r>
                  <a:rPr lang="en-US" sz="2400" dirty="0"/>
                  <a:t> and </a:t>
                </a:r>
                <a:r>
                  <a:rPr lang="en-US" sz="2400" dirty="0">
                    <a:solidFill>
                      <a:srgbClr val="00B050"/>
                    </a:solidFill>
                  </a:rPr>
                  <a:t>local expanders </a:t>
                </a:r>
                <a:r>
                  <a:rPr lang="en-US" sz="2400" dirty="0"/>
                  <a:t>(</a:t>
                </a:r>
                <a:r>
                  <a:rPr lang="en-US" sz="2400" dirty="0" err="1"/>
                  <a:t>whp</a:t>
                </a:r>
                <a:r>
                  <a:rPr lang="en-US" sz="2400" dirty="0"/>
                  <a:t>).</a:t>
                </a:r>
              </a:p>
            </p:txBody>
          </p:sp>
        </mc:Choice>
        <mc:Fallback>
          <p:sp>
            <p:nvSpPr>
              <p:cNvPr id="55" name="TextBox 54"/>
              <p:cNvSpPr txBox="1">
                <a:spLocks noRot="1" noChangeAspect="1" noMove="1" noResize="1" noEditPoints="1" noAdjustHandles="1" noChangeArrowheads="1" noChangeShapeType="1" noTextEdit="1"/>
              </p:cNvSpPr>
              <p:nvPr/>
            </p:nvSpPr>
            <p:spPr>
              <a:xfrm>
                <a:off x="636014" y="1690688"/>
                <a:ext cx="11277668" cy="1052148"/>
              </a:xfrm>
              <a:prstGeom prst="rect">
                <a:avLst/>
              </a:prstGeom>
              <a:blipFill>
                <a:blip r:embed="rId3"/>
                <a:stretch>
                  <a:fillRect l="-811" b="-12139"/>
                </a:stretch>
              </a:blipFill>
            </p:spPr>
            <p:txBody>
              <a:bodyPr/>
              <a:lstStyle/>
              <a:p>
                <a:r>
                  <a:rPr lang="en-US">
                    <a:noFill/>
                  </a:rPr>
                  <a:t> </a:t>
                </a:r>
              </a:p>
            </p:txBody>
          </p:sp>
        </mc:Fallback>
      </mc:AlternateContent>
    </p:spTree>
    <p:extLst>
      <p:ext uri="{BB962C8B-B14F-4D97-AF65-F5344CB8AC3E}">
        <p14:creationId xmlns:p14="http://schemas.microsoft.com/office/powerpoint/2010/main" val="265783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5"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Expander Node: </a:t>
            </a:r>
            <a:r>
              <a:rPr lang="en-US" dirty="0" smtClean="0">
                <a:solidFill>
                  <a:srgbClr val="7030A0"/>
                </a:solidFill>
              </a:rPr>
              <a:t>v</a:t>
            </a:r>
            <a:endParaRPr lang="en-US" dirty="0">
              <a:solidFill>
                <a:srgbClr val="7030A0"/>
              </a:solidFill>
            </a:endParaRPr>
          </a:p>
        </p:txBody>
      </p:sp>
      <p:sp>
        <p:nvSpPr>
          <p:cNvPr id="24" name="Oval 23"/>
          <p:cNvSpPr/>
          <p:nvPr/>
        </p:nvSpPr>
        <p:spPr>
          <a:xfrm>
            <a:off x="1595334" y="2436494"/>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25" name="Oval 24"/>
          <p:cNvSpPr/>
          <p:nvPr/>
        </p:nvSpPr>
        <p:spPr>
          <a:xfrm>
            <a:off x="2536875" y="2436494"/>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cxnSp>
        <p:nvCxnSpPr>
          <p:cNvPr id="27" name="Straight Arrow Connector 26"/>
          <p:cNvCxnSpPr/>
          <p:nvPr/>
        </p:nvCxnSpPr>
        <p:spPr>
          <a:xfrm>
            <a:off x="2147309" y="2710044"/>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3664663" y="2431098"/>
            <a:ext cx="941204"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v-2r</a:t>
            </a:r>
          </a:p>
        </p:txBody>
      </p:sp>
      <p:sp>
        <p:nvSpPr>
          <p:cNvPr id="31" name="Oval 30"/>
          <p:cNvSpPr/>
          <p:nvPr/>
        </p:nvSpPr>
        <p:spPr>
          <a:xfrm>
            <a:off x="8249806" y="2421659"/>
            <a:ext cx="581135" cy="55789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a:t>
            </a:r>
          </a:p>
        </p:txBody>
      </p:sp>
      <p:cxnSp>
        <p:nvCxnSpPr>
          <p:cNvPr id="32" name="Straight Arrow Connector 31"/>
          <p:cNvCxnSpPr/>
          <p:nvPr/>
        </p:nvCxnSpPr>
        <p:spPr>
          <a:xfrm>
            <a:off x="4636383" y="2734751"/>
            <a:ext cx="184112"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017743" y="2162266"/>
            <a:ext cx="679994" cy="954107"/>
          </a:xfrm>
          <a:prstGeom prst="rect">
            <a:avLst/>
          </a:prstGeom>
          <a:noFill/>
        </p:spPr>
        <p:txBody>
          <a:bodyPr wrap="none" lIns="91440" tIns="45720" rIns="91440" bIns="45720" rtlCol="0">
            <a:spAutoFit/>
          </a:bodyPr>
          <a:lstStyle/>
          <a:p>
            <a:r>
              <a:rPr lang="en-US" sz="5600" dirty="0"/>
              <a:t>…</a:t>
            </a:r>
          </a:p>
        </p:txBody>
      </p:sp>
      <p:cxnSp>
        <p:nvCxnSpPr>
          <p:cNvPr id="34" name="Straight Arrow Connector 33"/>
          <p:cNvCxnSpPr/>
          <p:nvPr/>
        </p:nvCxnSpPr>
        <p:spPr>
          <a:xfrm>
            <a:off x="8065692" y="2700607"/>
            <a:ext cx="184113"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10535962" y="238792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n</a:t>
            </a:r>
          </a:p>
        </p:txBody>
      </p:sp>
      <p:cxnSp>
        <p:nvCxnSpPr>
          <p:cNvPr id="36" name="Straight Arrow Connector 35"/>
          <p:cNvCxnSpPr/>
          <p:nvPr/>
        </p:nvCxnSpPr>
        <p:spPr>
          <a:xfrm>
            <a:off x="10167737" y="270060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30941" y="270534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6658525" y="2424359"/>
            <a:ext cx="941204"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v-r</a:t>
            </a:r>
          </a:p>
        </p:txBody>
      </p:sp>
      <p:sp>
        <p:nvSpPr>
          <p:cNvPr id="40" name="TextBox 39"/>
          <p:cNvSpPr txBox="1"/>
          <p:nvPr/>
        </p:nvSpPr>
        <p:spPr>
          <a:xfrm>
            <a:off x="7451647" y="2046764"/>
            <a:ext cx="679994" cy="954107"/>
          </a:xfrm>
          <a:prstGeom prst="rect">
            <a:avLst/>
          </a:prstGeom>
          <a:noFill/>
        </p:spPr>
        <p:txBody>
          <a:bodyPr wrap="none" lIns="91440" tIns="45720" rIns="91440" bIns="45720" rtlCol="0">
            <a:spAutoFit/>
          </a:bodyPr>
          <a:lstStyle/>
          <a:p>
            <a:r>
              <a:rPr lang="en-US" sz="5600" dirty="0"/>
              <a:t>…</a:t>
            </a:r>
          </a:p>
        </p:txBody>
      </p:sp>
      <p:sp>
        <p:nvSpPr>
          <p:cNvPr id="41" name="Oval 40"/>
          <p:cNvSpPr/>
          <p:nvPr/>
        </p:nvSpPr>
        <p:spPr>
          <a:xfrm>
            <a:off x="3620147" y="2150504"/>
            <a:ext cx="2984413" cy="1105603"/>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42" name="Oval 41"/>
          <p:cNvSpPr/>
          <p:nvPr/>
        </p:nvSpPr>
        <p:spPr>
          <a:xfrm>
            <a:off x="6619329" y="2007264"/>
            <a:ext cx="2271761" cy="1319216"/>
          </a:xfrm>
          <a:prstGeom prst="ellipse">
            <a:avLst/>
          </a:prstGeom>
          <a:solidFill>
            <a:srgbClr val="7030A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45" name="TextBox 44"/>
          <p:cNvSpPr txBox="1"/>
          <p:nvPr/>
        </p:nvSpPr>
        <p:spPr>
          <a:xfrm>
            <a:off x="4818395" y="2092367"/>
            <a:ext cx="679994" cy="954107"/>
          </a:xfrm>
          <a:prstGeom prst="rect">
            <a:avLst/>
          </a:prstGeom>
          <a:noFill/>
        </p:spPr>
        <p:txBody>
          <a:bodyPr wrap="none" lIns="91440" tIns="45720" rIns="91440" bIns="45720" rtlCol="0">
            <a:spAutoFit/>
          </a:bodyPr>
          <a:lstStyle/>
          <a:p>
            <a:r>
              <a:rPr lang="en-US" sz="5600" dirty="0"/>
              <a:t>…</a:t>
            </a:r>
          </a:p>
        </p:txBody>
      </p:sp>
      <p:sp>
        <p:nvSpPr>
          <p:cNvPr id="46" name="TextBox 45"/>
          <p:cNvSpPr txBox="1"/>
          <p:nvPr/>
        </p:nvSpPr>
        <p:spPr>
          <a:xfrm>
            <a:off x="9369469" y="2046764"/>
            <a:ext cx="679994" cy="954107"/>
          </a:xfrm>
          <a:prstGeom prst="rect">
            <a:avLst/>
          </a:prstGeom>
          <a:noFill/>
        </p:spPr>
        <p:txBody>
          <a:bodyPr wrap="none" lIns="91440" tIns="45720" rIns="91440" bIns="45720" rtlCol="0">
            <a:spAutoFit/>
          </a:bodyPr>
          <a:lstStyle/>
          <a:p>
            <a:r>
              <a:rPr lang="en-US" sz="5600" dirty="0"/>
              <a:t>…</a:t>
            </a:r>
          </a:p>
        </p:txBody>
      </p:sp>
      <p:sp>
        <p:nvSpPr>
          <p:cNvPr id="47" name="Oval 46"/>
          <p:cNvSpPr/>
          <p:nvPr/>
        </p:nvSpPr>
        <p:spPr>
          <a:xfrm>
            <a:off x="5337903" y="2446825"/>
            <a:ext cx="119836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v-r-1</a:t>
            </a:r>
          </a:p>
        </p:txBody>
      </p:sp>
      <p:cxnSp>
        <p:nvCxnSpPr>
          <p:cNvPr id="48" name="Straight Arrow Connector 47"/>
          <p:cNvCxnSpPr/>
          <p:nvPr/>
        </p:nvCxnSpPr>
        <p:spPr>
          <a:xfrm flipV="1">
            <a:off x="6527272" y="2725773"/>
            <a:ext cx="184112" cy="509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9" name="Left Brace 68"/>
          <p:cNvSpPr/>
          <p:nvPr/>
        </p:nvSpPr>
        <p:spPr>
          <a:xfrm rot="5400000" flipH="1">
            <a:off x="6018224" y="1077691"/>
            <a:ext cx="671448" cy="4953981"/>
          </a:xfrm>
          <a:prstGeom prst="leftBrace">
            <a:avLst>
              <a:gd name="adj1" fmla="val 8333"/>
              <a:gd name="adj2" fmla="val 5189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91440" tIns="45720" rIns="91440" bIns="45720" spcCol="0" rtlCol="0" anchor="ctr"/>
          <a:lstStyle/>
          <a:p>
            <a:pPr algn="ctr"/>
            <a:endParaRPr lang="en-US" sz="2400">
              <a:solidFill>
                <a:srgbClr val="FF0000"/>
              </a:solidFill>
            </a:endParaRPr>
          </a:p>
        </p:txBody>
      </p:sp>
      <mc:AlternateContent xmlns:mc="http://schemas.openxmlformats.org/markup-compatibility/2006">
        <mc:Choice xmlns:a14="http://schemas.microsoft.com/office/drawing/2010/main" Requires="a14">
          <p:sp>
            <p:nvSpPr>
              <p:cNvPr id="70" name="TextBox 69"/>
              <p:cNvSpPr txBox="1"/>
              <p:nvPr/>
            </p:nvSpPr>
            <p:spPr>
              <a:xfrm>
                <a:off x="3620147" y="3899053"/>
                <a:ext cx="2463872" cy="523220"/>
              </a:xfrm>
              <a:prstGeom prst="rect">
                <a:avLst/>
              </a:prstGeom>
              <a:noFill/>
            </p:spPr>
            <p:txBody>
              <a:bodyPr wrap="square" lIns="91440" tIns="45720" rIns="91440" bIns="45720" rtlCol="0">
                <a:spAutoFit/>
              </a:bodyPr>
              <a:lstStyle/>
              <a:p>
                <a:pPr/>
                <a14:m>
                  <m:oMathPara xmlns:m="http://schemas.openxmlformats.org/officeDocument/2006/math">
                    <m:oMathParaPr>
                      <m:jc m:val="centerGroup"/>
                    </m:oMathParaPr>
                    <m:oMath xmlns:m="http://schemas.openxmlformats.org/officeDocument/2006/math">
                      <m:r>
                        <a:rPr lang="en-US" sz="2800" i="1">
                          <a:solidFill>
                            <a:srgbClr val="FF0000"/>
                          </a:solidFill>
                          <a:latin typeface="Cambria Math"/>
                        </a:rPr>
                        <m:t>𝐶𝑜𝑛𝑡𝑎𝑖𝑛𝑠</m:t>
                      </m:r>
                      <m:r>
                        <a:rPr lang="en-US" sz="2800" i="1">
                          <a:solidFill>
                            <a:srgbClr val="FF0000"/>
                          </a:solidFill>
                          <a:latin typeface="Cambria Math"/>
                        </a:rPr>
                        <m:t> </m:t>
                      </m:r>
                      <m:r>
                        <a:rPr lang="en-US" sz="2800" i="1">
                          <a:solidFill>
                            <a:srgbClr val="FF0000"/>
                          </a:solidFill>
                          <a:latin typeface="Cambria Math"/>
                        </a:rPr>
                        <m:t>𝐵𝑖𝑝𝑎𝑟𝑡𝑖𝑡𝑒</m:t>
                      </m:r>
                      <m:r>
                        <a:rPr lang="en-US" sz="2800" i="1">
                          <a:solidFill>
                            <a:srgbClr val="FF0000"/>
                          </a:solidFill>
                          <a:latin typeface="Cambria Math"/>
                        </a:rPr>
                        <m:t> </m:t>
                      </m:r>
                      <m:r>
                        <a:rPr lang="en-US" sz="2800" i="1">
                          <a:solidFill>
                            <a:srgbClr val="FF0000"/>
                          </a:solidFill>
                          <a:latin typeface="Cambria Math"/>
                        </a:rPr>
                        <m:t>𝐸𝑥𝑝𝑎𝑛𝑑𝑒𝑟</m:t>
                      </m:r>
                      <m:r>
                        <a:rPr lang="en-US" sz="2800" i="1">
                          <a:solidFill>
                            <a:srgbClr val="FF0000"/>
                          </a:solidFill>
                          <a:latin typeface="Cambria Math"/>
                        </a:rPr>
                        <m:t> </m:t>
                      </m:r>
                      <m:r>
                        <a:rPr lang="en-US" sz="2800" i="1">
                          <a:solidFill>
                            <a:srgbClr val="FF0000"/>
                          </a:solidFill>
                          <a:latin typeface="Cambria Math"/>
                        </a:rPr>
                        <m:t>𝐺𝑟𝑎𝑝h</m:t>
                      </m:r>
                    </m:oMath>
                  </m:oMathPara>
                </a14:m>
                <a:endParaRPr lang="en-US" sz="2800" dirty="0">
                  <a:solidFill>
                    <a:srgbClr val="FF0000"/>
                  </a:solidFill>
                </a:endParaRPr>
              </a:p>
            </p:txBody>
          </p:sp>
        </mc:Choice>
        <mc:Fallback>
          <p:sp>
            <p:nvSpPr>
              <p:cNvPr id="70" name="TextBox 69"/>
              <p:cNvSpPr txBox="1">
                <a:spLocks noRot="1" noChangeAspect="1" noMove="1" noResize="1" noEditPoints="1" noAdjustHandles="1" noChangeArrowheads="1" noChangeShapeType="1" noTextEdit="1"/>
              </p:cNvSpPr>
              <p:nvPr/>
            </p:nvSpPr>
            <p:spPr>
              <a:xfrm>
                <a:off x="3620147" y="3899053"/>
                <a:ext cx="2463872" cy="523220"/>
              </a:xfrm>
              <a:prstGeom prst="rect">
                <a:avLst/>
              </a:prstGeom>
              <a:blipFill>
                <a:blip r:embed="rId2"/>
                <a:stretch>
                  <a:fillRect r="-135644"/>
                </a:stretch>
              </a:blipFill>
            </p:spPr>
            <p:txBody>
              <a:bodyPr/>
              <a:lstStyle/>
              <a:p>
                <a:r>
                  <a:rPr lang="en-US">
                    <a:noFill/>
                  </a:rPr>
                  <a:t> </a:t>
                </a:r>
              </a:p>
            </p:txBody>
          </p:sp>
        </mc:Fallback>
      </mc:AlternateContent>
      <p:sp>
        <p:nvSpPr>
          <p:cNvPr id="90" name="Oval 89"/>
          <p:cNvSpPr/>
          <p:nvPr/>
        </p:nvSpPr>
        <p:spPr>
          <a:xfrm>
            <a:off x="1431642" y="520794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91" name="Oval 90"/>
          <p:cNvSpPr/>
          <p:nvPr/>
        </p:nvSpPr>
        <p:spPr>
          <a:xfrm>
            <a:off x="2373183" y="520794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cxnSp>
        <p:nvCxnSpPr>
          <p:cNvPr id="92" name="Straight Arrow Connector 91"/>
          <p:cNvCxnSpPr/>
          <p:nvPr/>
        </p:nvCxnSpPr>
        <p:spPr>
          <a:xfrm>
            <a:off x="1983617" y="548149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8086113" y="5217191"/>
            <a:ext cx="1358351"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v+2r-1</a:t>
            </a:r>
          </a:p>
        </p:txBody>
      </p:sp>
      <p:sp>
        <p:nvSpPr>
          <p:cNvPr id="94" name="Oval 93"/>
          <p:cNvSpPr/>
          <p:nvPr/>
        </p:nvSpPr>
        <p:spPr>
          <a:xfrm>
            <a:off x="3844698" y="5227251"/>
            <a:ext cx="581135" cy="55789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a:t>
            </a:r>
          </a:p>
        </p:txBody>
      </p:sp>
      <p:cxnSp>
        <p:nvCxnSpPr>
          <p:cNvPr id="95" name="Straight Arrow Connector 94"/>
          <p:cNvCxnSpPr/>
          <p:nvPr/>
        </p:nvCxnSpPr>
        <p:spPr>
          <a:xfrm>
            <a:off x="4472691" y="5506199"/>
            <a:ext cx="184112"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2854051" y="4933714"/>
            <a:ext cx="679994" cy="954107"/>
          </a:xfrm>
          <a:prstGeom prst="rect">
            <a:avLst/>
          </a:prstGeom>
          <a:noFill/>
        </p:spPr>
        <p:txBody>
          <a:bodyPr wrap="none" lIns="91440" tIns="45720" rIns="91440" bIns="45720" rtlCol="0">
            <a:spAutoFit/>
          </a:bodyPr>
          <a:lstStyle/>
          <a:p>
            <a:r>
              <a:rPr lang="en-US" sz="5600" dirty="0"/>
              <a:t>…</a:t>
            </a:r>
          </a:p>
        </p:txBody>
      </p:sp>
      <p:cxnSp>
        <p:nvCxnSpPr>
          <p:cNvPr id="97" name="Straight Arrow Connector 96"/>
          <p:cNvCxnSpPr/>
          <p:nvPr/>
        </p:nvCxnSpPr>
        <p:spPr>
          <a:xfrm>
            <a:off x="7902001" y="5472055"/>
            <a:ext cx="184113"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10372270" y="5159374"/>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n</a:t>
            </a:r>
          </a:p>
        </p:txBody>
      </p:sp>
      <p:cxnSp>
        <p:nvCxnSpPr>
          <p:cNvPr id="99" name="Straight Arrow Connector 98"/>
          <p:cNvCxnSpPr/>
          <p:nvPr/>
        </p:nvCxnSpPr>
        <p:spPr>
          <a:xfrm>
            <a:off x="10004045" y="547205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9342845" y="547647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6494833" y="5195807"/>
            <a:ext cx="941204"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err="1"/>
              <a:t>v+r</a:t>
            </a:r>
            <a:endParaRPr lang="en-US" sz="2267" dirty="0"/>
          </a:p>
        </p:txBody>
      </p:sp>
      <p:sp>
        <p:nvSpPr>
          <p:cNvPr id="102" name="TextBox 101"/>
          <p:cNvSpPr txBox="1"/>
          <p:nvPr/>
        </p:nvSpPr>
        <p:spPr>
          <a:xfrm>
            <a:off x="7287955" y="4818212"/>
            <a:ext cx="679994" cy="954107"/>
          </a:xfrm>
          <a:prstGeom prst="rect">
            <a:avLst/>
          </a:prstGeom>
          <a:noFill/>
        </p:spPr>
        <p:txBody>
          <a:bodyPr wrap="none" lIns="91440" tIns="45720" rIns="91440" bIns="45720" rtlCol="0">
            <a:spAutoFit/>
          </a:bodyPr>
          <a:lstStyle/>
          <a:p>
            <a:r>
              <a:rPr lang="en-US" sz="5600" dirty="0"/>
              <a:t>…</a:t>
            </a:r>
          </a:p>
        </p:txBody>
      </p:sp>
      <p:sp>
        <p:nvSpPr>
          <p:cNvPr id="105" name="TextBox 104"/>
          <p:cNvSpPr txBox="1"/>
          <p:nvPr/>
        </p:nvSpPr>
        <p:spPr>
          <a:xfrm>
            <a:off x="4654701" y="4863815"/>
            <a:ext cx="679994" cy="954107"/>
          </a:xfrm>
          <a:prstGeom prst="rect">
            <a:avLst/>
          </a:prstGeom>
          <a:noFill/>
        </p:spPr>
        <p:txBody>
          <a:bodyPr wrap="none" lIns="91440" tIns="45720" rIns="91440" bIns="45720" rtlCol="0">
            <a:spAutoFit/>
          </a:bodyPr>
          <a:lstStyle/>
          <a:p>
            <a:r>
              <a:rPr lang="en-US" sz="5600" dirty="0"/>
              <a:t>…</a:t>
            </a:r>
          </a:p>
        </p:txBody>
      </p:sp>
      <p:sp>
        <p:nvSpPr>
          <p:cNvPr id="106" name="TextBox 105"/>
          <p:cNvSpPr txBox="1"/>
          <p:nvPr/>
        </p:nvSpPr>
        <p:spPr>
          <a:xfrm>
            <a:off x="9571267" y="4807882"/>
            <a:ext cx="679994" cy="954107"/>
          </a:xfrm>
          <a:prstGeom prst="rect">
            <a:avLst/>
          </a:prstGeom>
          <a:noFill/>
        </p:spPr>
        <p:txBody>
          <a:bodyPr wrap="none" lIns="91440" tIns="45720" rIns="91440" bIns="45720" rtlCol="0">
            <a:spAutoFit/>
          </a:bodyPr>
          <a:lstStyle/>
          <a:p>
            <a:r>
              <a:rPr lang="en-US" sz="5600" dirty="0"/>
              <a:t>…</a:t>
            </a:r>
          </a:p>
        </p:txBody>
      </p:sp>
      <p:sp>
        <p:nvSpPr>
          <p:cNvPr id="107" name="Oval 106"/>
          <p:cNvSpPr/>
          <p:nvPr/>
        </p:nvSpPr>
        <p:spPr>
          <a:xfrm>
            <a:off x="5159995" y="5218273"/>
            <a:ext cx="1212580"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v+r-1</a:t>
            </a:r>
          </a:p>
        </p:txBody>
      </p:sp>
      <p:cxnSp>
        <p:nvCxnSpPr>
          <p:cNvPr id="108" name="Straight Arrow Connector 107"/>
          <p:cNvCxnSpPr/>
          <p:nvPr/>
        </p:nvCxnSpPr>
        <p:spPr>
          <a:xfrm flipV="1">
            <a:off x="6363580" y="5497221"/>
            <a:ext cx="184112" cy="509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9" name="Oval 108"/>
          <p:cNvSpPr/>
          <p:nvPr/>
        </p:nvSpPr>
        <p:spPr>
          <a:xfrm>
            <a:off x="3700941" y="4885519"/>
            <a:ext cx="2671635" cy="1105603"/>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110" name="Oval 109"/>
          <p:cNvSpPr/>
          <p:nvPr/>
        </p:nvSpPr>
        <p:spPr>
          <a:xfrm>
            <a:off x="6494833" y="4923673"/>
            <a:ext cx="3032124" cy="1105603"/>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mc:AlternateContent xmlns:mc="http://schemas.openxmlformats.org/markup-compatibility/2006">
        <mc:Choice xmlns:a14="http://schemas.microsoft.com/office/drawing/2010/main" Requires="a14">
          <p:sp>
            <p:nvSpPr>
              <p:cNvPr id="111" name="TextBox 110"/>
              <p:cNvSpPr txBox="1"/>
              <p:nvPr/>
            </p:nvSpPr>
            <p:spPr>
              <a:xfrm>
                <a:off x="372643" y="1754376"/>
                <a:ext cx="2745367" cy="584775"/>
              </a:xfrm>
              <a:prstGeom prst="rect">
                <a:avLst/>
              </a:prstGeom>
              <a:noFill/>
            </p:spPr>
            <p:txBody>
              <a:bodyPr wrap="none" lIns="91440" tIns="45720" rIns="91440" bIns="45720" rtlCol="0">
                <a:spAutoFit/>
              </a:bodyPr>
              <a:lstStyle/>
              <a:p>
                <a:r>
                  <a:rPr lang="en-US" sz="3200" dirty="0"/>
                  <a:t>For </a:t>
                </a:r>
                <a:r>
                  <a:rPr lang="en-US" sz="3200" i="1" dirty="0"/>
                  <a:t>every</a:t>
                </a:r>
                <a:r>
                  <a:rPr lang="en-US" sz="3200" dirty="0"/>
                  <a:t> </a:t>
                </a:r>
                <a14:m>
                  <m:oMath xmlns:m="http://schemas.openxmlformats.org/officeDocument/2006/math">
                    <m:r>
                      <m:rPr>
                        <m:sty m:val="p"/>
                      </m:rPr>
                      <a:rPr lang="en-US" sz="3200">
                        <a:latin typeface="Cambria Math"/>
                        <a:ea typeface="Cambria Math"/>
                      </a:rPr>
                      <m:t>r</m:t>
                    </m:r>
                    <m:r>
                      <a:rPr lang="en-US" sz="3200" i="1">
                        <a:latin typeface="Cambria Math"/>
                        <a:ea typeface="Cambria Math"/>
                      </a:rPr>
                      <m:t>≥1</m:t>
                    </m:r>
                  </m:oMath>
                </a14:m>
                <a:endParaRPr lang="en-US" sz="3200" dirty="0"/>
              </a:p>
            </p:txBody>
          </p:sp>
        </mc:Choice>
        <mc:Fallback>
          <p:sp>
            <p:nvSpPr>
              <p:cNvPr id="111" name="TextBox 110"/>
              <p:cNvSpPr txBox="1">
                <a:spLocks noRot="1" noChangeAspect="1" noMove="1" noResize="1" noEditPoints="1" noAdjustHandles="1" noChangeArrowheads="1" noChangeShapeType="1" noTextEdit="1"/>
              </p:cNvSpPr>
              <p:nvPr/>
            </p:nvSpPr>
            <p:spPr>
              <a:xfrm>
                <a:off x="372643" y="1754376"/>
                <a:ext cx="2745367" cy="584775"/>
              </a:xfrm>
              <a:prstGeom prst="rect">
                <a:avLst/>
              </a:prstGeom>
              <a:blipFill>
                <a:blip r:embed="rId3"/>
                <a:stretch>
                  <a:fillRect l="-5556" t="-12500" b="-34375"/>
                </a:stretch>
              </a:blipFill>
            </p:spPr>
            <p:txBody>
              <a:bodyPr/>
              <a:lstStyle/>
              <a:p>
                <a:r>
                  <a:rPr lang="en-US">
                    <a:noFill/>
                  </a:rPr>
                  <a:t> </a:t>
                </a:r>
              </a:p>
            </p:txBody>
          </p:sp>
        </mc:Fallback>
      </mc:AlternateContent>
      <p:sp>
        <p:nvSpPr>
          <p:cNvPr id="112" name="Left Brace 111"/>
          <p:cNvSpPr/>
          <p:nvPr/>
        </p:nvSpPr>
        <p:spPr>
          <a:xfrm rot="5400000">
            <a:off x="6195867" y="1930418"/>
            <a:ext cx="508373" cy="5498223"/>
          </a:xfrm>
          <a:prstGeom prst="leftBrace">
            <a:avLst>
              <a:gd name="adj1" fmla="val 8333"/>
              <a:gd name="adj2" fmla="val 5189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91440" tIns="45720" rIns="91440" bIns="45720" spcCol="0" rtlCol="0" anchor="ctr"/>
          <a:lstStyle/>
          <a:p>
            <a:pPr algn="ctr"/>
            <a:endParaRPr lang="en-US" sz="2400">
              <a:solidFill>
                <a:srgbClr val="FF0000"/>
              </a:solidFill>
            </a:endParaRPr>
          </a:p>
        </p:txBody>
      </p:sp>
    </p:spTree>
    <p:extLst>
      <p:ext uri="{BB962C8B-B14F-4D97-AF65-F5344CB8AC3E}">
        <p14:creationId xmlns:p14="http://schemas.microsoft.com/office/powerpoint/2010/main" val="21785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mph" presetSubtype="0" grpId="0" nodeType="clickEffect">
                                  <p:stCondLst>
                                    <p:cond delay="0"/>
                                  </p:stCondLst>
                                  <p:childTnLst>
                                    <p:set>
                                      <p:cBhvr rctx="PPT">
                                        <p:cTn id="12" dur="indefinite"/>
                                        <p:tgtEl>
                                          <p:spTgt spid="25"/>
                                        </p:tgtEl>
                                        <p:attrNameLst>
                                          <p:attrName>style.opacity</p:attrName>
                                        </p:attrNameLst>
                                      </p:cBhvr>
                                      <p:to>
                                        <p:strVal val="0.5"/>
                                      </p:to>
                                    </p:set>
                                    <p:animEffect filter="image" prLst="opacity: 0.5">
                                      <p:cBhvr rctx="IE">
                                        <p:cTn id="13" dur="indefinite"/>
                                        <p:tgtEl>
                                          <p:spTgt spid="25"/>
                                        </p:tgtEl>
                                      </p:cBhvr>
                                    </p:animEffect>
                                  </p:childTnLst>
                                </p:cTn>
                              </p:par>
                              <p:par>
                                <p:cTn id="14" presetID="9" presetClass="emph" presetSubtype="0" nodeType="withEffect">
                                  <p:stCondLst>
                                    <p:cond delay="0"/>
                                  </p:stCondLst>
                                  <p:childTnLst>
                                    <p:set>
                                      <p:cBhvr rctx="PPT">
                                        <p:cTn id="15" dur="indefinite"/>
                                        <p:tgtEl>
                                          <p:spTgt spid="27"/>
                                        </p:tgtEl>
                                        <p:attrNameLst>
                                          <p:attrName>style.opacity</p:attrName>
                                        </p:attrNameLst>
                                      </p:cBhvr>
                                      <p:to>
                                        <p:strVal val="0.5"/>
                                      </p:to>
                                    </p:set>
                                    <p:animEffect filter="image" prLst="opacity: 0.5">
                                      <p:cBhvr rctx="IE">
                                        <p:cTn id="16" dur="indefinite"/>
                                        <p:tgtEl>
                                          <p:spTgt spid="27"/>
                                        </p:tgtEl>
                                      </p:cBhvr>
                                    </p:animEffect>
                                  </p:childTnLst>
                                </p:cTn>
                              </p:par>
                              <p:par>
                                <p:cTn id="17" presetID="9" presetClass="emph" presetSubtype="0" grpId="0" nodeType="withEffect">
                                  <p:stCondLst>
                                    <p:cond delay="0"/>
                                  </p:stCondLst>
                                  <p:childTnLst>
                                    <p:set>
                                      <p:cBhvr rctx="PPT">
                                        <p:cTn id="18" dur="indefinite"/>
                                        <p:tgtEl>
                                          <p:spTgt spid="24"/>
                                        </p:tgtEl>
                                        <p:attrNameLst>
                                          <p:attrName>style.opacity</p:attrName>
                                        </p:attrNameLst>
                                      </p:cBhvr>
                                      <p:to>
                                        <p:strVal val="0.5"/>
                                      </p:to>
                                    </p:set>
                                    <p:animEffect filter="image" prLst="opacity: 0.5">
                                      <p:cBhvr rctx="IE">
                                        <p:cTn id="19" dur="indefinite"/>
                                        <p:tgtEl>
                                          <p:spTgt spid="24"/>
                                        </p:tgtEl>
                                      </p:cBhvr>
                                    </p:animEffect>
                                  </p:childTnLst>
                                </p:cTn>
                              </p:par>
                              <p:par>
                                <p:cTn id="20" presetID="9" presetClass="emph" presetSubtype="0" grpId="0" nodeType="withEffect">
                                  <p:stCondLst>
                                    <p:cond delay="0"/>
                                  </p:stCondLst>
                                  <p:childTnLst>
                                    <p:set>
                                      <p:cBhvr rctx="PPT">
                                        <p:cTn id="21" dur="indefinite"/>
                                        <p:tgtEl>
                                          <p:spTgt spid="33"/>
                                        </p:tgtEl>
                                        <p:attrNameLst>
                                          <p:attrName>style.opacity</p:attrName>
                                        </p:attrNameLst>
                                      </p:cBhvr>
                                      <p:to>
                                        <p:strVal val="0.5"/>
                                      </p:to>
                                    </p:set>
                                    <p:animEffect filter="image" prLst="opacity: 0.5">
                                      <p:cBhvr rctx="IE">
                                        <p:cTn id="22" dur="indefinite"/>
                                        <p:tgtEl>
                                          <p:spTgt spid="33"/>
                                        </p:tgtEl>
                                      </p:cBhvr>
                                    </p:animEffect>
                                  </p:childTnLst>
                                </p:cTn>
                              </p:par>
                              <p:par>
                                <p:cTn id="23" presetID="9" presetClass="emph" presetSubtype="0" nodeType="withEffect">
                                  <p:stCondLst>
                                    <p:cond delay="0"/>
                                  </p:stCondLst>
                                  <p:childTnLst>
                                    <p:set>
                                      <p:cBhvr rctx="PPT">
                                        <p:cTn id="24" dur="indefinite"/>
                                        <p:tgtEl>
                                          <p:spTgt spid="37"/>
                                        </p:tgtEl>
                                        <p:attrNameLst>
                                          <p:attrName>style.opacity</p:attrName>
                                        </p:attrNameLst>
                                      </p:cBhvr>
                                      <p:to>
                                        <p:strVal val="0.5"/>
                                      </p:to>
                                    </p:set>
                                    <p:animEffect filter="image" prLst="opacity: 0.5">
                                      <p:cBhvr rctx="IE">
                                        <p:cTn id="25" dur="indefinite"/>
                                        <p:tgtEl>
                                          <p:spTgt spid="37"/>
                                        </p:tgtEl>
                                      </p:cBhvr>
                                    </p:animEffect>
                                  </p:childTnLst>
                                </p:cTn>
                              </p:par>
                              <p:par>
                                <p:cTn id="26" presetID="9" presetClass="emph" presetSubtype="0" grpId="0" nodeType="withEffect">
                                  <p:stCondLst>
                                    <p:cond delay="0"/>
                                  </p:stCondLst>
                                  <p:childTnLst>
                                    <p:set>
                                      <p:cBhvr rctx="PPT">
                                        <p:cTn id="27" dur="indefinite"/>
                                        <p:tgtEl>
                                          <p:spTgt spid="46"/>
                                        </p:tgtEl>
                                        <p:attrNameLst>
                                          <p:attrName>style.opacity</p:attrName>
                                        </p:attrNameLst>
                                      </p:cBhvr>
                                      <p:to>
                                        <p:strVal val="0.5"/>
                                      </p:to>
                                    </p:set>
                                    <p:animEffect filter="image" prLst="opacity: 0.5">
                                      <p:cBhvr rctx="IE">
                                        <p:cTn id="28" dur="indefinite"/>
                                        <p:tgtEl>
                                          <p:spTgt spid="46"/>
                                        </p:tgtEl>
                                      </p:cBhvr>
                                    </p:animEffect>
                                  </p:childTnLst>
                                </p:cTn>
                              </p:par>
                              <p:par>
                                <p:cTn id="29" presetID="9" presetClass="emph" presetSubtype="0" nodeType="withEffect">
                                  <p:stCondLst>
                                    <p:cond delay="0"/>
                                  </p:stCondLst>
                                  <p:childTnLst>
                                    <p:set>
                                      <p:cBhvr rctx="PPT">
                                        <p:cTn id="30" dur="indefinite"/>
                                        <p:tgtEl>
                                          <p:spTgt spid="36"/>
                                        </p:tgtEl>
                                        <p:attrNameLst>
                                          <p:attrName>style.opacity</p:attrName>
                                        </p:attrNameLst>
                                      </p:cBhvr>
                                      <p:to>
                                        <p:strVal val="0.5"/>
                                      </p:to>
                                    </p:set>
                                    <p:animEffect filter="image" prLst="opacity: 0.5">
                                      <p:cBhvr rctx="IE">
                                        <p:cTn id="31" dur="indefinite"/>
                                        <p:tgtEl>
                                          <p:spTgt spid="36"/>
                                        </p:tgtEl>
                                      </p:cBhvr>
                                    </p:animEffect>
                                  </p:childTnLst>
                                </p:cTn>
                              </p:par>
                              <p:par>
                                <p:cTn id="32" presetID="9" presetClass="emph" presetSubtype="0" grpId="0" nodeType="withEffect">
                                  <p:stCondLst>
                                    <p:cond delay="0"/>
                                  </p:stCondLst>
                                  <p:childTnLst>
                                    <p:set>
                                      <p:cBhvr rctx="PPT">
                                        <p:cTn id="33" dur="indefinite"/>
                                        <p:tgtEl>
                                          <p:spTgt spid="35"/>
                                        </p:tgtEl>
                                        <p:attrNameLst>
                                          <p:attrName>style.opacity</p:attrName>
                                        </p:attrNameLst>
                                      </p:cBhvr>
                                      <p:to>
                                        <p:strVal val="0.5"/>
                                      </p:to>
                                    </p:set>
                                    <p:animEffect filter="image" prLst="opacity: 0.5">
                                      <p:cBhvr rctx="IE">
                                        <p:cTn id="34" dur="indefinite"/>
                                        <p:tgtEl>
                                          <p:spTgt spid="35"/>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0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1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3" grpId="0"/>
      <p:bldP spid="35" grpId="0" animBg="1"/>
      <p:bldP spid="41" grpId="0" animBg="1"/>
      <p:bldP spid="42" grpId="0" animBg="1"/>
      <p:bldP spid="46" grpId="0"/>
      <p:bldP spid="69" grpId="0" animBg="1"/>
      <p:bldP spid="70" grpId="0"/>
      <p:bldP spid="90" grpId="0" animBg="1"/>
      <p:bldP spid="91" grpId="0" animBg="1"/>
      <p:bldP spid="93" grpId="0" animBg="1"/>
      <p:bldP spid="94" grpId="0" animBg="1"/>
      <p:bldP spid="96" grpId="0"/>
      <p:bldP spid="98" grpId="0" animBg="1"/>
      <p:bldP spid="101" grpId="0" animBg="1"/>
      <p:bldP spid="102" grpId="0"/>
      <p:bldP spid="105" grpId="0"/>
      <p:bldP spid="106" grpId="0"/>
      <p:bldP spid="107" grpId="0" animBg="1"/>
      <p:bldP spid="109" grpId="0" animBg="1"/>
      <p:bldP spid="110" grpId="0" animBg="1"/>
      <p:bldP spid="112"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3172" y="4566453"/>
            <a:ext cx="11555985" cy="1052148"/>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56" name="Rectangle 55"/>
          <p:cNvSpPr/>
          <p:nvPr/>
        </p:nvSpPr>
        <p:spPr>
          <a:xfrm>
            <a:off x="90237" y="5864806"/>
            <a:ext cx="11555985" cy="853671"/>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2" name="Title 1"/>
          <p:cNvSpPr>
            <a:spLocks noGrp="1"/>
          </p:cNvSpPr>
          <p:nvPr>
            <p:ph type="title"/>
          </p:nvPr>
        </p:nvSpPr>
        <p:spPr/>
        <p:txBody>
          <a:bodyPr/>
          <a:lstStyle/>
          <a:p>
            <a:r>
              <a:rPr lang="en-US" dirty="0" smtClean="0"/>
              <a:t>c-good Node: </a:t>
            </a:r>
            <a:r>
              <a:rPr lang="en-US" dirty="0" smtClean="0">
                <a:solidFill>
                  <a:srgbClr val="00B050"/>
                </a:solidFill>
              </a:rPr>
              <a:t>v</a:t>
            </a:r>
            <a:r>
              <a:rPr lang="en-US" dirty="0" smtClean="0">
                <a:solidFill>
                  <a:srgbClr val="7030A0"/>
                </a:solidFill>
              </a:rPr>
              <a:t> </a:t>
            </a:r>
            <a:r>
              <a:rPr lang="en-US" b="1" dirty="0" smtClean="0"/>
              <a:t>for deleted set </a:t>
            </a:r>
            <a:r>
              <a:rPr lang="en-US" b="1" dirty="0" smtClean="0">
                <a:solidFill>
                  <a:srgbClr val="FF0000"/>
                </a:solidFill>
              </a:rPr>
              <a:t>S</a:t>
            </a:r>
            <a:endParaRPr lang="en-US" dirty="0">
              <a:solidFill>
                <a:srgbClr val="FF0000"/>
              </a:solidFill>
            </a:endParaRPr>
          </a:p>
        </p:txBody>
      </p:sp>
      <p:sp>
        <p:nvSpPr>
          <p:cNvPr id="24" name="Oval 23"/>
          <p:cNvSpPr/>
          <p:nvPr/>
        </p:nvSpPr>
        <p:spPr>
          <a:xfrm>
            <a:off x="1595334" y="2436494"/>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25" name="Oval 24"/>
          <p:cNvSpPr/>
          <p:nvPr/>
        </p:nvSpPr>
        <p:spPr>
          <a:xfrm>
            <a:off x="2536875" y="2436494"/>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cxnSp>
        <p:nvCxnSpPr>
          <p:cNvPr id="27" name="Straight Arrow Connector 26"/>
          <p:cNvCxnSpPr/>
          <p:nvPr/>
        </p:nvCxnSpPr>
        <p:spPr>
          <a:xfrm>
            <a:off x="2147309" y="2710044"/>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6056341" y="2489966"/>
            <a:ext cx="581135" cy="55789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a:t>
            </a:r>
          </a:p>
        </p:txBody>
      </p:sp>
      <p:sp>
        <p:nvSpPr>
          <p:cNvPr id="33" name="TextBox 32"/>
          <p:cNvSpPr txBox="1"/>
          <p:nvPr/>
        </p:nvSpPr>
        <p:spPr>
          <a:xfrm>
            <a:off x="3017743" y="2162266"/>
            <a:ext cx="679994" cy="954107"/>
          </a:xfrm>
          <a:prstGeom prst="rect">
            <a:avLst/>
          </a:prstGeom>
          <a:noFill/>
        </p:spPr>
        <p:txBody>
          <a:bodyPr wrap="none" lIns="91440" tIns="45720" rIns="91440" bIns="45720" rtlCol="0">
            <a:spAutoFit/>
          </a:bodyPr>
          <a:lstStyle/>
          <a:p>
            <a:r>
              <a:rPr lang="en-US" sz="5600" dirty="0"/>
              <a:t>…</a:t>
            </a:r>
          </a:p>
        </p:txBody>
      </p:sp>
      <p:cxnSp>
        <p:nvCxnSpPr>
          <p:cNvPr id="34" name="Straight Arrow Connector 33"/>
          <p:cNvCxnSpPr/>
          <p:nvPr/>
        </p:nvCxnSpPr>
        <p:spPr>
          <a:xfrm flipV="1">
            <a:off x="5694327" y="2716151"/>
            <a:ext cx="347805" cy="943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10535962" y="238792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n</a:t>
            </a:r>
          </a:p>
        </p:txBody>
      </p:sp>
      <p:cxnSp>
        <p:nvCxnSpPr>
          <p:cNvPr id="36" name="Straight Arrow Connector 35"/>
          <p:cNvCxnSpPr/>
          <p:nvPr/>
        </p:nvCxnSpPr>
        <p:spPr>
          <a:xfrm>
            <a:off x="10167737" y="270060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637476" y="2742348"/>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3740647" y="2489966"/>
            <a:ext cx="941204" cy="55789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v-r</a:t>
            </a:r>
          </a:p>
        </p:txBody>
      </p:sp>
      <p:sp>
        <p:nvSpPr>
          <p:cNvPr id="40" name="TextBox 39"/>
          <p:cNvSpPr txBox="1"/>
          <p:nvPr/>
        </p:nvSpPr>
        <p:spPr>
          <a:xfrm>
            <a:off x="4818395" y="2089906"/>
            <a:ext cx="679994" cy="954107"/>
          </a:xfrm>
          <a:prstGeom prst="rect">
            <a:avLst/>
          </a:prstGeom>
          <a:noFill/>
        </p:spPr>
        <p:txBody>
          <a:bodyPr wrap="none" lIns="91440" tIns="45720" rIns="91440" bIns="45720" rtlCol="0">
            <a:spAutoFit/>
          </a:bodyPr>
          <a:lstStyle/>
          <a:p>
            <a:r>
              <a:rPr lang="en-US" sz="5600" dirty="0"/>
              <a:t>…</a:t>
            </a:r>
          </a:p>
        </p:txBody>
      </p:sp>
      <p:sp>
        <p:nvSpPr>
          <p:cNvPr id="41" name="Oval 40"/>
          <p:cNvSpPr/>
          <p:nvPr/>
        </p:nvSpPr>
        <p:spPr>
          <a:xfrm>
            <a:off x="5939548" y="2216112"/>
            <a:ext cx="4502675" cy="1105603"/>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46" name="TextBox 45"/>
          <p:cNvSpPr txBox="1"/>
          <p:nvPr/>
        </p:nvSpPr>
        <p:spPr>
          <a:xfrm>
            <a:off x="7431755" y="2010990"/>
            <a:ext cx="679994" cy="954107"/>
          </a:xfrm>
          <a:prstGeom prst="rect">
            <a:avLst/>
          </a:prstGeom>
          <a:noFill/>
        </p:spPr>
        <p:txBody>
          <a:bodyPr wrap="none" lIns="91440" tIns="45720" rIns="91440" bIns="45720" rtlCol="0">
            <a:spAutoFit/>
          </a:bodyPr>
          <a:lstStyle/>
          <a:p>
            <a:r>
              <a:rPr lang="en-US" sz="5600" dirty="0"/>
              <a:t>…</a:t>
            </a:r>
          </a:p>
        </p:txBody>
      </p:sp>
      <p:sp>
        <p:nvSpPr>
          <p:cNvPr id="69" name="Left Brace 68"/>
          <p:cNvSpPr/>
          <p:nvPr/>
        </p:nvSpPr>
        <p:spPr>
          <a:xfrm rot="5400000" flipH="1">
            <a:off x="7516652" y="1756804"/>
            <a:ext cx="671448" cy="3356489"/>
          </a:xfrm>
          <a:prstGeom prst="leftBrace">
            <a:avLst>
              <a:gd name="adj1" fmla="val 8333"/>
              <a:gd name="adj2" fmla="val 5189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91440" tIns="45720" rIns="91440" bIns="45720" spcCol="0" rtlCol="0" anchor="ctr"/>
          <a:lstStyle/>
          <a:p>
            <a:pPr algn="ctr"/>
            <a:endParaRPr lang="en-US" sz="2400">
              <a:solidFill>
                <a:srgbClr val="FF0000"/>
              </a:solidFill>
            </a:endParaRPr>
          </a:p>
        </p:txBody>
      </p:sp>
      <mc:AlternateContent xmlns:mc="http://schemas.openxmlformats.org/markup-compatibility/2006">
        <mc:Choice xmlns:a14="http://schemas.microsoft.com/office/drawing/2010/main" Requires="a14">
          <p:sp>
            <p:nvSpPr>
              <p:cNvPr id="70" name="TextBox 69"/>
              <p:cNvSpPr txBox="1"/>
              <p:nvPr/>
            </p:nvSpPr>
            <p:spPr>
              <a:xfrm>
                <a:off x="6724352" y="3938563"/>
                <a:ext cx="3811608" cy="523220"/>
              </a:xfrm>
              <a:prstGeom prst="rect">
                <a:avLst/>
              </a:prstGeom>
              <a:noFill/>
            </p:spPr>
            <p:txBody>
              <a:bodyPr wrap="square" lIns="91440" tIns="45720" rIns="91440" bIns="45720" rtlCol="0">
                <a:spAutoFit/>
              </a:bodyPr>
              <a:lstStyle/>
              <a:p>
                <a14:m>
                  <m:oMath xmlns:m="http://schemas.openxmlformats.org/officeDocument/2006/math">
                    <m:r>
                      <a:rPr lang="en-US" sz="2800" i="1">
                        <a:solidFill>
                          <a:srgbClr val="FF0000"/>
                        </a:solidFill>
                        <a:latin typeface="Cambria Math"/>
                        <a:ea typeface="Cambria Math"/>
                      </a:rPr>
                      <m:t>≤</m:t>
                    </m:r>
                    <m:r>
                      <a:rPr lang="en-US" sz="2800" i="1">
                        <a:solidFill>
                          <a:srgbClr val="FF0000"/>
                        </a:solidFill>
                        <a:latin typeface="Cambria Math"/>
                      </a:rPr>
                      <m:t>𝑐</m:t>
                    </m:r>
                    <m:r>
                      <a:rPr lang="en-US" sz="2800" i="1">
                        <a:solidFill>
                          <a:srgbClr val="FF0000"/>
                        </a:solidFill>
                        <a:latin typeface="Cambria Math"/>
                        <a:ea typeface="Cambria Math"/>
                      </a:rPr>
                      <m:t>×</m:t>
                    </m:r>
                    <m:r>
                      <a:rPr lang="en-US" sz="2800" i="1">
                        <a:solidFill>
                          <a:srgbClr val="FF0000"/>
                        </a:solidFill>
                        <a:latin typeface="Cambria Math" panose="02040503050406030204" pitchFamily="18" charset="0"/>
                        <a:ea typeface="Cambria Math"/>
                      </a:rPr>
                      <m:t>(</m:t>
                    </m:r>
                    <m:r>
                      <a:rPr lang="en-US" sz="2800" i="1">
                        <a:solidFill>
                          <a:srgbClr val="FF0000"/>
                        </a:solidFill>
                        <a:latin typeface="Cambria Math"/>
                        <a:ea typeface="Cambria Math"/>
                      </a:rPr>
                      <m:t>𝑟</m:t>
                    </m:r>
                    <m:r>
                      <a:rPr lang="en-US" sz="2800" i="1">
                        <a:solidFill>
                          <a:srgbClr val="FF0000"/>
                        </a:solidFill>
                        <a:latin typeface="Cambria Math" panose="02040503050406030204" pitchFamily="18" charset="0"/>
                        <a:ea typeface="Cambria Math"/>
                      </a:rPr>
                      <m:t>+1)</m:t>
                    </m:r>
                  </m:oMath>
                </a14:m>
                <a:r>
                  <a:rPr lang="en-US" sz="2800" dirty="0">
                    <a:solidFill>
                      <a:srgbClr val="FF0000"/>
                    </a:solidFill>
                  </a:rPr>
                  <a:t> nodes in S</a:t>
                </a:r>
              </a:p>
            </p:txBody>
          </p:sp>
        </mc:Choice>
        <mc:Fallback>
          <p:sp>
            <p:nvSpPr>
              <p:cNvPr id="70" name="TextBox 69"/>
              <p:cNvSpPr txBox="1">
                <a:spLocks noRot="1" noChangeAspect="1" noMove="1" noResize="1" noEditPoints="1" noAdjustHandles="1" noChangeArrowheads="1" noChangeShapeType="1" noTextEdit="1"/>
              </p:cNvSpPr>
              <p:nvPr/>
            </p:nvSpPr>
            <p:spPr>
              <a:xfrm>
                <a:off x="6724352" y="3938563"/>
                <a:ext cx="3811608" cy="523220"/>
              </a:xfrm>
              <a:prstGeom prst="rect">
                <a:avLst/>
              </a:prstGeom>
              <a:blipFill>
                <a:blip r:embed="rId2"/>
                <a:stretch>
                  <a:fillRect t="-10465" r="-2720" b="-32558"/>
                </a:stretch>
              </a:blipFill>
            </p:spPr>
            <p:txBody>
              <a:bodyPr/>
              <a:lstStyle/>
              <a:p>
                <a:r>
                  <a:rPr lang="en-US">
                    <a:noFill/>
                  </a:rPr>
                  <a:t> </a:t>
                </a:r>
              </a:p>
            </p:txBody>
          </p:sp>
        </mc:Fallback>
      </mc:AlternateContent>
      <p:sp>
        <p:nvSpPr>
          <p:cNvPr id="101" name="Oval 100"/>
          <p:cNvSpPr/>
          <p:nvPr/>
        </p:nvSpPr>
        <p:spPr>
          <a:xfrm>
            <a:off x="9342845" y="2441923"/>
            <a:ext cx="941204"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err="1"/>
              <a:t>v+r</a:t>
            </a:r>
            <a:endParaRPr lang="en-US" sz="2267" dirty="0"/>
          </a:p>
        </p:txBody>
      </p:sp>
      <mc:AlternateContent xmlns:mc="http://schemas.openxmlformats.org/markup-compatibility/2006">
        <mc:Choice xmlns:a14="http://schemas.microsoft.com/office/drawing/2010/main" Requires="a14">
          <p:sp>
            <p:nvSpPr>
              <p:cNvPr id="111" name="TextBox 110"/>
              <p:cNvSpPr txBox="1"/>
              <p:nvPr/>
            </p:nvSpPr>
            <p:spPr>
              <a:xfrm>
                <a:off x="372643" y="1754376"/>
                <a:ext cx="2745367" cy="584775"/>
              </a:xfrm>
              <a:prstGeom prst="rect">
                <a:avLst/>
              </a:prstGeom>
              <a:noFill/>
            </p:spPr>
            <p:txBody>
              <a:bodyPr wrap="none" lIns="91440" tIns="45720" rIns="91440" bIns="45720" rtlCol="0">
                <a:spAutoFit/>
              </a:bodyPr>
              <a:lstStyle/>
              <a:p>
                <a:r>
                  <a:rPr lang="en-US" sz="3200" dirty="0"/>
                  <a:t>For </a:t>
                </a:r>
                <a:r>
                  <a:rPr lang="en-US" sz="3200" i="1" dirty="0"/>
                  <a:t>every</a:t>
                </a:r>
                <a:r>
                  <a:rPr lang="en-US" sz="3200" dirty="0"/>
                  <a:t> </a:t>
                </a:r>
                <a14:m>
                  <m:oMath xmlns:m="http://schemas.openxmlformats.org/officeDocument/2006/math">
                    <m:r>
                      <m:rPr>
                        <m:sty m:val="p"/>
                      </m:rPr>
                      <a:rPr lang="en-US" sz="3200">
                        <a:latin typeface="Cambria Math"/>
                        <a:ea typeface="Cambria Math"/>
                      </a:rPr>
                      <m:t>r</m:t>
                    </m:r>
                    <m:r>
                      <a:rPr lang="en-US" sz="3200" i="1">
                        <a:latin typeface="Cambria Math"/>
                        <a:ea typeface="Cambria Math"/>
                      </a:rPr>
                      <m:t>≥1</m:t>
                    </m:r>
                  </m:oMath>
                </a14:m>
                <a:endParaRPr lang="en-US" sz="3200" dirty="0"/>
              </a:p>
            </p:txBody>
          </p:sp>
        </mc:Choice>
        <mc:Fallback>
          <p:sp>
            <p:nvSpPr>
              <p:cNvPr id="111" name="TextBox 110"/>
              <p:cNvSpPr txBox="1">
                <a:spLocks noRot="1" noChangeAspect="1" noMove="1" noResize="1" noEditPoints="1" noAdjustHandles="1" noChangeArrowheads="1" noChangeShapeType="1" noTextEdit="1"/>
              </p:cNvSpPr>
              <p:nvPr/>
            </p:nvSpPr>
            <p:spPr>
              <a:xfrm>
                <a:off x="372643" y="1754376"/>
                <a:ext cx="2745367" cy="584775"/>
              </a:xfrm>
              <a:prstGeom prst="rect">
                <a:avLst/>
              </a:prstGeom>
              <a:blipFill>
                <a:blip r:embed="rId3"/>
                <a:stretch>
                  <a:fillRect l="-5556" t="-12500" b="-34375"/>
                </a:stretch>
              </a:blipFill>
            </p:spPr>
            <p:txBody>
              <a:bodyPr/>
              <a:lstStyle/>
              <a:p>
                <a:r>
                  <a:rPr lang="en-US">
                    <a:noFill/>
                  </a:rPr>
                  <a:t> </a:t>
                </a:r>
              </a:p>
            </p:txBody>
          </p:sp>
        </mc:Fallback>
      </mc:AlternateContent>
      <p:sp>
        <p:nvSpPr>
          <p:cNvPr id="49" name="Oval 48"/>
          <p:cNvSpPr/>
          <p:nvPr/>
        </p:nvSpPr>
        <p:spPr>
          <a:xfrm>
            <a:off x="6997387" y="2463401"/>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sp>
        <p:nvSpPr>
          <p:cNvPr id="50" name="Oval 49"/>
          <p:cNvSpPr/>
          <p:nvPr/>
        </p:nvSpPr>
        <p:spPr>
          <a:xfrm>
            <a:off x="7971478" y="2489966"/>
            <a:ext cx="1185559" cy="5578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v+r-1</a:t>
            </a:r>
          </a:p>
        </p:txBody>
      </p:sp>
      <p:cxnSp>
        <p:nvCxnSpPr>
          <p:cNvPr id="51" name="Straight Arrow Connector 50"/>
          <p:cNvCxnSpPr/>
          <p:nvPr/>
        </p:nvCxnSpPr>
        <p:spPr>
          <a:xfrm flipV="1">
            <a:off x="9055135" y="2732910"/>
            <a:ext cx="347805" cy="943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3416455" y="2255621"/>
            <a:ext cx="3403296" cy="1105603"/>
          </a:xfrm>
          <a:prstGeom prst="ellipse">
            <a:avLst/>
          </a:prstGeom>
          <a:solidFill>
            <a:srgbClr val="7030A0">
              <a:alpha val="1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53" name="Left Brace 52"/>
          <p:cNvSpPr/>
          <p:nvPr/>
        </p:nvSpPr>
        <p:spPr>
          <a:xfrm rot="5400000" flipH="1">
            <a:off x="4691975" y="1924594"/>
            <a:ext cx="671448" cy="3356489"/>
          </a:xfrm>
          <a:prstGeom prst="leftBrace">
            <a:avLst>
              <a:gd name="adj1" fmla="val 8333"/>
              <a:gd name="adj2" fmla="val 5189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91440" tIns="45720" rIns="91440" bIns="45720" spcCol="0" rtlCol="0" anchor="ctr"/>
          <a:lstStyle/>
          <a:p>
            <a:pPr algn="ctr"/>
            <a:endParaRPr lang="en-US" sz="2400">
              <a:solidFill>
                <a:srgbClr val="FF0000"/>
              </a:solidFill>
            </a:endParaRPr>
          </a:p>
        </p:txBody>
      </p:sp>
      <mc:AlternateContent xmlns:mc="http://schemas.openxmlformats.org/markup-compatibility/2006">
        <mc:Choice xmlns:a14="http://schemas.microsoft.com/office/drawing/2010/main" Requires="a14">
          <p:sp>
            <p:nvSpPr>
              <p:cNvPr id="54" name="TextBox 53"/>
              <p:cNvSpPr txBox="1"/>
              <p:nvPr/>
            </p:nvSpPr>
            <p:spPr>
              <a:xfrm>
                <a:off x="2362523" y="4043231"/>
                <a:ext cx="3811608" cy="523220"/>
              </a:xfrm>
              <a:prstGeom prst="rect">
                <a:avLst/>
              </a:prstGeom>
              <a:noFill/>
            </p:spPr>
            <p:txBody>
              <a:bodyPr wrap="square" lIns="91440" tIns="45720" rIns="91440" bIns="45720" rtlCol="0">
                <a:spAutoFit/>
              </a:bodyPr>
              <a:lstStyle/>
              <a:p>
                <a14:m>
                  <m:oMath xmlns:m="http://schemas.openxmlformats.org/officeDocument/2006/math">
                    <m:r>
                      <a:rPr lang="en-US" sz="2800" i="1">
                        <a:solidFill>
                          <a:srgbClr val="FF0000"/>
                        </a:solidFill>
                        <a:latin typeface="Cambria Math"/>
                        <a:ea typeface="Cambria Math"/>
                      </a:rPr>
                      <m:t>≤</m:t>
                    </m:r>
                    <m:r>
                      <a:rPr lang="en-US" sz="2800" i="1">
                        <a:solidFill>
                          <a:srgbClr val="FF0000"/>
                        </a:solidFill>
                        <a:latin typeface="Cambria Math"/>
                      </a:rPr>
                      <m:t>𝑐</m:t>
                    </m:r>
                    <m:r>
                      <a:rPr lang="en-US" sz="2800" i="1">
                        <a:solidFill>
                          <a:srgbClr val="FF0000"/>
                        </a:solidFill>
                        <a:latin typeface="Cambria Math"/>
                        <a:ea typeface="Cambria Math"/>
                      </a:rPr>
                      <m:t>×</m:t>
                    </m:r>
                    <m:r>
                      <a:rPr lang="en-US" sz="2800" i="1">
                        <a:solidFill>
                          <a:srgbClr val="FF0000"/>
                        </a:solidFill>
                        <a:latin typeface="Cambria Math" panose="02040503050406030204" pitchFamily="18" charset="0"/>
                        <a:ea typeface="Cambria Math"/>
                      </a:rPr>
                      <m:t>(</m:t>
                    </m:r>
                    <m:r>
                      <a:rPr lang="en-US" sz="2800" i="1">
                        <a:solidFill>
                          <a:srgbClr val="FF0000"/>
                        </a:solidFill>
                        <a:latin typeface="Cambria Math"/>
                        <a:ea typeface="Cambria Math"/>
                      </a:rPr>
                      <m:t>𝑟</m:t>
                    </m:r>
                    <m:r>
                      <a:rPr lang="en-US" sz="2800" i="1">
                        <a:solidFill>
                          <a:srgbClr val="FF0000"/>
                        </a:solidFill>
                        <a:latin typeface="Cambria Math" panose="02040503050406030204" pitchFamily="18" charset="0"/>
                        <a:ea typeface="Cambria Math"/>
                      </a:rPr>
                      <m:t>+1)</m:t>
                    </m:r>
                  </m:oMath>
                </a14:m>
                <a:r>
                  <a:rPr lang="en-US" sz="2800" dirty="0">
                    <a:solidFill>
                      <a:srgbClr val="FF0000"/>
                    </a:solidFill>
                  </a:rPr>
                  <a:t> nodes in S</a:t>
                </a:r>
              </a:p>
            </p:txBody>
          </p:sp>
        </mc:Choice>
        <mc:Fallback>
          <p:sp>
            <p:nvSpPr>
              <p:cNvPr id="54" name="TextBox 53"/>
              <p:cNvSpPr txBox="1">
                <a:spLocks noRot="1" noChangeAspect="1" noMove="1" noResize="1" noEditPoints="1" noAdjustHandles="1" noChangeArrowheads="1" noChangeShapeType="1" noTextEdit="1"/>
              </p:cNvSpPr>
              <p:nvPr/>
            </p:nvSpPr>
            <p:spPr>
              <a:xfrm>
                <a:off x="2362523" y="4043231"/>
                <a:ext cx="3811608" cy="523220"/>
              </a:xfrm>
              <a:prstGeom prst="rect">
                <a:avLst/>
              </a:prstGeom>
              <a:blipFill>
                <a:blip r:embed="rId4"/>
                <a:stretch>
                  <a:fillRect t="-10465" r="-2560" b="-325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a:off x="173171" y="5864807"/>
                <a:ext cx="11555984" cy="830997"/>
              </a:xfrm>
              <a:prstGeom prst="rect">
                <a:avLst/>
              </a:prstGeom>
              <a:noFill/>
            </p:spPr>
            <p:txBody>
              <a:bodyPr wrap="square" lIns="91440" tIns="45720" rIns="91440" bIns="45720" rtlCol="0">
                <a:spAutoFit/>
              </a:bodyPr>
              <a:lstStyle/>
              <a:p>
                <a:r>
                  <a:rPr lang="en-US" sz="2400" b="1" dirty="0"/>
                  <a:t>Lemma: </a:t>
                </a:r>
                <a:r>
                  <a:rPr lang="en-US" sz="2400" dirty="0"/>
                  <a:t>(Informal) If nodes </a:t>
                </a:r>
                <a:r>
                  <a:rPr lang="en-US" sz="2400" dirty="0">
                    <a:solidFill>
                      <a:srgbClr val="00B050"/>
                    </a:solidFill>
                  </a:rPr>
                  <a:t>v</a:t>
                </a:r>
                <a:r>
                  <a:rPr lang="en-US" sz="2400" dirty="0"/>
                  <a:t> and </a:t>
                </a:r>
                <a:r>
                  <a:rPr lang="en-US" sz="2400" dirty="0">
                    <a:solidFill>
                      <a:srgbClr val="00B050"/>
                    </a:solidFill>
                  </a:rPr>
                  <a:t>w</a:t>
                </a:r>
                <a:r>
                  <a:rPr lang="en-US" sz="2400" dirty="0"/>
                  <a:t> are both c-good with respect to a set </a:t>
                </a:r>
                <a:r>
                  <a:rPr lang="en-US" sz="2400" dirty="0">
                    <a:solidFill>
                      <a:srgbClr val="FF0000"/>
                    </a:solidFill>
                  </a:rPr>
                  <a:t>S</a:t>
                </a:r>
                <a:r>
                  <a:rPr lang="en-US" sz="2400" dirty="0"/>
                  <a:t> and </a:t>
                </a:r>
                <a:r>
                  <a:rPr lang="en-US" sz="2400" dirty="0">
                    <a:solidFill>
                      <a:srgbClr val="00B050"/>
                    </a:solidFill>
                  </a:rPr>
                  <a:t>v</a:t>
                </a:r>
                <a:r>
                  <a:rPr lang="en-US" sz="2400" dirty="0"/>
                  <a:t> and </a:t>
                </a:r>
                <a:r>
                  <a:rPr lang="en-US" sz="2400" dirty="0">
                    <a:solidFill>
                      <a:srgbClr val="00B050"/>
                    </a:solidFill>
                  </a:rPr>
                  <a:t>w</a:t>
                </a:r>
                <a:r>
                  <a:rPr lang="en-US" sz="2400" dirty="0"/>
                  <a:t> are both local expander nodes then there is a directed path from node </a:t>
                </a:r>
                <a:r>
                  <a:rPr lang="en-US" sz="2400" dirty="0">
                    <a:solidFill>
                      <a:srgbClr val="00B050"/>
                    </a:solidFill>
                  </a:rPr>
                  <a:t>v</a:t>
                </a:r>
                <a:r>
                  <a:rPr lang="en-US" sz="2400" dirty="0"/>
                  <a:t> to node </a:t>
                </a:r>
                <a:r>
                  <a:rPr lang="en-US" sz="2400" dirty="0">
                    <a:solidFill>
                      <a:srgbClr val="00B050"/>
                    </a:solidFill>
                  </a:rPr>
                  <a:t>w</a:t>
                </a:r>
                <a:r>
                  <a:rPr lang="en-US" sz="2400" dirty="0"/>
                  <a:t> in </a:t>
                </a:r>
                <a14:m>
                  <m:oMath xmlns:m="http://schemas.openxmlformats.org/officeDocument/2006/math">
                    <m:sSub>
                      <m:sSubPr>
                        <m:ctrlPr>
                          <a:rPr lang="en-US" sz="2400" i="1">
                            <a:solidFill>
                              <a:srgbClr val="00B0F0"/>
                            </a:solidFill>
                            <a:latin typeface="Cambria Math" panose="02040503050406030204" pitchFamily="18" charset="0"/>
                          </a:rPr>
                        </m:ctrlPr>
                      </m:sSubPr>
                      <m:e>
                        <m:r>
                          <a:rPr lang="en-US" sz="2400" i="1">
                            <a:solidFill>
                              <a:srgbClr val="00B0F0"/>
                            </a:solidFill>
                            <a:latin typeface="Cambria Math"/>
                          </a:rPr>
                          <m:t>𝐺</m:t>
                        </m:r>
                      </m:e>
                      <m:sub>
                        <m:r>
                          <a:rPr lang="en-US" sz="2400" i="1">
                            <a:solidFill>
                              <a:srgbClr val="00B0F0"/>
                            </a:solidFill>
                            <a:latin typeface="Cambria Math"/>
                          </a:rPr>
                          <m:t>𝑚</m:t>
                        </m:r>
                      </m:sub>
                    </m:sSub>
                  </m:oMath>
                </a14:m>
                <a:r>
                  <a:rPr lang="en-US" sz="2400" dirty="0">
                    <a:solidFill>
                      <a:srgbClr val="FF0000"/>
                    </a:solidFill>
                  </a:rPr>
                  <a:t>-S</a:t>
                </a:r>
                <a:r>
                  <a:rPr lang="en-US" sz="2400" dirty="0"/>
                  <a:t> .</a:t>
                </a:r>
              </a:p>
            </p:txBody>
          </p:sp>
        </mc:Choice>
        <mc:Fallback>
          <p:sp>
            <p:nvSpPr>
              <p:cNvPr id="4" name="TextBox 3"/>
              <p:cNvSpPr txBox="1">
                <a:spLocks noRot="1" noChangeAspect="1" noMove="1" noResize="1" noEditPoints="1" noAdjustHandles="1" noChangeArrowheads="1" noChangeShapeType="1" noTextEdit="1"/>
              </p:cNvSpPr>
              <p:nvPr/>
            </p:nvSpPr>
            <p:spPr>
              <a:xfrm>
                <a:off x="173171" y="5864807"/>
                <a:ext cx="11555984" cy="830997"/>
              </a:xfrm>
              <a:prstGeom prst="rect">
                <a:avLst/>
              </a:prstGeom>
              <a:blipFill>
                <a:blip r:embed="rId5"/>
                <a:stretch>
                  <a:fillRect l="-791" t="-5882" r="-369" b="-1617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TextBox 54"/>
              <p:cNvSpPr txBox="1"/>
              <p:nvPr/>
            </p:nvSpPr>
            <p:spPr>
              <a:xfrm>
                <a:off x="173171" y="4566451"/>
                <a:ext cx="11277668" cy="1052148"/>
              </a:xfrm>
              <a:prstGeom prst="rect">
                <a:avLst/>
              </a:prstGeom>
              <a:noFill/>
            </p:spPr>
            <p:txBody>
              <a:bodyPr wrap="square" lIns="91440" tIns="45720" rIns="91440" bIns="45720" rtlCol="0">
                <a:spAutoFit/>
              </a:bodyPr>
              <a:lstStyle/>
              <a:p>
                <a:r>
                  <a:rPr lang="en-US" sz="2400" b="1" dirty="0"/>
                  <a:t>Lemma: </a:t>
                </a:r>
                <a:r>
                  <a:rPr lang="en-US" sz="2400" dirty="0"/>
                  <a:t>(Informal) </a:t>
                </a:r>
                <a14:m>
                  <m:oMath xmlns:m="http://schemas.openxmlformats.org/officeDocument/2006/math">
                    <m:d>
                      <m:dPr>
                        <m:begChr m:val="|"/>
                        <m:endChr m:val="|"/>
                        <m:ctrlPr>
                          <a:rPr lang="en-US" sz="2400" i="1">
                            <a:solidFill>
                              <a:srgbClr val="FF0000"/>
                            </a:solidFill>
                            <a:latin typeface="Cambria Math" panose="02040503050406030204" pitchFamily="18" charset="0"/>
                            <a:ea typeface="Cambria Math"/>
                          </a:rPr>
                        </m:ctrlPr>
                      </m:dPr>
                      <m:e>
                        <m:r>
                          <a:rPr lang="en-US" sz="2400" i="1">
                            <a:solidFill>
                              <a:srgbClr val="FF0000"/>
                            </a:solidFill>
                            <a:latin typeface="Cambria Math"/>
                            <a:ea typeface="Cambria Math"/>
                          </a:rPr>
                          <m:t>𝑆</m:t>
                        </m:r>
                      </m:e>
                    </m:d>
                    <m:r>
                      <a:rPr lang="en-US" sz="2400">
                        <a:solidFill>
                          <a:srgbClr val="FF0000"/>
                        </a:solidFill>
                        <a:latin typeface="Cambria Math"/>
                        <a:ea typeface="Cambria Math"/>
                      </a:rPr>
                      <m:t>=</m:t>
                    </m:r>
                    <m:r>
                      <a:rPr lang="en-US" sz="2400" i="1">
                        <a:solidFill>
                          <a:srgbClr val="FF0000"/>
                        </a:solidFill>
                        <a:latin typeface="Cambria Math"/>
                        <a:ea typeface="Cambria Math"/>
                      </a:rPr>
                      <m:t>𝑂</m:t>
                    </m:r>
                    <m:d>
                      <m:dPr>
                        <m:ctrlPr>
                          <a:rPr lang="el-GR" sz="2400" i="1">
                            <a:solidFill>
                              <a:srgbClr val="FF0000"/>
                            </a:solidFill>
                            <a:latin typeface="Cambria Math" panose="02040503050406030204" pitchFamily="18" charset="0"/>
                            <a:ea typeface="Cambria Math"/>
                          </a:rPr>
                        </m:ctrlPr>
                      </m:dPr>
                      <m:e>
                        <m:f>
                          <m:fPr>
                            <m:ctrlPr>
                              <a:rPr lang="el-GR" sz="2400" i="1">
                                <a:solidFill>
                                  <a:srgbClr val="FF0000"/>
                                </a:solidFill>
                                <a:latin typeface="Cambria Math" panose="02040503050406030204" pitchFamily="18" charset="0"/>
                                <a:ea typeface="Cambria Math"/>
                              </a:rPr>
                            </m:ctrlPr>
                          </m:fPr>
                          <m:num>
                            <m:r>
                              <a:rPr lang="en-US" sz="2400" i="1">
                                <a:solidFill>
                                  <a:srgbClr val="FF0000"/>
                                </a:solidFill>
                                <a:latin typeface="Cambria Math" panose="02040503050406030204" pitchFamily="18" charset="0"/>
                                <a:ea typeface="Cambria Math"/>
                              </a:rPr>
                              <m:t>𝑛</m:t>
                            </m:r>
                          </m:num>
                          <m:den>
                            <m:func>
                              <m:funcPr>
                                <m:ctrlPr>
                                  <a:rPr lang="en-US" sz="2400" i="1">
                                    <a:solidFill>
                                      <a:srgbClr val="FF0000"/>
                                    </a:solidFill>
                                    <a:latin typeface="Cambria Math" panose="02040503050406030204" pitchFamily="18" charset="0"/>
                                    <a:ea typeface="Cambria Math"/>
                                  </a:rPr>
                                </m:ctrlPr>
                              </m:funcPr>
                              <m:fName>
                                <m:r>
                                  <m:rPr>
                                    <m:sty m:val="p"/>
                                  </m:rPr>
                                  <a:rPr lang="en-US" sz="2400">
                                    <a:solidFill>
                                      <a:srgbClr val="FF0000"/>
                                    </a:solidFill>
                                    <a:latin typeface="Cambria Math"/>
                                    <a:ea typeface="Cambria Math"/>
                                  </a:rPr>
                                  <m:t>log</m:t>
                                </m:r>
                              </m:fName>
                              <m:e>
                                <m:r>
                                  <a:rPr lang="en-US" sz="2400" i="1">
                                    <a:solidFill>
                                      <a:srgbClr val="FF0000"/>
                                    </a:solidFill>
                                    <a:latin typeface="Cambria Math"/>
                                    <a:ea typeface="Cambria Math"/>
                                  </a:rPr>
                                  <m:t>𝑛</m:t>
                                </m:r>
                              </m:e>
                            </m:func>
                          </m:den>
                        </m:f>
                      </m:e>
                    </m:d>
                  </m:oMath>
                </a14:m>
                <a:r>
                  <a:rPr lang="en-US" sz="2400" dirty="0">
                    <a:solidFill>
                      <a:srgbClr val="FF0000"/>
                    </a:solidFill>
                  </a:rPr>
                  <a:t> </a:t>
                </a:r>
                <a:r>
                  <a:rPr lang="en-US" sz="2400" dirty="0"/>
                  <a:t>then at least </a:t>
                </a:r>
                <a14:m>
                  <m:oMath xmlns:m="http://schemas.openxmlformats.org/officeDocument/2006/math">
                    <m:r>
                      <m:rPr>
                        <m:sty m:val="p"/>
                      </m:rPr>
                      <a:rPr lang="el-GR" sz="2400" i="1">
                        <a:solidFill>
                          <a:srgbClr val="00B050"/>
                        </a:solidFill>
                        <a:latin typeface="Cambria Math"/>
                        <a:ea typeface="Cambria Math"/>
                      </a:rPr>
                      <m:t>Ω</m:t>
                    </m:r>
                    <m:d>
                      <m:dPr>
                        <m:ctrlPr>
                          <a:rPr lang="el-GR" sz="2400" i="1">
                            <a:solidFill>
                              <a:srgbClr val="00B050"/>
                            </a:solidFill>
                            <a:latin typeface="Cambria Math" panose="02040503050406030204" pitchFamily="18" charset="0"/>
                            <a:ea typeface="Cambria Math"/>
                          </a:rPr>
                        </m:ctrlPr>
                      </m:dPr>
                      <m:e>
                        <m:f>
                          <m:fPr>
                            <m:ctrlPr>
                              <a:rPr lang="el-GR" sz="2400" i="1">
                                <a:solidFill>
                                  <a:srgbClr val="00B050"/>
                                </a:solidFill>
                                <a:latin typeface="Cambria Math" panose="02040503050406030204" pitchFamily="18" charset="0"/>
                                <a:ea typeface="Cambria Math"/>
                              </a:rPr>
                            </m:ctrlPr>
                          </m:fPr>
                          <m:num>
                            <m:r>
                              <a:rPr lang="en-US" sz="2400" i="1">
                                <a:solidFill>
                                  <a:srgbClr val="00B050"/>
                                </a:solidFill>
                                <a:latin typeface="Cambria Math" panose="02040503050406030204" pitchFamily="18" charset="0"/>
                                <a:ea typeface="Cambria Math"/>
                              </a:rPr>
                              <m:t>𝑛</m:t>
                            </m:r>
                          </m:num>
                          <m:den>
                            <m:func>
                              <m:funcPr>
                                <m:ctrlPr>
                                  <a:rPr lang="en-US" sz="2400" i="1">
                                    <a:solidFill>
                                      <a:srgbClr val="00B050"/>
                                    </a:solidFill>
                                    <a:latin typeface="Cambria Math" panose="02040503050406030204" pitchFamily="18" charset="0"/>
                                    <a:ea typeface="Cambria Math"/>
                                  </a:rPr>
                                </m:ctrlPr>
                              </m:funcPr>
                              <m:fName>
                                <m:r>
                                  <m:rPr>
                                    <m:sty m:val="p"/>
                                  </m:rPr>
                                  <a:rPr lang="en-US" sz="2400">
                                    <a:solidFill>
                                      <a:srgbClr val="00B050"/>
                                    </a:solidFill>
                                    <a:latin typeface="Cambria Math"/>
                                    <a:ea typeface="Cambria Math"/>
                                  </a:rPr>
                                  <m:t>log</m:t>
                                </m:r>
                              </m:fName>
                              <m:e>
                                <m:r>
                                  <a:rPr lang="en-US" sz="2400" i="1">
                                    <a:solidFill>
                                      <a:srgbClr val="00B050"/>
                                    </a:solidFill>
                                    <a:latin typeface="Cambria Math"/>
                                    <a:ea typeface="Cambria Math"/>
                                  </a:rPr>
                                  <m:t>𝑛</m:t>
                                </m:r>
                              </m:e>
                            </m:func>
                          </m:den>
                        </m:f>
                      </m:e>
                    </m:d>
                  </m:oMath>
                </a14:m>
                <a:r>
                  <a:rPr lang="en-US" sz="2400" dirty="0">
                    <a:solidFill>
                      <a:srgbClr val="00B050"/>
                    </a:solidFill>
                  </a:rPr>
                  <a:t> </a:t>
                </a:r>
                <a:r>
                  <a:rPr lang="en-US" sz="2400" dirty="0"/>
                  <a:t>nodes in </a:t>
                </a:r>
                <a14:m>
                  <m:oMath xmlns:m="http://schemas.openxmlformats.org/officeDocument/2006/math">
                    <m:sSub>
                      <m:sSubPr>
                        <m:ctrlPr>
                          <a:rPr lang="en-US" sz="2400" i="1">
                            <a:solidFill>
                              <a:srgbClr val="00B0F0"/>
                            </a:solidFill>
                            <a:latin typeface="Cambria Math" panose="02040503050406030204" pitchFamily="18" charset="0"/>
                          </a:rPr>
                        </m:ctrlPr>
                      </m:sSubPr>
                      <m:e>
                        <m:r>
                          <a:rPr lang="en-US" sz="2400" i="1">
                            <a:solidFill>
                              <a:srgbClr val="00B0F0"/>
                            </a:solidFill>
                            <a:latin typeface="Cambria Math"/>
                          </a:rPr>
                          <m:t>𝐺</m:t>
                        </m:r>
                      </m:e>
                      <m:sub>
                        <m:r>
                          <a:rPr lang="en-US" sz="2400" i="1">
                            <a:solidFill>
                              <a:srgbClr val="00B0F0"/>
                            </a:solidFill>
                            <a:latin typeface="Cambria Math"/>
                          </a:rPr>
                          <m:t>𝑚</m:t>
                        </m:r>
                      </m:sub>
                    </m:sSub>
                  </m:oMath>
                </a14:m>
                <a:r>
                  <a:rPr lang="en-US" sz="2400" dirty="0">
                    <a:solidFill>
                      <a:srgbClr val="FF0000"/>
                    </a:solidFill>
                  </a:rPr>
                  <a:t>-S</a:t>
                </a:r>
                <a:r>
                  <a:rPr lang="en-US" sz="2400" dirty="0"/>
                  <a:t> are </a:t>
                </a:r>
                <a:r>
                  <a:rPr lang="en-US" sz="2400" dirty="0">
                    <a:solidFill>
                      <a:srgbClr val="00B050"/>
                    </a:solidFill>
                  </a:rPr>
                  <a:t>both</a:t>
                </a:r>
                <a:r>
                  <a:rPr lang="en-US" sz="2400" dirty="0"/>
                  <a:t> </a:t>
                </a:r>
                <a:r>
                  <a:rPr lang="en-US" sz="2400" dirty="0">
                    <a:solidFill>
                      <a:srgbClr val="00B050"/>
                    </a:solidFill>
                  </a:rPr>
                  <a:t>c-good</a:t>
                </a:r>
                <a:r>
                  <a:rPr lang="en-US" sz="2400" dirty="0"/>
                  <a:t> and </a:t>
                </a:r>
                <a:r>
                  <a:rPr lang="en-US" sz="2400" dirty="0">
                    <a:solidFill>
                      <a:srgbClr val="00B050"/>
                    </a:solidFill>
                  </a:rPr>
                  <a:t>local expanders </a:t>
                </a:r>
                <a:r>
                  <a:rPr lang="en-US" sz="2400" dirty="0"/>
                  <a:t>(</a:t>
                </a:r>
                <a:r>
                  <a:rPr lang="en-US" sz="2400" dirty="0" err="1"/>
                  <a:t>whp</a:t>
                </a:r>
                <a:r>
                  <a:rPr lang="en-US" sz="2400" dirty="0"/>
                  <a:t>).</a:t>
                </a:r>
              </a:p>
            </p:txBody>
          </p:sp>
        </mc:Choice>
        <mc:Fallback>
          <p:sp>
            <p:nvSpPr>
              <p:cNvPr id="55" name="TextBox 54"/>
              <p:cNvSpPr txBox="1">
                <a:spLocks noRot="1" noChangeAspect="1" noMove="1" noResize="1" noEditPoints="1" noAdjustHandles="1" noChangeArrowheads="1" noChangeShapeType="1" noTextEdit="1"/>
              </p:cNvSpPr>
              <p:nvPr/>
            </p:nvSpPr>
            <p:spPr>
              <a:xfrm>
                <a:off x="173171" y="4566451"/>
                <a:ext cx="11277668" cy="1052148"/>
              </a:xfrm>
              <a:prstGeom prst="rect">
                <a:avLst/>
              </a:prstGeom>
              <a:blipFill>
                <a:blip r:embed="rId6"/>
                <a:stretch>
                  <a:fillRect l="-811" b="-12139"/>
                </a:stretch>
              </a:blipFill>
            </p:spPr>
            <p:txBody>
              <a:bodyPr/>
              <a:lstStyle/>
              <a:p>
                <a:r>
                  <a:rPr lang="en-US">
                    <a:noFill/>
                  </a:rPr>
                  <a:t> </a:t>
                </a:r>
              </a:p>
            </p:txBody>
          </p:sp>
        </mc:Fallback>
      </mc:AlternateContent>
    </p:spTree>
    <p:extLst>
      <p:ext uri="{BB962C8B-B14F-4D97-AF65-F5344CB8AC3E}">
        <p14:creationId xmlns:p14="http://schemas.microsoft.com/office/powerpoint/2010/main" val="412682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6" grpId="0" animBg="1"/>
      <p:bldP spid="41" grpId="0" animBg="1"/>
      <p:bldP spid="69" grpId="0" animBg="1"/>
      <p:bldP spid="70" grpId="0"/>
      <p:bldP spid="52" grpId="0" animBg="1"/>
      <p:bldP spid="53" grpId="0" animBg="1"/>
      <p:bldP spid="54" grpId="0"/>
      <p:bldP spid="4"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Naïve: Pebbling Strategy</a:t>
            </a:r>
          </a:p>
        </p:txBody>
      </p: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
        <p:nvSpPr>
          <p:cNvPr id="15" name="TextBox 14"/>
          <p:cNvSpPr txBox="1"/>
          <p:nvPr/>
        </p:nvSpPr>
        <p:spPr>
          <a:xfrm>
            <a:off x="1069848" y="4208252"/>
            <a:ext cx="1515158" cy="523220"/>
          </a:xfrm>
          <a:prstGeom prst="rect">
            <a:avLst/>
          </a:prstGeom>
          <a:noFill/>
        </p:spPr>
        <p:txBody>
          <a:bodyPr wrap="none" rtlCol="0">
            <a:spAutoFit/>
          </a:bodyPr>
          <a:lstStyle/>
          <a:p>
            <a:r>
              <a:rPr lang="en-US" sz="2800" dirty="0" smtClean="0"/>
              <a:t>P</a:t>
            </a:r>
            <a:r>
              <a:rPr lang="en-US" sz="2800" baseline="-25000" dirty="0" smtClean="0"/>
              <a:t>2</a:t>
            </a:r>
            <a:r>
              <a:rPr lang="en-US" sz="2800" dirty="0" smtClean="0"/>
              <a:t> = {1,2}</a:t>
            </a:r>
            <a:endParaRPr lang="en-US" sz="2800" dirty="0"/>
          </a:p>
        </p:txBody>
      </p:sp>
      <p:sp>
        <p:nvSpPr>
          <p:cNvPr id="16" name="TextBox 15"/>
          <p:cNvSpPr txBox="1"/>
          <p:nvPr/>
        </p:nvSpPr>
        <p:spPr>
          <a:xfrm>
            <a:off x="1069848" y="4623796"/>
            <a:ext cx="1869423" cy="523220"/>
          </a:xfrm>
          <a:prstGeom prst="rect">
            <a:avLst/>
          </a:prstGeom>
          <a:noFill/>
        </p:spPr>
        <p:txBody>
          <a:bodyPr wrap="none" rtlCol="0">
            <a:spAutoFit/>
          </a:bodyPr>
          <a:lstStyle/>
          <a:p>
            <a:r>
              <a:rPr lang="en-US" sz="2800" dirty="0" smtClean="0"/>
              <a:t>P</a:t>
            </a:r>
            <a:r>
              <a:rPr lang="en-US" sz="2800" baseline="-25000" dirty="0" smtClean="0"/>
              <a:t>3</a:t>
            </a:r>
            <a:r>
              <a:rPr lang="en-US" sz="2800" dirty="0" smtClean="0"/>
              <a:t> = {1,2, 3}</a:t>
            </a:r>
            <a:endParaRPr lang="en-US" sz="2800" dirty="0"/>
          </a:p>
        </p:txBody>
      </p:sp>
      <p:sp>
        <p:nvSpPr>
          <p:cNvPr id="17" name="Oval 16"/>
          <p:cNvSpPr/>
          <p:nvPr/>
        </p:nvSpPr>
        <p:spPr>
          <a:xfrm>
            <a:off x="3014558" y="2851265"/>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18" name="Oval 17"/>
          <p:cNvSpPr/>
          <p:nvPr/>
        </p:nvSpPr>
        <p:spPr>
          <a:xfrm>
            <a:off x="3956099" y="2851265"/>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9" name="Oval 18"/>
          <p:cNvSpPr/>
          <p:nvPr/>
        </p:nvSpPr>
        <p:spPr>
          <a:xfrm>
            <a:off x="4897639" y="2824377"/>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20" name="Straight Arrow Connector 19"/>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24" name="Oval 23"/>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25" name="Straight Arrow Connector 24"/>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04514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3172" y="4566453"/>
            <a:ext cx="11555985" cy="1052148"/>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56" name="Rectangle 55"/>
          <p:cNvSpPr/>
          <p:nvPr/>
        </p:nvSpPr>
        <p:spPr>
          <a:xfrm>
            <a:off x="180547" y="5695471"/>
            <a:ext cx="11638920" cy="1060484"/>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2" name="Title 1"/>
          <p:cNvSpPr>
            <a:spLocks noGrp="1"/>
          </p:cNvSpPr>
          <p:nvPr>
            <p:ph type="title"/>
          </p:nvPr>
        </p:nvSpPr>
        <p:spPr/>
        <p:txBody>
          <a:bodyPr/>
          <a:lstStyle/>
          <a:p>
            <a:r>
              <a:rPr lang="en-US" dirty="0" smtClean="0"/>
              <a:t>Analysis of DR-Sample</a:t>
            </a:r>
            <a:endParaRPr lang="en-US" dirty="0">
              <a:solidFill>
                <a:srgbClr val="FF0000"/>
              </a:solidFill>
            </a:endParaRPr>
          </a:p>
        </p:txBody>
      </p:sp>
      <mc:AlternateContent xmlns:mc="http://schemas.openxmlformats.org/markup-compatibility/2006">
        <mc:Choice xmlns:a14="http://schemas.microsoft.com/office/drawing/2010/main" Requires="a14">
          <p:sp>
            <p:nvSpPr>
              <p:cNvPr id="4" name="TextBox 3"/>
              <p:cNvSpPr txBox="1"/>
              <p:nvPr/>
            </p:nvSpPr>
            <p:spPr>
              <a:xfrm>
                <a:off x="263483" y="5695472"/>
                <a:ext cx="11555984" cy="1060483"/>
              </a:xfrm>
              <a:prstGeom prst="rect">
                <a:avLst/>
              </a:prstGeom>
              <a:noFill/>
            </p:spPr>
            <p:txBody>
              <a:bodyPr wrap="square" lIns="91440" tIns="45720" rIns="91440" bIns="45720" rtlCol="0">
                <a:spAutoFit/>
              </a:bodyPr>
              <a:lstStyle/>
              <a:p>
                <a:r>
                  <a:rPr lang="en-US" sz="2800" b="1" dirty="0"/>
                  <a:t>Corollary: </a:t>
                </a:r>
                <a14:m>
                  <m:oMath xmlns:m="http://schemas.openxmlformats.org/officeDocument/2006/math">
                    <m:r>
                      <m:rPr>
                        <m:nor/>
                      </m:rPr>
                      <a:rPr lang="en-US" sz="2800" b="1" dirty="0"/>
                      <m:t>WHP</m:t>
                    </m:r>
                    <m:r>
                      <m:rPr>
                        <m:nor/>
                      </m:rPr>
                      <a:rPr lang="en-US" sz="2800" b="1" i="0" dirty="0" smtClean="0"/>
                      <m:t> </m:t>
                    </m:r>
                    <m:sSub>
                      <m:sSubPr>
                        <m:ctrlPr>
                          <a:rPr lang="en-US" sz="2800" i="1">
                            <a:solidFill>
                              <a:srgbClr val="00B0F0"/>
                            </a:solidFill>
                            <a:latin typeface="Cambria Math" panose="02040503050406030204" pitchFamily="18" charset="0"/>
                          </a:rPr>
                        </m:ctrlPr>
                      </m:sSubPr>
                      <m:e>
                        <m:r>
                          <a:rPr lang="en-US" sz="2800" i="1">
                            <a:solidFill>
                              <a:srgbClr val="00B0F0"/>
                            </a:solidFill>
                            <a:latin typeface="Cambria Math"/>
                          </a:rPr>
                          <m:t>𝐺</m:t>
                        </m:r>
                      </m:e>
                      <m:sub>
                        <m:r>
                          <a:rPr lang="en-US" sz="2800" i="1">
                            <a:solidFill>
                              <a:srgbClr val="00B0F0"/>
                            </a:solidFill>
                            <a:latin typeface="Cambria Math"/>
                          </a:rPr>
                          <m:t>𝑚</m:t>
                        </m:r>
                      </m:sub>
                    </m:sSub>
                    <m:r>
                      <a:rPr lang="en-US" sz="2800" i="1">
                        <a:solidFill>
                          <a:srgbClr val="00B0F0"/>
                        </a:solidFill>
                        <a:latin typeface="Cambria Math"/>
                      </a:rPr>
                      <m:t> </m:t>
                    </m:r>
                    <m:r>
                      <a:rPr lang="en-US" sz="2800" i="1">
                        <a:solidFill>
                          <a:srgbClr val="00B0F0"/>
                        </a:solidFill>
                        <a:latin typeface="Cambria Math"/>
                      </a:rPr>
                      <m:t>𝑖𝑠</m:t>
                    </m:r>
                    <m:r>
                      <a:rPr lang="en-US" sz="2800" i="1">
                        <a:solidFill>
                          <a:srgbClr val="00B0F0"/>
                        </a:solidFill>
                        <a:latin typeface="Cambria Math"/>
                      </a:rPr>
                      <m:t> </m:t>
                    </m:r>
                    <m:d>
                      <m:dPr>
                        <m:ctrlPr>
                          <a:rPr lang="el-GR" sz="2800" i="1">
                            <a:latin typeface="Cambria Math" panose="02040503050406030204" pitchFamily="18" charset="0"/>
                            <a:ea typeface="Cambria Math"/>
                          </a:rPr>
                        </m:ctrlPr>
                      </m:dPr>
                      <m:e>
                        <m:r>
                          <m:rPr>
                            <m:sty m:val="p"/>
                          </m:rPr>
                          <a:rPr lang="el-GR" sz="2800" i="1">
                            <a:latin typeface="Cambria Math"/>
                            <a:ea typeface="Cambria Math"/>
                          </a:rPr>
                          <m:t>Ω</m:t>
                        </m:r>
                        <m:d>
                          <m:dPr>
                            <m:ctrlPr>
                              <a:rPr lang="el-GR" sz="2800" i="1">
                                <a:latin typeface="Cambria Math" panose="02040503050406030204" pitchFamily="18" charset="0"/>
                                <a:ea typeface="Cambria Math"/>
                              </a:rPr>
                            </m:ctrlPr>
                          </m:dPr>
                          <m:e>
                            <m:f>
                              <m:fPr>
                                <m:ctrlPr>
                                  <a:rPr lang="el-GR" sz="2800" i="1">
                                    <a:latin typeface="Cambria Math" panose="02040503050406030204" pitchFamily="18" charset="0"/>
                                    <a:ea typeface="Cambria Math"/>
                                  </a:rPr>
                                </m:ctrlPr>
                              </m:fPr>
                              <m:num>
                                <m:r>
                                  <a:rPr lang="en-US" sz="2800" i="1">
                                    <a:latin typeface="Cambria Math" panose="02040503050406030204" pitchFamily="18" charset="0"/>
                                    <a:ea typeface="Cambria Math"/>
                                  </a:rPr>
                                  <m:t>𝑛</m:t>
                                </m:r>
                              </m:num>
                              <m:den>
                                <m:func>
                                  <m:funcPr>
                                    <m:ctrlPr>
                                      <a:rPr lang="en-US" sz="2800" i="1">
                                        <a:latin typeface="Cambria Math" panose="02040503050406030204" pitchFamily="18" charset="0"/>
                                        <a:ea typeface="Cambria Math"/>
                                      </a:rPr>
                                    </m:ctrlPr>
                                  </m:funcPr>
                                  <m:fName>
                                    <m:r>
                                      <m:rPr>
                                        <m:sty m:val="p"/>
                                      </m:rPr>
                                      <a:rPr lang="en-US" sz="2800">
                                        <a:latin typeface="Cambria Math"/>
                                        <a:ea typeface="Cambria Math"/>
                                      </a:rPr>
                                      <m:t>log</m:t>
                                    </m:r>
                                  </m:fName>
                                  <m:e>
                                    <m:r>
                                      <a:rPr lang="en-US" sz="2800" i="1">
                                        <a:latin typeface="Cambria Math"/>
                                        <a:ea typeface="Cambria Math"/>
                                      </a:rPr>
                                      <m:t>𝑛</m:t>
                                    </m:r>
                                  </m:e>
                                </m:func>
                              </m:den>
                            </m:f>
                          </m:e>
                        </m:d>
                        <m:r>
                          <a:rPr lang="en-US" sz="2800" i="1">
                            <a:latin typeface="Cambria Math" panose="02040503050406030204" pitchFamily="18" charset="0"/>
                            <a:ea typeface="Cambria Math"/>
                          </a:rPr>
                          <m:t>,</m:t>
                        </m:r>
                        <m:r>
                          <m:rPr>
                            <m:sty m:val="p"/>
                          </m:rPr>
                          <a:rPr lang="el-GR" sz="2800" i="1">
                            <a:latin typeface="Cambria Math"/>
                            <a:ea typeface="Cambria Math"/>
                          </a:rPr>
                          <m:t>Ω</m:t>
                        </m:r>
                        <m:d>
                          <m:dPr>
                            <m:ctrlPr>
                              <a:rPr lang="el-GR" sz="2800" i="1">
                                <a:latin typeface="Cambria Math" panose="02040503050406030204" pitchFamily="18" charset="0"/>
                                <a:ea typeface="Cambria Math"/>
                              </a:rPr>
                            </m:ctrlPr>
                          </m:dPr>
                          <m:e>
                            <m:f>
                              <m:fPr>
                                <m:ctrlPr>
                                  <a:rPr lang="el-GR" sz="2800" i="1">
                                    <a:latin typeface="Cambria Math" panose="02040503050406030204" pitchFamily="18" charset="0"/>
                                    <a:ea typeface="Cambria Math"/>
                                  </a:rPr>
                                </m:ctrlPr>
                              </m:fPr>
                              <m:num>
                                <m:r>
                                  <a:rPr lang="en-US" sz="2800" i="1">
                                    <a:latin typeface="Cambria Math" panose="02040503050406030204" pitchFamily="18" charset="0"/>
                                    <a:ea typeface="Cambria Math"/>
                                  </a:rPr>
                                  <m:t>𝑛</m:t>
                                </m:r>
                              </m:num>
                              <m:den>
                                <m:func>
                                  <m:funcPr>
                                    <m:ctrlPr>
                                      <a:rPr lang="en-US" sz="2800" i="1">
                                        <a:latin typeface="Cambria Math" panose="02040503050406030204" pitchFamily="18" charset="0"/>
                                        <a:ea typeface="Cambria Math"/>
                                      </a:rPr>
                                    </m:ctrlPr>
                                  </m:funcPr>
                                  <m:fName>
                                    <m:r>
                                      <m:rPr>
                                        <m:sty m:val="p"/>
                                      </m:rPr>
                                      <a:rPr lang="en-US" sz="2800">
                                        <a:latin typeface="Cambria Math"/>
                                        <a:ea typeface="Cambria Math"/>
                                      </a:rPr>
                                      <m:t>log</m:t>
                                    </m:r>
                                  </m:fName>
                                  <m:e>
                                    <m:r>
                                      <a:rPr lang="en-US" sz="2800" i="1">
                                        <a:latin typeface="Cambria Math"/>
                                        <a:ea typeface="Cambria Math"/>
                                      </a:rPr>
                                      <m:t>𝑛</m:t>
                                    </m:r>
                                  </m:e>
                                </m:func>
                              </m:den>
                            </m:f>
                          </m:e>
                        </m:d>
                      </m:e>
                    </m:d>
                    <m:r>
                      <a:rPr lang="en-US" sz="2800">
                        <a:latin typeface="Cambria Math"/>
                        <a:ea typeface="Cambria Math"/>
                      </a:rPr>
                      <m:t>−</m:t>
                    </m:r>
                    <m:r>
                      <m:rPr>
                        <m:sty m:val="p"/>
                      </m:rPr>
                      <a:rPr lang="en-US" sz="2800">
                        <a:latin typeface="Cambria Math"/>
                        <a:ea typeface="Cambria Math"/>
                      </a:rPr>
                      <m:t>depth</m:t>
                    </m:r>
                    <m:r>
                      <a:rPr lang="en-US" sz="2800">
                        <a:latin typeface="Cambria Math"/>
                        <a:ea typeface="Cambria Math"/>
                      </a:rPr>
                      <m:t> </m:t>
                    </m:r>
                    <m:r>
                      <m:rPr>
                        <m:sty m:val="p"/>
                      </m:rPr>
                      <a:rPr lang="en-US" sz="2800">
                        <a:latin typeface="Cambria Math"/>
                        <a:ea typeface="Cambria Math"/>
                      </a:rPr>
                      <m:t>robust</m:t>
                    </m:r>
                    <m:r>
                      <m:rPr>
                        <m:nor/>
                      </m:rPr>
                      <a:rPr lang="en-US" sz="2800" dirty="0"/>
                      <m:t> (</m:t>
                    </m:r>
                    <m:r>
                      <m:rPr>
                        <m:nor/>
                      </m:rPr>
                      <a:rPr lang="en-US" sz="2800" dirty="0" err="1"/>
                      <m:t>whp</m:t>
                    </m:r>
                    <m:r>
                      <m:rPr>
                        <m:nor/>
                      </m:rPr>
                      <a:rPr lang="en-US" sz="2800" dirty="0"/>
                      <m:t>)</m:t>
                    </m:r>
                  </m:oMath>
                </a14:m>
                <a:endParaRPr lang="en-US" sz="2800" dirty="0"/>
              </a:p>
            </p:txBody>
          </p:sp>
        </mc:Choice>
        <mc:Fallback>
          <p:sp>
            <p:nvSpPr>
              <p:cNvPr id="4" name="TextBox 3"/>
              <p:cNvSpPr txBox="1">
                <a:spLocks noRot="1" noChangeAspect="1" noMove="1" noResize="1" noEditPoints="1" noAdjustHandles="1" noChangeArrowheads="1" noChangeShapeType="1" noTextEdit="1"/>
              </p:cNvSpPr>
              <p:nvPr/>
            </p:nvSpPr>
            <p:spPr>
              <a:xfrm>
                <a:off x="263483" y="5695472"/>
                <a:ext cx="11555984" cy="1060483"/>
              </a:xfrm>
              <a:prstGeom prst="rect">
                <a:avLst/>
              </a:prstGeom>
              <a:blipFill>
                <a:blip r:embed="rId2"/>
                <a:stretch>
                  <a:fillRect l="-105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TextBox 54"/>
              <p:cNvSpPr txBox="1"/>
              <p:nvPr/>
            </p:nvSpPr>
            <p:spPr>
              <a:xfrm>
                <a:off x="173171" y="4566453"/>
                <a:ext cx="11277668" cy="523220"/>
              </a:xfrm>
              <a:prstGeom prst="rect">
                <a:avLst/>
              </a:prstGeom>
              <a:noFill/>
            </p:spPr>
            <p:txBody>
              <a:bodyPr wrap="square" lIns="91440" tIns="45720" rIns="91440" bIns="45720" rtlCol="0">
                <a:spAutoFit/>
              </a:bodyPr>
              <a:lstStyle/>
              <a:p>
                <a:r>
                  <a:rPr lang="en-US" sz="2800" b="1" dirty="0" smtClean="0"/>
                  <a:t>Theorem</a:t>
                </a:r>
                <a14:m>
                  <m:oMath xmlns:m="http://schemas.openxmlformats.org/officeDocument/2006/math">
                    <m:r>
                      <m:rPr>
                        <m:nor/>
                      </m:rPr>
                      <a:rPr lang="en-US" sz="2800" b="1" dirty="0"/>
                      <m:t>:</m:t>
                    </m:r>
                    <m:r>
                      <m:rPr>
                        <m:nor/>
                      </m:rPr>
                      <a:rPr lang="en-US" sz="2800" b="1" i="0" dirty="0" smtClean="0"/>
                      <m:t> </m:t>
                    </m:r>
                    <m:r>
                      <m:rPr>
                        <m:nor/>
                      </m:rPr>
                      <a:rPr lang="en-US" sz="2800" b="1" i="0" dirty="0" smtClean="0"/>
                      <m:t>WHP</m:t>
                    </m:r>
                    <m:r>
                      <m:rPr>
                        <m:nor/>
                      </m:rPr>
                      <a:rPr lang="en-US" sz="2800" b="1" dirty="0"/>
                      <m:t> </m:t>
                    </m:r>
                    <m:sSub>
                      <m:sSubPr>
                        <m:ctrlPr>
                          <a:rPr lang="en-US" sz="2800" i="1">
                            <a:solidFill>
                              <a:srgbClr val="00B0F0"/>
                            </a:solidFill>
                            <a:latin typeface="Cambria Math" panose="02040503050406030204" pitchFamily="18" charset="0"/>
                          </a:rPr>
                        </m:ctrlPr>
                      </m:sSubPr>
                      <m:e>
                        <m:r>
                          <a:rPr lang="en-US" sz="2800" i="1">
                            <a:solidFill>
                              <a:srgbClr val="00B0F0"/>
                            </a:solidFill>
                            <a:latin typeface="Cambria Math"/>
                          </a:rPr>
                          <m:t>𝐺</m:t>
                        </m:r>
                      </m:e>
                      <m:sub>
                        <m:r>
                          <a:rPr lang="en-US" sz="2800" i="1">
                            <a:solidFill>
                              <a:srgbClr val="00B0F0"/>
                            </a:solidFill>
                            <a:latin typeface="Cambria Math"/>
                          </a:rPr>
                          <m:t>𝑚</m:t>
                        </m:r>
                      </m:sub>
                    </m:sSub>
                    <m:r>
                      <a:rPr lang="en-US" sz="2800" b="0" i="1" smtClean="0">
                        <a:solidFill>
                          <a:srgbClr val="00B0F0"/>
                        </a:solidFill>
                        <a:latin typeface="Cambria Math" panose="02040503050406030204" pitchFamily="18" charset="0"/>
                      </a:rPr>
                      <m:t> </m:t>
                    </m:r>
                    <m:r>
                      <a:rPr lang="en-US" sz="2800" b="0" i="1" smtClean="0">
                        <a:solidFill>
                          <a:srgbClr val="00B0F0"/>
                        </a:solidFill>
                        <a:latin typeface="Cambria Math" panose="02040503050406030204" pitchFamily="18" charset="0"/>
                      </a:rPr>
                      <m:t>𝑠𝑎𝑡𝑖𝑠𝑓𝑖𝑒𝑠</m:t>
                    </m:r>
                    <m:r>
                      <a:rPr lang="en-US" sz="2800" b="0" i="1" smtClean="0">
                        <a:solidFill>
                          <a:srgbClr val="00B0F0"/>
                        </a:solidFill>
                        <a:latin typeface="Cambria Math" panose="02040503050406030204" pitchFamily="18" charset="0"/>
                      </a:rPr>
                      <m:t> </m:t>
                    </m:r>
                    <m:r>
                      <a:rPr lang="en-US" sz="2800" b="0" i="1" smtClean="0">
                        <a:solidFill>
                          <a:srgbClr val="00B0F0"/>
                        </a:solidFill>
                        <a:latin typeface="Cambria Math" panose="02040503050406030204" pitchFamily="18" charset="0"/>
                      </a:rPr>
                      <m:t>𝑡h𝑒</m:t>
                    </m:r>
                    <m:r>
                      <a:rPr lang="en-US" sz="2800" b="0" i="1" smtClean="0">
                        <a:solidFill>
                          <a:srgbClr val="00B0F0"/>
                        </a:solidFill>
                        <a:latin typeface="Cambria Math" panose="02040503050406030204" pitchFamily="18" charset="0"/>
                      </a:rPr>
                      <m:t> </m:t>
                    </m:r>
                    <m:r>
                      <a:rPr lang="en-US" sz="2800" b="0" i="1" smtClean="0">
                        <a:solidFill>
                          <a:srgbClr val="00B0F0"/>
                        </a:solidFill>
                        <a:latin typeface="Cambria Math" panose="02040503050406030204" pitchFamily="18" charset="0"/>
                      </a:rPr>
                      <m:t>𝑝𝑟𝑜𝑝𝑒𝑟𝑡𝑦</m:t>
                    </m:r>
                    <m:r>
                      <a:rPr lang="en-US" sz="2800" i="1">
                        <a:solidFill>
                          <a:srgbClr val="00B0F0"/>
                        </a:solidFill>
                        <a:latin typeface="Cambria Math"/>
                      </a:rPr>
                      <m:t> </m:t>
                    </m:r>
                    <m:r>
                      <a:rPr lang="en-US" sz="2800" i="1">
                        <a:solidFill>
                          <a:srgbClr val="FF0000"/>
                        </a:solidFill>
                        <a:latin typeface="Cambria Math" panose="02040503050406030204" pitchFamily="18" charset="0"/>
                        <a:ea typeface="Cambria Math" panose="02040503050406030204" pitchFamily="18" charset="0"/>
                      </a:rPr>
                      <m:t>𝛿</m:t>
                    </m:r>
                    <m:r>
                      <a:rPr lang="en-US" sz="2800" i="1">
                        <a:solidFill>
                          <a:srgbClr val="FF0000"/>
                        </a:solidFill>
                        <a:latin typeface="Cambria Math" panose="02040503050406030204" pitchFamily="18" charset="0"/>
                        <a:ea typeface="Cambria Math" panose="02040503050406030204" pitchFamily="18" charset="0"/>
                      </a:rPr>
                      <m:t>− </m:t>
                    </m:r>
                    <m:r>
                      <m:rPr>
                        <m:nor/>
                      </m:rPr>
                      <a:rPr lang="en-US" sz="2800" dirty="0"/>
                      <m:t>Local</m:t>
                    </m:r>
                    <m:r>
                      <m:rPr>
                        <m:nor/>
                      </m:rPr>
                      <a:rPr lang="en-US" sz="2800" dirty="0"/>
                      <m:t> </m:t>
                    </m:r>
                    <m:r>
                      <m:rPr>
                        <m:nor/>
                      </m:rPr>
                      <a:rPr lang="en-US" sz="2800" dirty="0"/>
                      <m:t>Expansion</m:t>
                    </m:r>
                    <m:r>
                      <m:rPr>
                        <m:nor/>
                      </m:rPr>
                      <a:rPr lang="en-US" sz="2800" b="0" i="0" dirty="0" smtClean="0"/>
                      <m:t> (*</m:t>
                    </m:r>
                    <m:r>
                      <m:rPr>
                        <m:nor/>
                      </m:rPr>
                      <a:rPr lang="en-US" sz="2800" b="0" i="0" dirty="0" smtClean="0"/>
                      <m:t>almost</m:t>
                    </m:r>
                    <m:r>
                      <m:rPr>
                        <m:nor/>
                      </m:rPr>
                      <a:rPr lang="en-US" sz="2800" b="0" i="0" dirty="0" smtClean="0"/>
                      <m:t>)</m:t>
                    </m:r>
                  </m:oMath>
                </a14:m>
                <a:endParaRPr lang="en-US" sz="2800" dirty="0"/>
              </a:p>
            </p:txBody>
          </p:sp>
        </mc:Choice>
        <mc:Fallback>
          <p:sp>
            <p:nvSpPr>
              <p:cNvPr id="55" name="TextBox 54"/>
              <p:cNvSpPr txBox="1">
                <a:spLocks noRot="1" noChangeAspect="1" noMove="1" noResize="1" noEditPoints="1" noAdjustHandles="1" noChangeArrowheads="1" noChangeShapeType="1" noTextEdit="1"/>
              </p:cNvSpPr>
              <p:nvPr/>
            </p:nvSpPr>
            <p:spPr>
              <a:xfrm>
                <a:off x="173171" y="4566453"/>
                <a:ext cx="11277668" cy="523220"/>
              </a:xfrm>
              <a:prstGeom prst="rect">
                <a:avLst/>
              </a:prstGeom>
              <a:blipFill>
                <a:blip r:embed="rId3"/>
                <a:stretch>
                  <a:fillRect l="-1081" t="-10465" b="-32558"/>
                </a:stretch>
              </a:blipFill>
            </p:spPr>
            <p:txBody>
              <a:bodyPr/>
              <a:lstStyle/>
              <a:p>
                <a:r>
                  <a:rPr lang="en-US">
                    <a:noFill/>
                  </a:rPr>
                  <a:t> </a:t>
                </a:r>
              </a:p>
            </p:txBody>
          </p:sp>
        </mc:Fallback>
      </mc:AlternateContent>
      <p:sp>
        <p:nvSpPr>
          <p:cNvPr id="30" name="Oval 29"/>
          <p:cNvSpPr/>
          <p:nvPr/>
        </p:nvSpPr>
        <p:spPr>
          <a:xfrm>
            <a:off x="892822" y="2301990"/>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32" name="Oval 31"/>
          <p:cNvSpPr/>
          <p:nvPr/>
        </p:nvSpPr>
        <p:spPr>
          <a:xfrm>
            <a:off x="1834362" y="2301990"/>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cxnSp>
        <p:nvCxnSpPr>
          <p:cNvPr id="39" name="Straight Arrow Connector 38"/>
          <p:cNvCxnSpPr/>
          <p:nvPr/>
        </p:nvCxnSpPr>
        <p:spPr>
          <a:xfrm>
            <a:off x="1444796" y="2575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8833525" y="23416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sp>
        <p:nvSpPr>
          <p:cNvPr id="43" name="TextBox 42"/>
          <p:cNvSpPr txBox="1"/>
          <p:nvPr/>
        </p:nvSpPr>
        <p:spPr>
          <a:xfrm>
            <a:off x="3694064" y="1985558"/>
            <a:ext cx="679994" cy="954107"/>
          </a:xfrm>
          <a:prstGeom prst="rect">
            <a:avLst/>
          </a:prstGeom>
          <a:noFill/>
        </p:spPr>
        <p:txBody>
          <a:bodyPr wrap="none" lIns="91440" tIns="45720" rIns="91440" bIns="45720" rtlCol="0">
            <a:spAutoFit/>
          </a:bodyPr>
          <a:lstStyle/>
          <a:p>
            <a:r>
              <a:rPr lang="en-US" sz="5600" dirty="0"/>
              <a:t>…</a:t>
            </a:r>
          </a:p>
        </p:txBody>
      </p:sp>
      <p:sp>
        <p:nvSpPr>
          <p:cNvPr id="44" name="Oval 43"/>
          <p:cNvSpPr/>
          <p:nvPr/>
        </p:nvSpPr>
        <p:spPr>
          <a:xfrm>
            <a:off x="10476867" y="225342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n</a:t>
            </a:r>
          </a:p>
        </p:txBody>
      </p:sp>
      <p:cxnSp>
        <p:nvCxnSpPr>
          <p:cNvPr id="45" name="Straight Arrow Connector 44"/>
          <p:cNvCxnSpPr/>
          <p:nvPr/>
        </p:nvCxnSpPr>
        <p:spPr>
          <a:xfrm flipV="1">
            <a:off x="10319441" y="2566103"/>
            <a:ext cx="184113" cy="3112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9321117" y="259722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9636240" y="1892071"/>
            <a:ext cx="679994" cy="954107"/>
          </a:xfrm>
          <a:prstGeom prst="rect">
            <a:avLst/>
          </a:prstGeom>
          <a:noFill/>
        </p:spPr>
        <p:txBody>
          <a:bodyPr wrap="none" lIns="91440" tIns="45720" rIns="91440" bIns="45720" rtlCol="0">
            <a:spAutoFit/>
          </a:bodyPr>
          <a:lstStyle/>
          <a:p>
            <a:r>
              <a:rPr lang="en-US" sz="5600" dirty="0"/>
              <a:t>…</a:t>
            </a:r>
          </a:p>
        </p:txBody>
      </p:sp>
      <p:sp>
        <p:nvSpPr>
          <p:cNvPr id="57" name="Oval 56"/>
          <p:cNvSpPr/>
          <p:nvPr/>
        </p:nvSpPr>
        <p:spPr>
          <a:xfrm>
            <a:off x="7955677" y="2341790"/>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sp>
        <p:nvSpPr>
          <p:cNvPr id="58" name="Oval 57"/>
          <p:cNvSpPr/>
          <p:nvPr/>
        </p:nvSpPr>
        <p:spPr>
          <a:xfrm>
            <a:off x="6997249" y="2376334"/>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cxnSp>
        <p:nvCxnSpPr>
          <p:cNvPr id="59" name="Straight Arrow Connector 58"/>
          <p:cNvCxnSpPr>
            <a:endCxn id="57" idx="2"/>
          </p:cNvCxnSpPr>
          <p:nvPr/>
        </p:nvCxnSpPr>
        <p:spPr>
          <a:xfrm flipV="1">
            <a:off x="7482443" y="2620736"/>
            <a:ext cx="473236" cy="376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8473118" y="2609586"/>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6085936" y="2372619"/>
            <a:ext cx="81334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2m</a:t>
            </a:r>
          </a:p>
        </p:txBody>
      </p:sp>
      <p:cxnSp>
        <p:nvCxnSpPr>
          <p:cNvPr id="62" name="Straight Arrow Connector 61"/>
          <p:cNvCxnSpPr/>
          <p:nvPr/>
        </p:nvCxnSpPr>
        <p:spPr>
          <a:xfrm flipV="1">
            <a:off x="6620102" y="2617023"/>
            <a:ext cx="473236" cy="376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3" name="Oval 62"/>
              <p:cNvSpPr/>
              <p:nvPr/>
            </p:nvSpPr>
            <p:spPr>
              <a:xfrm>
                <a:off x="2996421" y="2372621"/>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14:m>
                  <m:oMathPara xmlns:m="http://schemas.openxmlformats.org/officeDocument/2006/math">
                    <m:oMathParaPr>
                      <m:jc m:val="centerGroup"/>
                    </m:oMathParaPr>
                    <m:oMath xmlns:m="http://schemas.openxmlformats.org/officeDocument/2006/math">
                      <m:r>
                        <a:rPr lang="en-US" sz="2267" i="1" dirty="0">
                          <a:latin typeface="Cambria Math"/>
                        </a:rPr>
                        <m:t>𝑚</m:t>
                      </m:r>
                    </m:oMath>
                  </m:oMathPara>
                </a14:m>
                <a:endParaRPr lang="en-US" sz="2267" dirty="0"/>
              </a:p>
            </p:txBody>
          </p:sp>
        </mc:Choice>
        <mc:Fallback>
          <p:sp>
            <p:nvSpPr>
              <p:cNvPr id="63" name="Oval 62"/>
              <p:cNvSpPr>
                <a:spLocks noRot="1" noChangeAspect="1" noMove="1" noResize="1" noEditPoints="1" noAdjustHandles="1" noChangeArrowheads="1" noChangeShapeType="1" noTextEdit="1"/>
              </p:cNvSpPr>
              <p:nvPr/>
            </p:nvSpPr>
            <p:spPr>
              <a:xfrm>
                <a:off x="2996421" y="2372621"/>
                <a:ext cx="697643" cy="557895"/>
              </a:xfrm>
              <a:prstGeom prst="ellipse">
                <a:avLst/>
              </a:prstGeom>
              <a:blipFill>
                <a:blip r:embed="rId4"/>
                <a:stretch>
                  <a:fillRect/>
                </a:stretch>
              </a:blipFill>
              <a:ln>
                <a:noFill/>
              </a:ln>
            </p:spPr>
            <p:txBody>
              <a:bodyPr/>
              <a:lstStyle/>
              <a:p>
                <a:r>
                  <a:rPr lang="en-US">
                    <a:noFill/>
                  </a:rPr>
                  <a:t> </a:t>
                </a:r>
              </a:p>
            </p:txBody>
          </p:sp>
        </mc:Fallback>
      </mc:AlternateContent>
      <p:sp>
        <p:nvSpPr>
          <p:cNvPr id="64" name="TextBox 63"/>
          <p:cNvSpPr txBox="1"/>
          <p:nvPr/>
        </p:nvSpPr>
        <p:spPr>
          <a:xfrm>
            <a:off x="2393820" y="1951356"/>
            <a:ext cx="679994" cy="954107"/>
          </a:xfrm>
          <a:prstGeom prst="rect">
            <a:avLst/>
          </a:prstGeom>
          <a:noFill/>
        </p:spPr>
        <p:txBody>
          <a:bodyPr wrap="none" lIns="91440" tIns="45720" rIns="91440" bIns="45720" rtlCol="0">
            <a:spAutoFit/>
          </a:bodyPr>
          <a:lstStyle/>
          <a:p>
            <a:r>
              <a:rPr lang="en-US" sz="5600" dirty="0"/>
              <a:t>…</a:t>
            </a:r>
          </a:p>
        </p:txBody>
      </p:sp>
      <p:sp>
        <p:nvSpPr>
          <p:cNvPr id="65" name="Oval 64"/>
          <p:cNvSpPr/>
          <p:nvPr/>
        </p:nvSpPr>
        <p:spPr>
          <a:xfrm>
            <a:off x="5183359" y="2369671"/>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cxnSp>
        <p:nvCxnSpPr>
          <p:cNvPr id="66" name="Straight Arrow Connector 65"/>
          <p:cNvCxnSpPr/>
          <p:nvPr/>
        </p:nvCxnSpPr>
        <p:spPr>
          <a:xfrm flipV="1">
            <a:off x="5668553" y="2657912"/>
            <a:ext cx="473236" cy="376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4332169" y="2365958"/>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cxnSp>
        <p:nvCxnSpPr>
          <p:cNvPr id="68" name="Straight Arrow Connector 67"/>
          <p:cNvCxnSpPr/>
          <p:nvPr/>
        </p:nvCxnSpPr>
        <p:spPr>
          <a:xfrm flipV="1">
            <a:off x="4817363" y="2654199"/>
            <a:ext cx="473236" cy="376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Curved Connector 70"/>
          <p:cNvCxnSpPr/>
          <p:nvPr/>
        </p:nvCxnSpPr>
        <p:spPr>
          <a:xfrm rot="5400000" flipH="1" flipV="1">
            <a:off x="8282913" y="712694"/>
            <a:ext cx="4048" cy="3439327"/>
          </a:xfrm>
          <a:prstGeom prst="curvedConnector3">
            <a:avLst>
              <a:gd name="adj1" fmla="val 16908696"/>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687375" y="2063703"/>
            <a:ext cx="3317207" cy="1319216"/>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73" name="Oval 72"/>
          <p:cNvSpPr/>
          <p:nvPr/>
        </p:nvSpPr>
        <p:spPr>
          <a:xfrm>
            <a:off x="3924565" y="2063703"/>
            <a:ext cx="3013025" cy="1319216"/>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74" name="Oval 73"/>
          <p:cNvSpPr/>
          <p:nvPr/>
        </p:nvSpPr>
        <p:spPr>
          <a:xfrm>
            <a:off x="6948253" y="2010129"/>
            <a:ext cx="3013025" cy="1319216"/>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75" name="Oval 74"/>
          <p:cNvSpPr/>
          <p:nvPr/>
        </p:nvSpPr>
        <p:spPr>
          <a:xfrm>
            <a:off x="9961278" y="2014089"/>
            <a:ext cx="1212245" cy="1319216"/>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76" name="Oval 75"/>
          <p:cNvSpPr/>
          <p:nvPr/>
        </p:nvSpPr>
        <p:spPr>
          <a:xfrm>
            <a:off x="10455569" y="3900295"/>
            <a:ext cx="697643" cy="55789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sp>
        <p:nvSpPr>
          <p:cNvPr id="77" name="Oval 76"/>
          <p:cNvSpPr/>
          <p:nvPr/>
        </p:nvSpPr>
        <p:spPr>
          <a:xfrm>
            <a:off x="8243284" y="3829418"/>
            <a:ext cx="697643" cy="55789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cxnSp>
        <p:nvCxnSpPr>
          <p:cNvPr id="78" name="Straight Arrow Connector 77"/>
          <p:cNvCxnSpPr/>
          <p:nvPr/>
        </p:nvCxnSpPr>
        <p:spPr>
          <a:xfrm flipV="1">
            <a:off x="8887474" y="4104601"/>
            <a:ext cx="1679927" cy="376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4256737" y="3861014"/>
            <a:ext cx="697643" cy="55789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cxnSp>
        <p:nvCxnSpPr>
          <p:cNvPr id="80" name="Straight Arrow Connector 79"/>
          <p:cNvCxnSpPr>
            <a:endCxn id="77" idx="2"/>
          </p:cNvCxnSpPr>
          <p:nvPr/>
        </p:nvCxnSpPr>
        <p:spPr>
          <a:xfrm flipV="1">
            <a:off x="4741933" y="4108365"/>
            <a:ext cx="3501353" cy="4465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1732547" y="3829418"/>
            <a:ext cx="697643" cy="55789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cxnSp>
        <p:nvCxnSpPr>
          <p:cNvPr id="82" name="Straight Arrow Connector 81"/>
          <p:cNvCxnSpPr/>
          <p:nvPr/>
        </p:nvCxnSpPr>
        <p:spPr>
          <a:xfrm flipV="1">
            <a:off x="2430190" y="4145542"/>
            <a:ext cx="1933788" cy="747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3" name="Curved Connector 82"/>
          <p:cNvCxnSpPr/>
          <p:nvPr/>
        </p:nvCxnSpPr>
        <p:spPr>
          <a:xfrm rot="5400000" flipH="1" flipV="1">
            <a:off x="5371651" y="708645"/>
            <a:ext cx="4048" cy="3439327"/>
          </a:xfrm>
          <a:prstGeom prst="curvedConnector3">
            <a:avLst>
              <a:gd name="adj1" fmla="val 16908696"/>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4" name="Curved Connector 83"/>
          <p:cNvCxnSpPr>
            <a:stCxn id="81" idx="4"/>
            <a:endCxn id="77" idx="3"/>
          </p:cNvCxnSpPr>
          <p:nvPr/>
        </p:nvCxnSpPr>
        <p:spPr>
          <a:xfrm rot="5400000" flipH="1" flipV="1">
            <a:off x="5172558" y="1214420"/>
            <a:ext cx="81703" cy="6264083"/>
          </a:xfrm>
          <a:prstGeom prst="curvedConnector3">
            <a:avLst>
              <a:gd name="adj1" fmla="val -279797"/>
            </a:avLst>
          </a:prstGeom>
          <a:ln w="38100">
            <a:solidFill>
              <a:srgbClr val="7030A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5" name="Curved Connector 84"/>
          <p:cNvCxnSpPr>
            <a:stCxn id="79" idx="7"/>
            <a:endCxn id="76" idx="1"/>
          </p:cNvCxnSpPr>
          <p:nvPr/>
        </p:nvCxnSpPr>
        <p:spPr>
          <a:xfrm rot="16200000" flipH="1">
            <a:off x="7685336" y="1109595"/>
            <a:ext cx="39281" cy="5705524"/>
          </a:xfrm>
          <a:prstGeom prst="curvedConnector3">
            <a:avLst>
              <a:gd name="adj1" fmla="val -789954"/>
            </a:avLst>
          </a:prstGeom>
          <a:ln w="38100">
            <a:solidFill>
              <a:srgbClr val="7030A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6" name="Rectangle 85"/>
              <p:cNvSpPr/>
              <p:nvPr/>
            </p:nvSpPr>
            <p:spPr>
              <a:xfrm>
                <a:off x="363515" y="3845536"/>
                <a:ext cx="1050864" cy="769441"/>
              </a:xfrm>
              <a:prstGeom prst="rect">
                <a:avLst/>
              </a:prstGeom>
            </p:spPr>
            <p:txBody>
              <a:bodyPr wrap="none" lIns="91440" tIns="45720" rIns="91440" bIns="45720">
                <a:spAutoFit/>
              </a:bodyPr>
              <a:lstStyle/>
              <a:p>
                <a:pPr/>
                <a14:m>
                  <m:oMathPara xmlns:m="http://schemas.openxmlformats.org/officeDocument/2006/math">
                    <m:oMathParaPr>
                      <m:jc m:val="centerGroup"/>
                    </m:oMathParaPr>
                    <m:oMath xmlns:m="http://schemas.openxmlformats.org/officeDocument/2006/math">
                      <m:sSub>
                        <m:sSubPr>
                          <m:ctrlPr>
                            <a:rPr lang="en-US" sz="4400" i="1">
                              <a:solidFill>
                                <a:srgbClr val="00B0F0"/>
                              </a:solidFill>
                              <a:latin typeface="Cambria Math" panose="02040503050406030204" pitchFamily="18" charset="0"/>
                            </a:rPr>
                          </m:ctrlPr>
                        </m:sSubPr>
                        <m:e>
                          <m:r>
                            <a:rPr lang="en-US" sz="4400" i="1">
                              <a:solidFill>
                                <a:srgbClr val="00B0F0"/>
                              </a:solidFill>
                              <a:latin typeface="Cambria Math"/>
                            </a:rPr>
                            <m:t>𝐺</m:t>
                          </m:r>
                        </m:e>
                        <m:sub>
                          <m:r>
                            <a:rPr lang="en-US" sz="4400" i="1">
                              <a:solidFill>
                                <a:srgbClr val="00B0F0"/>
                              </a:solidFill>
                              <a:latin typeface="Cambria Math"/>
                            </a:rPr>
                            <m:t>𝑚</m:t>
                          </m:r>
                        </m:sub>
                      </m:sSub>
                    </m:oMath>
                  </m:oMathPara>
                </a14:m>
                <a:endParaRPr lang="en-US" sz="4400" dirty="0"/>
              </a:p>
            </p:txBody>
          </p:sp>
        </mc:Choice>
        <mc:Fallback>
          <p:sp>
            <p:nvSpPr>
              <p:cNvPr id="86" name="Rectangle 85"/>
              <p:cNvSpPr>
                <a:spLocks noRot="1" noChangeAspect="1" noMove="1" noResize="1" noEditPoints="1" noAdjustHandles="1" noChangeArrowheads="1" noChangeShapeType="1" noTextEdit="1"/>
              </p:cNvSpPr>
              <p:nvPr/>
            </p:nvSpPr>
            <p:spPr>
              <a:xfrm>
                <a:off x="363515" y="3845536"/>
                <a:ext cx="1050864" cy="76944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7" name="Rectangle 86"/>
              <p:cNvSpPr/>
              <p:nvPr/>
            </p:nvSpPr>
            <p:spPr>
              <a:xfrm>
                <a:off x="-49087" y="2179391"/>
                <a:ext cx="693587" cy="769441"/>
              </a:xfrm>
              <a:prstGeom prst="rect">
                <a:avLst/>
              </a:prstGeom>
            </p:spPr>
            <p:txBody>
              <a:bodyPr wrap="none" lIns="91440" tIns="45720" rIns="91440" bIns="45720">
                <a:spAutoFit/>
              </a:bodyPr>
              <a:lstStyle/>
              <a:p>
                <a:pPr/>
                <a14:m>
                  <m:oMathPara xmlns:m="http://schemas.openxmlformats.org/officeDocument/2006/math">
                    <m:oMathParaPr>
                      <m:jc m:val="centerGroup"/>
                    </m:oMathParaPr>
                    <m:oMath xmlns:m="http://schemas.openxmlformats.org/officeDocument/2006/math">
                      <m:r>
                        <a:rPr lang="en-US" sz="4400" i="1">
                          <a:latin typeface="Cambria Math"/>
                        </a:rPr>
                        <m:t>𝐺</m:t>
                      </m:r>
                    </m:oMath>
                  </m:oMathPara>
                </a14:m>
                <a:endParaRPr lang="en-US" sz="4400" dirty="0"/>
              </a:p>
            </p:txBody>
          </p:sp>
        </mc:Choice>
        <mc:Fallback>
          <p:sp>
            <p:nvSpPr>
              <p:cNvPr id="87" name="Rectangle 86"/>
              <p:cNvSpPr>
                <a:spLocks noRot="1" noChangeAspect="1" noMove="1" noResize="1" noEditPoints="1" noAdjustHandles="1" noChangeArrowheads="1" noChangeShapeType="1" noTextEdit="1"/>
              </p:cNvSpPr>
              <p:nvPr/>
            </p:nvSpPr>
            <p:spPr>
              <a:xfrm>
                <a:off x="-49087" y="2179391"/>
                <a:ext cx="693587" cy="76944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8" name="Rectangle 87"/>
              <p:cNvSpPr/>
              <p:nvPr/>
            </p:nvSpPr>
            <p:spPr>
              <a:xfrm>
                <a:off x="1067791" y="1469356"/>
                <a:ext cx="2329291" cy="523220"/>
              </a:xfrm>
              <a:prstGeom prst="rect">
                <a:avLst/>
              </a:prstGeom>
            </p:spPr>
            <p:txBody>
              <a:bodyPr wrap="none" lIns="91440" tIns="45720" rIns="91440" bIns="45720">
                <a:spAutoFit/>
              </a:bodyPr>
              <a:lstStyle/>
              <a:p>
                <a:pPr/>
                <a14:m>
                  <m:oMathPara xmlns:m="http://schemas.openxmlformats.org/officeDocument/2006/math">
                    <m:oMathParaPr>
                      <m:jc m:val="centerGroup"/>
                    </m:oMathParaPr>
                    <m:oMath xmlns:m="http://schemas.openxmlformats.org/officeDocument/2006/math">
                      <m:r>
                        <a:rPr lang="en-US" sz="2800" i="1">
                          <a:solidFill>
                            <a:srgbClr val="00B0F0"/>
                          </a:solidFill>
                          <a:latin typeface="Cambria Math"/>
                        </a:rPr>
                        <m:t>𝑚</m:t>
                      </m:r>
                      <m:r>
                        <a:rPr lang="en-US" sz="2800" i="1">
                          <a:solidFill>
                            <a:srgbClr val="00B0F0"/>
                          </a:solidFill>
                          <a:latin typeface="Cambria Math"/>
                        </a:rPr>
                        <m:t>=</m:t>
                      </m:r>
                      <m:r>
                        <a:rPr lang="en-US" sz="2800" i="1">
                          <a:solidFill>
                            <a:srgbClr val="00B0F0"/>
                          </a:solidFill>
                          <a:latin typeface="Cambria Math"/>
                        </a:rPr>
                        <m:t>𝑂</m:t>
                      </m:r>
                      <m:d>
                        <m:dPr>
                          <m:ctrlPr>
                            <a:rPr lang="en-US" sz="2800" i="1">
                              <a:solidFill>
                                <a:srgbClr val="00B0F0"/>
                              </a:solidFill>
                              <a:latin typeface="Cambria Math" panose="02040503050406030204" pitchFamily="18" charset="0"/>
                            </a:rPr>
                          </m:ctrlPr>
                        </m:dPr>
                        <m:e>
                          <m:func>
                            <m:funcPr>
                              <m:ctrlPr>
                                <a:rPr lang="en-US" sz="2800" i="1">
                                  <a:solidFill>
                                    <a:srgbClr val="00B0F0"/>
                                  </a:solidFill>
                                  <a:latin typeface="Cambria Math" panose="02040503050406030204" pitchFamily="18" charset="0"/>
                                </a:rPr>
                              </m:ctrlPr>
                            </m:funcPr>
                            <m:fName>
                              <m:r>
                                <m:rPr>
                                  <m:sty m:val="p"/>
                                </m:rPr>
                                <a:rPr lang="en-US" sz="2800">
                                  <a:solidFill>
                                    <a:srgbClr val="00B0F0"/>
                                  </a:solidFill>
                                  <a:latin typeface="Cambria Math"/>
                                </a:rPr>
                                <m:t>log</m:t>
                              </m:r>
                            </m:fName>
                            <m:e>
                              <m:r>
                                <a:rPr lang="en-US" sz="2800" i="1">
                                  <a:solidFill>
                                    <a:srgbClr val="00B0F0"/>
                                  </a:solidFill>
                                  <a:latin typeface="Cambria Math"/>
                                </a:rPr>
                                <m:t>𝑛</m:t>
                              </m:r>
                            </m:e>
                          </m:func>
                        </m:e>
                      </m:d>
                    </m:oMath>
                  </m:oMathPara>
                </a14:m>
                <a:endParaRPr lang="en-US" sz="2800" dirty="0"/>
              </a:p>
            </p:txBody>
          </p:sp>
        </mc:Choice>
        <mc:Fallback>
          <p:sp>
            <p:nvSpPr>
              <p:cNvPr id="88" name="Rectangle 87"/>
              <p:cNvSpPr>
                <a:spLocks noRot="1" noChangeAspect="1" noMove="1" noResize="1" noEditPoints="1" noAdjustHandles="1" noChangeArrowheads="1" noChangeShapeType="1" noTextEdit="1"/>
              </p:cNvSpPr>
              <p:nvPr/>
            </p:nvSpPr>
            <p:spPr>
              <a:xfrm>
                <a:off x="1067791" y="1469356"/>
                <a:ext cx="2329291" cy="523220"/>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3060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6" grpId="0" animBg="1"/>
      <p:bldP spid="55"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3172" y="4566453"/>
            <a:ext cx="11555985" cy="1052148"/>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56" name="Rectangle 55"/>
          <p:cNvSpPr/>
          <p:nvPr/>
        </p:nvSpPr>
        <p:spPr>
          <a:xfrm>
            <a:off x="180547" y="5695471"/>
            <a:ext cx="11638920" cy="1060484"/>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2" name="Title 1"/>
          <p:cNvSpPr>
            <a:spLocks noGrp="1"/>
          </p:cNvSpPr>
          <p:nvPr>
            <p:ph type="title"/>
          </p:nvPr>
        </p:nvSpPr>
        <p:spPr/>
        <p:txBody>
          <a:bodyPr/>
          <a:lstStyle/>
          <a:p>
            <a:r>
              <a:rPr lang="en-US" dirty="0" smtClean="0"/>
              <a:t>Analysis of DR-Sample</a:t>
            </a:r>
            <a:endParaRPr lang="en-US" dirty="0">
              <a:solidFill>
                <a:srgbClr val="FF0000"/>
              </a:solidFill>
            </a:endParaRPr>
          </a:p>
        </p:txBody>
      </p:sp>
      <mc:AlternateContent xmlns:mc="http://schemas.openxmlformats.org/markup-compatibility/2006">
        <mc:Choice xmlns:a14="http://schemas.microsoft.com/office/drawing/2010/main" Requires="a14">
          <p:sp>
            <p:nvSpPr>
              <p:cNvPr id="4" name="TextBox 3"/>
              <p:cNvSpPr txBox="1"/>
              <p:nvPr/>
            </p:nvSpPr>
            <p:spPr>
              <a:xfrm>
                <a:off x="263483" y="5695472"/>
                <a:ext cx="11555984" cy="1060483"/>
              </a:xfrm>
              <a:prstGeom prst="rect">
                <a:avLst/>
              </a:prstGeom>
              <a:noFill/>
            </p:spPr>
            <p:txBody>
              <a:bodyPr wrap="square" lIns="91440" tIns="45720" rIns="91440" bIns="45720" rtlCol="0">
                <a:spAutoFit/>
              </a:bodyPr>
              <a:lstStyle/>
              <a:p>
                <a:r>
                  <a:rPr lang="en-US" sz="2800" b="1" dirty="0"/>
                  <a:t>Corollary: </a:t>
                </a:r>
                <a:r>
                  <a:rPr lang="en-US" sz="2800" dirty="0"/>
                  <a:t>G is </a:t>
                </a:r>
                <a14:m>
                  <m:oMath xmlns:m="http://schemas.openxmlformats.org/officeDocument/2006/math">
                    <m:d>
                      <m:dPr>
                        <m:ctrlPr>
                          <a:rPr lang="el-GR" sz="2800" i="1">
                            <a:latin typeface="Cambria Math" panose="02040503050406030204" pitchFamily="18" charset="0"/>
                            <a:ea typeface="Cambria Math"/>
                          </a:rPr>
                        </m:ctrlPr>
                      </m:dPr>
                      <m:e>
                        <m:r>
                          <m:rPr>
                            <m:sty m:val="p"/>
                          </m:rPr>
                          <a:rPr lang="el-GR" sz="2800" i="1">
                            <a:latin typeface="Cambria Math"/>
                            <a:ea typeface="Cambria Math"/>
                          </a:rPr>
                          <m:t>Ω</m:t>
                        </m:r>
                        <m:d>
                          <m:dPr>
                            <m:ctrlPr>
                              <a:rPr lang="el-GR" sz="2800" i="1">
                                <a:latin typeface="Cambria Math" panose="02040503050406030204" pitchFamily="18" charset="0"/>
                                <a:ea typeface="Cambria Math"/>
                              </a:rPr>
                            </m:ctrlPr>
                          </m:dPr>
                          <m:e>
                            <m:f>
                              <m:fPr>
                                <m:ctrlPr>
                                  <a:rPr lang="el-GR" sz="2800" i="1">
                                    <a:latin typeface="Cambria Math" panose="02040503050406030204" pitchFamily="18" charset="0"/>
                                    <a:ea typeface="Cambria Math"/>
                                  </a:rPr>
                                </m:ctrlPr>
                              </m:fPr>
                              <m:num>
                                <m:r>
                                  <a:rPr lang="en-US" sz="2800" i="1">
                                    <a:latin typeface="Cambria Math" panose="02040503050406030204" pitchFamily="18" charset="0"/>
                                    <a:ea typeface="Cambria Math"/>
                                  </a:rPr>
                                  <m:t>𝑛</m:t>
                                </m:r>
                              </m:num>
                              <m:den>
                                <m:func>
                                  <m:funcPr>
                                    <m:ctrlPr>
                                      <a:rPr lang="en-US" sz="2800" i="1">
                                        <a:latin typeface="Cambria Math" panose="02040503050406030204" pitchFamily="18" charset="0"/>
                                        <a:ea typeface="Cambria Math"/>
                                      </a:rPr>
                                    </m:ctrlPr>
                                  </m:funcPr>
                                  <m:fName>
                                    <m:r>
                                      <m:rPr>
                                        <m:sty m:val="p"/>
                                      </m:rPr>
                                      <a:rPr lang="en-US" sz="2800">
                                        <a:latin typeface="Cambria Math"/>
                                        <a:ea typeface="Cambria Math"/>
                                      </a:rPr>
                                      <m:t>log</m:t>
                                    </m:r>
                                  </m:fName>
                                  <m:e>
                                    <m:r>
                                      <a:rPr lang="en-US" sz="2800" i="1">
                                        <a:latin typeface="Cambria Math"/>
                                        <a:ea typeface="Cambria Math"/>
                                      </a:rPr>
                                      <m:t>𝑛</m:t>
                                    </m:r>
                                  </m:e>
                                </m:func>
                              </m:den>
                            </m:f>
                          </m:e>
                        </m:d>
                        <m:r>
                          <a:rPr lang="en-US" sz="2800" i="1">
                            <a:latin typeface="Cambria Math" panose="02040503050406030204" pitchFamily="18" charset="0"/>
                            <a:ea typeface="Cambria Math"/>
                          </a:rPr>
                          <m:t>,</m:t>
                        </m:r>
                        <m:r>
                          <m:rPr>
                            <m:sty m:val="p"/>
                          </m:rPr>
                          <a:rPr lang="el-GR" sz="2800" i="1">
                            <a:latin typeface="Cambria Math"/>
                            <a:ea typeface="Cambria Math"/>
                          </a:rPr>
                          <m:t>Ω</m:t>
                        </m:r>
                        <m:d>
                          <m:dPr>
                            <m:ctrlPr>
                              <a:rPr lang="el-GR" sz="2800" i="1">
                                <a:latin typeface="Cambria Math" panose="02040503050406030204" pitchFamily="18" charset="0"/>
                                <a:ea typeface="Cambria Math"/>
                              </a:rPr>
                            </m:ctrlPr>
                          </m:dPr>
                          <m:e>
                            <m:r>
                              <a:rPr lang="en-US" sz="2800" i="1">
                                <a:latin typeface="Cambria Math"/>
                                <a:ea typeface="Cambria Math"/>
                              </a:rPr>
                              <m:t>𝑛</m:t>
                            </m:r>
                          </m:e>
                        </m:d>
                      </m:e>
                    </m:d>
                    <m:r>
                      <a:rPr lang="en-US" sz="2800">
                        <a:latin typeface="Cambria Math"/>
                        <a:ea typeface="Cambria Math"/>
                      </a:rPr>
                      <m:t>−</m:t>
                    </m:r>
                    <m:r>
                      <m:rPr>
                        <m:sty m:val="p"/>
                      </m:rPr>
                      <a:rPr lang="en-US" sz="2800">
                        <a:latin typeface="Cambria Math"/>
                        <a:ea typeface="Cambria Math"/>
                      </a:rPr>
                      <m:t>depth</m:t>
                    </m:r>
                    <m:r>
                      <a:rPr lang="en-US" sz="2800">
                        <a:latin typeface="Cambria Math"/>
                        <a:ea typeface="Cambria Math"/>
                      </a:rPr>
                      <m:t> </m:t>
                    </m:r>
                    <m:r>
                      <m:rPr>
                        <m:sty m:val="p"/>
                      </m:rPr>
                      <a:rPr lang="en-US" sz="2800">
                        <a:latin typeface="Cambria Math"/>
                        <a:ea typeface="Cambria Math"/>
                      </a:rPr>
                      <m:t>robust</m:t>
                    </m:r>
                  </m:oMath>
                </a14:m>
                <a:r>
                  <a:rPr lang="en-US" sz="2800" dirty="0"/>
                  <a:t> .</a:t>
                </a:r>
              </a:p>
            </p:txBody>
          </p:sp>
        </mc:Choice>
        <mc:Fallback>
          <p:sp>
            <p:nvSpPr>
              <p:cNvPr id="4" name="TextBox 3"/>
              <p:cNvSpPr txBox="1">
                <a:spLocks noRot="1" noChangeAspect="1" noMove="1" noResize="1" noEditPoints="1" noAdjustHandles="1" noChangeArrowheads="1" noChangeShapeType="1" noTextEdit="1"/>
              </p:cNvSpPr>
              <p:nvPr/>
            </p:nvSpPr>
            <p:spPr>
              <a:xfrm>
                <a:off x="263483" y="5695472"/>
                <a:ext cx="11555984" cy="1060483"/>
              </a:xfrm>
              <a:prstGeom prst="rect">
                <a:avLst/>
              </a:prstGeom>
              <a:blipFill>
                <a:blip r:embed="rId2"/>
                <a:stretch>
                  <a:fillRect l="-105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TextBox 54"/>
              <p:cNvSpPr txBox="1"/>
              <p:nvPr/>
            </p:nvSpPr>
            <p:spPr>
              <a:xfrm>
                <a:off x="173171" y="4566453"/>
                <a:ext cx="11277668" cy="1060483"/>
              </a:xfrm>
              <a:prstGeom prst="rect">
                <a:avLst/>
              </a:prstGeom>
              <a:noFill/>
            </p:spPr>
            <p:txBody>
              <a:bodyPr wrap="square" lIns="91440" tIns="45720" rIns="91440" bIns="45720" rtlCol="0">
                <a:spAutoFit/>
              </a:bodyPr>
              <a:lstStyle/>
              <a:p>
                <a:r>
                  <a:rPr lang="en-US" sz="2800" b="1" dirty="0"/>
                  <a:t>Corollary: </a:t>
                </a:r>
                <a14:m>
                  <m:oMath xmlns:m="http://schemas.openxmlformats.org/officeDocument/2006/math">
                    <m:sSub>
                      <m:sSubPr>
                        <m:ctrlPr>
                          <a:rPr lang="en-US" sz="2800" i="1">
                            <a:solidFill>
                              <a:srgbClr val="00B0F0"/>
                            </a:solidFill>
                            <a:latin typeface="Cambria Math" panose="02040503050406030204" pitchFamily="18" charset="0"/>
                          </a:rPr>
                        </m:ctrlPr>
                      </m:sSubPr>
                      <m:e>
                        <m:r>
                          <a:rPr lang="en-US" sz="2800" i="1">
                            <a:solidFill>
                              <a:srgbClr val="00B0F0"/>
                            </a:solidFill>
                            <a:latin typeface="Cambria Math"/>
                          </a:rPr>
                          <m:t>𝐺</m:t>
                        </m:r>
                      </m:e>
                      <m:sub>
                        <m:r>
                          <a:rPr lang="en-US" sz="2800" i="1">
                            <a:solidFill>
                              <a:srgbClr val="00B0F0"/>
                            </a:solidFill>
                            <a:latin typeface="Cambria Math"/>
                          </a:rPr>
                          <m:t>𝑚</m:t>
                        </m:r>
                      </m:sub>
                    </m:sSub>
                    <m:r>
                      <a:rPr lang="en-US" sz="2800" i="1">
                        <a:solidFill>
                          <a:srgbClr val="00B0F0"/>
                        </a:solidFill>
                        <a:latin typeface="Cambria Math"/>
                      </a:rPr>
                      <m:t> </m:t>
                    </m:r>
                    <m:r>
                      <a:rPr lang="en-US" sz="2800" i="1">
                        <a:solidFill>
                          <a:srgbClr val="00B0F0"/>
                        </a:solidFill>
                        <a:latin typeface="Cambria Math"/>
                      </a:rPr>
                      <m:t>𝑖𝑠</m:t>
                    </m:r>
                    <m:r>
                      <a:rPr lang="en-US" sz="2800" i="1">
                        <a:solidFill>
                          <a:srgbClr val="00B0F0"/>
                        </a:solidFill>
                        <a:latin typeface="Cambria Math"/>
                      </a:rPr>
                      <m:t> </m:t>
                    </m:r>
                    <m:d>
                      <m:dPr>
                        <m:ctrlPr>
                          <a:rPr lang="el-GR" sz="2800" i="1">
                            <a:latin typeface="Cambria Math" panose="02040503050406030204" pitchFamily="18" charset="0"/>
                            <a:ea typeface="Cambria Math"/>
                          </a:rPr>
                        </m:ctrlPr>
                      </m:dPr>
                      <m:e>
                        <m:r>
                          <m:rPr>
                            <m:sty m:val="p"/>
                          </m:rPr>
                          <a:rPr lang="el-GR" sz="2800" i="1">
                            <a:latin typeface="Cambria Math"/>
                            <a:ea typeface="Cambria Math"/>
                          </a:rPr>
                          <m:t>Ω</m:t>
                        </m:r>
                        <m:d>
                          <m:dPr>
                            <m:ctrlPr>
                              <a:rPr lang="el-GR" sz="2800" i="1">
                                <a:latin typeface="Cambria Math" panose="02040503050406030204" pitchFamily="18" charset="0"/>
                                <a:ea typeface="Cambria Math"/>
                              </a:rPr>
                            </m:ctrlPr>
                          </m:dPr>
                          <m:e>
                            <m:f>
                              <m:fPr>
                                <m:ctrlPr>
                                  <a:rPr lang="el-GR" sz="2800" i="1">
                                    <a:latin typeface="Cambria Math" panose="02040503050406030204" pitchFamily="18" charset="0"/>
                                    <a:ea typeface="Cambria Math"/>
                                  </a:rPr>
                                </m:ctrlPr>
                              </m:fPr>
                              <m:num>
                                <m:r>
                                  <a:rPr lang="en-US" sz="2800" i="1">
                                    <a:latin typeface="Cambria Math" panose="02040503050406030204" pitchFamily="18" charset="0"/>
                                    <a:ea typeface="Cambria Math"/>
                                  </a:rPr>
                                  <m:t>𝑛</m:t>
                                </m:r>
                              </m:num>
                              <m:den>
                                <m:func>
                                  <m:funcPr>
                                    <m:ctrlPr>
                                      <a:rPr lang="en-US" sz="2800" i="1">
                                        <a:latin typeface="Cambria Math" panose="02040503050406030204" pitchFamily="18" charset="0"/>
                                        <a:ea typeface="Cambria Math"/>
                                      </a:rPr>
                                    </m:ctrlPr>
                                  </m:funcPr>
                                  <m:fName>
                                    <m:r>
                                      <m:rPr>
                                        <m:sty m:val="p"/>
                                      </m:rPr>
                                      <a:rPr lang="en-US" sz="2800">
                                        <a:latin typeface="Cambria Math"/>
                                        <a:ea typeface="Cambria Math"/>
                                      </a:rPr>
                                      <m:t>log</m:t>
                                    </m:r>
                                  </m:fName>
                                  <m:e>
                                    <m:r>
                                      <a:rPr lang="en-US" sz="2800" i="1">
                                        <a:latin typeface="Cambria Math"/>
                                        <a:ea typeface="Cambria Math"/>
                                      </a:rPr>
                                      <m:t>𝑛</m:t>
                                    </m:r>
                                  </m:e>
                                </m:func>
                              </m:den>
                            </m:f>
                          </m:e>
                        </m:d>
                        <m:r>
                          <a:rPr lang="en-US" sz="2800" i="1">
                            <a:latin typeface="Cambria Math" panose="02040503050406030204" pitchFamily="18" charset="0"/>
                            <a:ea typeface="Cambria Math"/>
                          </a:rPr>
                          <m:t>,</m:t>
                        </m:r>
                        <m:r>
                          <m:rPr>
                            <m:sty m:val="p"/>
                          </m:rPr>
                          <a:rPr lang="el-GR" sz="2800" i="1">
                            <a:latin typeface="Cambria Math"/>
                            <a:ea typeface="Cambria Math"/>
                          </a:rPr>
                          <m:t>Ω</m:t>
                        </m:r>
                        <m:d>
                          <m:dPr>
                            <m:ctrlPr>
                              <a:rPr lang="el-GR" sz="2800" i="1">
                                <a:latin typeface="Cambria Math" panose="02040503050406030204" pitchFamily="18" charset="0"/>
                                <a:ea typeface="Cambria Math"/>
                              </a:rPr>
                            </m:ctrlPr>
                          </m:dPr>
                          <m:e>
                            <m:f>
                              <m:fPr>
                                <m:ctrlPr>
                                  <a:rPr lang="el-GR" sz="2800" i="1">
                                    <a:latin typeface="Cambria Math" panose="02040503050406030204" pitchFamily="18" charset="0"/>
                                    <a:ea typeface="Cambria Math"/>
                                  </a:rPr>
                                </m:ctrlPr>
                              </m:fPr>
                              <m:num>
                                <m:r>
                                  <a:rPr lang="en-US" sz="2800" i="1">
                                    <a:latin typeface="Cambria Math" panose="02040503050406030204" pitchFamily="18" charset="0"/>
                                    <a:ea typeface="Cambria Math"/>
                                  </a:rPr>
                                  <m:t>𝑛</m:t>
                                </m:r>
                              </m:num>
                              <m:den>
                                <m:func>
                                  <m:funcPr>
                                    <m:ctrlPr>
                                      <a:rPr lang="en-US" sz="2800" i="1">
                                        <a:latin typeface="Cambria Math" panose="02040503050406030204" pitchFamily="18" charset="0"/>
                                        <a:ea typeface="Cambria Math"/>
                                      </a:rPr>
                                    </m:ctrlPr>
                                  </m:funcPr>
                                  <m:fName>
                                    <m:r>
                                      <m:rPr>
                                        <m:sty m:val="p"/>
                                      </m:rPr>
                                      <a:rPr lang="en-US" sz="2800">
                                        <a:latin typeface="Cambria Math"/>
                                        <a:ea typeface="Cambria Math"/>
                                      </a:rPr>
                                      <m:t>log</m:t>
                                    </m:r>
                                  </m:fName>
                                  <m:e>
                                    <m:r>
                                      <a:rPr lang="en-US" sz="2800" i="1">
                                        <a:latin typeface="Cambria Math"/>
                                        <a:ea typeface="Cambria Math"/>
                                      </a:rPr>
                                      <m:t>𝑛</m:t>
                                    </m:r>
                                  </m:e>
                                </m:func>
                              </m:den>
                            </m:f>
                          </m:e>
                        </m:d>
                      </m:e>
                    </m:d>
                    <m:r>
                      <a:rPr lang="en-US" sz="2800">
                        <a:latin typeface="Cambria Math"/>
                        <a:ea typeface="Cambria Math"/>
                      </a:rPr>
                      <m:t>−</m:t>
                    </m:r>
                    <m:r>
                      <m:rPr>
                        <m:sty m:val="p"/>
                      </m:rPr>
                      <a:rPr lang="en-US" sz="2800">
                        <a:latin typeface="Cambria Math"/>
                        <a:ea typeface="Cambria Math"/>
                      </a:rPr>
                      <m:t>depth</m:t>
                    </m:r>
                    <m:r>
                      <a:rPr lang="en-US" sz="2800">
                        <a:latin typeface="Cambria Math"/>
                        <a:ea typeface="Cambria Math"/>
                      </a:rPr>
                      <m:t> </m:t>
                    </m:r>
                    <m:r>
                      <m:rPr>
                        <m:sty m:val="p"/>
                      </m:rPr>
                      <a:rPr lang="en-US" sz="2800">
                        <a:latin typeface="Cambria Math"/>
                        <a:ea typeface="Cambria Math"/>
                      </a:rPr>
                      <m:t>robust</m:t>
                    </m:r>
                  </m:oMath>
                </a14:m>
                <a:r>
                  <a:rPr lang="en-US" sz="2800" dirty="0"/>
                  <a:t> (</a:t>
                </a:r>
                <a:r>
                  <a:rPr lang="en-US" sz="2800" dirty="0" err="1"/>
                  <a:t>whp</a:t>
                </a:r>
                <a:r>
                  <a:rPr lang="en-US" sz="2800" dirty="0"/>
                  <a:t>)</a:t>
                </a:r>
              </a:p>
            </p:txBody>
          </p:sp>
        </mc:Choice>
        <mc:Fallback>
          <p:sp>
            <p:nvSpPr>
              <p:cNvPr id="55" name="TextBox 54"/>
              <p:cNvSpPr txBox="1">
                <a:spLocks noRot="1" noChangeAspect="1" noMove="1" noResize="1" noEditPoints="1" noAdjustHandles="1" noChangeArrowheads="1" noChangeShapeType="1" noTextEdit="1"/>
              </p:cNvSpPr>
              <p:nvPr/>
            </p:nvSpPr>
            <p:spPr>
              <a:xfrm>
                <a:off x="173171" y="4566453"/>
                <a:ext cx="11277668" cy="1060483"/>
              </a:xfrm>
              <a:prstGeom prst="rect">
                <a:avLst/>
              </a:prstGeom>
              <a:blipFill>
                <a:blip r:embed="rId3"/>
                <a:stretch>
                  <a:fillRect l="-1081"/>
                </a:stretch>
              </a:blipFill>
            </p:spPr>
            <p:txBody>
              <a:bodyPr/>
              <a:lstStyle/>
              <a:p>
                <a:r>
                  <a:rPr lang="en-US">
                    <a:noFill/>
                  </a:rPr>
                  <a:t> </a:t>
                </a:r>
              </a:p>
            </p:txBody>
          </p:sp>
        </mc:Fallback>
      </mc:AlternateContent>
      <p:sp>
        <p:nvSpPr>
          <p:cNvPr id="30" name="Oval 29"/>
          <p:cNvSpPr/>
          <p:nvPr/>
        </p:nvSpPr>
        <p:spPr>
          <a:xfrm>
            <a:off x="892822" y="2301990"/>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32" name="Oval 31"/>
          <p:cNvSpPr/>
          <p:nvPr/>
        </p:nvSpPr>
        <p:spPr>
          <a:xfrm>
            <a:off x="1834362" y="2301990"/>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cxnSp>
        <p:nvCxnSpPr>
          <p:cNvPr id="39" name="Straight Arrow Connector 38"/>
          <p:cNvCxnSpPr/>
          <p:nvPr/>
        </p:nvCxnSpPr>
        <p:spPr>
          <a:xfrm>
            <a:off x="1444796" y="2575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8833525" y="23416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sp>
        <p:nvSpPr>
          <p:cNvPr id="43" name="TextBox 42"/>
          <p:cNvSpPr txBox="1"/>
          <p:nvPr/>
        </p:nvSpPr>
        <p:spPr>
          <a:xfrm>
            <a:off x="3694064" y="1985558"/>
            <a:ext cx="679994" cy="954107"/>
          </a:xfrm>
          <a:prstGeom prst="rect">
            <a:avLst/>
          </a:prstGeom>
          <a:noFill/>
        </p:spPr>
        <p:txBody>
          <a:bodyPr wrap="none" lIns="91440" tIns="45720" rIns="91440" bIns="45720" rtlCol="0">
            <a:spAutoFit/>
          </a:bodyPr>
          <a:lstStyle/>
          <a:p>
            <a:r>
              <a:rPr lang="en-US" sz="5600" dirty="0"/>
              <a:t>…</a:t>
            </a:r>
          </a:p>
        </p:txBody>
      </p:sp>
      <p:sp>
        <p:nvSpPr>
          <p:cNvPr id="44" name="Oval 43"/>
          <p:cNvSpPr/>
          <p:nvPr/>
        </p:nvSpPr>
        <p:spPr>
          <a:xfrm>
            <a:off x="10476867" y="225342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n</a:t>
            </a:r>
          </a:p>
        </p:txBody>
      </p:sp>
      <p:cxnSp>
        <p:nvCxnSpPr>
          <p:cNvPr id="45" name="Straight Arrow Connector 44"/>
          <p:cNvCxnSpPr/>
          <p:nvPr/>
        </p:nvCxnSpPr>
        <p:spPr>
          <a:xfrm flipV="1">
            <a:off x="10319441" y="2566103"/>
            <a:ext cx="184113" cy="3112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9321117" y="259722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9636240" y="1892071"/>
            <a:ext cx="679994" cy="954107"/>
          </a:xfrm>
          <a:prstGeom prst="rect">
            <a:avLst/>
          </a:prstGeom>
          <a:noFill/>
        </p:spPr>
        <p:txBody>
          <a:bodyPr wrap="none" lIns="91440" tIns="45720" rIns="91440" bIns="45720" rtlCol="0">
            <a:spAutoFit/>
          </a:bodyPr>
          <a:lstStyle/>
          <a:p>
            <a:r>
              <a:rPr lang="en-US" sz="5600" dirty="0"/>
              <a:t>…</a:t>
            </a:r>
          </a:p>
        </p:txBody>
      </p:sp>
      <p:sp>
        <p:nvSpPr>
          <p:cNvPr id="57" name="Oval 56"/>
          <p:cNvSpPr/>
          <p:nvPr/>
        </p:nvSpPr>
        <p:spPr>
          <a:xfrm>
            <a:off x="7955677" y="2341790"/>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sp>
        <p:nvSpPr>
          <p:cNvPr id="58" name="Oval 57"/>
          <p:cNvSpPr/>
          <p:nvPr/>
        </p:nvSpPr>
        <p:spPr>
          <a:xfrm>
            <a:off x="6997249" y="2376334"/>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cxnSp>
        <p:nvCxnSpPr>
          <p:cNvPr id="59" name="Straight Arrow Connector 58"/>
          <p:cNvCxnSpPr>
            <a:endCxn id="57" idx="2"/>
          </p:cNvCxnSpPr>
          <p:nvPr/>
        </p:nvCxnSpPr>
        <p:spPr>
          <a:xfrm flipV="1">
            <a:off x="7482443" y="2620736"/>
            <a:ext cx="473236" cy="376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8473118" y="2609586"/>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6085936" y="2372619"/>
            <a:ext cx="81334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2m</a:t>
            </a:r>
          </a:p>
        </p:txBody>
      </p:sp>
      <p:cxnSp>
        <p:nvCxnSpPr>
          <p:cNvPr id="62" name="Straight Arrow Connector 61"/>
          <p:cNvCxnSpPr/>
          <p:nvPr/>
        </p:nvCxnSpPr>
        <p:spPr>
          <a:xfrm flipV="1">
            <a:off x="6620102" y="2617023"/>
            <a:ext cx="473236" cy="376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3" name="Oval 62"/>
              <p:cNvSpPr/>
              <p:nvPr/>
            </p:nvSpPr>
            <p:spPr>
              <a:xfrm>
                <a:off x="2996421" y="2372621"/>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14:m>
                  <m:oMathPara xmlns:m="http://schemas.openxmlformats.org/officeDocument/2006/math">
                    <m:oMathParaPr>
                      <m:jc m:val="centerGroup"/>
                    </m:oMathParaPr>
                    <m:oMath xmlns:m="http://schemas.openxmlformats.org/officeDocument/2006/math">
                      <m:r>
                        <a:rPr lang="en-US" sz="2267" i="1" dirty="0">
                          <a:latin typeface="Cambria Math"/>
                        </a:rPr>
                        <m:t>𝑚</m:t>
                      </m:r>
                    </m:oMath>
                  </m:oMathPara>
                </a14:m>
                <a:endParaRPr lang="en-US" sz="2267" dirty="0"/>
              </a:p>
            </p:txBody>
          </p:sp>
        </mc:Choice>
        <mc:Fallback>
          <p:sp>
            <p:nvSpPr>
              <p:cNvPr id="63" name="Oval 62"/>
              <p:cNvSpPr>
                <a:spLocks noRot="1" noChangeAspect="1" noMove="1" noResize="1" noEditPoints="1" noAdjustHandles="1" noChangeArrowheads="1" noChangeShapeType="1" noTextEdit="1"/>
              </p:cNvSpPr>
              <p:nvPr/>
            </p:nvSpPr>
            <p:spPr>
              <a:xfrm>
                <a:off x="2996421" y="2372621"/>
                <a:ext cx="697643" cy="557895"/>
              </a:xfrm>
              <a:prstGeom prst="ellipse">
                <a:avLst/>
              </a:prstGeom>
              <a:blipFill>
                <a:blip r:embed="rId4"/>
                <a:stretch>
                  <a:fillRect/>
                </a:stretch>
              </a:blipFill>
              <a:ln>
                <a:noFill/>
              </a:ln>
            </p:spPr>
            <p:txBody>
              <a:bodyPr/>
              <a:lstStyle/>
              <a:p>
                <a:r>
                  <a:rPr lang="en-US">
                    <a:noFill/>
                  </a:rPr>
                  <a:t> </a:t>
                </a:r>
              </a:p>
            </p:txBody>
          </p:sp>
        </mc:Fallback>
      </mc:AlternateContent>
      <p:sp>
        <p:nvSpPr>
          <p:cNvPr id="64" name="TextBox 63"/>
          <p:cNvSpPr txBox="1"/>
          <p:nvPr/>
        </p:nvSpPr>
        <p:spPr>
          <a:xfrm>
            <a:off x="2393820" y="1951356"/>
            <a:ext cx="679994" cy="954107"/>
          </a:xfrm>
          <a:prstGeom prst="rect">
            <a:avLst/>
          </a:prstGeom>
          <a:noFill/>
        </p:spPr>
        <p:txBody>
          <a:bodyPr wrap="none" lIns="91440" tIns="45720" rIns="91440" bIns="45720" rtlCol="0">
            <a:spAutoFit/>
          </a:bodyPr>
          <a:lstStyle/>
          <a:p>
            <a:r>
              <a:rPr lang="en-US" sz="5600" dirty="0"/>
              <a:t>…</a:t>
            </a:r>
          </a:p>
        </p:txBody>
      </p:sp>
      <p:sp>
        <p:nvSpPr>
          <p:cNvPr id="65" name="Oval 64"/>
          <p:cNvSpPr/>
          <p:nvPr/>
        </p:nvSpPr>
        <p:spPr>
          <a:xfrm>
            <a:off x="5183359" y="2369671"/>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cxnSp>
        <p:nvCxnSpPr>
          <p:cNvPr id="66" name="Straight Arrow Connector 65"/>
          <p:cNvCxnSpPr/>
          <p:nvPr/>
        </p:nvCxnSpPr>
        <p:spPr>
          <a:xfrm flipV="1">
            <a:off x="5668553" y="2657912"/>
            <a:ext cx="473236" cy="376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4332169" y="2365958"/>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cxnSp>
        <p:nvCxnSpPr>
          <p:cNvPr id="68" name="Straight Arrow Connector 67"/>
          <p:cNvCxnSpPr/>
          <p:nvPr/>
        </p:nvCxnSpPr>
        <p:spPr>
          <a:xfrm flipV="1">
            <a:off x="4817363" y="2654199"/>
            <a:ext cx="473236" cy="376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Curved Connector 70"/>
          <p:cNvCxnSpPr/>
          <p:nvPr/>
        </p:nvCxnSpPr>
        <p:spPr>
          <a:xfrm rot="5400000" flipH="1" flipV="1">
            <a:off x="8282913" y="712694"/>
            <a:ext cx="4048" cy="3439327"/>
          </a:xfrm>
          <a:prstGeom prst="curvedConnector3">
            <a:avLst>
              <a:gd name="adj1" fmla="val 16908696"/>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687375" y="2063703"/>
            <a:ext cx="3317207" cy="1319216"/>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73" name="Oval 72"/>
          <p:cNvSpPr/>
          <p:nvPr/>
        </p:nvSpPr>
        <p:spPr>
          <a:xfrm>
            <a:off x="3924565" y="2063703"/>
            <a:ext cx="3013025" cy="1319216"/>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74" name="Oval 73"/>
          <p:cNvSpPr/>
          <p:nvPr/>
        </p:nvSpPr>
        <p:spPr>
          <a:xfrm>
            <a:off x="6948253" y="2010129"/>
            <a:ext cx="3013025" cy="1319216"/>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75" name="Oval 74"/>
          <p:cNvSpPr/>
          <p:nvPr/>
        </p:nvSpPr>
        <p:spPr>
          <a:xfrm>
            <a:off x="9961278" y="2014089"/>
            <a:ext cx="1212245" cy="1319216"/>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76" name="Oval 75"/>
          <p:cNvSpPr/>
          <p:nvPr/>
        </p:nvSpPr>
        <p:spPr>
          <a:xfrm>
            <a:off x="10455569" y="3900295"/>
            <a:ext cx="697643" cy="55789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sp>
        <p:nvSpPr>
          <p:cNvPr id="77" name="Oval 76"/>
          <p:cNvSpPr/>
          <p:nvPr/>
        </p:nvSpPr>
        <p:spPr>
          <a:xfrm>
            <a:off x="8243284" y="3829418"/>
            <a:ext cx="697643" cy="55789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cxnSp>
        <p:nvCxnSpPr>
          <p:cNvPr id="78" name="Straight Arrow Connector 77"/>
          <p:cNvCxnSpPr/>
          <p:nvPr/>
        </p:nvCxnSpPr>
        <p:spPr>
          <a:xfrm flipV="1">
            <a:off x="8887474" y="4104601"/>
            <a:ext cx="1679927" cy="376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4256737" y="3861014"/>
            <a:ext cx="697643" cy="55789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cxnSp>
        <p:nvCxnSpPr>
          <p:cNvPr id="80" name="Straight Arrow Connector 79"/>
          <p:cNvCxnSpPr>
            <a:endCxn id="77" idx="2"/>
          </p:cNvCxnSpPr>
          <p:nvPr/>
        </p:nvCxnSpPr>
        <p:spPr>
          <a:xfrm flipV="1">
            <a:off x="4741933" y="4108365"/>
            <a:ext cx="3501353" cy="4465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1732547" y="3829418"/>
            <a:ext cx="697643" cy="55789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cxnSp>
        <p:nvCxnSpPr>
          <p:cNvPr id="82" name="Straight Arrow Connector 81"/>
          <p:cNvCxnSpPr/>
          <p:nvPr/>
        </p:nvCxnSpPr>
        <p:spPr>
          <a:xfrm flipV="1">
            <a:off x="2430190" y="4145542"/>
            <a:ext cx="1933788" cy="747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3" name="Curved Connector 82"/>
          <p:cNvCxnSpPr/>
          <p:nvPr/>
        </p:nvCxnSpPr>
        <p:spPr>
          <a:xfrm rot="5400000" flipH="1" flipV="1">
            <a:off x="5371651" y="708645"/>
            <a:ext cx="4048" cy="3439327"/>
          </a:xfrm>
          <a:prstGeom prst="curvedConnector3">
            <a:avLst>
              <a:gd name="adj1" fmla="val 16908696"/>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4" name="Curved Connector 83"/>
          <p:cNvCxnSpPr>
            <a:stCxn id="81" idx="4"/>
            <a:endCxn id="77" idx="3"/>
          </p:cNvCxnSpPr>
          <p:nvPr/>
        </p:nvCxnSpPr>
        <p:spPr>
          <a:xfrm rot="5400000" flipH="1" flipV="1">
            <a:off x="5172558" y="1214420"/>
            <a:ext cx="81703" cy="6264083"/>
          </a:xfrm>
          <a:prstGeom prst="curvedConnector3">
            <a:avLst>
              <a:gd name="adj1" fmla="val -279797"/>
            </a:avLst>
          </a:prstGeom>
          <a:ln w="38100">
            <a:solidFill>
              <a:srgbClr val="7030A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5" name="Curved Connector 84"/>
          <p:cNvCxnSpPr>
            <a:stCxn id="79" idx="7"/>
            <a:endCxn id="76" idx="1"/>
          </p:cNvCxnSpPr>
          <p:nvPr/>
        </p:nvCxnSpPr>
        <p:spPr>
          <a:xfrm rot="16200000" flipH="1">
            <a:off x="7685336" y="1109595"/>
            <a:ext cx="39281" cy="5705524"/>
          </a:xfrm>
          <a:prstGeom prst="curvedConnector3">
            <a:avLst>
              <a:gd name="adj1" fmla="val -789954"/>
            </a:avLst>
          </a:prstGeom>
          <a:ln w="38100">
            <a:solidFill>
              <a:srgbClr val="7030A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6" name="Rectangle 85"/>
              <p:cNvSpPr/>
              <p:nvPr/>
            </p:nvSpPr>
            <p:spPr>
              <a:xfrm>
                <a:off x="363515" y="3845536"/>
                <a:ext cx="1050864" cy="769441"/>
              </a:xfrm>
              <a:prstGeom prst="rect">
                <a:avLst/>
              </a:prstGeom>
            </p:spPr>
            <p:txBody>
              <a:bodyPr wrap="none" lIns="91440" tIns="45720" rIns="91440" bIns="45720">
                <a:spAutoFit/>
              </a:bodyPr>
              <a:lstStyle/>
              <a:p>
                <a:pPr/>
                <a14:m>
                  <m:oMathPara xmlns:m="http://schemas.openxmlformats.org/officeDocument/2006/math">
                    <m:oMathParaPr>
                      <m:jc m:val="centerGroup"/>
                    </m:oMathParaPr>
                    <m:oMath xmlns:m="http://schemas.openxmlformats.org/officeDocument/2006/math">
                      <m:sSub>
                        <m:sSubPr>
                          <m:ctrlPr>
                            <a:rPr lang="en-US" sz="4400" i="1">
                              <a:solidFill>
                                <a:srgbClr val="00B0F0"/>
                              </a:solidFill>
                              <a:latin typeface="Cambria Math" panose="02040503050406030204" pitchFamily="18" charset="0"/>
                            </a:rPr>
                          </m:ctrlPr>
                        </m:sSubPr>
                        <m:e>
                          <m:r>
                            <a:rPr lang="en-US" sz="4400" i="1">
                              <a:solidFill>
                                <a:srgbClr val="00B0F0"/>
                              </a:solidFill>
                              <a:latin typeface="Cambria Math"/>
                            </a:rPr>
                            <m:t>𝐺</m:t>
                          </m:r>
                        </m:e>
                        <m:sub>
                          <m:r>
                            <a:rPr lang="en-US" sz="4400" i="1">
                              <a:solidFill>
                                <a:srgbClr val="00B0F0"/>
                              </a:solidFill>
                              <a:latin typeface="Cambria Math"/>
                            </a:rPr>
                            <m:t>𝑚</m:t>
                          </m:r>
                        </m:sub>
                      </m:sSub>
                    </m:oMath>
                  </m:oMathPara>
                </a14:m>
                <a:endParaRPr lang="en-US" sz="4400" dirty="0"/>
              </a:p>
            </p:txBody>
          </p:sp>
        </mc:Choice>
        <mc:Fallback>
          <p:sp>
            <p:nvSpPr>
              <p:cNvPr id="86" name="Rectangle 85"/>
              <p:cNvSpPr>
                <a:spLocks noRot="1" noChangeAspect="1" noMove="1" noResize="1" noEditPoints="1" noAdjustHandles="1" noChangeArrowheads="1" noChangeShapeType="1" noTextEdit="1"/>
              </p:cNvSpPr>
              <p:nvPr/>
            </p:nvSpPr>
            <p:spPr>
              <a:xfrm>
                <a:off x="363515" y="3845536"/>
                <a:ext cx="1050864" cy="76944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7" name="Rectangle 86"/>
              <p:cNvSpPr/>
              <p:nvPr/>
            </p:nvSpPr>
            <p:spPr>
              <a:xfrm>
                <a:off x="-49087" y="2179391"/>
                <a:ext cx="693587" cy="769441"/>
              </a:xfrm>
              <a:prstGeom prst="rect">
                <a:avLst/>
              </a:prstGeom>
            </p:spPr>
            <p:txBody>
              <a:bodyPr wrap="none" lIns="91440" tIns="45720" rIns="91440" bIns="45720">
                <a:spAutoFit/>
              </a:bodyPr>
              <a:lstStyle/>
              <a:p>
                <a:pPr/>
                <a14:m>
                  <m:oMathPara xmlns:m="http://schemas.openxmlformats.org/officeDocument/2006/math">
                    <m:oMathParaPr>
                      <m:jc m:val="centerGroup"/>
                    </m:oMathParaPr>
                    <m:oMath xmlns:m="http://schemas.openxmlformats.org/officeDocument/2006/math">
                      <m:r>
                        <a:rPr lang="en-US" sz="4400" i="1">
                          <a:latin typeface="Cambria Math"/>
                        </a:rPr>
                        <m:t>𝐺</m:t>
                      </m:r>
                    </m:oMath>
                  </m:oMathPara>
                </a14:m>
                <a:endParaRPr lang="en-US" sz="4400" dirty="0"/>
              </a:p>
            </p:txBody>
          </p:sp>
        </mc:Choice>
        <mc:Fallback>
          <p:sp>
            <p:nvSpPr>
              <p:cNvPr id="87" name="Rectangle 86"/>
              <p:cNvSpPr>
                <a:spLocks noRot="1" noChangeAspect="1" noMove="1" noResize="1" noEditPoints="1" noAdjustHandles="1" noChangeArrowheads="1" noChangeShapeType="1" noTextEdit="1"/>
              </p:cNvSpPr>
              <p:nvPr/>
            </p:nvSpPr>
            <p:spPr>
              <a:xfrm>
                <a:off x="-49087" y="2179391"/>
                <a:ext cx="693587" cy="76944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8" name="Rectangle 87"/>
              <p:cNvSpPr/>
              <p:nvPr/>
            </p:nvSpPr>
            <p:spPr>
              <a:xfrm>
                <a:off x="1067791" y="1469356"/>
                <a:ext cx="2329291" cy="523220"/>
              </a:xfrm>
              <a:prstGeom prst="rect">
                <a:avLst/>
              </a:prstGeom>
            </p:spPr>
            <p:txBody>
              <a:bodyPr wrap="none" lIns="91440" tIns="45720" rIns="91440" bIns="45720">
                <a:spAutoFit/>
              </a:bodyPr>
              <a:lstStyle/>
              <a:p>
                <a:pPr/>
                <a14:m>
                  <m:oMathPara xmlns:m="http://schemas.openxmlformats.org/officeDocument/2006/math">
                    <m:oMathParaPr>
                      <m:jc m:val="centerGroup"/>
                    </m:oMathParaPr>
                    <m:oMath xmlns:m="http://schemas.openxmlformats.org/officeDocument/2006/math">
                      <m:r>
                        <a:rPr lang="en-US" sz="2800" i="1">
                          <a:solidFill>
                            <a:srgbClr val="00B0F0"/>
                          </a:solidFill>
                          <a:latin typeface="Cambria Math"/>
                        </a:rPr>
                        <m:t>𝑚</m:t>
                      </m:r>
                      <m:r>
                        <a:rPr lang="en-US" sz="2800" i="1">
                          <a:solidFill>
                            <a:srgbClr val="00B0F0"/>
                          </a:solidFill>
                          <a:latin typeface="Cambria Math"/>
                        </a:rPr>
                        <m:t>=</m:t>
                      </m:r>
                      <m:r>
                        <a:rPr lang="en-US" sz="2800" i="1">
                          <a:solidFill>
                            <a:srgbClr val="00B0F0"/>
                          </a:solidFill>
                          <a:latin typeface="Cambria Math"/>
                        </a:rPr>
                        <m:t>𝑂</m:t>
                      </m:r>
                      <m:d>
                        <m:dPr>
                          <m:ctrlPr>
                            <a:rPr lang="en-US" sz="2800" i="1">
                              <a:solidFill>
                                <a:srgbClr val="00B0F0"/>
                              </a:solidFill>
                              <a:latin typeface="Cambria Math" panose="02040503050406030204" pitchFamily="18" charset="0"/>
                            </a:rPr>
                          </m:ctrlPr>
                        </m:dPr>
                        <m:e>
                          <m:func>
                            <m:funcPr>
                              <m:ctrlPr>
                                <a:rPr lang="en-US" sz="2800" i="1">
                                  <a:solidFill>
                                    <a:srgbClr val="00B0F0"/>
                                  </a:solidFill>
                                  <a:latin typeface="Cambria Math" panose="02040503050406030204" pitchFamily="18" charset="0"/>
                                </a:rPr>
                              </m:ctrlPr>
                            </m:funcPr>
                            <m:fName>
                              <m:r>
                                <m:rPr>
                                  <m:sty m:val="p"/>
                                </m:rPr>
                                <a:rPr lang="en-US" sz="2800">
                                  <a:solidFill>
                                    <a:srgbClr val="00B0F0"/>
                                  </a:solidFill>
                                  <a:latin typeface="Cambria Math"/>
                                </a:rPr>
                                <m:t>log</m:t>
                              </m:r>
                            </m:fName>
                            <m:e>
                              <m:r>
                                <a:rPr lang="en-US" sz="2800" i="1">
                                  <a:solidFill>
                                    <a:srgbClr val="00B0F0"/>
                                  </a:solidFill>
                                  <a:latin typeface="Cambria Math"/>
                                </a:rPr>
                                <m:t>𝑛</m:t>
                              </m:r>
                            </m:e>
                          </m:func>
                        </m:e>
                      </m:d>
                    </m:oMath>
                  </m:oMathPara>
                </a14:m>
                <a:endParaRPr lang="en-US" sz="2800" dirty="0"/>
              </a:p>
            </p:txBody>
          </p:sp>
        </mc:Choice>
        <mc:Fallback>
          <p:sp>
            <p:nvSpPr>
              <p:cNvPr id="88" name="Rectangle 87"/>
              <p:cNvSpPr>
                <a:spLocks noRot="1" noChangeAspect="1" noMove="1" noResize="1" noEditPoints="1" noAdjustHandles="1" noChangeArrowheads="1" noChangeShapeType="1" noTextEdit="1"/>
              </p:cNvSpPr>
              <p:nvPr/>
            </p:nvSpPr>
            <p:spPr>
              <a:xfrm>
                <a:off x="1067791" y="1469356"/>
                <a:ext cx="2329291" cy="523220"/>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6876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6" grpId="0" animBg="1"/>
      <p:bldP spid="4" grpId="0"/>
      <p:bldP spid="55"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90237" y="3832786"/>
            <a:ext cx="11555985" cy="853671"/>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2" name="Title 1"/>
          <p:cNvSpPr>
            <a:spLocks noGrp="1"/>
          </p:cNvSpPr>
          <p:nvPr>
            <p:ph type="title"/>
          </p:nvPr>
        </p:nvSpPr>
        <p:spPr/>
        <p:txBody>
          <a:bodyPr/>
          <a:lstStyle/>
          <a:p>
            <a:r>
              <a:rPr lang="en-US" dirty="0" smtClean="0"/>
              <a:t>Analysis of DR-Sample</a:t>
            </a:r>
            <a:endParaRPr lang="en-US" dirty="0">
              <a:solidFill>
                <a:srgbClr val="FF0000"/>
              </a:solidFill>
            </a:endParaRPr>
          </a:p>
        </p:txBody>
      </p:sp>
      <mc:AlternateContent xmlns:mc="http://schemas.openxmlformats.org/markup-compatibility/2006">
        <mc:Choice xmlns:a14="http://schemas.microsoft.com/office/drawing/2010/main" Requires="a14">
          <p:sp>
            <p:nvSpPr>
              <p:cNvPr id="4" name="TextBox 3"/>
              <p:cNvSpPr txBox="1"/>
              <p:nvPr/>
            </p:nvSpPr>
            <p:spPr>
              <a:xfrm>
                <a:off x="173171" y="3832787"/>
                <a:ext cx="11555984" cy="922176"/>
              </a:xfrm>
              <a:prstGeom prst="rect">
                <a:avLst/>
              </a:prstGeom>
              <a:noFill/>
            </p:spPr>
            <p:txBody>
              <a:bodyPr wrap="square" lIns="91440" tIns="45720" rIns="91440" bIns="45720" rtlCol="0">
                <a:spAutoFit/>
              </a:bodyPr>
              <a:lstStyle/>
              <a:p>
                <a:r>
                  <a:rPr lang="en-US" sz="2400" b="1" dirty="0"/>
                  <a:t>Corollary: </a:t>
                </a:r>
                <a:r>
                  <a:rPr lang="en-US" sz="2400" dirty="0"/>
                  <a:t>G is </a:t>
                </a:r>
                <a14:m>
                  <m:oMath xmlns:m="http://schemas.openxmlformats.org/officeDocument/2006/math">
                    <m:d>
                      <m:dPr>
                        <m:ctrlPr>
                          <a:rPr lang="el-GR" sz="2400" i="1">
                            <a:latin typeface="Cambria Math" panose="02040503050406030204" pitchFamily="18" charset="0"/>
                            <a:ea typeface="Cambria Math"/>
                          </a:rPr>
                        </m:ctrlPr>
                      </m:dPr>
                      <m:e>
                        <m:r>
                          <m:rPr>
                            <m:sty m:val="p"/>
                          </m:rPr>
                          <a:rPr lang="el-GR" sz="2400" i="1">
                            <a:latin typeface="Cambria Math"/>
                            <a:ea typeface="Cambria Math"/>
                          </a:rPr>
                          <m:t>Ω</m:t>
                        </m:r>
                        <m:d>
                          <m:dPr>
                            <m:ctrlPr>
                              <a:rPr lang="el-GR" sz="2400" i="1">
                                <a:latin typeface="Cambria Math" panose="02040503050406030204" pitchFamily="18" charset="0"/>
                                <a:ea typeface="Cambria Math"/>
                              </a:rPr>
                            </m:ctrlPr>
                          </m:dPr>
                          <m:e>
                            <m:f>
                              <m:fPr>
                                <m:ctrlPr>
                                  <a:rPr lang="el-GR" sz="2400" i="1">
                                    <a:latin typeface="Cambria Math" panose="02040503050406030204" pitchFamily="18" charset="0"/>
                                    <a:ea typeface="Cambria Math"/>
                                  </a:rPr>
                                </m:ctrlPr>
                              </m:fPr>
                              <m:num>
                                <m:r>
                                  <a:rPr lang="en-US" sz="2400" i="1">
                                    <a:latin typeface="Cambria Math" panose="02040503050406030204" pitchFamily="18" charset="0"/>
                                    <a:ea typeface="Cambria Math"/>
                                  </a:rPr>
                                  <m:t>𝑛</m:t>
                                </m:r>
                              </m:num>
                              <m:den>
                                <m:func>
                                  <m:funcPr>
                                    <m:ctrlPr>
                                      <a:rPr lang="en-US" sz="2400" i="1">
                                        <a:latin typeface="Cambria Math" panose="02040503050406030204" pitchFamily="18" charset="0"/>
                                        <a:ea typeface="Cambria Math"/>
                                      </a:rPr>
                                    </m:ctrlPr>
                                  </m:funcPr>
                                  <m:fName>
                                    <m:r>
                                      <m:rPr>
                                        <m:sty m:val="p"/>
                                      </m:rPr>
                                      <a:rPr lang="en-US" sz="2400">
                                        <a:latin typeface="Cambria Math"/>
                                        <a:ea typeface="Cambria Math"/>
                                      </a:rPr>
                                      <m:t>log</m:t>
                                    </m:r>
                                  </m:fName>
                                  <m:e>
                                    <m:r>
                                      <a:rPr lang="en-US" sz="2400" i="1">
                                        <a:latin typeface="Cambria Math"/>
                                        <a:ea typeface="Cambria Math"/>
                                      </a:rPr>
                                      <m:t>𝑛</m:t>
                                    </m:r>
                                  </m:e>
                                </m:func>
                              </m:den>
                            </m:f>
                          </m:e>
                        </m:d>
                        <m:r>
                          <a:rPr lang="en-US" sz="2400" i="1">
                            <a:latin typeface="Cambria Math" panose="02040503050406030204" pitchFamily="18" charset="0"/>
                            <a:ea typeface="Cambria Math"/>
                          </a:rPr>
                          <m:t>,</m:t>
                        </m:r>
                        <m:r>
                          <m:rPr>
                            <m:sty m:val="p"/>
                          </m:rPr>
                          <a:rPr lang="el-GR" sz="2400" i="1">
                            <a:latin typeface="Cambria Math"/>
                            <a:ea typeface="Cambria Math"/>
                          </a:rPr>
                          <m:t>Ω</m:t>
                        </m:r>
                        <m:d>
                          <m:dPr>
                            <m:ctrlPr>
                              <a:rPr lang="el-GR" sz="2400" i="1">
                                <a:latin typeface="Cambria Math" panose="02040503050406030204" pitchFamily="18" charset="0"/>
                                <a:ea typeface="Cambria Math"/>
                              </a:rPr>
                            </m:ctrlPr>
                          </m:dPr>
                          <m:e>
                            <m:r>
                              <a:rPr lang="en-US" sz="2400" i="1">
                                <a:latin typeface="Cambria Math"/>
                                <a:ea typeface="Cambria Math"/>
                              </a:rPr>
                              <m:t>𝑛</m:t>
                            </m:r>
                          </m:e>
                        </m:d>
                      </m:e>
                    </m:d>
                    <m:r>
                      <a:rPr lang="en-US" sz="2400">
                        <a:latin typeface="Cambria Math"/>
                        <a:ea typeface="Cambria Math"/>
                      </a:rPr>
                      <m:t>−</m:t>
                    </m:r>
                    <m:r>
                      <m:rPr>
                        <m:sty m:val="p"/>
                      </m:rPr>
                      <a:rPr lang="en-US" sz="2400">
                        <a:latin typeface="Cambria Math"/>
                        <a:ea typeface="Cambria Math"/>
                      </a:rPr>
                      <m:t>depth</m:t>
                    </m:r>
                    <m:r>
                      <a:rPr lang="en-US" sz="2400">
                        <a:latin typeface="Cambria Math"/>
                        <a:ea typeface="Cambria Math"/>
                      </a:rPr>
                      <m:t> </m:t>
                    </m:r>
                    <m:r>
                      <m:rPr>
                        <m:sty m:val="p"/>
                      </m:rPr>
                      <a:rPr lang="en-US" sz="2400">
                        <a:latin typeface="Cambria Math"/>
                        <a:ea typeface="Cambria Math"/>
                      </a:rPr>
                      <m:t>robust</m:t>
                    </m:r>
                  </m:oMath>
                </a14:m>
                <a:r>
                  <a:rPr lang="en-US" sz="2400" dirty="0"/>
                  <a:t> .</a:t>
                </a:r>
              </a:p>
            </p:txBody>
          </p:sp>
        </mc:Choice>
        <mc:Fallback>
          <p:sp>
            <p:nvSpPr>
              <p:cNvPr id="4" name="TextBox 3"/>
              <p:cNvSpPr txBox="1">
                <a:spLocks noRot="1" noChangeAspect="1" noMove="1" noResize="1" noEditPoints="1" noAdjustHandles="1" noChangeArrowheads="1" noChangeShapeType="1" noTextEdit="1"/>
              </p:cNvSpPr>
              <p:nvPr/>
            </p:nvSpPr>
            <p:spPr>
              <a:xfrm>
                <a:off x="173171" y="3832787"/>
                <a:ext cx="11555984" cy="922176"/>
              </a:xfrm>
              <a:prstGeom prst="rect">
                <a:avLst/>
              </a:prstGeom>
              <a:blipFill>
                <a:blip r:embed="rId2"/>
                <a:stretch>
                  <a:fillRect l="-791"/>
                </a:stretch>
              </a:blipFill>
            </p:spPr>
            <p:txBody>
              <a:bodyPr/>
              <a:lstStyle/>
              <a:p>
                <a:r>
                  <a:rPr lang="en-US">
                    <a:noFill/>
                  </a:rPr>
                  <a:t> </a:t>
                </a:r>
              </a:p>
            </p:txBody>
          </p:sp>
        </mc:Fallback>
      </mc:AlternateContent>
      <p:sp>
        <p:nvSpPr>
          <p:cNvPr id="30" name="Oval 29"/>
          <p:cNvSpPr/>
          <p:nvPr/>
        </p:nvSpPr>
        <p:spPr>
          <a:xfrm>
            <a:off x="892822" y="2301990"/>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32" name="Oval 31"/>
          <p:cNvSpPr/>
          <p:nvPr/>
        </p:nvSpPr>
        <p:spPr>
          <a:xfrm>
            <a:off x="1834362" y="2301990"/>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cxnSp>
        <p:nvCxnSpPr>
          <p:cNvPr id="39" name="Straight Arrow Connector 38"/>
          <p:cNvCxnSpPr/>
          <p:nvPr/>
        </p:nvCxnSpPr>
        <p:spPr>
          <a:xfrm>
            <a:off x="1444796" y="2575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8833525" y="23416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sp>
        <p:nvSpPr>
          <p:cNvPr id="43" name="TextBox 42"/>
          <p:cNvSpPr txBox="1"/>
          <p:nvPr/>
        </p:nvSpPr>
        <p:spPr>
          <a:xfrm>
            <a:off x="3694064" y="1985558"/>
            <a:ext cx="679994" cy="954107"/>
          </a:xfrm>
          <a:prstGeom prst="rect">
            <a:avLst/>
          </a:prstGeom>
          <a:noFill/>
        </p:spPr>
        <p:txBody>
          <a:bodyPr wrap="none" lIns="91440" tIns="45720" rIns="91440" bIns="45720" rtlCol="0">
            <a:spAutoFit/>
          </a:bodyPr>
          <a:lstStyle/>
          <a:p>
            <a:r>
              <a:rPr lang="en-US" sz="5600" dirty="0"/>
              <a:t>…</a:t>
            </a:r>
          </a:p>
        </p:txBody>
      </p:sp>
      <p:sp>
        <p:nvSpPr>
          <p:cNvPr id="44" name="Oval 43"/>
          <p:cNvSpPr/>
          <p:nvPr/>
        </p:nvSpPr>
        <p:spPr>
          <a:xfrm>
            <a:off x="10476867" y="225342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n</a:t>
            </a:r>
          </a:p>
        </p:txBody>
      </p:sp>
      <p:cxnSp>
        <p:nvCxnSpPr>
          <p:cNvPr id="45" name="Straight Arrow Connector 44"/>
          <p:cNvCxnSpPr/>
          <p:nvPr/>
        </p:nvCxnSpPr>
        <p:spPr>
          <a:xfrm flipV="1">
            <a:off x="10319441" y="2566103"/>
            <a:ext cx="184113" cy="3112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9321117" y="259722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9636240" y="1892071"/>
            <a:ext cx="679994" cy="954107"/>
          </a:xfrm>
          <a:prstGeom prst="rect">
            <a:avLst/>
          </a:prstGeom>
          <a:noFill/>
        </p:spPr>
        <p:txBody>
          <a:bodyPr wrap="none" lIns="91440" tIns="45720" rIns="91440" bIns="45720" rtlCol="0">
            <a:spAutoFit/>
          </a:bodyPr>
          <a:lstStyle/>
          <a:p>
            <a:r>
              <a:rPr lang="en-US" sz="5600" dirty="0"/>
              <a:t>…</a:t>
            </a:r>
          </a:p>
        </p:txBody>
      </p:sp>
      <p:sp>
        <p:nvSpPr>
          <p:cNvPr id="57" name="Oval 56"/>
          <p:cNvSpPr/>
          <p:nvPr/>
        </p:nvSpPr>
        <p:spPr>
          <a:xfrm>
            <a:off x="7955677" y="2341790"/>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sp>
        <p:nvSpPr>
          <p:cNvPr id="58" name="Oval 57"/>
          <p:cNvSpPr/>
          <p:nvPr/>
        </p:nvSpPr>
        <p:spPr>
          <a:xfrm>
            <a:off x="6997249" y="2376334"/>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cxnSp>
        <p:nvCxnSpPr>
          <p:cNvPr id="59" name="Straight Arrow Connector 58"/>
          <p:cNvCxnSpPr>
            <a:endCxn id="57" idx="2"/>
          </p:cNvCxnSpPr>
          <p:nvPr/>
        </p:nvCxnSpPr>
        <p:spPr>
          <a:xfrm flipV="1">
            <a:off x="7482443" y="2620736"/>
            <a:ext cx="473236" cy="376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8473118" y="2609586"/>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6085936" y="2372619"/>
            <a:ext cx="81334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2m</a:t>
            </a:r>
          </a:p>
        </p:txBody>
      </p:sp>
      <p:cxnSp>
        <p:nvCxnSpPr>
          <p:cNvPr id="62" name="Straight Arrow Connector 61"/>
          <p:cNvCxnSpPr/>
          <p:nvPr/>
        </p:nvCxnSpPr>
        <p:spPr>
          <a:xfrm flipV="1">
            <a:off x="6620102" y="2617023"/>
            <a:ext cx="473236" cy="376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3" name="Oval 62"/>
              <p:cNvSpPr/>
              <p:nvPr/>
            </p:nvSpPr>
            <p:spPr>
              <a:xfrm>
                <a:off x="2996421" y="2372621"/>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14:m>
                  <m:oMathPara xmlns:m="http://schemas.openxmlformats.org/officeDocument/2006/math">
                    <m:oMathParaPr>
                      <m:jc m:val="centerGroup"/>
                    </m:oMathParaPr>
                    <m:oMath xmlns:m="http://schemas.openxmlformats.org/officeDocument/2006/math">
                      <m:r>
                        <a:rPr lang="en-US" sz="2267" i="1" dirty="0">
                          <a:latin typeface="Cambria Math"/>
                        </a:rPr>
                        <m:t>𝑚</m:t>
                      </m:r>
                    </m:oMath>
                  </m:oMathPara>
                </a14:m>
                <a:endParaRPr lang="en-US" sz="2267" dirty="0"/>
              </a:p>
            </p:txBody>
          </p:sp>
        </mc:Choice>
        <mc:Fallback>
          <p:sp>
            <p:nvSpPr>
              <p:cNvPr id="63" name="Oval 62"/>
              <p:cNvSpPr>
                <a:spLocks noRot="1" noChangeAspect="1" noMove="1" noResize="1" noEditPoints="1" noAdjustHandles="1" noChangeArrowheads="1" noChangeShapeType="1" noTextEdit="1"/>
              </p:cNvSpPr>
              <p:nvPr/>
            </p:nvSpPr>
            <p:spPr>
              <a:xfrm>
                <a:off x="2996421" y="2372621"/>
                <a:ext cx="697643" cy="557895"/>
              </a:xfrm>
              <a:prstGeom prst="ellipse">
                <a:avLst/>
              </a:prstGeom>
              <a:blipFill>
                <a:blip r:embed="rId3"/>
                <a:stretch>
                  <a:fillRect/>
                </a:stretch>
              </a:blipFill>
              <a:ln>
                <a:noFill/>
              </a:ln>
            </p:spPr>
            <p:txBody>
              <a:bodyPr/>
              <a:lstStyle/>
              <a:p>
                <a:r>
                  <a:rPr lang="en-US">
                    <a:noFill/>
                  </a:rPr>
                  <a:t> </a:t>
                </a:r>
              </a:p>
            </p:txBody>
          </p:sp>
        </mc:Fallback>
      </mc:AlternateContent>
      <p:sp>
        <p:nvSpPr>
          <p:cNvPr id="64" name="TextBox 63"/>
          <p:cNvSpPr txBox="1"/>
          <p:nvPr/>
        </p:nvSpPr>
        <p:spPr>
          <a:xfrm>
            <a:off x="2393820" y="1951356"/>
            <a:ext cx="679994" cy="954107"/>
          </a:xfrm>
          <a:prstGeom prst="rect">
            <a:avLst/>
          </a:prstGeom>
          <a:noFill/>
        </p:spPr>
        <p:txBody>
          <a:bodyPr wrap="none" lIns="91440" tIns="45720" rIns="91440" bIns="45720" rtlCol="0">
            <a:spAutoFit/>
          </a:bodyPr>
          <a:lstStyle/>
          <a:p>
            <a:r>
              <a:rPr lang="en-US" sz="5600" dirty="0"/>
              <a:t>…</a:t>
            </a:r>
          </a:p>
        </p:txBody>
      </p:sp>
      <p:sp>
        <p:nvSpPr>
          <p:cNvPr id="65" name="Oval 64"/>
          <p:cNvSpPr/>
          <p:nvPr/>
        </p:nvSpPr>
        <p:spPr>
          <a:xfrm>
            <a:off x="5183359" y="2369671"/>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cxnSp>
        <p:nvCxnSpPr>
          <p:cNvPr id="66" name="Straight Arrow Connector 65"/>
          <p:cNvCxnSpPr/>
          <p:nvPr/>
        </p:nvCxnSpPr>
        <p:spPr>
          <a:xfrm flipV="1">
            <a:off x="5668553" y="2657912"/>
            <a:ext cx="473236" cy="376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4332169" y="2365958"/>
            <a:ext cx="697643"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67" dirty="0"/>
          </a:p>
        </p:txBody>
      </p:sp>
      <p:cxnSp>
        <p:nvCxnSpPr>
          <p:cNvPr id="68" name="Straight Arrow Connector 67"/>
          <p:cNvCxnSpPr/>
          <p:nvPr/>
        </p:nvCxnSpPr>
        <p:spPr>
          <a:xfrm flipV="1">
            <a:off x="4817363" y="2654199"/>
            <a:ext cx="473236" cy="376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Curved Connector 70"/>
          <p:cNvCxnSpPr/>
          <p:nvPr/>
        </p:nvCxnSpPr>
        <p:spPr>
          <a:xfrm rot="5400000" flipH="1" flipV="1">
            <a:off x="8282913" y="712694"/>
            <a:ext cx="4048" cy="3439327"/>
          </a:xfrm>
          <a:prstGeom prst="curvedConnector3">
            <a:avLst>
              <a:gd name="adj1" fmla="val 16908696"/>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687375" y="2063703"/>
            <a:ext cx="3317207" cy="1319216"/>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73" name="Oval 72"/>
          <p:cNvSpPr/>
          <p:nvPr/>
        </p:nvSpPr>
        <p:spPr>
          <a:xfrm>
            <a:off x="3924565" y="2063703"/>
            <a:ext cx="3013025" cy="1319216"/>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74" name="Oval 73"/>
          <p:cNvSpPr/>
          <p:nvPr/>
        </p:nvSpPr>
        <p:spPr>
          <a:xfrm>
            <a:off x="6948253" y="2010129"/>
            <a:ext cx="3013025" cy="1319216"/>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sp>
        <p:nvSpPr>
          <p:cNvPr id="75" name="Oval 74"/>
          <p:cNvSpPr/>
          <p:nvPr/>
        </p:nvSpPr>
        <p:spPr>
          <a:xfrm>
            <a:off x="9961278" y="2014089"/>
            <a:ext cx="1212245" cy="1319216"/>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p:cxnSp>
        <p:nvCxnSpPr>
          <p:cNvPr id="83" name="Curved Connector 82"/>
          <p:cNvCxnSpPr/>
          <p:nvPr/>
        </p:nvCxnSpPr>
        <p:spPr>
          <a:xfrm rot="5400000" flipH="1" flipV="1">
            <a:off x="5371651" y="708645"/>
            <a:ext cx="4048" cy="3439327"/>
          </a:xfrm>
          <a:prstGeom prst="curvedConnector3">
            <a:avLst>
              <a:gd name="adj1" fmla="val 16908696"/>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7" name="Rectangle 86"/>
              <p:cNvSpPr/>
              <p:nvPr/>
            </p:nvSpPr>
            <p:spPr>
              <a:xfrm>
                <a:off x="-49087" y="2179391"/>
                <a:ext cx="693587" cy="769441"/>
              </a:xfrm>
              <a:prstGeom prst="rect">
                <a:avLst/>
              </a:prstGeom>
            </p:spPr>
            <p:txBody>
              <a:bodyPr wrap="none" lIns="91440" tIns="45720" rIns="91440" bIns="45720">
                <a:spAutoFit/>
              </a:bodyPr>
              <a:lstStyle/>
              <a:p>
                <a:pPr/>
                <a14:m>
                  <m:oMathPara xmlns:m="http://schemas.openxmlformats.org/officeDocument/2006/math">
                    <m:oMathParaPr>
                      <m:jc m:val="centerGroup"/>
                    </m:oMathParaPr>
                    <m:oMath xmlns:m="http://schemas.openxmlformats.org/officeDocument/2006/math">
                      <m:r>
                        <a:rPr lang="en-US" sz="4400" i="1">
                          <a:latin typeface="Cambria Math"/>
                        </a:rPr>
                        <m:t>𝐺</m:t>
                      </m:r>
                    </m:oMath>
                  </m:oMathPara>
                </a14:m>
                <a:endParaRPr lang="en-US" sz="4400" dirty="0"/>
              </a:p>
            </p:txBody>
          </p:sp>
        </mc:Choice>
        <mc:Fallback>
          <p:sp>
            <p:nvSpPr>
              <p:cNvPr id="87" name="Rectangle 86"/>
              <p:cNvSpPr>
                <a:spLocks noRot="1" noChangeAspect="1" noMove="1" noResize="1" noEditPoints="1" noAdjustHandles="1" noChangeArrowheads="1" noChangeShapeType="1" noTextEdit="1"/>
              </p:cNvSpPr>
              <p:nvPr/>
            </p:nvSpPr>
            <p:spPr>
              <a:xfrm>
                <a:off x="-49087" y="2179391"/>
                <a:ext cx="693587" cy="76944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8" name="Rectangle 87"/>
              <p:cNvSpPr/>
              <p:nvPr/>
            </p:nvSpPr>
            <p:spPr>
              <a:xfrm>
                <a:off x="1067791" y="1469356"/>
                <a:ext cx="2329291" cy="523220"/>
              </a:xfrm>
              <a:prstGeom prst="rect">
                <a:avLst/>
              </a:prstGeom>
            </p:spPr>
            <p:txBody>
              <a:bodyPr wrap="none" lIns="91440" tIns="45720" rIns="91440" bIns="45720">
                <a:spAutoFit/>
              </a:bodyPr>
              <a:lstStyle/>
              <a:p>
                <a:pPr/>
                <a14:m>
                  <m:oMathPara xmlns:m="http://schemas.openxmlformats.org/officeDocument/2006/math">
                    <m:oMathParaPr>
                      <m:jc m:val="centerGroup"/>
                    </m:oMathParaPr>
                    <m:oMath xmlns:m="http://schemas.openxmlformats.org/officeDocument/2006/math">
                      <m:r>
                        <a:rPr lang="en-US" sz="2800" i="1">
                          <a:solidFill>
                            <a:srgbClr val="00B0F0"/>
                          </a:solidFill>
                          <a:latin typeface="Cambria Math"/>
                        </a:rPr>
                        <m:t>𝑚</m:t>
                      </m:r>
                      <m:r>
                        <a:rPr lang="en-US" sz="2800" i="1">
                          <a:solidFill>
                            <a:srgbClr val="00B0F0"/>
                          </a:solidFill>
                          <a:latin typeface="Cambria Math"/>
                        </a:rPr>
                        <m:t>=</m:t>
                      </m:r>
                      <m:r>
                        <a:rPr lang="en-US" sz="2800" i="1">
                          <a:solidFill>
                            <a:srgbClr val="00B0F0"/>
                          </a:solidFill>
                          <a:latin typeface="Cambria Math"/>
                        </a:rPr>
                        <m:t>𝑂</m:t>
                      </m:r>
                      <m:d>
                        <m:dPr>
                          <m:ctrlPr>
                            <a:rPr lang="en-US" sz="2800" i="1">
                              <a:solidFill>
                                <a:srgbClr val="00B0F0"/>
                              </a:solidFill>
                              <a:latin typeface="Cambria Math" panose="02040503050406030204" pitchFamily="18" charset="0"/>
                            </a:rPr>
                          </m:ctrlPr>
                        </m:dPr>
                        <m:e>
                          <m:func>
                            <m:funcPr>
                              <m:ctrlPr>
                                <a:rPr lang="en-US" sz="2800" i="1">
                                  <a:solidFill>
                                    <a:srgbClr val="00B0F0"/>
                                  </a:solidFill>
                                  <a:latin typeface="Cambria Math" panose="02040503050406030204" pitchFamily="18" charset="0"/>
                                </a:rPr>
                              </m:ctrlPr>
                            </m:funcPr>
                            <m:fName>
                              <m:r>
                                <m:rPr>
                                  <m:sty m:val="p"/>
                                </m:rPr>
                                <a:rPr lang="en-US" sz="2800">
                                  <a:solidFill>
                                    <a:srgbClr val="00B0F0"/>
                                  </a:solidFill>
                                  <a:latin typeface="Cambria Math"/>
                                </a:rPr>
                                <m:t>log</m:t>
                              </m:r>
                            </m:fName>
                            <m:e>
                              <m:r>
                                <a:rPr lang="en-US" sz="2800" i="1">
                                  <a:solidFill>
                                    <a:srgbClr val="00B0F0"/>
                                  </a:solidFill>
                                  <a:latin typeface="Cambria Math"/>
                                </a:rPr>
                                <m:t>𝑛</m:t>
                              </m:r>
                            </m:e>
                          </m:func>
                        </m:e>
                      </m:d>
                    </m:oMath>
                  </m:oMathPara>
                </a14:m>
                <a:endParaRPr lang="en-US" sz="2800" dirty="0"/>
              </a:p>
            </p:txBody>
          </p:sp>
        </mc:Choice>
        <mc:Fallback>
          <p:sp>
            <p:nvSpPr>
              <p:cNvPr id="88" name="Rectangle 87"/>
              <p:cNvSpPr>
                <a:spLocks noRot="1" noChangeAspect="1" noMove="1" noResize="1" noEditPoints="1" noAdjustHandles="1" noChangeArrowheads="1" noChangeShapeType="1" noTextEdit="1"/>
              </p:cNvSpPr>
              <p:nvPr/>
            </p:nvSpPr>
            <p:spPr>
              <a:xfrm>
                <a:off x="1067791" y="1469356"/>
                <a:ext cx="2329291" cy="523220"/>
              </a:xfrm>
              <a:prstGeom prst="rect">
                <a:avLst/>
              </a:prstGeom>
              <a:blipFill>
                <a:blip r:embed="rId5"/>
                <a:stretch>
                  <a:fillRect/>
                </a:stretch>
              </a:blipFill>
            </p:spPr>
            <p:txBody>
              <a:bodyPr/>
              <a:lstStyle/>
              <a:p>
                <a:r>
                  <a:rPr lang="en-US">
                    <a:noFill/>
                  </a:rPr>
                  <a:t> </a:t>
                </a:r>
              </a:p>
            </p:txBody>
          </p:sp>
        </mc:Fallback>
      </mc:AlternateContent>
      <p:sp>
        <p:nvSpPr>
          <p:cNvPr id="46" name="Rectangle 45"/>
          <p:cNvSpPr/>
          <p:nvPr/>
        </p:nvSpPr>
        <p:spPr>
          <a:xfrm>
            <a:off x="129746" y="4865729"/>
            <a:ext cx="11555985" cy="853671"/>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2400"/>
          </a:p>
        </p:txBody>
      </p:sp>
      <mc:AlternateContent xmlns:mc="http://schemas.openxmlformats.org/markup-compatibility/2006">
        <mc:Choice xmlns:a14="http://schemas.microsoft.com/office/drawing/2010/main" Requires="a14">
          <p:sp>
            <p:nvSpPr>
              <p:cNvPr id="49" name="TextBox 48"/>
              <p:cNvSpPr txBox="1"/>
              <p:nvPr/>
            </p:nvSpPr>
            <p:spPr>
              <a:xfrm>
                <a:off x="212681" y="4865729"/>
                <a:ext cx="11555984" cy="715324"/>
              </a:xfrm>
              <a:prstGeom prst="rect">
                <a:avLst/>
              </a:prstGeom>
              <a:noFill/>
            </p:spPr>
            <p:txBody>
              <a:bodyPr wrap="square" lIns="91440" tIns="45720" rIns="91440" bIns="45720" rtlCol="0">
                <a:spAutoFit/>
              </a:bodyPr>
              <a:lstStyle/>
              <a:p>
                <a:r>
                  <a:rPr lang="en-US" sz="2400" b="1" dirty="0" smtClean="0"/>
                  <a:t>Corollary: </a:t>
                </a:r>
                <a14:m>
                  <m:oMath xmlns:m="http://schemas.openxmlformats.org/officeDocument/2006/math">
                    <m:r>
                      <m:rPr>
                        <m:sty m:val="p"/>
                      </m:rPr>
                      <a:rPr lang="en-US" sz="2400" b="0" i="0" smtClean="0">
                        <a:latin typeface="Cambria Math" panose="02040503050406030204" pitchFamily="18" charset="0"/>
                        <a:ea typeface="Cambria Math"/>
                      </a:rPr>
                      <m:t>CC</m:t>
                    </m:r>
                    <m:d>
                      <m:dPr>
                        <m:ctrlPr>
                          <a:rPr lang="en-US" sz="2400" i="1">
                            <a:latin typeface="Cambria Math" panose="02040503050406030204" pitchFamily="18" charset="0"/>
                            <a:ea typeface="Cambria Math"/>
                          </a:rPr>
                        </m:ctrlPr>
                      </m:dPr>
                      <m:e>
                        <m:r>
                          <m:rPr>
                            <m:sty m:val="p"/>
                          </m:rPr>
                          <a:rPr lang="en-US" sz="2400">
                            <a:latin typeface="Cambria Math"/>
                            <a:ea typeface="Cambria Math"/>
                          </a:rPr>
                          <m:t>G</m:t>
                        </m:r>
                      </m:e>
                    </m:d>
                    <m:r>
                      <a:rPr lang="en-US" sz="2400">
                        <a:latin typeface="Cambria Math"/>
                        <a:ea typeface="Cambria Math"/>
                      </a:rPr>
                      <m:t>=</m:t>
                    </m:r>
                    <m:r>
                      <m:rPr>
                        <m:sty m:val="p"/>
                      </m:rPr>
                      <a:rPr lang="el-GR" sz="2400" i="1">
                        <a:latin typeface="Cambria Math"/>
                        <a:ea typeface="Cambria Math"/>
                      </a:rPr>
                      <m:t>Ω</m:t>
                    </m:r>
                    <m:d>
                      <m:dPr>
                        <m:ctrlPr>
                          <a:rPr lang="el-GR" sz="2400" i="1">
                            <a:latin typeface="Cambria Math" panose="02040503050406030204" pitchFamily="18" charset="0"/>
                            <a:ea typeface="Cambria Math"/>
                          </a:rPr>
                        </m:ctrlPr>
                      </m:dPr>
                      <m:e>
                        <m:f>
                          <m:fPr>
                            <m:ctrlPr>
                              <a:rPr lang="el-GR" sz="2400" i="1">
                                <a:latin typeface="Cambria Math" panose="02040503050406030204" pitchFamily="18" charset="0"/>
                                <a:ea typeface="Cambria Math"/>
                              </a:rPr>
                            </m:ctrlPr>
                          </m:fPr>
                          <m:num>
                            <m:sSup>
                              <m:sSupPr>
                                <m:ctrlPr>
                                  <a:rPr lang="el-GR" sz="2400" i="1">
                                    <a:latin typeface="Cambria Math" panose="02040503050406030204" pitchFamily="18" charset="0"/>
                                    <a:ea typeface="Cambria Math"/>
                                  </a:rPr>
                                </m:ctrlPr>
                              </m:sSupPr>
                              <m:e>
                                <m:r>
                                  <a:rPr lang="en-US" sz="2400" i="1">
                                    <a:latin typeface="Cambria Math"/>
                                    <a:ea typeface="Cambria Math"/>
                                  </a:rPr>
                                  <m:t>𝑛</m:t>
                                </m:r>
                              </m:e>
                              <m:sup>
                                <m:r>
                                  <a:rPr lang="en-US" sz="2400" i="1">
                                    <a:latin typeface="Cambria Math"/>
                                    <a:ea typeface="Cambria Math"/>
                                  </a:rPr>
                                  <m:t>2</m:t>
                                </m:r>
                              </m:sup>
                            </m:sSup>
                          </m:num>
                          <m:den>
                            <m:func>
                              <m:funcPr>
                                <m:ctrlPr>
                                  <a:rPr lang="en-US" sz="2400" i="1">
                                    <a:latin typeface="Cambria Math" panose="02040503050406030204" pitchFamily="18" charset="0"/>
                                    <a:ea typeface="Cambria Math"/>
                                  </a:rPr>
                                </m:ctrlPr>
                              </m:funcPr>
                              <m:fName>
                                <m:r>
                                  <m:rPr>
                                    <m:sty m:val="p"/>
                                  </m:rPr>
                                  <a:rPr lang="en-US" sz="2400">
                                    <a:latin typeface="Cambria Math"/>
                                    <a:ea typeface="Cambria Math"/>
                                  </a:rPr>
                                  <m:t>log</m:t>
                                </m:r>
                              </m:fName>
                              <m:e>
                                <m:r>
                                  <a:rPr lang="en-US" sz="2400" i="1">
                                    <a:latin typeface="Cambria Math"/>
                                    <a:ea typeface="Cambria Math"/>
                                  </a:rPr>
                                  <m:t>𝑛</m:t>
                                </m:r>
                              </m:e>
                            </m:func>
                          </m:den>
                        </m:f>
                      </m:e>
                    </m:d>
                  </m:oMath>
                </a14:m>
                <a:r>
                  <a:rPr lang="en-US" sz="2400" dirty="0"/>
                  <a:t> with high probability.</a:t>
                </a:r>
              </a:p>
            </p:txBody>
          </p:sp>
        </mc:Choice>
        <mc:Fallback>
          <p:sp>
            <p:nvSpPr>
              <p:cNvPr id="49" name="TextBox 48"/>
              <p:cNvSpPr txBox="1">
                <a:spLocks noRot="1" noChangeAspect="1" noMove="1" noResize="1" noEditPoints="1" noAdjustHandles="1" noChangeArrowheads="1" noChangeShapeType="1" noTextEdit="1"/>
              </p:cNvSpPr>
              <p:nvPr/>
            </p:nvSpPr>
            <p:spPr>
              <a:xfrm>
                <a:off x="212681" y="4865729"/>
                <a:ext cx="11555984" cy="715324"/>
              </a:xfrm>
              <a:prstGeom prst="rect">
                <a:avLst/>
              </a:prstGeom>
              <a:blipFill>
                <a:blip r:embed="rId6"/>
                <a:stretch>
                  <a:fillRect l="-844" b="-847"/>
                </a:stretch>
              </a:blipFill>
            </p:spPr>
            <p:txBody>
              <a:bodyPr/>
              <a:lstStyle/>
              <a:p>
                <a:r>
                  <a:rPr lang="en-US">
                    <a:noFill/>
                  </a:rPr>
                  <a:t> </a:t>
                </a:r>
              </a:p>
            </p:txBody>
          </p:sp>
        </mc:Fallback>
      </mc:AlternateContent>
      <p:sp>
        <p:nvSpPr>
          <p:cNvPr id="50" name="TextBox 49"/>
          <p:cNvSpPr txBox="1"/>
          <p:nvPr/>
        </p:nvSpPr>
        <p:spPr>
          <a:xfrm>
            <a:off x="209919" y="5876084"/>
            <a:ext cx="11555984" cy="461665"/>
          </a:xfrm>
          <a:prstGeom prst="rect">
            <a:avLst/>
          </a:prstGeom>
          <a:noFill/>
        </p:spPr>
        <p:txBody>
          <a:bodyPr wrap="square" lIns="91440" tIns="45720" rIns="91440" bIns="45720" rtlCol="0">
            <a:spAutoFit/>
          </a:bodyPr>
          <a:lstStyle/>
          <a:p>
            <a:r>
              <a:rPr lang="en-US" sz="2400" b="1" dirty="0"/>
              <a:t>Disclaimer: </a:t>
            </a:r>
            <a:r>
              <a:rPr lang="en-US" sz="2400" dirty="0"/>
              <a:t>Constants in provable lower bound are small.</a:t>
            </a:r>
          </a:p>
        </p:txBody>
      </p:sp>
    </p:spTree>
    <p:extLst>
      <p:ext uri="{BB962C8B-B14F-4D97-AF65-F5344CB8AC3E}">
        <p14:creationId xmlns:p14="http://schemas.microsoft.com/office/powerpoint/2010/main" val="108174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n.hdyo.org/assets/ask-question-1-ff9bc6fa5eaa0d7667ae7a5a4c61330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822" y="520282"/>
            <a:ext cx="9595556" cy="72542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Thanks for Listening</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01048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Naïve: Pebbling Strategy</a:t>
            </a:r>
          </a:p>
        </p:txBody>
      </p: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
        <p:nvSpPr>
          <p:cNvPr id="15" name="TextBox 14"/>
          <p:cNvSpPr txBox="1"/>
          <p:nvPr/>
        </p:nvSpPr>
        <p:spPr>
          <a:xfrm>
            <a:off x="1069848" y="4208252"/>
            <a:ext cx="1515158" cy="523220"/>
          </a:xfrm>
          <a:prstGeom prst="rect">
            <a:avLst/>
          </a:prstGeom>
          <a:noFill/>
        </p:spPr>
        <p:txBody>
          <a:bodyPr wrap="none" rtlCol="0">
            <a:spAutoFit/>
          </a:bodyPr>
          <a:lstStyle/>
          <a:p>
            <a:r>
              <a:rPr lang="en-US" sz="2800" dirty="0" smtClean="0"/>
              <a:t>P</a:t>
            </a:r>
            <a:r>
              <a:rPr lang="en-US" sz="2800" baseline="-25000" dirty="0" smtClean="0"/>
              <a:t>2</a:t>
            </a:r>
            <a:r>
              <a:rPr lang="en-US" sz="2800" dirty="0" smtClean="0"/>
              <a:t> = {1,2}</a:t>
            </a:r>
            <a:endParaRPr lang="en-US" sz="2800" dirty="0"/>
          </a:p>
        </p:txBody>
      </p:sp>
      <p:sp>
        <p:nvSpPr>
          <p:cNvPr id="16" name="TextBox 15"/>
          <p:cNvSpPr txBox="1"/>
          <p:nvPr/>
        </p:nvSpPr>
        <p:spPr>
          <a:xfrm>
            <a:off x="1069848" y="4623796"/>
            <a:ext cx="1869423" cy="523220"/>
          </a:xfrm>
          <a:prstGeom prst="rect">
            <a:avLst/>
          </a:prstGeom>
          <a:noFill/>
        </p:spPr>
        <p:txBody>
          <a:bodyPr wrap="none" rtlCol="0">
            <a:spAutoFit/>
          </a:bodyPr>
          <a:lstStyle/>
          <a:p>
            <a:r>
              <a:rPr lang="en-US" sz="2800" dirty="0" smtClean="0"/>
              <a:t>P</a:t>
            </a:r>
            <a:r>
              <a:rPr lang="en-US" sz="2800" baseline="-25000" dirty="0" smtClean="0"/>
              <a:t>3</a:t>
            </a:r>
            <a:r>
              <a:rPr lang="en-US" sz="2800" dirty="0" smtClean="0"/>
              <a:t> = {1,2, 3}</a:t>
            </a:r>
            <a:endParaRPr lang="en-US" sz="2800" dirty="0"/>
          </a:p>
        </p:txBody>
      </p:sp>
      <p:sp>
        <p:nvSpPr>
          <p:cNvPr id="17" name="Oval 16"/>
          <p:cNvSpPr/>
          <p:nvPr/>
        </p:nvSpPr>
        <p:spPr>
          <a:xfrm>
            <a:off x="3014558" y="2851265"/>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18" name="Oval 17"/>
          <p:cNvSpPr/>
          <p:nvPr/>
        </p:nvSpPr>
        <p:spPr>
          <a:xfrm>
            <a:off x="3956099" y="2851265"/>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9" name="Oval 18"/>
          <p:cNvSpPr/>
          <p:nvPr/>
        </p:nvSpPr>
        <p:spPr>
          <a:xfrm>
            <a:off x="4897639" y="2824377"/>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20" name="Straight Arrow Connector 19"/>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4" y="2809461"/>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24" name="Oval 23"/>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25" name="Straight Arrow Connector 24"/>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69848" y="5039340"/>
            <a:ext cx="2305439" cy="523220"/>
          </a:xfrm>
          <a:prstGeom prst="rect">
            <a:avLst/>
          </a:prstGeom>
          <a:noFill/>
        </p:spPr>
        <p:txBody>
          <a:bodyPr wrap="none" rtlCol="0">
            <a:spAutoFit/>
          </a:bodyPr>
          <a:lstStyle/>
          <a:p>
            <a:r>
              <a:rPr lang="en-US" sz="2800" dirty="0" smtClean="0"/>
              <a:t>P</a:t>
            </a:r>
            <a:r>
              <a:rPr lang="en-US" sz="2800" baseline="-25000" dirty="0" smtClean="0"/>
              <a:t>4</a:t>
            </a:r>
            <a:r>
              <a:rPr lang="en-US" sz="2800" dirty="0" smtClean="0"/>
              <a:t> = {1, 2, 3, 4}</a:t>
            </a:r>
            <a:endParaRPr lang="en-US" sz="2800" dirty="0"/>
          </a:p>
        </p:txBody>
      </p:sp>
    </p:spTree>
    <p:extLst>
      <p:ext uri="{BB962C8B-B14F-4D97-AF65-F5344CB8AC3E}">
        <p14:creationId xmlns:p14="http://schemas.microsoft.com/office/powerpoint/2010/main" val="2180458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Naïve: Pebbling Strategy</a:t>
            </a:r>
          </a:p>
        </p:txBody>
      </p:sp>
      <p:sp>
        <p:nvSpPr>
          <p:cNvPr id="17" name="Oval 16"/>
          <p:cNvSpPr/>
          <p:nvPr/>
        </p:nvSpPr>
        <p:spPr>
          <a:xfrm>
            <a:off x="3014558" y="2851265"/>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18" name="Oval 17"/>
          <p:cNvSpPr/>
          <p:nvPr/>
        </p:nvSpPr>
        <p:spPr>
          <a:xfrm>
            <a:off x="3956099" y="2851265"/>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9" name="Oval 18"/>
          <p:cNvSpPr/>
          <p:nvPr/>
        </p:nvSpPr>
        <p:spPr>
          <a:xfrm>
            <a:off x="4897639" y="2824377"/>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20" name="Straight Arrow Connector 19"/>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4" y="2809461"/>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24" name="Oval 23"/>
          <p:cNvSpPr/>
          <p:nvPr/>
        </p:nvSpPr>
        <p:spPr>
          <a:xfrm>
            <a:off x="6761515" y="2809461"/>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25" name="Straight Arrow Connector 24"/>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
        <p:nvSpPr>
          <p:cNvPr id="31" name="TextBox 30"/>
          <p:cNvSpPr txBox="1"/>
          <p:nvPr/>
        </p:nvSpPr>
        <p:spPr>
          <a:xfrm>
            <a:off x="1069848" y="4208252"/>
            <a:ext cx="1515158" cy="523220"/>
          </a:xfrm>
          <a:prstGeom prst="rect">
            <a:avLst/>
          </a:prstGeom>
          <a:noFill/>
        </p:spPr>
        <p:txBody>
          <a:bodyPr wrap="none" rtlCol="0">
            <a:spAutoFit/>
          </a:bodyPr>
          <a:lstStyle/>
          <a:p>
            <a:r>
              <a:rPr lang="en-US" sz="2800" dirty="0" smtClean="0"/>
              <a:t>P</a:t>
            </a:r>
            <a:r>
              <a:rPr lang="en-US" sz="2800" baseline="-25000" dirty="0" smtClean="0"/>
              <a:t>2</a:t>
            </a:r>
            <a:r>
              <a:rPr lang="en-US" sz="2800" dirty="0" smtClean="0"/>
              <a:t> = {1,2}</a:t>
            </a:r>
            <a:endParaRPr lang="en-US" sz="2800" dirty="0"/>
          </a:p>
        </p:txBody>
      </p:sp>
      <p:sp>
        <p:nvSpPr>
          <p:cNvPr id="32" name="TextBox 31"/>
          <p:cNvSpPr txBox="1"/>
          <p:nvPr/>
        </p:nvSpPr>
        <p:spPr>
          <a:xfrm>
            <a:off x="1069848" y="4623796"/>
            <a:ext cx="1869423" cy="523220"/>
          </a:xfrm>
          <a:prstGeom prst="rect">
            <a:avLst/>
          </a:prstGeom>
          <a:noFill/>
        </p:spPr>
        <p:txBody>
          <a:bodyPr wrap="none" rtlCol="0">
            <a:spAutoFit/>
          </a:bodyPr>
          <a:lstStyle/>
          <a:p>
            <a:r>
              <a:rPr lang="en-US" sz="2800" dirty="0" smtClean="0"/>
              <a:t>P</a:t>
            </a:r>
            <a:r>
              <a:rPr lang="en-US" sz="2800" baseline="-25000" dirty="0" smtClean="0"/>
              <a:t>3</a:t>
            </a:r>
            <a:r>
              <a:rPr lang="en-US" sz="2800" dirty="0" smtClean="0"/>
              <a:t> = {1,2, 3}</a:t>
            </a:r>
            <a:endParaRPr lang="en-US" sz="2800" dirty="0"/>
          </a:p>
        </p:txBody>
      </p:sp>
      <p:sp>
        <p:nvSpPr>
          <p:cNvPr id="33" name="TextBox 32"/>
          <p:cNvSpPr txBox="1"/>
          <p:nvPr/>
        </p:nvSpPr>
        <p:spPr>
          <a:xfrm>
            <a:off x="1069848" y="5039340"/>
            <a:ext cx="2305439" cy="523220"/>
          </a:xfrm>
          <a:prstGeom prst="rect">
            <a:avLst/>
          </a:prstGeom>
          <a:noFill/>
        </p:spPr>
        <p:txBody>
          <a:bodyPr wrap="none" rtlCol="0">
            <a:spAutoFit/>
          </a:bodyPr>
          <a:lstStyle/>
          <a:p>
            <a:r>
              <a:rPr lang="en-US" sz="2800" dirty="0" smtClean="0"/>
              <a:t>P</a:t>
            </a:r>
            <a:r>
              <a:rPr lang="en-US" sz="2800" baseline="-25000" dirty="0" smtClean="0"/>
              <a:t>4</a:t>
            </a:r>
            <a:r>
              <a:rPr lang="en-US" sz="2800" dirty="0" smtClean="0"/>
              <a:t> = {1, 2, 3, 4}</a:t>
            </a:r>
            <a:endParaRPr lang="en-US" sz="2800" dirty="0"/>
          </a:p>
        </p:txBody>
      </p:sp>
      <p:sp>
        <p:nvSpPr>
          <p:cNvPr id="34" name="TextBox 33"/>
          <p:cNvSpPr txBox="1"/>
          <p:nvPr/>
        </p:nvSpPr>
        <p:spPr>
          <a:xfrm>
            <a:off x="1069848" y="5494109"/>
            <a:ext cx="2659702" cy="523220"/>
          </a:xfrm>
          <a:prstGeom prst="rect">
            <a:avLst/>
          </a:prstGeom>
          <a:noFill/>
        </p:spPr>
        <p:txBody>
          <a:bodyPr wrap="none" rtlCol="0">
            <a:spAutoFit/>
          </a:bodyPr>
          <a:lstStyle/>
          <a:p>
            <a:r>
              <a:rPr lang="en-US" sz="2800" dirty="0" smtClean="0"/>
              <a:t>P</a:t>
            </a:r>
            <a:r>
              <a:rPr lang="en-US" sz="2800" baseline="-25000" dirty="0" smtClean="0"/>
              <a:t>5</a:t>
            </a:r>
            <a:r>
              <a:rPr lang="en-US" sz="2800" dirty="0" smtClean="0"/>
              <a:t> = {1, 2, 3, 4, 5}</a:t>
            </a:r>
            <a:endParaRPr lang="en-US" sz="2800" dirty="0"/>
          </a:p>
        </p:txBody>
      </p:sp>
    </p:spTree>
    <p:extLst>
      <p:ext uri="{BB962C8B-B14F-4D97-AF65-F5344CB8AC3E}">
        <p14:creationId xmlns:p14="http://schemas.microsoft.com/office/powerpoint/2010/main" val="2156055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Naïve: Pebbling </a:t>
            </a:r>
            <a:r>
              <a:rPr lang="en-US" dirty="0" smtClean="0"/>
              <a:t>Strategy  (CC)</a:t>
            </a:r>
            <a:endParaRPr lang="en-US" dirty="0"/>
          </a:p>
        </p:txBody>
      </p: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a:t>P</a:t>
            </a:r>
            <a:r>
              <a:rPr lang="en-US" sz="2800" baseline="-25000" dirty="0"/>
              <a:t>1</a:t>
            </a:r>
            <a:r>
              <a:rPr lang="en-US" sz="2800" dirty="0"/>
              <a:t> = {1}</a:t>
            </a:r>
          </a:p>
        </p:txBody>
      </p:sp>
      <p:sp>
        <p:nvSpPr>
          <p:cNvPr id="15" name="TextBox 14"/>
          <p:cNvSpPr txBox="1"/>
          <p:nvPr/>
        </p:nvSpPr>
        <p:spPr>
          <a:xfrm>
            <a:off x="1069848" y="4208252"/>
            <a:ext cx="1515158" cy="523220"/>
          </a:xfrm>
          <a:prstGeom prst="rect">
            <a:avLst/>
          </a:prstGeom>
          <a:noFill/>
        </p:spPr>
        <p:txBody>
          <a:bodyPr wrap="none" rtlCol="0">
            <a:spAutoFit/>
          </a:bodyPr>
          <a:lstStyle/>
          <a:p>
            <a:r>
              <a:rPr lang="en-US" sz="2800" dirty="0"/>
              <a:t>P</a:t>
            </a:r>
            <a:r>
              <a:rPr lang="en-US" sz="2800" baseline="-25000" dirty="0"/>
              <a:t>2</a:t>
            </a:r>
            <a:r>
              <a:rPr lang="en-US" sz="2800" dirty="0"/>
              <a:t> = {1,2}</a:t>
            </a:r>
          </a:p>
        </p:txBody>
      </p:sp>
      <p:sp>
        <p:nvSpPr>
          <p:cNvPr id="16" name="TextBox 15"/>
          <p:cNvSpPr txBox="1"/>
          <p:nvPr/>
        </p:nvSpPr>
        <p:spPr>
          <a:xfrm>
            <a:off x="1069848" y="4623796"/>
            <a:ext cx="1869423" cy="523220"/>
          </a:xfrm>
          <a:prstGeom prst="rect">
            <a:avLst/>
          </a:prstGeom>
          <a:noFill/>
        </p:spPr>
        <p:txBody>
          <a:bodyPr wrap="none" rtlCol="0">
            <a:spAutoFit/>
          </a:bodyPr>
          <a:lstStyle/>
          <a:p>
            <a:r>
              <a:rPr lang="en-US" sz="2800" dirty="0"/>
              <a:t>P</a:t>
            </a:r>
            <a:r>
              <a:rPr lang="en-US" sz="2800" baseline="-25000" dirty="0"/>
              <a:t>3</a:t>
            </a:r>
            <a:r>
              <a:rPr lang="en-US" sz="2800" dirty="0"/>
              <a:t> = </a:t>
            </a:r>
            <a:r>
              <a:rPr lang="en-US" sz="2800" dirty="0" smtClean="0"/>
              <a:t>{1,2, 3</a:t>
            </a:r>
            <a:r>
              <a:rPr lang="en-US" sz="2800" dirty="0"/>
              <a:t>}</a:t>
            </a:r>
          </a:p>
        </p:txBody>
      </p:sp>
      <p:sp>
        <p:nvSpPr>
          <p:cNvPr id="17" name="Oval 16"/>
          <p:cNvSpPr/>
          <p:nvPr/>
        </p:nvSpPr>
        <p:spPr>
          <a:xfrm>
            <a:off x="3014559" y="28512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1" dirty="0"/>
              <a:t>1</a:t>
            </a:r>
          </a:p>
        </p:txBody>
      </p:sp>
      <p:sp>
        <p:nvSpPr>
          <p:cNvPr id="18" name="Oval 17"/>
          <p:cNvSpPr/>
          <p:nvPr/>
        </p:nvSpPr>
        <p:spPr>
          <a:xfrm>
            <a:off x="3956101" y="28512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1" dirty="0"/>
              <a:t>2</a:t>
            </a:r>
          </a:p>
        </p:txBody>
      </p:sp>
      <p:sp>
        <p:nvSpPr>
          <p:cNvPr id="19" name="Oval 18"/>
          <p:cNvSpPr/>
          <p:nvPr/>
        </p:nvSpPr>
        <p:spPr>
          <a:xfrm>
            <a:off x="4897641" y="2824378"/>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1" dirty="0"/>
              <a:t>3</a:t>
            </a:r>
          </a:p>
        </p:txBody>
      </p:sp>
      <p:cxnSp>
        <p:nvCxnSpPr>
          <p:cNvPr id="20" name="Straight Arrow Connector 19"/>
          <p:cNvCxnSpPr/>
          <p:nvPr/>
        </p:nvCxnSpPr>
        <p:spPr>
          <a:xfrm>
            <a:off x="3566533"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8" y="3131585"/>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79" y="3088409"/>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5" y="280946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1" dirty="0"/>
              <a:t>4</a:t>
            </a:r>
          </a:p>
        </p:txBody>
      </p:sp>
      <p:sp>
        <p:nvSpPr>
          <p:cNvPr id="24" name="Oval 23"/>
          <p:cNvSpPr/>
          <p:nvPr/>
        </p:nvSpPr>
        <p:spPr>
          <a:xfrm>
            <a:off x="6761517" y="2809462"/>
            <a:ext cx="581135" cy="5578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1" dirty="0"/>
              <a:t>5</a:t>
            </a:r>
          </a:p>
        </p:txBody>
      </p:sp>
      <p:cxnSp>
        <p:nvCxnSpPr>
          <p:cNvPr id="25" name="Straight Arrow Connector 24"/>
          <p:cNvCxnSpPr/>
          <p:nvPr/>
        </p:nvCxnSpPr>
        <p:spPr>
          <a:xfrm>
            <a:off x="6371949"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8" y="1952730"/>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5" y="1962250"/>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69848" y="5039340"/>
            <a:ext cx="2141933" cy="523220"/>
          </a:xfrm>
          <a:prstGeom prst="rect">
            <a:avLst/>
          </a:prstGeom>
          <a:noFill/>
        </p:spPr>
        <p:txBody>
          <a:bodyPr wrap="none" rtlCol="0">
            <a:spAutoFit/>
          </a:bodyPr>
          <a:lstStyle/>
          <a:p>
            <a:r>
              <a:rPr lang="en-US" sz="2800" dirty="0"/>
              <a:t>P</a:t>
            </a:r>
            <a:r>
              <a:rPr lang="en-US" sz="2800" baseline="-25000" dirty="0"/>
              <a:t>4</a:t>
            </a:r>
            <a:r>
              <a:rPr lang="en-US" sz="2800" dirty="0"/>
              <a:t> = </a:t>
            </a:r>
            <a:r>
              <a:rPr lang="en-US" sz="2800" dirty="0" smtClean="0"/>
              <a:t>{1,2, 3,4</a:t>
            </a:r>
            <a:r>
              <a:rPr lang="en-US" sz="2800" dirty="0"/>
              <a:t>}</a:t>
            </a:r>
          </a:p>
        </p:txBody>
      </p:sp>
      <p:sp>
        <p:nvSpPr>
          <p:cNvPr id="29" name="TextBox 28"/>
          <p:cNvSpPr txBox="1"/>
          <p:nvPr/>
        </p:nvSpPr>
        <p:spPr>
          <a:xfrm>
            <a:off x="1069848" y="5454884"/>
            <a:ext cx="2332690" cy="523220"/>
          </a:xfrm>
          <a:prstGeom prst="rect">
            <a:avLst/>
          </a:prstGeom>
          <a:noFill/>
        </p:spPr>
        <p:txBody>
          <a:bodyPr wrap="none" rtlCol="0">
            <a:spAutoFit/>
          </a:bodyPr>
          <a:lstStyle/>
          <a:p>
            <a:r>
              <a:rPr lang="en-US" sz="2800" dirty="0"/>
              <a:t>P</a:t>
            </a:r>
            <a:r>
              <a:rPr lang="en-US" sz="2800" baseline="-25000" dirty="0"/>
              <a:t>5</a:t>
            </a:r>
            <a:r>
              <a:rPr lang="en-US" sz="2800" dirty="0"/>
              <a:t> = </a:t>
            </a:r>
            <a:r>
              <a:rPr lang="en-US" sz="2800" dirty="0" smtClean="0"/>
              <a:t>{1,2,3,4,5}</a:t>
            </a:r>
            <a:endParaRPr lang="en-US" sz="2800" dirty="0"/>
          </a:p>
        </p:txBody>
      </p:sp>
      <mc:AlternateContent xmlns:mc="http://schemas.openxmlformats.org/markup-compatibility/2006" xmlns:a14="http://schemas.microsoft.com/office/drawing/2010/main">
        <mc:Choice Requires="a14">
          <p:sp>
            <p:nvSpPr>
              <p:cNvPr id="4" name="TextBox 3"/>
              <p:cNvSpPr txBox="1"/>
              <p:nvPr/>
            </p:nvSpPr>
            <p:spPr>
              <a:xfrm>
                <a:off x="2478025" y="3902657"/>
                <a:ext cx="9418321" cy="276562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n-US" sz="3600" smtClean="0">
                          <a:latin typeface="Cambria Math" panose="02040503050406030204" pitchFamily="18" charset="0"/>
                          <a:ea typeface="Cambria Math" panose="02040503050406030204" pitchFamily="18" charset="0"/>
                        </a:rPr>
                        <m:t>CC</m:t>
                      </m:r>
                      <m:d>
                        <m:dPr>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𝐺</m:t>
                          </m:r>
                        </m:e>
                      </m:d>
                      <m:r>
                        <a:rPr lang="en-US" sz="3600" i="1">
                          <a:latin typeface="Cambria Math" panose="02040503050406030204" pitchFamily="18" charset="0"/>
                          <a:ea typeface="Cambria Math" panose="02040503050406030204" pitchFamily="18" charset="0"/>
                        </a:rPr>
                        <m:t>≤</m:t>
                      </m:r>
                      <m:nary>
                        <m:naryPr>
                          <m:chr m:val="∑"/>
                          <m:ctrlPr>
                            <a:rPr lang="en-US" sz="3600" i="1">
                              <a:latin typeface="Cambria Math" panose="02040503050406030204" pitchFamily="18" charset="0"/>
                              <a:ea typeface="Cambria Math" panose="02040503050406030204" pitchFamily="18" charset="0"/>
                            </a:rPr>
                          </m:ctrlPr>
                        </m:naryPr>
                        <m:sub>
                          <m:r>
                            <m:rPr>
                              <m:brk m:alnAt="23"/>
                            </m:rPr>
                            <a:rPr lang="en-US" sz="3600" i="1">
                              <a:latin typeface="Cambria Math" panose="02040503050406030204" pitchFamily="18" charset="0"/>
                              <a:ea typeface="Cambria Math" panose="02040503050406030204" pitchFamily="18" charset="0"/>
                            </a:rPr>
                            <m:t>𝑖</m:t>
                          </m:r>
                          <m:r>
                            <a:rPr lang="en-US" sz="3600" i="1">
                              <a:latin typeface="Cambria Math" panose="02040503050406030204" pitchFamily="18" charset="0"/>
                              <a:ea typeface="Cambria Math" panose="02040503050406030204" pitchFamily="18" charset="0"/>
                            </a:rPr>
                            <m:t>=1</m:t>
                          </m:r>
                        </m:sub>
                        <m:sup>
                          <m:r>
                            <a:rPr lang="en-US" sz="3600" i="1">
                              <a:latin typeface="Cambria Math" panose="02040503050406030204" pitchFamily="18" charset="0"/>
                              <a:ea typeface="Cambria Math" panose="02040503050406030204" pitchFamily="18" charset="0"/>
                            </a:rPr>
                            <m:t>5</m:t>
                          </m:r>
                        </m:sup>
                        <m:e>
                          <m:d>
                            <m:dPr>
                              <m:begChr m:val="|"/>
                              <m:endChr m:val="|"/>
                              <m:ctrlPr>
                                <a:rPr lang="en-US" sz="3600" i="1">
                                  <a:latin typeface="Cambria Math" panose="02040503050406030204" pitchFamily="18" charset="0"/>
                                  <a:ea typeface="Cambria Math" panose="02040503050406030204" pitchFamily="18" charset="0"/>
                                </a:rPr>
                              </m:ctrlPr>
                            </m:dPr>
                            <m:e>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𝑃</m:t>
                                  </m:r>
                                </m:e>
                                <m:sub>
                                  <m:r>
                                    <a:rPr lang="en-US" sz="3600" i="1">
                                      <a:latin typeface="Cambria Math" panose="02040503050406030204" pitchFamily="18" charset="0"/>
                                      <a:ea typeface="Cambria Math" panose="02040503050406030204" pitchFamily="18" charset="0"/>
                                    </a:rPr>
                                    <m:t>𝑖</m:t>
                                  </m:r>
                                </m:sub>
                              </m:sSub>
                            </m:e>
                          </m:d>
                        </m:e>
                      </m:nary>
                    </m:oMath>
                  </m:oMathPara>
                </a14:m>
                <a:endParaRPr lang="en-US" sz="3600" dirty="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3600" i="1">
                          <a:latin typeface="Cambria Math" panose="02040503050406030204" pitchFamily="18" charset="0"/>
                          <a:ea typeface="Cambria Math" panose="02040503050406030204" pitchFamily="18" charset="0"/>
                        </a:rPr>
                        <m:t>                                   =1+</m:t>
                      </m:r>
                      <m:r>
                        <a:rPr lang="en-US" sz="3600" b="0" i="1" smtClean="0">
                          <a:latin typeface="Cambria Math" panose="02040503050406030204" pitchFamily="18" charset="0"/>
                          <a:ea typeface="Cambria Math" panose="02040503050406030204" pitchFamily="18" charset="0"/>
                        </a:rPr>
                        <m:t>2</m:t>
                      </m:r>
                      <m:r>
                        <a:rPr lang="en-US" sz="3600" i="1">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3</m:t>
                      </m:r>
                      <m:r>
                        <a:rPr lang="en-US" sz="3600" i="1">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4</m:t>
                      </m:r>
                      <m:r>
                        <a:rPr lang="en-US" sz="3600" i="1">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5</m:t>
                      </m:r>
                    </m:oMath>
                  </m:oMathPara>
                </a14:m>
                <a:endParaRPr lang="en-US" sz="3600" i="1" dirty="0">
                  <a:latin typeface="Cambria Math" panose="02040503050406030204" pitchFamily="18" charset="0"/>
                  <a:ea typeface="Cambria Math" panose="02040503050406030204" pitchFamily="18" charset="0"/>
                </a:endParaRPr>
              </a:p>
              <a:p>
                <a:pPr algn="ctr"/>
                <a:r>
                  <a:rPr lang="en-US" sz="3600" dirty="0">
                    <a:ea typeface="Cambria Math" panose="02040503050406030204" pitchFamily="18" charset="0"/>
                  </a:rPr>
                  <a:t>   </a:t>
                </a:r>
                <a14:m>
                  <m:oMath xmlns:m="http://schemas.openxmlformats.org/officeDocument/2006/math">
                    <m:r>
                      <a:rPr lang="en-US" sz="3600" i="1">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15</m:t>
                    </m:r>
                  </m:oMath>
                </a14:m>
                <a:endParaRPr lang="en-US" sz="3600" dirty="0"/>
              </a:p>
            </p:txBody>
          </p:sp>
        </mc:Choice>
        <mc:Fallback xmlns="">
          <p:sp>
            <p:nvSpPr>
              <p:cNvPr id="4" name="TextBox 3"/>
              <p:cNvSpPr txBox="1">
                <a:spLocks noRot="1" noChangeAspect="1" noMove="1" noResize="1" noEditPoints="1" noAdjustHandles="1" noChangeArrowheads="1" noChangeShapeType="1" noTextEdit="1"/>
              </p:cNvSpPr>
              <p:nvPr/>
            </p:nvSpPr>
            <p:spPr>
              <a:xfrm>
                <a:off x="2478025" y="3902657"/>
                <a:ext cx="9418321" cy="2765629"/>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43096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6744" y="-186658"/>
            <a:ext cx="4187952" cy="4187952"/>
          </a:xfrm>
          <a:prstGeom prst="rect">
            <a:avLst/>
          </a:prstGeom>
        </p:spPr>
      </p:pic>
      <p:sp>
        <p:nvSpPr>
          <p:cNvPr id="2" name="Title 1"/>
          <p:cNvSpPr>
            <a:spLocks noGrp="1"/>
          </p:cNvSpPr>
          <p:nvPr>
            <p:ph type="title"/>
          </p:nvPr>
        </p:nvSpPr>
        <p:spPr/>
        <p:txBody>
          <a:bodyPr/>
          <a:lstStyle/>
          <a:p>
            <a:r>
              <a:rPr lang="en-US" dirty="0" smtClean="0"/>
              <a:t>Naïve Pebbling Algorithms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 Naïve (Pebble in Topological Order)</a:t>
                </a:r>
              </a:p>
              <a:p>
                <a:pPr lvl="1"/>
                <a:r>
                  <a:rPr lang="en-US" dirty="0" smtClean="0"/>
                  <a:t>Never </a:t>
                </a:r>
                <a:r>
                  <a:rPr lang="en-US" dirty="0"/>
                  <a:t>discard pebbles</a:t>
                </a:r>
              </a:p>
              <a:p>
                <a:pPr lvl="1"/>
                <a:r>
                  <a:rPr lang="en-US" dirty="0" smtClean="0"/>
                  <a:t>Legal Pebbling Strategy for any DAG!</a:t>
                </a:r>
              </a:p>
              <a:p>
                <a:pPr lvl="1"/>
                <a:r>
                  <a:rPr lang="en-US" dirty="0" smtClean="0"/>
                  <a:t>Pebbling Time</a:t>
                </a:r>
                <a:r>
                  <a:rPr lang="en-US" dirty="0"/>
                  <a:t>: </a:t>
                </a:r>
                <a:r>
                  <a:rPr lang="en-US" dirty="0" smtClean="0"/>
                  <a:t> n</a:t>
                </a:r>
              </a:p>
              <a:p>
                <a:pPr lvl="1"/>
                <a:r>
                  <a:rPr lang="en-US" dirty="0" smtClean="0"/>
                  <a:t>Sequential: Place one new pebble on the graph in each round</a:t>
                </a:r>
                <a:endParaRPr lang="en-US" dirty="0"/>
              </a:p>
              <a:p>
                <a:pPr marL="457200" lvl="1" indent="0">
                  <a:buNone/>
                </a:pPr>
                <a:endParaRPr lang="en-US" b="1" dirty="0" smtClean="0">
                  <a:latin typeface="Cambria Math" panose="02040503050406030204" pitchFamily="18" charset="0"/>
                </a:endParaRPr>
              </a:p>
              <a:p>
                <a:pPr marL="457200" lvl="1" indent="0">
                  <a:buNone/>
                </a:pPr>
                <a:r>
                  <a:rPr lang="en-US" b="1" dirty="0" smtClean="0">
                    <a:latin typeface="Cambria Math" panose="02040503050406030204" pitchFamily="18" charset="0"/>
                  </a:rPr>
                  <a:t>Theorem: </a:t>
                </a:r>
                <a:r>
                  <a:rPr lang="en-US" i="1" dirty="0" smtClean="0">
                    <a:latin typeface="Cambria Math" panose="02040503050406030204" pitchFamily="18" charset="0"/>
                  </a:rPr>
                  <a:t>Any DAG G has  </a:t>
                </a:r>
                <a14:m>
                  <m:oMath xmlns:m="http://schemas.openxmlformats.org/officeDocument/2006/math">
                    <m:r>
                      <a:rPr lang="en-US" i="1">
                        <a:latin typeface="Cambria Math" panose="02040503050406030204" pitchFamily="18" charset="0"/>
                      </a:rPr>
                      <m:t>𝐶𝐶</m:t>
                    </m:r>
                    <m:d>
                      <m:dPr>
                        <m:ctrlPr>
                          <a:rPr lang="en-US" i="1">
                            <a:latin typeface="Cambria Math" panose="02040503050406030204" pitchFamily="18" charset="0"/>
                          </a:rPr>
                        </m:ctrlPr>
                      </m:dPr>
                      <m:e>
                        <m:r>
                          <a:rPr lang="en-US" i="1">
                            <a:latin typeface="Cambria Math" panose="02040503050406030204" pitchFamily="18" charset="0"/>
                          </a:rPr>
                          <m:t>𝐺</m:t>
                        </m:r>
                      </m:e>
                    </m:d>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𝑛</m:t>
                        </m:r>
                      </m:sub>
                      <m:sup/>
                      <m:e>
                        <m:r>
                          <a:rPr lang="en-US" i="1">
                            <a:latin typeface="Cambria Math" panose="02040503050406030204" pitchFamily="18" charset="0"/>
                          </a:rPr>
                          <m:t>𝑖</m:t>
                        </m:r>
                      </m:e>
                    </m:nary>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+1)</m:t>
                        </m:r>
                      </m:num>
                      <m:den>
                        <m:r>
                          <a:rPr lang="en-US" i="1">
                            <a:latin typeface="Cambria Math" panose="02040503050406030204" pitchFamily="18" charset="0"/>
                          </a:rPr>
                          <m:t>2</m:t>
                        </m:r>
                      </m:den>
                    </m:f>
                  </m:oMath>
                </a14:m>
                <a:endParaRPr lang="en-US" i="1" dirty="0" smtClean="0">
                  <a:latin typeface="Cambria Math" panose="02040503050406030204" pitchFamily="18" charset="0"/>
                </a:endParaRPr>
              </a:p>
              <a:p>
                <a:pPr marL="457200" lvl="1" indent="0">
                  <a:buNone/>
                </a:pPr>
                <a:r>
                  <a:rPr lang="en-US" b="1" dirty="0" smtClean="0">
                    <a:latin typeface="Cambria Math" panose="02040503050406030204" pitchFamily="18" charset="0"/>
                  </a:rPr>
                  <a:t>Proof: </a:t>
                </a:r>
                <a:r>
                  <a:rPr lang="en-US" i="1" dirty="0" smtClean="0">
                    <a:latin typeface="Cambria Math" panose="02040503050406030204" pitchFamily="18" charset="0"/>
                  </a:rPr>
                  <a:t>Naïve pebbling strategy is legal strategy for any DAG G!</a:t>
                </a:r>
              </a:p>
              <a:p>
                <a:pPr lvl="1"/>
                <a:endParaRPr lang="en-US" dirty="0" smtClean="0"/>
              </a:p>
              <a:p>
                <a:pPr marL="457200" lvl="1" indent="0">
                  <a:buNone/>
                </a:pPr>
                <a:r>
                  <a:rPr lang="en-US" b="1" dirty="0" smtClean="0">
                    <a:latin typeface="Cambria Math" panose="02040503050406030204" pitchFamily="18" charset="0"/>
                  </a:rPr>
                  <a:t>Question: </a:t>
                </a:r>
                <a:r>
                  <a:rPr lang="en-US" dirty="0" smtClean="0">
                    <a:latin typeface="Cambria Math" panose="02040503050406030204" pitchFamily="18" charset="0"/>
                  </a:rPr>
                  <a:t>Can we find a DAG G with </a:t>
                </a:r>
                <a14:m>
                  <m:oMath xmlns:m="http://schemas.openxmlformats.org/officeDocument/2006/math">
                    <m:r>
                      <a:rPr lang="en-US" i="1">
                        <a:latin typeface="Cambria Math" panose="02040503050406030204" pitchFamily="18" charset="0"/>
                      </a:rPr>
                      <m:t>𝐶𝐶</m:t>
                    </m:r>
                    <m:d>
                      <m:dPr>
                        <m:ctrlPr>
                          <a:rPr lang="en-US" i="1">
                            <a:latin typeface="Cambria Math" panose="02040503050406030204" pitchFamily="18" charset="0"/>
                          </a:rPr>
                        </m:ctrlPr>
                      </m:dPr>
                      <m:e>
                        <m:r>
                          <a:rPr lang="en-US" i="1">
                            <a:latin typeface="Cambria Math" panose="02040503050406030204" pitchFamily="18" charset="0"/>
                          </a:rPr>
                          <m:t>𝐺</m:t>
                        </m:r>
                      </m:e>
                    </m:d>
                    <m:r>
                      <a:rPr lang="en-US" i="1">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sSup>
                          <m:sSupPr>
                            <m:ctrlPr>
                              <a:rPr lang="el-GR"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2</m:t>
                            </m:r>
                          </m:sup>
                        </m:sSup>
                      </m:e>
                    </m:d>
                  </m:oMath>
                </a14:m>
                <a:r>
                  <a:rPr lang="en-US" dirty="0" smtClean="0">
                    <a:latin typeface="Cambria Math" panose="02040503050406030204" pitchFamily="18" charset="0"/>
                  </a:rPr>
                  <a:t>? </a:t>
                </a:r>
              </a:p>
              <a:p>
                <a:pPr marL="457200" lvl="1" indent="0">
                  <a:buNone/>
                </a:pPr>
                <a:endParaRPr lang="en-US" baseline="30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3879238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Improved Pebbling</a:t>
            </a:r>
            <a:endParaRPr lang="en-US" dirty="0"/>
          </a:p>
        </p:txBody>
      </p:sp>
      <p:sp>
        <p:nvSpPr>
          <p:cNvPr id="4" name="Oval 3"/>
          <p:cNvSpPr/>
          <p:nvPr/>
        </p:nvSpPr>
        <p:spPr>
          <a:xfrm>
            <a:off x="3014558"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4897639" y="2824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2" name="Straight Arrow Connector 11"/>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3013108" y="285126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29" name="Oval 28"/>
          <p:cNvSpPr/>
          <p:nvPr/>
        </p:nvSpPr>
        <p:spPr>
          <a:xfrm>
            <a:off x="4896189" y="282437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30" name="Straight Arrow Connector 29"/>
          <p:cNvCxnSpPr/>
          <p:nvPr/>
        </p:nvCxnSpPr>
        <p:spPr>
          <a:xfrm>
            <a:off x="3565082" y="312481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535788" y="313158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477329" y="3088407"/>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5818524" y="280946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34" name="Oval 33"/>
          <p:cNvSpPr/>
          <p:nvPr/>
        </p:nvSpPr>
        <p:spPr>
          <a:xfrm>
            <a:off x="6760065" y="280946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spTree>
    <p:extLst>
      <p:ext uri="{BB962C8B-B14F-4D97-AF65-F5344CB8AC3E}">
        <p14:creationId xmlns:p14="http://schemas.microsoft.com/office/powerpoint/2010/main" val="25060274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Improved Pebbling</a:t>
            </a:r>
          </a:p>
        </p:txBody>
      </p:sp>
      <p:sp>
        <p:nvSpPr>
          <p:cNvPr id="4" name="Oval 3"/>
          <p:cNvSpPr/>
          <p:nvPr/>
        </p:nvSpPr>
        <p:spPr>
          <a:xfrm>
            <a:off x="3014558" y="2851265"/>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4897639" y="2824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2" name="Straight Arrow Connector 11"/>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Tree>
    <p:extLst>
      <p:ext uri="{BB962C8B-B14F-4D97-AF65-F5344CB8AC3E}">
        <p14:creationId xmlns:p14="http://schemas.microsoft.com/office/powerpoint/2010/main" val="2073993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Project Proposal</a:t>
            </a:r>
            <a:endParaRPr lang="en-US" dirty="0"/>
          </a:p>
        </p:txBody>
      </p:sp>
      <p:sp>
        <p:nvSpPr>
          <p:cNvPr id="3" name="Content Placeholder 2"/>
          <p:cNvSpPr>
            <a:spLocks noGrp="1"/>
          </p:cNvSpPr>
          <p:nvPr>
            <p:ph idx="1"/>
          </p:nvPr>
        </p:nvSpPr>
        <p:spPr/>
        <p:txBody>
          <a:bodyPr>
            <a:normAutofit fontScale="92500"/>
          </a:bodyPr>
          <a:lstStyle/>
          <a:p>
            <a:r>
              <a:rPr lang="en-US" dirty="0" smtClean="0"/>
              <a:t>You may complete your project individually or as a group of size two.</a:t>
            </a:r>
          </a:p>
          <a:p>
            <a:endParaRPr lang="en-US" dirty="0"/>
          </a:p>
          <a:p>
            <a:r>
              <a:rPr lang="en-US" dirty="0" smtClean="0"/>
              <a:t>You are welcome to come up with your own project or talk to me for ideas.</a:t>
            </a:r>
          </a:p>
          <a:p>
            <a:endParaRPr lang="en-US" dirty="0" smtClean="0"/>
          </a:p>
          <a:p>
            <a:r>
              <a:rPr lang="en-US" dirty="0" smtClean="0"/>
              <a:t>Project Proposal: 2 Pages</a:t>
            </a:r>
          </a:p>
          <a:p>
            <a:pPr lvl="1"/>
            <a:r>
              <a:rPr lang="en-US" dirty="0" smtClean="0"/>
              <a:t>Briefly the problem you plan to work on</a:t>
            </a:r>
          </a:p>
          <a:p>
            <a:pPr lvl="1"/>
            <a:r>
              <a:rPr lang="en-US" dirty="0" smtClean="0"/>
              <a:t>Briefly summarize prior work on the problem and how your project is different</a:t>
            </a:r>
          </a:p>
          <a:p>
            <a:pPr lvl="1"/>
            <a:r>
              <a:rPr lang="en-US" dirty="0" smtClean="0"/>
              <a:t>Identify several related papers that you plan to read as part of the project</a:t>
            </a:r>
          </a:p>
          <a:p>
            <a:pPr lvl="1"/>
            <a:r>
              <a:rPr lang="en-US" dirty="0" smtClean="0"/>
              <a:t>Briefly describe your plan to attack the problem</a:t>
            </a:r>
          </a:p>
        </p:txBody>
      </p:sp>
      <p:sp>
        <p:nvSpPr>
          <p:cNvPr id="4" name="Slide Number Placeholder 3"/>
          <p:cNvSpPr>
            <a:spLocks noGrp="1"/>
          </p:cNvSpPr>
          <p:nvPr>
            <p:ph type="sldNum" sz="quarter" idx="12"/>
          </p:nvPr>
        </p:nvSpPr>
        <p:spPr/>
        <p:txBody>
          <a:bodyPr/>
          <a:lstStyle/>
          <a:p>
            <a:fld id="{D104D3F7-B83F-4105-B753-146AD0E5364B}" type="slidenum">
              <a:rPr lang="en-US" smtClean="0"/>
              <a:t>2</a:t>
            </a:fld>
            <a:endParaRPr lang="en-US"/>
          </a:p>
        </p:txBody>
      </p:sp>
    </p:spTree>
    <p:extLst>
      <p:ext uri="{BB962C8B-B14F-4D97-AF65-F5344CB8AC3E}">
        <p14:creationId xmlns:p14="http://schemas.microsoft.com/office/powerpoint/2010/main" val="33850987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Improved Pebbling</a:t>
            </a:r>
          </a:p>
        </p:txBody>
      </p:sp>
      <p:sp>
        <p:nvSpPr>
          <p:cNvPr id="4" name="Oval 3"/>
          <p:cNvSpPr/>
          <p:nvPr/>
        </p:nvSpPr>
        <p:spPr>
          <a:xfrm>
            <a:off x="3014558" y="2851265"/>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3956099" y="2851265"/>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4897639" y="2824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2" name="Straight Arrow Connector 11"/>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
        <p:nvSpPr>
          <p:cNvPr id="15" name="TextBox 14"/>
          <p:cNvSpPr txBox="1"/>
          <p:nvPr/>
        </p:nvSpPr>
        <p:spPr>
          <a:xfrm>
            <a:off x="1069848" y="4208252"/>
            <a:ext cx="1515158" cy="523220"/>
          </a:xfrm>
          <a:prstGeom prst="rect">
            <a:avLst/>
          </a:prstGeom>
          <a:noFill/>
        </p:spPr>
        <p:txBody>
          <a:bodyPr wrap="none" rtlCol="0">
            <a:spAutoFit/>
          </a:bodyPr>
          <a:lstStyle/>
          <a:p>
            <a:r>
              <a:rPr lang="en-US" sz="2800" dirty="0" smtClean="0"/>
              <a:t>P</a:t>
            </a:r>
            <a:r>
              <a:rPr lang="en-US" sz="2800" baseline="-25000" dirty="0" smtClean="0"/>
              <a:t>2</a:t>
            </a:r>
            <a:r>
              <a:rPr lang="en-US" sz="2800" dirty="0" smtClean="0"/>
              <a:t> = {1,2}</a:t>
            </a:r>
            <a:endParaRPr lang="en-US" sz="2800" dirty="0"/>
          </a:p>
        </p:txBody>
      </p:sp>
    </p:spTree>
    <p:extLst>
      <p:ext uri="{BB962C8B-B14F-4D97-AF65-F5344CB8AC3E}">
        <p14:creationId xmlns:p14="http://schemas.microsoft.com/office/powerpoint/2010/main" val="28977594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Improved Pebbling</a:t>
            </a:r>
          </a:p>
        </p:txBody>
      </p: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
        <p:nvSpPr>
          <p:cNvPr id="15" name="TextBox 14"/>
          <p:cNvSpPr txBox="1"/>
          <p:nvPr/>
        </p:nvSpPr>
        <p:spPr>
          <a:xfrm>
            <a:off x="1069848" y="4208252"/>
            <a:ext cx="1515158" cy="523220"/>
          </a:xfrm>
          <a:prstGeom prst="rect">
            <a:avLst/>
          </a:prstGeom>
          <a:noFill/>
        </p:spPr>
        <p:txBody>
          <a:bodyPr wrap="none" rtlCol="0">
            <a:spAutoFit/>
          </a:bodyPr>
          <a:lstStyle/>
          <a:p>
            <a:r>
              <a:rPr lang="en-US" sz="2800" dirty="0" smtClean="0"/>
              <a:t>P</a:t>
            </a:r>
            <a:r>
              <a:rPr lang="en-US" sz="2800" baseline="-25000" dirty="0" smtClean="0"/>
              <a:t>2</a:t>
            </a:r>
            <a:r>
              <a:rPr lang="en-US" sz="2800" dirty="0" smtClean="0"/>
              <a:t> = {1,2}</a:t>
            </a:r>
            <a:endParaRPr lang="en-US" sz="2800" dirty="0"/>
          </a:p>
        </p:txBody>
      </p:sp>
      <p:sp>
        <p:nvSpPr>
          <p:cNvPr id="16" name="TextBox 15"/>
          <p:cNvSpPr txBox="1"/>
          <p:nvPr/>
        </p:nvSpPr>
        <p:spPr>
          <a:xfrm>
            <a:off x="1069848" y="4623796"/>
            <a:ext cx="1242648" cy="523220"/>
          </a:xfrm>
          <a:prstGeom prst="rect">
            <a:avLst/>
          </a:prstGeom>
          <a:noFill/>
        </p:spPr>
        <p:txBody>
          <a:bodyPr wrap="none" rtlCol="0">
            <a:spAutoFit/>
          </a:bodyPr>
          <a:lstStyle/>
          <a:p>
            <a:r>
              <a:rPr lang="en-US" sz="2800" dirty="0" smtClean="0"/>
              <a:t>P</a:t>
            </a:r>
            <a:r>
              <a:rPr lang="en-US" sz="2800" baseline="-25000" dirty="0" smtClean="0"/>
              <a:t>3</a:t>
            </a:r>
            <a:r>
              <a:rPr lang="en-US" sz="2800" dirty="0" smtClean="0"/>
              <a:t> = {3}</a:t>
            </a:r>
            <a:endParaRPr lang="en-US" sz="2800" dirty="0"/>
          </a:p>
        </p:txBody>
      </p:sp>
      <p:sp>
        <p:nvSpPr>
          <p:cNvPr id="17" name="Oval 16"/>
          <p:cNvSpPr/>
          <p:nvPr/>
        </p:nvSpPr>
        <p:spPr>
          <a:xfrm>
            <a:off x="3014558"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18" name="Oval 17"/>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9" name="Oval 18"/>
          <p:cNvSpPr/>
          <p:nvPr/>
        </p:nvSpPr>
        <p:spPr>
          <a:xfrm>
            <a:off x="4897639" y="2824377"/>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20" name="Straight Arrow Connector 19"/>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24" name="Oval 23"/>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25" name="Straight Arrow Connector 24"/>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7991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Improved Pebbling</a:t>
            </a:r>
          </a:p>
        </p:txBody>
      </p: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
        <p:nvSpPr>
          <p:cNvPr id="15" name="TextBox 14"/>
          <p:cNvSpPr txBox="1"/>
          <p:nvPr/>
        </p:nvSpPr>
        <p:spPr>
          <a:xfrm>
            <a:off x="1069848" y="4208252"/>
            <a:ext cx="1515158" cy="523220"/>
          </a:xfrm>
          <a:prstGeom prst="rect">
            <a:avLst/>
          </a:prstGeom>
          <a:noFill/>
        </p:spPr>
        <p:txBody>
          <a:bodyPr wrap="none" rtlCol="0">
            <a:spAutoFit/>
          </a:bodyPr>
          <a:lstStyle/>
          <a:p>
            <a:r>
              <a:rPr lang="en-US" sz="2800" dirty="0" smtClean="0"/>
              <a:t>P</a:t>
            </a:r>
            <a:r>
              <a:rPr lang="en-US" sz="2800" baseline="-25000" dirty="0" smtClean="0"/>
              <a:t>2</a:t>
            </a:r>
            <a:r>
              <a:rPr lang="en-US" sz="2800" dirty="0" smtClean="0"/>
              <a:t> = {1,2}</a:t>
            </a:r>
            <a:endParaRPr lang="en-US" sz="2800" dirty="0"/>
          </a:p>
        </p:txBody>
      </p:sp>
      <p:sp>
        <p:nvSpPr>
          <p:cNvPr id="16" name="TextBox 15"/>
          <p:cNvSpPr txBox="1"/>
          <p:nvPr/>
        </p:nvSpPr>
        <p:spPr>
          <a:xfrm>
            <a:off x="1069848" y="4623796"/>
            <a:ext cx="1242648" cy="523220"/>
          </a:xfrm>
          <a:prstGeom prst="rect">
            <a:avLst/>
          </a:prstGeom>
          <a:noFill/>
        </p:spPr>
        <p:txBody>
          <a:bodyPr wrap="none" rtlCol="0">
            <a:spAutoFit/>
          </a:bodyPr>
          <a:lstStyle/>
          <a:p>
            <a:r>
              <a:rPr lang="en-US" sz="2800" dirty="0" smtClean="0"/>
              <a:t>P</a:t>
            </a:r>
            <a:r>
              <a:rPr lang="en-US" sz="2800" baseline="-25000" dirty="0" smtClean="0"/>
              <a:t>3</a:t>
            </a:r>
            <a:r>
              <a:rPr lang="en-US" sz="2800" dirty="0" smtClean="0"/>
              <a:t> = {3}</a:t>
            </a:r>
            <a:endParaRPr lang="en-US" sz="2800" dirty="0"/>
          </a:p>
        </p:txBody>
      </p:sp>
      <p:sp>
        <p:nvSpPr>
          <p:cNvPr id="17" name="Oval 16"/>
          <p:cNvSpPr/>
          <p:nvPr/>
        </p:nvSpPr>
        <p:spPr>
          <a:xfrm>
            <a:off x="3014558"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18" name="Oval 17"/>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9" name="Oval 18"/>
          <p:cNvSpPr/>
          <p:nvPr/>
        </p:nvSpPr>
        <p:spPr>
          <a:xfrm>
            <a:off x="4897639" y="2824377"/>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20" name="Straight Arrow Connector 19"/>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4" y="2809461"/>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24" name="Oval 23"/>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25" name="Straight Arrow Connector 24"/>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69848" y="5039340"/>
            <a:ext cx="1515158" cy="523220"/>
          </a:xfrm>
          <a:prstGeom prst="rect">
            <a:avLst/>
          </a:prstGeom>
          <a:noFill/>
        </p:spPr>
        <p:txBody>
          <a:bodyPr wrap="none" rtlCol="0">
            <a:spAutoFit/>
          </a:bodyPr>
          <a:lstStyle/>
          <a:p>
            <a:r>
              <a:rPr lang="en-US" sz="2800" dirty="0" smtClean="0"/>
              <a:t>P</a:t>
            </a:r>
            <a:r>
              <a:rPr lang="en-US" sz="2800" baseline="-25000" dirty="0" smtClean="0"/>
              <a:t>4</a:t>
            </a:r>
            <a:r>
              <a:rPr lang="en-US" sz="2800" dirty="0" smtClean="0"/>
              <a:t> = {3,4}</a:t>
            </a:r>
            <a:endParaRPr lang="en-US" sz="2800" dirty="0"/>
          </a:p>
        </p:txBody>
      </p:sp>
    </p:spTree>
    <p:extLst>
      <p:ext uri="{BB962C8B-B14F-4D97-AF65-F5344CB8AC3E}">
        <p14:creationId xmlns:p14="http://schemas.microsoft.com/office/powerpoint/2010/main" val="1061937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Improved Pebbling</a:t>
            </a:r>
          </a:p>
        </p:txBody>
      </p: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
        <p:nvSpPr>
          <p:cNvPr id="15" name="TextBox 14"/>
          <p:cNvSpPr txBox="1"/>
          <p:nvPr/>
        </p:nvSpPr>
        <p:spPr>
          <a:xfrm>
            <a:off x="1069848" y="4208252"/>
            <a:ext cx="1515158" cy="523220"/>
          </a:xfrm>
          <a:prstGeom prst="rect">
            <a:avLst/>
          </a:prstGeom>
          <a:noFill/>
        </p:spPr>
        <p:txBody>
          <a:bodyPr wrap="none" rtlCol="0">
            <a:spAutoFit/>
          </a:bodyPr>
          <a:lstStyle/>
          <a:p>
            <a:r>
              <a:rPr lang="en-US" sz="2800" dirty="0" smtClean="0"/>
              <a:t>P</a:t>
            </a:r>
            <a:r>
              <a:rPr lang="en-US" sz="2800" baseline="-25000" dirty="0" smtClean="0"/>
              <a:t>2</a:t>
            </a:r>
            <a:r>
              <a:rPr lang="en-US" sz="2800" dirty="0" smtClean="0"/>
              <a:t> = {1,2}</a:t>
            </a:r>
            <a:endParaRPr lang="en-US" sz="2800" dirty="0"/>
          </a:p>
        </p:txBody>
      </p:sp>
      <p:sp>
        <p:nvSpPr>
          <p:cNvPr id="16" name="TextBox 15"/>
          <p:cNvSpPr txBox="1"/>
          <p:nvPr/>
        </p:nvSpPr>
        <p:spPr>
          <a:xfrm>
            <a:off x="1069848" y="4623796"/>
            <a:ext cx="1242648" cy="523220"/>
          </a:xfrm>
          <a:prstGeom prst="rect">
            <a:avLst/>
          </a:prstGeom>
          <a:noFill/>
        </p:spPr>
        <p:txBody>
          <a:bodyPr wrap="none" rtlCol="0">
            <a:spAutoFit/>
          </a:bodyPr>
          <a:lstStyle/>
          <a:p>
            <a:r>
              <a:rPr lang="en-US" sz="2800" dirty="0" smtClean="0"/>
              <a:t>P</a:t>
            </a:r>
            <a:r>
              <a:rPr lang="en-US" sz="2800" baseline="-25000" dirty="0" smtClean="0"/>
              <a:t>3</a:t>
            </a:r>
            <a:r>
              <a:rPr lang="en-US" sz="2800" dirty="0" smtClean="0"/>
              <a:t> = {3}</a:t>
            </a:r>
            <a:endParaRPr lang="en-US" sz="2800" dirty="0"/>
          </a:p>
        </p:txBody>
      </p:sp>
      <p:sp>
        <p:nvSpPr>
          <p:cNvPr id="17" name="Oval 16"/>
          <p:cNvSpPr/>
          <p:nvPr/>
        </p:nvSpPr>
        <p:spPr>
          <a:xfrm>
            <a:off x="3014558"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18" name="Oval 17"/>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9" name="Oval 18"/>
          <p:cNvSpPr/>
          <p:nvPr/>
        </p:nvSpPr>
        <p:spPr>
          <a:xfrm>
            <a:off x="4897639" y="2824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20" name="Straight Arrow Connector 19"/>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24" name="Oval 23"/>
          <p:cNvSpPr/>
          <p:nvPr/>
        </p:nvSpPr>
        <p:spPr>
          <a:xfrm>
            <a:off x="6761515" y="2809461"/>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25" name="Straight Arrow Connector 24"/>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69848" y="5039340"/>
            <a:ext cx="1515158" cy="523220"/>
          </a:xfrm>
          <a:prstGeom prst="rect">
            <a:avLst/>
          </a:prstGeom>
          <a:noFill/>
        </p:spPr>
        <p:txBody>
          <a:bodyPr wrap="none" rtlCol="0">
            <a:spAutoFit/>
          </a:bodyPr>
          <a:lstStyle/>
          <a:p>
            <a:r>
              <a:rPr lang="en-US" sz="2800" dirty="0" smtClean="0"/>
              <a:t>P</a:t>
            </a:r>
            <a:r>
              <a:rPr lang="en-US" sz="2800" baseline="-25000" dirty="0" smtClean="0"/>
              <a:t>4</a:t>
            </a:r>
            <a:r>
              <a:rPr lang="en-US" sz="2800" dirty="0" smtClean="0"/>
              <a:t> = {3,4}</a:t>
            </a:r>
            <a:endParaRPr lang="en-US" sz="2800" dirty="0"/>
          </a:p>
        </p:txBody>
      </p:sp>
      <p:sp>
        <p:nvSpPr>
          <p:cNvPr id="29" name="TextBox 28"/>
          <p:cNvSpPr txBox="1"/>
          <p:nvPr/>
        </p:nvSpPr>
        <p:spPr>
          <a:xfrm>
            <a:off x="1069848" y="5454884"/>
            <a:ext cx="1242648" cy="523220"/>
          </a:xfrm>
          <a:prstGeom prst="rect">
            <a:avLst/>
          </a:prstGeom>
          <a:noFill/>
        </p:spPr>
        <p:txBody>
          <a:bodyPr wrap="none" rtlCol="0">
            <a:spAutoFit/>
          </a:bodyPr>
          <a:lstStyle/>
          <a:p>
            <a:r>
              <a:rPr lang="en-US" sz="2800" dirty="0" smtClean="0"/>
              <a:t>P</a:t>
            </a:r>
            <a:r>
              <a:rPr lang="en-US" sz="2800" baseline="-25000" dirty="0" smtClean="0"/>
              <a:t>5</a:t>
            </a:r>
            <a:r>
              <a:rPr lang="en-US" sz="2800" dirty="0" smtClean="0"/>
              <a:t> = {5}</a:t>
            </a:r>
            <a:endParaRPr lang="en-US" sz="2800" dirty="0"/>
          </a:p>
        </p:txBody>
      </p:sp>
    </p:spTree>
    <p:extLst>
      <p:ext uri="{BB962C8B-B14F-4D97-AF65-F5344CB8AC3E}">
        <p14:creationId xmlns:p14="http://schemas.microsoft.com/office/powerpoint/2010/main" val="29603373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Graphs with High CC</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457200" lvl="1" indent="0">
                  <a:buNone/>
                </a:pPr>
                <a:r>
                  <a:rPr lang="en-US" b="1" dirty="0" smtClean="0">
                    <a:latin typeface="Cambria Math" panose="02040503050406030204" pitchFamily="18" charset="0"/>
                  </a:rPr>
                  <a:t>Theorem: </a:t>
                </a:r>
                <a:r>
                  <a:rPr lang="en-US" i="1" dirty="0" smtClean="0">
                    <a:latin typeface="Cambria Math" panose="02040503050406030204" pitchFamily="18" charset="0"/>
                  </a:rPr>
                  <a:t>Any DAG G has  </a:t>
                </a:r>
                <a14:m>
                  <m:oMath xmlns:m="http://schemas.openxmlformats.org/officeDocument/2006/math">
                    <m:r>
                      <a:rPr lang="en-US" i="1">
                        <a:latin typeface="Cambria Math" panose="02040503050406030204" pitchFamily="18" charset="0"/>
                      </a:rPr>
                      <m:t>𝐶𝐶</m:t>
                    </m:r>
                    <m:d>
                      <m:dPr>
                        <m:ctrlPr>
                          <a:rPr lang="en-US" i="1">
                            <a:latin typeface="Cambria Math" panose="02040503050406030204" pitchFamily="18" charset="0"/>
                          </a:rPr>
                        </m:ctrlPr>
                      </m:dPr>
                      <m:e>
                        <m:r>
                          <a:rPr lang="en-US" i="1">
                            <a:latin typeface="Cambria Math" panose="02040503050406030204" pitchFamily="18" charset="0"/>
                          </a:rPr>
                          <m:t>𝐺</m:t>
                        </m:r>
                      </m:e>
                    </m:d>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𝑛</m:t>
                        </m:r>
                      </m:sub>
                      <m:sup/>
                      <m:e>
                        <m:r>
                          <a:rPr lang="en-US" i="1">
                            <a:latin typeface="Cambria Math" panose="02040503050406030204" pitchFamily="18" charset="0"/>
                          </a:rPr>
                          <m:t>𝑖</m:t>
                        </m:r>
                      </m:e>
                    </m:nary>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+1)</m:t>
                        </m:r>
                      </m:num>
                      <m:den>
                        <m:r>
                          <a:rPr lang="en-US" i="1">
                            <a:latin typeface="Cambria Math" panose="02040503050406030204" pitchFamily="18" charset="0"/>
                          </a:rPr>
                          <m:t>2</m:t>
                        </m:r>
                      </m:den>
                    </m:f>
                  </m:oMath>
                </a14:m>
                <a:endParaRPr lang="en-US" i="1" dirty="0" smtClean="0">
                  <a:latin typeface="Cambria Math" panose="02040503050406030204" pitchFamily="18" charset="0"/>
                </a:endParaRPr>
              </a:p>
              <a:p>
                <a:pPr marL="457200" lvl="1" indent="0">
                  <a:buNone/>
                </a:pPr>
                <a:r>
                  <a:rPr lang="en-US" b="1" dirty="0" smtClean="0">
                    <a:latin typeface="Cambria Math" panose="02040503050406030204" pitchFamily="18" charset="0"/>
                  </a:rPr>
                  <a:t>Proof: </a:t>
                </a:r>
                <a:r>
                  <a:rPr lang="en-US" i="1" dirty="0" smtClean="0">
                    <a:latin typeface="Cambria Math" panose="02040503050406030204" pitchFamily="18" charset="0"/>
                  </a:rPr>
                  <a:t>Naïve pebbling strategy is legal strategy for any DAG G!</a:t>
                </a:r>
              </a:p>
              <a:p>
                <a:pPr lvl="1"/>
                <a:endParaRPr lang="en-US" dirty="0" smtClean="0"/>
              </a:p>
              <a:p>
                <a:pPr marL="457200" lvl="1" indent="0">
                  <a:buNone/>
                </a:pPr>
                <a:r>
                  <a:rPr lang="en-US" b="1" dirty="0" smtClean="0">
                    <a:latin typeface="Cambria Math" panose="02040503050406030204" pitchFamily="18" charset="0"/>
                  </a:rPr>
                  <a:t>Question: </a:t>
                </a:r>
                <a:r>
                  <a:rPr lang="en-US" dirty="0" smtClean="0">
                    <a:latin typeface="Cambria Math" panose="02040503050406030204" pitchFamily="18" charset="0"/>
                  </a:rPr>
                  <a:t>Can we find a DAG G with </a:t>
                </a:r>
                <a14:m>
                  <m:oMath xmlns:m="http://schemas.openxmlformats.org/officeDocument/2006/math">
                    <m:r>
                      <a:rPr lang="en-US" i="1">
                        <a:latin typeface="Cambria Math" panose="02040503050406030204" pitchFamily="18" charset="0"/>
                      </a:rPr>
                      <m:t>𝐶𝐶</m:t>
                    </m:r>
                    <m:d>
                      <m:dPr>
                        <m:ctrlPr>
                          <a:rPr lang="en-US" i="1">
                            <a:latin typeface="Cambria Math" panose="02040503050406030204" pitchFamily="18" charset="0"/>
                          </a:rPr>
                        </m:ctrlPr>
                      </m:dPr>
                      <m:e>
                        <m:r>
                          <a:rPr lang="en-US" i="1">
                            <a:latin typeface="Cambria Math" panose="02040503050406030204" pitchFamily="18" charset="0"/>
                          </a:rPr>
                          <m:t>𝐺</m:t>
                        </m:r>
                      </m:e>
                    </m:d>
                    <m:r>
                      <a:rPr lang="en-US" i="1">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sSup>
                          <m:sSupPr>
                            <m:ctrlPr>
                              <a:rPr lang="el-GR"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2</m:t>
                            </m:r>
                          </m:sup>
                        </m:sSup>
                      </m:e>
                    </m:d>
                  </m:oMath>
                </a14:m>
                <a:r>
                  <a:rPr lang="en-US" dirty="0" smtClean="0">
                    <a:latin typeface="Cambria Math" panose="02040503050406030204" pitchFamily="18" charset="0"/>
                  </a:rPr>
                  <a:t>? </a:t>
                </a:r>
              </a:p>
              <a:p>
                <a:pPr marL="457200" lvl="1" indent="0">
                  <a:buNone/>
                </a:pPr>
                <a:endParaRPr lang="en-US" dirty="0">
                  <a:latin typeface="Cambria Math" panose="02040503050406030204" pitchFamily="18" charset="0"/>
                </a:endParaRPr>
              </a:p>
              <a:p>
                <a:pPr marL="457200" lvl="1" indent="0">
                  <a:buNone/>
                </a:pPr>
                <a:r>
                  <a:rPr lang="en-US" b="1" dirty="0" smtClean="0">
                    <a:latin typeface="Cambria Math" panose="02040503050406030204" pitchFamily="18" charset="0"/>
                  </a:rPr>
                  <a:t>Claim: </a:t>
                </a:r>
                <a:r>
                  <a:rPr lang="en-US" dirty="0" smtClean="0">
                    <a:latin typeface="Cambria Math" panose="02040503050406030204" pitchFamily="18" charset="0"/>
                  </a:rPr>
                  <a:t>The complete DAG has </a:t>
                </a:r>
                <a14:m>
                  <m:oMath xmlns:m="http://schemas.openxmlformats.org/officeDocument/2006/math">
                    <m:r>
                      <a:rPr lang="en-US" i="1">
                        <a:latin typeface="Cambria Math" panose="02040503050406030204" pitchFamily="18" charset="0"/>
                      </a:rPr>
                      <m:t>𝐶𝐶</m:t>
                    </m:r>
                    <m:d>
                      <m:dPr>
                        <m:ctrlPr>
                          <a:rPr lang="en-US" i="1">
                            <a:latin typeface="Cambria Math" panose="02040503050406030204" pitchFamily="18" charset="0"/>
                          </a:rPr>
                        </m:ctrlPr>
                      </m:dPr>
                      <m:e>
                        <m:r>
                          <a:rPr lang="en-US" i="1">
                            <a:latin typeface="Cambria Math" panose="02040503050406030204" pitchFamily="18" charset="0"/>
                          </a:rPr>
                          <m:t>𝐺</m:t>
                        </m:r>
                      </m:e>
                    </m:d>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𝑛</m:t>
                        </m:r>
                        <m:r>
                          <a:rPr lang="en-US" b="0" i="1" smtClean="0">
                            <a:latin typeface="Cambria Math" panose="02040503050406030204" pitchFamily="18" charset="0"/>
                          </a:rPr>
                          <m:t>−1</m:t>
                        </m:r>
                      </m:sub>
                      <m:sup/>
                      <m:e>
                        <m:r>
                          <a:rPr lang="en-US" i="1">
                            <a:latin typeface="Cambria Math" panose="02040503050406030204" pitchFamily="18" charset="0"/>
                          </a:rPr>
                          <m:t>𝑖</m:t>
                        </m:r>
                      </m:e>
                    </m:nary>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𝑛</m:t>
                        </m:r>
                        <m:d>
                          <m:dPr>
                            <m:ctrlPr>
                              <a:rPr lang="en-US" i="1">
                                <a:latin typeface="Cambria Math" panose="02040503050406030204" pitchFamily="18" charset="0"/>
                              </a:rPr>
                            </m:ctrlPr>
                          </m:dPr>
                          <m:e>
                            <m:r>
                              <a:rPr lang="en-US" i="1">
                                <a:latin typeface="Cambria Math" panose="02040503050406030204" pitchFamily="18" charset="0"/>
                              </a:rPr>
                              <m:t>𝑛</m:t>
                            </m:r>
                            <m:r>
                              <a:rPr lang="en-US" b="0" i="1" smtClean="0">
                                <a:latin typeface="Cambria Math" panose="02040503050406030204" pitchFamily="18" charset="0"/>
                              </a:rPr>
                              <m:t>−</m:t>
                            </m:r>
                            <m:r>
                              <a:rPr lang="en-US" i="1">
                                <a:latin typeface="Cambria Math" panose="02040503050406030204" pitchFamily="18" charset="0"/>
                              </a:rPr>
                              <m:t>1</m:t>
                            </m:r>
                          </m:e>
                        </m:d>
                      </m:num>
                      <m:den>
                        <m:r>
                          <a:rPr lang="en-US" i="1">
                            <a:latin typeface="Cambria Math" panose="02040503050406030204" pitchFamily="18" charset="0"/>
                          </a:rPr>
                          <m:t>2</m:t>
                        </m:r>
                      </m:den>
                    </m:f>
                    <m:r>
                      <a:rPr lang="en-US" b="0" i="1" smtClean="0">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sSup>
                          <m:sSupPr>
                            <m:ctrlPr>
                              <a:rPr lang="el-GR"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2</m:t>
                            </m:r>
                          </m:sup>
                        </m:sSup>
                      </m:e>
                    </m:d>
                    <m:r>
                      <m:rPr>
                        <m:nor/>
                      </m:rPr>
                      <a:rPr lang="en-US" dirty="0">
                        <a:latin typeface="Cambria Math" panose="02040503050406030204" pitchFamily="18" charset="0"/>
                      </a:rPr>
                      <m:t>?</m:t>
                    </m:r>
                  </m:oMath>
                </a14:m>
                <a:endParaRPr lang="en-US" dirty="0" smtClean="0">
                  <a:latin typeface="Cambria Math" panose="02040503050406030204" pitchFamily="18" charset="0"/>
                </a:endParaRPr>
              </a:p>
              <a:p>
                <a:pPr marL="457200" lvl="1" indent="0">
                  <a:buNone/>
                </a:pPr>
                <a:endParaRPr lang="en-US" dirty="0">
                  <a:latin typeface="Cambria Math" panose="02040503050406030204" pitchFamily="18" charset="0"/>
                </a:endParaRPr>
              </a:p>
              <a:p>
                <a:pPr marL="457200" lvl="1" indent="0">
                  <a:buNone/>
                </a:pPr>
                <a:r>
                  <a:rPr lang="en-US" b="1" dirty="0" smtClean="0">
                    <a:latin typeface="Cambria Math" panose="02040503050406030204" pitchFamily="18" charset="0"/>
                  </a:rPr>
                  <a:t>Proof: </a:t>
                </a:r>
                <a:r>
                  <a:rPr lang="en-US" dirty="0" smtClean="0">
                    <a:latin typeface="Cambria Math" panose="02040503050406030204" pitchFamily="18" charset="0"/>
                  </a:rPr>
                  <a:t>Consider the round immediately before we first place a pebble on node i+1. We must have had pebbles on all of the nodes {1,…,</a:t>
                </a:r>
                <a:r>
                  <a:rPr lang="en-US" dirty="0" err="1" smtClean="0">
                    <a:latin typeface="Cambria Math" panose="02040503050406030204" pitchFamily="18" charset="0"/>
                  </a:rPr>
                  <a:t>i</a:t>
                </a:r>
                <a:r>
                  <a:rPr lang="en-US" dirty="0" smtClean="0">
                    <a:latin typeface="Cambria Math" panose="02040503050406030204" pitchFamily="18" charset="0"/>
                  </a:rPr>
                  <a:t>}.</a:t>
                </a:r>
              </a:p>
              <a:p>
                <a:pPr marL="457200" lvl="1" indent="0">
                  <a:buNone/>
                </a:pPr>
                <a:endParaRPr lang="en-US" dirty="0">
                  <a:latin typeface="Cambria Math" panose="02040503050406030204" pitchFamily="18" charset="0"/>
                </a:endParaRPr>
              </a:p>
              <a:p>
                <a:pPr marL="457200" lvl="1" indent="0">
                  <a:buNone/>
                </a:pPr>
                <a:r>
                  <a:rPr lang="en-US" b="1" dirty="0">
                    <a:latin typeface="Cambria Math" panose="02040503050406030204" pitchFamily="18" charset="0"/>
                  </a:rPr>
                  <a:t>Question: </a:t>
                </a:r>
                <a:r>
                  <a:rPr lang="en-US" dirty="0">
                    <a:latin typeface="Cambria Math" panose="02040503050406030204" pitchFamily="18" charset="0"/>
                  </a:rPr>
                  <a:t>Can we find a DAG G with </a:t>
                </a:r>
                <a14:m>
                  <m:oMath xmlns:m="http://schemas.openxmlformats.org/officeDocument/2006/math">
                    <m:r>
                      <a:rPr lang="en-US" i="1">
                        <a:latin typeface="Cambria Math" panose="02040503050406030204" pitchFamily="18" charset="0"/>
                      </a:rPr>
                      <m:t>𝐶𝐶</m:t>
                    </m:r>
                    <m:d>
                      <m:dPr>
                        <m:ctrlPr>
                          <a:rPr lang="en-US" i="1">
                            <a:latin typeface="Cambria Math" panose="02040503050406030204" pitchFamily="18" charset="0"/>
                          </a:rPr>
                        </m:ctrlPr>
                      </m:dPr>
                      <m:e>
                        <m:r>
                          <a:rPr lang="en-US" i="1">
                            <a:latin typeface="Cambria Math" panose="02040503050406030204" pitchFamily="18" charset="0"/>
                          </a:rPr>
                          <m:t>𝐺</m:t>
                        </m:r>
                      </m:e>
                    </m:d>
                    <m:r>
                      <a:rPr lang="en-US" i="1">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sSup>
                          <m:sSupPr>
                            <m:ctrlPr>
                              <a:rPr lang="el-GR"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2</m:t>
                            </m:r>
                          </m:sup>
                        </m:sSup>
                      </m:e>
                    </m:d>
                  </m:oMath>
                </a14:m>
                <a:r>
                  <a:rPr lang="en-US" dirty="0" smtClean="0">
                    <a:latin typeface="Cambria Math" panose="02040503050406030204" pitchFamily="18" charset="0"/>
                  </a:rPr>
                  <a:t> and low </a:t>
                </a:r>
                <a:r>
                  <a:rPr lang="en-US" dirty="0" err="1" smtClean="0">
                    <a:latin typeface="Cambria Math" panose="02040503050406030204" pitchFamily="18" charset="0"/>
                  </a:rPr>
                  <a:t>indegree</a:t>
                </a:r>
                <a:r>
                  <a:rPr lang="en-US" dirty="0" smtClean="0">
                    <a:latin typeface="Cambria Math" panose="02040503050406030204" pitchFamily="18" charset="0"/>
                  </a:rPr>
                  <a:t>? </a:t>
                </a:r>
                <a:endParaRPr lang="en-US" dirty="0">
                  <a:latin typeface="Cambria Math" panose="02040503050406030204" pitchFamily="18" charset="0"/>
                </a:endParaRPr>
              </a:p>
              <a:p>
                <a:pPr marL="457200" lvl="1" indent="0">
                  <a:buNone/>
                </a:pPr>
                <a:endParaRPr lang="en-US" baseline="30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t="-1120"/>
                </a:stretch>
              </a:blipFill>
            </p:spPr>
            <p:txBody>
              <a:bodyPr/>
              <a:lstStyle/>
              <a:p>
                <a:r>
                  <a:rPr lang="en-US">
                    <a:noFill/>
                  </a:rPr>
                  <a:t> </a:t>
                </a:r>
              </a:p>
            </p:txBody>
          </p:sp>
        </mc:Fallback>
      </mc:AlternateContent>
    </p:spTree>
    <p:extLst>
      <p:ext uri="{BB962C8B-B14F-4D97-AF65-F5344CB8AC3E}">
        <p14:creationId xmlns:p14="http://schemas.microsoft.com/office/powerpoint/2010/main" val="3554949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care about </a:t>
            </a:r>
            <a:r>
              <a:rPr lang="en-US" dirty="0" err="1" smtClean="0"/>
              <a:t>indegree</a:t>
            </a:r>
            <a:r>
              <a:rPr lang="en-US"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pPr marL="457200" lvl="1" indent="0">
                  <a:buNone/>
                </a:pPr>
                <a:r>
                  <a:rPr lang="en-US" b="1" dirty="0" smtClean="0">
                    <a:latin typeface="Cambria Math" panose="02040503050406030204" pitchFamily="18" charset="0"/>
                  </a:rPr>
                  <a:t>In practice the random oracle is instantiated with a function </a:t>
                </a:r>
                <a14:m>
                  <m:oMath xmlns:m="http://schemas.openxmlformats.org/officeDocument/2006/math">
                    <m:r>
                      <a:rPr lang="en-US" b="1" i="1" smtClean="0">
                        <a:latin typeface="Cambria Math" panose="02040503050406030204" pitchFamily="18" charset="0"/>
                      </a:rPr>
                      <m:t>𝑯</m:t>
                    </m:r>
                    <m:sSup>
                      <m:sSupPr>
                        <m:ctrlPr>
                          <a:rPr lang="en-US" b="1" i="1" smtClean="0">
                            <a:latin typeface="Cambria Math" panose="02040503050406030204" pitchFamily="18" charset="0"/>
                          </a:rPr>
                        </m:ctrlPr>
                      </m:sSupPr>
                      <m:e>
                        <m:r>
                          <a:rPr lang="en-US" b="1" i="1">
                            <a:latin typeface="Cambria Math" panose="02040503050406030204" pitchFamily="18" charset="0"/>
                          </a:rPr>
                          <m:t>:</m:t>
                        </m:r>
                        <m:d>
                          <m:dPr>
                            <m:begChr m:val="{"/>
                            <m:endChr m:val="}"/>
                            <m:ctrlPr>
                              <a:rPr lang="en-US" b="1" i="1">
                                <a:latin typeface="Cambria Math" panose="02040503050406030204" pitchFamily="18" charset="0"/>
                              </a:rPr>
                            </m:ctrlPr>
                          </m:dPr>
                          <m:e>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𝟏</m:t>
                            </m:r>
                          </m:e>
                        </m:d>
                      </m:e>
                      <m:sup>
                        <m:r>
                          <a:rPr lang="en-US" b="1" i="1" smtClean="0">
                            <a:latin typeface="Cambria Math" panose="02040503050406030204" pitchFamily="18" charset="0"/>
                          </a:rPr>
                          <m:t>𝟐</m:t>
                        </m:r>
                        <m:r>
                          <a:rPr lang="en-US" b="1" i="1" smtClean="0">
                            <a:latin typeface="Cambria Math" panose="02040503050406030204" pitchFamily="18" charset="0"/>
                            <a:ea typeface="Cambria Math" panose="02040503050406030204" pitchFamily="18" charset="0"/>
                          </a:rPr>
                          <m:t>𝝀</m:t>
                        </m:r>
                      </m:sup>
                    </m:sSup>
                    <m:r>
                      <a:rPr lang="en-US" b="1" i="1" smtClean="0">
                        <a:latin typeface="Cambria Math" panose="02040503050406030204" pitchFamily="18" charset="0"/>
                      </a:rPr>
                      <m:t>→</m:t>
                    </m:r>
                    <m:sSup>
                      <m:sSupPr>
                        <m:ctrlPr>
                          <a:rPr lang="en-US" b="1" i="1">
                            <a:latin typeface="Cambria Math" panose="02040503050406030204" pitchFamily="18" charset="0"/>
                          </a:rPr>
                        </m:ctrlPr>
                      </m:sSupPr>
                      <m:e>
                        <m:d>
                          <m:dPr>
                            <m:begChr m:val="{"/>
                            <m:endChr m:val="}"/>
                            <m:ctrlPr>
                              <a:rPr lang="en-US" b="1" i="1">
                                <a:latin typeface="Cambria Math" panose="02040503050406030204" pitchFamily="18" charset="0"/>
                              </a:rPr>
                            </m:ctrlPr>
                          </m:dPr>
                          <m:e>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𝟏</m:t>
                            </m:r>
                          </m:e>
                        </m:d>
                      </m:e>
                      <m:sup>
                        <m:r>
                          <a:rPr lang="en-US" b="1" i="1">
                            <a:latin typeface="Cambria Math" panose="02040503050406030204" pitchFamily="18" charset="0"/>
                            <a:ea typeface="Cambria Math" panose="02040503050406030204" pitchFamily="18" charset="0"/>
                          </a:rPr>
                          <m:t>𝝀</m:t>
                        </m:r>
                      </m:sup>
                    </m:sSup>
                  </m:oMath>
                </a14:m>
                <a:endParaRPr lang="en-US" b="1" dirty="0" smtClean="0">
                  <a:latin typeface="Cambria Math" panose="02040503050406030204" pitchFamily="18" charset="0"/>
                </a:endParaRPr>
              </a:p>
              <a:p>
                <a:pPr marL="457200" lvl="1" indent="0">
                  <a:buNone/>
                </a:pPr>
                <a:r>
                  <a:rPr lang="en-US" b="1" dirty="0" smtClean="0">
                    <a:latin typeface="Cambria Math" panose="02040503050406030204" pitchFamily="18" charset="0"/>
                  </a:rPr>
                  <a:t>Label of node v is obtained by hashing labels of v’s parents.</a:t>
                </a:r>
              </a:p>
              <a:p>
                <a:pPr marL="457200" lvl="1" indent="0">
                  <a:buNone/>
                </a:pPr>
                <a:endParaRPr lang="en-US" b="1" dirty="0">
                  <a:latin typeface="Cambria Math" panose="02040503050406030204" pitchFamily="18" charset="0"/>
                </a:endParaRPr>
              </a:p>
              <a:p>
                <a:pPr marL="457200" lvl="1" indent="0">
                  <a:buNone/>
                </a:pPr>
                <a:r>
                  <a:rPr lang="en-US" b="1" dirty="0" smtClean="0">
                    <a:latin typeface="Cambria Math" panose="02040503050406030204" pitchFamily="18" charset="0"/>
                  </a:rPr>
                  <a:t>Node v has two parents (u and w) </a:t>
                </a:r>
                <a:r>
                  <a:rPr lang="en-US" b="1" dirty="0" smtClean="0">
                    <a:latin typeface="Cambria Math" panose="02040503050406030204" pitchFamily="18" charset="0"/>
                    <a:sym typeface="Wingdings" panose="05000000000000000000" pitchFamily="2" charset="2"/>
                  </a:rPr>
                  <a:t> </a:t>
                </a:r>
                <a:r>
                  <a:rPr lang="en-US" b="1" dirty="0">
                    <a:latin typeface="Cambria Math" panose="02040503050406030204" pitchFamily="18"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𝑳</m:t>
                        </m:r>
                      </m:e>
                      <m:sub>
                        <m:r>
                          <a:rPr lang="en-US" b="1" i="1">
                            <a:latin typeface="Cambria Math" panose="02040503050406030204" pitchFamily="18" charset="0"/>
                          </a:rPr>
                          <m:t>𝒗</m:t>
                        </m:r>
                      </m:sub>
                    </m:sSub>
                    <m:r>
                      <a:rPr lang="en-US" b="1" i="1">
                        <a:latin typeface="Cambria Math" panose="02040503050406030204" pitchFamily="18" charset="0"/>
                      </a:rPr>
                      <m:t>=</m:t>
                    </m:r>
                    <m:r>
                      <a:rPr lang="en-US" b="1" i="1">
                        <a:latin typeface="Cambria Math" panose="02040503050406030204" pitchFamily="18" charset="0"/>
                      </a:rPr>
                      <m:t>𝑯</m:t>
                    </m:r>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𝑳</m:t>
                        </m:r>
                      </m:e>
                      <m:sub>
                        <m:r>
                          <a:rPr lang="en-US" b="1" i="1">
                            <a:latin typeface="Cambria Math" panose="02040503050406030204" pitchFamily="18" charset="0"/>
                          </a:rPr>
                          <m:t>𝒖</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𝑳</m:t>
                        </m:r>
                      </m:e>
                      <m:sub>
                        <m:r>
                          <a:rPr lang="en-US" b="1" i="1">
                            <a:latin typeface="Cambria Math" panose="02040503050406030204" pitchFamily="18" charset="0"/>
                          </a:rPr>
                          <m:t>𝒘</m:t>
                        </m:r>
                      </m:sub>
                    </m:sSub>
                    <m:r>
                      <a:rPr lang="en-US" b="1" i="1">
                        <a:latin typeface="Cambria Math" panose="02040503050406030204" pitchFamily="18" charset="0"/>
                      </a:rPr>
                      <m:t>)</m:t>
                    </m:r>
                  </m:oMath>
                </a14:m>
                <a:r>
                  <a:rPr lang="en-US" b="1" dirty="0" smtClean="0">
                    <a:latin typeface="Cambria Math" panose="02040503050406030204" pitchFamily="18" charset="0"/>
                    <a:sym typeface="Wingdings" panose="05000000000000000000" pitchFamily="2" charset="2"/>
                  </a:rPr>
                  <a:t>  One oracle</a:t>
                </a:r>
                <a:r>
                  <a:rPr lang="en-US" b="1" dirty="0" smtClean="0">
                    <a:latin typeface="Cambria Math" panose="02040503050406030204" pitchFamily="18" charset="0"/>
                  </a:rPr>
                  <a:t> to H </a:t>
                </a:r>
                <a:r>
                  <a:rPr lang="en-US" b="1" dirty="0">
                    <a:latin typeface="Cambria Math" panose="02040503050406030204" pitchFamily="18" charset="0"/>
                  </a:rPr>
                  <a:t> </a:t>
                </a:r>
                <a:r>
                  <a:rPr lang="en-US" b="1" dirty="0" smtClean="0">
                    <a:latin typeface="Cambria Math" panose="02040503050406030204" pitchFamily="18" charset="0"/>
                  </a:rPr>
                  <a:t>used to compute label </a:t>
                </a:r>
              </a:p>
              <a:p>
                <a:pPr marL="457200" lvl="1" indent="0">
                  <a:buNone/>
                </a:pPr>
                <a:endParaRPr lang="en-US" b="1" dirty="0" smtClean="0">
                  <a:latin typeface="Cambria Math" panose="02040503050406030204" pitchFamily="18" charset="0"/>
                </a:endParaRPr>
              </a:p>
              <a:p>
                <a:pPr marL="457200" lvl="1" indent="0">
                  <a:buNone/>
                </a:pPr>
                <a:r>
                  <a:rPr lang="en-US" b="1" dirty="0" smtClean="0">
                    <a:latin typeface="Cambria Math" panose="02040503050406030204" pitchFamily="18" charset="0"/>
                  </a:rPr>
                  <a:t>Node </a:t>
                </a:r>
                <a:r>
                  <a:rPr lang="en-US" b="1" dirty="0">
                    <a:latin typeface="Cambria Math" panose="02040503050406030204" pitchFamily="18" charset="0"/>
                  </a:rPr>
                  <a:t>v has </a:t>
                </a:r>
                <a:r>
                  <a:rPr lang="en-US" b="1" dirty="0" smtClean="0">
                    <a:latin typeface="Cambria Math" panose="02040503050406030204" pitchFamily="18" charset="0"/>
                  </a:rPr>
                  <a:t>three </a:t>
                </a:r>
                <a:r>
                  <a:rPr lang="en-US" b="1" dirty="0">
                    <a:latin typeface="Cambria Math" panose="02040503050406030204" pitchFamily="18" charset="0"/>
                  </a:rPr>
                  <a:t>parents (</a:t>
                </a:r>
                <a:r>
                  <a:rPr lang="en-US" b="1" dirty="0" smtClean="0">
                    <a:latin typeface="Cambria Math" panose="02040503050406030204" pitchFamily="18" charset="0"/>
                  </a:rPr>
                  <a:t>u, w, x) </a:t>
                </a:r>
                <a:r>
                  <a:rPr lang="en-US" b="1" dirty="0" smtClean="0">
                    <a:latin typeface="Cambria Math" panose="02040503050406030204" pitchFamily="18" charset="0"/>
                    <a:sym typeface="Wingdings" panose="05000000000000000000" pitchFamily="2" charset="2"/>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𝑳</m:t>
                        </m:r>
                      </m:e>
                      <m:sub>
                        <m:r>
                          <a:rPr lang="en-US" b="1" i="1">
                            <a:latin typeface="Cambria Math" panose="02040503050406030204" pitchFamily="18" charset="0"/>
                          </a:rPr>
                          <m:t>𝒗</m:t>
                        </m:r>
                      </m:sub>
                    </m:sSub>
                    <m:r>
                      <a:rPr lang="en-US" b="1" i="1">
                        <a:latin typeface="Cambria Math" panose="02040503050406030204" pitchFamily="18" charset="0"/>
                      </a:rPr>
                      <m:t>=</m:t>
                    </m:r>
                    <m:r>
                      <a:rPr lang="en-US" b="1" i="1">
                        <a:latin typeface="Cambria Math" panose="02040503050406030204" pitchFamily="18" charset="0"/>
                      </a:rPr>
                      <m:t>𝑯</m:t>
                    </m:r>
                    <m:r>
                      <a:rPr lang="en-US" b="1" i="1" smtClean="0">
                        <a:latin typeface="Cambria Math" panose="02040503050406030204" pitchFamily="18" charset="0"/>
                      </a:rPr>
                      <m:t>(</m:t>
                    </m:r>
                    <m:r>
                      <a:rPr lang="en-US" b="1" i="1">
                        <a:latin typeface="Cambria Math" panose="02040503050406030204" pitchFamily="18" charset="0"/>
                      </a:rPr>
                      <m:t>𝑯</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𝑳</m:t>
                            </m:r>
                          </m:e>
                          <m:sub>
                            <m:r>
                              <a:rPr lang="en-US" b="1" i="1">
                                <a:latin typeface="Cambria Math" panose="02040503050406030204" pitchFamily="18" charset="0"/>
                              </a:rPr>
                              <m:t>𝒖</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𝑳</m:t>
                            </m:r>
                          </m:e>
                          <m:sub>
                            <m:r>
                              <a:rPr lang="en-US" b="1" i="1">
                                <a:latin typeface="Cambria Math" panose="02040503050406030204" pitchFamily="18" charset="0"/>
                              </a:rPr>
                              <m:t>𝒘</m:t>
                            </m:r>
                          </m:sub>
                        </m:sSub>
                      </m:e>
                    </m:d>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𝑳</m:t>
                        </m:r>
                      </m:e>
                      <m:sub>
                        <m:r>
                          <a:rPr lang="en-US" b="1" i="1" smtClean="0">
                            <a:latin typeface="Cambria Math" panose="02040503050406030204" pitchFamily="18" charset="0"/>
                          </a:rPr>
                          <m:t>𝒙</m:t>
                        </m:r>
                      </m:sub>
                    </m:sSub>
                    <m:r>
                      <a:rPr lang="en-US" b="1" i="1" smtClean="0">
                        <a:latin typeface="Cambria Math" panose="02040503050406030204" pitchFamily="18" charset="0"/>
                      </a:rPr>
                      <m:t>)</m:t>
                    </m:r>
                  </m:oMath>
                </a14:m>
                <a:r>
                  <a:rPr lang="en-US" b="1" dirty="0" smtClean="0">
                    <a:latin typeface="Cambria Math" panose="02040503050406030204" pitchFamily="18" charset="0"/>
                  </a:rPr>
                  <a:t> </a:t>
                </a:r>
                <a:r>
                  <a:rPr lang="en-US" b="1" dirty="0" smtClean="0">
                    <a:latin typeface="Cambria Math" panose="02040503050406030204" pitchFamily="18" charset="0"/>
                    <a:sym typeface="Wingdings" panose="05000000000000000000" pitchFamily="2" charset="2"/>
                  </a:rPr>
                  <a:t> Two oracle queries to H to compute label</a:t>
                </a:r>
                <a:endParaRPr lang="en-US" b="1" dirty="0">
                  <a:latin typeface="Cambria Math" panose="02040503050406030204" pitchFamily="18" charset="0"/>
                </a:endParaRPr>
              </a:p>
              <a:p>
                <a:pPr marL="457200" lvl="1" indent="0">
                  <a:buNone/>
                </a:pPr>
                <a:endParaRPr lang="en-US" baseline="30000" dirty="0" smtClean="0"/>
              </a:p>
              <a:p>
                <a:pPr marL="457200" lvl="1" indent="0">
                  <a:buNone/>
                </a:pPr>
                <a:endParaRPr lang="en-US" baseline="30000" dirty="0"/>
              </a:p>
              <a:p>
                <a:pPr marL="457200" lvl="1" indent="0">
                  <a:buNone/>
                </a:pPr>
                <a:r>
                  <a:rPr lang="en-US" b="1" dirty="0">
                    <a:latin typeface="Cambria Math" panose="02040503050406030204" pitchFamily="18" charset="0"/>
                  </a:rPr>
                  <a:t>Node v has </a:t>
                </a:r>
                <a:r>
                  <a:rPr lang="en-US" b="1" dirty="0" smtClean="0">
                    <a:latin typeface="Cambria Math" panose="02040503050406030204" pitchFamily="18" charset="0"/>
                  </a:rPr>
                  <a:t>four </a:t>
                </a:r>
                <a:r>
                  <a:rPr lang="en-US" b="1" dirty="0">
                    <a:latin typeface="Cambria Math" panose="02040503050406030204" pitchFamily="18" charset="0"/>
                  </a:rPr>
                  <a:t>parents (u, w, </a:t>
                </a:r>
                <a:r>
                  <a:rPr lang="en-US" b="1" dirty="0" smtClean="0">
                    <a:latin typeface="Cambria Math" panose="02040503050406030204" pitchFamily="18" charset="0"/>
                  </a:rPr>
                  <a:t>x, y) </a:t>
                </a:r>
                <a:r>
                  <a:rPr lang="en-US" b="1" dirty="0">
                    <a:latin typeface="Cambria Math" panose="02040503050406030204" pitchFamily="18" charset="0"/>
                    <a:sym typeface="Wingdings" panose="05000000000000000000" pitchFamily="2" charset="2"/>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𝑳</m:t>
                        </m:r>
                      </m:e>
                      <m:sub>
                        <m:r>
                          <a:rPr lang="en-US" b="1" i="1">
                            <a:latin typeface="Cambria Math" panose="02040503050406030204" pitchFamily="18" charset="0"/>
                          </a:rPr>
                          <m:t>𝒗</m:t>
                        </m:r>
                      </m:sub>
                    </m:sSub>
                    <m:r>
                      <a:rPr lang="en-US" b="1" i="1">
                        <a:latin typeface="Cambria Math" panose="02040503050406030204" pitchFamily="18" charset="0"/>
                      </a:rPr>
                      <m:t>=</m:t>
                    </m:r>
                    <m:r>
                      <a:rPr lang="en-US" b="1" i="1" smtClean="0">
                        <a:latin typeface="Cambria Math" panose="02040503050406030204" pitchFamily="18" charset="0"/>
                      </a:rPr>
                      <m:t>𝑯</m:t>
                    </m:r>
                    <m:r>
                      <a:rPr lang="en-US" b="1" i="1" smtClean="0">
                        <a:latin typeface="Cambria Math" panose="02040503050406030204" pitchFamily="18" charset="0"/>
                      </a:rPr>
                      <m:t>(</m:t>
                    </m:r>
                    <m:r>
                      <a:rPr lang="en-US" b="1" i="1">
                        <a:latin typeface="Cambria Math" panose="02040503050406030204" pitchFamily="18" charset="0"/>
                      </a:rPr>
                      <m:t>𝑯</m:t>
                    </m:r>
                    <m:r>
                      <a:rPr lang="en-US" b="1" i="1">
                        <a:latin typeface="Cambria Math" panose="02040503050406030204" pitchFamily="18" charset="0"/>
                      </a:rPr>
                      <m:t>(</m:t>
                    </m:r>
                    <m:r>
                      <a:rPr lang="en-US" b="1" i="1">
                        <a:latin typeface="Cambria Math" panose="02040503050406030204" pitchFamily="18" charset="0"/>
                      </a:rPr>
                      <m:t>𝑯</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𝑳</m:t>
                            </m:r>
                          </m:e>
                          <m:sub>
                            <m:r>
                              <a:rPr lang="en-US" b="1" i="1">
                                <a:latin typeface="Cambria Math" panose="02040503050406030204" pitchFamily="18" charset="0"/>
                              </a:rPr>
                              <m:t>𝒖</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𝑳</m:t>
                            </m:r>
                          </m:e>
                          <m:sub>
                            <m:r>
                              <a:rPr lang="en-US" b="1" i="1">
                                <a:latin typeface="Cambria Math" panose="02040503050406030204" pitchFamily="18" charset="0"/>
                              </a:rPr>
                              <m:t>𝒘</m:t>
                            </m:r>
                          </m:sub>
                        </m:sSub>
                      </m:e>
                    </m:d>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𝑳</m:t>
                        </m:r>
                      </m:e>
                      <m:sub>
                        <m:r>
                          <a:rPr lang="en-US" b="1" i="1">
                            <a:latin typeface="Cambria Math" panose="02040503050406030204" pitchFamily="18" charset="0"/>
                          </a:rPr>
                          <m:t>𝒙</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𝑳</m:t>
                        </m:r>
                      </m:e>
                      <m:sub>
                        <m:r>
                          <a:rPr lang="en-US" b="1" i="1" smtClean="0">
                            <a:latin typeface="Cambria Math" panose="02040503050406030204" pitchFamily="18" charset="0"/>
                          </a:rPr>
                          <m:t>𝒚</m:t>
                        </m:r>
                      </m:sub>
                    </m:sSub>
                    <m:r>
                      <a:rPr lang="en-US" b="1" i="1" smtClean="0">
                        <a:latin typeface="Cambria Math" panose="02040503050406030204" pitchFamily="18" charset="0"/>
                      </a:rPr>
                      <m:t>)</m:t>
                    </m:r>
                  </m:oMath>
                </a14:m>
                <a:r>
                  <a:rPr lang="en-US" b="1" dirty="0">
                    <a:latin typeface="Cambria Math" panose="02040503050406030204" pitchFamily="18" charset="0"/>
                  </a:rPr>
                  <a:t> </a:t>
                </a:r>
                <a:r>
                  <a:rPr lang="en-US" b="1" dirty="0">
                    <a:latin typeface="Cambria Math" panose="02040503050406030204" pitchFamily="18" charset="0"/>
                    <a:sym typeface="Wingdings" panose="05000000000000000000" pitchFamily="2" charset="2"/>
                  </a:rPr>
                  <a:t> </a:t>
                </a:r>
                <a:r>
                  <a:rPr lang="en-US" b="1" dirty="0" smtClean="0">
                    <a:latin typeface="Cambria Math" panose="02040503050406030204" pitchFamily="18" charset="0"/>
                    <a:sym typeface="Wingdings" panose="05000000000000000000" pitchFamily="2" charset="2"/>
                  </a:rPr>
                  <a:t>Three </a:t>
                </a:r>
                <a:r>
                  <a:rPr lang="en-US" b="1" dirty="0">
                    <a:latin typeface="Cambria Math" panose="02040503050406030204" pitchFamily="18" charset="0"/>
                    <a:sym typeface="Wingdings" panose="05000000000000000000" pitchFamily="2" charset="2"/>
                  </a:rPr>
                  <a:t>oracle queries to H to compute </a:t>
                </a:r>
                <a:r>
                  <a:rPr lang="en-US" b="1" dirty="0" smtClean="0">
                    <a:latin typeface="Cambria Math" panose="02040503050406030204" pitchFamily="18" charset="0"/>
                    <a:sym typeface="Wingdings" panose="05000000000000000000" pitchFamily="2" charset="2"/>
                  </a:rPr>
                  <a:t>label</a:t>
                </a:r>
              </a:p>
              <a:p>
                <a:pPr marL="457200" lvl="1" indent="0">
                  <a:buNone/>
                </a:pPr>
                <a:endParaRPr lang="en-US" b="1" dirty="0">
                  <a:latin typeface="Cambria Math" panose="02040503050406030204" pitchFamily="18" charset="0"/>
                  <a:sym typeface="Wingdings" panose="05000000000000000000" pitchFamily="2" charset="2"/>
                </a:endParaRPr>
              </a:p>
              <a:p>
                <a:pPr marL="457200" lvl="1" indent="0">
                  <a:buNone/>
                </a:pPr>
                <a:r>
                  <a:rPr lang="en-US" b="1" dirty="0">
                    <a:latin typeface="Cambria Math" panose="02040503050406030204" pitchFamily="18" charset="0"/>
                  </a:rPr>
                  <a:t>Node v has </a:t>
                </a:r>
                <a:r>
                  <a:rPr lang="en-US" b="1" dirty="0" smtClean="0">
                    <a:latin typeface="Cambria Math" panose="02040503050406030204" pitchFamily="18" charset="0"/>
                  </a:rPr>
                  <a:t>k parents </a:t>
                </a:r>
                <a:r>
                  <a:rPr lang="en-US" b="1" dirty="0">
                    <a:latin typeface="Cambria Math" panose="02040503050406030204" pitchFamily="18" charset="0"/>
                    <a:sym typeface="Wingdings" panose="05000000000000000000" pitchFamily="2" charset="2"/>
                  </a:rPr>
                  <a:t> </a:t>
                </a:r>
                <a:r>
                  <a:rPr lang="en-US" b="1" dirty="0" smtClean="0">
                    <a:latin typeface="Cambria Math" panose="02040503050406030204" pitchFamily="18" charset="0"/>
                    <a:sym typeface="Wingdings" panose="05000000000000000000" pitchFamily="2" charset="2"/>
                  </a:rPr>
                  <a:t>k-1 </a:t>
                </a:r>
                <a:r>
                  <a:rPr lang="en-US" b="1" dirty="0">
                    <a:latin typeface="Cambria Math" panose="02040503050406030204" pitchFamily="18" charset="0"/>
                    <a:sym typeface="Wingdings" panose="05000000000000000000" pitchFamily="2" charset="2"/>
                  </a:rPr>
                  <a:t>oracle queries to H to compute label</a:t>
                </a:r>
              </a:p>
              <a:p>
                <a:pPr marL="457200" lvl="1" indent="0">
                  <a:buNone/>
                </a:pPr>
                <a:endParaRPr lang="en-US" b="1" dirty="0" smtClean="0">
                  <a:latin typeface="Cambria Math" panose="02040503050406030204" pitchFamily="18" charset="0"/>
                  <a:sym typeface="Wingdings" panose="05000000000000000000" pitchFamily="2" charset="2"/>
                </a:endParaRPr>
              </a:p>
              <a:p>
                <a:pPr marL="457200" lvl="1" indent="0">
                  <a:buNone/>
                </a:pPr>
                <a:endParaRPr lang="en-US" b="1" dirty="0">
                  <a:latin typeface="Cambria Math" panose="02040503050406030204" pitchFamily="18" charset="0"/>
                  <a:sym typeface="Wingdings" panose="05000000000000000000" pitchFamily="2" charset="2"/>
                </a:endParaRPr>
              </a:p>
              <a:p>
                <a:pPr marL="457200" lvl="1" indent="0">
                  <a:buNone/>
                </a:pPr>
                <a:r>
                  <a:rPr lang="en-US" b="1" dirty="0" smtClean="0">
                    <a:latin typeface="Cambria Math" panose="02040503050406030204" pitchFamily="18" charset="0"/>
                    <a:sym typeface="Wingdings" panose="05000000000000000000" pitchFamily="2" charset="2"/>
                  </a:rPr>
                  <a:t>Running time to evaluate </a:t>
                </a:r>
                <a14:m>
                  <m:oMath xmlns:m="http://schemas.openxmlformats.org/officeDocument/2006/math">
                    <m:sSub>
                      <m:sSubPr>
                        <m:ctrlPr>
                          <a:rPr lang="en-US" b="1" i="1" smtClean="0">
                            <a:latin typeface="Cambria Math" panose="02040503050406030204" pitchFamily="18" charset="0"/>
                            <a:sym typeface="Wingdings" panose="05000000000000000000" pitchFamily="2" charset="2"/>
                          </a:rPr>
                        </m:ctrlPr>
                      </m:sSubPr>
                      <m:e>
                        <m:r>
                          <a:rPr lang="en-US" b="1" i="1" smtClean="0">
                            <a:latin typeface="Cambria Math" panose="02040503050406030204" pitchFamily="18" charset="0"/>
                            <a:sym typeface="Wingdings" panose="05000000000000000000" pitchFamily="2" charset="2"/>
                          </a:rPr>
                          <m:t>𝒇</m:t>
                        </m:r>
                      </m:e>
                      <m:sub>
                        <m:r>
                          <a:rPr lang="en-US" b="1" i="1" smtClean="0">
                            <a:latin typeface="Cambria Math" panose="02040503050406030204" pitchFamily="18" charset="0"/>
                            <a:sym typeface="Wingdings" panose="05000000000000000000" pitchFamily="2" charset="2"/>
                          </a:rPr>
                          <m:t>𝑮</m:t>
                        </m:r>
                        <m:r>
                          <a:rPr lang="en-US" b="1" i="1" smtClean="0">
                            <a:latin typeface="Cambria Math" panose="02040503050406030204" pitchFamily="18" charset="0"/>
                            <a:sym typeface="Wingdings" panose="05000000000000000000" pitchFamily="2" charset="2"/>
                          </a:rPr>
                          <m:t>,</m:t>
                        </m:r>
                        <m:r>
                          <a:rPr lang="en-US" b="1" i="1" smtClean="0">
                            <a:latin typeface="Cambria Math" panose="02040503050406030204" pitchFamily="18" charset="0"/>
                            <a:sym typeface="Wingdings" panose="05000000000000000000" pitchFamily="2" charset="2"/>
                          </a:rPr>
                          <m:t>𝑯</m:t>
                        </m:r>
                      </m:sub>
                    </m:sSub>
                  </m:oMath>
                </a14:m>
                <a:r>
                  <a:rPr lang="en-US" b="1" dirty="0" smtClean="0">
                    <a:latin typeface="Cambria Math" panose="02040503050406030204" pitchFamily="18" charset="0"/>
                    <a:sym typeface="Wingdings" panose="05000000000000000000" pitchFamily="2" charset="2"/>
                  </a:rPr>
                  <a:t> is proportional to </a:t>
                </a:r>
                <a14:m>
                  <m:oMath xmlns:m="http://schemas.openxmlformats.org/officeDocument/2006/math">
                    <m:r>
                      <a:rPr lang="en-US" b="1" i="1" smtClean="0">
                        <a:latin typeface="Cambria Math" panose="02040503050406030204" pitchFamily="18" charset="0"/>
                        <a:sym typeface="Wingdings" panose="05000000000000000000" pitchFamily="2" charset="2"/>
                      </a:rPr>
                      <m:t>𝒏</m:t>
                    </m:r>
                    <m:r>
                      <a:rPr lang="en-US" b="1" i="1" smtClean="0">
                        <a:latin typeface="Cambria Math" panose="02040503050406030204" pitchFamily="18" charset="0"/>
                        <a:ea typeface="Cambria Math" panose="02040503050406030204" pitchFamily="18" charset="0"/>
                        <a:sym typeface="Wingdings" panose="05000000000000000000" pitchFamily="2" charset="2"/>
                      </a:rPr>
                      <m:t>×</m:t>
                    </m:r>
                    <m:r>
                      <a:rPr lang="en-US" b="1" i="1" smtClean="0">
                        <a:latin typeface="Cambria Math" panose="02040503050406030204" pitchFamily="18" charset="0"/>
                        <a:ea typeface="Cambria Math" panose="02040503050406030204" pitchFamily="18" charset="0"/>
                        <a:sym typeface="Wingdings" panose="05000000000000000000" pitchFamily="2" charset="2"/>
                      </a:rPr>
                      <m:t>𝒊𝒏𝒅𝒆𝒈</m:t>
                    </m:r>
                    <m:r>
                      <a:rPr lang="en-US" b="1" i="1" smtClean="0">
                        <a:latin typeface="Cambria Math" panose="02040503050406030204" pitchFamily="18" charset="0"/>
                        <a:ea typeface="Cambria Math" panose="02040503050406030204" pitchFamily="18" charset="0"/>
                        <a:sym typeface="Wingdings" panose="05000000000000000000" pitchFamily="2" charset="2"/>
                      </a:rPr>
                      <m:t>(</m:t>
                    </m:r>
                    <m:r>
                      <a:rPr lang="en-US" b="1" i="1" smtClean="0">
                        <a:latin typeface="Cambria Math" panose="02040503050406030204" pitchFamily="18" charset="0"/>
                        <a:ea typeface="Cambria Math" panose="02040503050406030204" pitchFamily="18" charset="0"/>
                        <a:sym typeface="Wingdings" panose="05000000000000000000" pitchFamily="2" charset="2"/>
                      </a:rPr>
                      <m:t>𝑮</m:t>
                    </m:r>
                    <m:r>
                      <a:rPr lang="en-US" b="1" i="1" smtClean="0">
                        <a:latin typeface="Cambria Math" panose="02040503050406030204" pitchFamily="18" charset="0"/>
                        <a:ea typeface="Cambria Math" panose="02040503050406030204" pitchFamily="18" charset="0"/>
                        <a:sym typeface="Wingdings" panose="05000000000000000000" pitchFamily="2" charset="2"/>
                      </a:rPr>
                      <m:t>)</m:t>
                    </m:r>
                  </m:oMath>
                </a14:m>
                <a:endParaRPr lang="en-US" b="1" dirty="0">
                  <a:latin typeface="Cambria Math" panose="02040503050406030204" pitchFamily="18" charset="0"/>
                </a:endParaRPr>
              </a:p>
              <a:p>
                <a:pPr marL="457200" lvl="1" indent="0">
                  <a:buNone/>
                </a:pPr>
                <a:endParaRPr lang="en-US" baseline="30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t="-2521" r="-464"/>
                </a:stretch>
              </a:blipFill>
            </p:spPr>
            <p:txBody>
              <a:bodyPr/>
              <a:lstStyle/>
              <a:p>
                <a:r>
                  <a:rPr lang="en-US">
                    <a:noFill/>
                  </a:rPr>
                  <a:t> </a:t>
                </a:r>
              </a:p>
            </p:txBody>
          </p:sp>
        </mc:Fallback>
      </mc:AlternateContent>
    </p:spTree>
    <p:extLst>
      <p:ext uri="{BB962C8B-B14F-4D97-AF65-F5344CB8AC3E}">
        <p14:creationId xmlns:p14="http://schemas.microsoft.com/office/powerpoint/2010/main" val="20759082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Desiderata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Find a DAG G on n nodes such that</a:t>
                </a:r>
              </a:p>
              <a:p>
                <a:pPr marL="514338" indent="-514338">
                  <a:buAutoNum type="arabicPeriod"/>
                </a:pPr>
                <a:r>
                  <a:rPr lang="en-US" dirty="0" smtClean="0"/>
                  <a:t>Constant </a:t>
                </a:r>
                <a:r>
                  <a:rPr lang="en-US" dirty="0" err="1" smtClean="0"/>
                  <a:t>Indegree</a:t>
                </a:r>
                <a:r>
                  <a:rPr lang="en-US" dirty="0" smtClean="0"/>
                  <a:t> (</a:t>
                </a:r>
                <a14:m>
                  <m:oMath xmlns:m="http://schemas.openxmlformats.org/officeDocument/2006/math">
                    <m:r>
                      <a:rPr lang="en-US"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=2)</m:t>
                    </m:r>
                  </m:oMath>
                </a14:m>
                <a:endParaRPr lang="en-US" dirty="0" smtClean="0"/>
              </a:p>
              <a:p>
                <a:pPr lvl="1"/>
                <a:r>
                  <a:rPr lang="en-US" dirty="0" smtClean="0"/>
                  <a:t>Running Time: </a:t>
                </a:r>
                <a14:m>
                  <m:oMath xmlns:m="http://schemas.openxmlformats.org/officeDocument/2006/math">
                    <m:r>
                      <a:rPr lang="en-US" b="0" i="1" smtClean="0">
                        <a:latin typeface="Cambria Math"/>
                      </a:rPr>
                      <m:t>𝑛</m:t>
                    </m:r>
                    <m:d>
                      <m:dPr>
                        <m:ctrlPr>
                          <a:rPr lang="en-US" b="0"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𝛿</m:t>
                        </m:r>
                        <m:r>
                          <a:rPr lang="en-US" b="0" i="1" smtClean="0">
                            <a:latin typeface="Cambria Math"/>
                            <a:ea typeface="Cambria Math" panose="02040503050406030204" pitchFamily="18" charset="0"/>
                          </a:rPr>
                          <m:t>−1</m:t>
                        </m:r>
                      </m:e>
                    </m:d>
                    <m:r>
                      <a:rPr lang="en-US" b="0" i="1" smtClean="0">
                        <a:latin typeface="Cambria Math"/>
                      </a:rPr>
                      <m:t>=</m:t>
                    </m:r>
                    <m:r>
                      <a:rPr lang="en-US" b="0" i="1" smtClean="0">
                        <a:latin typeface="Cambria Math"/>
                      </a:rPr>
                      <m:t>𝑛</m:t>
                    </m:r>
                  </m:oMath>
                </a14:m>
                <a:endParaRPr lang="en-US" dirty="0" smtClean="0"/>
              </a:p>
              <a:p>
                <a:pPr marL="514338" indent="-514338">
                  <a:buFont typeface="Arial" panose="020B0604020202020204" pitchFamily="34" charset="0"/>
                  <a:buAutoNum type="arabicPeriod"/>
                </a:pPr>
                <a:endParaRPr lang="en-US" dirty="0" smtClean="0"/>
              </a:p>
              <a:p>
                <a:pPr marL="514338" indent="-514338">
                  <a:buFont typeface="Arial" panose="020B0604020202020204" pitchFamily="34" charset="0"/>
                  <a:buAutoNum type="arabicPeriod"/>
                </a:pPr>
                <a:r>
                  <a:rPr lang="en-US" dirty="0" smtClean="0"/>
                  <a:t>CC(G) </a:t>
                </a:r>
                <a14:m>
                  <m:oMath xmlns:m="http://schemas.openxmlformats.org/officeDocument/2006/math">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r>
                          <a:rPr lang="en-US" i="1" baseline="30000">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𝜏</m:t>
                        </m:r>
                      </m:den>
                    </m:f>
                  </m:oMath>
                </a14:m>
                <a:r>
                  <a:rPr lang="en-US" dirty="0"/>
                  <a:t> for some small value </a:t>
                </a:r>
                <a14:m>
                  <m:oMath xmlns:m="http://schemas.openxmlformats.org/officeDocument/2006/math">
                    <m:r>
                      <a:rPr lang="en-US" i="1">
                        <a:latin typeface="Cambria Math" panose="02040503050406030204" pitchFamily="18" charset="0"/>
                        <a:ea typeface="Cambria Math" panose="02040503050406030204" pitchFamily="18" charset="0"/>
                      </a:rPr>
                      <m:t>𝜏</m:t>
                    </m:r>
                  </m:oMath>
                </a14:m>
                <a:r>
                  <a:rPr lang="en-US" dirty="0"/>
                  <a:t>. </a:t>
                </a:r>
              </a:p>
              <a:p>
                <a:pPr marL="514338" indent="-514338">
                  <a:buAutoNum type="arabicPeriod"/>
                </a:pPr>
                <a:endParaRPr lang="en-US" dirty="0" smtClean="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17" t="-2241"/>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1739" y="305967"/>
            <a:ext cx="2123420" cy="3602736"/>
          </a:xfrm>
          <a:prstGeom prst="rect">
            <a:avLst/>
          </a:prstGeom>
        </p:spPr>
      </p:pic>
      <p:sp>
        <p:nvSpPr>
          <p:cNvPr id="5" name="Rectangle 4"/>
          <p:cNvSpPr/>
          <p:nvPr/>
        </p:nvSpPr>
        <p:spPr>
          <a:xfrm>
            <a:off x="970844" y="4857689"/>
            <a:ext cx="10684315" cy="1319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t>Maximize costs for fixed running time n </a:t>
            </a:r>
          </a:p>
          <a:p>
            <a:pPr algn="ctr"/>
            <a:r>
              <a:rPr lang="en-US" sz="4267" dirty="0"/>
              <a:t>(Users are impatient)</a:t>
            </a:r>
          </a:p>
        </p:txBody>
      </p:sp>
    </p:spTree>
    <p:extLst>
      <p:ext uri="{BB962C8B-B14F-4D97-AF65-F5344CB8AC3E}">
        <p14:creationId xmlns:p14="http://schemas.microsoft.com/office/powerpoint/2010/main" val="29906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Motivation</a:t>
            </a:r>
          </a:p>
          <a:p>
            <a:r>
              <a:rPr lang="en-US" dirty="0" smtClean="0"/>
              <a:t>Data Independent Memory Hard Functions (</a:t>
            </a:r>
            <a:r>
              <a:rPr lang="en-US" dirty="0" err="1" smtClean="0"/>
              <a:t>iMHFs</a:t>
            </a:r>
            <a:r>
              <a:rPr lang="en-US" dirty="0" smtClean="0"/>
              <a:t>)</a:t>
            </a:r>
          </a:p>
          <a:p>
            <a:r>
              <a:rPr lang="en-US" b="1" dirty="0" smtClean="0"/>
              <a:t>Our Attacks</a:t>
            </a:r>
          </a:p>
          <a:p>
            <a:pPr lvl="1"/>
            <a:r>
              <a:rPr lang="en-US" dirty="0" smtClean="0"/>
              <a:t>General Attack on Non Depth Robust DAGs</a:t>
            </a:r>
          </a:p>
          <a:p>
            <a:pPr lvl="1"/>
            <a:r>
              <a:rPr lang="en-US" dirty="0" smtClean="0"/>
              <a:t>Existing </a:t>
            </a:r>
            <a:r>
              <a:rPr lang="en-US" dirty="0" err="1" smtClean="0"/>
              <a:t>iMHFs</a:t>
            </a:r>
            <a:r>
              <a:rPr lang="en-US" dirty="0" smtClean="0"/>
              <a:t> are not Depth Robust</a:t>
            </a:r>
          </a:p>
          <a:p>
            <a:pPr lvl="1"/>
            <a:r>
              <a:rPr lang="en-US" dirty="0" smtClean="0"/>
              <a:t>Ideal </a:t>
            </a:r>
            <a:r>
              <a:rPr lang="en-US" dirty="0" err="1" smtClean="0"/>
              <a:t>iMHFs</a:t>
            </a:r>
            <a:r>
              <a:rPr lang="en-US" dirty="0" smtClean="0"/>
              <a:t> don’t exist</a:t>
            </a:r>
            <a:endParaRPr lang="en-US" dirty="0"/>
          </a:p>
          <a:p>
            <a:r>
              <a:rPr lang="en-US" dirty="0"/>
              <a:t>Subsequent </a:t>
            </a:r>
            <a:r>
              <a:rPr lang="en-US" dirty="0" smtClean="0"/>
              <a:t>Results (Depth-Robustness is Sufficient)</a:t>
            </a:r>
          </a:p>
          <a:p>
            <a:r>
              <a:rPr lang="en-US" dirty="0" smtClean="0"/>
              <a:t>Open Questions</a:t>
            </a:r>
            <a:endParaRPr lang="en-US" dirty="0"/>
          </a:p>
        </p:txBody>
      </p:sp>
    </p:spTree>
    <p:extLst>
      <p:ext uri="{BB962C8B-B14F-4D97-AF65-F5344CB8AC3E}">
        <p14:creationId xmlns:p14="http://schemas.microsoft.com/office/powerpoint/2010/main" val="41187942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Depth-Robustness: A Necessary Property</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digitalbloggers.com/ojsagar/files/2013/08/Key-Succe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8263" y="1552180"/>
            <a:ext cx="6886251" cy="491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536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3242" y="1690688"/>
            <a:ext cx="10282989" cy="259864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2" name="Title 1"/>
          <p:cNvSpPr>
            <a:spLocks noGrp="1"/>
          </p:cNvSpPr>
          <p:nvPr>
            <p:ph type="title"/>
          </p:nvPr>
        </p:nvSpPr>
        <p:spPr/>
        <p:txBody>
          <a:bodyPr/>
          <a:lstStyle/>
          <a:p>
            <a:r>
              <a:rPr lang="en-US" dirty="0" smtClean="0"/>
              <a:t>Depth Robustness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Definition:</a:t>
                </a:r>
                <a:r>
                  <a:rPr lang="en-US" dirty="0" smtClean="0"/>
                  <a:t> A DAG G=(V,E) is (</a:t>
                </a:r>
                <a:r>
                  <a:rPr lang="en-US" dirty="0" err="1" smtClean="0"/>
                  <a:t>e,d</a:t>
                </a:r>
                <a:r>
                  <a:rPr lang="en-US" dirty="0" smtClean="0"/>
                  <a:t>)-reducible if there exists </a:t>
                </a:r>
                <a14:m>
                  <m:oMath xmlns:m="http://schemas.openxmlformats.org/officeDocument/2006/math">
                    <m:r>
                      <a:rPr lang="en-US" b="0" i="1" smtClean="0">
                        <a:latin typeface="Cambria Math" panose="02040503050406030204" pitchFamily="18" charset="0"/>
                        <a:ea typeface="Cambria Math" panose="02040503050406030204" pitchFamily="18" charset="0"/>
                      </a:rPr>
                      <m:t>𝑆</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oMath>
                </a14:m>
                <a:endParaRPr lang="en-US" b="0" dirty="0" smtClean="0">
                  <a:ea typeface="Cambria Math" panose="02040503050406030204" pitchFamily="18" charset="0"/>
                </a:endParaRPr>
              </a:p>
              <a:p>
                <a:pPr marL="0" indent="0">
                  <a:buNone/>
                </a:pPr>
                <a:r>
                  <a:rPr lang="en-US" dirty="0" err="1" smtClean="0"/>
                  <a:t>s.t.</a:t>
                </a:r>
                <a:r>
                  <a:rPr lang="en-US" dirty="0" smtClean="0"/>
                  <a:t>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𝑆</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m:t>
                    </m:r>
                  </m:oMath>
                </a14:m>
                <a:r>
                  <a:rPr lang="en-US" dirty="0" smtClean="0"/>
                  <a:t> and depth(G-S) </a:t>
                </a:r>
                <a14:m>
                  <m:oMath xmlns:m="http://schemas.openxmlformats.org/officeDocument/2006/math">
                    <m:r>
                      <a:rPr lang="en-US"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d</m:t>
                    </m:r>
                    <m:r>
                      <a:rPr lang="en-US" b="0" i="0" smtClean="0">
                        <a:latin typeface="Cambria Math" panose="02040503050406030204" pitchFamily="18" charset="0"/>
                        <a:ea typeface="Cambria Math" panose="02040503050406030204" pitchFamily="18" charset="0"/>
                      </a:rPr>
                      <m:t>.</m:t>
                    </m:r>
                  </m:oMath>
                </a14:m>
                <a:r>
                  <a:rPr lang="en-US" dirty="0" smtClean="0"/>
                  <a:t> </a:t>
                </a:r>
                <a:endParaRPr lang="en-US" dirty="0"/>
              </a:p>
              <a:p>
                <a:pPr marL="0" indent="0">
                  <a:buNone/>
                </a:pPr>
                <a:endParaRPr lang="en-US" dirty="0" smtClean="0"/>
              </a:p>
              <a:p>
                <a:pPr marL="0" indent="0">
                  <a:buNone/>
                </a:pPr>
                <a:r>
                  <a:rPr lang="en-US" dirty="0" smtClean="0"/>
                  <a:t>Otherwise, we say that G is (</a:t>
                </a:r>
                <a:r>
                  <a:rPr lang="en-US" dirty="0" err="1" smtClean="0"/>
                  <a:t>e,d</a:t>
                </a:r>
                <a:r>
                  <a:rPr lang="en-US" dirty="0" smtClean="0"/>
                  <a:t>)-depth robust.</a:t>
                </a:r>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sp>
        <p:nvSpPr>
          <p:cNvPr id="5" name="Oval 4"/>
          <p:cNvSpPr/>
          <p:nvPr/>
        </p:nvSpPr>
        <p:spPr>
          <a:xfrm>
            <a:off x="1109558" y="5518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6" name="Oval 5"/>
          <p:cNvSpPr/>
          <p:nvPr/>
        </p:nvSpPr>
        <p:spPr>
          <a:xfrm>
            <a:off x="2051099" y="5518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7" name="Oval 6"/>
          <p:cNvSpPr/>
          <p:nvPr/>
        </p:nvSpPr>
        <p:spPr>
          <a:xfrm>
            <a:off x="2992639" y="5491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8" name="Straight Arrow Connector 7"/>
          <p:cNvCxnSpPr/>
          <p:nvPr/>
        </p:nvCxnSpPr>
        <p:spPr>
          <a:xfrm>
            <a:off x="1661532" y="5791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632238" y="5798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573779" y="5755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914974" y="5476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2" name="Oval 11"/>
          <p:cNvSpPr/>
          <p:nvPr/>
        </p:nvSpPr>
        <p:spPr>
          <a:xfrm>
            <a:off x="4856515" y="5476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4" name="Straight Arrow Connector 13"/>
          <p:cNvCxnSpPr/>
          <p:nvPr/>
        </p:nvCxnSpPr>
        <p:spPr>
          <a:xfrm>
            <a:off x="4466948" y="5750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rot="16200000" flipH="1">
            <a:off x="2256857" y="4619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rot="16200000" flipH="1">
            <a:off x="4238735" y="4629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73242" y="4584485"/>
            <a:ext cx="3361561" cy="461665"/>
          </a:xfrm>
          <a:prstGeom prst="rect">
            <a:avLst/>
          </a:prstGeom>
        </p:spPr>
        <p:txBody>
          <a:bodyPr wrap="none">
            <a:spAutoFit/>
          </a:bodyPr>
          <a:lstStyle/>
          <a:p>
            <a:r>
              <a:rPr lang="en-US" sz="2400" b="1" dirty="0" smtClean="0"/>
              <a:t>Example: (1,2)-reducible</a:t>
            </a:r>
            <a:r>
              <a:rPr lang="en-US" sz="2400" dirty="0" smtClean="0"/>
              <a:t> </a:t>
            </a:r>
            <a:endParaRPr lang="en-US" sz="2400" dirty="0"/>
          </a:p>
        </p:txBody>
      </p:sp>
    </p:spTree>
    <p:extLst>
      <p:ext uri="{BB962C8B-B14F-4D97-AF65-F5344CB8AC3E}">
        <p14:creationId xmlns:p14="http://schemas.microsoft.com/office/powerpoint/2010/main" val="3033540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Project Ideas	</a:t>
            </a:r>
            <a:endParaRPr lang="en-US" dirty="0"/>
          </a:p>
        </p:txBody>
      </p:sp>
      <p:sp>
        <p:nvSpPr>
          <p:cNvPr id="3" name="Content Placeholder 2"/>
          <p:cNvSpPr>
            <a:spLocks noGrp="1"/>
          </p:cNvSpPr>
          <p:nvPr>
            <p:ph idx="1"/>
          </p:nvPr>
        </p:nvSpPr>
        <p:spPr>
          <a:xfrm>
            <a:off x="838199" y="1825625"/>
            <a:ext cx="10964333" cy="4351338"/>
          </a:xfrm>
        </p:spPr>
        <p:txBody>
          <a:bodyPr>
            <a:normAutofit fontScale="92500" lnSpcReduction="10000"/>
          </a:bodyPr>
          <a:lstStyle/>
          <a:p>
            <a:r>
              <a:rPr lang="en-US" dirty="0" smtClean="0"/>
              <a:t>Pick a cryptographic scheme and try to find a tighter concrete security proof under idealized assumptions</a:t>
            </a:r>
          </a:p>
          <a:p>
            <a:pPr lvl="1"/>
            <a:r>
              <a:rPr lang="en-US" dirty="0" smtClean="0"/>
              <a:t>Example: Tighter security analysis for Password Authenticated Key Exchange (PAKE) protocols such as CPACE in the generic </a:t>
            </a:r>
            <a:r>
              <a:rPr lang="en-US" dirty="0" err="1" smtClean="0"/>
              <a:t>group+random</a:t>
            </a:r>
            <a:r>
              <a:rPr lang="en-US" dirty="0" smtClean="0"/>
              <a:t> oracle model?</a:t>
            </a:r>
          </a:p>
          <a:p>
            <a:r>
              <a:rPr lang="en-US" dirty="0" smtClean="0"/>
              <a:t>Pick a cryptographic scheme/protocol and analyze the security with respect pre-processing attacks or provide a memory-tight reduction</a:t>
            </a:r>
          </a:p>
          <a:p>
            <a:pPr lvl="1"/>
            <a:r>
              <a:rPr lang="en-US" b="1" dirty="0" smtClean="0"/>
              <a:t>Example: </a:t>
            </a:r>
            <a:r>
              <a:rPr lang="en-US" dirty="0" smtClean="0"/>
              <a:t>Memory-Tight Reduction for RSA-FDH under the One-More-RSA-Inversion problem?</a:t>
            </a:r>
          </a:p>
          <a:p>
            <a:pPr lvl="1"/>
            <a:r>
              <a:rPr lang="en-US" b="1" dirty="0" smtClean="0"/>
              <a:t>Example: </a:t>
            </a:r>
            <a:r>
              <a:rPr lang="en-US" dirty="0" smtClean="0"/>
              <a:t>Security of PAKE protocols against pre-processing attacks?</a:t>
            </a:r>
          </a:p>
          <a:p>
            <a:pPr lvl="1"/>
            <a:r>
              <a:rPr lang="en-US" b="1" dirty="0" smtClean="0"/>
              <a:t>Example: </a:t>
            </a:r>
            <a:r>
              <a:rPr lang="en-US" dirty="0" smtClean="0"/>
              <a:t>Security of AES-GCM vs pre-processing attacks?</a:t>
            </a:r>
          </a:p>
          <a:p>
            <a:r>
              <a:rPr lang="en-US" dirty="0" smtClean="0"/>
              <a:t>Pebbling Reduction for </a:t>
            </a:r>
            <a:r>
              <a:rPr lang="en-US" u="sng" dirty="0" smtClean="0"/>
              <a:t>Salted </a:t>
            </a:r>
            <a:r>
              <a:rPr lang="en-US" u="sng" dirty="0" err="1" smtClean="0"/>
              <a:t>iMHFs</a:t>
            </a:r>
            <a:r>
              <a:rPr lang="en-US" u="sng" dirty="0" smtClean="0"/>
              <a:t> </a:t>
            </a:r>
            <a:r>
              <a:rPr lang="en-US" dirty="0" smtClean="0"/>
              <a:t>vs. Preprocessing Attackers</a:t>
            </a:r>
          </a:p>
          <a:p>
            <a:r>
              <a:rPr lang="en-US" dirty="0" smtClean="0"/>
              <a:t>Pebbling Reduction for Argon2 Round Function (in ideal permutation model)</a:t>
            </a:r>
          </a:p>
          <a:p>
            <a:pPr lvl="1"/>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a:t>
            </a:fld>
            <a:endParaRPr lang="en-US"/>
          </a:p>
        </p:txBody>
      </p:sp>
    </p:spTree>
    <p:extLst>
      <p:ext uri="{BB962C8B-B14F-4D97-AF65-F5344CB8AC3E}">
        <p14:creationId xmlns:p14="http://schemas.microsoft.com/office/powerpoint/2010/main" val="16028603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3242" y="1690688"/>
            <a:ext cx="10282989" cy="259864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2" name="Title 1"/>
          <p:cNvSpPr>
            <a:spLocks noGrp="1"/>
          </p:cNvSpPr>
          <p:nvPr>
            <p:ph type="title"/>
          </p:nvPr>
        </p:nvSpPr>
        <p:spPr/>
        <p:txBody>
          <a:bodyPr/>
          <a:lstStyle/>
          <a:p>
            <a:r>
              <a:rPr lang="en-US" dirty="0" smtClean="0"/>
              <a:t>Depth Robustness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Definition:</a:t>
                </a:r>
                <a:r>
                  <a:rPr lang="en-US" dirty="0"/>
                  <a:t> A DAG G=(V,E) is (</a:t>
                </a:r>
                <a:r>
                  <a:rPr lang="en-US" dirty="0" err="1"/>
                  <a:t>e,d</a:t>
                </a:r>
                <a:r>
                  <a:rPr lang="en-US" dirty="0"/>
                  <a:t>)-reducible if there exists </a:t>
                </a:r>
                <a14:m>
                  <m:oMath xmlns:m="http://schemas.openxmlformats.org/officeDocument/2006/math">
                    <m:r>
                      <a:rPr lang="en-US" i="1">
                        <a:latin typeface="Cambria Math" panose="02040503050406030204" pitchFamily="18" charset="0"/>
                        <a:ea typeface="Cambria Math" panose="02040503050406030204" pitchFamily="18" charset="0"/>
                      </a:rPr>
                      <m:t>𝑆</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𝑉</m:t>
                    </m:r>
                  </m:oMath>
                </a14:m>
                <a:endParaRPr lang="en-US" dirty="0">
                  <a:ea typeface="Cambria Math" panose="02040503050406030204" pitchFamily="18" charset="0"/>
                </a:endParaRPr>
              </a:p>
              <a:p>
                <a:pPr marL="0" indent="0">
                  <a:buNone/>
                </a:pPr>
                <a:r>
                  <a:rPr lang="en-US" dirty="0" err="1"/>
                  <a:t>s.t.</a:t>
                </a:r>
                <a:r>
                  <a:rPr lang="en-US" dirty="0"/>
                  <a:t>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𝑆</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𝑒</m:t>
                    </m:r>
                  </m:oMath>
                </a14:m>
                <a:r>
                  <a:rPr lang="en-US" dirty="0"/>
                  <a:t> and depth(G-S) </a:t>
                </a:r>
                <a14:m>
                  <m:oMath xmlns:m="http://schemas.openxmlformats.org/officeDocument/2006/math">
                    <m:r>
                      <a:rPr lang="en-US" i="1">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d</m:t>
                    </m:r>
                    <m:r>
                      <a:rPr lang="en-US">
                        <a:latin typeface="Cambria Math" panose="02040503050406030204" pitchFamily="18" charset="0"/>
                        <a:ea typeface="Cambria Math" panose="02040503050406030204" pitchFamily="18" charset="0"/>
                      </a:rPr>
                      <m:t>.</m:t>
                    </m:r>
                  </m:oMath>
                </a14:m>
                <a:r>
                  <a:rPr lang="en-US" dirty="0"/>
                  <a:t> </a:t>
                </a:r>
              </a:p>
              <a:p>
                <a:pPr marL="0" indent="0">
                  <a:buNone/>
                </a:pPr>
                <a:endParaRPr lang="en-US" dirty="0"/>
              </a:p>
              <a:p>
                <a:pPr marL="0" indent="0">
                  <a:buNone/>
                </a:pPr>
                <a:r>
                  <a:rPr lang="en-US" dirty="0"/>
                  <a:t>Otherwise, we say that G is (</a:t>
                </a:r>
                <a:r>
                  <a:rPr lang="en-US" dirty="0" err="1"/>
                  <a:t>e,d</a:t>
                </a:r>
                <a:r>
                  <a:rPr lang="en-US" dirty="0"/>
                  <a:t>)-depth robust.</a:t>
                </a:r>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sp>
        <p:nvSpPr>
          <p:cNvPr id="5" name="Oval 4"/>
          <p:cNvSpPr/>
          <p:nvPr/>
        </p:nvSpPr>
        <p:spPr>
          <a:xfrm>
            <a:off x="1109558" y="5518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6" name="Oval 5"/>
          <p:cNvSpPr/>
          <p:nvPr/>
        </p:nvSpPr>
        <p:spPr>
          <a:xfrm>
            <a:off x="2051099" y="5518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7" name="Oval 6"/>
          <p:cNvSpPr/>
          <p:nvPr/>
        </p:nvSpPr>
        <p:spPr>
          <a:xfrm>
            <a:off x="2992639" y="5491377"/>
            <a:ext cx="581135" cy="557894"/>
          </a:xfrm>
          <a:prstGeom prst="ellipse">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8" name="Straight Arrow Connector 7"/>
          <p:cNvCxnSpPr/>
          <p:nvPr/>
        </p:nvCxnSpPr>
        <p:spPr>
          <a:xfrm>
            <a:off x="1661532" y="5791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632238" y="5798584"/>
            <a:ext cx="360406" cy="14916"/>
          </a:xfrm>
          <a:prstGeom prst="straightConnector1">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573779" y="5755408"/>
            <a:ext cx="360406" cy="14916"/>
          </a:xfrm>
          <a:prstGeom prst="straightConnector1">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914974" y="5476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2" name="Oval 11"/>
          <p:cNvSpPr/>
          <p:nvPr/>
        </p:nvSpPr>
        <p:spPr>
          <a:xfrm>
            <a:off x="4856515" y="5476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4" name="Straight Arrow Connector 13"/>
          <p:cNvCxnSpPr/>
          <p:nvPr/>
        </p:nvCxnSpPr>
        <p:spPr>
          <a:xfrm>
            <a:off x="4466948" y="5750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rot="16200000" flipH="1">
            <a:off x="2256857" y="4619729"/>
            <a:ext cx="50166" cy="1763630"/>
          </a:xfrm>
          <a:prstGeom prst="curvedConnector3">
            <a:avLst>
              <a:gd name="adj1" fmla="val -490073"/>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rot="16200000" flipH="1">
            <a:off x="4238735" y="4629249"/>
            <a:ext cx="50166" cy="1763630"/>
          </a:xfrm>
          <a:prstGeom prst="curvedConnector3">
            <a:avLst>
              <a:gd name="adj1" fmla="val -490073"/>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73242" y="4584485"/>
            <a:ext cx="3361561" cy="461665"/>
          </a:xfrm>
          <a:prstGeom prst="rect">
            <a:avLst/>
          </a:prstGeom>
        </p:spPr>
        <p:txBody>
          <a:bodyPr wrap="none">
            <a:spAutoFit/>
          </a:bodyPr>
          <a:lstStyle/>
          <a:p>
            <a:r>
              <a:rPr lang="en-US" sz="2400" b="1" dirty="0" smtClean="0"/>
              <a:t>Example: (1,2)-reducible</a:t>
            </a:r>
            <a:r>
              <a:rPr lang="en-US" sz="2400" dirty="0" smtClean="0"/>
              <a:t> </a:t>
            </a:r>
            <a:endParaRPr lang="en-US" sz="2400" dirty="0"/>
          </a:p>
        </p:txBody>
      </p:sp>
    </p:spTree>
    <p:extLst>
      <p:ext uri="{BB962C8B-B14F-4D97-AF65-F5344CB8AC3E}">
        <p14:creationId xmlns:p14="http://schemas.microsoft.com/office/powerpoint/2010/main" val="42899249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 1</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31</a:t>
            </a:fld>
            <a:endParaRPr lang="en-US"/>
          </a:p>
        </p:txBody>
      </p:sp>
      <p:sp>
        <p:nvSpPr>
          <p:cNvPr id="5" name="Oval 4"/>
          <p:cNvSpPr/>
          <p:nvPr/>
        </p:nvSpPr>
        <p:spPr>
          <a:xfrm>
            <a:off x="711200" y="4001294"/>
            <a:ext cx="982134" cy="8636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842683" y="3136370"/>
            <a:ext cx="982134" cy="8636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827866" y="4228041"/>
            <a:ext cx="982134" cy="8636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27866" y="5400148"/>
            <a:ext cx="982134" cy="8636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974167" y="3137694"/>
            <a:ext cx="982134" cy="8636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74167" y="4228041"/>
            <a:ext cx="982134" cy="8636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74167" y="5352257"/>
            <a:ext cx="982134" cy="8636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592357" y="3761979"/>
            <a:ext cx="982134" cy="8636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592357" y="4864894"/>
            <a:ext cx="982134" cy="8636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482011" y="4228041"/>
            <a:ext cx="982134" cy="8636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V="1">
            <a:off x="1663699" y="3761979"/>
            <a:ext cx="1251355" cy="4660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a:endCxn id="7" idx="2"/>
          </p:cNvCxnSpPr>
          <p:nvPr/>
        </p:nvCxnSpPr>
        <p:spPr>
          <a:xfrm>
            <a:off x="1641211" y="4625579"/>
            <a:ext cx="1186655" cy="342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a:stCxn id="5" idx="5"/>
          </p:cNvCxnSpPr>
          <p:nvPr/>
        </p:nvCxnSpPr>
        <p:spPr>
          <a:xfrm>
            <a:off x="1549504" y="4738423"/>
            <a:ext cx="1293179" cy="8983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a:stCxn id="6" idx="6"/>
          </p:cNvCxnSpPr>
          <p:nvPr/>
        </p:nvCxnSpPr>
        <p:spPr>
          <a:xfrm>
            <a:off x="3824817" y="3568170"/>
            <a:ext cx="1149350" cy="9575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p:cNvCxnSpPr>
            <a:endCxn id="10" idx="2"/>
          </p:cNvCxnSpPr>
          <p:nvPr/>
        </p:nvCxnSpPr>
        <p:spPr>
          <a:xfrm>
            <a:off x="3810000" y="4586949"/>
            <a:ext cx="1164167" cy="728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a:endCxn id="11" idx="2"/>
          </p:cNvCxnSpPr>
          <p:nvPr/>
        </p:nvCxnSpPr>
        <p:spPr>
          <a:xfrm flipV="1">
            <a:off x="3784070" y="5784057"/>
            <a:ext cx="1190097" cy="510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p:cNvCxnSpPr>
            <a:endCxn id="12" idx="1"/>
          </p:cNvCxnSpPr>
          <p:nvPr/>
        </p:nvCxnSpPr>
        <p:spPr>
          <a:xfrm>
            <a:off x="5887771" y="3679694"/>
            <a:ext cx="848416" cy="2087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p:cNvCxnSpPr>
            <a:stCxn id="8" idx="7"/>
            <a:endCxn id="10" idx="3"/>
          </p:cNvCxnSpPr>
          <p:nvPr/>
        </p:nvCxnSpPr>
        <p:spPr>
          <a:xfrm flipV="1">
            <a:off x="3666170" y="4965170"/>
            <a:ext cx="1451827" cy="5614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p:cNvCxnSpPr>
            <a:endCxn id="13" idx="2"/>
          </p:cNvCxnSpPr>
          <p:nvPr/>
        </p:nvCxnSpPr>
        <p:spPr>
          <a:xfrm flipV="1">
            <a:off x="5930371" y="5296694"/>
            <a:ext cx="661986" cy="3401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p:cNvCxnSpPr>
            <a:stCxn id="10" idx="6"/>
            <a:endCxn id="14" idx="2"/>
          </p:cNvCxnSpPr>
          <p:nvPr/>
        </p:nvCxnSpPr>
        <p:spPr>
          <a:xfrm>
            <a:off x="5956301" y="4659841"/>
            <a:ext cx="252571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p:cNvCxnSpPr>
            <a:stCxn id="13" idx="6"/>
            <a:endCxn id="14" idx="3"/>
          </p:cNvCxnSpPr>
          <p:nvPr/>
        </p:nvCxnSpPr>
        <p:spPr>
          <a:xfrm flipV="1">
            <a:off x="7574491" y="4965170"/>
            <a:ext cx="1051350" cy="3315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8" name="TextBox 57"/>
          <p:cNvSpPr txBox="1"/>
          <p:nvPr/>
        </p:nvSpPr>
        <p:spPr>
          <a:xfrm>
            <a:off x="668177" y="6215857"/>
            <a:ext cx="941989" cy="369332"/>
          </a:xfrm>
          <a:prstGeom prst="rect">
            <a:avLst/>
          </a:prstGeom>
          <a:noFill/>
        </p:spPr>
        <p:txBody>
          <a:bodyPr wrap="none" rtlCol="0">
            <a:spAutoFit/>
          </a:bodyPr>
          <a:lstStyle/>
          <a:p>
            <a:r>
              <a:rPr lang="en-US" b="1" dirty="0" smtClean="0"/>
              <a:t>Depth 1</a:t>
            </a:r>
            <a:endParaRPr lang="en-US" b="1" dirty="0"/>
          </a:p>
        </p:txBody>
      </p:sp>
      <p:sp>
        <p:nvSpPr>
          <p:cNvPr id="59" name="TextBox 58"/>
          <p:cNvSpPr txBox="1"/>
          <p:nvPr/>
        </p:nvSpPr>
        <p:spPr>
          <a:xfrm>
            <a:off x="2915054" y="6321453"/>
            <a:ext cx="941989" cy="369332"/>
          </a:xfrm>
          <a:prstGeom prst="rect">
            <a:avLst/>
          </a:prstGeom>
          <a:noFill/>
        </p:spPr>
        <p:txBody>
          <a:bodyPr wrap="none" rtlCol="0">
            <a:spAutoFit/>
          </a:bodyPr>
          <a:lstStyle/>
          <a:p>
            <a:r>
              <a:rPr lang="en-US" b="1" dirty="0" smtClean="0"/>
              <a:t>Depth 2</a:t>
            </a:r>
            <a:endParaRPr lang="en-US" b="1" dirty="0"/>
          </a:p>
        </p:txBody>
      </p:sp>
      <p:sp>
        <p:nvSpPr>
          <p:cNvPr id="60" name="TextBox 59"/>
          <p:cNvSpPr txBox="1"/>
          <p:nvPr/>
        </p:nvSpPr>
        <p:spPr>
          <a:xfrm>
            <a:off x="5068999" y="6355862"/>
            <a:ext cx="941989" cy="369332"/>
          </a:xfrm>
          <a:prstGeom prst="rect">
            <a:avLst/>
          </a:prstGeom>
          <a:noFill/>
        </p:spPr>
        <p:txBody>
          <a:bodyPr wrap="none" rtlCol="0">
            <a:spAutoFit/>
          </a:bodyPr>
          <a:lstStyle/>
          <a:p>
            <a:r>
              <a:rPr lang="en-US" b="1" dirty="0" smtClean="0"/>
              <a:t>Depth 3</a:t>
            </a:r>
            <a:endParaRPr lang="en-US" b="1" dirty="0"/>
          </a:p>
        </p:txBody>
      </p:sp>
      <p:sp>
        <p:nvSpPr>
          <p:cNvPr id="61" name="TextBox 60"/>
          <p:cNvSpPr txBox="1"/>
          <p:nvPr/>
        </p:nvSpPr>
        <p:spPr>
          <a:xfrm>
            <a:off x="6663432" y="6307165"/>
            <a:ext cx="941989" cy="369332"/>
          </a:xfrm>
          <a:prstGeom prst="rect">
            <a:avLst/>
          </a:prstGeom>
          <a:noFill/>
        </p:spPr>
        <p:txBody>
          <a:bodyPr wrap="none" rtlCol="0">
            <a:spAutoFit/>
          </a:bodyPr>
          <a:lstStyle/>
          <a:p>
            <a:r>
              <a:rPr lang="en-US" b="1" dirty="0" smtClean="0"/>
              <a:t>Depth 4</a:t>
            </a:r>
            <a:endParaRPr lang="en-US" b="1" dirty="0"/>
          </a:p>
        </p:txBody>
      </p:sp>
      <p:sp>
        <p:nvSpPr>
          <p:cNvPr id="62" name="TextBox 61"/>
          <p:cNvSpPr txBox="1"/>
          <p:nvPr/>
        </p:nvSpPr>
        <p:spPr>
          <a:xfrm>
            <a:off x="8522156" y="6263748"/>
            <a:ext cx="941989" cy="369332"/>
          </a:xfrm>
          <a:prstGeom prst="rect">
            <a:avLst/>
          </a:prstGeom>
          <a:noFill/>
        </p:spPr>
        <p:txBody>
          <a:bodyPr wrap="none" rtlCol="0">
            <a:spAutoFit/>
          </a:bodyPr>
          <a:lstStyle/>
          <a:p>
            <a:r>
              <a:rPr lang="en-US" b="1" dirty="0" smtClean="0"/>
              <a:t>Depth 5</a:t>
            </a:r>
            <a:endParaRPr lang="en-US" b="1" dirty="0"/>
          </a:p>
        </p:txBody>
      </p:sp>
      <p:sp>
        <p:nvSpPr>
          <p:cNvPr id="65" name="Content Placeholder 2"/>
          <p:cNvSpPr>
            <a:spLocks noGrp="1"/>
          </p:cNvSpPr>
          <p:nvPr>
            <p:ph idx="1"/>
          </p:nvPr>
        </p:nvSpPr>
        <p:spPr>
          <a:xfrm>
            <a:off x="711200" y="1645000"/>
            <a:ext cx="10515600" cy="4351338"/>
          </a:xfrm>
        </p:spPr>
        <p:txBody>
          <a:bodyPr/>
          <a:lstStyle/>
          <a:p>
            <a:r>
              <a:rPr lang="en-US" dirty="0" smtClean="0"/>
              <a:t>If a DAG has no directed paths of length d then it can be </a:t>
            </a:r>
            <a:r>
              <a:rPr lang="en-US" dirty="0" err="1" smtClean="0"/>
              <a:t>pebbed</a:t>
            </a:r>
            <a:r>
              <a:rPr lang="en-US" dirty="0" smtClean="0"/>
              <a:t> in at most d rounds (parallel)</a:t>
            </a:r>
          </a:p>
          <a:p>
            <a:endParaRPr lang="en-US" dirty="0"/>
          </a:p>
          <a:p>
            <a:endParaRPr lang="en-US" dirty="0"/>
          </a:p>
        </p:txBody>
      </p:sp>
      <p:cxnSp>
        <p:nvCxnSpPr>
          <p:cNvPr id="69" name="Straight Arrow Connector 68"/>
          <p:cNvCxnSpPr/>
          <p:nvPr/>
        </p:nvCxnSpPr>
        <p:spPr>
          <a:xfrm flipV="1">
            <a:off x="1693334" y="3761979"/>
            <a:ext cx="3280833" cy="6711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1" name="Straight Arrow Connector 70"/>
          <p:cNvCxnSpPr/>
          <p:nvPr/>
        </p:nvCxnSpPr>
        <p:spPr>
          <a:xfrm>
            <a:off x="3680987" y="3262841"/>
            <a:ext cx="1293180" cy="1972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67805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 1</a:t>
            </a:r>
            <a:endParaRPr lang="en-US" dirty="0"/>
          </a:p>
        </p:txBody>
      </p:sp>
      <p:sp>
        <p:nvSpPr>
          <p:cNvPr id="3" name="Content Placeholder 2"/>
          <p:cNvSpPr>
            <a:spLocks noGrp="1"/>
          </p:cNvSpPr>
          <p:nvPr>
            <p:ph idx="1"/>
          </p:nvPr>
        </p:nvSpPr>
        <p:spPr>
          <a:xfrm>
            <a:off x="711200" y="1645000"/>
            <a:ext cx="10515600" cy="4351338"/>
          </a:xfrm>
        </p:spPr>
        <p:txBody>
          <a:bodyPr/>
          <a:lstStyle/>
          <a:p>
            <a:r>
              <a:rPr lang="en-US" dirty="0" smtClean="0"/>
              <a:t>If a DAG has no directed paths of length d then it can be </a:t>
            </a:r>
            <a:r>
              <a:rPr lang="en-US" dirty="0" err="1" smtClean="0"/>
              <a:t>pebbed</a:t>
            </a:r>
            <a:r>
              <a:rPr lang="en-US" dirty="0" smtClean="0"/>
              <a:t> in at most d rounds (parallel)</a:t>
            </a:r>
          </a:p>
          <a:p>
            <a:endParaRPr lang="en-US"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32</a:t>
            </a:fld>
            <a:endParaRPr lang="en-US"/>
          </a:p>
        </p:txBody>
      </p:sp>
      <p:sp>
        <p:nvSpPr>
          <p:cNvPr id="5" name="Oval 4"/>
          <p:cNvSpPr/>
          <p:nvPr/>
        </p:nvSpPr>
        <p:spPr>
          <a:xfrm>
            <a:off x="711200" y="4001294"/>
            <a:ext cx="982134" cy="863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842683" y="3136370"/>
            <a:ext cx="982134" cy="8636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827866" y="4228041"/>
            <a:ext cx="982134" cy="8636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27866" y="5400148"/>
            <a:ext cx="982134" cy="8636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974167" y="3137694"/>
            <a:ext cx="982134" cy="8636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74167" y="4228041"/>
            <a:ext cx="982134" cy="8636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74167" y="5352257"/>
            <a:ext cx="982134" cy="8636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592357" y="3761979"/>
            <a:ext cx="982134" cy="8636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592357" y="4864894"/>
            <a:ext cx="982134" cy="8636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482011" y="4228041"/>
            <a:ext cx="982134" cy="8636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endCxn id="7" idx="2"/>
          </p:cNvCxnSpPr>
          <p:nvPr/>
        </p:nvCxnSpPr>
        <p:spPr>
          <a:xfrm>
            <a:off x="1641211" y="4625579"/>
            <a:ext cx="1186655" cy="342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a:stCxn id="5" idx="5"/>
          </p:cNvCxnSpPr>
          <p:nvPr/>
        </p:nvCxnSpPr>
        <p:spPr>
          <a:xfrm>
            <a:off x="1549504" y="4738423"/>
            <a:ext cx="1293179" cy="8983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a:stCxn id="6" idx="6"/>
          </p:cNvCxnSpPr>
          <p:nvPr/>
        </p:nvCxnSpPr>
        <p:spPr>
          <a:xfrm>
            <a:off x="3824817" y="3568170"/>
            <a:ext cx="1149350" cy="9575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p:cNvCxnSpPr>
            <a:stCxn id="6" idx="7"/>
          </p:cNvCxnSpPr>
          <p:nvPr/>
        </p:nvCxnSpPr>
        <p:spPr>
          <a:xfrm>
            <a:off x="3680987" y="3262841"/>
            <a:ext cx="1293180" cy="1972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p:cNvCxnSpPr>
            <a:endCxn id="10" idx="2"/>
          </p:cNvCxnSpPr>
          <p:nvPr/>
        </p:nvCxnSpPr>
        <p:spPr>
          <a:xfrm>
            <a:off x="3810000" y="4586949"/>
            <a:ext cx="1164167" cy="728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a:endCxn id="11" idx="2"/>
          </p:cNvCxnSpPr>
          <p:nvPr/>
        </p:nvCxnSpPr>
        <p:spPr>
          <a:xfrm flipV="1">
            <a:off x="3784070" y="5784057"/>
            <a:ext cx="1190097" cy="510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p:cNvCxnSpPr>
            <a:endCxn id="12" idx="1"/>
          </p:cNvCxnSpPr>
          <p:nvPr/>
        </p:nvCxnSpPr>
        <p:spPr>
          <a:xfrm>
            <a:off x="5887771" y="3679694"/>
            <a:ext cx="848416" cy="2087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p:cNvCxnSpPr>
            <a:stCxn id="8" idx="7"/>
            <a:endCxn id="10" idx="3"/>
          </p:cNvCxnSpPr>
          <p:nvPr/>
        </p:nvCxnSpPr>
        <p:spPr>
          <a:xfrm flipV="1">
            <a:off x="3666170" y="4965170"/>
            <a:ext cx="1451827" cy="5614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p:cNvCxnSpPr>
            <a:endCxn id="13" idx="2"/>
          </p:cNvCxnSpPr>
          <p:nvPr/>
        </p:nvCxnSpPr>
        <p:spPr>
          <a:xfrm flipV="1">
            <a:off x="5930371" y="5296694"/>
            <a:ext cx="661986" cy="3401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p:cNvCxnSpPr>
            <a:stCxn id="10" idx="6"/>
            <a:endCxn id="14" idx="2"/>
          </p:cNvCxnSpPr>
          <p:nvPr/>
        </p:nvCxnSpPr>
        <p:spPr>
          <a:xfrm>
            <a:off x="5956301" y="4659841"/>
            <a:ext cx="252571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p:cNvCxnSpPr>
            <a:stCxn id="13" idx="6"/>
            <a:endCxn id="14" idx="3"/>
          </p:cNvCxnSpPr>
          <p:nvPr/>
        </p:nvCxnSpPr>
        <p:spPr>
          <a:xfrm flipV="1">
            <a:off x="7574491" y="4965170"/>
            <a:ext cx="1051350" cy="3315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8" name="TextBox 57"/>
          <p:cNvSpPr txBox="1"/>
          <p:nvPr/>
        </p:nvSpPr>
        <p:spPr>
          <a:xfrm>
            <a:off x="668177" y="6215857"/>
            <a:ext cx="941989" cy="369332"/>
          </a:xfrm>
          <a:prstGeom prst="rect">
            <a:avLst/>
          </a:prstGeom>
          <a:noFill/>
        </p:spPr>
        <p:txBody>
          <a:bodyPr wrap="none" rtlCol="0">
            <a:spAutoFit/>
          </a:bodyPr>
          <a:lstStyle/>
          <a:p>
            <a:r>
              <a:rPr lang="en-US" b="1" dirty="0" smtClean="0"/>
              <a:t>Depth 1</a:t>
            </a:r>
            <a:endParaRPr lang="en-US" b="1" dirty="0"/>
          </a:p>
        </p:txBody>
      </p:sp>
      <p:sp>
        <p:nvSpPr>
          <p:cNvPr id="59" name="TextBox 58"/>
          <p:cNvSpPr txBox="1"/>
          <p:nvPr/>
        </p:nvSpPr>
        <p:spPr>
          <a:xfrm>
            <a:off x="2915054" y="6321453"/>
            <a:ext cx="941989" cy="369332"/>
          </a:xfrm>
          <a:prstGeom prst="rect">
            <a:avLst/>
          </a:prstGeom>
          <a:noFill/>
        </p:spPr>
        <p:txBody>
          <a:bodyPr wrap="none" rtlCol="0">
            <a:spAutoFit/>
          </a:bodyPr>
          <a:lstStyle/>
          <a:p>
            <a:r>
              <a:rPr lang="en-US" b="1" dirty="0" smtClean="0"/>
              <a:t>Depth 2</a:t>
            </a:r>
            <a:endParaRPr lang="en-US" b="1" dirty="0"/>
          </a:p>
        </p:txBody>
      </p:sp>
      <p:sp>
        <p:nvSpPr>
          <p:cNvPr id="60" name="TextBox 59"/>
          <p:cNvSpPr txBox="1"/>
          <p:nvPr/>
        </p:nvSpPr>
        <p:spPr>
          <a:xfrm>
            <a:off x="5068999" y="6355862"/>
            <a:ext cx="941989" cy="369332"/>
          </a:xfrm>
          <a:prstGeom prst="rect">
            <a:avLst/>
          </a:prstGeom>
          <a:noFill/>
        </p:spPr>
        <p:txBody>
          <a:bodyPr wrap="none" rtlCol="0">
            <a:spAutoFit/>
          </a:bodyPr>
          <a:lstStyle/>
          <a:p>
            <a:r>
              <a:rPr lang="en-US" b="1" dirty="0" smtClean="0"/>
              <a:t>Depth 3</a:t>
            </a:r>
            <a:endParaRPr lang="en-US" b="1" dirty="0"/>
          </a:p>
        </p:txBody>
      </p:sp>
      <p:sp>
        <p:nvSpPr>
          <p:cNvPr id="61" name="TextBox 60"/>
          <p:cNvSpPr txBox="1"/>
          <p:nvPr/>
        </p:nvSpPr>
        <p:spPr>
          <a:xfrm>
            <a:off x="6663432" y="6307165"/>
            <a:ext cx="941989" cy="369332"/>
          </a:xfrm>
          <a:prstGeom prst="rect">
            <a:avLst/>
          </a:prstGeom>
          <a:noFill/>
        </p:spPr>
        <p:txBody>
          <a:bodyPr wrap="none" rtlCol="0">
            <a:spAutoFit/>
          </a:bodyPr>
          <a:lstStyle/>
          <a:p>
            <a:r>
              <a:rPr lang="en-US" b="1" dirty="0" smtClean="0"/>
              <a:t>Depth 4</a:t>
            </a:r>
            <a:endParaRPr lang="en-US" b="1" dirty="0"/>
          </a:p>
        </p:txBody>
      </p:sp>
      <p:sp>
        <p:nvSpPr>
          <p:cNvPr id="62" name="TextBox 61"/>
          <p:cNvSpPr txBox="1"/>
          <p:nvPr/>
        </p:nvSpPr>
        <p:spPr>
          <a:xfrm>
            <a:off x="8522156" y="6263748"/>
            <a:ext cx="941989" cy="369332"/>
          </a:xfrm>
          <a:prstGeom prst="rect">
            <a:avLst/>
          </a:prstGeom>
          <a:noFill/>
        </p:spPr>
        <p:txBody>
          <a:bodyPr wrap="none" rtlCol="0">
            <a:spAutoFit/>
          </a:bodyPr>
          <a:lstStyle/>
          <a:p>
            <a:r>
              <a:rPr lang="en-US" b="1" dirty="0" smtClean="0"/>
              <a:t>Depth 5</a:t>
            </a:r>
            <a:endParaRPr lang="en-US" b="1" dirty="0"/>
          </a:p>
        </p:txBody>
      </p:sp>
      <p:sp>
        <p:nvSpPr>
          <p:cNvPr id="33" name="TextBox 32"/>
          <p:cNvSpPr txBox="1"/>
          <p:nvPr/>
        </p:nvSpPr>
        <p:spPr>
          <a:xfrm>
            <a:off x="624765" y="3090767"/>
            <a:ext cx="974113" cy="369332"/>
          </a:xfrm>
          <a:prstGeom prst="rect">
            <a:avLst/>
          </a:prstGeom>
          <a:noFill/>
        </p:spPr>
        <p:txBody>
          <a:bodyPr wrap="none" rtlCol="0">
            <a:spAutoFit/>
          </a:bodyPr>
          <a:lstStyle/>
          <a:p>
            <a:r>
              <a:rPr lang="en-US" b="1" dirty="0" smtClean="0"/>
              <a:t>Round 1</a:t>
            </a:r>
            <a:endParaRPr lang="en-US" b="1" dirty="0"/>
          </a:p>
        </p:txBody>
      </p:sp>
      <p:cxnSp>
        <p:nvCxnSpPr>
          <p:cNvPr id="36" name="Straight Arrow Connector 35"/>
          <p:cNvCxnSpPr/>
          <p:nvPr/>
        </p:nvCxnSpPr>
        <p:spPr>
          <a:xfrm flipV="1">
            <a:off x="1693334" y="3761979"/>
            <a:ext cx="3280833" cy="6711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V="1">
            <a:off x="1663699" y="3761979"/>
            <a:ext cx="1251355" cy="4660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82970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 1</a:t>
            </a:r>
            <a:endParaRPr lang="en-US" dirty="0"/>
          </a:p>
        </p:txBody>
      </p:sp>
      <p:sp>
        <p:nvSpPr>
          <p:cNvPr id="3" name="Content Placeholder 2"/>
          <p:cNvSpPr>
            <a:spLocks noGrp="1"/>
          </p:cNvSpPr>
          <p:nvPr>
            <p:ph idx="1"/>
          </p:nvPr>
        </p:nvSpPr>
        <p:spPr>
          <a:xfrm>
            <a:off x="711200" y="1645000"/>
            <a:ext cx="10515600" cy="4351338"/>
          </a:xfrm>
        </p:spPr>
        <p:txBody>
          <a:bodyPr/>
          <a:lstStyle/>
          <a:p>
            <a:r>
              <a:rPr lang="en-US" dirty="0" smtClean="0"/>
              <a:t>If a DAG has no directed paths of length d then it can be </a:t>
            </a:r>
            <a:r>
              <a:rPr lang="en-US" dirty="0" err="1" smtClean="0"/>
              <a:t>pebbed</a:t>
            </a:r>
            <a:r>
              <a:rPr lang="en-US" dirty="0" smtClean="0"/>
              <a:t> in at most d rounds (parallel)</a:t>
            </a:r>
          </a:p>
          <a:p>
            <a:endParaRPr lang="en-US"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33</a:t>
            </a:fld>
            <a:endParaRPr lang="en-US"/>
          </a:p>
        </p:txBody>
      </p:sp>
      <p:sp>
        <p:nvSpPr>
          <p:cNvPr id="5" name="Oval 4"/>
          <p:cNvSpPr/>
          <p:nvPr/>
        </p:nvSpPr>
        <p:spPr>
          <a:xfrm>
            <a:off x="711200" y="4001294"/>
            <a:ext cx="982134" cy="863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842683" y="3136370"/>
            <a:ext cx="982134" cy="863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827866" y="4228041"/>
            <a:ext cx="982134" cy="863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27866" y="5400148"/>
            <a:ext cx="982134" cy="863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974167" y="3137694"/>
            <a:ext cx="982134" cy="8636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74167" y="4228041"/>
            <a:ext cx="982134" cy="8636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74167" y="5352257"/>
            <a:ext cx="982134" cy="8636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592357" y="3761979"/>
            <a:ext cx="982134" cy="8636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592357" y="4864894"/>
            <a:ext cx="982134" cy="8636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482011" y="4228041"/>
            <a:ext cx="982134" cy="8636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endCxn id="7" idx="2"/>
          </p:cNvCxnSpPr>
          <p:nvPr/>
        </p:nvCxnSpPr>
        <p:spPr>
          <a:xfrm>
            <a:off x="1641211" y="4625579"/>
            <a:ext cx="1186655" cy="342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a:stCxn id="5" idx="5"/>
          </p:cNvCxnSpPr>
          <p:nvPr/>
        </p:nvCxnSpPr>
        <p:spPr>
          <a:xfrm>
            <a:off x="1549504" y="4738423"/>
            <a:ext cx="1293179" cy="8983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a:stCxn id="6" idx="6"/>
          </p:cNvCxnSpPr>
          <p:nvPr/>
        </p:nvCxnSpPr>
        <p:spPr>
          <a:xfrm>
            <a:off x="3824817" y="3568170"/>
            <a:ext cx="1149350" cy="9575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p:cNvCxnSpPr>
            <a:endCxn id="10" idx="2"/>
          </p:cNvCxnSpPr>
          <p:nvPr/>
        </p:nvCxnSpPr>
        <p:spPr>
          <a:xfrm>
            <a:off x="3810000" y="4586949"/>
            <a:ext cx="1164167" cy="728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a:endCxn id="11" idx="2"/>
          </p:cNvCxnSpPr>
          <p:nvPr/>
        </p:nvCxnSpPr>
        <p:spPr>
          <a:xfrm flipV="1">
            <a:off x="3784070" y="5784057"/>
            <a:ext cx="1190097" cy="510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p:cNvCxnSpPr>
            <a:endCxn id="12" idx="1"/>
          </p:cNvCxnSpPr>
          <p:nvPr/>
        </p:nvCxnSpPr>
        <p:spPr>
          <a:xfrm>
            <a:off x="5887771" y="3679694"/>
            <a:ext cx="848416" cy="2087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p:cNvCxnSpPr>
            <a:stCxn id="8" idx="7"/>
            <a:endCxn id="10" idx="3"/>
          </p:cNvCxnSpPr>
          <p:nvPr/>
        </p:nvCxnSpPr>
        <p:spPr>
          <a:xfrm flipV="1">
            <a:off x="3666170" y="4965170"/>
            <a:ext cx="1451827" cy="5614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p:cNvCxnSpPr>
            <a:endCxn id="13" idx="2"/>
          </p:cNvCxnSpPr>
          <p:nvPr/>
        </p:nvCxnSpPr>
        <p:spPr>
          <a:xfrm flipV="1">
            <a:off x="5930371" y="5296694"/>
            <a:ext cx="661986" cy="3401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p:cNvCxnSpPr>
            <a:stCxn id="10" idx="6"/>
            <a:endCxn id="14" idx="2"/>
          </p:cNvCxnSpPr>
          <p:nvPr/>
        </p:nvCxnSpPr>
        <p:spPr>
          <a:xfrm>
            <a:off x="5956301" y="4659841"/>
            <a:ext cx="252571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p:cNvCxnSpPr>
            <a:stCxn id="13" idx="6"/>
            <a:endCxn id="14" idx="3"/>
          </p:cNvCxnSpPr>
          <p:nvPr/>
        </p:nvCxnSpPr>
        <p:spPr>
          <a:xfrm flipV="1">
            <a:off x="7574491" y="4965170"/>
            <a:ext cx="1051350" cy="3315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8" name="TextBox 57"/>
          <p:cNvSpPr txBox="1"/>
          <p:nvPr/>
        </p:nvSpPr>
        <p:spPr>
          <a:xfrm>
            <a:off x="668177" y="6215857"/>
            <a:ext cx="941989" cy="369332"/>
          </a:xfrm>
          <a:prstGeom prst="rect">
            <a:avLst/>
          </a:prstGeom>
          <a:noFill/>
        </p:spPr>
        <p:txBody>
          <a:bodyPr wrap="none" rtlCol="0">
            <a:spAutoFit/>
          </a:bodyPr>
          <a:lstStyle/>
          <a:p>
            <a:r>
              <a:rPr lang="en-US" b="1" dirty="0" smtClean="0"/>
              <a:t>Depth 1</a:t>
            </a:r>
            <a:endParaRPr lang="en-US" b="1" dirty="0"/>
          </a:p>
        </p:txBody>
      </p:sp>
      <p:sp>
        <p:nvSpPr>
          <p:cNvPr id="59" name="TextBox 58"/>
          <p:cNvSpPr txBox="1"/>
          <p:nvPr/>
        </p:nvSpPr>
        <p:spPr>
          <a:xfrm>
            <a:off x="2915054" y="6321453"/>
            <a:ext cx="941989" cy="369332"/>
          </a:xfrm>
          <a:prstGeom prst="rect">
            <a:avLst/>
          </a:prstGeom>
          <a:noFill/>
        </p:spPr>
        <p:txBody>
          <a:bodyPr wrap="none" rtlCol="0">
            <a:spAutoFit/>
          </a:bodyPr>
          <a:lstStyle/>
          <a:p>
            <a:r>
              <a:rPr lang="en-US" b="1" dirty="0" smtClean="0"/>
              <a:t>Depth 2</a:t>
            </a:r>
            <a:endParaRPr lang="en-US" b="1" dirty="0"/>
          </a:p>
        </p:txBody>
      </p:sp>
      <p:sp>
        <p:nvSpPr>
          <p:cNvPr id="60" name="TextBox 59"/>
          <p:cNvSpPr txBox="1"/>
          <p:nvPr/>
        </p:nvSpPr>
        <p:spPr>
          <a:xfrm>
            <a:off x="5068999" y="6355862"/>
            <a:ext cx="941989" cy="369332"/>
          </a:xfrm>
          <a:prstGeom prst="rect">
            <a:avLst/>
          </a:prstGeom>
          <a:noFill/>
        </p:spPr>
        <p:txBody>
          <a:bodyPr wrap="none" rtlCol="0">
            <a:spAutoFit/>
          </a:bodyPr>
          <a:lstStyle/>
          <a:p>
            <a:r>
              <a:rPr lang="en-US" b="1" dirty="0" smtClean="0"/>
              <a:t>Depth 3</a:t>
            </a:r>
            <a:endParaRPr lang="en-US" b="1" dirty="0"/>
          </a:p>
        </p:txBody>
      </p:sp>
      <p:sp>
        <p:nvSpPr>
          <p:cNvPr id="61" name="TextBox 60"/>
          <p:cNvSpPr txBox="1"/>
          <p:nvPr/>
        </p:nvSpPr>
        <p:spPr>
          <a:xfrm>
            <a:off x="6663432" y="6307165"/>
            <a:ext cx="941989" cy="369332"/>
          </a:xfrm>
          <a:prstGeom prst="rect">
            <a:avLst/>
          </a:prstGeom>
          <a:noFill/>
        </p:spPr>
        <p:txBody>
          <a:bodyPr wrap="none" rtlCol="0">
            <a:spAutoFit/>
          </a:bodyPr>
          <a:lstStyle/>
          <a:p>
            <a:r>
              <a:rPr lang="en-US" b="1" dirty="0" smtClean="0"/>
              <a:t>Depth 4</a:t>
            </a:r>
            <a:endParaRPr lang="en-US" b="1" dirty="0"/>
          </a:p>
        </p:txBody>
      </p:sp>
      <p:sp>
        <p:nvSpPr>
          <p:cNvPr id="62" name="TextBox 61"/>
          <p:cNvSpPr txBox="1"/>
          <p:nvPr/>
        </p:nvSpPr>
        <p:spPr>
          <a:xfrm>
            <a:off x="8522156" y="6263748"/>
            <a:ext cx="941989" cy="369332"/>
          </a:xfrm>
          <a:prstGeom prst="rect">
            <a:avLst/>
          </a:prstGeom>
          <a:noFill/>
        </p:spPr>
        <p:txBody>
          <a:bodyPr wrap="none" rtlCol="0">
            <a:spAutoFit/>
          </a:bodyPr>
          <a:lstStyle/>
          <a:p>
            <a:r>
              <a:rPr lang="en-US" b="1" dirty="0" smtClean="0"/>
              <a:t>Depth 5</a:t>
            </a:r>
            <a:endParaRPr lang="en-US" b="1" dirty="0"/>
          </a:p>
        </p:txBody>
      </p:sp>
      <p:sp>
        <p:nvSpPr>
          <p:cNvPr id="33" name="TextBox 32"/>
          <p:cNvSpPr txBox="1"/>
          <p:nvPr/>
        </p:nvSpPr>
        <p:spPr>
          <a:xfrm>
            <a:off x="624765" y="2579237"/>
            <a:ext cx="974113" cy="369332"/>
          </a:xfrm>
          <a:prstGeom prst="rect">
            <a:avLst/>
          </a:prstGeom>
          <a:noFill/>
        </p:spPr>
        <p:txBody>
          <a:bodyPr wrap="none" rtlCol="0">
            <a:spAutoFit/>
          </a:bodyPr>
          <a:lstStyle/>
          <a:p>
            <a:r>
              <a:rPr lang="en-US" b="1" dirty="0" smtClean="0"/>
              <a:t>Round 1</a:t>
            </a:r>
            <a:endParaRPr lang="en-US" b="1" dirty="0"/>
          </a:p>
        </p:txBody>
      </p:sp>
      <p:cxnSp>
        <p:nvCxnSpPr>
          <p:cNvPr id="34" name="Straight Arrow Connector 33"/>
          <p:cNvCxnSpPr/>
          <p:nvPr/>
        </p:nvCxnSpPr>
        <p:spPr>
          <a:xfrm flipV="1">
            <a:off x="1693334" y="3761979"/>
            <a:ext cx="3280833" cy="6711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a:off x="3680987" y="3262841"/>
            <a:ext cx="1293180" cy="1972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flipV="1">
            <a:off x="1663699" y="3761979"/>
            <a:ext cx="1251355" cy="4660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2827866" y="2579237"/>
            <a:ext cx="974113" cy="369332"/>
          </a:xfrm>
          <a:prstGeom prst="rect">
            <a:avLst/>
          </a:prstGeom>
          <a:noFill/>
        </p:spPr>
        <p:txBody>
          <a:bodyPr wrap="none" rtlCol="0">
            <a:spAutoFit/>
          </a:bodyPr>
          <a:lstStyle/>
          <a:p>
            <a:r>
              <a:rPr lang="en-US" b="1" dirty="0" smtClean="0"/>
              <a:t>Round 2</a:t>
            </a:r>
            <a:endParaRPr lang="en-US" b="1" dirty="0"/>
          </a:p>
        </p:txBody>
      </p:sp>
    </p:spTree>
    <p:extLst>
      <p:ext uri="{BB962C8B-B14F-4D97-AF65-F5344CB8AC3E}">
        <p14:creationId xmlns:p14="http://schemas.microsoft.com/office/powerpoint/2010/main" val="3037396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 1</a:t>
            </a:r>
            <a:endParaRPr lang="en-US" dirty="0"/>
          </a:p>
        </p:txBody>
      </p:sp>
      <p:sp>
        <p:nvSpPr>
          <p:cNvPr id="3" name="Content Placeholder 2"/>
          <p:cNvSpPr>
            <a:spLocks noGrp="1"/>
          </p:cNvSpPr>
          <p:nvPr>
            <p:ph idx="1"/>
          </p:nvPr>
        </p:nvSpPr>
        <p:spPr>
          <a:xfrm>
            <a:off x="711200" y="1645000"/>
            <a:ext cx="10515600" cy="4351338"/>
          </a:xfrm>
        </p:spPr>
        <p:txBody>
          <a:bodyPr/>
          <a:lstStyle/>
          <a:p>
            <a:r>
              <a:rPr lang="en-US" dirty="0" smtClean="0"/>
              <a:t>If a DAG has no directed paths of length d then it can be </a:t>
            </a:r>
            <a:r>
              <a:rPr lang="en-US" dirty="0" err="1" smtClean="0"/>
              <a:t>pebbed</a:t>
            </a:r>
            <a:r>
              <a:rPr lang="en-US" dirty="0" smtClean="0"/>
              <a:t> in at most d rounds (parallel)</a:t>
            </a:r>
          </a:p>
          <a:p>
            <a:endParaRPr lang="en-US"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34</a:t>
            </a:fld>
            <a:endParaRPr lang="en-US"/>
          </a:p>
        </p:txBody>
      </p:sp>
      <p:sp>
        <p:nvSpPr>
          <p:cNvPr id="5" name="Oval 4"/>
          <p:cNvSpPr/>
          <p:nvPr/>
        </p:nvSpPr>
        <p:spPr>
          <a:xfrm>
            <a:off x="711200" y="4001294"/>
            <a:ext cx="982134" cy="863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842683" y="3136370"/>
            <a:ext cx="982134" cy="863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827866" y="4228041"/>
            <a:ext cx="982134" cy="863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27866" y="5400148"/>
            <a:ext cx="982134" cy="863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974167" y="3137694"/>
            <a:ext cx="982134" cy="863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74167" y="4228041"/>
            <a:ext cx="982134" cy="863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74167" y="5352257"/>
            <a:ext cx="982134" cy="863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592357" y="3761979"/>
            <a:ext cx="982134" cy="8636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592357" y="4864894"/>
            <a:ext cx="982134" cy="8636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482011" y="4228041"/>
            <a:ext cx="982134" cy="8636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endCxn id="7" idx="2"/>
          </p:cNvCxnSpPr>
          <p:nvPr/>
        </p:nvCxnSpPr>
        <p:spPr>
          <a:xfrm>
            <a:off x="1641211" y="4625579"/>
            <a:ext cx="1186655" cy="342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a:stCxn id="5" idx="5"/>
          </p:cNvCxnSpPr>
          <p:nvPr/>
        </p:nvCxnSpPr>
        <p:spPr>
          <a:xfrm>
            <a:off x="1549504" y="4738423"/>
            <a:ext cx="1293179" cy="8983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a:stCxn id="6" idx="6"/>
          </p:cNvCxnSpPr>
          <p:nvPr/>
        </p:nvCxnSpPr>
        <p:spPr>
          <a:xfrm>
            <a:off x="3824817" y="3568170"/>
            <a:ext cx="1149350" cy="9575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p:cNvCxnSpPr>
            <a:endCxn id="10" idx="2"/>
          </p:cNvCxnSpPr>
          <p:nvPr/>
        </p:nvCxnSpPr>
        <p:spPr>
          <a:xfrm>
            <a:off x="3810000" y="4586949"/>
            <a:ext cx="1164167" cy="728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a:endCxn id="11" idx="2"/>
          </p:cNvCxnSpPr>
          <p:nvPr/>
        </p:nvCxnSpPr>
        <p:spPr>
          <a:xfrm flipV="1">
            <a:off x="3784070" y="5784057"/>
            <a:ext cx="1190097" cy="510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p:cNvCxnSpPr>
            <a:endCxn id="12" idx="1"/>
          </p:cNvCxnSpPr>
          <p:nvPr/>
        </p:nvCxnSpPr>
        <p:spPr>
          <a:xfrm>
            <a:off x="5887771" y="3679694"/>
            <a:ext cx="848416" cy="2087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p:cNvCxnSpPr>
            <a:stCxn id="8" idx="7"/>
            <a:endCxn id="10" idx="3"/>
          </p:cNvCxnSpPr>
          <p:nvPr/>
        </p:nvCxnSpPr>
        <p:spPr>
          <a:xfrm flipV="1">
            <a:off x="3666170" y="4965170"/>
            <a:ext cx="1451827" cy="5614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p:cNvCxnSpPr>
            <a:endCxn id="13" idx="2"/>
          </p:cNvCxnSpPr>
          <p:nvPr/>
        </p:nvCxnSpPr>
        <p:spPr>
          <a:xfrm flipV="1">
            <a:off x="5930371" y="5296694"/>
            <a:ext cx="661986" cy="3401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p:cNvCxnSpPr>
            <a:stCxn id="10" idx="6"/>
            <a:endCxn id="14" idx="2"/>
          </p:cNvCxnSpPr>
          <p:nvPr/>
        </p:nvCxnSpPr>
        <p:spPr>
          <a:xfrm>
            <a:off x="5956301" y="4659841"/>
            <a:ext cx="252571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p:cNvCxnSpPr>
            <a:stCxn id="13" idx="6"/>
            <a:endCxn id="14" idx="3"/>
          </p:cNvCxnSpPr>
          <p:nvPr/>
        </p:nvCxnSpPr>
        <p:spPr>
          <a:xfrm flipV="1">
            <a:off x="7574491" y="4965170"/>
            <a:ext cx="1051350" cy="3315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8" name="TextBox 57"/>
          <p:cNvSpPr txBox="1"/>
          <p:nvPr/>
        </p:nvSpPr>
        <p:spPr>
          <a:xfrm>
            <a:off x="668177" y="6215857"/>
            <a:ext cx="941989" cy="369332"/>
          </a:xfrm>
          <a:prstGeom prst="rect">
            <a:avLst/>
          </a:prstGeom>
          <a:noFill/>
        </p:spPr>
        <p:txBody>
          <a:bodyPr wrap="none" rtlCol="0">
            <a:spAutoFit/>
          </a:bodyPr>
          <a:lstStyle/>
          <a:p>
            <a:r>
              <a:rPr lang="en-US" b="1" dirty="0" smtClean="0"/>
              <a:t>Depth 1</a:t>
            </a:r>
            <a:endParaRPr lang="en-US" b="1" dirty="0"/>
          </a:p>
        </p:txBody>
      </p:sp>
      <p:sp>
        <p:nvSpPr>
          <p:cNvPr id="59" name="TextBox 58"/>
          <p:cNvSpPr txBox="1"/>
          <p:nvPr/>
        </p:nvSpPr>
        <p:spPr>
          <a:xfrm>
            <a:off x="2915054" y="6321453"/>
            <a:ext cx="941989" cy="369332"/>
          </a:xfrm>
          <a:prstGeom prst="rect">
            <a:avLst/>
          </a:prstGeom>
          <a:noFill/>
        </p:spPr>
        <p:txBody>
          <a:bodyPr wrap="none" rtlCol="0">
            <a:spAutoFit/>
          </a:bodyPr>
          <a:lstStyle/>
          <a:p>
            <a:r>
              <a:rPr lang="en-US" b="1" dirty="0" smtClean="0"/>
              <a:t>Depth 2</a:t>
            </a:r>
            <a:endParaRPr lang="en-US" b="1" dirty="0"/>
          </a:p>
        </p:txBody>
      </p:sp>
      <p:sp>
        <p:nvSpPr>
          <p:cNvPr id="60" name="TextBox 59"/>
          <p:cNvSpPr txBox="1"/>
          <p:nvPr/>
        </p:nvSpPr>
        <p:spPr>
          <a:xfrm>
            <a:off x="5068999" y="6355862"/>
            <a:ext cx="941989" cy="369332"/>
          </a:xfrm>
          <a:prstGeom prst="rect">
            <a:avLst/>
          </a:prstGeom>
          <a:noFill/>
        </p:spPr>
        <p:txBody>
          <a:bodyPr wrap="none" rtlCol="0">
            <a:spAutoFit/>
          </a:bodyPr>
          <a:lstStyle/>
          <a:p>
            <a:r>
              <a:rPr lang="en-US" b="1" dirty="0" smtClean="0"/>
              <a:t>Depth 3</a:t>
            </a:r>
            <a:endParaRPr lang="en-US" b="1" dirty="0"/>
          </a:p>
        </p:txBody>
      </p:sp>
      <p:sp>
        <p:nvSpPr>
          <p:cNvPr id="61" name="TextBox 60"/>
          <p:cNvSpPr txBox="1"/>
          <p:nvPr/>
        </p:nvSpPr>
        <p:spPr>
          <a:xfrm>
            <a:off x="6663432" y="6307165"/>
            <a:ext cx="941989" cy="369332"/>
          </a:xfrm>
          <a:prstGeom prst="rect">
            <a:avLst/>
          </a:prstGeom>
          <a:noFill/>
        </p:spPr>
        <p:txBody>
          <a:bodyPr wrap="none" rtlCol="0">
            <a:spAutoFit/>
          </a:bodyPr>
          <a:lstStyle/>
          <a:p>
            <a:r>
              <a:rPr lang="en-US" b="1" dirty="0" smtClean="0"/>
              <a:t>Depth 4</a:t>
            </a:r>
            <a:endParaRPr lang="en-US" b="1" dirty="0"/>
          </a:p>
        </p:txBody>
      </p:sp>
      <p:sp>
        <p:nvSpPr>
          <p:cNvPr id="62" name="TextBox 61"/>
          <p:cNvSpPr txBox="1"/>
          <p:nvPr/>
        </p:nvSpPr>
        <p:spPr>
          <a:xfrm>
            <a:off x="8522156" y="6263748"/>
            <a:ext cx="941989" cy="369332"/>
          </a:xfrm>
          <a:prstGeom prst="rect">
            <a:avLst/>
          </a:prstGeom>
          <a:noFill/>
        </p:spPr>
        <p:txBody>
          <a:bodyPr wrap="none" rtlCol="0">
            <a:spAutoFit/>
          </a:bodyPr>
          <a:lstStyle/>
          <a:p>
            <a:r>
              <a:rPr lang="en-US" b="1" dirty="0" smtClean="0"/>
              <a:t>Depth 5</a:t>
            </a:r>
            <a:endParaRPr lang="en-US" b="1" dirty="0"/>
          </a:p>
        </p:txBody>
      </p:sp>
      <p:sp>
        <p:nvSpPr>
          <p:cNvPr id="33" name="TextBox 32"/>
          <p:cNvSpPr txBox="1"/>
          <p:nvPr/>
        </p:nvSpPr>
        <p:spPr>
          <a:xfrm>
            <a:off x="624765" y="2579237"/>
            <a:ext cx="974113" cy="369332"/>
          </a:xfrm>
          <a:prstGeom prst="rect">
            <a:avLst/>
          </a:prstGeom>
          <a:noFill/>
        </p:spPr>
        <p:txBody>
          <a:bodyPr wrap="none" rtlCol="0">
            <a:spAutoFit/>
          </a:bodyPr>
          <a:lstStyle/>
          <a:p>
            <a:r>
              <a:rPr lang="en-US" b="1" dirty="0" smtClean="0"/>
              <a:t>Round 1</a:t>
            </a:r>
            <a:endParaRPr lang="en-US" b="1" dirty="0"/>
          </a:p>
        </p:txBody>
      </p:sp>
      <p:cxnSp>
        <p:nvCxnSpPr>
          <p:cNvPr id="34" name="Straight Arrow Connector 33"/>
          <p:cNvCxnSpPr/>
          <p:nvPr/>
        </p:nvCxnSpPr>
        <p:spPr>
          <a:xfrm flipV="1">
            <a:off x="1693334" y="3761979"/>
            <a:ext cx="3280833" cy="6711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a:off x="3680987" y="3262841"/>
            <a:ext cx="1293180" cy="1972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flipV="1">
            <a:off x="1663699" y="3761979"/>
            <a:ext cx="1251355" cy="4660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2827866" y="2579237"/>
            <a:ext cx="974113" cy="369332"/>
          </a:xfrm>
          <a:prstGeom prst="rect">
            <a:avLst/>
          </a:prstGeom>
          <a:noFill/>
        </p:spPr>
        <p:txBody>
          <a:bodyPr wrap="none" rtlCol="0">
            <a:spAutoFit/>
          </a:bodyPr>
          <a:lstStyle/>
          <a:p>
            <a:r>
              <a:rPr lang="en-US" b="1" dirty="0" smtClean="0"/>
              <a:t>Round 2</a:t>
            </a:r>
            <a:endParaRPr lang="en-US" b="1" dirty="0"/>
          </a:p>
        </p:txBody>
      </p:sp>
      <p:sp>
        <p:nvSpPr>
          <p:cNvPr id="35" name="TextBox 34"/>
          <p:cNvSpPr txBox="1"/>
          <p:nvPr/>
        </p:nvSpPr>
        <p:spPr>
          <a:xfrm>
            <a:off x="5030967" y="2521229"/>
            <a:ext cx="974113" cy="369332"/>
          </a:xfrm>
          <a:prstGeom prst="rect">
            <a:avLst/>
          </a:prstGeom>
          <a:noFill/>
        </p:spPr>
        <p:txBody>
          <a:bodyPr wrap="none" rtlCol="0">
            <a:spAutoFit/>
          </a:bodyPr>
          <a:lstStyle/>
          <a:p>
            <a:r>
              <a:rPr lang="en-US" b="1" dirty="0" smtClean="0"/>
              <a:t>Round 3</a:t>
            </a:r>
            <a:endParaRPr lang="en-US" b="1" dirty="0"/>
          </a:p>
        </p:txBody>
      </p:sp>
    </p:spTree>
    <p:extLst>
      <p:ext uri="{BB962C8B-B14F-4D97-AF65-F5344CB8AC3E}">
        <p14:creationId xmlns:p14="http://schemas.microsoft.com/office/powerpoint/2010/main" val="3312293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 1</a:t>
            </a:r>
            <a:endParaRPr lang="en-US" dirty="0"/>
          </a:p>
        </p:txBody>
      </p:sp>
      <p:sp>
        <p:nvSpPr>
          <p:cNvPr id="3" name="Content Placeholder 2"/>
          <p:cNvSpPr>
            <a:spLocks noGrp="1"/>
          </p:cNvSpPr>
          <p:nvPr>
            <p:ph idx="1"/>
          </p:nvPr>
        </p:nvSpPr>
        <p:spPr>
          <a:xfrm>
            <a:off x="711200" y="1645000"/>
            <a:ext cx="10515600" cy="4351338"/>
          </a:xfrm>
        </p:spPr>
        <p:txBody>
          <a:bodyPr/>
          <a:lstStyle/>
          <a:p>
            <a:r>
              <a:rPr lang="en-US" dirty="0" smtClean="0"/>
              <a:t>If a DAG has no directed paths of length d then it can be </a:t>
            </a:r>
            <a:r>
              <a:rPr lang="en-US" dirty="0" err="1" smtClean="0"/>
              <a:t>pebbed</a:t>
            </a:r>
            <a:r>
              <a:rPr lang="en-US" dirty="0" smtClean="0"/>
              <a:t> in at most d rounds (parallel)</a:t>
            </a:r>
          </a:p>
          <a:p>
            <a:endParaRPr lang="en-US"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35</a:t>
            </a:fld>
            <a:endParaRPr lang="en-US"/>
          </a:p>
        </p:txBody>
      </p:sp>
      <p:sp>
        <p:nvSpPr>
          <p:cNvPr id="5" name="Oval 4"/>
          <p:cNvSpPr/>
          <p:nvPr/>
        </p:nvSpPr>
        <p:spPr>
          <a:xfrm>
            <a:off x="711200" y="4001294"/>
            <a:ext cx="982134" cy="863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842683" y="3136370"/>
            <a:ext cx="982134" cy="863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827866" y="4228041"/>
            <a:ext cx="982134" cy="863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27866" y="5400148"/>
            <a:ext cx="982134" cy="863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974167" y="3137694"/>
            <a:ext cx="982134" cy="863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74167" y="4228041"/>
            <a:ext cx="982134" cy="863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74167" y="5352257"/>
            <a:ext cx="982134" cy="863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592357" y="3761979"/>
            <a:ext cx="982134" cy="863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592357" y="4864894"/>
            <a:ext cx="982134" cy="863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482011" y="4228041"/>
            <a:ext cx="982134" cy="8636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endCxn id="7" idx="2"/>
          </p:cNvCxnSpPr>
          <p:nvPr/>
        </p:nvCxnSpPr>
        <p:spPr>
          <a:xfrm>
            <a:off x="1641211" y="4625579"/>
            <a:ext cx="1186655" cy="342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a:stCxn id="5" idx="5"/>
          </p:cNvCxnSpPr>
          <p:nvPr/>
        </p:nvCxnSpPr>
        <p:spPr>
          <a:xfrm>
            <a:off x="1549504" y="4738423"/>
            <a:ext cx="1293179" cy="8983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a:stCxn id="6" idx="6"/>
          </p:cNvCxnSpPr>
          <p:nvPr/>
        </p:nvCxnSpPr>
        <p:spPr>
          <a:xfrm>
            <a:off x="3824817" y="3568170"/>
            <a:ext cx="1149350" cy="9575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p:cNvCxnSpPr>
            <a:endCxn id="10" idx="2"/>
          </p:cNvCxnSpPr>
          <p:nvPr/>
        </p:nvCxnSpPr>
        <p:spPr>
          <a:xfrm>
            <a:off x="3810000" y="4586949"/>
            <a:ext cx="1164167" cy="728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a:endCxn id="11" idx="2"/>
          </p:cNvCxnSpPr>
          <p:nvPr/>
        </p:nvCxnSpPr>
        <p:spPr>
          <a:xfrm flipV="1">
            <a:off x="3784070" y="5784057"/>
            <a:ext cx="1190097" cy="510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p:cNvCxnSpPr>
            <a:endCxn id="12" idx="1"/>
          </p:cNvCxnSpPr>
          <p:nvPr/>
        </p:nvCxnSpPr>
        <p:spPr>
          <a:xfrm>
            <a:off x="5887771" y="3679694"/>
            <a:ext cx="848416" cy="2087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p:cNvCxnSpPr>
            <a:stCxn id="8" idx="7"/>
            <a:endCxn id="10" idx="3"/>
          </p:cNvCxnSpPr>
          <p:nvPr/>
        </p:nvCxnSpPr>
        <p:spPr>
          <a:xfrm flipV="1">
            <a:off x="3666170" y="4965170"/>
            <a:ext cx="1451827" cy="5614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p:cNvCxnSpPr>
            <a:endCxn id="13" idx="2"/>
          </p:cNvCxnSpPr>
          <p:nvPr/>
        </p:nvCxnSpPr>
        <p:spPr>
          <a:xfrm flipV="1">
            <a:off x="5930371" y="5296694"/>
            <a:ext cx="661986" cy="3401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p:cNvCxnSpPr>
            <a:stCxn id="10" idx="6"/>
            <a:endCxn id="14" idx="2"/>
          </p:cNvCxnSpPr>
          <p:nvPr/>
        </p:nvCxnSpPr>
        <p:spPr>
          <a:xfrm>
            <a:off x="5956301" y="4659841"/>
            <a:ext cx="252571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p:cNvCxnSpPr>
            <a:stCxn id="13" idx="6"/>
            <a:endCxn id="14" idx="3"/>
          </p:cNvCxnSpPr>
          <p:nvPr/>
        </p:nvCxnSpPr>
        <p:spPr>
          <a:xfrm flipV="1">
            <a:off x="7574491" y="4965170"/>
            <a:ext cx="1051350" cy="3315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8" name="TextBox 57"/>
          <p:cNvSpPr txBox="1"/>
          <p:nvPr/>
        </p:nvSpPr>
        <p:spPr>
          <a:xfrm>
            <a:off x="668177" y="6215857"/>
            <a:ext cx="941989" cy="369332"/>
          </a:xfrm>
          <a:prstGeom prst="rect">
            <a:avLst/>
          </a:prstGeom>
          <a:noFill/>
        </p:spPr>
        <p:txBody>
          <a:bodyPr wrap="none" rtlCol="0">
            <a:spAutoFit/>
          </a:bodyPr>
          <a:lstStyle/>
          <a:p>
            <a:r>
              <a:rPr lang="en-US" b="1" dirty="0" smtClean="0"/>
              <a:t>Depth 1</a:t>
            </a:r>
            <a:endParaRPr lang="en-US" b="1" dirty="0"/>
          </a:p>
        </p:txBody>
      </p:sp>
      <p:sp>
        <p:nvSpPr>
          <p:cNvPr id="59" name="TextBox 58"/>
          <p:cNvSpPr txBox="1"/>
          <p:nvPr/>
        </p:nvSpPr>
        <p:spPr>
          <a:xfrm>
            <a:off x="2915054" y="6321453"/>
            <a:ext cx="941989" cy="369332"/>
          </a:xfrm>
          <a:prstGeom prst="rect">
            <a:avLst/>
          </a:prstGeom>
          <a:noFill/>
        </p:spPr>
        <p:txBody>
          <a:bodyPr wrap="none" rtlCol="0">
            <a:spAutoFit/>
          </a:bodyPr>
          <a:lstStyle/>
          <a:p>
            <a:r>
              <a:rPr lang="en-US" b="1" dirty="0" smtClean="0"/>
              <a:t>Depth 2</a:t>
            </a:r>
            <a:endParaRPr lang="en-US" b="1" dirty="0"/>
          </a:p>
        </p:txBody>
      </p:sp>
      <p:sp>
        <p:nvSpPr>
          <p:cNvPr id="60" name="TextBox 59"/>
          <p:cNvSpPr txBox="1"/>
          <p:nvPr/>
        </p:nvSpPr>
        <p:spPr>
          <a:xfrm>
            <a:off x="5068999" y="6355862"/>
            <a:ext cx="941989" cy="369332"/>
          </a:xfrm>
          <a:prstGeom prst="rect">
            <a:avLst/>
          </a:prstGeom>
          <a:noFill/>
        </p:spPr>
        <p:txBody>
          <a:bodyPr wrap="none" rtlCol="0">
            <a:spAutoFit/>
          </a:bodyPr>
          <a:lstStyle/>
          <a:p>
            <a:r>
              <a:rPr lang="en-US" b="1" dirty="0" smtClean="0"/>
              <a:t>Depth 3</a:t>
            </a:r>
            <a:endParaRPr lang="en-US" b="1" dirty="0"/>
          </a:p>
        </p:txBody>
      </p:sp>
      <p:sp>
        <p:nvSpPr>
          <p:cNvPr id="61" name="TextBox 60"/>
          <p:cNvSpPr txBox="1"/>
          <p:nvPr/>
        </p:nvSpPr>
        <p:spPr>
          <a:xfrm>
            <a:off x="6663432" y="6307165"/>
            <a:ext cx="941989" cy="369332"/>
          </a:xfrm>
          <a:prstGeom prst="rect">
            <a:avLst/>
          </a:prstGeom>
          <a:noFill/>
        </p:spPr>
        <p:txBody>
          <a:bodyPr wrap="none" rtlCol="0">
            <a:spAutoFit/>
          </a:bodyPr>
          <a:lstStyle/>
          <a:p>
            <a:r>
              <a:rPr lang="en-US" b="1" dirty="0" smtClean="0"/>
              <a:t>Depth 4</a:t>
            </a:r>
            <a:endParaRPr lang="en-US" b="1" dirty="0"/>
          </a:p>
        </p:txBody>
      </p:sp>
      <p:sp>
        <p:nvSpPr>
          <p:cNvPr id="62" name="TextBox 61"/>
          <p:cNvSpPr txBox="1"/>
          <p:nvPr/>
        </p:nvSpPr>
        <p:spPr>
          <a:xfrm>
            <a:off x="8522156" y="6263748"/>
            <a:ext cx="941989" cy="369332"/>
          </a:xfrm>
          <a:prstGeom prst="rect">
            <a:avLst/>
          </a:prstGeom>
          <a:noFill/>
        </p:spPr>
        <p:txBody>
          <a:bodyPr wrap="none" rtlCol="0">
            <a:spAutoFit/>
          </a:bodyPr>
          <a:lstStyle/>
          <a:p>
            <a:r>
              <a:rPr lang="en-US" b="1" dirty="0" smtClean="0"/>
              <a:t>Depth 5</a:t>
            </a:r>
            <a:endParaRPr lang="en-US" b="1" dirty="0"/>
          </a:p>
        </p:txBody>
      </p:sp>
      <p:sp>
        <p:nvSpPr>
          <p:cNvPr id="33" name="TextBox 32"/>
          <p:cNvSpPr txBox="1"/>
          <p:nvPr/>
        </p:nvSpPr>
        <p:spPr>
          <a:xfrm>
            <a:off x="624765" y="2579237"/>
            <a:ext cx="974113" cy="369332"/>
          </a:xfrm>
          <a:prstGeom prst="rect">
            <a:avLst/>
          </a:prstGeom>
          <a:noFill/>
        </p:spPr>
        <p:txBody>
          <a:bodyPr wrap="none" rtlCol="0">
            <a:spAutoFit/>
          </a:bodyPr>
          <a:lstStyle/>
          <a:p>
            <a:r>
              <a:rPr lang="en-US" b="1" dirty="0" smtClean="0"/>
              <a:t>Round 1</a:t>
            </a:r>
            <a:endParaRPr lang="en-US" b="1" dirty="0"/>
          </a:p>
        </p:txBody>
      </p:sp>
      <p:cxnSp>
        <p:nvCxnSpPr>
          <p:cNvPr id="34" name="Straight Arrow Connector 33"/>
          <p:cNvCxnSpPr/>
          <p:nvPr/>
        </p:nvCxnSpPr>
        <p:spPr>
          <a:xfrm flipV="1">
            <a:off x="1693334" y="3761979"/>
            <a:ext cx="3280833" cy="6711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a:off x="3680987" y="3262841"/>
            <a:ext cx="1293180" cy="1972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flipV="1">
            <a:off x="1663699" y="3761979"/>
            <a:ext cx="1251355" cy="4660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2827866" y="2579237"/>
            <a:ext cx="974113" cy="369332"/>
          </a:xfrm>
          <a:prstGeom prst="rect">
            <a:avLst/>
          </a:prstGeom>
          <a:noFill/>
        </p:spPr>
        <p:txBody>
          <a:bodyPr wrap="none" rtlCol="0">
            <a:spAutoFit/>
          </a:bodyPr>
          <a:lstStyle/>
          <a:p>
            <a:r>
              <a:rPr lang="en-US" b="1" dirty="0" smtClean="0"/>
              <a:t>Round 2</a:t>
            </a:r>
            <a:endParaRPr lang="en-US" b="1" dirty="0"/>
          </a:p>
        </p:txBody>
      </p:sp>
      <p:sp>
        <p:nvSpPr>
          <p:cNvPr id="35" name="TextBox 34"/>
          <p:cNvSpPr txBox="1"/>
          <p:nvPr/>
        </p:nvSpPr>
        <p:spPr>
          <a:xfrm>
            <a:off x="5030967" y="2521229"/>
            <a:ext cx="974113" cy="369332"/>
          </a:xfrm>
          <a:prstGeom prst="rect">
            <a:avLst/>
          </a:prstGeom>
          <a:noFill/>
        </p:spPr>
        <p:txBody>
          <a:bodyPr wrap="none" rtlCol="0">
            <a:spAutoFit/>
          </a:bodyPr>
          <a:lstStyle/>
          <a:p>
            <a:r>
              <a:rPr lang="en-US" b="1" dirty="0" smtClean="0"/>
              <a:t>Round 3</a:t>
            </a:r>
            <a:endParaRPr lang="en-US" b="1" dirty="0"/>
          </a:p>
        </p:txBody>
      </p:sp>
      <p:sp>
        <p:nvSpPr>
          <p:cNvPr id="36" name="TextBox 35"/>
          <p:cNvSpPr txBox="1"/>
          <p:nvPr/>
        </p:nvSpPr>
        <p:spPr>
          <a:xfrm>
            <a:off x="6540276" y="2521229"/>
            <a:ext cx="974113" cy="369332"/>
          </a:xfrm>
          <a:prstGeom prst="rect">
            <a:avLst/>
          </a:prstGeom>
          <a:noFill/>
        </p:spPr>
        <p:txBody>
          <a:bodyPr wrap="none" rtlCol="0">
            <a:spAutoFit/>
          </a:bodyPr>
          <a:lstStyle/>
          <a:p>
            <a:r>
              <a:rPr lang="en-US" b="1" dirty="0" smtClean="0"/>
              <a:t>Round 4</a:t>
            </a:r>
            <a:endParaRPr lang="en-US" b="1" dirty="0"/>
          </a:p>
        </p:txBody>
      </p:sp>
    </p:spTree>
    <p:extLst>
      <p:ext uri="{BB962C8B-B14F-4D97-AF65-F5344CB8AC3E}">
        <p14:creationId xmlns:p14="http://schemas.microsoft.com/office/powerpoint/2010/main" val="377507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 1</a:t>
            </a:r>
            <a:endParaRPr lang="en-US" dirty="0"/>
          </a:p>
        </p:txBody>
      </p:sp>
      <p:sp>
        <p:nvSpPr>
          <p:cNvPr id="3" name="Content Placeholder 2"/>
          <p:cNvSpPr>
            <a:spLocks noGrp="1"/>
          </p:cNvSpPr>
          <p:nvPr>
            <p:ph idx="1"/>
          </p:nvPr>
        </p:nvSpPr>
        <p:spPr>
          <a:xfrm>
            <a:off x="711200" y="1645000"/>
            <a:ext cx="10515600" cy="4351338"/>
          </a:xfrm>
        </p:spPr>
        <p:txBody>
          <a:bodyPr/>
          <a:lstStyle/>
          <a:p>
            <a:r>
              <a:rPr lang="en-US" dirty="0" smtClean="0"/>
              <a:t>If a DAG has no directed paths of length d then it can be </a:t>
            </a:r>
            <a:r>
              <a:rPr lang="en-US" dirty="0" err="1" smtClean="0"/>
              <a:t>pebbed</a:t>
            </a:r>
            <a:r>
              <a:rPr lang="en-US" dirty="0" smtClean="0"/>
              <a:t> in at most d rounds (parallel)</a:t>
            </a:r>
          </a:p>
          <a:p>
            <a:endParaRPr lang="en-US"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36</a:t>
            </a:fld>
            <a:endParaRPr lang="en-US"/>
          </a:p>
        </p:txBody>
      </p:sp>
      <p:sp>
        <p:nvSpPr>
          <p:cNvPr id="5" name="Oval 4"/>
          <p:cNvSpPr/>
          <p:nvPr/>
        </p:nvSpPr>
        <p:spPr>
          <a:xfrm>
            <a:off x="711200" y="4001294"/>
            <a:ext cx="982134" cy="863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842683" y="3136370"/>
            <a:ext cx="982134" cy="863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827866" y="4228041"/>
            <a:ext cx="982134" cy="863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27866" y="5400148"/>
            <a:ext cx="982134" cy="863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974167" y="3137694"/>
            <a:ext cx="982134" cy="863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74167" y="4228041"/>
            <a:ext cx="982134" cy="863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74167" y="5352257"/>
            <a:ext cx="982134" cy="863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592357" y="3761979"/>
            <a:ext cx="982134" cy="863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592357" y="4864894"/>
            <a:ext cx="982134" cy="863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482011" y="4228041"/>
            <a:ext cx="982134" cy="863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endCxn id="7" idx="2"/>
          </p:cNvCxnSpPr>
          <p:nvPr/>
        </p:nvCxnSpPr>
        <p:spPr>
          <a:xfrm>
            <a:off x="1641211" y="4625579"/>
            <a:ext cx="1186655" cy="342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a:stCxn id="5" idx="5"/>
          </p:cNvCxnSpPr>
          <p:nvPr/>
        </p:nvCxnSpPr>
        <p:spPr>
          <a:xfrm>
            <a:off x="1549504" y="4738423"/>
            <a:ext cx="1293179" cy="8983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a:stCxn id="6" idx="6"/>
          </p:cNvCxnSpPr>
          <p:nvPr/>
        </p:nvCxnSpPr>
        <p:spPr>
          <a:xfrm>
            <a:off x="3824817" y="3568170"/>
            <a:ext cx="1149350" cy="9575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p:cNvCxnSpPr>
            <a:endCxn id="10" idx="2"/>
          </p:cNvCxnSpPr>
          <p:nvPr/>
        </p:nvCxnSpPr>
        <p:spPr>
          <a:xfrm>
            <a:off x="3810000" y="4586949"/>
            <a:ext cx="1164167" cy="728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a:endCxn id="11" idx="2"/>
          </p:cNvCxnSpPr>
          <p:nvPr/>
        </p:nvCxnSpPr>
        <p:spPr>
          <a:xfrm flipV="1">
            <a:off x="3784070" y="5784057"/>
            <a:ext cx="1190097" cy="510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p:cNvCxnSpPr>
            <a:endCxn id="12" idx="1"/>
          </p:cNvCxnSpPr>
          <p:nvPr/>
        </p:nvCxnSpPr>
        <p:spPr>
          <a:xfrm>
            <a:off x="5887771" y="3679694"/>
            <a:ext cx="848416" cy="2087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p:cNvCxnSpPr>
            <a:stCxn id="8" idx="7"/>
            <a:endCxn id="10" idx="3"/>
          </p:cNvCxnSpPr>
          <p:nvPr/>
        </p:nvCxnSpPr>
        <p:spPr>
          <a:xfrm flipV="1">
            <a:off x="3666170" y="4965170"/>
            <a:ext cx="1451827" cy="5614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p:cNvCxnSpPr>
            <a:endCxn id="13" idx="2"/>
          </p:cNvCxnSpPr>
          <p:nvPr/>
        </p:nvCxnSpPr>
        <p:spPr>
          <a:xfrm flipV="1">
            <a:off x="5930371" y="5296694"/>
            <a:ext cx="661986" cy="3401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p:cNvCxnSpPr>
            <a:stCxn id="10" idx="6"/>
            <a:endCxn id="14" idx="2"/>
          </p:cNvCxnSpPr>
          <p:nvPr/>
        </p:nvCxnSpPr>
        <p:spPr>
          <a:xfrm>
            <a:off x="5956301" y="4659841"/>
            <a:ext cx="252571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p:cNvCxnSpPr>
            <a:stCxn id="13" idx="6"/>
            <a:endCxn id="14" idx="3"/>
          </p:cNvCxnSpPr>
          <p:nvPr/>
        </p:nvCxnSpPr>
        <p:spPr>
          <a:xfrm flipV="1">
            <a:off x="7574491" y="4965170"/>
            <a:ext cx="1051350" cy="3315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8" name="TextBox 57"/>
          <p:cNvSpPr txBox="1"/>
          <p:nvPr/>
        </p:nvSpPr>
        <p:spPr>
          <a:xfrm>
            <a:off x="668177" y="6215857"/>
            <a:ext cx="941989" cy="369332"/>
          </a:xfrm>
          <a:prstGeom prst="rect">
            <a:avLst/>
          </a:prstGeom>
          <a:noFill/>
        </p:spPr>
        <p:txBody>
          <a:bodyPr wrap="none" rtlCol="0">
            <a:spAutoFit/>
          </a:bodyPr>
          <a:lstStyle/>
          <a:p>
            <a:r>
              <a:rPr lang="en-US" b="1" dirty="0" smtClean="0"/>
              <a:t>Depth 1</a:t>
            </a:r>
            <a:endParaRPr lang="en-US" b="1" dirty="0"/>
          </a:p>
        </p:txBody>
      </p:sp>
      <p:sp>
        <p:nvSpPr>
          <p:cNvPr id="59" name="TextBox 58"/>
          <p:cNvSpPr txBox="1"/>
          <p:nvPr/>
        </p:nvSpPr>
        <p:spPr>
          <a:xfrm>
            <a:off x="2915054" y="6321453"/>
            <a:ext cx="941989" cy="369332"/>
          </a:xfrm>
          <a:prstGeom prst="rect">
            <a:avLst/>
          </a:prstGeom>
          <a:noFill/>
        </p:spPr>
        <p:txBody>
          <a:bodyPr wrap="none" rtlCol="0">
            <a:spAutoFit/>
          </a:bodyPr>
          <a:lstStyle/>
          <a:p>
            <a:r>
              <a:rPr lang="en-US" b="1" dirty="0" smtClean="0"/>
              <a:t>Depth 2</a:t>
            </a:r>
            <a:endParaRPr lang="en-US" b="1" dirty="0"/>
          </a:p>
        </p:txBody>
      </p:sp>
      <p:sp>
        <p:nvSpPr>
          <p:cNvPr id="60" name="TextBox 59"/>
          <p:cNvSpPr txBox="1"/>
          <p:nvPr/>
        </p:nvSpPr>
        <p:spPr>
          <a:xfrm>
            <a:off x="5068999" y="6355862"/>
            <a:ext cx="941989" cy="369332"/>
          </a:xfrm>
          <a:prstGeom prst="rect">
            <a:avLst/>
          </a:prstGeom>
          <a:noFill/>
        </p:spPr>
        <p:txBody>
          <a:bodyPr wrap="none" rtlCol="0">
            <a:spAutoFit/>
          </a:bodyPr>
          <a:lstStyle/>
          <a:p>
            <a:r>
              <a:rPr lang="en-US" b="1" dirty="0" smtClean="0"/>
              <a:t>Depth 3</a:t>
            </a:r>
            <a:endParaRPr lang="en-US" b="1" dirty="0"/>
          </a:p>
        </p:txBody>
      </p:sp>
      <p:sp>
        <p:nvSpPr>
          <p:cNvPr id="61" name="TextBox 60"/>
          <p:cNvSpPr txBox="1"/>
          <p:nvPr/>
        </p:nvSpPr>
        <p:spPr>
          <a:xfrm>
            <a:off x="6663432" y="6307165"/>
            <a:ext cx="941989" cy="369332"/>
          </a:xfrm>
          <a:prstGeom prst="rect">
            <a:avLst/>
          </a:prstGeom>
          <a:noFill/>
        </p:spPr>
        <p:txBody>
          <a:bodyPr wrap="none" rtlCol="0">
            <a:spAutoFit/>
          </a:bodyPr>
          <a:lstStyle/>
          <a:p>
            <a:r>
              <a:rPr lang="en-US" b="1" dirty="0" smtClean="0"/>
              <a:t>Depth 4</a:t>
            </a:r>
            <a:endParaRPr lang="en-US" b="1" dirty="0"/>
          </a:p>
        </p:txBody>
      </p:sp>
      <p:sp>
        <p:nvSpPr>
          <p:cNvPr id="62" name="TextBox 61"/>
          <p:cNvSpPr txBox="1"/>
          <p:nvPr/>
        </p:nvSpPr>
        <p:spPr>
          <a:xfrm>
            <a:off x="8522156" y="6263748"/>
            <a:ext cx="941989" cy="369332"/>
          </a:xfrm>
          <a:prstGeom prst="rect">
            <a:avLst/>
          </a:prstGeom>
          <a:noFill/>
        </p:spPr>
        <p:txBody>
          <a:bodyPr wrap="none" rtlCol="0">
            <a:spAutoFit/>
          </a:bodyPr>
          <a:lstStyle/>
          <a:p>
            <a:r>
              <a:rPr lang="en-US" b="1" dirty="0" smtClean="0"/>
              <a:t>Depth 5</a:t>
            </a:r>
            <a:endParaRPr lang="en-US" b="1" dirty="0"/>
          </a:p>
        </p:txBody>
      </p:sp>
      <p:sp>
        <p:nvSpPr>
          <p:cNvPr id="33" name="TextBox 32"/>
          <p:cNvSpPr txBox="1"/>
          <p:nvPr/>
        </p:nvSpPr>
        <p:spPr>
          <a:xfrm>
            <a:off x="624765" y="2579237"/>
            <a:ext cx="974113" cy="369332"/>
          </a:xfrm>
          <a:prstGeom prst="rect">
            <a:avLst/>
          </a:prstGeom>
          <a:noFill/>
        </p:spPr>
        <p:txBody>
          <a:bodyPr wrap="none" rtlCol="0">
            <a:spAutoFit/>
          </a:bodyPr>
          <a:lstStyle/>
          <a:p>
            <a:r>
              <a:rPr lang="en-US" b="1" dirty="0" smtClean="0"/>
              <a:t>Round 1</a:t>
            </a:r>
            <a:endParaRPr lang="en-US" b="1" dirty="0"/>
          </a:p>
        </p:txBody>
      </p:sp>
      <p:cxnSp>
        <p:nvCxnSpPr>
          <p:cNvPr id="34" name="Straight Arrow Connector 33"/>
          <p:cNvCxnSpPr/>
          <p:nvPr/>
        </p:nvCxnSpPr>
        <p:spPr>
          <a:xfrm flipV="1">
            <a:off x="1693334" y="3761979"/>
            <a:ext cx="3280833" cy="6711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a:off x="3680987" y="3262841"/>
            <a:ext cx="1293180" cy="1972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flipV="1">
            <a:off x="1663699" y="3761979"/>
            <a:ext cx="1251355" cy="4660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2827866" y="2579237"/>
            <a:ext cx="974113" cy="369332"/>
          </a:xfrm>
          <a:prstGeom prst="rect">
            <a:avLst/>
          </a:prstGeom>
          <a:noFill/>
        </p:spPr>
        <p:txBody>
          <a:bodyPr wrap="none" rtlCol="0">
            <a:spAutoFit/>
          </a:bodyPr>
          <a:lstStyle/>
          <a:p>
            <a:r>
              <a:rPr lang="en-US" b="1" dirty="0" smtClean="0"/>
              <a:t>Round 2</a:t>
            </a:r>
            <a:endParaRPr lang="en-US" b="1" dirty="0"/>
          </a:p>
        </p:txBody>
      </p:sp>
      <p:sp>
        <p:nvSpPr>
          <p:cNvPr id="35" name="TextBox 34"/>
          <p:cNvSpPr txBox="1"/>
          <p:nvPr/>
        </p:nvSpPr>
        <p:spPr>
          <a:xfrm>
            <a:off x="5030967" y="2521229"/>
            <a:ext cx="974113" cy="369332"/>
          </a:xfrm>
          <a:prstGeom prst="rect">
            <a:avLst/>
          </a:prstGeom>
          <a:noFill/>
        </p:spPr>
        <p:txBody>
          <a:bodyPr wrap="none" rtlCol="0">
            <a:spAutoFit/>
          </a:bodyPr>
          <a:lstStyle/>
          <a:p>
            <a:r>
              <a:rPr lang="en-US" b="1" dirty="0" smtClean="0"/>
              <a:t>Round 3</a:t>
            </a:r>
            <a:endParaRPr lang="en-US" b="1" dirty="0"/>
          </a:p>
        </p:txBody>
      </p:sp>
      <p:sp>
        <p:nvSpPr>
          <p:cNvPr id="36" name="TextBox 35"/>
          <p:cNvSpPr txBox="1"/>
          <p:nvPr/>
        </p:nvSpPr>
        <p:spPr>
          <a:xfrm>
            <a:off x="6540276" y="2521229"/>
            <a:ext cx="974113" cy="369332"/>
          </a:xfrm>
          <a:prstGeom prst="rect">
            <a:avLst/>
          </a:prstGeom>
          <a:noFill/>
        </p:spPr>
        <p:txBody>
          <a:bodyPr wrap="none" rtlCol="0">
            <a:spAutoFit/>
          </a:bodyPr>
          <a:lstStyle/>
          <a:p>
            <a:r>
              <a:rPr lang="en-US" b="1" dirty="0" smtClean="0"/>
              <a:t>Round 4</a:t>
            </a:r>
            <a:endParaRPr lang="en-US" b="1" dirty="0"/>
          </a:p>
        </p:txBody>
      </p:sp>
      <p:sp>
        <p:nvSpPr>
          <p:cNvPr id="44" name="TextBox 43"/>
          <p:cNvSpPr txBox="1"/>
          <p:nvPr/>
        </p:nvSpPr>
        <p:spPr>
          <a:xfrm>
            <a:off x="8396481" y="2521229"/>
            <a:ext cx="974113" cy="369332"/>
          </a:xfrm>
          <a:prstGeom prst="rect">
            <a:avLst/>
          </a:prstGeom>
          <a:noFill/>
        </p:spPr>
        <p:txBody>
          <a:bodyPr wrap="none" rtlCol="0">
            <a:spAutoFit/>
          </a:bodyPr>
          <a:lstStyle/>
          <a:p>
            <a:r>
              <a:rPr lang="en-US" b="1" dirty="0" smtClean="0"/>
              <a:t>Round 5</a:t>
            </a:r>
            <a:endParaRPr lang="en-US" b="1" dirty="0"/>
          </a:p>
        </p:txBody>
      </p:sp>
    </p:spTree>
    <p:extLst>
      <p:ext uri="{BB962C8B-B14F-4D97-AF65-F5344CB8AC3E}">
        <p14:creationId xmlns:p14="http://schemas.microsoft.com/office/powerpoint/2010/main" val="39359586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Attacking (</a:t>
            </a:r>
            <a:r>
              <a:rPr lang="en-US" dirty="0" err="1" smtClean="0"/>
              <a:t>e,d</a:t>
            </a:r>
            <a:r>
              <a:rPr lang="en-US" dirty="0" smtClean="0"/>
              <a:t>)-reducible DAGs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b="1" dirty="0" smtClean="0"/>
                  <a:t>Input: </a:t>
                </a:r>
                <a:r>
                  <a:rPr lang="en-US" dirty="0" smtClean="0"/>
                  <a:t>|S|</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smtClean="0"/>
                  <a:t>e such that depth(G-S) = d, g &gt; d</a:t>
                </a:r>
              </a:p>
              <a:p>
                <a:endParaRPr lang="en-US" dirty="0" smtClean="0"/>
              </a:p>
              <a:p>
                <a:r>
                  <a:rPr lang="en-US" b="1" dirty="0"/>
                  <a:t>Light </a:t>
                </a:r>
                <a:r>
                  <a:rPr lang="en-US" b="1" dirty="0" smtClean="0"/>
                  <a:t>Phase (g rounds)</a:t>
                </a:r>
                <a:r>
                  <a:rPr lang="en-US" dirty="0" smtClean="0"/>
                  <a:t>: </a:t>
                </a:r>
                <a:r>
                  <a:rPr lang="en-US" dirty="0"/>
                  <a:t>Discard most pebbles!</a:t>
                </a:r>
              </a:p>
              <a:p>
                <a:pPr marL="992990" lvl="1" indent="-535790"/>
                <a:r>
                  <a:rPr lang="en-US" dirty="0" smtClean="0"/>
                  <a:t>Goal: Pebble the next g nodes in g (sequential) steps</a:t>
                </a:r>
              </a:p>
              <a:p>
                <a:pPr marL="992990" lvl="1" indent="-535790"/>
                <a:r>
                  <a:rPr lang="en-US" dirty="0" smtClean="0"/>
                  <a:t>Low Memory (only </a:t>
                </a:r>
                <a:r>
                  <a:rPr lang="en-US" dirty="0"/>
                  <a:t>keep pebbles on S and on </a:t>
                </a:r>
                <a:r>
                  <a:rPr lang="en-US" dirty="0" smtClean="0"/>
                  <a:t>parents of new nodes)</a:t>
                </a:r>
                <a:endParaRPr lang="en-US" dirty="0"/>
              </a:p>
              <a:p>
                <a:pPr marL="992990" lvl="1" indent="-535790"/>
                <a:r>
                  <a:rPr lang="en-US" dirty="0" smtClean="0"/>
                  <a:t>Lasts a ``long” time</a:t>
                </a:r>
              </a:p>
              <a:p>
                <a:pPr marL="0" indent="0">
                  <a:buNone/>
                </a:pPr>
                <a:endParaRPr lang="en-US" dirty="0" smtClean="0"/>
              </a:p>
              <a:p>
                <a:r>
                  <a:rPr lang="en-US" b="1" dirty="0" smtClean="0"/>
                  <a:t>Balloon Phase (d rounds):</a:t>
                </a:r>
                <a:r>
                  <a:rPr lang="en-US" dirty="0" smtClean="0"/>
                  <a:t> Greedily Recover Missing Pebbles</a:t>
                </a:r>
              </a:p>
              <a:p>
                <a:pPr lvl="1"/>
                <a:r>
                  <a:rPr lang="en-US" dirty="0" smtClean="0"/>
                  <a:t>Goal: Recover needed pebbles for upcoming light phase</a:t>
                </a:r>
              </a:p>
              <a:p>
                <a:pPr lvl="1"/>
                <a:r>
                  <a:rPr lang="en-US" dirty="0" smtClean="0"/>
                  <a:t>Expensive, but quick (at most d steps in parallel).</a:t>
                </a:r>
              </a:p>
              <a:p>
                <a:endParaRPr lang="en-US"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3081"/>
                </a:stretch>
              </a:blipFill>
            </p:spPr>
            <p:txBody>
              <a:bodyPr/>
              <a:lstStyle/>
              <a:p>
                <a:r>
                  <a:rPr lang="en-US">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58681" y="4755086"/>
            <a:ext cx="4735288" cy="8503714"/>
          </a:xfrm>
          <a:prstGeom prst="rect">
            <a:avLst/>
          </a:prstGeom>
        </p:spPr>
      </p:pic>
      <p:cxnSp>
        <p:nvCxnSpPr>
          <p:cNvPr id="6" name="Straight Arrow Connector 5"/>
          <p:cNvCxnSpPr/>
          <p:nvPr/>
        </p:nvCxnSpPr>
        <p:spPr>
          <a:xfrm>
            <a:off x="19143914" y="9174906"/>
            <a:ext cx="1198768" cy="266639"/>
          </a:xfrm>
          <a:prstGeom prst="straightConnector1">
            <a:avLst/>
          </a:prstGeom>
          <a:ln w="60325">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21407258" y="8035956"/>
                <a:ext cx="3226210" cy="6001643"/>
              </a:xfrm>
              <a:prstGeom prst="rect">
                <a:avLst/>
              </a:prstGeom>
              <a:noFill/>
            </p:spPr>
            <p:txBody>
              <a:bodyPr wrap="square" rtlCol="0">
                <a:spAutoFit/>
              </a:bodyPr>
              <a:lstStyle/>
              <a:p>
                <a:r>
                  <a:rPr lang="en-US" sz="2400" b="1" dirty="0"/>
                  <a:t>In </a:t>
                </a:r>
                <a14:m>
                  <m:oMath xmlns:m="http://schemas.openxmlformats.org/officeDocument/2006/math">
                    <m:r>
                      <a:rPr lang="en-US" sz="2400" b="1" i="1">
                        <a:latin typeface="Cambria Math" panose="02040503050406030204" pitchFamily="18" charset="0"/>
                        <a:ea typeface="Cambria Math" panose="02040503050406030204" pitchFamily="18" charset="0"/>
                      </a:rPr>
                      <m:t>≤ </m:t>
                    </m:r>
                  </m:oMath>
                </a14:m>
                <a:r>
                  <a:rPr lang="en-US" sz="2400" b="1" dirty="0"/>
                  <a:t>d rounds we can recover all of the pebbles. </a:t>
                </a:r>
              </a:p>
              <a:p>
                <a:endParaRPr lang="en-US" sz="2400" b="1" dirty="0"/>
              </a:p>
              <a:p>
                <a:r>
                  <a:rPr lang="en-US" sz="2400" b="1" dirty="0"/>
                  <a:t>One Balloon Phase:     </a:t>
                </a:r>
              </a:p>
              <a:p>
                <a:r>
                  <a:rPr lang="en-US" sz="2400" b="1" dirty="0"/>
                  <a:t>      Cost = O(</a:t>
                </a:r>
                <a:r>
                  <a:rPr lang="en-US" sz="2400" b="1" dirty="0" err="1"/>
                  <a:t>dn</a:t>
                </a:r>
                <a:r>
                  <a:rPr lang="en-US" sz="2400" b="1" dirty="0"/>
                  <a:t>)</a:t>
                </a:r>
              </a:p>
              <a:p>
                <a:endParaRPr lang="en-US" sz="2400" b="1" dirty="0"/>
              </a:p>
              <a:p>
                <a:r>
                  <a:rPr lang="en-US" sz="2400" b="1" dirty="0"/>
                  <a:t>All Balloon Phases:</a:t>
                </a:r>
              </a:p>
              <a:p>
                <a:r>
                  <a:rPr lang="en-US" sz="2400" b="1" dirty="0"/>
                  <a:t>Total Cost= O(dn</a:t>
                </a:r>
                <a:r>
                  <a:rPr lang="en-US" sz="2400" b="1" baseline="30000" dirty="0"/>
                  <a:t>2</a:t>
                </a:r>
                <a:r>
                  <a:rPr lang="en-US" sz="2400" b="1" dirty="0"/>
                  <a:t>/g).</a:t>
                </a:r>
              </a:p>
              <a:p>
                <a:endParaRPr lang="en-US" sz="2400" b="1" dirty="0"/>
              </a:p>
              <a:p>
                <a:r>
                  <a:rPr lang="en-US" sz="2400" b="1" dirty="0"/>
                  <a:t>Each round of a balloon phase is potentially very expensive. </a:t>
                </a:r>
              </a:p>
              <a:p>
                <a:endParaRPr lang="en-US" sz="2400" b="1" dirty="0"/>
              </a:p>
              <a:p>
                <a:r>
                  <a:rPr lang="en-US" sz="2400" b="1" dirty="0"/>
                  <a:t>Key: balloon phase ends quickly!</a:t>
                </a:r>
              </a:p>
            </p:txBody>
          </p:sp>
        </mc:Choice>
        <mc:Fallback xmlns="">
          <p:sp>
            <p:nvSpPr>
              <p:cNvPr id="7" name="TextBox 6"/>
              <p:cNvSpPr txBox="1">
                <a:spLocks noRot="1" noChangeAspect="1" noMove="1" noResize="1" noEditPoints="1" noAdjustHandles="1" noChangeArrowheads="1" noChangeShapeType="1" noTextEdit="1"/>
              </p:cNvSpPr>
              <p:nvPr/>
            </p:nvSpPr>
            <p:spPr>
              <a:xfrm>
                <a:off x="21407258" y="8035956"/>
                <a:ext cx="3226210" cy="6001643"/>
              </a:xfrm>
              <a:prstGeom prst="rect">
                <a:avLst/>
              </a:prstGeom>
              <a:blipFill rotWithShape="0">
                <a:blip r:embed="rId4"/>
                <a:stretch>
                  <a:fillRect l="-3025" t="-812" r="-3214" b="-1320"/>
                </a:stretch>
              </a:blipFill>
            </p:spPr>
            <p:txBody>
              <a:bodyPr/>
              <a:lstStyle/>
              <a:p>
                <a:r>
                  <a:rPr lang="en-US">
                    <a:noFill/>
                  </a:rPr>
                  <a:t> </a:t>
                </a:r>
              </a:p>
            </p:txBody>
          </p:sp>
        </mc:Fallback>
      </mc:AlternateContent>
      <p:sp>
        <p:nvSpPr>
          <p:cNvPr id="8" name="TextBox 7"/>
          <p:cNvSpPr txBox="1"/>
          <p:nvPr/>
        </p:nvSpPr>
        <p:spPr>
          <a:xfrm>
            <a:off x="11776453" y="12288981"/>
            <a:ext cx="9662389" cy="2169825"/>
          </a:xfrm>
          <a:prstGeom prst="rect">
            <a:avLst/>
          </a:prstGeom>
          <a:noFill/>
        </p:spPr>
        <p:txBody>
          <a:bodyPr wrap="none" rtlCol="0">
            <a:spAutoFit/>
          </a:bodyPr>
          <a:lstStyle/>
          <a:p>
            <a:r>
              <a:rPr lang="en-US" sz="3375" dirty="0"/>
              <a:t>Light Phase: Discard most pebbles!</a:t>
            </a:r>
          </a:p>
          <a:p>
            <a:pPr marL="535790" indent="-535790">
              <a:buFont typeface="Arial" panose="020B0604020202020204" pitchFamily="34" charset="0"/>
              <a:buChar char="•"/>
            </a:pPr>
            <a:r>
              <a:rPr lang="en-US" sz="3375" dirty="0"/>
              <a:t>Only keep pebbles on parents of next g nodes.</a:t>
            </a:r>
          </a:p>
          <a:p>
            <a:pPr marL="535790" indent="-535790">
              <a:buFont typeface="Arial" panose="020B0604020202020204" pitchFamily="34" charset="0"/>
              <a:buChar char="•"/>
            </a:pPr>
            <a:r>
              <a:rPr lang="en-US" sz="3375" dirty="0"/>
              <a:t>One Light Phase: Cost = O(</a:t>
            </a:r>
            <a:r>
              <a:rPr lang="en-US" sz="3375" dirty="0" err="1"/>
              <a:t>g|S</a:t>
            </a:r>
            <a:r>
              <a:rPr lang="en-US" sz="3375" dirty="0"/>
              <a:t>|)</a:t>
            </a:r>
          </a:p>
          <a:p>
            <a:pPr marL="535790" indent="-535790">
              <a:buFont typeface="Arial" panose="020B0604020202020204" pitchFamily="34" charset="0"/>
              <a:buChar char="•"/>
            </a:pPr>
            <a:r>
              <a:rPr lang="en-US" sz="3375" dirty="0"/>
              <a:t>All Light Phases: Total Cost = O(</a:t>
            </a:r>
            <a:r>
              <a:rPr lang="en-US" sz="3375" dirty="0" err="1"/>
              <a:t>g|S</a:t>
            </a:r>
            <a:r>
              <a:rPr lang="en-US" sz="3375" dirty="0"/>
              <a:t>|(n/g))= O(</a:t>
            </a:r>
            <a:r>
              <a:rPr lang="en-US" sz="3375" dirty="0" err="1"/>
              <a:t>n|S</a:t>
            </a:r>
            <a:r>
              <a:rPr lang="en-US" sz="3375" dirty="0"/>
              <a:t>|)</a:t>
            </a:r>
          </a:p>
        </p:txBody>
      </p:sp>
    </p:spTree>
    <p:extLst>
      <p:ext uri="{BB962C8B-B14F-4D97-AF65-F5344CB8AC3E}">
        <p14:creationId xmlns:p14="http://schemas.microsoft.com/office/powerpoint/2010/main" val="35403723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Phase</a:t>
            </a:r>
            <a:endParaRPr lang="en-US" dirty="0"/>
          </a:p>
        </p:txBody>
      </p:sp>
      <p:sp>
        <p:nvSpPr>
          <p:cNvPr id="3" name="Content Placeholder 2"/>
          <p:cNvSpPr>
            <a:spLocks noGrp="1"/>
          </p:cNvSpPr>
          <p:nvPr>
            <p:ph idx="1"/>
          </p:nvPr>
        </p:nvSpPr>
        <p:spPr/>
        <p:txBody>
          <a:bodyPr/>
          <a:lstStyle/>
          <a:p>
            <a:r>
              <a:rPr lang="en-US" b="1" dirty="0" smtClean="0"/>
              <a:t>Goal: </a:t>
            </a:r>
            <a:r>
              <a:rPr lang="en-US" dirty="0" smtClean="0"/>
              <a:t>Pebble all nodes between v+1 and </a:t>
            </a:r>
            <a:r>
              <a:rPr lang="en-US" dirty="0" err="1" smtClean="0"/>
              <a:t>v+g</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38</a:t>
            </a:fld>
            <a:endParaRPr lang="en-US"/>
          </a:p>
        </p:txBody>
      </p:sp>
      <p:sp>
        <p:nvSpPr>
          <p:cNvPr id="5" name="Oval 4"/>
          <p:cNvSpPr/>
          <p:nvPr/>
        </p:nvSpPr>
        <p:spPr>
          <a:xfrm>
            <a:off x="1491980" y="2602441"/>
            <a:ext cx="513555" cy="431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v</a:t>
            </a:r>
            <a:endParaRPr lang="en-US" b="1" dirty="0">
              <a:solidFill>
                <a:schemeClr val="bg1"/>
              </a:solidFill>
            </a:endParaRPr>
          </a:p>
        </p:txBody>
      </p:sp>
      <p:cxnSp>
        <p:nvCxnSpPr>
          <p:cNvPr id="9" name="Straight Arrow Connector 8"/>
          <p:cNvCxnSpPr>
            <a:stCxn id="5" idx="6"/>
            <a:endCxn id="15" idx="2"/>
          </p:cNvCxnSpPr>
          <p:nvPr/>
        </p:nvCxnSpPr>
        <p:spPr>
          <a:xfrm flipV="1">
            <a:off x="2005535" y="2769523"/>
            <a:ext cx="752872" cy="488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Oval 14"/>
          <p:cNvSpPr/>
          <p:nvPr/>
        </p:nvSpPr>
        <p:spPr>
          <a:xfrm>
            <a:off x="2758407" y="2553623"/>
            <a:ext cx="835289" cy="431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v+1</a:t>
            </a:r>
            <a:endParaRPr lang="en-US" b="1" dirty="0">
              <a:solidFill>
                <a:schemeClr val="tx1"/>
              </a:solidFill>
            </a:endParaRPr>
          </a:p>
        </p:txBody>
      </p:sp>
      <p:cxnSp>
        <p:nvCxnSpPr>
          <p:cNvPr id="20" name="Straight Arrow Connector 19"/>
          <p:cNvCxnSpPr>
            <a:stCxn id="15" idx="6"/>
            <a:endCxn id="21" idx="2"/>
          </p:cNvCxnSpPr>
          <p:nvPr/>
        </p:nvCxnSpPr>
        <p:spPr>
          <a:xfrm>
            <a:off x="3593696" y="2769523"/>
            <a:ext cx="8746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Oval 20"/>
          <p:cNvSpPr/>
          <p:nvPr/>
        </p:nvSpPr>
        <p:spPr>
          <a:xfrm>
            <a:off x="4468342" y="2553623"/>
            <a:ext cx="835289" cy="431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v+2</a:t>
            </a:r>
            <a:endParaRPr lang="en-US" b="1" dirty="0">
              <a:solidFill>
                <a:schemeClr val="tx1"/>
              </a:solidFill>
            </a:endParaRPr>
          </a:p>
        </p:txBody>
      </p:sp>
      <p:cxnSp>
        <p:nvCxnSpPr>
          <p:cNvPr id="23" name="Straight Arrow Connector 22"/>
          <p:cNvCxnSpPr/>
          <p:nvPr/>
        </p:nvCxnSpPr>
        <p:spPr>
          <a:xfrm>
            <a:off x="6515357" y="2796909"/>
            <a:ext cx="74626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Oval 23"/>
          <p:cNvSpPr/>
          <p:nvPr/>
        </p:nvSpPr>
        <p:spPr>
          <a:xfrm>
            <a:off x="7261622" y="2578032"/>
            <a:ext cx="835289" cy="431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v+g</a:t>
            </a:r>
            <a:endParaRPr lang="en-US" b="1" dirty="0">
              <a:solidFill>
                <a:schemeClr val="tx1"/>
              </a:solidFill>
            </a:endParaRPr>
          </a:p>
        </p:txBody>
      </p:sp>
      <mc:AlternateContent xmlns:mc="http://schemas.openxmlformats.org/markup-compatibility/2006" xmlns:a14="http://schemas.microsoft.com/office/drawing/2010/main">
        <mc:Choice Requires="a14">
          <p:sp>
            <p:nvSpPr>
              <p:cNvPr id="37" name="Cloud Callout 36"/>
              <p:cNvSpPr/>
              <p:nvPr/>
            </p:nvSpPr>
            <p:spPr>
              <a:xfrm>
                <a:off x="1147160" y="3486875"/>
                <a:ext cx="6532106" cy="2825025"/>
              </a:xfrm>
              <a:prstGeom prst="cloudCallout">
                <a:avLst>
                  <a:gd name="adj1" fmla="val -42769"/>
                  <a:gd name="adj2" fmla="val 17424"/>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                        </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𝐺</m:t>
                          </m:r>
                        </m:e>
                        <m:sub>
                          <m:r>
                            <a:rPr lang="en-US" sz="3600" b="0" i="1" smtClean="0">
                              <a:latin typeface="Cambria Math" panose="02040503050406030204" pitchFamily="18" charset="0"/>
                            </a:rPr>
                            <m:t>≤</m:t>
                          </m:r>
                          <m:r>
                            <a:rPr lang="en-US" sz="3600" b="0" i="1" smtClean="0">
                              <a:latin typeface="Cambria Math" panose="02040503050406030204" pitchFamily="18" charset="0"/>
                            </a:rPr>
                            <m:t>𝑣</m:t>
                          </m:r>
                        </m:sub>
                      </m:sSub>
                    </m:oMath>
                  </m:oMathPara>
                </a14:m>
                <a:endParaRPr lang="en-US" dirty="0"/>
              </a:p>
            </p:txBody>
          </p:sp>
        </mc:Choice>
        <mc:Fallback xmlns="">
          <p:sp>
            <p:nvSpPr>
              <p:cNvPr id="37" name="Cloud Callout 36"/>
              <p:cNvSpPr>
                <a:spLocks noRot="1" noChangeAspect="1" noMove="1" noResize="1" noEditPoints="1" noAdjustHandles="1" noChangeArrowheads="1" noChangeShapeType="1" noTextEdit="1"/>
              </p:cNvSpPr>
              <p:nvPr/>
            </p:nvSpPr>
            <p:spPr>
              <a:xfrm>
                <a:off x="1147160" y="3486875"/>
                <a:ext cx="6532106" cy="2825025"/>
              </a:xfrm>
              <a:prstGeom prst="cloudCallout">
                <a:avLst>
                  <a:gd name="adj1" fmla="val -42769"/>
                  <a:gd name="adj2" fmla="val 17424"/>
                </a:avLst>
              </a:prstGeom>
              <a:blipFill>
                <a:blip r:embed="rId2"/>
                <a:stretch>
                  <a:fillRect/>
                </a:stretch>
              </a:blipFill>
            </p:spPr>
            <p:txBody>
              <a:bodyPr/>
              <a:lstStyle/>
              <a:p>
                <a:r>
                  <a:rPr lang="en-US">
                    <a:noFill/>
                  </a:rPr>
                  <a:t> </a:t>
                </a:r>
              </a:p>
            </p:txBody>
          </p:sp>
        </mc:Fallback>
      </mc:AlternateContent>
      <p:sp>
        <p:nvSpPr>
          <p:cNvPr id="39" name="Oval 38"/>
          <p:cNvSpPr/>
          <p:nvPr/>
        </p:nvSpPr>
        <p:spPr>
          <a:xfrm>
            <a:off x="3067367" y="4057181"/>
            <a:ext cx="835289" cy="431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v-2</a:t>
            </a:r>
            <a:endParaRPr lang="en-US" b="1" dirty="0">
              <a:solidFill>
                <a:schemeClr val="tx1"/>
              </a:solidFill>
            </a:endParaRPr>
          </a:p>
        </p:txBody>
      </p:sp>
      <p:sp>
        <p:nvSpPr>
          <p:cNvPr id="40" name="Oval 39"/>
          <p:cNvSpPr/>
          <p:nvPr/>
        </p:nvSpPr>
        <p:spPr>
          <a:xfrm>
            <a:off x="1964326" y="4074908"/>
            <a:ext cx="835289" cy="431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v-1</a:t>
            </a:r>
            <a:endParaRPr lang="en-US" b="1" dirty="0">
              <a:solidFill>
                <a:schemeClr val="tx1"/>
              </a:solidFill>
            </a:endParaRPr>
          </a:p>
        </p:txBody>
      </p:sp>
      <p:cxnSp>
        <p:nvCxnSpPr>
          <p:cNvPr id="41" name="Straight Arrow Connector 40"/>
          <p:cNvCxnSpPr>
            <a:stCxn id="39" idx="2"/>
            <a:endCxn id="40" idx="6"/>
          </p:cNvCxnSpPr>
          <p:nvPr/>
        </p:nvCxnSpPr>
        <p:spPr>
          <a:xfrm flipH="1">
            <a:off x="2799615" y="4273081"/>
            <a:ext cx="267752" cy="17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Oval 43"/>
          <p:cNvSpPr/>
          <p:nvPr/>
        </p:nvSpPr>
        <p:spPr>
          <a:xfrm>
            <a:off x="3593696" y="4855759"/>
            <a:ext cx="682889" cy="3505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u</a:t>
            </a:r>
            <a:endParaRPr lang="en-US" b="1" dirty="0">
              <a:solidFill>
                <a:schemeClr val="bg1"/>
              </a:solidFill>
            </a:endParaRPr>
          </a:p>
        </p:txBody>
      </p:sp>
      <p:sp>
        <p:nvSpPr>
          <p:cNvPr id="45" name="Oval 44"/>
          <p:cNvSpPr/>
          <p:nvPr/>
        </p:nvSpPr>
        <p:spPr>
          <a:xfrm>
            <a:off x="4962186" y="4899387"/>
            <a:ext cx="682889" cy="3505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w</a:t>
            </a:r>
            <a:endParaRPr lang="en-US" b="1" dirty="0">
              <a:solidFill>
                <a:schemeClr val="bg1"/>
              </a:solidFill>
            </a:endParaRPr>
          </a:p>
        </p:txBody>
      </p:sp>
      <p:cxnSp>
        <p:nvCxnSpPr>
          <p:cNvPr id="46" name="Straight Arrow Connector 45"/>
          <p:cNvCxnSpPr>
            <a:stCxn id="44" idx="0"/>
            <a:endCxn id="21" idx="4"/>
          </p:cNvCxnSpPr>
          <p:nvPr/>
        </p:nvCxnSpPr>
        <p:spPr>
          <a:xfrm flipV="1">
            <a:off x="3935141" y="2985423"/>
            <a:ext cx="950846" cy="18703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p:cNvCxnSpPr/>
          <p:nvPr/>
        </p:nvCxnSpPr>
        <p:spPr>
          <a:xfrm flipH="1" flipV="1">
            <a:off x="3335119" y="2985423"/>
            <a:ext cx="1892313" cy="20456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Curved Connector 53"/>
          <p:cNvCxnSpPr>
            <a:stCxn id="15" idx="0"/>
            <a:endCxn id="24" idx="1"/>
          </p:cNvCxnSpPr>
          <p:nvPr/>
        </p:nvCxnSpPr>
        <p:spPr>
          <a:xfrm rot="16200000" flipH="1">
            <a:off x="5236176" y="493498"/>
            <a:ext cx="87645" cy="4207895"/>
          </a:xfrm>
          <a:prstGeom prst="curvedConnector3">
            <a:avLst>
              <a:gd name="adj1" fmla="val -260825"/>
            </a:avLst>
          </a:prstGeom>
          <a:ln>
            <a:tailEnd type="triangle"/>
          </a:ln>
        </p:spPr>
        <p:style>
          <a:lnRef idx="1">
            <a:schemeClr val="dk1"/>
          </a:lnRef>
          <a:fillRef idx="0">
            <a:schemeClr val="dk1"/>
          </a:fillRef>
          <a:effectRef idx="0">
            <a:schemeClr val="dk1"/>
          </a:effectRef>
          <a:fontRef idx="minor">
            <a:schemeClr val="tx1"/>
          </a:fontRef>
        </p:style>
      </p:cxnSp>
      <p:sp>
        <p:nvSpPr>
          <p:cNvPr id="55" name="TextBox 54"/>
          <p:cNvSpPr txBox="1"/>
          <p:nvPr/>
        </p:nvSpPr>
        <p:spPr>
          <a:xfrm>
            <a:off x="5737812" y="2564897"/>
            <a:ext cx="343364" cy="369332"/>
          </a:xfrm>
          <a:prstGeom prst="rect">
            <a:avLst/>
          </a:prstGeom>
          <a:noFill/>
        </p:spPr>
        <p:txBody>
          <a:bodyPr wrap="none" rtlCol="0">
            <a:spAutoFit/>
          </a:bodyPr>
          <a:lstStyle/>
          <a:p>
            <a:r>
              <a:rPr lang="en-US" dirty="0" smtClean="0"/>
              <a:t>…</a:t>
            </a:r>
            <a:endParaRPr lang="en-US" dirty="0"/>
          </a:p>
        </p:txBody>
      </p:sp>
      <p:sp>
        <p:nvSpPr>
          <p:cNvPr id="56" name="TextBox 55"/>
          <p:cNvSpPr txBox="1"/>
          <p:nvPr/>
        </p:nvSpPr>
        <p:spPr>
          <a:xfrm>
            <a:off x="9170255" y="2597446"/>
            <a:ext cx="343364" cy="369332"/>
          </a:xfrm>
          <a:prstGeom prst="rect">
            <a:avLst/>
          </a:prstGeom>
          <a:noFill/>
        </p:spPr>
        <p:txBody>
          <a:bodyPr wrap="none" rtlCol="0">
            <a:spAutoFit/>
          </a:bodyPr>
          <a:lstStyle/>
          <a:p>
            <a:r>
              <a:rPr lang="en-US" dirty="0" smtClean="0"/>
              <a:t>…</a:t>
            </a:r>
            <a:endParaRPr lang="en-US" dirty="0"/>
          </a:p>
        </p:txBody>
      </p:sp>
      <mc:AlternateContent xmlns:mc="http://schemas.openxmlformats.org/markup-compatibility/2006" xmlns:a14="http://schemas.microsoft.com/office/drawing/2010/main">
        <mc:Choice Requires="a14">
          <p:sp>
            <p:nvSpPr>
              <p:cNvPr id="57" name="Cloud Callout 56"/>
              <p:cNvSpPr/>
              <p:nvPr/>
            </p:nvSpPr>
            <p:spPr>
              <a:xfrm>
                <a:off x="8394310" y="1438530"/>
                <a:ext cx="3473581" cy="2825025"/>
              </a:xfrm>
              <a:prstGeom prst="cloudCallout">
                <a:avLst>
                  <a:gd name="adj1" fmla="val -42769"/>
                  <a:gd name="adj2" fmla="val 17424"/>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14:m>
                  <m:oMathPara xmlns:m="http://schemas.openxmlformats.org/officeDocument/2006/math">
                    <m:oMathParaPr>
                      <m:jc m:val="centerGroup"/>
                    </m:oMathParaPr>
                    <m:oMath xmlns:m="http://schemas.openxmlformats.org/officeDocument/2006/math">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𝐺</m:t>
                          </m:r>
                        </m:e>
                        <m:sub>
                          <m:r>
                            <a:rPr lang="en-US" sz="4000" b="0" i="1" smtClean="0">
                              <a:latin typeface="Cambria Math" panose="02040503050406030204" pitchFamily="18" charset="0"/>
                            </a:rPr>
                            <m:t>≥</m:t>
                          </m:r>
                          <m:r>
                            <a:rPr lang="en-US" sz="4000" b="0" i="1" smtClean="0">
                              <a:latin typeface="Cambria Math" panose="02040503050406030204" pitchFamily="18" charset="0"/>
                            </a:rPr>
                            <m:t>𝑣</m:t>
                          </m:r>
                        </m:sub>
                      </m:sSub>
                    </m:oMath>
                  </m:oMathPara>
                </a14:m>
                <a:endParaRPr lang="en-US" dirty="0"/>
              </a:p>
            </p:txBody>
          </p:sp>
        </mc:Choice>
        <mc:Fallback xmlns="">
          <p:sp>
            <p:nvSpPr>
              <p:cNvPr id="57" name="Cloud Callout 56"/>
              <p:cNvSpPr>
                <a:spLocks noRot="1" noChangeAspect="1" noMove="1" noResize="1" noEditPoints="1" noAdjustHandles="1" noChangeArrowheads="1" noChangeShapeType="1" noTextEdit="1"/>
              </p:cNvSpPr>
              <p:nvPr/>
            </p:nvSpPr>
            <p:spPr>
              <a:xfrm>
                <a:off x="8394310" y="1438530"/>
                <a:ext cx="3473581" cy="2825025"/>
              </a:xfrm>
              <a:prstGeom prst="cloudCallout">
                <a:avLst>
                  <a:gd name="adj1" fmla="val -42769"/>
                  <a:gd name="adj2" fmla="val 17424"/>
                </a:avLst>
              </a:prstGeom>
              <a:blipFill>
                <a:blip r:embed="rId3"/>
                <a:stretch>
                  <a:fillRect/>
                </a:stretch>
              </a:blipFill>
            </p:spPr>
            <p:txBody>
              <a:bodyPr/>
              <a:lstStyle/>
              <a:p>
                <a:r>
                  <a:rPr lang="en-US">
                    <a:noFill/>
                  </a:rPr>
                  <a:t> </a:t>
                </a:r>
              </a:p>
            </p:txBody>
          </p:sp>
        </mc:Fallback>
      </mc:AlternateContent>
      <p:sp>
        <p:nvSpPr>
          <p:cNvPr id="58" name="Oval 57"/>
          <p:cNvSpPr/>
          <p:nvPr/>
        </p:nvSpPr>
        <p:spPr>
          <a:xfrm>
            <a:off x="8610600" y="2609849"/>
            <a:ext cx="1076001" cy="431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v+g+1</a:t>
            </a:r>
            <a:endParaRPr lang="en-US" b="1" dirty="0">
              <a:solidFill>
                <a:schemeClr val="tx1"/>
              </a:solidFill>
            </a:endParaRPr>
          </a:p>
        </p:txBody>
      </p:sp>
      <p:sp>
        <p:nvSpPr>
          <p:cNvPr id="59" name="Oval 58"/>
          <p:cNvSpPr/>
          <p:nvPr/>
        </p:nvSpPr>
        <p:spPr>
          <a:xfrm>
            <a:off x="10106687" y="2641269"/>
            <a:ext cx="1076001" cy="431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v+g+2</a:t>
            </a:r>
            <a:endParaRPr lang="en-US" b="1" dirty="0">
              <a:solidFill>
                <a:schemeClr val="tx1"/>
              </a:solidFill>
            </a:endParaRPr>
          </a:p>
        </p:txBody>
      </p:sp>
      <p:cxnSp>
        <p:nvCxnSpPr>
          <p:cNvPr id="60" name="Straight Arrow Connector 59"/>
          <p:cNvCxnSpPr>
            <a:endCxn id="59" idx="3"/>
          </p:cNvCxnSpPr>
          <p:nvPr/>
        </p:nvCxnSpPr>
        <p:spPr>
          <a:xfrm>
            <a:off x="9561645" y="2818341"/>
            <a:ext cx="702619" cy="1914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4" name="Rectangle 63"/>
          <p:cNvSpPr/>
          <p:nvPr/>
        </p:nvSpPr>
        <p:spPr>
          <a:xfrm>
            <a:off x="7752489" y="4381161"/>
            <a:ext cx="4229471" cy="2031325"/>
          </a:xfrm>
          <a:prstGeom prst="rect">
            <a:avLst/>
          </a:prstGeom>
        </p:spPr>
        <p:txBody>
          <a:bodyPr wrap="square">
            <a:spAutoFit/>
          </a:bodyPr>
          <a:lstStyle/>
          <a:p>
            <a:r>
              <a:rPr lang="en-US" b="1" dirty="0" smtClean="0"/>
              <a:t>Precondition: Start with pebbles on parents!</a:t>
            </a:r>
          </a:p>
          <a:p>
            <a:r>
              <a:rPr lang="en-US" b="1" dirty="0" smtClean="0"/>
              <a:t> </a:t>
            </a:r>
            <a:r>
              <a:rPr lang="en-US" dirty="0" smtClean="0"/>
              <a:t>If </a:t>
            </a:r>
            <a:r>
              <a:rPr lang="en-US" dirty="0" err="1" smtClean="0"/>
              <a:t>i</a:t>
            </a:r>
            <a:r>
              <a:rPr lang="en-US" dirty="0" smtClean="0"/>
              <a:t>&lt;g and (</a:t>
            </a:r>
            <a:r>
              <a:rPr lang="en-US" dirty="0" err="1" smtClean="0"/>
              <a:t>u,v+i</a:t>
            </a:r>
            <a:r>
              <a:rPr lang="en-US" dirty="0" smtClean="0"/>
              <a:t>) is an edge then we start with a pebble on u.</a:t>
            </a:r>
          </a:p>
          <a:p>
            <a:endParaRPr lang="en-US" dirty="0"/>
          </a:p>
          <a:p>
            <a:r>
              <a:rPr lang="en-US" dirty="0" smtClean="0"/>
              <a:t>We also keep pebbles on depth-reducing set S</a:t>
            </a:r>
          </a:p>
        </p:txBody>
      </p:sp>
    </p:spTree>
    <p:extLst>
      <p:ext uri="{BB962C8B-B14F-4D97-AF65-F5344CB8AC3E}">
        <p14:creationId xmlns:p14="http://schemas.microsoft.com/office/powerpoint/2010/main" val="39044758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Phase</a:t>
            </a:r>
            <a:endParaRPr lang="en-US" dirty="0"/>
          </a:p>
        </p:txBody>
      </p:sp>
      <p:sp>
        <p:nvSpPr>
          <p:cNvPr id="3" name="Content Placeholder 2"/>
          <p:cNvSpPr>
            <a:spLocks noGrp="1"/>
          </p:cNvSpPr>
          <p:nvPr>
            <p:ph idx="1"/>
          </p:nvPr>
        </p:nvSpPr>
        <p:spPr/>
        <p:txBody>
          <a:bodyPr/>
          <a:lstStyle/>
          <a:p>
            <a:r>
              <a:rPr lang="en-US" b="1" dirty="0" smtClean="0"/>
              <a:t>Goal: </a:t>
            </a:r>
            <a:r>
              <a:rPr lang="en-US" dirty="0" smtClean="0"/>
              <a:t>Pebble all nodes between v+1 and </a:t>
            </a:r>
            <a:r>
              <a:rPr lang="en-US" dirty="0" err="1" smtClean="0"/>
              <a:t>v+g</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39</a:t>
            </a:fld>
            <a:endParaRPr lang="en-US"/>
          </a:p>
        </p:txBody>
      </p:sp>
      <p:sp>
        <p:nvSpPr>
          <p:cNvPr id="5" name="Oval 4"/>
          <p:cNvSpPr/>
          <p:nvPr/>
        </p:nvSpPr>
        <p:spPr>
          <a:xfrm>
            <a:off x="1491980" y="2602441"/>
            <a:ext cx="513555" cy="431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v</a:t>
            </a:r>
            <a:endParaRPr lang="en-US" b="1" dirty="0">
              <a:solidFill>
                <a:schemeClr val="bg1"/>
              </a:solidFill>
            </a:endParaRPr>
          </a:p>
        </p:txBody>
      </p:sp>
      <p:cxnSp>
        <p:nvCxnSpPr>
          <p:cNvPr id="9" name="Straight Arrow Connector 8"/>
          <p:cNvCxnSpPr>
            <a:stCxn id="5" idx="6"/>
            <a:endCxn id="15" idx="2"/>
          </p:cNvCxnSpPr>
          <p:nvPr/>
        </p:nvCxnSpPr>
        <p:spPr>
          <a:xfrm flipV="1">
            <a:off x="2005535" y="2769523"/>
            <a:ext cx="752872" cy="488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Oval 14"/>
          <p:cNvSpPr/>
          <p:nvPr/>
        </p:nvSpPr>
        <p:spPr>
          <a:xfrm>
            <a:off x="2758407" y="2553623"/>
            <a:ext cx="835289" cy="431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v+1</a:t>
            </a:r>
            <a:endParaRPr lang="en-US" b="1" dirty="0">
              <a:solidFill>
                <a:schemeClr val="bg1"/>
              </a:solidFill>
            </a:endParaRPr>
          </a:p>
        </p:txBody>
      </p:sp>
      <p:cxnSp>
        <p:nvCxnSpPr>
          <p:cNvPr id="20" name="Straight Arrow Connector 19"/>
          <p:cNvCxnSpPr>
            <a:stCxn id="15" idx="6"/>
            <a:endCxn id="21" idx="2"/>
          </p:cNvCxnSpPr>
          <p:nvPr/>
        </p:nvCxnSpPr>
        <p:spPr>
          <a:xfrm>
            <a:off x="3593696" y="2769523"/>
            <a:ext cx="8746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Oval 20"/>
          <p:cNvSpPr/>
          <p:nvPr/>
        </p:nvSpPr>
        <p:spPr>
          <a:xfrm>
            <a:off x="4468342" y="2553623"/>
            <a:ext cx="835289" cy="431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v+2</a:t>
            </a:r>
            <a:endParaRPr lang="en-US" b="1" dirty="0">
              <a:solidFill>
                <a:schemeClr val="tx1"/>
              </a:solidFill>
            </a:endParaRPr>
          </a:p>
        </p:txBody>
      </p:sp>
      <p:cxnSp>
        <p:nvCxnSpPr>
          <p:cNvPr id="23" name="Straight Arrow Connector 22"/>
          <p:cNvCxnSpPr/>
          <p:nvPr/>
        </p:nvCxnSpPr>
        <p:spPr>
          <a:xfrm>
            <a:off x="6515357" y="2796909"/>
            <a:ext cx="74626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Oval 23"/>
          <p:cNvSpPr/>
          <p:nvPr/>
        </p:nvSpPr>
        <p:spPr>
          <a:xfrm>
            <a:off x="7261622" y="2578032"/>
            <a:ext cx="835289" cy="431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v+g</a:t>
            </a:r>
            <a:endParaRPr lang="en-US" b="1" dirty="0">
              <a:solidFill>
                <a:schemeClr val="tx1"/>
              </a:solidFill>
            </a:endParaRPr>
          </a:p>
        </p:txBody>
      </p:sp>
      <mc:AlternateContent xmlns:mc="http://schemas.openxmlformats.org/markup-compatibility/2006" xmlns:a14="http://schemas.microsoft.com/office/drawing/2010/main">
        <mc:Choice Requires="a14">
          <p:sp>
            <p:nvSpPr>
              <p:cNvPr id="37" name="Cloud Callout 36"/>
              <p:cNvSpPr/>
              <p:nvPr/>
            </p:nvSpPr>
            <p:spPr>
              <a:xfrm>
                <a:off x="1147160" y="3486875"/>
                <a:ext cx="6532106" cy="2825025"/>
              </a:xfrm>
              <a:prstGeom prst="cloudCallout">
                <a:avLst>
                  <a:gd name="adj1" fmla="val -42769"/>
                  <a:gd name="adj2" fmla="val 17424"/>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                        </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𝐺</m:t>
                          </m:r>
                        </m:e>
                        <m:sub>
                          <m:r>
                            <a:rPr lang="en-US" sz="3600" b="0" i="1" smtClean="0">
                              <a:latin typeface="Cambria Math" panose="02040503050406030204" pitchFamily="18" charset="0"/>
                            </a:rPr>
                            <m:t>≤</m:t>
                          </m:r>
                          <m:r>
                            <a:rPr lang="en-US" sz="3600" b="0" i="1" smtClean="0">
                              <a:latin typeface="Cambria Math" panose="02040503050406030204" pitchFamily="18" charset="0"/>
                            </a:rPr>
                            <m:t>𝑣</m:t>
                          </m:r>
                        </m:sub>
                      </m:sSub>
                    </m:oMath>
                  </m:oMathPara>
                </a14:m>
                <a:endParaRPr lang="en-US" dirty="0"/>
              </a:p>
            </p:txBody>
          </p:sp>
        </mc:Choice>
        <mc:Fallback xmlns="">
          <p:sp>
            <p:nvSpPr>
              <p:cNvPr id="37" name="Cloud Callout 36"/>
              <p:cNvSpPr>
                <a:spLocks noRot="1" noChangeAspect="1" noMove="1" noResize="1" noEditPoints="1" noAdjustHandles="1" noChangeArrowheads="1" noChangeShapeType="1" noTextEdit="1"/>
              </p:cNvSpPr>
              <p:nvPr/>
            </p:nvSpPr>
            <p:spPr>
              <a:xfrm>
                <a:off x="1147160" y="3486875"/>
                <a:ext cx="6532106" cy="2825025"/>
              </a:xfrm>
              <a:prstGeom prst="cloudCallout">
                <a:avLst>
                  <a:gd name="adj1" fmla="val -42769"/>
                  <a:gd name="adj2" fmla="val 17424"/>
                </a:avLst>
              </a:prstGeom>
              <a:blipFill>
                <a:blip r:embed="rId2"/>
                <a:stretch>
                  <a:fillRect/>
                </a:stretch>
              </a:blipFill>
            </p:spPr>
            <p:txBody>
              <a:bodyPr/>
              <a:lstStyle/>
              <a:p>
                <a:r>
                  <a:rPr lang="en-US">
                    <a:noFill/>
                  </a:rPr>
                  <a:t> </a:t>
                </a:r>
              </a:p>
            </p:txBody>
          </p:sp>
        </mc:Fallback>
      </mc:AlternateContent>
      <p:sp>
        <p:nvSpPr>
          <p:cNvPr id="39" name="Oval 38"/>
          <p:cNvSpPr/>
          <p:nvPr/>
        </p:nvSpPr>
        <p:spPr>
          <a:xfrm>
            <a:off x="3067367" y="4057181"/>
            <a:ext cx="835289" cy="431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v-2</a:t>
            </a:r>
            <a:endParaRPr lang="en-US" b="1" dirty="0">
              <a:solidFill>
                <a:schemeClr val="tx1"/>
              </a:solidFill>
            </a:endParaRPr>
          </a:p>
        </p:txBody>
      </p:sp>
      <p:sp>
        <p:nvSpPr>
          <p:cNvPr id="40" name="Oval 39"/>
          <p:cNvSpPr/>
          <p:nvPr/>
        </p:nvSpPr>
        <p:spPr>
          <a:xfrm>
            <a:off x="1964326" y="4074908"/>
            <a:ext cx="835289" cy="431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v-1</a:t>
            </a:r>
            <a:endParaRPr lang="en-US" b="1" dirty="0">
              <a:solidFill>
                <a:schemeClr val="tx1"/>
              </a:solidFill>
            </a:endParaRPr>
          </a:p>
        </p:txBody>
      </p:sp>
      <p:cxnSp>
        <p:nvCxnSpPr>
          <p:cNvPr id="41" name="Straight Arrow Connector 40"/>
          <p:cNvCxnSpPr>
            <a:stCxn id="39" idx="2"/>
            <a:endCxn id="40" idx="6"/>
          </p:cNvCxnSpPr>
          <p:nvPr/>
        </p:nvCxnSpPr>
        <p:spPr>
          <a:xfrm flipH="1">
            <a:off x="2799615" y="4273081"/>
            <a:ext cx="267752" cy="17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Oval 43"/>
          <p:cNvSpPr/>
          <p:nvPr/>
        </p:nvSpPr>
        <p:spPr>
          <a:xfrm>
            <a:off x="3593696" y="4855759"/>
            <a:ext cx="682889" cy="3505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u</a:t>
            </a:r>
            <a:endParaRPr lang="en-US" b="1" dirty="0">
              <a:solidFill>
                <a:schemeClr val="bg1"/>
              </a:solidFill>
            </a:endParaRPr>
          </a:p>
        </p:txBody>
      </p:sp>
      <p:sp>
        <p:nvSpPr>
          <p:cNvPr id="45" name="Oval 44"/>
          <p:cNvSpPr/>
          <p:nvPr/>
        </p:nvSpPr>
        <p:spPr>
          <a:xfrm>
            <a:off x="4962186" y="4899387"/>
            <a:ext cx="682889" cy="3505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w</a:t>
            </a:r>
            <a:endParaRPr lang="en-US" b="1" dirty="0">
              <a:solidFill>
                <a:schemeClr val="bg1"/>
              </a:solidFill>
            </a:endParaRPr>
          </a:p>
        </p:txBody>
      </p:sp>
      <p:cxnSp>
        <p:nvCxnSpPr>
          <p:cNvPr id="46" name="Straight Arrow Connector 45"/>
          <p:cNvCxnSpPr>
            <a:stCxn id="44" idx="0"/>
            <a:endCxn id="21" idx="4"/>
          </p:cNvCxnSpPr>
          <p:nvPr/>
        </p:nvCxnSpPr>
        <p:spPr>
          <a:xfrm flipV="1">
            <a:off x="3935141" y="2985423"/>
            <a:ext cx="950846" cy="18703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p:cNvCxnSpPr/>
          <p:nvPr/>
        </p:nvCxnSpPr>
        <p:spPr>
          <a:xfrm flipH="1" flipV="1">
            <a:off x="3335119" y="2985423"/>
            <a:ext cx="1892313" cy="20456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Curved Connector 53"/>
          <p:cNvCxnSpPr>
            <a:stCxn id="15" idx="0"/>
            <a:endCxn id="24" idx="1"/>
          </p:cNvCxnSpPr>
          <p:nvPr/>
        </p:nvCxnSpPr>
        <p:spPr>
          <a:xfrm rot="16200000" flipH="1">
            <a:off x="5236176" y="493498"/>
            <a:ext cx="87645" cy="4207895"/>
          </a:xfrm>
          <a:prstGeom prst="curvedConnector3">
            <a:avLst>
              <a:gd name="adj1" fmla="val -260825"/>
            </a:avLst>
          </a:prstGeom>
          <a:ln>
            <a:tailEnd type="triangle"/>
          </a:ln>
        </p:spPr>
        <p:style>
          <a:lnRef idx="1">
            <a:schemeClr val="dk1"/>
          </a:lnRef>
          <a:fillRef idx="0">
            <a:schemeClr val="dk1"/>
          </a:fillRef>
          <a:effectRef idx="0">
            <a:schemeClr val="dk1"/>
          </a:effectRef>
          <a:fontRef idx="minor">
            <a:schemeClr val="tx1"/>
          </a:fontRef>
        </p:style>
      </p:cxnSp>
      <p:sp>
        <p:nvSpPr>
          <p:cNvPr id="55" name="TextBox 54"/>
          <p:cNvSpPr txBox="1"/>
          <p:nvPr/>
        </p:nvSpPr>
        <p:spPr>
          <a:xfrm>
            <a:off x="5737812" y="2564897"/>
            <a:ext cx="343364" cy="369332"/>
          </a:xfrm>
          <a:prstGeom prst="rect">
            <a:avLst/>
          </a:prstGeom>
          <a:noFill/>
        </p:spPr>
        <p:txBody>
          <a:bodyPr wrap="none" rtlCol="0">
            <a:spAutoFit/>
          </a:bodyPr>
          <a:lstStyle/>
          <a:p>
            <a:r>
              <a:rPr lang="en-US" dirty="0" smtClean="0"/>
              <a:t>…</a:t>
            </a:r>
            <a:endParaRPr lang="en-US" dirty="0"/>
          </a:p>
        </p:txBody>
      </p:sp>
      <p:sp>
        <p:nvSpPr>
          <p:cNvPr id="56" name="TextBox 55"/>
          <p:cNvSpPr txBox="1"/>
          <p:nvPr/>
        </p:nvSpPr>
        <p:spPr>
          <a:xfrm>
            <a:off x="9170255" y="2597446"/>
            <a:ext cx="343364" cy="369332"/>
          </a:xfrm>
          <a:prstGeom prst="rect">
            <a:avLst/>
          </a:prstGeom>
          <a:noFill/>
        </p:spPr>
        <p:txBody>
          <a:bodyPr wrap="none" rtlCol="0">
            <a:spAutoFit/>
          </a:bodyPr>
          <a:lstStyle/>
          <a:p>
            <a:r>
              <a:rPr lang="en-US" dirty="0" smtClean="0"/>
              <a:t>…</a:t>
            </a:r>
            <a:endParaRPr lang="en-US" dirty="0"/>
          </a:p>
        </p:txBody>
      </p:sp>
      <mc:AlternateContent xmlns:mc="http://schemas.openxmlformats.org/markup-compatibility/2006" xmlns:a14="http://schemas.microsoft.com/office/drawing/2010/main">
        <mc:Choice Requires="a14">
          <p:sp>
            <p:nvSpPr>
              <p:cNvPr id="57" name="Cloud Callout 56"/>
              <p:cNvSpPr/>
              <p:nvPr/>
            </p:nvSpPr>
            <p:spPr>
              <a:xfrm>
                <a:off x="8394310" y="1438530"/>
                <a:ext cx="3473581" cy="2825025"/>
              </a:xfrm>
              <a:prstGeom prst="cloudCallout">
                <a:avLst>
                  <a:gd name="adj1" fmla="val -42769"/>
                  <a:gd name="adj2" fmla="val 17424"/>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14:m>
                  <m:oMathPara xmlns:m="http://schemas.openxmlformats.org/officeDocument/2006/math">
                    <m:oMathParaPr>
                      <m:jc m:val="centerGroup"/>
                    </m:oMathParaPr>
                    <m:oMath xmlns:m="http://schemas.openxmlformats.org/officeDocument/2006/math">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𝐺</m:t>
                          </m:r>
                        </m:e>
                        <m:sub>
                          <m:r>
                            <a:rPr lang="en-US" sz="4000" b="0" i="1" smtClean="0">
                              <a:latin typeface="Cambria Math" panose="02040503050406030204" pitchFamily="18" charset="0"/>
                            </a:rPr>
                            <m:t>≥</m:t>
                          </m:r>
                          <m:r>
                            <a:rPr lang="en-US" sz="4000" b="0" i="1" smtClean="0">
                              <a:latin typeface="Cambria Math" panose="02040503050406030204" pitchFamily="18" charset="0"/>
                            </a:rPr>
                            <m:t>𝑣</m:t>
                          </m:r>
                        </m:sub>
                      </m:sSub>
                    </m:oMath>
                  </m:oMathPara>
                </a14:m>
                <a:endParaRPr lang="en-US" dirty="0"/>
              </a:p>
            </p:txBody>
          </p:sp>
        </mc:Choice>
        <mc:Fallback xmlns="">
          <p:sp>
            <p:nvSpPr>
              <p:cNvPr id="57" name="Cloud Callout 56"/>
              <p:cNvSpPr>
                <a:spLocks noRot="1" noChangeAspect="1" noMove="1" noResize="1" noEditPoints="1" noAdjustHandles="1" noChangeArrowheads="1" noChangeShapeType="1" noTextEdit="1"/>
              </p:cNvSpPr>
              <p:nvPr/>
            </p:nvSpPr>
            <p:spPr>
              <a:xfrm>
                <a:off x="8394310" y="1438530"/>
                <a:ext cx="3473581" cy="2825025"/>
              </a:xfrm>
              <a:prstGeom prst="cloudCallout">
                <a:avLst>
                  <a:gd name="adj1" fmla="val -42769"/>
                  <a:gd name="adj2" fmla="val 17424"/>
                </a:avLst>
              </a:prstGeom>
              <a:blipFill>
                <a:blip r:embed="rId3"/>
                <a:stretch>
                  <a:fillRect/>
                </a:stretch>
              </a:blipFill>
            </p:spPr>
            <p:txBody>
              <a:bodyPr/>
              <a:lstStyle/>
              <a:p>
                <a:r>
                  <a:rPr lang="en-US">
                    <a:noFill/>
                  </a:rPr>
                  <a:t> </a:t>
                </a:r>
              </a:p>
            </p:txBody>
          </p:sp>
        </mc:Fallback>
      </mc:AlternateContent>
      <p:sp>
        <p:nvSpPr>
          <p:cNvPr id="58" name="Oval 57"/>
          <p:cNvSpPr/>
          <p:nvPr/>
        </p:nvSpPr>
        <p:spPr>
          <a:xfrm>
            <a:off x="8610600" y="2609849"/>
            <a:ext cx="1076001" cy="431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v+g+1</a:t>
            </a:r>
            <a:endParaRPr lang="en-US" b="1" dirty="0">
              <a:solidFill>
                <a:schemeClr val="tx1"/>
              </a:solidFill>
            </a:endParaRPr>
          </a:p>
        </p:txBody>
      </p:sp>
      <p:sp>
        <p:nvSpPr>
          <p:cNvPr id="59" name="Oval 58"/>
          <p:cNvSpPr/>
          <p:nvPr/>
        </p:nvSpPr>
        <p:spPr>
          <a:xfrm>
            <a:off x="10106687" y="2641269"/>
            <a:ext cx="1076001" cy="431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v+g+2</a:t>
            </a:r>
            <a:endParaRPr lang="en-US" b="1" dirty="0">
              <a:solidFill>
                <a:schemeClr val="tx1"/>
              </a:solidFill>
            </a:endParaRPr>
          </a:p>
        </p:txBody>
      </p:sp>
      <p:cxnSp>
        <p:nvCxnSpPr>
          <p:cNvPr id="60" name="Straight Arrow Connector 59"/>
          <p:cNvCxnSpPr>
            <a:endCxn id="59" idx="3"/>
          </p:cNvCxnSpPr>
          <p:nvPr/>
        </p:nvCxnSpPr>
        <p:spPr>
          <a:xfrm>
            <a:off x="9561645" y="2818341"/>
            <a:ext cx="702619" cy="1914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4" name="Rectangle 63"/>
          <p:cNvSpPr/>
          <p:nvPr/>
        </p:nvSpPr>
        <p:spPr>
          <a:xfrm>
            <a:off x="7752489" y="4381161"/>
            <a:ext cx="4229471" cy="2031325"/>
          </a:xfrm>
          <a:prstGeom prst="rect">
            <a:avLst/>
          </a:prstGeom>
        </p:spPr>
        <p:txBody>
          <a:bodyPr wrap="square">
            <a:spAutoFit/>
          </a:bodyPr>
          <a:lstStyle/>
          <a:p>
            <a:r>
              <a:rPr lang="en-US" b="1" dirty="0" smtClean="0"/>
              <a:t>Precondition: Start with pebbles on parents!</a:t>
            </a:r>
          </a:p>
          <a:p>
            <a:r>
              <a:rPr lang="en-US" b="1" dirty="0" smtClean="0"/>
              <a:t> </a:t>
            </a:r>
            <a:r>
              <a:rPr lang="en-US" dirty="0" smtClean="0"/>
              <a:t>If </a:t>
            </a:r>
            <a:r>
              <a:rPr lang="en-US" dirty="0" err="1" smtClean="0"/>
              <a:t>i</a:t>
            </a:r>
            <a:r>
              <a:rPr lang="en-US" dirty="0" smtClean="0"/>
              <a:t>&lt;g and (</a:t>
            </a:r>
            <a:r>
              <a:rPr lang="en-US" dirty="0" err="1" smtClean="0"/>
              <a:t>u,v+i</a:t>
            </a:r>
            <a:r>
              <a:rPr lang="en-US" dirty="0" smtClean="0"/>
              <a:t>) is an edge then we start with a pebble on u.</a:t>
            </a:r>
          </a:p>
          <a:p>
            <a:endParaRPr lang="en-US" dirty="0"/>
          </a:p>
          <a:p>
            <a:r>
              <a:rPr lang="en-US" dirty="0" smtClean="0"/>
              <a:t>We also keep pebbles on depth-reducing set S</a:t>
            </a:r>
          </a:p>
        </p:txBody>
      </p:sp>
    </p:spTree>
    <p:extLst>
      <p:ext uri="{BB962C8B-B14F-4D97-AF65-F5344CB8AC3E}">
        <p14:creationId xmlns:p14="http://schemas.microsoft.com/office/powerpoint/2010/main" val="3476186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entura County Custom T Shirt Printing, Responsive Web Design, Screen  Printing, Subli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0334" y="2036499"/>
            <a:ext cx="3469267" cy="2133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 Few Project Ideas	</a:t>
            </a:r>
            <a:endParaRPr lang="en-US" dirty="0"/>
          </a:p>
        </p:txBody>
      </p:sp>
      <p:sp>
        <p:nvSpPr>
          <p:cNvPr id="3" name="Content Placeholder 2"/>
          <p:cNvSpPr>
            <a:spLocks noGrp="1"/>
          </p:cNvSpPr>
          <p:nvPr>
            <p:ph idx="1"/>
          </p:nvPr>
        </p:nvSpPr>
        <p:spPr>
          <a:xfrm>
            <a:off x="838200" y="1825625"/>
            <a:ext cx="8017934" cy="4895850"/>
          </a:xfrm>
        </p:spPr>
        <p:txBody>
          <a:bodyPr>
            <a:normAutofit fontScale="92500"/>
          </a:bodyPr>
          <a:lstStyle/>
          <a:p>
            <a:r>
              <a:rPr lang="en-US" dirty="0" smtClean="0"/>
              <a:t>Implement a Cryptographic Protocol/Attack</a:t>
            </a:r>
          </a:p>
          <a:p>
            <a:pPr lvl="1"/>
            <a:r>
              <a:rPr lang="en-US" b="1" dirty="0" smtClean="0"/>
              <a:t>Example: </a:t>
            </a:r>
            <a:r>
              <a:rPr lang="en-US" dirty="0" smtClean="0"/>
              <a:t>Implement Argon2 with different instantiations of round function</a:t>
            </a:r>
          </a:p>
          <a:p>
            <a:pPr lvl="1"/>
            <a:r>
              <a:rPr lang="en-US" b="1" dirty="0" smtClean="0"/>
              <a:t>Example: </a:t>
            </a:r>
            <a:r>
              <a:rPr lang="en-US" dirty="0" smtClean="0"/>
              <a:t>Implement partitioning oracle attack on AES-GCM. </a:t>
            </a:r>
          </a:p>
          <a:p>
            <a:r>
              <a:rPr lang="en-US" dirty="0" smtClean="0"/>
              <a:t>Many other possibilities! Make sure your proposal is realistic. </a:t>
            </a:r>
          </a:p>
          <a:p>
            <a:endParaRPr lang="en-US" dirty="0"/>
          </a:p>
          <a:p>
            <a:endParaRPr lang="en-US" dirty="0" smtClean="0"/>
          </a:p>
          <a:p>
            <a:r>
              <a:rPr lang="en-US" dirty="0" smtClean="0"/>
              <a:t>It is ok to try something and fail i.e., a final project report documenting your unsuccessful attempts to solve a problem is acceptable as long as the attempts are clearly described</a:t>
            </a:r>
          </a:p>
          <a:p>
            <a:endParaRPr lang="en-US" dirty="0"/>
          </a:p>
          <a:p>
            <a:pPr marL="0" indent="0">
              <a:buNone/>
            </a:pPr>
            <a:endParaRPr lang="en-US" dirty="0" smtClean="0"/>
          </a:p>
          <a:p>
            <a:pPr lvl="1"/>
            <a:endParaRPr lang="en-US" dirty="0"/>
          </a:p>
          <a:p>
            <a:pPr marL="457200" lvl="1"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7350" y="4602692"/>
            <a:ext cx="1755234" cy="1930400"/>
          </a:xfrm>
          <a:prstGeom prst="rect">
            <a:avLst/>
          </a:prstGeom>
        </p:spPr>
      </p:pic>
    </p:spTree>
    <p:extLst>
      <p:ext uri="{BB962C8B-B14F-4D97-AF65-F5344CB8AC3E}">
        <p14:creationId xmlns:p14="http://schemas.microsoft.com/office/powerpoint/2010/main" val="18747404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Phase</a:t>
            </a:r>
            <a:endParaRPr lang="en-US" dirty="0"/>
          </a:p>
        </p:txBody>
      </p:sp>
      <p:sp>
        <p:nvSpPr>
          <p:cNvPr id="3" name="Content Placeholder 2"/>
          <p:cNvSpPr>
            <a:spLocks noGrp="1"/>
          </p:cNvSpPr>
          <p:nvPr>
            <p:ph idx="1"/>
          </p:nvPr>
        </p:nvSpPr>
        <p:spPr/>
        <p:txBody>
          <a:bodyPr/>
          <a:lstStyle/>
          <a:p>
            <a:r>
              <a:rPr lang="en-US" b="1" dirty="0" smtClean="0"/>
              <a:t>Goal: </a:t>
            </a:r>
            <a:r>
              <a:rPr lang="en-US" dirty="0" smtClean="0"/>
              <a:t>Pebble all nodes between v+1 and </a:t>
            </a:r>
            <a:r>
              <a:rPr lang="en-US" dirty="0" err="1" smtClean="0"/>
              <a:t>v+g</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40</a:t>
            </a:fld>
            <a:endParaRPr lang="en-US"/>
          </a:p>
        </p:txBody>
      </p:sp>
      <p:sp>
        <p:nvSpPr>
          <p:cNvPr id="5" name="Oval 4"/>
          <p:cNvSpPr/>
          <p:nvPr/>
        </p:nvSpPr>
        <p:spPr>
          <a:xfrm>
            <a:off x="1491980" y="2602441"/>
            <a:ext cx="513555" cy="431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v</a:t>
            </a:r>
            <a:endParaRPr lang="en-US" b="1" dirty="0">
              <a:solidFill>
                <a:schemeClr val="bg1"/>
              </a:solidFill>
            </a:endParaRPr>
          </a:p>
        </p:txBody>
      </p:sp>
      <p:cxnSp>
        <p:nvCxnSpPr>
          <p:cNvPr id="9" name="Straight Arrow Connector 8"/>
          <p:cNvCxnSpPr>
            <a:stCxn id="5" idx="6"/>
            <a:endCxn id="15" idx="2"/>
          </p:cNvCxnSpPr>
          <p:nvPr/>
        </p:nvCxnSpPr>
        <p:spPr>
          <a:xfrm flipV="1">
            <a:off x="2005535" y="2769523"/>
            <a:ext cx="752872" cy="488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Oval 14"/>
          <p:cNvSpPr/>
          <p:nvPr/>
        </p:nvSpPr>
        <p:spPr>
          <a:xfrm>
            <a:off x="2758407" y="2553623"/>
            <a:ext cx="835289" cy="431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v+1</a:t>
            </a:r>
            <a:endParaRPr lang="en-US" b="1" dirty="0">
              <a:solidFill>
                <a:schemeClr val="bg1"/>
              </a:solidFill>
            </a:endParaRPr>
          </a:p>
        </p:txBody>
      </p:sp>
      <p:cxnSp>
        <p:nvCxnSpPr>
          <p:cNvPr id="20" name="Straight Arrow Connector 19"/>
          <p:cNvCxnSpPr>
            <a:stCxn id="15" idx="6"/>
            <a:endCxn id="21" idx="2"/>
          </p:cNvCxnSpPr>
          <p:nvPr/>
        </p:nvCxnSpPr>
        <p:spPr>
          <a:xfrm>
            <a:off x="3593696" y="2769523"/>
            <a:ext cx="8746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Oval 20"/>
          <p:cNvSpPr/>
          <p:nvPr/>
        </p:nvSpPr>
        <p:spPr>
          <a:xfrm>
            <a:off x="4468342" y="2553623"/>
            <a:ext cx="835289" cy="431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v+2</a:t>
            </a:r>
            <a:endParaRPr lang="en-US" b="1" dirty="0">
              <a:solidFill>
                <a:schemeClr val="bg1"/>
              </a:solidFill>
            </a:endParaRPr>
          </a:p>
        </p:txBody>
      </p:sp>
      <p:cxnSp>
        <p:nvCxnSpPr>
          <p:cNvPr id="23" name="Straight Arrow Connector 22"/>
          <p:cNvCxnSpPr/>
          <p:nvPr/>
        </p:nvCxnSpPr>
        <p:spPr>
          <a:xfrm>
            <a:off x="6515357" y="2796909"/>
            <a:ext cx="74626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Oval 23"/>
          <p:cNvSpPr/>
          <p:nvPr/>
        </p:nvSpPr>
        <p:spPr>
          <a:xfrm>
            <a:off x="7261622" y="2578032"/>
            <a:ext cx="835289" cy="431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v+g</a:t>
            </a:r>
            <a:endParaRPr lang="en-US" b="1" dirty="0">
              <a:solidFill>
                <a:schemeClr val="tx1"/>
              </a:solidFill>
            </a:endParaRPr>
          </a:p>
        </p:txBody>
      </p:sp>
      <mc:AlternateContent xmlns:mc="http://schemas.openxmlformats.org/markup-compatibility/2006" xmlns:a14="http://schemas.microsoft.com/office/drawing/2010/main">
        <mc:Choice Requires="a14">
          <p:sp>
            <p:nvSpPr>
              <p:cNvPr id="37" name="Cloud Callout 36"/>
              <p:cNvSpPr/>
              <p:nvPr/>
            </p:nvSpPr>
            <p:spPr>
              <a:xfrm>
                <a:off x="1147160" y="3486875"/>
                <a:ext cx="6532106" cy="2825025"/>
              </a:xfrm>
              <a:prstGeom prst="cloudCallout">
                <a:avLst>
                  <a:gd name="adj1" fmla="val -42769"/>
                  <a:gd name="adj2" fmla="val 17424"/>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                        </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𝐺</m:t>
                          </m:r>
                        </m:e>
                        <m:sub>
                          <m:r>
                            <a:rPr lang="en-US" sz="3600" b="0" i="1" smtClean="0">
                              <a:latin typeface="Cambria Math" panose="02040503050406030204" pitchFamily="18" charset="0"/>
                            </a:rPr>
                            <m:t>≤</m:t>
                          </m:r>
                          <m:r>
                            <a:rPr lang="en-US" sz="3600" b="0" i="1" smtClean="0">
                              <a:latin typeface="Cambria Math" panose="02040503050406030204" pitchFamily="18" charset="0"/>
                            </a:rPr>
                            <m:t>𝑣</m:t>
                          </m:r>
                        </m:sub>
                      </m:sSub>
                    </m:oMath>
                  </m:oMathPara>
                </a14:m>
                <a:endParaRPr lang="en-US" dirty="0"/>
              </a:p>
            </p:txBody>
          </p:sp>
        </mc:Choice>
        <mc:Fallback xmlns="">
          <p:sp>
            <p:nvSpPr>
              <p:cNvPr id="37" name="Cloud Callout 36"/>
              <p:cNvSpPr>
                <a:spLocks noRot="1" noChangeAspect="1" noMove="1" noResize="1" noEditPoints="1" noAdjustHandles="1" noChangeArrowheads="1" noChangeShapeType="1" noTextEdit="1"/>
              </p:cNvSpPr>
              <p:nvPr/>
            </p:nvSpPr>
            <p:spPr>
              <a:xfrm>
                <a:off x="1147160" y="3486875"/>
                <a:ext cx="6532106" cy="2825025"/>
              </a:xfrm>
              <a:prstGeom prst="cloudCallout">
                <a:avLst>
                  <a:gd name="adj1" fmla="val -42769"/>
                  <a:gd name="adj2" fmla="val 17424"/>
                </a:avLst>
              </a:prstGeom>
              <a:blipFill>
                <a:blip r:embed="rId2"/>
                <a:stretch>
                  <a:fillRect/>
                </a:stretch>
              </a:blipFill>
            </p:spPr>
            <p:txBody>
              <a:bodyPr/>
              <a:lstStyle/>
              <a:p>
                <a:r>
                  <a:rPr lang="en-US">
                    <a:noFill/>
                  </a:rPr>
                  <a:t> </a:t>
                </a:r>
              </a:p>
            </p:txBody>
          </p:sp>
        </mc:Fallback>
      </mc:AlternateContent>
      <p:sp>
        <p:nvSpPr>
          <p:cNvPr id="39" name="Oval 38"/>
          <p:cNvSpPr/>
          <p:nvPr/>
        </p:nvSpPr>
        <p:spPr>
          <a:xfrm>
            <a:off x="3067367" y="4057181"/>
            <a:ext cx="835289" cy="431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v-2</a:t>
            </a:r>
            <a:endParaRPr lang="en-US" b="1" dirty="0">
              <a:solidFill>
                <a:schemeClr val="tx1"/>
              </a:solidFill>
            </a:endParaRPr>
          </a:p>
        </p:txBody>
      </p:sp>
      <p:sp>
        <p:nvSpPr>
          <p:cNvPr id="40" name="Oval 39"/>
          <p:cNvSpPr/>
          <p:nvPr/>
        </p:nvSpPr>
        <p:spPr>
          <a:xfrm>
            <a:off x="1964326" y="4074908"/>
            <a:ext cx="835289" cy="431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v-1</a:t>
            </a:r>
            <a:endParaRPr lang="en-US" b="1" dirty="0">
              <a:solidFill>
                <a:schemeClr val="tx1"/>
              </a:solidFill>
            </a:endParaRPr>
          </a:p>
        </p:txBody>
      </p:sp>
      <p:cxnSp>
        <p:nvCxnSpPr>
          <p:cNvPr id="41" name="Straight Arrow Connector 40"/>
          <p:cNvCxnSpPr>
            <a:stCxn id="39" idx="2"/>
            <a:endCxn id="40" idx="6"/>
          </p:cNvCxnSpPr>
          <p:nvPr/>
        </p:nvCxnSpPr>
        <p:spPr>
          <a:xfrm flipH="1">
            <a:off x="2799615" y="4273081"/>
            <a:ext cx="267752" cy="17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Oval 43"/>
          <p:cNvSpPr/>
          <p:nvPr/>
        </p:nvSpPr>
        <p:spPr>
          <a:xfrm>
            <a:off x="3593696" y="4855759"/>
            <a:ext cx="682889" cy="3505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u</a:t>
            </a:r>
            <a:endParaRPr lang="en-US" b="1" dirty="0">
              <a:solidFill>
                <a:schemeClr val="bg1"/>
              </a:solidFill>
            </a:endParaRPr>
          </a:p>
        </p:txBody>
      </p:sp>
      <p:sp>
        <p:nvSpPr>
          <p:cNvPr id="45" name="Oval 44"/>
          <p:cNvSpPr/>
          <p:nvPr/>
        </p:nvSpPr>
        <p:spPr>
          <a:xfrm>
            <a:off x="4962186" y="4899387"/>
            <a:ext cx="682889" cy="3505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w</a:t>
            </a:r>
            <a:endParaRPr lang="en-US" b="1" dirty="0">
              <a:solidFill>
                <a:schemeClr val="bg1"/>
              </a:solidFill>
            </a:endParaRPr>
          </a:p>
        </p:txBody>
      </p:sp>
      <p:cxnSp>
        <p:nvCxnSpPr>
          <p:cNvPr id="46" name="Straight Arrow Connector 45"/>
          <p:cNvCxnSpPr>
            <a:stCxn id="44" idx="0"/>
            <a:endCxn id="21" idx="4"/>
          </p:cNvCxnSpPr>
          <p:nvPr/>
        </p:nvCxnSpPr>
        <p:spPr>
          <a:xfrm flipV="1">
            <a:off x="3935141" y="2985423"/>
            <a:ext cx="950846" cy="18703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p:cNvCxnSpPr/>
          <p:nvPr/>
        </p:nvCxnSpPr>
        <p:spPr>
          <a:xfrm flipH="1" flipV="1">
            <a:off x="3335119" y="2985423"/>
            <a:ext cx="1892313" cy="20456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Curved Connector 53"/>
          <p:cNvCxnSpPr>
            <a:stCxn id="15" idx="0"/>
            <a:endCxn id="24" idx="1"/>
          </p:cNvCxnSpPr>
          <p:nvPr/>
        </p:nvCxnSpPr>
        <p:spPr>
          <a:xfrm rot="16200000" flipH="1">
            <a:off x="5236176" y="493498"/>
            <a:ext cx="87645" cy="4207895"/>
          </a:xfrm>
          <a:prstGeom prst="curvedConnector3">
            <a:avLst>
              <a:gd name="adj1" fmla="val -260825"/>
            </a:avLst>
          </a:prstGeom>
          <a:ln>
            <a:tailEnd type="triangle"/>
          </a:ln>
        </p:spPr>
        <p:style>
          <a:lnRef idx="1">
            <a:schemeClr val="dk1"/>
          </a:lnRef>
          <a:fillRef idx="0">
            <a:schemeClr val="dk1"/>
          </a:fillRef>
          <a:effectRef idx="0">
            <a:schemeClr val="dk1"/>
          </a:effectRef>
          <a:fontRef idx="minor">
            <a:schemeClr val="tx1"/>
          </a:fontRef>
        </p:style>
      </p:cxnSp>
      <p:sp>
        <p:nvSpPr>
          <p:cNvPr id="55" name="TextBox 54"/>
          <p:cNvSpPr txBox="1"/>
          <p:nvPr/>
        </p:nvSpPr>
        <p:spPr>
          <a:xfrm>
            <a:off x="5737812" y="2564897"/>
            <a:ext cx="343364" cy="369332"/>
          </a:xfrm>
          <a:prstGeom prst="rect">
            <a:avLst/>
          </a:prstGeom>
          <a:noFill/>
        </p:spPr>
        <p:txBody>
          <a:bodyPr wrap="none" rtlCol="0">
            <a:spAutoFit/>
          </a:bodyPr>
          <a:lstStyle/>
          <a:p>
            <a:r>
              <a:rPr lang="en-US" dirty="0" smtClean="0"/>
              <a:t>…</a:t>
            </a:r>
            <a:endParaRPr lang="en-US" dirty="0"/>
          </a:p>
        </p:txBody>
      </p:sp>
      <p:sp>
        <p:nvSpPr>
          <p:cNvPr id="56" name="TextBox 55"/>
          <p:cNvSpPr txBox="1"/>
          <p:nvPr/>
        </p:nvSpPr>
        <p:spPr>
          <a:xfrm>
            <a:off x="9170255" y="2597446"/>
            <a:ext cx="343364" cy="369332"/>
          </a:xfrm>
          <a:prstGeom prst="rect">
            <a:avLst/>
          </a:prstGeom>
          <a:noFill/>
        </p:spPr>
        <p:txBody>
          <a:bodyPr wrap="none" rtlCol="0">
            <a:spAutoFit/>
          </a:bodyPr>
          <a:lstStyle/>
          <a:p>
            <a:r>
              <a:rPr lang="en-US" dirty="0" smtClean="0"/>
              <a:t>…</a:t>
            </a:r>
            <a:endParaRPr lang="en-US" dirty="0"/>
          </a:p>
        </p:txBody>
      </p:sp>
      <mc:AlternateContent xmlns:mc="http://schemas.openxmlformats.org/markup-compatibility/2006" xmlns:a14="http://schemas.microsoft.com/office/drawing/2010/main">
        <mc:Choice Requires="a14">
          <p:sp>
            <p:nvSpPr>
              <p:cNvPr id="57" name="Cloud Callout 56"/>
              <p:cNvSpPr/>
              <p:nvPr/>
            </p:nvSpPr>
            <p:spPr>
              <a:xfrm>
                <a:off x="8394310" y="1438530"/>
                <a:ext cx="3473581" cy="2825025"/>
              </a:xfrm>
              <a:prstGeom prst="cloudCallout">
                <a:avLst>
                  <a:gd name="adj1" fmla="val -42769"/>
                  <a:gd name="adj2" fmla="val 17424"/>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14:m>
                  <m:oMathPara xmlns:m="http://schemas.openxmlformats.org/officeDocument/2006/math">
                    <m:oMathParaPr>
                      <m:jc m:val="centerGroup"/>
                    </m:oMathParaPr>
                    <m:oMath xmlns:m="http://schemas.openxmlformats.org/officeDocument/2006/math">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𝐺</m:t>
                          </m:r>
                        </m:e>
                        <m:sub>
                          <m:r>
                            <a:rPr lang="en-US" sz="4000" b="0" i="1" smtClean="0">
                              <a:latin typeface="Cambria Math" panose="02040503050406030204" pitchFamily="18" charset="0"/>
                            </a:rPr>
                            <m:t>≥</m:t>
                          </m:r>
                          <m:r>
                            <a:rPr lang="en-US" sz="4000" b="0" i="1" smtClean="0">
                              <a:latin typeface="Cambria Math" panose="02040503050406030204" pitchFamily="18" charset="0"/>
                            </a:rPr>
                            <m:t>𝑣</m:t>
                          </m:r>
                        </m:sub>
                      </m:sSub>
                    </m:oMath>
                  </m:oMathPara>
                </a14:m>
                <a:endParaRPr lang="en-US" dirty="0"/>
              </a:p>
            </p:txBody>
          </p:sp>
        </mc:Choice>
        <mc:Fallback xmlns="">
          <p:sp>
            <p:nvSpPr>
              <p:cNvPr id="57" name="Cloud Callout 56"/>
              <p:cNvSpPr>
                <a:spLocks noRot="1" noChangeAspect="1" noMove="1" noResize="1" noEditPoints="1" noAdjustHandles="1" noChangeArrowheads="1" noChangeShapeType="1" noTextEdit="1"/>
              </p:cNvSpPr>
              <p:nvPr/>
            </p:nvSpPr>
            <p:spPr>
              <a:xfrm>
                <a:off x="8394310" y="1438530"/>
                <a:ext cx="3473581" cy="2825025"/>
              </a:xfrm>
              <a:prstGeom prst="cloudCallout">
                <a:avLst>
                  <a:gd name="adj1" fmla="val -42769"/>
                  <a:gd name="adj2" fmla="val 17424"/>
                </a:avLst>
              </a:prstGeom>
              <a:blipFill>
                <a:blip r:embed="rId3"/>
                <a:stretch>
                  <a:fillRect/>
                </a:stretch>
              </a:blipFill>
            </p:spPr>
            <p:txBody>
              <a:bodyPr/>
              <a:lstStyle/>
              <a:p>
                <a:r>
                  <a:rPr lang="en-US">
                    <a:noFill/>
                  </a:rPr>
                  <a:t> </a:t>
                </a:r>
              </a:p>
            </p:txBody>
          </p:sp>
        </mc:Fallback>
      </mc:AlternateContent>
      <p:sp>
        <p:nvSpPr>
          <p:cNvPr id="58" name="Oval 57"/>
          <p:cNvSpPr/>
          <p:nvPr/>
        </p:nvSpPr>
        <p:spPr>
          <a:xfrm>
            <a:off x="8610600" y="2609849"/>
            <a:ext cx="1076001" cy="431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v+g+1</a:t>
            </a:r>
            <a:endParaRPr lang="en-US" b="1" dirty="0">
              <a:solidFill>
                <a:schemeClr val="tx1"/>
              </a:solidFill>
            </a:endParaRPr>
          </a:p>
        </p:txBody>
      </p:sp>
      <p:sp>
        <p:nvSpPr>
          <p:cNvPr id="59" name="Oval 58"/>
          <p:cNvSpPr/>
          <p:nvPr/>
        </p:nvSpPr>
        <p:spPr>
          <a:xfrm>
            <a:off x="10106687" y="2641269"/>
            <a:ext cx="1076001" cy="431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v+g+2</a:t>
            </a:r>
            <a:endParaRPr lang="en-US" b="1" dirty="0">
              <a:solidFill>
                <a:schemeClr val="tx1"/>
              </a:solidFill>
            </a:endParaRPr>
          </a:p>
        </p:txBody>
      </p:sp>
      <p:cxnSp>
        <p:nvCxnSpPr>
          <p:cNvPr id="60" name="Straight Arrow Connector 59"/>
          <p:cNvCxnSpPr>
            <a:endCxn id="59" idx="3"/>
          </p:cNvCxnSpPr>
          <p:nvPr/>
        </p:nvCxnSpPr>
        <p:spPr>
          <a:xfrm>
            <a:off x="9561645" y="2818341"/>
            <a:ext cx="702619" cy="1914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4" name="Rectangle 63"/>
          <p:cNvSpPr/>
          <p:nvPr/>
        </p:nvSpPr>
        <p:spPr>
          <a:xfrm>
            <a:off x="7752489" y="4381161"/>
            <a:ext cx="4229471" cy="2031325"/>
          </a:xfrm>
          <a:prstGeom prst="rect">
            <a:avLst/>
          </a:prstGeom>
        </p:spPr>
        <p:txBody>
          <a:bodyPr wrap="square">
            <a:spAutoFit/>
          </a:bodyPr>
          <a:lstStyle/>
          <a:p>
            <a:r>
              <a:rPr lang="en-US" b="1" dirty="0" smtClean="0"/>
              <a:t>Precondition: Start with pebbles on parents!</a:t>
            </a:r>
          </a:p>
          <a:p>
            <a:r>
              <a:rPr lang="en-US" b="1" dirty="0" smtClean="0"/>
              <a:t> </a:t>
            </a:r>
            <a:r>
              <a:rPr lang="en-US" dirty="0" smtClean="0"/>
              <a:t>If </a:t>
            </a:r>
            <a:r>
              <a:rPr lang="en-US" dirty="0" err="1" smtClean="0"/>
              <a:t>i</a:t>
            </a:r>
            <a:r>
              <a:rPr lang="en-US" dirty="0" smtClean="0"/>
              <a:t>&lt;g and (</a:t>
            </a:r>
            <a:r>
              <a:rPr lang="en-US" dirty="0" err="1" smtClean="0"/>
              <a:t>u,v+i</a:t>
            </a:r>
            <a:r>
              <a:rPr lang="en-US" dirty="0" smtClean="0"/>
              <a:t>) is an edge then we start with a pebble on u.</a:t>
            </a:r>
          </a:p>
          <a:p>
            <a:endParaRPr lang="en-US" dirty="0"/>
          </a:p>
          <a:p>
            <a:r>
              <a:rPr lang="en-US" dirty="0" smtClean="0"/>
              <a:t>We also keep pebbles on depth-reducing set S</a:t>
            </a:r>
          </a:p>
        </p:txBody>
      </p:sp>
    </p:spTree>
    <p:extLst>
      <p:ext uri="{BB962C8B-B14F-4D97-AF65-F5344CB8AC3E}">
        <p14:creationId xmlns:p14="http://schemas.microsoft.com/office/powerpoint/2010/main" val="31996793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Phase</a:t>
            </a:r>
            <a:endParaRPr lang="en-US" dirty="0"/>
          </a:p>
        </p:txBody>
      </p:sp>
      <p:sp>
        <p:nvSpPr>
          <p:cNvPr id="3" name="Content Placeholder 2"/>
          <p:cNvSpPr>
            <a:spLocks noGrp="1"/>
          </p:cNvSpPr>
          <p:nvPr>
            <p:ph idx="1"/>
          </p:nvPr>
        </p:nvSpPr>
        <p:spPr/>
        <p:txBody>
          <a:bodyPr/>
          <a:lstStyle/>
          <a:p>
            <a:r>
              <a:rPr lang="en-US" b="1" dirty="0" smtClean="0"/>
              <a:t>Goal: </a:t>
            </a:r>
            <a:r>
              <a:rPr lang="en-US" dirty="0" smtClean="0"/>
              <a:t>Pebble all nodes between v+1 and </a:t>
            </a:r>
            <a:r>
              <a:rPr lang="en-US" dirty="0" err="1" smtClean="0"/>
              <a:t>v+g</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41</a:t>
            </a:fld>
            <a:endParaRPr lang="en-US"/>
          </a:p>
        </p:txBody>
      </p:sp>
      <p:sp>
        <p:nvSpPr>
          <p:cNvPr id="5" name="Oval 4"/>
          <p:cNvSpPr/>
          <p:nvPr/>
        </p:nvSpPr>
        <p:spPr>
          <a:xfrm>
            <a:off x="1491980" y="2602441"/>
            <a:ext cx="513555" cy="431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v</a:t>
            </a:r>
            <a:endParaRPr lang="en-US" b="1" dirty="0">
              <a:solidFill>
                <a:schemeClr val="bg1"/>
              </a:solidFill>
            </a:endParaRPr>
          </a:p>
        </p:txBody>
      </p:sp>
      <p:cxnSp>
        <p:nvCxnSpPr>
          <p:cNvPr id="9" name="Straight Arrow Connector 8"/>
          <p:cNvCxnSpPr>
            <a:stCxn id="5" idx="6"/>
            <a:endCxn id="15" idx="2"/>
          </p:cNvCxnSpPr>
          <p:nvPr/>
        </p:nvCxnSpPr>
        <p:spPr>
          <a:xfrm flipV="1">
            <a:off x="2005535" y="2769523"/>
            <a:ext cx="752872" cy="488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Oval 14"/>
          <p:cNvSpPr/>
          <p:nvPr/>
        </p:nvSpPr>
        <p:spPr>
          <a:xfrm>
            <a:off x="2758407" y="2553623"/>
            <a:ext cx="835289" cy="431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v+1</a:t>
            </a:r>
            <a:endParaRPr lang="en-US" b="1" dirty="0">
              <a:solidFill>
                <a:schemeClr val="bg1"/>
              </a:solidFill>
            </a:endParaRPr>
          </a:p>
        </p:txBody>
      </p:sp>
      <p:cxnSp>
        <p:nvCxnSpPr>
          <p:cNvPr id="20" name="Straight Arrow Connector 19"/>
          <p:cNvCxnSpPr>
            <a:stCxn id="15" idx="6"/>
            <a:endCxn id="21" idx="2"/>
          </p:cNvCxnSpPr>
          <p:nvPr/>
        </p:nvCxnSpPr>
        <p:spPr>
          <a:xfrm>
            <a:off x="3593696" y="2769523"/>
            <a:ext cx="8746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Oval 20"/>
          <p:cNvSpPr/>
          <p:nvPr/>
        </p:nvSpPr>
        <p:spPr>
          <a:xfrm>
            <a:off x="4468342" y="2553623"/>
            <a:ext cx="835289" cy="431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v+2</a:t>
            </a:r>
            <a:endParaRPr lang="en-US" b="1" dirty="0">
              <a:solidFill>
                <a:schemeClr val="bg1"/>
              </a:solidFill>
            </a:endParaRPr>
          </a:p>
        </p:txBody>
      </p:sp>
      <p:cxnSp>
        <p:nvCxnSpPr>
          <p:cNvPr id="23" name="Straight Arrow Connector 22"/>
          <p:cNvCxnSpPr/>
          <p:nvPr/>
        </p:nvCxnSpPr>
        <p:spPr>
          <a:xfrm>
            <a:off x="6515357" y="2796909"/>
            <a:ext cx="74626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Oval 23"/>
          <p:cNvSpPr/>
          <p:nvPr/>
        </p:nvSpPr>
        <p:spPr>
          <a:xfrm>
            <a:off x="7261622" y="2578032"/>
            <a:ext cx="835289" cy="431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bg1"/>
                </a:solidFill>
              </a:rPr>
              <a:t>v+g</a:t>
            </a:r>
            <a:endParaRPr lang="en-US" b="1" dirty="0">
              <a:solidFill>
                <a:schemeClr val="bg1"/>
              </a:solidFill>
            </a:endParaRPr>
          </a:p>
        </p:txBody>
      </p:sp>
      <mc:AlternateContent xmlns:mc="http://schemas.openxmlformats.org/markup-compatibility/2006" xmlns:a14="http://schemas.microsoft.com/office/drawing/2010/main">
        <mc:Choice Requires="a14">
          <p:sp>
            <p:nvSpPr>
              <p:cNvPr id="37" name="Cloud Callout 36"/>
              <p:cNvSpPr/>
              <p:nvPr/>
            </p:nvSpPr>
            <p:spPr>
              <a:xfrm>
                <a:off x="1147160" y="3486875"/>
                <a:ext cx="6532106" cy="2825025"/>
              </a:xfrm>
              <a:prstGeom prst="cloudCallout">
                <a:avLst>
                  <a:gd name="adj1" fmla="val -42769"/>
                  <a:gd name="adj2" fmla="val 17424"/>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                        </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𝐺</m:t>
                          </m:r>
                        </m:e>
                        <m:sub>
                          <m:r>
                            <a:rPr lang="en-US" sz="3600" b="0" i="1" smtClean="0">
                              <a:latin typeface="Cambria Math" panose="02040503050406030204" pitchFamily="18" charset="0"/>
                            </a:rPr>
                            <m:t>≤</m:t>
                          </m:r>
                          <m:r>
                            <a:rPr lang="en-US" sz="3600" b="0" i="1" smtClean="0">
                              <a:latin typeface="Cambria Math" panose="02040503050406030204" pitchFamily="18" charset="0"/>
                            </a:rPr>
                            <m:t>𝑣</m:t>
                          </m:r>
                        </m:sub>
                      </m:sSub>
                    </m:oMath>
                  </m:oMathPara>
                </a14:m>
                <a:endParaRPr lang="en-US" dirty="0"/>
              </a:p>
            </p:txBody>
          </p:sp>
        </mc:Choice>
        <mc:Fallback xmlns="">
          <p:sp>
            <p:nvSpPr>
              <p:cNvPr id="37" name="Cloud Callout 36"/>
              <p:cNvSpPr>
                <a:spLocks noRot="1" noChangeAspect="1" noMove="1" noResize="1" noEditPoints="1" noAdjustHandles="1" noChangeArrowheads="1" noChangeShapeType="1" noTextEdit="1"/>
              </p:cNvSpPr>
              <p:nvPr/>
            </p:nvSpPr>
            <p:spPr>
              <a:xfrm>
                <a:off x="1147160" y="3486875"/>
                <a:ext cx="6532106" cy="2825025"/>
              </a:xfrm>
              <a:prstGeom prst="cloudCallout">
                <a:avLst>
                  <a:gd name="adj1" fmla="val -42769"/>
                  <a:gd name="adj2" fmla="val 17424"/>
                </a:avLst>
              </a:prstGeom>
              <a:blipFill>
                <a:blip r:embed="rId2"/>
                <a:stretch>
                  <a:fillRect/>
                </a:stretch>
              </a:blipFill>
            </p:spPr>
            <p:txBody>
              <a:bodyPr/>
              <a:lstStyle/>
              <a:p>
                <a:r>
                  <a:rPr lang="en-US">
                    <a:noFill/>
                  </a:rPr>
                  <a:t> </a:t>
                </a:r>
              </a:p>
            </p:txBody>
          </p:sp>
        </mc:Fallback>
      </mc:AlternateContent>
      <p:sp>
        <p:nvSpPr>
          <p:cNvPr id="39" name="Oval 38"/>
          <p:cNvSpPr/>
          <p:nvPr/>
        </p:nvSpPr>
        <p:spPr>
          <a:xfrm>
            <a:off x="3067367" y="4057181"/>
            <a:ext cx="835289" cy="431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v-2</a:t>
            </a:r>
            <a:endParaRPr lang="en-US" b="1" dirty="0">
              <a:solidFill>
                <a:schemeClr val="tx1"/>
              </a:solidFill>
            </a:endParaRPr>
          </a:p>
        </p:txBody>
      </p:sp>
      <p:sp>
        <p:nvSpPr>
          <p:cNvPr id="40" name="Oval 39"/>
          <p:cNvSpPr/>
          <p:nvPr/>
        </p:nvSpPr>
        <p:spPr>
          <a:xfrm>
            <a:off x="1964326" y="4074908"/>
            <a:ext cx="835289" cy="431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v-1</a:t>
            </a:r>
            <a:endParaRPr lang="en-US" b="1" dirty="0">
              <a:solidFill>
                <a:schemeClr val="tx1"/>
              </a:solidFill>
            </a:endParaRPr>
          </a:p>
        </p:txBody>
      </p:sp>
      <p:cxnSp>
        <p:nvCxnSpPr>
          <p:cNvPr id="41" name="Straight Arrow Connector 40"/>
          <p:cNvCxnSpPr>
            <a:stCxn id="39" idx="2"/>
            <a:endCxn id="40" idx="6"/>
          </p:cNvCxnSpPr>
          <p:nvPr/>
        </p:nvCxnSpPr>
        <p:spPr>
          <a:xfrm flipH="1">
            <a:off x="2799615" y="4273081"/>
            <a:ext cx="267752" cy="17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Oval 43"/>
          <p:cNvSpPr/>
          <p:nvPr/>
        </p:nvSpPr>
        <p:spPr>
          <a:xfrm>
            <a:off x="3593696" y="4855759"/>
            <a:ext cx="682889" cy="3505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u</a:t>
            </a:r>
            <a:endParaRPr lang="en-US" b="1" dirty="0">
              <a:solidFill>
                <a:schemeClr val="bg1"/>
              </a:solidFill>
            </a:endParaRPr>
          </a:p>
        </p:txBody>
      </p:sp>
      <p:sp>
        <p:nvSpPr>
          <p:cNvPr id="45" name="Oval 44"/>
          <p:cNvSpPr/>
          <p:nvPr/>
        </p:nvSpPr>
        <p:spPr>
          <a:xfrm>
            <a:off x="4962186" y="4899387"/>
            <a:ext cx="682889" cy="3505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w</a:t>
            </a:r>
            <a:endParaRPr lang="en-US" b="1" dirty="0">
              <a:solidFill>
                <a:schemeClr val="bg1"/>
              </a:solidFill>
            </a:endParaRPr>
          </a:p>
        </p:txBody>
      </p:sp>
      <p:cxnSp>
        <p:nvCxnSpPr>
          <p:cNvPr id="46" name="Straight Arrow Connector 45"/>
          <p:cNvCxnSpPr>
            <a:stCxn id="44" idx="0"/>
            <a:endCxn id="21" idx="4"/>
          </p:cNvCxnSpPr>
          <p:nvPr/>
        </p:nvCxnSpPr>
        <p:spPr>
          <a:xfrm flipV="1">
            <a:off x="3935141" y="2985423"/>
            <a:ext cx="950846" cy="18703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p:cNvCxnSpPr/>
          <p:nvPr/>
        </p:nvCxnSpPr>
        <p:spPr>
          <a:xfrm flipH="1" flipV="1">
            <a:off x="3335119" y="2985423"/>
            <a:ext cx="1892313" cy="20456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Curved Connector 53"/>
          <p:cNvCxnSpPr>
            <a:stCxn id="15" idx="0"/>
            <a:endCxn id="24" idx="1"/>
          </p:cNvCxnSpPr>
          <p:nvPr/>
        </p:nvCxnSpPr>
        <p:spPr>
          <a:xfrm rot="16200000" flipH="1">
            <a:off x="5236176" y="493498"/>
            <a:ext cx="87645" cy="4207895"/>
          </a:xfrm>
          <a:prstGeom prst="curvedConnector3">
            <a:avLst>
              <a:gd name="adj1" fmla="val -260825"/>
            </a:avLst>
          </a:prstGeom>
          <a:ln>
            <a:tailEnd type="triangle"/>
          </a:ln>
        </p:spPr>
        <p:style>
          <a:lnRef idx="1">
            <a:schemeClr val="dk1"/>
          </a:lnRef>
          <a:fillRef idx="0">
            <a:schemeClr val="dk1"/>
          </a:fillRef>
          <a:effectRef idx="0">
            <a:schemeClr val="dk1"/>
          </a:effectRef>
          <a:fontRef idx="minor">
            <a:schemeClr val="tx1"/>
          </a:fontRef>
        </p:style>
      </p:cxnSp>
      <p:sp>
        <p:nvSpPr>
          <p:cNvPr id="55" name="TextBox 54"/>
          <p:cNvSpPr txBox="1"/>
          <p:nvPr/>
        </p:nvSpPr>
        <p:spPr>
          <a:xfrm>
            <a:off x="5737812" y="2564897"/>
            <a:ext cx="343364" cy="369332"/>
          </a:xfrm>
          <a:prstGeom prst="rect">
            <a:avLst/>
          </a:prstGeom>
          <a:noFill/>
        </p:spPr>
        <p:txBody>
          <a:bodyPr wrap="none" rtlCol="0">
            <a:spAutoFit/>
          </a:bodyPr>
          <a:lstStyle/>
          <a:p>
            <a:r>
              <a:rPr lang="en-US" dirty="0" smtClean="0"/>
              <a:t>…</a:t>
            </a:r>
            <a:endParaRPr lang="en-US" dirty="0"/>
          </a:p>
        </p:txBody>
      </p:sp>
      <p:sp>
        <p:nvSpPr>
          <p:cNvPr id="56" name="TextBox 55"/>
          <p:cNvSpPr txBox="1"/>
          <p:nvPr/>
        </p:nvSpPr>
        <p:spPr>
          <a:xfrm>
            <a:off x="9170255" y="2597446"/>
            <a:ext cx="343364" cy="369332"/>
          </a:xfrm>
          <a:prstGeom prst="rect">
            <a:avLst/>
          </a:prstGeom>
          <a:noFill/>
        </p:spPr>
        <p:txBody>
          <a:bodyPr wrap="none" rtlCol="0">
            <a:spAutoFit/>
          </a:bodyPr>
          <a:lstStyle/>
          <a:p>
            <a:r>
              <a:rPr lang="en-US" dirty="0" smtClean="0"/>
              <a:t>…</a:t>
            </a:r>
            <a:endParaRPr lang="en-US" dirty="0"/>
          </a:p>
        </p:txBody>
      </p:sp>
      <mc:AlternateContent xmlns:mc="http://schemas.openxmlformats.org/markup-compatibility/2006" xmlns:a14="http://schemas.microsoft.com/office/drawing/2010/main">
        <mc:Choice Requires="a14">
          <p:sp>
            <p:nvSpPr>
              <p:cNvPr id="57" name="Cloud Callout 56"/>
              <p:cNvSpPr/>
              <p:nvPr/>
            </p:nvSpPr>
            <p:spPr>
              <a:xfrm>
                <a:off x="8394310" y="1438530"/>
                <a:ext cx="3473581" cy="2825025"/>
              </a:xfrm>
              <a:prstGeom prst="cloudCallout">
                <a:avLst>
                  <a:gd name="adj1" fmla="val -42769"/>
                  <a:gd name="adj2" fmla="val 17424"/>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14:m>
                  <m:oMathPara xmlns:m="http://schemas.openxmlformats.org/officeDocument/2006/math">
                    <m:oMathParaPr>
                      <m:jc m:val="centerGroup"/>
                    </m:oMathParaPr>
                    <m:oMath xmlns:m="http://schemas.openxmlformats.org/officeDocument/2006/math">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𝐺</m:t>
                          </m:r>
                        </m:e>
                        <m:sub>
                          <m:r>
                            <a:rPr lang="en-US" sz="4000" b="0" i="1" smtClean="0">
                              <a:latin typeface="Cambria Math" panose="02040503050406030204" pitchFamily="18" charset="0"/>
                            </a:rPr>
                            <m:t>≥</m:t>
                          </m:r>
                          <m:r>
                            <a:rPr lang="en-US" sz="4000" b="0" i="1" smtClean="0">
                              <a:latin typeface="Cambria Math" panose="02040503050406030204" pitchFamily="18" charset="0"/>
                            </a:rPr>
                            <m:t>𝑣</m:t>
                          </m:r>
                        </m:sub>
                      </m:sSub>
                    </m:oMath>
                  </m:oMathPara>
                </a14:m>
                <a:endParaRPr lang="en-US" dirty="0"/>
              </a:p>
            </p:txBody>
          </p:sp>
        </mc:Choice>
        <mc:Fallback xmlns="">
          <p:sp>
            <p:nvSpPr>
              <p:cNvPr id="57" name="Cloud Callout 56"/>
              <p:cNvSpPr>
                <a:spLocks noRot="1" noChangeAspect="1" noMove="1" noResize="1" noEditPoints="1" noAdjustHandles="1" noChangeArrowheads="1" noChangeShapeType="1" noTextEdit="1"/>
              </p:cNvSpPr>
              <p:nvPr/>
            </p:nvSpPr>
            <p:spPr>
              <a:xfrm>
                <a:off x="8394310" y="1438530"/>
                <a:ext cx="3473581" cy="2825025"/>
              </a:xfrm>
              <a:prstGeom prst="cloudCallout">
                <a:avLst>
                  <a:gd name="adj1" fmla="val -42769"/>
                  <a:gd name="adj2" fmla="val 17424"/>
                </a:avLst>
              </a:prstGeom>
              <a:blipFill>
                <a:blip r:embed="rId3"/>
                <a:stretch>
                  <a:fillRect/>
                </a:stretch>
              </a:blipFill>
            </p:spPr>
            <p:txBody>
              <a:bodyPr/>
              <a:lstStyle/>
              <a:p>
                <a:r>
                  <a:rPr lang="en-US">
                    <a:noFill/>
                  </a:rPr>
                  <a:t> </a:t>
                </a:r>
              </a:p>
            </p:txBody>
          </p:sp>
        </mc:Fallback>
      </mc:AlternateContent>
      <p:sp>
        <p:nvSpPr>
          <p:cNvPr id="58" name="Oval 57"/>
          <p:cNvSpPr/>
          <p:nvPr/>
        </p:nvSpPr>
        <p:spPr>
          <a:xfrm>
            <a:off x="8610600" y="2609849"/>
            <a:ext cx="1076001" cy="431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v+g+1</a:t>
            </a:r>
            <a:endParaRPr lang="en-US" b="1" dirty="0">
              <a:solidFill>
                <a:schemeClr val="tx1"/>
              </a:solidFill>
            </a:endParaRPr>
          </a:p>
        </p:txBody>
      </p:sp>
      <p:sp>
        <p:nvSpPr>
          <p:cNvPr id="59" name="Oval 58"/>
          <p:cNvSpPr/>
          <p:nvPr/>
        </p:nvSpPr>
        <p:spPr>
          <a:xfrm>
            <a:off x="10106687" y="2641269"/>
            <a:ext cx="1076001" cy="431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v+g+2</a:t>
            </a:r>
            <a:endParaRPr lang="en-US" b="1" dirty="0">
              <a:solidFill>
                <a:schemeClr val="tx1"/>
              </a:solidFill>
            </a:endParaRPr>
          </a:p>
        </p:txBody>
      </p:sp>
      <p:cxnSp>
        <p:nvCxnSpPr>
          <p:cNvPr id="60" name="Straight Arrow Connector 59"/>
          <p:cNvCxnSpPr>
            <a:endCxn id="59" idx="3"/>
          </p:cNvCxnSpPr>
          <p:nvPr/>
        </p:nvCxnSpPr>
        <p:spPr>
          <a:xfrm>
            <a:off x="9561645" y="2818341"/>
            <a:ext cx="702619" cy="1914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4" name="Rectangle 63"/>
          <p:cNvSpPr/>
          <p:nvPr/>
        </p:nvSpPr>
        <p:spPr>
          <a:xfrm>
            <a:off x="7752489" y="4381161"/>
            <a:ext cx="4229471" cy="2031325"/>
          </a:xfrm>
          <a:prstGeom prst="rect">
            <a:avLst/>
          </a:prstGeom>
        </p:spPr>
        <p:txBody>
          <a:bodyPr wrap="square">
            <a:spAutoFit/>
          </a:bodyPr>
          <a:lstStyle/>
          <a:p>
            <a:r>
              <a:rPr lang="en-US" b="1" dirty="0" smtClean="0"/>
              <a:t>Precondition: Start with pebbles on parents!</a:t>
            </a:r>
          </a:p>
          <a:p>
            <a:r>
              <a:rPr lang="en-US" b="1" dirty="0" smtClean="0"/>
              <a:t> </a:t>
            </a:r>
            <a:r>
              <a:rPr lang="en-US" dirty="0" smtClean="0"/>
              <a:t>If </a:t>
            </a:r>
            <a:r>
              <a:rPr lang="en-US" dirty="0" err="1" smtClean="0"/>
              <a:t>i</a:t>
            </a:r>
            <a:r>
              <a:rPr lang="en-US" dirty="0" smtClean="0"/>
              <a:t>&lt;g and (</a:t>
            </a:r>
            <a:r>
              <a:rPr lang="en-US" dirty="0" err="1" smtClean="0"/>
              <a:t>u,v+i</a:t>
            </a:r>
            <a:r>
              <a:rPr lang="en-US" dirty="0" smtClean="0"/>
              <a:t>) is an edge then we start with a pebble on u.</a:t>
            </a:r>
          </a:p>
          <a:p>
            <a:endParaRPr lang="en-US" dirty="0"/>
          </a:p>
          <a:p>
            <a:r>
              <a:rPr lang="en-US" dirty="0" smtClean="0"/>
              <a:t>We also keep pebbles on depth-reducing set S</a:t>
            </a:r>
          </a:p>
        </p:txBody>
      </p:sp>
    </p:spTree>
    <p:extLst>
      <p:ext uri="{BB962C8B-B14F-4D97-AF65-F5344CB8AC3E}">
        <p14:creationId xmlns:p14="http://schemas.microsoft.com/office/powerpoint/2010/main" val="19872888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Phase</a:t>
            </a:r>
            <a:endParaRPr lang="en-US" dirty="0"/>
          </a:p>
        </p:txBody>
      </p:sp>
      <p:sp>
        <p:nvSpPr>
          <p:cNvPr id="3" name="Content Placeholder 2"/>
          <p:cNvSpPr>
            <a:spLocks noGrp="1"/>
          </p:cNvSpPr>
          <p:nvPr>
            <p:ph idx="1"/>
          </p:nvPr>
        </p:nvSpPr>
        <p:spPr/>
        <p:txBody>
          <a:bodyPr/>
          <a:lstStyle/>
          <a:p>
            <a:r>
              <a:rPr lang="en-US" b="1" dirty="0" smtClean="0"/>
              <a:t>Goal: </a:t>
            </a:r>
            <a:r>
              <a:rPr lang="en-US" dirty="0" smtClean="0"/>
              <a:t>Pebble all nodes between v+1 and </a:t>
            </a:r>
            <a:r>
              <a:rPr lang="en-US" dirty="0" err="1" smtClean="0"/>
              <a:t>v+g</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42</a:t>
            </a:fld>
            <a:endParaRPr lang="en-US"/>
          </a:p>
        </p:txBody>
      </p:sp>
      <p:sp>
        <p:nvSpPr>
          <p:cNvPr id="5" name="Oval 4"/>
          <p:cNvSpPr/>
          <p:nvPr/>
        </p:nvSpPr>
        <p:spPr>
          <a:xfrm>
            <a:off x="1491980" y="2602441"/>
            <a:ext cx="513555" cy="431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v</a:t>
            </a:r>
            <a:endParaRPr lang="en-US" b="1" dirty="0">
              <a:solidFill>
                <a:schemeClr val="bg1"/>
              </a:solidFill>
            </a:endParaRPr>
          </a:p>
        </p:txBody>
      </p:sp>
      <p:cxnSp>
        <p:nvCxnSpPr>
          <p:cNvPr id="9" name="Straight Arrow Connector 8"/>
          <p:cNvCxnSpPr>
            <a:stCxn id="5" idx="6"/>
            <a:endCxn id="15" idx="2"/>
          </p:cNvCxnSpPr>
          <p:nvPr/>
        </p:nvCxnSpPr>
        <p:spPr>
          <a:xfrm flipV="1">
            <a:off x="2005535" y="2769523"/>
            <a:ext cx="752872" cy="488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Oval 14"/>
          <p:cNvSpPr/>
          <p:nvPr/>
        </p:nvSpPr>
        <p:spPr>
          <a:xfrm>
            <a:off x="2758407" y="2553623"/>
            <a:ext cx="835289" cy="431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v+1</a:t>
            </a:r>
            <a:endParaRPr lang="en-US" b="1" dirty="0">
              <a:solidFill>
                <a:schemeClr val="bg1"/>
              </a:solidFill>
            </a:endParaRPr>
          </a:p>
        </p:txBody>
      </p:sp>
      <p:cxnSp>
        <p:nvCxnSpPr>
          <p:cNvPr id="20" name="Straight Arrow Connector 19"/>
          <p:cNvCxnSpPr>
            <a:stCxn id="15" idx="6"/>
            <a:endCxn id="21" idx="2"/>
          </p:cNvCxnSpPr>
          <p:nvPr/>
        </p:nvCxnSpPr>
        <p:spPr>
          <a:xfrm>
            <a:off x="3593696" y="2769523"/>
            <a:ext cx="8746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Oval 20"/>
          <p:cNvSpPr/>
          <p:nvPr/>
        </p:nvSpPr>
        <p:spPr>
          <a:xfrm>
            <a:off x="4468342" y="2553623"/>
            <a:ext cx="835289" cy="431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v+2</a:t>
            </a:r>
            <a:endParaRPr lang="en-US" b="1" dirty="0">
              <a:solidFill>
                <a:schemeClr val="bg1"/>
              </a:solidFill>
            </a:endParaRPr>
          </a:p>
        </p:txBody>
      </p:sp>
      <p:cxnSp>
        <p:nvCxnSpPr>
          <p:cNvPr id="23" name="Straight Arrow Connector 22"/>
          <p:cNvCxnSpPr/>
          <p:nvPr/>
        </p:nvCxnSpPr>
        <p:spPr>
          <a:xfrm>
            <a:off x="6515357" y="2796909"/>
            <a:ext cx="74626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Oval 23"/>
          <p:cNvSpPr/>
          <p:nvPr/>
        </p:nvSpPr>
        <p:spPr>
          <a:xfrm>
            <a:off x="7261622" y="2578032"/>
            <a:ext cx="835289" cy="431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bg1"/>
                </a:solidFill>
              </a:rPr>
              <a:t>v+g</a:t>
            </a:r>
            <a:endParaRPr lang="en-US" b="1" dirty="0">
              <a:solidFill>
                <a:schemeClr val="bg1"/>
              </a:solidFill>
            </a:endParaRPr>
          </a:p>
        </p:txBody>
      </p:sp>
      <mc:AlternateContent xmlns:mc="http://schemas.openxmlformats.org/markup-compatibility/2006" xmlns:a14="http://schemas.microsoft.com/office/drawing/2010/main">
        <mc:Choice Requires="a14">
          <p:sp>
            <p:nvSpPr>
              <p:cNvPr id="37" name="Cloud Callout 36"/>
              <p:cNvSpPr/>
              <p:nvPr/>
            </p:nvSpPr>
            <p:spPr>
              <a:xfrm>
                <a:off x="1147160" y="3486875"/>
                <a:ext cx="6532106" cy="2825025"/>
              </a:xfrm>
              <a:prstGeom prst="cloudCallout">
                <a:avLst>
                  <a:gd name="adj1" fmla="val -42769"/>
                  <a:gd name="adj2" fmla="val 17424"/>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                        </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𝐺</m:t>
                          </m:r>
                        </m:e>
                        <m:sub>
                          <m:r>
                            <a:rPr lang="en-US" sz="3600" b="0" i="1" smtClean="0">
                              <a:latin typeface="Cambria Math" panose="02040503050406030204" pitchFamily="18" charset="0"/>
                            </a:rPr>
                            <m:t>≤</m:t>
                          </m:r>
                          <m:r>
                            <a:rPr lang="en-US" sz="3600" b="0" i="1" smtClean="0">
                              <a:latin typeface="Cambria Math" panose="02040503050406030204" pitchFamily="18" charset="0"/>
                            </a:rPr>
                            <m:t>𝑣</m:t>
                          </m:r>
                        </m:sub>
                      </m:sSub>
                    </m:oMath>
                  </m:oMathPara>
                </a14:m>
                <a:endParaRPr lang="en-US" dirty="0"/>
              </a:p>
            </p:txBody>
          </p:sp>
        </mc:Choice>
        <mc:Fallback xmlns="">
          <p:sp>
            <p:nvSpPr>
              <p:cNvPr id="37" name="Cloud Callout 36"/>
              <p:cNvSpPr>
                <a:spLocks noRot="1" noChangeAspect="1" noMove="1" noResize="1" noEditPoints="1" noAdjustHandles="1" noChangeArrowheads="1" noChangeShapeType="1" noTextEdit="1"/>
              </p:cNvSpPr>
              <p:nvPr/>
            </p:nvSpPr>
            <p:spPr>
              <a:xfrm>
                <a:off x="1147160" y="3486875"/>
                <a:ext cx="6532106" cy="2825025"/>
              </a:xfrm>
              <a:prstGeom prst="cloudCallout">
                <a:avLst>
                  <a:gd name="adj1" fmla="val -42769"/>
                  <a:gd name="adj2" fmla="val 17424"/>
                </a:avLst>
              </a:prstGeom>
              <a:blipFill>
                <a:blip r:embed="rId2"/>
                <a:stretch>
                  <a:fillRect/>
                </a:stretch>
              </a:blipFill>
            </p:spPr>
            <p:txBody>
              <a:bodyPr/>
              <a:lstStyle/>
              <a:p>
                <a:r>
                  <a:rPr lang="en-US">
                    <a:noFill/>
                  </a:rPr>
                  <a:t> </a:t>
                </a:r>
              </a:p>
            </p:txBody>
          </p:sp>
        </mc:Fallback>
      </mc:AlternateContent>
      <p:sp>
        <p:nvSpPr>
          <p:cNvPr id="39" name="Oval 38"/>
          <p:cNvSpPr/>
          <p:nvPr/>
        </p:nvSpPr>
        <p:spPr>
          <a:xfrm>
            <a:off x="3067367" y="4057181"/>
            <a:ext cx="835289" cy="431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v-2</a:t>
            </a:r>
            <a:endParaRPr lang="en-US" b="1" dirty="0">
              <a:solidFill>
                <a:schemeClr val="tx1"/>
              </a:solidFill>
            </a:endParaRPr>
          </a:p>
        </p:txBody>
      </p:sp>
      <p:sp>
        <p:nvSpPr>
          <p:cNvPr id="40" name="Oval 39"/>
          <p:cNvSpPr/>
          <p:nvPr/>
        </p:nvSpPr>
        <p:spPr>
          <a:xfrm>
            <a:off x="1964326" y="4074908"/>
            <a:ext cx="835289" cy="431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v-1</a:t>
            </a:r>
            <a:endParaRPr lang="en-US" b="1" dirty="0">
              <a:solidFill>
                <a:schemeClr val="tx1"/>
              </a:solidFill>
            </a:endParaRPr>
          </a:p>
        </p:txBody>
      </p:sp>
      <p:cxnSp>
        <p:nvCxnSpPr>
          <p:cNvPr id="41" name="Straight Arrow Connector 40"/>
          <p:cNvCxnSpPr>
            <a:stCxn id="39" idx="2"/>
            <a:endCxn id="40" idx="6"/>
          </p:cNvCxnSpPr>
          <p:nvPr/>
        </p:nvCxnSpPr>
        <p:spPr>
          <a:xfrm flipH="1">
            <a:off x="2799615" y="4273081"/>
            <a:ext cx="267752" cy="17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Oval 43"/>
          <p:cNvSpPr/>
          <p:nvPr/>
        </p:nvSpPr>
        <p:spPr>
          <a:xfrm>
            <a:off x="3593696" y="4855759"/>
            <a:ext cx="682889" cy="3505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u</a:t>
            </a:r>
            <a:endParaRPr lang="en-US" b="1" dirty="0">
              <a:solidFill>
                <a:schemeClr val="bg1"/>
              </a:solidFill>
            </a:endParaRPr>
          </a:p>
        </p:txBody>
      </p:sp>
      <p:sp>
        <p:nvSpPr>
          <p:cNvPr id="45" name="Oval 44"/>
          <p:cNvSpPr/>
          <p:nvPr/>
        </p:nvSpPr>
        <p:spPr>
          <a:xfrm>
            <a:off x="4962186" y="4899387"/>
            <a:ext cx="682889" cy="3505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w</a:t>
            </a:r>
            <a:endParaRPr lang="en-US" b="1" dirty="0">
              <a:solidFill>
                <a:schemeClr val="bg1"/>
              </a:solidFill>
            </a:endParaRPr>
          </a:p>
        </p:txBody>
      </p:sp>
      <p:cxnSp>
        <p:nvCxnSpPr>
          <p:cNvPr id="46" name="Straight Arrow Connector 45"/>
          <p:cNvCxnSpPr>
            <a:stCxn id="44" idx="0"/>
            <a:endCxn id="21" idx="4"/>
          </p:cNvCxnSpPr>
          <p:nvPr/>
        </p:nvCxnSpPr>
        <p:spPr>
          <a:xfrm flipV="1">
            <a:off x="3935141" y="2985423"/>
            <a:ext cx="950846" cy="18703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p:cNvCxnSpPr/>
          <p:nvPr/>
        </p:nvCxnSpPr>
        <p:spPr>
          <a:xfrm flipH="1" flipV="1">
            <a:off x="3335119" y="2985423"/>
            <a:ext cx="1892313" cy="20456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Curved Connector 53"/>
          <p:cNvCxnSpPr>
            <a:stCxn id="15" idx="0"/>
            <a:endCxn id="24" idx="1"/>
          </p:cNvCxnSpPr>
          <p:nvPr/>
        </p:nvCxnSpPr>
        <p:spPr>
          <a:xfrm rot="16200000" flipH="1">
            <a:off x="5236176" y="493498"/>
            <a:ext cx="87645" cy="4207895"/>
          </a:xfrm>
          <a:prstGeom prst="curvedConnector3">
            <a:avLst>
              <a:gd name="adj1" fmla="val -260825"/>
            </a:avLst>
          </a:prstGeom>
          <a:ln>
            <a:tailEnd type="triangle"/>
          </a:ln>
        </p:spPr>
        <p:style>
          <a:lnRef idx="1">
            <a:schemeClr val="dk1"/>
          </a:lnRef>
          <a:fillRef idx="0">
            <a:schemeClr val="dk1"/>
          </a:fillRef>
          <a:effectRef idx="0">
            <a:schemeClr val="dk1"/>
          </a:effectRef>
          <a:fontRef idx="minor">
            <a:schemeClr val="tx1"/>
          </a:fontRef>
        </p:style>
      </p:cxnSp>
      <p:sp>
        <p:nvSpPr>
          <p:cNvPr id="55" name="TextBox 54"/>
          <p:cNvSpPr txBox="1"/>
          <p:nvPr/>
        </p:nvSpPr>
        <p:spPr>
          <a:xfrm>
            <a:off x="5737812" y="2564897"/>
            <a:ext cx="343364" cy="369332"/>
          </a:xfrm>
          <a:prstGeom prst="rect">
            <a:avLst/>
          </a:prstGeom>
          <a:noFill/>
        </p:spPr>
        <p:txBody>
          <a:bodyPr wrap="none" rtlCol="0">
            <a:spAutoFit/>
          </a:bodyPr>
          <a:lstStyle/>
          <a:p>
            <a:r>
              <a:rPr lang="en-US" dirty="0" smtClean="0"/>
              <a:t>…</a:t>
            </a:r>
            <a:endParaRPr lang="en-US" dirty="0"/>
          </a:p>
        </p:txBody>
      </p:sp>
      <p:sp>
        <p:nvSpPr>
          <p:cNvPr id="56" name="TextBox 55"/>
          <p:cNvSpPr txBox="1"/>
          <p:nvPr/>
        </p:nvSpPr>
        <p:spPr>
          <a:xfrm>
            <a:off x="9170255" y="2597446"/>
            <a:ext cx="343364" cy="369332"/>
          </a:xfrm>
          <a:prstGeom prst="rect">
            <a:avLst/>
          </a:prstGeom>
          <a:noFill/>
        </p:spPr>
        <p:txBody>
          <a:bodyPr wrap="none" rtlCol="0">
            <a:spAutoFit/>
          </a:bodyPr>
          <a:lstStyle/>
          <a:p>
            <a:r>
              <a:rPr lang="en-US" dirty="0" smtClean="0"/>
              <a:t>…</a:t>
            </a:r>
            <a:endParaRPr lang="en-US" dirty="0"/>
          </a:p>
        </p:txBody>
      </p:sp>
      <mc:AlternateContent xmlns:mc="http://schemas.openxmlformats.org/markup-compatibility/2006" xmlns:a14="http://schemas.microsoft.com/office/drawing/2010/main">
        <mc:Choice Requires="a14">
          <p:sp>
            <p:nvSpPr>
              <p:cNvPr id="57" name="Cloud Callout 56"/>
              <p:cNvSpPr/>
              <p:nvPr/>
            </p:nvSpPr>
            <p:spPr>
              <a:xfrm>
                <a:off x="8394310" y="1438530"/>
                <a:ext cx="3473581" cy="2825025"/>
              </a:xfrm>
              <a:prstGeom prst="cloudCallout">
                <a:avLst>
                  <a:gd name="adj1" fmla="val -42769"/>
                  <a:gd name="adj2" fmla="val 17424"/>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14:m>
                  <m:oMathPara xmlns:m="http://schemas.openxmlformats.org/officeDocument/2006/math">
                    <m:oMathParaPr>
                      <m:jc m:val="centerGroup"/>
                    </m:oMathParaPr>
                    <m:oMath xmlns:m="http://schemas.openxmlformats.org/officeDocument/2006/math">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𝐺</m:t>
                          </m:r>
                        </m:e>
                        <m:sub>
                          <m:r>
                            <a:rPr lang="en-US" sz="4000" b="0" i="1" smtClean="0">
                              <a:latin typeface="Cambria Math" panose="02040503050406030204" pitchFamily="18" charset="0"/>
                            </a:rPr>
                            <m:t>≥</m:t>
                          </m:r>
                          <m:r>
                            <a:rPr lang="en-US" sz="4000" b="0" i="1" smtClean="0">
                              <a:latin typeface="Cambria Math" panose="02040503050406030204" pitchFamily="18" charset="0"/>
                            </a:rPr>
                            <m:t>𝑣</m:t>
                          </m:r>
                        </m:sub>
                      </m:sSub>
                    </m:oMath>
                  </m:oMathPara>
                </a14:m>
                <a:endParaRPr lang="en-US" dirty="0"/>
              </a:p>
            </p:txBody>
          </p:sp>
        </mc:Choice>
        <mc:Fallback xmlns="">
          <p:sp>
            <p:nvSpPr>
              <p:cNvPr id="57" name="Cloud Callout 56"/>
              <p:cNvSpPr>
                <a:spLocks noRot="1" noChangeAspect="1" noMove="1" noResize="1" noEditPoints="1" noAdjustHandles="1" noChangeArrowheads="1" noChangeShapeType="1" noTextEdit="1"/>
              </p:cNvSpPr>
              <p:nvPr/>
            </p:nvSpPr>
            <p:spPr>
              <a:xfrm>
                <a:off x="8394310" y="1438530"/>
                <a:ext cx="3473581" cy="2825025"/>
              </a:xfrm>
              <a:prstGeom prst="cloudCallout">
                <a:avLst>
                  <a:gd name="adj1" fmla="val -42769"/>
                  <a:gd name="adj2" fmla="val 17424"/>
                </a:avLst>
              </a:prstGeom>
              <a:blipFill>
                <a:blip r:embed="rId3"/>
                <a:stretch>
                  <a:fillRect/>
                </a:stretch>
              </a:blipFill>
            </p:spPr>
            <p:txBody>
              <a:bodyPr/>
              <a:lstStyle/>
              <a:p>
                <a:r>
                  <a:rPr lang="en-US">
                    <a:noFill/>
                  </a:rPr>
                  <a:t> </a:t>
                </a:r>
              </a:p>
            </p:txBody>
          </p:sp>
        </mc:Fallback>
      </mc:AlternateContent>
      <p:sp>
        <p:nvSpPr>
          <p:cNvPr id="58" name="Oval 57"/>
          <p:cNvSpPr/>
          <p:nvPr/>
        </p:nvSpPr>
        <p:spPr>
          <a:xfrm>
            <a:off x="8610600" y="2609849"/>
            <a:ext cx="1076001" cy="431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v+g+1</a:t>
            </a:r>
            <a:endParaRPr lang="en-US" b="1" dirty="0">
              <a:solidFill>
                <a:schemeClr val="tx1"/>
              </a:solidFill>
            </a:endParaRPr>
          </a:p>
        </p:txBody>
      </p:sp>
      <p:sp>
        <p:nvSpPr>
          <p:cNvPr id="59" name="Oval 58"/>
          <p:cNvSpPr/>
          <p:nvPr/>
        </p:nvSpPr>
        <p:spPr>
          <a:xfrm>
            <a:off x="10106687" y="2641269"/>
            <a:ext cx="1076001" cy="431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v+g+2</a:t>
            </a:r>
            <a:endParaRPr lang="en-US" b="1" dirty="0">
              <a:solidFill>
                <a:schemeClr val="tx1"/>
              </a:solidFill>
            </a:endParaRPr>
          </a:p>
        </p:txBody>
      </p:sp>
      <p:cxnSp>
        <p:nvCxnSpPr>
          <p:cNvPr id="60" name="Straight Arrow Connector 59"/>
          <p:cNvCxnSpPr>
            <a:endCxn id="59" idx="3"/>
          </p:cNvCxnSpPr>
          <p:nvPr/>
        </p:nvCxnSpPr>
        <p:spPr>
          <a:xfrm>
            <a:off x="9561645" y="2818341"/>
            <a:ext cx="702619" cy="1914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4" name="Rectangle 63"/>
          <p:cNvSpPr/>
          <p:nvPr/>
        </p:nvSpPr>
        <p:spPr>
          <a:xfrm>
            <a:off x="7752489" y="4381161"/>
            <a:ext cx="4229471" cy="2031325"/>
          </a:xfrm>
          <a:prstGeom prst="rect">
            <a:avLst/>
          </a:prstGeom>
        </p:spPr>
        <p:txBody>
          <a:bodyPr wrap="square">
            <a:spAutoFit/>
          </a:bodyPr>
          <a:lstStyle/>
          <a:p>
            <a:r>
              <a:rPr lang="en-US" b="1" dirty="0" smtClean="0"/>
              <a:t>Precondition: Start with pebbles on parents!</a:t>
            </a:r>
          </a:p>
          <a:p>
            <a:r>
              <a:rPr lang="en-US" b="1" dirty="0" smtClean="0"/>
              <a:t> </a:t>
            </a:r>
            <a:r>
              <a:rPr lang="en-US" dirty="0" smtClean="0"/>
              <a:t>If </a:t>
            </a:r>
            <a:r>
              <a:rPr lang="en-US" dirty="0" err="1" smtClean="0"/>
              <a:t>i</a:t>
            </a:r>
            <a:r>
              <a:rPr lang="en-US" dirty="0" smtClean="0"/>
              <a:t>&lt;g and (</a:t>
            </a:r>
            <a:r>
              <a:rPr lang="en-US" dirty="0" err="1" smtClean="0"/>
              <a:t>u,v+i</a:t>
            </a:r>
            <a:r>
              <a:rPr lang="en-US" dirty="0" smtClean="0"/>
              <a:t>) is an edge then we start with a pebble on u.</a:t>
            </a:r>
          </a:p>
          <a:p>
            <a:endParaRPr lang="en-US" dirty="0"/>
          </a:p>
          <a:p>
            <a:r>
              <a:rPr lang="en-US" dirty="0" smtClean="0"/>
              <a:t>We also keep pebbles on depth-reducing set S</a:t>
            </a:r>
          </a:p>
        </p:txBody>
      </p:sp>
      <p:sp>
        <p:nvSpPr>
          <p:cNvPr id="6" name="TextBox 5"/>
          <p:cNvSpPr txBox="1"/>
          <p:nvPr/>
        </p:nvSpPr>
        <p:spPr>
          <a:xfrm>
            <a:off x="384954" y="6310623"/>
            <a:ext cx="2727606" cy="369332"/>
          </a:xfrm>
          <a:prstGeom prst="rect">
            <a:avLst/>
          </a:prstGeom>
          <a:noFill/>
        </p:spPr>
        <p:txBody>
          <a:bodyPr wrap="none" rtlCol="0">
            <a:spAutoFit/>
          </a:bodyPr>
          <a:lstStyle/>
          <a:p>
            <a:r>
              <a:rPr lang="en-US" b="1" dirty="0" smtClean="0"/>
              <a:t>Light Phase Time: </a:t>
            </a:r>
            <a:r>
              <a:rPr lang="en-US" dirty="0" smtClean="0"/>
              <a:t>g rounds</a:t>
            </a:r>
            <a:endParaRPr lang="en-US" dirty="0"/>
          </a:p>
        </p:txBody>
      </p:sp>
      <mc:AlternateContent xmlns:mc="http://schemas.openxmlformats.org/markup-compatibility/2006" xmlns:a14="http://schemas.microsoft.com/office/drawing/2010/main">
        <mc:Choice Requires="a14">
          <p:sp>
            <p:nvSpPr>
              <p:cNvPr id="29" name="TextBox 28"/>
              <p:cNvSpPr txBox="1"/>
              <p:nvPr/>
            </p:nvSpPr>
            <p:spPr>
              <a:xfrm>
                <a:off x="3364376" y="6356350"/>
                <a:ext cx="2933239" cy="369332"/>
              </a:xfrm>
              <a:prstGeom prst="rect">
                <a:avLst/>
              </a:prstGeom>
              <a:noFill/>
            </p:spPr>
            <p:txBody>
              <a:bodyPr wrap="none" rtlCol="0">
                <a:spAutoFit/>
              </a:bodyPr>
              <a:lstStyle/>
              <a:p>
                <a:r>
                  <a:rPr lang="en-US" b="1" dirty="0" smtClean="0"/>
                  <a:t>Max Space Usage: </a:t>
                </a:r>
                <a14:m>
                  <m:oMath xmlns:m="http://schemas.openxmlformats.org/officeDocument/2006/math">
                    <m:r>
                      <a:rPr lang="en-US" b="1" i="1">
                        <a:latin typeface="Cambria Math" panose="02040503050406030204" pitchFamily="18" charset="0"/>
                      </a:rPr>
                      <m:t>𝑶</m:t>
                    </m:r>
                    <m:d>
                      <m:dPr>
                        <m:ctrlPr>
                          <a:rPr lang="en-US" b="1" i="1">
                            <a:latin typeface="Cambria Math" panose="02040503050406030204" pitchFamily="18" charset="0"/>
                          </a:rPr>
                        </m:ctrlPr>
                      </m:dPr>
                      <m:e>
                        <m:r>
                          <a:rPr lang="en-US" b="1" i="1" smtClean="0">
                            <a:latin typeface="Cambria Math" panose="02040503050406030204" pitchFamily="18" charset="0"/>
                          </a:rPr>
                          <m:t>𝒈</m:t>
                        </m:r>
                        <m:r>
                          <a:rPr lang="en-US" b="1" i="1" smtClean="0">
                            <a:latin typeface="Cambria Math" panose="02040503050406030204" pitchFamily="18" charset="0"/>
                          </a:rPr>
                          <m:t>+</m:t>
                        </m:r>
                        <m:r>
                          <a:rPr lang="en-US" b="1" i="1" smtClean="0">
                            <a:latin typeface="Cambria Math" panose="02040503050406030204" pitchFamily="18" charset="0"/>
                          </a:rPr>
                          <m:t>𝒆</m:t>
                        </m:r>
                      </m:e>
                    </m:d>
                  </m:oMath>
                </a14:m>
                <a:r>
                  <a:rPr lang="en-US" dirty="0" smtClean="0"/>
                  <a:t> </a:t>
                </a:r>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3364376" y="6356350"/>
                <a:ext cx="2933239" cy="369332"/>
              </a:xfrm>
              <a:prstGeom prst="rect">
                <a:avLst/>
              </a:prstGeom>
              <a:blipFill>
                <a:blip r:embed="rId4"/>
                <a:stretch>
                  <a:fillRect l="-1871"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6549431" y="6359551"/>
                <a:ext cx="3390031" cy="404983"/>
              </a:xfrm>
              <a:prstGeom prst="rect">
                <a:avLst/>
              </a:prstGeom>
              <a:noFill/>
            </p:spPr>
            <p:txBody>
              <a:bodyPr wrap="none" rtlCol="0">
                <a:spAutoFit/>
              </a:bodyPr>
              <a:lstStyle/>
              <a:p>
                <a:r>
                  <a:rPr lang="en-US" b="1" dirty="0" smtClean="0"/>
                  <a:t>Contribution to CC: </a:t>
                </a:r>
                <a14:m>
                  <m:oMath xmlns:m="http://schemas.openxmlformats.org/officeDocument/2006/math">
                    <m:r>
                      <a:rPr lang="en-US" b="1" i="1" smtClean="0">
                        <a:latin typeface="Cambria Math" panose="02040503050406030204" pitchFamily="18" charset="0"/>
                      </a:rPr>
                      <m:t>𝑶</m:t>
                    </m:r>
                    <m:d>
                      <m:dPr>
                        <m:ctrlPr>
                          <a:rPr lang="en-US" b="1" i="1" smtClean="0">
                            <a:latin typeface="Cambria Math" panose="02040503050406030204" pitchFamily="18" charset="0"/>
                          </a:rPr>
                        </m:ctrlPr>
                      </m:dPr>
                      <m:e>
                        <m:sSup>
                          <m:sSupPr>
                            <m:ctrlPr>
                              <a:rPr lang="en-US" b="1" i="1" smtClean="0">
                                <a:latin typeface="Cambria Math" panose="02040503050406030204" pitchFamily="18" charset="0"/>
                              </a:rPr>
                            </m:ctrlPr>
                          </m:sSupPr>
                          <m:e>
                            <m:r>
                              <a:rPr lang="en-US" b="1" i="1" smtClean="0">
                                <a:latin typeface="Cambria Math" panose="02040503050406030204" pitchFamily="18" charset="0"/>
                              </a:rPr>
                              <m:t>𝒈</m:t>
                            </m:r>
                          </m:e>
                          <m:sup>
                            <m:r>
                              <a:rPr lang="en-US" b="1" i="1" smtClean="0">
                                <a:latin typeface="Cambria Math" panose="02040503050406030204" pitchFamily="18" charset="0"/>
                              </a:rPr>
                              <m:t>𝟐</m:t>
                            </m:r>
                          </m:sup>
                        </m:sSup>
                        <m:r>
                          <a:rPr lang="en-US" b="1" i="1" smtClean="0">
                            <a:latin typeface="Cambria Math" panose="02040503050406030204" pitchFamily="18" charset="0"/>
                          </a:rPr>
                          <m:t>+</m:t>
                        </m:r>
                        <m:r>
                          <a:rPr lang="en-US" b="1" i="1" smtClean="0">
                            <a:latin typeface="Cambria Math" panose="02040503050406030204" pitchFamily="18" charset="0"/>
                          </a:rPr>
                          <m:t>𝒈𝒆</m:t>
                        </m:r>
                      </m:e>
                    </m:d>
                  </m:oMath>
                </a14:m>
                <a:r>
                  <a:rPr lang="en-US" dirty="0" smtClean="0"/>
                  <a:t> </a:t>
                </a:r>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6549431" y="6359551"/>
                <a:ext cx="3390031" cy="404983"/>
              </a:xfrm>
              <a:prstGeom prst="rect">
                <a:avLst/>
              </a:prstGeom>
              <a:blipFill>
                <a:blip r:embed="rId5"/>
                <a:stretch>
                  <a:fillRect l="-1439" t="-1493" b="-19403"/>
                </a:stretch>
              </a:blipFill>
            </p:spPr>
            <p:txBody>
              <a:bodyPr/>
              <a:lstStyle/>
              <a:p>
                <a:r>
                  <a:rPr lang="en-US">
                    <a:noFill/>
                  </a:rPr>
                  <a:t> </a:t>
                </a:r>
              </a:p>
            </p:txBody>
          </p:sp>
        </mc:Fallback>
      </mc:AlternateContent>
    </p:spTree>
    <p:extLst>
      <p:ext uri="{BB962C8B-B14F-4D97-AF65-F5344CB8AC3E}">
        <p14:creationId xmlns:p14="http://schemas.microsoft.com/office/powerpoint/2010/main" val="250309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Light Phase?</a:t>
            </a:r>
            <a:endParaRPr lang="en-US" dirty="0"/>
          </a:p>
        </p:txBody>
      </p:sp>
      <p:sp>
        <p:nvSpPr>
          <p:cNvPr id="3" name="Content Placeholder 2"/>
          <p:cNvSpPr>
            <a:spLocks noGrp="1"/>
          </p:cNvSpPr>
          <p:nvPr>
            <p:ph idx="1"/>
          </p:nvPr>
        </p:nvSpPr>
        <p:spPr/>
        <p:txBody>
          <a:bodyPr/>
          <a:lstStyle/>
          <a:p>
            <a:r>
              <a:rPr lang="en-US" b="1" dirty="0" smtClean="0"/>
              <a:t>Goal: </a:t>
            </a:r>
            <a:r>
              <a:rPr lang="en-US" dirty="0" smtClean="0"/>
              <a:t>Pebble all nodes between v+g+1 and v+2g</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43</a:t>
            </a:fld>
            <a:endParaRPr lang="en-US"/>
          </a:p>
        </p:txBody>
      </p:sp>
      <p:sp>
        <p:nvSpPr>
          <p:cNvPr id="5" name="Oval 4"/>
          <p:cNvSpPr/>
          <p:nvPr/>
        </p:nvSpPr>
        <p:spPr>
          <a:xfrm>
            <a:off x="-2585456" y="3883214"/>
            <a:ext cx="513555" cy="4979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v</a:t>
            </a:r>
            <a:endParaRPr lang="en-US" b="1" dirty="0">
              <a:solidFill>
                <a:schemeClr val="bg1"/>
              </a:solidFill>
            </a:endParaRPr>
          </a:p>
        </p:txBody>
      </p:sp>
      <p:cxnSp>
        <p:nvCxnSpPr>
          <p:cNvPr id="9" name="Straight Arrow Connector 8"/>
          <p:cNvCxnSpPr>
            <a:stCxn id="5" idx="6"/>
            <a:endCxn id="15" idx="2"/>
          </p:cNvCxnSpPr>
          <p:nvPr/>
        </p:nvCxnSpPr>
        <p:spPr>
          <a:xfrm flipV="1">
            <a:off x="2005535" y="2769523"/>
            <a:ext cx="752872" cy="488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Oval 14"/>
          <p:cNvSpPr/>
          <p:nvPr/>
        </p:nvSpPr>
        <p:spPr>
          <a:xfrm>
            <a:off x="2754695" y="2553623"/>
            <a:ext cx="1085486" cy="431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v+g+1</a:t>
            </a:r>
            <a:endParaRPr lang="en-US" b="1" dirty="0">
              <a:solidFill>
                <a:schemeClr val="tx1"/>
              </a:solidFill>
            </a:endParaRPr>
          </a:p>
        </p:txBody>
      </p:sp>
      <p:cxnSp>
        <p:nvCxnSpPr>
          <p:cNvPr id="20" name="Straight Arrow Connector 19"/>
          <p:cNvCxnSpPr>
            <a:stCxn id="15" idx="6"/>
            <a:endCxn id="21" idx="2"/>
          </p:cNvCxnSpPr>
          <p:nvPr/>
        </p:nvCxnSpPr>
        <p:spPr>
          <a:xfrm>
            <a:off x="3593696" y="2769523"/>
            <a:ext cx="8746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Oval 20"/>
          <p:cNvSpPr/>
          <p:nvPr/>
        </p:nvSpPr>
        <p:spPr>
          <a:xfrm>
            <a:off x="4468342" y="2553623"/>
            <a:ext cx="1056489" cy="431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v+g+2</a:t>
            </a:r>
            <a:endParaRPr lang="en-US" b="1" dirty="0">
              <a:solidFill>
                <a:schemeClr val="tx1"/>
              </a:solidFill>
            </a:endParaRPr>
          </a:p>
        </p:txBody>
      </p:sp>
      <p:cxnSp>
        <p:nvCxnSpPr>
          <p:cNvPr id="23" name="Straight Arrow Connector 22"/>
          <p:cNvCxnSpPr/>
          <p:nvPr/>
        </p:nvCxnSpPr>
        <p:spPr>
          <a:xfrm>
            <a:off x="6515357" y="2796909"/>
            <a:ext cx="74626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Oval 23"/>
          <p:cNvSpPr/>
          <p:nvPr/>
        </p:nvSpPr>
        <p:spPr>
          <a:xfrm>
            <a:off x="7261622" y="2578032"/>
            <a:ext cx="1010364" cy="431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v+2g</a:t>
            </a:r>
            <a:endParaRPr lang="en-US" b="1" dirty="0">
              <a:solidFill>
                <a:schemeClr val="tx1"/>
              </a:solidFill>
            </a:endParaRPr>
          </a:p>
        </p:txBody>
      </p:sp>
      <mc:AlternateContent xmlns:mc="http://schemas.openxmlformats.org/markup-compatibility/2006" xmlns:a14="http://schemas.microsoft.com/office/drawing/2010/main">
        <mc:Choice Requires="a14">
          <p:sp>
            <p:nvSpPr>
              <p:cNvPr id="37" name="Cloud Callout 36"/>
              <p:cNvSpPr/>
              <p:nvPr/>
            </p:nvSpPr>
            <p:spPr>
              <a:xfrm>
                <a:off x="1147160" y="3486875"/>
                <a:ext cx="6532106" cy="2825025"/>
              </a:xfrm>
              <a:prstGeom prst="cloudCallout">
                <a:avLst>
                  <a:gd name="adj1" fmla="val -42769"/>
                  <a:gd name="adj2" fmla="val 17424"/>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                        </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𝐺</m:t>
                          </m:r>
                        </m:e>
                        <m:sub>
                          <m:r>
                            <a:rPr lang="en-US" sz="3600" b="0" i="1" smtClean="0">
                              <a:latin typeface="Cambria Math" panose="02040503050406030204" pitchFamily="18" charset="0"/>
                            </a:rPr>
                            <m:t>≤</m:t>
                          </m:r>
                          <m:r>
                            <a:rPr lang="en-US" sz="3600" b="0" i="1" smtClean="0">
                              <a:latin typeface="Cambria Math" panose="02040503050406030204" pitchFamily="18" charset="0"/>
                            </a:rPr>
                            <m:t>𝑣</m:t>
                          </m:r>
                          <m:r>
                            <a:rPr lang="en-US" sz="3600" b="0" i="1" smtClean="0">
                              <a:latin typeface="Cambria Math" panose="02040503050406030204" pitchFamily="18" charset="0"/>
                            </a:rPr>
                            <m:t>+</m:t>
                          </m:r>
                          <m:r>
                            <a:rPr lang="en-US" sz="3600" b="0" i="1" smtClean="0">
                              <a:latin typeface="Cambria Math" panose="02040503050406030204" pitchFamily="18" charset="0"/>
                            </a:rPr>
                            <m:t>𝑔</m:t>
                          </m:r>
                        </m:sub>
                      </m:sSub>
                    </m:oMath>
                  </m:oMathPara>
                </a14:m>
                <a:endParaRPr lang="en-US" dirty="0"/>
              </a:p>
            </p:txBody>
          </p:sp>
        </mc:Choice>
        <mc:Fallback xmlns="">
          <p:sp>
            <p:nvSpPr>
              <p:cNvPr id="37" name="Cloud Callout 36"/>
              <p:cNvSpPr>
                <a:spLocks noRot="1" noChangeAspect="1" noMove="1" noResize="1" noEditPoints="1" noAdjustHandles="1" noChangeArrowheads="1" noChangeShapeType="1" noTextEdit="1"/>
              </p:cNvSpPr>
              <p:nvPr/>
            </p:nvSpPr>
            <p:spPr>
              <a:xfrm>
                <a:off x="1147160" y="3486875"/>
                <a:ext cx="6532106" cy="2825025"/>
              </a:xfrm>
              <a:prstGeom prst="cloudCallout">
                <a:avLst>
                  <a:gd name="adj1" fmla="val -42769"/>
                  <a:gd name="adj2" fmla="val 17424"/>
                </a:avLst>
              </a:prstGeom>
              <a:blipFill>
                <a:blip r:embed="rId2"/>
                <a:stretch>
                  <a:fillRect/>
                </a:stretch>
              </a:blipFill>
            </p:spPr>
            <p:txBody>
              <a:bodyPr/>
              <a:lstStyle/>
              <a:p>
                <a:r>
                  <a:rPr lang="en-US">
                    <a:noFill/>
                  </a:rPr>
                  <a:t> </a:t>
                </a:r>
              </a:p>
            </p:txBody>
          </p:sp>
        </mc:Fallback>
      </mc:AlternateContent>
      <p:sp>
        <p:nvSpPr>
          <p:cNvPr id="39" name="Oval 38"/>
          <p:cNvSpPr/>
          <p:nvPr/>
        </p:nvSpPr>
        <p:spPr>
          <a:xfrm>
            <a:off x="3067367" y="4057181"/>
            <a:ext cx="1014960" cy="431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v-g-2</a:t>
            </a:r>
            <a:endParaRPr lang="en-US" b="1" dirty="0">
              <a:solidFill>
                <a:schemeClr val="bg1"/>
              </a:solidFill>
            </a:endParaRPr>
          </a:p>
        </p:txBody>
      </p:sp>
      <p:sp>
        <p:nvSpPr>
          <p:cNvPr id="40" name="Oval 39"/>
          <p:cNvSpPr/>
          <p:nvPr/>
        </p:nvSpPr>
        <p:spPr>
          <a:xfrm>
            <a:off x="1727200" y="4074908"/>
            <a:ext cx="1072415" cy="431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v+g-1</a:t>
            </a:r>
            <a:endParaRPr lang="en-US" b="1" dirty="0">
              <a:solidFill>
                <a:schemeClr val="tx1"/>
              </a:solidFill>
            </a:endParaRPr>
          </a:p>
        </p:txBody>
      </p:sp>
      <p:cxnSp>
        <p:nvCxnSpPr>
          <p:cNvPr id="41" name="Straight Arrow Connector 40"/>
          <p:cNvCxnSpPr>
            <a:stCxn id="39" idx="2"/>
            <a:endCxn id="40" idx="6"/>
          </p:cNvCxnSpPr>
          <p:nvPr/>
        </p:nvCxnSpPr>
        <p:spPr>
          <a:xfrm flipH="1">
            <a:off x="2799615" y="4273081"/>
            <a:ext cx="267752" cy="17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Oval 44"/>
          <p:cNvSpPr/>
          <p:nvPr/>
        </p:nvSpPr>
        <p:spPr>
          <a:xfrm>
            <a:off x="4962186" y="4899387"/>
            <a:ext cx="682889" cy="350573"/>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a:t>
            </a:r>
            <a:endParaRPr lang="en-US" b="1" dirty="0">
              <a:solidFill>
                <a:schemeClr val="tx1"/>
              </a:solidFill>
            </a:endParaRPr>
          </a:p>
        </p:txBody>
      </p:sp>
      <p:cxnSp>
        <p:nvCxnSpPr>
          <p:cNvPr id="46" name="Straight Arrow Connector 45"/>
          <p:cNvCxnSpPr>
            <a:stCxn id="39" idx="0"/>
            <a:endCxn id="21" idx="4"/>
          </p:cNvCxnSpPr>
          <p:nvPr/>
        </p:nvCxnSpPr>
        <p:spPr>
          <a:xfrm flipV="1">
            <a:off x="3574847" y="2985423"/>
            <a:ext cx="1421740" cy="10717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p:cNvCxnSpPr/>
          <p:nvPr/>
        </p:nvCxnSpPr>
        <p:spPr>
          <a:xfrm flipH="1" flipV="1">
            <a:off x="3335119" y="2985423"/>
            <a:ext cx="1892313" cy="20456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Curved Connector 53"/>
          <p:cNvCxnSpPr>
            <a:stCxn id="21" idx="0"/>
            <a:endCxn id="24" idx="1"/>
          </p:cNvCxnSpPr>
          <p:nvPr/>
        </p:nvCxnSpPr>
        <p:spPr>
          <a:xfrm rot="16200000" flipH="1">
            <a:off x="6159263" y="1390946"/>
            <a:ext cx="87645" cy="2412999"/>
          </a:xfrm>
          <a:prstGeom prst="curvedConnector3">
            <a:avLst>
              <a:gd name="adj1" fmla="val -260825"/>
            </a:avLst>
          </a:prstGeom>
          <a:ln>
            <a:tailEnd type="triangle"/>
          </a:ln>
        </p:spPr>
        <p:style>
          <a:lnRef idx="1">
            <a:schemeClr val="dk1"/>
          </a:lnRef>
          <a:fillRef idx="0">
            <a:schemeClr val="dk1"/>
          </a:fillRef>
          <a:effectRef idx="0">
            <a:schemeClr val="dk1"/>
          </a:effectRef>
          <a:fontRef idx="minor">
            <a:schemeClr val="tx1"/>
          </a:fontRef>
        </p:style>
      </p:cxnSp>
      <p:sp>
        <p:nvSpPr>
          <p:cNvPr id="55" name="TextBox 54"/>
          <p:cNvSpPr txBox="1"/>
          <p:nvPr/>
        </p:nvSpPr>
        <p:spPr>
          <a:xfrm>
            <a:off x="5737812" y="2564897"/>
            <a:ext cx="343364" cy="369332"/>
          </a:xfrm>
          <a:prstGeom prst="rect">
            <a:avLst/>
          </a:prstGeom>
          <a:noFill/>
        </p:spPr>
        <p:txBody>
          <a:bodyPr wrap="none" rtlCol="0">
            <a:spAutoFit/>
          </a:bodyPr>
          <a:lstStyle/>
          <a:p>
            <a:r>
              <a:rPr lang="en-US" dirty="0" smtClean="0"/>
              <a:t>…</a:t>
            </a:r>
            <a:endParaRPr lang="en-US" dirty="0"/>
          </a:p>
        </p:txBody>
      </p:sp>
      <p:sp>
        <p:nvSpPr>
          <p:cNvPr id="56" name="TextBox 55"/>
          <p:cNvSpPr txBox="1"/>
          <p:nvPr/>
        </p:nvSpPr>
        <p:spPr>
          <a:xfrm>
            <a:off x="9170255" y="2597446"/>
            <a:ext cx="343364" cy="369332"/>
          </a:xfrm>
          <a:prstGeom prst="rect">
            <a:avLst/>
          </a:prstGeom>
          <a:noFill/>
        </p:spPr>
        <p:txBody>
          <a:bodyPr wrap="none" rtlCol="0">
            <a:spAutoFit/>
          </a:bodyPr>
          <a:lstStyle/>
          <a:p>
            <a:r>
              <a:rPr lang="en-US" dirty="0" smtClean="0"/>
              <a:t>…</a:t>
            </a:r>
            <a:endParaRPr lang="en-US" dirty="0"/>
          </a:p>
        </p:txBody>
      </p:sp>
      <mc:AlternateContent xmlns:mc="http://schemas.openxmlformats.org/markup-compatibility/2006" xmlns:a14="http://schemas.microsoft.com/office/drawing/2010/main">
        <mc:Choice Requires="a14">
          <p:sp>
            <p:nvSpPr>
              <p:cNvPr id="57" name="Cloud Callout 56"/>
              <p:cNvSpPr/>
              <p:nvPr/>
            </p:nvSpPr>
            <p:spPr>
              <a:xfrm>
                <a:off x="8394310" y="1438530"/>
                <a:ext cx="3473581" cy="2825025"/>
              </a:xfrm>
              <a:prstGeom prst="cloudCallout">
                <a:avLst>
                  <a:gd name="adj1" fmla="val -42769"/>
                  <a:gd name="adj2" fmla="val 17424"/>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14:m>
                  <m:oMathPara xmlns:m="http://schemas.openxmlformats.org/officeDocument/2006/math">
                    <m:oMathParaPr>
                      <m:jc m:val="centerGroup"/>
                    </m:oMathParaPr>
                    <m:oMath xmlns:m="http://schemas.openxmlformats.org/officeDocument/2006/math">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𝐺</m:t>
                          </m:r>
                        </m:e>
                        <m:sub>
                          <m:r>
                            <a:rPr lang="en-US" sz="4000" b="0" i="1" smtClean="0">
                              <a:latin typeface="Cambria Math" panose="02040503050406030204" pitchFamily="18" charset="0"/>
                            </a:rPr>
                            <m:t>≥</m:t>
                          </m:r>
                          <m:r>
                            <a:rPr lang="en-US" sz="4000" b="0" i="1" smtClean="0">
                              <a:latin typeface="Cambria Math" panose="02040503050406030204" pitchFamily="18" charset="0"/>
                            </a:rPr>
                            <m:t>𝑣</m:t>
                          </m:r>
                        </m:sub>
                      </m:sSub>
                    </m:oMath>
                  </m:oMathPara>
                </a14:m>
                <a:endParaRPr lang="en-US" dirty="0"/>
              </a:p>
            </p:txBody>
          </p:sp>
        </mc:Choice>
        <mc:Fallback xmlns="">
          <p:sp>
            <p:nvSpPr>
              <p:cNvPr id="57" name="Cloud Callout 56"/>
              <p:cNvSpPr>
                <a:spLocks noRot="1" noChangeAspect="1" noMove="1" noResize="1" noEditPoints="1" noAdjustHandles="1" noChangeArrowheads="1" noChangeShapeType="1" noTextEdit="1"/>
              </p:cNvSpPr>
              <p:nvPr/>
            </p:nvSpPr>
            <p:spPr>
              <a:xfrm>
                <a:off x="8394310" y="1438530"/>
                <a:ext cx="3473581" cy="2825025"/>
              </a:xfrm>
              <a:prstGeom prst="cloudCallout">
                <a:avLst>
                  <a:gd name="adj1" fmla="val -42769"/>
                  <a:gd name="adj2" fmla="val 17424"/>
                </a:avLst>
              </a:prstGeom>
              <a:blipFill>
                <a:blip r:embed="rId3"/>
                <a:stretch>
                  <a:fillRect/>
                </a:stretch>
              </a:blipFill>
            </p:spPr>
            <p:txBody>
              <a:bodyPr/>
              <a:lstStyle/>
              <a:p>
                <a:r>
                  <a:rPr lang="en-US">
                    <a:noFill/>
                  </a:rPr>
                  <a:t> </a:t>
                </a:r>
              </a:p>
            </p:txBody>
          </p:sp>
        </mc:Fallback>
      </mc:AlternateContent>
      <p:sp>
        <p:nvSpPr>
          <p:cNvPr id="58" name="Oval 57"/>
          <p:cNvSpPr/>
          <p:nvPr/>
        </p:nvSpPr>
        <p:spPr>
          <a:xfrm>
            <a:off x="8610600" y="2609849"/>
            <a:ext cx="1270265" cy="431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v+2g+1</a:t>
            </a:r>
            <a:endParaRPr lang="en-US" b="1" dirty="0">
              <a:solidFill>
                <a:schemeClr val="tx1"/>
              </a:solidFill>
            </a:endParaRPr>
          </a:p>
        </p:txBody>
      </p:sp>
      <p:sp>
        <p:nvSpPr>
          <p:cNvPr id="59" name="Oval 58"/>
          <p:cNvSpPr/>
          <p:nvPr/>
        </p:nvSpPr>
        <p:spPr>
          <a:xfrm>
            <a:off x="10338961" y="2718329"/>
            <a:ext cx="1227820" cy="431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v+2g+2</a:t>
            </a:r>
            <a:endParaRPr lang="en-US" b="1" dirty="0">
              <a:solidFill>
                <a:schemeClr val="tx1"/>
              </a:solidFill>
            </a:endParaRPr>
          </a:p>
        </p:txBody>
      </p:sp>
      <p:cxnSp>
        <p:nvCxnSpPr>
          <p:cNvPr id="60" name="Straight Arrow Connector 59"/>
          <p:cNvCxnSpPr>
            <a:stCxn id="58" idx="6"/>
            <a:endCxn id="59" idx="2"/>
          </p:cNvCxnSpPr>
          <p:nvPr/>
        </p:nvCxnSpPr>
        <p:spPr>
          <a:xfrm>
            <a:off x="9880865" y="2825749"/>
            <a:ext cx="458096" cy="1084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4" name="Rectangle 63"/>
              <p:cNvSpPr/>
              <p:nvPr/>
            </p:nvSpPr>
            <p:spPr>
              <a:xfrm>
                <a:off x="7752489" y="4381161"/>
                <a:ext cx="4229471" cy="2053896"/>
              </a:xfrm>
              <a:prstGeom prst="rect">
                <a:avLst/>
              </a:prstGeom>
            </p:spPr>
            <p:txBody>
              <a:bodyPr wrap="square">
                <a:spAutoFit/>
              </a:bodyPr>
              <a:lstStyle/>
              <a:p>
                <a:r>
                  <a:rPr lang="en-US" b="1" dirty="0" smtClean="0"/>
                  <a:t>Precondition: Start with pebbles on parents!</a:t>
                </a:r>
              </a:p>
              <a:p>
                <a:r>
                  <a:rPr lang="en-US" b="1" dirty="0" smtClean="0"/>
                  <a:t> </a:t>
                </a:r>
                <a:endParaRPr lang="en-US" b="1" dirty="0"/>
              </a:p>
              <a:p>
                <a:r>
                  <a:rPr lang="en-US" b="1" dirty="0" smtClean="0"/>
                  <a:t>This precondition may not be satisfied!</a:t>
                </a:r>
              </a:p>
              <a:p>
                <a:endParaRPr lang="en-US" b="1" dirty="0"/>
              </a:p>
              <a:p>
                <a:r>
                  <a:rPr lang="en-US" b="1" dirty="0" smtClean="0"/>
                  <a:t>We may need to recover previously discarded pebbles 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m:t>
                        </m:r>
                        <m:r>
                          <a:rPr lang="en-US" i="1">
                            <a:latin typeface="Cambria Math" panose="02040503050406030204" pitchFamily="18" charset="0"/>
                          </a:rPr>
                          <m:t>𝑣</m:t>
                        </m:r>
                        <m:r>
                          <a:rPr lang="en-US" i="1">
                            <a:latin typeface="Cambria Math" panose="02040503050406030204" pitchFamily="18" charset="0"/>
                          </a:rPr>
                          <m:t>+</m:t>
                        </m:r>
                        <m:r>
                          <a:rPr lang="en-US" i="1">
                            <a:latin typeface="Cambria Math" panose="02040503050406030204" pitchFamily="18" charset="0"/>
                          </a:rPr>
                          <m:t>𝑔</m:t>
                        </m:r>
                      </m:sub>
                    </m:sSub>
                  </m:oMath>
                </a14:m>
                <a:r>
                  <a:rPr lang="en-US" b="1" dirty="0" smtClean="0"/>
                  <a:t> </a:t>
                </a:r>
                <a:endParaRPr lang="en-US" dirty="0" smtClean="0"/>
              </a:p>
            </p:txBody>
          </p:sp>
        </mc:Choice>
        <mc:Fallback xmlns="">
          <p:sp>
            <p:nvSpPr>
              <p:cNvPr id="64" name="Rectangle 63"/>
              <p:cNvSpPr>
                <a:spLocks noRot="1" noChangeAspect="1" noMove="1" noResize="1" noEditPoints="1" noAdjustHandles="1" noChangeArrowheads="1" noChangeShapeType="1" noTextEdit="1"/>
              </p:cNvSpPr>
              <p:nvPr/>
            </p:nvSpPr>
            <p:spPr>
              <a:xfrm>
                <a:off x="7752489" y="4381161"/>
                <a:ext cx="4229471" cy="2053896"/>
              </a:xfrm>
              <a:prstGeom prst="rect">
                <a:avLst/>
              </a:prstGeom>
              <a:blipFill>
                <a:blip r:embed="rId4"/>
                <a:stretch>
                  <a:fillRect l="-1297" t="-1780" b="-2967"/>
                </a:stretch>
              </a:blipFill>
            </p:spPr>
            <p:txBody>
              <a:bodyPr/>
              <a:lstStyle/>
              <a:p>
                <a:r>
                  <a:rPr lang="en-US">
                    <a:noFill/>
                  </a:rPr>
                  <a:t> </a:t>
                </a:r>
              </a:p>
            </p:txBody>
          </p:sp>
        </mc:Fallback>
      </mc:AlternateContent>
      <p:sp>
        <p:nvSpPr>
          <p:cNvPr id="31" name="Oval 30"/>
          <p:cNvSpPr/>
          <p:nvPr/>
        </p:nvSpPr>
        <p:spPr>
          <a:xfrm>
            <a:off x="1217118" y="2632272"/>
            <a:ext cx="835289" cy="431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bg1"/>
                </a:solidFill>
              </a:rPr>
              <a:t>v+g</a:t>
            </a:r>
            <a:endParaRPr lang="en-US" b="1" dirty="0">
              <a:solidFill>
                <a:schemeClr val="bg1"/>
              </a:solidFill>
            </a:endParaRPr>
          </a:p>
        </p:txBody>
      </p:sp>
    </p:spTree>
    <p:extLst>
      <p:ext uri="{BB962C8B-B14F-4D97-AF65-F5344CB8AC3E}">
        <p14:creationId xmlns:p14="http://schemas.microsoft.com/office/powerpoint/2010/main" val="42773122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Balloon Phase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t>Goal: </a:t>
                </a:r>
                <a:r>
                  <a:rPr lang="en-US" dirty="0" smtClean="0"/>
                  <a:t>Recover previously discarded pebbles 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m:t>
                        </m:r>
                        <m:r>
                          <a:rPr lang="en-US" i="1">
                            <a:latin typeface="Cambria Math" panose="02040503050406030204" pitchFamily="18" charset="0"/>
                          </a:rPr>
                          <m:t>𝑣</m:t>
                        </m:r>
                        <m:r>
                          <a:rPr lang="en-US" i="1">
                            <a:latin typeface="Cambria Math" panose="02040503050406030204" pitchFamily="18" charset="0"/>
                          </a:rPr>
                          <m:t>+</m:t>
                        </m:r>
                        <m:r>
                          <a:rPr lang="en-US" i="1">
                            <a:latin typeface="Cambria Math" panose="02040503050406030204" pitchFamily="18" charset="0"/>
                          </a:rPr>
                          <m:t>𝑔</m:t>
                        </m:r>
                      </m:sub>
                    </m:sSub>
                  </m:oMath>
                </a14:m>
                <a:r>
                  <a:rPr lang="en-US" dirty="0" smtClean="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19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44</a:t>
            </a:fld>
            <a:endParaRPr lang="en-US"/>
          </a:p>
        </p:txBody>
      </p:sp>
      <p:sp>
        <p:nvSpPr>
          <p:cNvPr id="5" name="Oval 4"/>
          <p:cNvSpPr/>
          <p:nvPr/>
        </p:nvSpPr>
        <p:spPr>
          <a:xfrm>
            <a:off x="-2585456" y="3883214"/>
            <a:ext cx="513555" cy="4979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v</a:t>
            </a:r>
            <a:endParaRPr lang="en-US" b="1" dirty="0">
              <a:solidFill>
                <a:schemeClr val="bg1"/>
              </a:solidFill>
            </a:endParaRPr>
          </a:p>
        </p:txBody>
      </p:sp>
      <p:cxnSp>
        <p:nvCxnSpPr>
          <p:cNvPr id="9" name="Straight Arrow Connector 8"/>
          <p:cNvCxnSpPr>
            <a:stCxn id="5" idx="6"/>
            <a:endCxn id="15" idx="2"/>
          </p:cNvCxnSpPr>
          <p:nvPr/>
        </p:nvCxnSpPr>
        <p:spPr>
          <a:xfrm flipV="1">
            <a:off x="2005535" y="2769523"/>
            <a:ext cx="752872" cy="488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Oval 14"/>
          <p:cNvSpPr/>
          <p:nvPr/>
        </p:nvSpPr>
        <p:spPr>
          <a:xfrm>
            <a:off x="2754695" y="2553623"/>
            <a:ext cx="1085486" cy="431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v+g+1</a:t>
            </a:r>
            <a:endParaRPr lang="en-US" b="1" dirty="0">
              <a:solidFill>
                <a:schemeClr val="tx1"/>
              </a:solidFill>
            </a:endParaRPr>
          </a:p>
        </p:txBody>
      </p:sp>
      <p:cxnSp>
        <p:nvCxnSpPr>
          <p:cNvPr id="20" name="Straight Arrow Connector 19"/>
          <p:cNvCxnSpPr>
            <a:stCxn id="15" idx="6"/>
            <a:endCxn id="21" idx="2"/>
          </p:cNvCxnSpPr>
          <p:nvPr/>
        </p:nvCxnSpPr>
        <p:spPr>
          <a:xfrm>
            <a:off x="3593696" y="2769523"/>
            <a:ext cx="8746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Oval 20"/>
          <p:cNvSpPr/>
          <p:nvPr/>
        </p:nvSpPr>
        <p:spPr>
          <a:xfrm>
            <a:off x="4468342" y="2553623"/>
            <a:ext cx="1056489" cy="431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v+g+2</a:t>
            </a:r>
            <a:endParaRPr lang="en-US" b="1" dirty="0">
              <a:solidFill>
                <a:schemeClr val="tx1"/>
              </a:solidFill>
            </a:endParaRPr>
          </a:p>
        </p:txBody>
      </p:sp>
      <p:cxnSp>
        <p:nvCxnSpPr>
          <p:cNvPr id="23" name="Straight Arrow Connector 22"/>
          <p:cNvCxnSpPr/>
          <p:nvPr/>
        </p:nvCxnSpPr>
        <p:spPr>
          <a:xfrm>
            <a:off x="6515357" y="2796909"/>
            <a:ext cx="74626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Oval 23"/>
          <p:cNvSpPr/>
          <p:nvPr/>
        </p:nvSpPr>
        <p:spPr>
          <a:xfrm>
            <a:off x="7261622" y="2578032"/>
            <a:ext cx="1010364" cy="431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v+2g</a:t>
            </a:r>
            <a:endParaRPr lang="en-US" b="1" dirty="0">
              <a:solidFill>
                <a:schemeClr val="tx1"/>
              </a:solidFill>
            </a:endParaRPr>
          </a:p>
        </p:txBody>
      </p:sp>
      <mc:AlternateContent xmlns:mc="http://schemas.openxmlformats.org/markup-compatibility/2006" xmlns:a14="http://schemas.microsoft.com/office/drawing/2010/main">
        <mc:Choice Requires="a14">
          <p:sp>
            <p:nvSpPr>
              <p:cNvPr id="37" name="Cloud Callout 36"/>
              <p:cNvSpPr/>
              <p:nvPr/>
            </p:nvSpPr>
            <p:spPr>
              <a:xfrm>
                <a:off x="1147160" y="3486875"/>
                <a:ext cx="6532106" cy="2825025"/>
              </a:xfrm>
              <a:prstGeom prst="cloudCallout">
                <a:avLst>
                  <a:gd name="adj1" fmla="val -42769"/>
                  <a:gd name="adj2" fmla="val 17424"/>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                        </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𝐺</m:t>
                          </m:r>
                        </m:e>
                        <m:sub>
                          <m:r>
                            <a:rPr lang="en-US" sz="3600" b="0" i="1" smtClean="0">
                              <a:latin typeface="Cambria Math" panose="02040503050406030204" pitchFamily="18" charset="0"/>
                            </a:rPr>
                            <m:t>≤</m:t>
                          </m:r>
                          <m:r>
                            <a:rPr lang="en-US" sz="3600" b="0" i="1" smtClean="0">
                              <a:latin typeface="Cambria Math" panose="02040503050406030204" pitchFamily="18" charset="0"/>
                            </a:rPr>
                            <m:t>𝑣</m:t>
                          </m:r>
                          <m:r>
                            <a:rPr lang="en-US" sz="3600" b="0" i="1" smtClean="0">
                              <a:latin typeface="Cambria Math" panose="02040503050406030204" pitchFamily="18" charset="0"/>
                            </a:rPr>
                            <m:t>+</m:t>
                          </m:r>
                          <m:r>
                            <a:rPr lang="en-US" sz="3600" b="0" i="1" smtClean="0">
                              <a:latin typeface="Cambria Math" panose="02040503050406030204" pitchFamily="18" charset="0"/>
                            </a:rPr>
                            <m:t>𝑔</m:t>
                          </m:r>
                        </m:sub>
                      </m:sSub>
                    </m:oMath>
                  </m:oMathPara>
                </a14:m>
                <a:endParaRPr lang="en-US" dirty="0"/>
              </a:p>
            </p:txBody>
          </p:sp>
        </mc:Choice>
        <mc:Fallback xmlns="">
          <p:sp>
            <p:nvSpPr>
              <p:cNvPr id="37" name="Cloud Callout 36"/>
              <p:cNvSpPr>
                <a:spLocks noRot="1" noChangeAspect="1" noMove="1" noResize="1" noEditPoints="1" noAdjustHandles="1" noChangeArrowheads="1" noChangeShapeType="1" noTextEdit="1"/>
              </p:cNvSpPr>
              <p:nvPr/>
            </p:nvSpPr>
            <p:spPr>
              <a:xfrm>
                <a:off x="1147160" y="3486875"/>
                <a:ext cx="6532106" cy="2825025"/>
              </a:xfrm>
              <a:prstGeom prst="cloudCallout">
                <a:avLst>
                  <a:gd name="adj1" fmla="val -42769"/>
                  <a:gd name="adj2" fmla="val 17424"/>
                </a:avLst>
              </a:prstGeom>
              <a:blipFill>
                <a:blip r:embed="rId3"/>
                <a:stretch>
                  <a:fillRect/>
                </a:stretch>
              </a:blipFill>
            </p:spPr>
            <p:txBody>
              <a:bodyPr/>
              <a:lstStyle/>
              <a:p>
                <a:r>
                  <a:rPr lang="en-US">
                    <a:noFill/>
                  </a:rPr>
                  <a:t> </a:t>
                </a:r>
              </a:p>
            </p:txBody>
          </p:sp>
        </mc:Fallback>
      </mc:AlternateContent>
      <p:sp>
        <p:nvSpPr>
          <p:cNvPr id="39" name="Oval 38"/>
          <p:cNvSpPr/>
          <p:nvPr/>
        </p:nvSpPr>
        <p:spPr>
          <a:xfrm>
            <a:off x="3067367" y="4057181"/>
            <a:ext cx="1014960" cy="431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v-g-2</a:t>
            </a:r>
            <a:endParaRPr lang="en-US" b="1" dirty="0">
              <a:solidFill>
                <a:schemeClr val="bg1"/>
              </a:solidFill>
            </a:endParaRPr>
          </a:p>
        </p:txBody>
      </p:sp>
      <p:sp>
        <p:nvSpPr>
          <p:cNvPr id="40" name="Oval 39"/>
          <p:cNvSpPr/>
          <p:nvPr/>
        </p:nvSpPr>
        <p:spPr>
          <a:xfrm>
            <a:off x="1727200" y="4074908"/>
            <a:ext cx="1072415" cy="431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v+g-1</a:t>
            </a:r>
            <a:endParaRPr lang="en-US" b="1" dirty="0">
              <a:solidFill>
                <a:schemeClr val="tx1"/>
              </a:solidFill>
            </a:endParaRPr>
          </a:p>
        </p:txBody>
      </p:sp>
      <p:cxnSp>
        <p:nvCxnSpPr>
          <p:cNvPr id="41" name="Straight Arrow Connector 40"/>
          <p:cNvCxnSpPr>
            <a:stCxn id="39" idx="2"/>
            <a:endCxn id="40" idx="6"/>
          </p:cNvCxnSpPr>
          <p:nvPr/>
        </p:nvCxnSpPr>
        <p:spPr>
          <a:xfrm flipH="1">
            <a:off x="2799615" y="4273081"/>
            <a:ext cx="267752" cy="17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Oval 44"/>
          <p:cNvSpPr/>
          <p:nvPr/>
        </p:nvSpPr>
        <p:spPr>
          <a:xfrm>
            <a:off x="4962186" y="4899387"/>
            <a:ext cx="682889" cy="350573"/>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a:t>
            </a:r>
            <a:endParaRPr lang="en-US" b="1" dirty="0">
              <a:solidFill>
                <a:schemeClr val="tx1"/>
              </a:solidFill>
            </a:endParaRPr>
          </a:p>
        </p:txBody>
      </p:sp>
      <p:cxnSp>
        <p:nvCxnSpPr>
          <p:cNvPr id="46" name="Straight Arrow Connector 45"/>
          <p:cNvCxnSpPr>
            <a:stCxn id="39" idx="0"/>
            <a:endCxn id="21" idx="4"/>
          </p:cNvCxnSpPr>
          <p:nvPr/>
        </p:nvCxnSpPr>
        <p:spPr>
          <a:xfrm flipV="1">
            <a:off x="3574847" y="2985423"/>
            <a:ext cx="1421740" cy="10717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p:cNvCxnSpPr/>
          <p:nvPr/>
        </p:nvCxnSpPr>
        <p:spPr>
          <a:xfrm flipH="1" flipV="1">
            <a:off x="3335119" y="2985423"/>
            <a:ext cx="1892313" cy="20456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Curved Connector 53"/>
          <p:cNvCxnSpPr>
            <a:stCxn id="21" idx="0"/>
            <a:endCxn id="24" idx="1"/>
          </p:cNvCxnSpPr>
          <p:nvPr/>
        </p:nvCxnSpPr>
        <p:spPr>
          <a:xfrm rot="16200000" flipH="1">
            <a:off x="6159263" y="1390946"/>
            <a:ext cx="87645" cy="2412999"/>
          </a:xfrm>
          <a:prstGeom prst="curvedConnector3">
            <a:avLst>
              <a:gd name="adj1" fmla="val -260825"/>
            </a:avLst>
          </a:prstGeom>
          <a:ln>
            <a:tailEnd type="triangle"/>
          </a:ln>
        </p:spPr>
        <p:style>
          <a:lnRef idx="1">
            <a:schemeClr val="dk1"/>
          </a:lnRef>
          <a:fillRef idx="0">
            <a:schemeClr val="dk1"/>
          </a:fillRef>
          <a:effectRef idx="0">
            <a:schemeClr val="dk1"/>
          </a:effectRef>
          <a:fontRef idx="minor">
            <a:schemeClr val="tx1"/>
          </a:fontRef>
        </p:style>
      </p:cxnSp>
      <p:sp>
        <p:nvSpPr>
          <p:cNvPr id="55" name="TextBox 54"/>
          <p:cNvSpPr txBox="1"/>
          <p:nvPr/>
        </p:nvSpPr>
        <p:spPr>
          <a:xfrm>
            <a:off x="5737812" y="2564897"/>
            <a:ext cx="343364" cy="369332"/>
          </a:xfrm>
          <a:prstGeom prst="rect">
            <a:avLst/>
          </a:prstGeom>
          <a:noFill/>
        </p:spPr>
        <p:txBody>
          <a:bodyPr wrap="none" rtlCol="0">
            <a:spAutoFit/>
          </a:bodyPr>
          <a:lstStyle/>
          <a:p>
            <a:r>
              <a:rPr lang="en-US" dirty="0" smtClean="0"/>
              <a:t>…</a:t>
            </a:r>
            <a:endParaRPr lang="en-US" dirty="0"/>
          </a:p>
        </p:txBody>
      </p:sp>
      <p:sp>
        <p:nvSpPr>
          <p:cNvPr id="56" name="TextBox 55"/>
          <p:cNvSpPr txBox="1"/>
          <p:nvPr/>
        </p:nvSpPr>
        <p:spPr>
          <a:xfrm>
            <a:off x="9170255" y="2597446"/>
            <a:ext cx="343364" cy="369332"/>
          </a:xfrm>
          <a:prstGeom prst="rect">
            <a:avLst/>
          </a:prstGeom>
          <a:noFill/>
        </p:spPr>
        <p:txBody>
          <a:bodyPr wrap="none" rtlCol="0">
            <a:spAutoFit/>
          </a:bodyPr>
          <a:lstStyle/>
          <a:p>
            <a:r>
              <a:rPr lang="en-US" dirty="0" smtClean="0"/>
              <a:t>…</a:t>
            </a:r>
            <a:endParaRPr lang="en-US" dirty="0"/>
          </a:p>
        </p:txBody>
      </p:sp>
      <mc:AlternateContent xmlns:mc="http://schemas.openxmlformats.org/markup-compatibility/2006" xmlns:a14="http://schemas.microsoft.com/office/drawing/2010/main">
        <mc:Choice Requires="a14">
          <p:sp>
            <p:nvSpPr>
              <p:cNvPr id="57" name="Cloud Callout 56"/>
              <p:cNvSpPr/>
              <p:nvPr/>
            </p:nvSpPr>
            <p:spPr>
              <a:xfrm>
                <a:off x="8582507" y="1456919"/>
                <a:ext cx="3473581" cy="2825025"/>
              </a:xfrm>
              <a:prstGeom prst="cloudCallout">
                <a:avLst>
                  <a:gd name="adj1" fmla="val -42769"/>
                  <a:gd name="adj2" fmla="val 17424"/>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14:m>
                  <m:oMathPara xmlns:m="http://schemas.openxmlformats.org/officeDocument/2006/math">
                    <m:oMathParaPr>
                      <m:jc m:val="centerGroup"/>
                    </m:oMathParaPr>
                    <m:oMath xmlns:m="http://schemas.openxmlformats.org/officeDocument/2006/math">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𝐺</m:t>
                          </m:r>
                        </m:e>
                        <m:sub>
                          <m:r>
                            <a:rPr lang="en-US" sz="4000" b="0" i="1" smtClean="0">
                              <a:latin typeface="Cambria Math" panose="02040503050406030204" pitchFamily="18" charset="0"/>
                            </a:rPr>
                            <m:t>≥</m:t>
                          </m:r>
                          <m:r>
                            <a:rPr lang="en-US" sz="4000" b="0" i="1" smtClean="0">
                              <a:latin typeface="Cambria Math" panose="02040503050406030204" pitchFamily="18" charset="0"/>
                            </a:rPr>
                            <m:t>𝑣</m:t>
                          </m:r>
                        </m:sub>
                      </m:sSub>
                    </m:oMath>
                  </m:oMathPara>
                </a14:m>
                <a:endParaRPr lang="en-US" dirty="0"/>
              </a:p>
            </p:txBody>
          </p:sp>
        </mc:Choice>
        <mc:Fallback xmlns="">
          <p:sp>
            <p:nvSpPr>
              <p:cNvPr id="57" name="Cloud Callout 56"/>
              <p:cNvSpPr>
                <a:spLocks noRot="1" noChangeAspect="1" noMove="1" noResize="1" noEditPoints="1" noAdjustHandles="1" noChangeArrowheads="1" noChangeShapeType="1" noTextEdit="1"/>
              </p:cNvSpPr>
              <p:nvPr/>
            </p:nvSpPr>
            <p:spPr>
              <a:xfrm>
                <a:off x="8582507" y="1456919"/>
                <a:ext cx="3473581" cy="2825025"/>
              </a:xfrm>
              <a:prstGeom prst="cloudCallout">
                <a:avLst>
                  <a:gd name="adj1" fmla="val -42769"/>
                  <a:gd name="adj2" fmla="val 17424"/>
                </a:avLst>
              </a:prstGeom>
              <a:blipFill>
                <a:blip r:embed="rId4"/>
                <a:stretch>
                  <a:fillRect/>
                </a:stretch>
              </a:blipFill>
            </p:spPr>
            <p:txBody>
              <a:bodyPr/>
              <a:lstStyle/>
              <a:p>
                <a:r>
                  <a:rPr lang="en-US">
                    <a:noFill/>
                  </a:rPr>
                  <a:t> </a:t>
                </a:r>
              </a:p>
            </p:txBody>
          </p:sp>
        </mc:Fallback>
      </mc:AlternateContent>
      <p:sp>
        <p:nvSpPr>
          <p:cNvPr id="58" name="Oval 57"/>
          <p:cNvSpPr/>
          <p:nvPr/>
        </p:nvSpPr>
        <p:spPr>
          <a:xfrm>
            <a:off x="8610600" y="2609849"/>
            <a:ext cx="1270265" cy="431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v+2g+1</a:t>
            </a:r>
            <a:endParaRPr lang="en-US" b="1" dirty="0">
              <a:solidFill>
                <a:schemeClr val="tx1"/>
              </a:solidFill>
            </a:endParaRPr>
          </a:p>
        </p:txBody>
      </p:sp>
      <p:sp>
        <p:nvSpPr>
          <p:cNvPr id="59" name="Oval 58"/>
          <p:cNvSpPr/>
          <p:nvPr/>
        </p:nvSpPr>
        <p:spPr>
          <a:xfrm>
            <a:off x="10338961" y="2718329"/>
            <a:ext cx="1227820" cy="431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v+2g+2</a:t>
            </a:r>
            <a:endParaRPr lang="en-US" b="1" dirty="0">
              <a:solidFill>
                <a:schemeClr val="tx1"/>
              </a:solidFill>
            </a:endParaRPr>
          </a:p>
        </p:txBody>
      </p:sp>
      <p:cxnSp>
        <p:nvCxnSpPr>
          <p:cNvPr id="60" name="Straight Arrow Connector 59"/>
          <p:cNvCxnSpPr>
            <a:stCxn id="58" idx="6"/>
            <a:endCxn id="59" idx="2"/>
          </p:cNvCxnSpPr>
          <p:nvPr/>
        </p:nvCxnSpPr>
        <p:spPr>
          <a:xfrm>
            <a:off x="9880865" y="2825749"/>
            <a:ext cx="458096" cy="1084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4" name="Rectangle 63"/>
              <p:cNvSpPr/>
              <p:nvPr/>
            </p:nvSpPr>
            <p:spPr>
              <a:xfrm>
                <a:off x="7752489" y="4381161"/>
                <a:ext cx="4229471" cy="1776897"/>
              </a:xfrm>
              <a:prstGeom prst="rect">
                <a:avLst/>
              </a:prstGeom>
            </p:spPr>
            <p:txBody>
              <a:bodyPr wrap="square">
                <a:spAutoFit/>
              </a:bodyPr>
              <a:lstStyle/>
              <a:p>
                <a:r>
                  <a:rPr lang="en-US" b="1" dirty="0" smtClean="0"/>
                  <a:t>Precondition: Start with pebbles on depth-reducing set such that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m:t>
                        </m:r>
                        <m:r>
                          <a:rPr lang="en-US" i="1">
                            <a:latin typeface="Cambria Math" panose="02040503050406030204" pitchFamily="18" charset="0"/>
                          </a:rPr>
                          <m:t>𝑣</m:t>
                        </m:r>
                        <m:r>
                          <a:rPr lang="en-US" i="1">
                            <a:latin typeface="Cambria Math" panose="02040503050406030204" pitchFamily="18" charset="0"/>
                          </a:rPr>
                          <m:t>+</m:t>
                        </m:r>
                        <m:r>
                          <a:rPr lang="en-US" i="1">
                            <a:latin typeface="Cambria Math" panose="02040503050406030204" pitchFamily="18" charset="0"/>
                          </a:rPr>
                          <m:t>𝑔</m:t>
                        </m:r>
                      </m:sub>
                    </m:sSub>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b="1" dirty="0"/>
                  <a:t> </a:t>
                </a:r>
                <a:r>
                  <a:rPr lang="en-US" b="1" dirty="0" smtClean="0"/>
                  <a:t>has no directed path of length d.</a:t>
                </a:r>
              </a:p>
              <a:p>
                <a:endParaRPr lang="en-US" b="1" dirty="0"/>
              </a:p>
              <a:p>
                <a:r>
                  <a:rPr lang="en-US" b="1" dirty="0" smtClean="0"/>
                  <a:t>Quickly recover all discarded pebbles in d rounds!</a:t>
                </a:r>
              </a:p>
            </p:txBody>
          </p:sp>
        </mc:Choice>
        <mc:Fallback xmlns="">
          <p:sp>
            <p:nvSpPr>
              <p:cNvPr id="64" name="Rectangle 63"/>
              <p:cNvSpPr>
                <a:spLocks noRot="1" noChangeAspect="1" noMove="1" noResize="1" noEditPoints="1" noAdjustHandles="1" noChangeArrowheads="1" noChangeShapeType="1" noTextEdit="1"/>
              </p:cNvSpPr>
              <p:nvPr/>
            </p:nvSpPr>
            <p:spPr>
              <a:xfrm>
                <a:off x="7752489" y="4381161"/>
                <a:ext cx="4229471" cy="1776897"/>
              </a:xfrm>
              <a:prstGeom prst="rect">
                <a:avLst/>
              </a:prstGeom>
              <a:blipFill>
                <a:blip r:embed="rId5"/>
                <a:stretch>
                  <a:fillRect l="-1297" t="-2062" r="-1009" b="-4811"/>
                </a:stretch>
              </a:blipFill>
            </p:spPr>
            <p:txBody>
              <a:bodyPr/>
              <a:lstStyle/>
              <a:p>
                <a:r>
                  <a:rPr lang="en-US">
                    <a:noFill/>
                  </a:rPr>
                  <a:t> </a:t>
                </a:r>
              </a:p>
            </p:txBody>
          </p:sp>
        </mc:Fallback>
      </mc:AlternateContent>
      <p:sp>
        <p:nvSpPr>
          <p:cNvPr id="31" name="Oval 30"/>
          <p:cNvSpPr/>
          <p:nvPr/>
        </p:nvSpPr>
        <p:spPr>
          <a:xfrm>
            <a:off x="1217118" y="2632272"/>
            <a:ext cx="835289" cy="431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bg1"/>
                </a:solidFill>
              </a:rPr>
              <a:t>v+g</a:t>
            </a:r>
            <a:endParaRPr lang="en-US" b="1" dirty="0">
              <a:solidFill>
                <a:schemeClr val="bg1"/>
              </a:solidFill>
            </a:endParaRPr>
          </a:p>
        </p:txBody>
      </p:sp>
      <p:sp>
        <p:nvSpPr>
          <p:cNvPr id="28" name="TextBox 27"/>
          <p:cNvSpPr txBox="1"/>
          <p:nvPr/>
        </p:nvSpPr>
        <p:spPr>
          <a:xfrm>
            <a:off x="140058" y="6343134"/>
            <a:ext cx="2989408" cy="369332"/>
          </a:xfrm>
          <a:prstGeom prst="rect">
            <a:avLst/>
          </a:prstGeom>
          <a:noFill/>
        </p:spPr>
        <p:txBody>
          <a:bodyPr wrap="none" rtlCol="0">
            <a:spAutoFit/>
          </a:bodyPr>
          <a:lstStyle/>
          <a:p>
            <a:r>
              <a:rPr lang="en-US" b="1" dirty="0" smtClean="0"/>
              <a:t>Balloon Phase Time: </a:t>
            </a:r>
            <a:r>
              <a:rPr lang="en-US" dirty="0" smtClean="0"/>
              <a:t>d rounds</a:t>
            </a:r>
            <a:endParaRPr lang="en-US" dirty="0"/>
          </a:p>
        </p:txBody>
      </p:sp>
      <mc:AlternateContent xmlns:mc="http://schemas.openxmlformats.org/markup-compatibility/2006" xmlns:a14="http://schemas.microsoft.com/office/drawing/2010/main">
        <mc:Choice Requires="a14">
          <p:sp>
            <p:nvSpPr>
              <p:cNvPr id="29" name="TextBox 28"/>
              <p:cNvSpPr txBox="1"/>
              <p:nvPr/>
            </p:nvSpPr>
            <p:spPr>
              <a:xfrm>
                <a:off x="3364376" y="6356350"/>
                <a:ext cx="3007746" cy="369332"/>
              </a:xfrm>
              <a:prstGeom prst="rect">
                <a:avLst/>
              </a:prstGeom>
              <a:noFill/>
            </p:spPr>
            <p:txBody>
              <a:bodyPr wrap="none" rtlCol="0">
                <a:spAutoFit/>
              </a:bodyPr>
              <a:lstStyle/>
              <a:p>
                <a:r>
                  <a:rPr lang="en-US" b="1" dirty="0" smtClean="0"/>
                  <a:t>Max Space Usage: </a:t>
                </a:r>
                <a14:m>
                  <m:oMath xmlns:m="http://schemas.openxmlformats.org/officeDocument/2006/math">
                    <m:r>
                      <a:rPr lang="en-US" b="1" i="1" smtClean="0">
                        <a:latin typeface="Cambria Math" panose="02040503050406030204" pitchFamily="18" charset="0"/>
                      </a:rPr>
                      <m:t>𝒗</m:t>
                    </m:r>
                    <m:r>
                      <a:rPr lang="en-US" b="1" i="1" smtClean="0">
                        <a:latin typeface="Cambria Math" panose="02040503050406030204" pitchFamily="18" charset="0"/>
                      </a:rPr>
                      <m:t>+</m:t>
                    </m:r>
                    <m:r>
                      <a:rPr lang="en-US" b="1" i="1" smtClean="0">
                        <a:latin typeface="Cambria Math" panose="02040503050406030204" pitchFamily="18" charset="0"/>
                      </a:rPr>
                      <m:t>𝒈</m:t>
                    </m:r>
                    <m:r>
                      <a:rPr lang="en-US" b="1" i="1" smtClean="0">
                        <a:latin typeface="Cambria Math" panose="02040503050406030204" pitchFamily="18" charset="0"/>
                      </a:rPr>
                      <m:t>≤</m:t>
                    </m:r>
                    <m:r>
                      <a:rPr lang="en-US" b="1" i="1" smtClean="0">
                        <a:latin typeface="Cambria Math" panose="02040503050406030204" pitchFamily="18" charset="0"/>
                      </a:rPr>
                      <m:t>𝑵</m:t>
                    </m:r>
                  </m:oMath>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3364376" y="6356350"/>
                <a:ext cx="3007746" cy="369332"/>
              </a:xfrm>
              <a:prstGeom prst="rect">
                <a:avLst/>
              </a:prstGeom>
              <a:blipFill>
                <a:blip r:embed="rId6"/>
                <a:stretch>
                  <a:fillRect l="-1826"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6549431" y="6359551"/>
                <a:ext cx="2803653" cy="369332"/>
              </a:xfrm>
              <a:prstGeom prst="rect">
                <a:avLst/>
              </a:prstGeom>
              <a:noFill/>
            </p:spPr>
            <p:txBody>
              <a:bodyPr wrap="none" rtlCol="0">
                <a:spAutoFit/>
              </a:bodyPr>
              <a:lstStyle/>
              <a:p>
                <a:r>
                  <a:rPr lang="en-US" b="1" dirty="0" smtClean="0"/>
                  <a:t>Contribution to CC: </a:t>
                </a:r>
                <a14:m>
                  <m:oMath xmlns:m="http://schemas.openxmlformats.org/officeDocument/2006/math">
                    <m:r>
                      <a:rPr lang="en-US" b="1" i="1" smtClean="0">
                        <a:latin typeface="Cambria Math" panose="02040503050406030204" pitchFamily="18" charset="0"/>
                      </a:rPr>
                      <m:t>𝑶</m:t>
                    </m:r>
                    <m:d>
                      <m:dPr>
                        <m:ctrlPr>
                          <a:rPr lang="en-US" b="1" i="1" smtClean="0">
                            <a:latin typeface="Cambria Math" panose="02040503050406030204" pitchFamily="18" charset="0"/>
                          </a:rPr>
                        </m:ctrlPr>
                      </m:dPr>
                      <m:e>
                        <m:r>
                          <a:rPr lang="en-US" b="1" i="1" smtClean="0">
                            <a:latin typeface="Cambria Math" panose="02040503050406030204" pitchFamily="18" charset="0"/>
                          </a:rPr>
                          <m:t>𝒅𝑵</m:t>
                        </m:r>
                      </m:e>
                    </m:d>
                  </m:oMath>
                </a14:m>
                <a:r>
                  <a:rPr lang="en-US" dirty="0" smtClean="0"/>
                  <a:t> </a:t>
                </a:r>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6549431" y="6359551"/>
                <a:ext cx="2803653" cy="369332"/>
              </a:xfrm>
              <a:prstGeom prst="rect">
                <a:avLst/>
              </a:prstGeom>
              <a:blipFill>
                <a:blip r:embed="rId7"/>
                <a:stretch>
                  <a:fillRect l="-1739"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199002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Attacking (</a:t>
            </a:r>
            <a:r>
              <a:rPr lang="en-US" dirty="0" err="1" smtClean="0"/>
              <a:t>e,d</a:t>
            </a:r>
            <a:r>
              <a:rPr lang="en-US" dirty="0" smtClean="0"/>
              <a:t>)-reducible DAGs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94854" y="1548527"/>
            <a:ext cx="9959109" cy="505933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58681" y="4755086"/>
            <a:ext cx="4735288" cy="8503714"/>
          </a:xfrm>
          <a:prstGeom prst="rect">
            <a:avLst/>
          </a:prstGeom>
        </p:spPr>
      </p:pic>
      <p:cxnSp>
        <p:nvCxnSpPr>
          <p:cNvPr id="6" name="Straight Arrow Connector 5"/>
          <p:cNvCxnSpPr/>
          <p:nvPr/>
        </p:nvCxnSpPr>
        <p:spPr>
          <a:xfrm>
            <a:off x="19143914" y="9174906"/>
            <a:ext cx="1198768" cy="266639"/>
          </a:xfrm>
          <a:prstGeom prst="straightConnector1">
            <a:avLst/>
          </a:prstGeom>
          <a:ln w="60325">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21407258" y="8035956"/>
                <a:ext cx="3226210" cy="6001643"/>
              </a:xfrm>
              <a:prstGeom prst="rect">
                <a:avLst/>
              </a:prstGeom>
              <a:noFill/>
            </p:spPr>
            <p:txBody>
              <a:bodyPr wrap="square" rtlCol="0">
                <a:spAutoFit/>
              </a:bodyPr>
              <a:lstStyle/>
              <a:p>
                <a:r>
                  <a:rPr lang="en-US" sz="2400" b="1" dirty="0"/>
                  <a:t>In </a:t>
                </a:r>
                <a14:m>
                  <m:oMath xmlns:m="http://schemas.openxmlformats.org/officeDocument/2006/math">
                    <m:r>
                      <a:rPr lang="en-US" sz="2400" b="1" i="1">
                        <a:latin typeface="Cambria Math" panose="02040503050406030204" pitchFamily="18" charset="0"/>
                        <a:ea typeface="Cambria Math" panose="02040503050406030204" pitchFamily="18" charset="0"/>
                      </a:rPr>
                      <m:t>≤ </m:t>
                    </m:r>
                  </m:oMath>
                </a14:m>
                <a:r>
                  <a:rPr lang="en-US" sz="2400" b="1" dirty="0"/>
                  <a:t>d rounds we can recover all of the pebbles. </a:t>
                </a:r>
              </a:p>
              <a:p>
                <a:endParaRPr lang="en-US" sz="2400" b="1" dirty="0"/>
              </a:p>
              <a:p>
                <a:r>
                  <a:rPr lang="en-US" sz="2400" b="1" dirty="0"/>
                  <a:t>One Balloon Phase:     </a:t>
                </a:r>
              </a:p>
              <a:p>
                <a:r>
                  <a:rPr lang="en-US" sz="2400" b="1" dirty="0"/>
                  <a:t>      Cost = O(</a:t>
                </a:r>
                <a:r>
                  <a:rPr lang="en-US" sz="2400" b="1" dirty="0" err="1"/>
                  <a:t>dn</a:t>
                </a:r>
                <a:r>
                  <a:rPr lang="en-US" sz="2400" b="1" dirty="0"/>
                  <a:t>)</a:t>
                </a:r>
              </a:p>
              <a:p>
                <a:endParaRPr lang="en-US" sz="2400" b="1" dirty="0"/>
              </a:p>
              <a:p>
                <a:r>
                  <a:rPr lang="en-US" sz="2400" b="1" dirty="0"/>
                  <a:t>All Balloon Phases:</a:t>
                </a:r>
              </a:p>
              <a:p>
                <a:r>
                  <a:rPr lang="en-US" sz="2400" b="1" dirty="0"/>
                  <a:t>Total Cost= O(dn</a:t>
                </a:r>
                <a:r>
                  <a:rPr lang="en-US" sz="2400" b="1" baseline="30000" dirty="0"/>
                  <a:t>2</a:t>
                </a:r>
                <a:r>
                  <a:rPr lang="en-US" sz="2400" b="1" dirty="0"/>
                  <a:t>/g).</a:t>
                </a:r>
              </a:p>
              <a:p>
                <a:endParaRPr lang="en-US" sz="2400" b="1" dirty="0"/>
              </a:p>
              <a:p>
                <a:r>
                  <a:rPr lang="en-US" sz="2400" b="1" dirty="0"/>
                  <a:t>Each round of a balloon phase is potentially very expensive. </a:t>
                </a:r>
              </a:p>
              <a:p>
                <a:endParaRPr lang="en-US" sz="2400" b="1" dirty="0"/>
              </a:p>
              <a:p>
                <a:r>
                  <a:rPr lang="en-US" sz="2400" b="1" dirty="0"/>
                  <a:t>Key: balloon phase ends quickly!</a:t>
                </a:r>
              </a:p>
            </p:txBody>
          </p:sp>
        </mc:Choice>
        <mc:Fallback xmlns="">
          <p:sp>
            <p:nvSpPr>
              <p:cNvPr id="7" name="TextBox 6"/>
              <p:cNvSpPr txBox="1">
                <a:spLocks noRot="1" noChangeAspect="1" noMove="1" noResize="1" noEditPoints="1" noAdjustHandles="1" noChangeArrowheads="1" noChangeShapeType="1" noTextEdit="1"/>
              </p:cNvSpPr>
              <p:nvPr/>
            </p:nvSpPr>
            <p:spPr>
              <a:xfrm>
                <a:off x="21407258" y="8035956"/>
                <a:ext cx="3226210" cy="6001643"/>
              </a:xfrm>
              <a:prstGeom prst="rect">
                <a:avLst/>
              </a:prstGeom>
              <a:blipFill rotWithShape="0">
                <a:blip r:embed="rId4"/>
                <a:stretch>
                  <a:fillRect l="-3025" t="-812" r="-3214" b="-1320"/>
                </a:stretch>
              </a:blipFill>
            </p:spPr>
            <p:txBody>
              <a:bodyPr/>
              <a:lstStyle/>
              <a:p>
                <a:r>
                  <a:rPr lang="en-US">
                    <a:noFill/>
                  </a:rPr>
                  <a:t> </a:t>
                </a:r>
              </a:p>
            </p:txBody>
          </p:sp>
        </mc:Fallback>
      </mc:AlternateContent>
    </p:spTree>
    <p:extLst>
      <p:ext uri="{BB962C8B-B14F-4D97-AF65-F5344CB8AC3E}">
        <p14:creationId xmlns:p14="http://schemas.microsoft.com/office/powerpoint/2010/main" val="29867149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5708" y="1690689"/>
            <a:ext cx="11080583" cy="194786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2" name="Title 1"/>
          <p:cNvSpPr>
            <a:spLocks noGrp="1"/>
          </p:cNvSpPr>
          <p:nvPr>
            <p:ph type="title"/>
          </p:nvPr>
        </p:nvSpPr>
        <p:spPr/>
        <p:txBody>
          <a:bodyPr/>
          <a:lstStyle/>
          <a:p>
            <a:r>
              <a:rPr lang="en-US" dirty="0" smtClean="0"/>
              <a:t>Main Theorem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a:t>Theorem (Depth-Robustness is a necessary condition): </a:t>
                </a:r>
                <a:r>
                  <a:rPr lang="en-US" dirty="0"/>
                  <a:t>If G is (</a:t>
                </a:r>
                <a:r>
                  <a:rPr lang="en-US" dirty="0" err="1"/>
                  <a:t>e,d</a:t>
                </a:r>
                <a:r>
                  <a:rPr lang="en-US" dirty="0"/>
                  <a:t>)-reducible then is an (efficient) attack A such that</a:t>
                </a:r>
              </a:p>
              <a:p>
                <a:pPr marL="0" indent="0" algn="ctr">
                  <a:buNone/>
                </a:pPr>
                <a14:m>
                  <m:oMath xmlns:m="http://schemas.openxmlformats.org/officeDocument/2006/math">
                    <m:func>
                      <m:funcPr>
                        <m:ctrlPr>
                          <a:rPr lang="en-US" i="1">
                            <a:latin typeface="Cambria Math" panose="02040503050406030204" pitchFamily="18" charset="0"/>
                          </a:rPr>
                        </m:ctrlPr>
                      </m:funcPr>
                      <m:fName>
                        <m:r>
                          <m:rPr>
                            <m:sty m:val="p"/>
                          </m:rPr>
                          <a:rPr lang="en-US" b="0" i="0" smtClean="0">
                            <a:latin typeface="Cambria Math" panose="02040503050406030204" pitchFamily="18" charset="0"/>
                          </a:rPr>
                          <m:t>E</m:t>
                        </m:r>
                        <m:r>
                          <m:rPr>
                            <m:sty m:val="p"/>
                          </m:rPr>
                          <a:rPr lang="en-US" b="0" i="0" baseline="-25000" smtClean="0">
                            <a:latin typeface="Cambria Math" panose="02040503050406030204" pitchFamily="18" charset="0"/>
                          </a:rPr>
                          <m:t>R</m:t>
                        </m:r>
                      </m:fName>
                      <m:e>
                        <m:d>
                          <m:dPr>
                            <m:ctrlPr>
                              <a:rPr lang="en-US" i="1">
                                <a:latin typeface="Cambria Math" panose="02040503050406030204" pitchFamily="18" charset="0"/>
                              </a:rPr>
                            </m:ctrlPr>
                          </m:dPr>
                          <m:e>
                            <m:r>
                              <a:rPr lang="en-US" i="1">
                                <a:latin typeface="Cambria Math" panose="02040503050406030204" pitchFamily="18" charset="0"/>
                              </a:rPr>
                              <m:t>𝐴</m:t>
                            </m:r>
                          </m:e>
                        </m:d>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𝑒𝑛</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rPr>
                          <m:t>𝑔𝑛</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b="0" i="1" smtClean="0">
                            <a:latin typeface="Cambria Math" panose="02040503050406030204" pitchFamily="18" charset="0"/>
                          </a:rPr>
                          <m:t>𝑛</m:t>
                        </m:r>
                        <m:r>
                          <a:rPr lang="en-US" i="1">
                            <a:latin typeface="Cambria Math" panose="02040503050406030204" pitchFamily="18" charset="0"/>
                          </a:rPr>
                          <m:t>𝑑</m:t>
                        </m:r>
                      </m:e>
                    </m:func>
                    <m:r>
                      <a:rPr lang="en-US" b="0" i="1" smtClean="0">
                        <a:latin typeface="Cambria Math" panose="02040503050406030204" pitchFamily="18" charset="0"/>
                      </a:rPr>
                      <m:t>+</m:t>
                    </m:r>
                    <m:r>
                      <a:rPr lang="en-US" b="0" i="1" smtClean="0">
                        <a:latin typeface="Cambria Math" panose="02040503050406030204" pitchFamily="18" charset="0"/>
                      </a:rPr>
                      <m:t>𝑛</m:t>
                    </m:r>
                    <m:r>
                      <m:rPr>
                        <m:sty m:val="p"/>
                      </m:rPr>
                      <a:rPr lang="en-US" b="0" i="0" smtClean="0">
                        <a:latin typeface="Cambria Math" panose="02040503050406030204" pitchFamily="18" charset="0"/>
                      </a:rPr>
                      <m:t>R</m:t>
                    </m:r>
                    <m:r>
                      <a:rPr lang="en-US"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m:t>
                    </m:r>
                  </m:oMath>
                </a14:m>
                <a:r>
                  <a:rPr lang="en-US" dirty="0" smtClean="0">
                    <a:latin typeface="Cambria Math" panose="02040503050406030204" pitchFamily="18" charset="0"/>
                  </a:rPr>
                  <a:t>R</a:t>
                </a:r>
                <a:r>
                  <a:rPr lang="en-US" i="1" dirty="0" smtClean="0">
                    <a:latin typeface="Cambria Math" panose="02040503050406030204" pitchFamily="18" charset="0"/>
                  </a:rPr>
                  <a:t>.</a:t>
                </a:r>
              </a:p>
              <a:p>
                <a:pPr marL="0" indent="0" algn="ctr">
                  <a:buNone/>
                </a:pPr>
                <a:endParaRPr lang="en-US" i="1" dirty="0">
                  <a:latin typeface="Cambria Math" panose="02040503050406030204" pitchFamily="18"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spTree>
    <p:extLst>
      <p:ext uri="{BB962C8B-B14F-4D97-AF65-F5344CB8AC3E}">
        <p14:creationId xmlns:p14="http://schemas.microsoft.com/office/powerpoint/2010/main" val="37151934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5708" y="1690689"/>
            <a:ext cx="11080583" cy="194786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2" name="Title 1"/>
          <p:cNvSpPr>
            <a:spLocks noGrp="1"/>
          </p:cNvSpPr>
          <p:nvPr>
            <p:ph type="title"/>
          </p:nvPr>
        </p:nvSpPr>
        <p:spPr/>
        <p:txBody>
          <a:bodyPr/>
          <a:lstStyle/>
          <a:p>
            <a:r>
              <a:rPr lang="en-US" dirty="0" smtClean="0"/>
              <a:t>Main Theorem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Theorem (Depth-Robustness is a necessary condition): </a:t>
                </a:r>
                <a:r>
                  <a:rPr lang="en-US" dirty="0"/>
                  <a:t>If G is </a:t>
                </a:r>
                <a:r>
                  <a:rPr lang="en-US" dirty="0" smtClean="0"/>
                  <a:t>(</a:t>
                </a:r>
                <a:r>
                  <a:rPr lang="en-US" dirty="0" err="1"/>
                  <a:t>e,d</a:t>
                </a:r>
                <a:r>
                  <a:rPr lang="en-US" dirty="0" smtClean="0"/>
                  <a:t>)-reducible then </a:t>
                </a:r>
                <a:r>
                  <a:rPr lang="en-US" dirty="0"/>
                  <a:t>is an (efficient) attack A such that</a:t>
                </a:r>
              </a:p>
              <a:p>
                <a:pPr marL="0" indent="0" algn="ctr">
                  <a:buNone/>
                </a:pP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E</m:t>
                        </m:r>
                        <m:r>
                          <m:rPr>
                            <m:sty m:val="p"/>
                          </m:rPr>
                          <a:rPr lang="en-US" baseline="-25000">
                            <a:latin typeface="Cambria Math" panose="02040503050406030204" pitchFamily="18" charset="0"/>
                          </a:rPr>
                          <m:t>R</m:t>
                        </m:r>
                      </m:fName>
                      <m:e>
                        <m:d>
                          <m:dPr>
                            <m:ctrlPr>
                              <a:rPr lang="en-US" i="1">
                                <a:latin typeface="Cambria Math" panose="02040503050406030204" pitchFamily="18" charset="0"/>
                              </a:rPr>
                            </m:ctrlPr>
                          </m:dPr>
                          <m:e>
                            <m:r>
                              <a:rPr lang="en-US" i="1">
                                <a:latin typeface="Cambria Math" panose="02040503050406030204" pitchFamily="18" charset="0"/>
                              </a:rPr>
                              <m:t>𝐴</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𝑒𝑛</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rPr>
                          <m:t>𝑔𝑛</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𝑛𝑑</m:t>
                        </m:r>
                      </m:e>
                    </m:func>
                    <m:r>
                      <a:rPr lang="en-US" i="1">
                        <a:latin typeface="Cambria Math" panose="02040503050406030204" pitchFamily="18" charset="0"/>
                      </a:rPr>
                      <m:t>+</m:t>
                    </m:r>
                    <m:r>
                      <a:rPr lang="en-US" i="1">
                        <a:latin typeface="Cambria Math" panose="02040503050406030204" pitchFamily="18" charset="0"/>
                      </a:rPr>
                      <m:t>𝑛</m:t>
                    </m:r>
                    <m:r>
                      <m:rPr>
                        <m:sty m:val="p"/>
                      </m:rPr>
                      <a:rPr lang="en-US">
                        <a:latin typeface="Cambria Math" panose="02040503050406030204" pitchFamily="18" charset="0"/>
                      </a:rPr>
                      <m:t>R</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m:t>
                    </m:r>
                  </m:oMath>
                </a14:m>
                <a:r>
                  <a:rPr lang="en-US" dirty="0">
                    <a:latin typeface="Cambria Math" panose="02040503050406030204" pitchFamily="18" charset="0"/>
                  </a:rPr>
                  <a:t>R</a:t>
                </a:r>
                <a:r>
                  <a:rPr lang="en-US" i="1" dirty="0">
                    <a:latin typeface="Cambria Math" panose="02040503050406030204" pitchFamily="18" charset="0"/>
                  </a:rPr>
                  <a:t>.</a:t>
                </a:r>
              </a:p>
              <a:p>
                <a:pPr marL="0" indent="0" algn="ctr">
                  <a:buNone/>
                </a:pPr>
                <a:endParaRPr lang="en-US" i="1" dirty="0">
                  <a:latin typeface="Cambria Math" panose="02040503050406030204" pitchFamily="18"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cxnSp>
        <p:nvCxnSpPr>
          <p:cNvPr id="6" name="Straight Arrow Connector 5"/>
          <p:cNvCxnSpPr/>
          <p:nvPr/>
        </p:nvCxnSpPr>
        <p:spPr>
          <a:xfrm flipH="1">
            <a:off x="3369233" y="3113694"/>
            <a:ext cx="1143000" cy="138112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1378596" y="4409319"/>
                <a:ext cx="3418408" cy="1569660"/>
              </a:xfrm>
              <a:prstGeom prst="rect">
                <a:avLst/>
              </a:prstGeom>
              <a:noFill/>
            </p:spPr>
            <p:txBody>
              <a:bodyPr wrap="square" rtlCol="0">
                <a:spAutoFit/>
              </a:bodyPr>
              <a:lstStyle/>
              <a:p>
                <a:r>
                  <a:rPr lang="en-US" sz="2400" dirty="0" smtClean="0"/>
                  <a:t>Upper bounds pebbles</a:t>
                </a:r>
              </a:p>
              <a:p>
                <a:r>
                  <a:rPr lang="en-US" sz="2400" dirty="0" smtClean="0"/>
                  <a:t>on nodes </a:t>
                </a:r>
                <a14:m>
                  <m:oMath xmlns:m="http://schemas.openxmlformats.org/officeDocument/2006/math">
                    <m:r>
                      <m:rPr>
                        <m:sty m:val="p"/>
                      </m:rPr>
                      <a:rPr lang="en-US" sz="2400" b="0" i="0" dirty="0" smtClean="0">
                        <a:latin typeface="Cambria Math" panose="02040503050406030204" pitchFamily="18" charset="0"/>
                        <a:ea typeface="Cambria Math" panose="02040503050406030204" pitchFamily="18" charset="0"/>
                      </a:rPr>
                      <m:t>x</m:t>
                    </m:r>
                    <m:r>
                      <a:rPr lang="en-US" sz="240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𝑆</m:t>
                    </m:r>
                  </m:oMath>
                </a14:m>
                <a:r>
                  <a:rPr lang="en-US" sz="2400" dirty="0" smtClean="0"/>
                  <a:t>, where    </a:t>
                </a:r>
              </a:p>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r>
                            <a:rPr lang="en-US" sz="2400" b="0" i="1" smtClean="0">
                              <a:latin typeface="Cambria Math" panose="02040503050406030204" pitchFamily="18" charset="0"/>
                            </a:rPr>
                            <m:t>𝑆</m:t>
                          </m:r>
                        </m:e>
                      </m:d>
                      <m:r>
                        <a:rPr lang="en-US" sz="2400" b="0" i="1" smtClean="0">
                          <a:latin typeface="Cambria Math" panose="02040503050406030204" pitchFamily="18" charset="0"/>
                        </a:rPr>
                        <m:t>=</m:t>
                      </m:r>
                      <m:r>
                        <a:rPr lang="en-US" sz="2400" b="0" i="1" smtClean="0">
                          <a:latin typeface="Cambria Math" panose="02040503050406030204" pitchFamily="18" charset="0"/>
                        </a:rPr>
                        <m:t>𝑒</m:t>
                      </m:r>
                    </m:oMath>
                  </m:oMathPara>
                </a14:m>
                <a:endParaRPr lang="en-US" sz="2400" dirty="0" smtClean="0"/>
              </a:p>
              <a:p>
                <a:r>
                  <a:rPr lang="en-US" sz="2400" dirty="0" smtClean="0"/>
                  <a:t>       depth(G-S)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𝑑</m:t>
                    </m:r>
                  </m:oMath>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378596" y="4409319"/>
                <a:ext cx="3418408" cy="1569660"/>
              </a:xfrm>
              <a:prstGeom prst="rect">
                <a:avLst/>
              </a:prstGeom>
              <a:blipFill rotWithShape="1">
                <a:blip r:embed="rId3"/>
                <a:stretch>
                  <a:fillRect l="-2674" t="-3101" b="-7752"/>
                </a:stretch>
              </a:blipFill>
            </p:spPr>
            <p:txBody>
              <a:bodyPr/>
              <a:lstStyle/>
              <a:p>
                <a:r>
                  <a:rPr lang="en-US">
                    <a:noFill/>
                  </a:rPr>
                  <a:t> </a:t>
                </a:r>
              </a:p>
            </p:txBody>
          </p:sp>
        </mc:Fallback>
      </mc:AlternateContent>
      <p:cxnSp>
        <p:nvCxnSpPr>
          <p:cNvPr id="8" name="Straight Arrow Connector 7"/>
          <p:cNvCxnSpPr/>
          <p:nvPr/>
        </p:nvCxnSpPr>
        <p:spPr>
          <a:xfrm>
            <a:off x="4797004" y="3139223"/>
            <a:ext cx="1339987" cy="135559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631379" y="4494819"/>
            <a:ext cx="2729273" cy="523220"/>
          </a:xfrm>
          <a:prstGeom prst="rect">
            <a:avLst/>
          </a:prstGeom>
          <a:noFill/>
        </p:spPr>
        <p:txBody>
          <a:bodyPr wrap="none" rtlCol="0">
            <a:spAutoFit/>
          </a:bodyPr>
          <a:lstStyle/>
          <a:p>
            <a:r>
              <a:rPr lang="en-US" sz="2800" dirty="0" smtClean="0"/>
              <a:t>#pebbling rounds</a:t>
            </a:r>
            <a:endParaRPr lang="en-US" sz="2800" dirty="0"/>
          </a:p>
        </p:txBody>
      </p:sp>
    </p:spTree>
    <p:extLst>
      <p:ext uri="{BB962C8B-B14F-4D97-AF65-F5344CB8AC3E}">
        <p14:creationId xmlns:p14="http://schemas.microsoft.com/office/powerpoint/2010/main" val="38025327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5708" y="1690689"/>
            <a:ext cx="11080583" cy="194786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2" name="Title 1"/>
          <p:cNvSpPr>
            <a:spLocks noGrp="1"/>
          </p:cNvSpPr>
          <p:nvPr>
            <p:ph type="title"/>
          </p:nvPr>
        </p:nvSpPr>
        <p:spPr/>
        <p:txBody>
          <a:bodyPr/>
          <a:lstStyle/>
          <a:p>
            <a:r>
              <a:rPr lang="en-US" dirty="0" smtClean="0"/>
              <a:t>Main Theorem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a:t>Theorem (Depth-Robustness is a necessary condition): </a:t>
                </a:r>
                <a:r>
                  <a:rPr lang="en-US" dirty="0"/>
                  <a:t>If G is (</a:t>
                </a:r>
                <a:r>
                  <a:rPr lang="en-US" dirty="0" err="1"/>
                  <a:t>e,d</a:t>
                </a:r>
                <a:r>
                  <a:rPr lang="en-US" dirty="0"/>
                  <a:t>)-reducible then is an (efficient) attack A such that</a:t>
                </a:r>
              </a:p>
              <a:p>
                <a:pPr marL="0" indent="0" algn="ctr">
                  <a:buNone/>
                </a:pP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E</m:t>
                        </m:r>
                        <m:r>
                          <m:rPr>
                            <m:sty m:val="p"/>
                          </m:rPr>
                          <a:rPr lang="en-US" baseline="-25000">
                            <a:latin typeface="Cambria Math" panose="02040503050406030204" pitchFamily="18" charset="0"/>
                          </a:rPr>
                          <m:t>R</m:t>
                        </m:r>
                      </m:fName>
                      <m:e>
                        <m:d>
                          <m:dPr>
                            <m:ctrlPr>
                              <a:rPr lang="en-US" i="1">
                                <a:latin typeface="Cambria Math" panose="02040503050406030204" pitchFamily="18" charset="0"/>
                              </a:rPr>
                            </m:ctrlPr>
                          </m:dPr>
                          <m:e>
                            <m:r>
                              <a:rPr lang="en-US" i="1">
                                <a:latin typeface="Cambria Math" panose="02040503050406030204" pitchFamily="18" charset="0"/>
                              </a:rPr>
                              <m:t>𝐴</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𝑒𝑛</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rPr>
                          <m:t>𝑔𝑛</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𝑛𝑑</m:t>
                        </m:r>
                      </m:e>
                    </m:func>
                    <m:r>
                      <a:rPr lang="en-US" i="1">
                        <a:latin typeface="Cambria Math" panose="02040503050406030204" pitchFamily="18" charset="0"/>
                      </a:rPr>
                      <m:t>+</m:t>
                    </m:r>
                    <m:r>
                      <a:rPr lang="en-US" i="1">
                        <a:latin typeface="Cambria Math" panose="02040503050406030204" pitchFamily="18" charset="0"/>
                      </a:rPr>
                      <m:t>𝑛</m:t>
                    </m:r>
                    <m:r>
                      <m:rPr>
                        <m:sty m:val="p"/>
                      </m:rPr>
                      <a:rPr lang="en-US">
                        <a:latin typeface="Cambria Math" panose="02040503050406030204" pitchFamily="18" charset="0"/>
                      </a:rPr>
                      <m:t>R</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m:t>
                    </m:r>
                  </m:oMath>
                </a14:m>
                <a:r>
                  <a:rPr lang="en-US" dirty="0">
                    <a:latin typeface="Cambria Math" panose="02040503050406030204" pitchFamily="18" charset="0"/>
                  </a:rPr>
                  <a:t>R</a:t>
                </a:r>
                <a:r>
                  <a:rPr lang="en-US" i="1" dirty="0">
                    <a:latin typeface="Cambria Math" panose="02040503050406030204" pitchFamily="18" charset="0"/>
                  </a:rPr>
                  <a:t>.</a:t>
                </a:r>
              </a:p>
              <a:p>
                <a:pPr marL="0" indent="0" algn="ctr">
                  <a:buNone/>
                </a:pPr>
                <a:endParaRPr lang="en-US" i="1" dirty="0">
                  <a:latin typeface="Cambria Math" panose="02040503050406030204" pitchFamily="18"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cxnSp>
        <p:nvCxnSpPr>
          <p:cNvPr id="6" name="Straight Arrow Connector 5"/>
          <p:cNvCxnSpPr/>
          <p:nvPr/>
        </p:nvCxnSpPr>
        <p:spPr>
          <a:xfrm flipH="1">
            <a:off x="3423057" y="3133984"/>
            <a:ext cx="1905000" cy="133006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293512" y="4408563"/>
                <a:ext cx="4849990" cy="1200329"/>
              </a:xfrm>
              <a:prstGeom prst="rect">
                <a:avLst/>
              </a:prstGeom>
              <a:noFill/>
            </p:spPr>
            <p:txBody>
              <a:bodyPr wrap="square" rtlCol="0">
                <a:spAutoFit/>
              </a:bodyPr>
              <a:lstStyle/>
              <a:p>
                <a:r>
                  <a:rPr lang="en-US" sz="2400" dirty="0" smtClean="0"/>
                  <a:t>Maintain pebbles on parents of next g nodes to be pebbled. Each node has at most  </a:t>
                </a:r>
                <a14:m>
                  <m:oMath xmlns:m="http://schemas.openxmlformats.org/officeDocument/2006/math">
                    <m:r>
                      <a:rPr lang="en-US" sz="2400" i="1">
                        <a:latin typeface="Cambria Math" panose="02040503050406030204" pitchFamily="18" charset="0"/>
                        <a:ea typeface="Cambria Math" panose="02040503050406030204" pitchFamily="18" charset="0"/>
                      </a:rPr>
                      <m:t>𝛿</m:t>
                    </m:r>
                  </m:oMath>
                </a14:m>
                <a:r>
                  <a:rPr lang="en-US" sz="2400" dirty="0" smtClean="0"/>
                  <a:t> incoming edges</a:t>
                </a:r>
              </a:p>
            </p:txBody>
          </p:sp>
        </mc:Choice>
        <mc:Fallback xmlns="">
          <p:sp>
            <p:nvSpPr>
              <p:cNvPr id="7" name="TextBox 6"/>
              <p:cNvSpPr txBox="1">
                <a:spLocks noRot="1" noChangeAspect="1" noMove="1" noResize="1" noEditPoints="1" noAdjustHandles="1" noChangeArrowheads="1" noChangeShapeType="1" noTextEdit="1"/>
              </p:cNvSpPr>
              <p:nvPr/>
            </p:nvSpPr>
            <p:spPr>
              <a:xfrm>
                <a:off x="293512" y="4408563"/>
                <a:ext cx="4849990" cy="1200329"/>
              </a:xfrm>
              <a:prstGeom prst="rect">
                <a:avLst/>
              </a:prstGeom>
              <a:blipFill>
                <a:blip r:embed="rId3"/>
                <a:stretch>
                  <a:fillRect l="-1884" t="-4061" b="-10660"/>
                </a:stretch>
              </a:blipFill>
            </p:spPr>
            <p:txBody>
              <a:bodyPr/>
              <a:lstStyle/>
              <a:p>
                <a:r>
                  <a:rPr lang="en-US">
                    <a:noFill/>
                  </a:rPr>
                  <a:t> </a:t>
                </a:r>
              </a:p>
            </p:txBody>
          </p:sp>
        </mc:Fallback>
      </mc:AlternateContent>
      <p:cxnSp>
        <p:nvCxnSpPr>
          <p:cNvPr id="8" name="Straight Arrow Connector 7"/>
          <p:cNvCxnSpPr/>
          <p:nvPr/>
        </p:nvCxnSpPr>
        <p:spPr>
          <a:xfrm>
            <a:off x="5784031" y="3133984"/>
            <a:ext cx="0" cy="133006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12613" y="4416576"/>
            <a:ext cx="2729273" cy="523220"/>
          </a:xfrm>
          <a:prstGeom prst="rect">
            <a:avLst/>
          </a:prstGeom>
          <a:noFill/>
        </p:spPr>
        <p:txBody>
          <a:bodyPr wrap="none" rtlCol="0">
            <a:spAutoFit/>
          </a:bodyPr>
          <a:lstStyle/>
          <a:p>
            <a:r>
              <a:rPr lang="en-US" sz="2800" dirty="0" smtClean="0"/>
              <a:t>#pebbling rounds</a:t>
            </a:r>
            <a:endParaRPr lang="en-US" sz="2800" dirty="0"/>
          </a:p>
        </p:txBody>
      </p:sp>
    </p:spTree>
    <p:extLst>
      <p:ext uri="{BB962C8B-B14F-4D97-AF65-F5344CB8AC3E}">
        <p14:creationId xmlns:p14="http://schemas.microsoft.com/office/powerpoint/2010/main" val="37124468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5708" y="1690689"/>
            <a:ext cx="11080583" cy="194786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2" name="Title 1"/>
          <p:cNvSpPr>
            <a:spLocks noGrp="1"/>
          </p:cNvSpPr>
          <p:nvPr>
            <p:ph type="title"/>
          </p:nvPr>
        </p:nvSpPr>
        <p:spPr/>
        <p:txBody>
          <a:bodyPr/>
          <a:lstStyle/>
          <a:p>
            <a:r>
              <a:rPr lang="en-US" dirty="0" smtClean="0"/>
              <a:t>Main Theorem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Theorem (Depth-Robustness is a necessary condition): </a:t>
                </a:r>
                <a:r>
                  <a:rPr lang="en-US" dirty="0"/>
                  <a:t>If G is not (</a:t>
                </a:r>
                <a:r>
                  <a:rPr lang="en-US" dirty="0" err="1"/>
                  <a:t>e,d</a:t>
                </a:r>
                <a:r>
                  <a:rPr lang="en-US" dirty="0"/>
                  <a:t>)-node robust then is an (efficient) attack A such that</a:t>
                </a:r>
              </a:p>
              <a:p>
                <a:pPr marL="0" indent="0" algn="ctr">
                  <a:buNone/>
                </a:pP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E</m:t>
                        </m:r>
                        <m:r>
                          <m:rPr>
                            <m:sty m:val="p"/>
                          </m:rPr>
                          <a:rPr lang="en-US" baseline="-25000">
                            <a:latin typeface="Cambria Math" panose="02040503050406030204" pitchFamily="18" charset="0"/>
                          </a:rPr>
                          <m:t>R</m:t>
                        </m:r>
                      </m:fName>
                      <m:e>
                        <m:d>
                          <m:dPr>
                            <m:ctrlPr>
                              <a:rPr lang="en-US" i="1">
                                <a:latin typeface="Cambria Math" panose="02040503050406030204" pitchFamily="18" charset="0"/>
                              </a:rPr>
                            </m:ctrlPr>
                          </m:dPr>
                          <m:e>
                            <m:r>
                              <a:rPr lang="en-US" i="1">
                                <a:latin typeface="Cambria Math" panose="02040503050406030204" pitchFamily="18" charset="0"/>
                              </a:rPr>
                              <m:t>𝐴</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𝑒𝑛</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rPr>
                          <m:t>𝑔𝑛</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𝑛𝑑</m:t>
                        </m:r>
                      </m:e>
                    </m:func>
                    <m:r>
                      <a:rPr lang="en-US" i="1">
                        <a:latin typeface="Cambria Math" panose="02040503050406030204" pitchFamily="18" charset="0"/>
                      </a:rPr>
                      <m:t>+</m:t>
                    </m:r>
                    <m:r>
                      <a:rPr lang="en-US" i="1">
                        <a:latin typeface="Cambria Math" panose="02040503050406030204" pitchFamily="18" charset="0"/>
                      </a:rPr>
                      <m:t>𝑛</m:t>
                    </m:r>
                    <m:r>
                      <m:rPr>
                        <m:sty m:val="p"/>
                      </m:rPr>
                      <a:rPr lang="en-US">
                        <a:latin typeface="Cambria Math" panose="02040503050406030204" pitchFamily="18" charset="0"/>
                      </a:rPr>
                      <m:t>R</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m:t>
                    </m:r>
                  </m:oMath>
                </a14:m>
                <a:r>
                  <a:rPr lang="en-US" dirty="0">
                    <a:latin typeface="Cambria Math" panose="02040503050406030204" pitchFamily="18" charset="0"/>
                  </a:rPr>
                  <a:t>R</a:t>
                </a:r>
                <a:r>
                  <a:rPr lang="en-US" i="1" dirty="0">
                    <a:latin typeface="Cambria Math" panose="02040503050406030204" pitchFamily="18" charset="0"/>
                  </a:rPr>
                  <a:t>.</a:t>
                </a:r>
              </a:p>
              <a:p>
                <a:pPr marL="0" indent="0" algn="ctr">
                  <a:buNone/>
                </a:pPr>
                <a:endParaRPr lang="en-US" i="1" dirty="0">
                  <a:latin typeface="Cambria Math" panose="02040503050406030204" pitchFamily="18"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r="-1043"/>
                </a:stretch>
              </a:blipFill>
            </p:spPr>
            <p:txBody>
              <a:bodyPr/>
              <a:lstStyle/>
              <a:p>
                <a:r>
                  <a:rPr lang="en-US">
                    <a:noFill/>
                  </a:rPr>
                  <a:t> </a:t>
                </a:r>
              </a:p>
            </p:txBody>
          </p:sp>
        </mc:Fallback>
      </mc:AlternateContent>
      <p:cxnSp>
        <p:nvCxnSpPr>
          <p:cNvPr id="6" name="Straight Arrow Connector 5"/>
          <p:cNvCxnSpPr/>
          <p:nvPr/>
        </p:nvCxnSpPr>
        <p:spPr>
          <a:xfrm flipH="1">
            <a:off x="4324898" y="3108454"/>
            <a:ext cx="1905000" cy="133006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46940" y="4361296"/>
            <a:ext cx="3257551" cy="523220"/>
          </a:xfrm>
          <a:prstGeom prst="rect">
            <a:avLst/>
          </a:prstGeom>
          <a:noFill/>
        </p:spPr>
        <p:txBody>
          <a:bodyPr wrap="square" rtlCol="0">
            <a:spAutoFit/>
          </a:bodyPr>
          <a:lstStyle/>
          <a:p>
            <a:r>
              <a:rPr lang="en-US" sz="2800" dirty="0" smtClean="0"/>
              <a:t>#balloon phases</a:t>
            </a:r>
          </a:p>
        </p:txBody>
      </p:sp>
      <p:cxnSp>
        <p:nvCxnSpPr>
          <p:cNvPr id="8" name="Straight Arrow Connector 7"/>
          <p:cNvCxnSpPr/>
          <p:nvPr/>
        </p:nvCxnSpPr>
        <p:spPr>
          <a:xfrm>
            <a:off x="6579403" y="3095753"/>
            <a:ext cx="0" cy="207513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77398" y="5170884"/>
            <a:ext cx="4049378" cy="830997"/>
          </a:xfrm>
          <a:prstGeom prst="rect">
            <a:avLst/>
          </a:prstGeom>
          <a:noFill/>
        </p:spPr>
        <p:txBody>
          <a:bodyPr wrap="none" rtlCol="0">
            <a:spAutoFit/>
          </a:bodyPr>
          <a:lstStyle/>
          <a:p>
            <a:r>
              <a:rPr lang="en-US" sz="2400" dirty="0" smtClean="0"/>
              <a:t>Max #pebbles on G</a:t>
            </a:r>
          </a:p>
          <a:p>
            <a:r>
              <a:rPr lang="en-US" sz="2400" dirty="0" smtClean="0"/>
              <a:t>In each round of balloon phase</a:t>
            </a:r>
            <a:endParaRPr lang="en-US" sz="2400" dirty="0"/>
          </a:p>
        </p:txBody>
      </p:sp>
      <p:cxnSp>
        <p:nvCxnSpPr>
          <p:cNvPr id="9" name="Straight Arrow Connector 8"/>
          <p:cNvCxnSpPr/>
          <p:nvPr/>
        </p:nvCxnSpPr>
        <p:spPr>
          <a:xfrm>
            <a:off x="6861896" y="3132866"/>
            <a:ext cx="2438380" cy="101137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260154" y="4099686"/>
            <a:ext cx="3931846" cy="523220"/>
          </a:xfrm>
          <a:prstGeom prst="rect">
            <a:avLst/>
          </a:prstGeom>
          <a:noFill/>
        </p:spPr>
        <p:txBody>
          <a:bodyPr wrap="none" rtlCol="0">
            <a:spAutoFit/>
          </a:bodyPr>
          <a:lstStyle/>
          <a:p>
            <a:r>
              <a:rPr lang="en-US" sz="2800" dirty="0" smtClean="0"/>
              <a:t>Length of a balloon phase</a:t>
            </a:r>
            <a:endParaRPr lang="en-US" sz="2800" dirty="0"/>
          </a:p>
        </p:txBody>
      </p:sp>
    </p:spTree>
    <p:extLst>
      <p:ext uri="{BB962C8B-B14F-4D97-AF65-F5344CB8AC3E}">
        <p14:creationId xmlns:p14="http://schemas.microsoft.com/office/powerpoint/2010/main" val="511224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Password Storage</a:t>
            </a:r>
            <a:endParaRPr lang="en-US" dirty="0"/>
          </a:p>
        </p:txBody>
      </p:sp>
      <p:sp>
        <p:nvSpPr>
          <p:cNvPr id="3" name="Slide Number Placeholder 2"/>
          <p:cNvSpPr>
            <a:spLocks noGrp="1"/>
          </p:cNvSpPr>
          <p:nvPr>
            <p:ph type="sldNum" sz="quarter" idx="12"/>
          </p:nvPr>
        </p:nvSpPr>
        <p:spPr>
          <a:xfrm>
            <a:off x="8583312" y="6367536"/>
            <a:ext cx="2743200" cy="365125"/>
          </a:xfrm>
        </p:spPr>
        <p:txBody>
          <a:bodyPr/>
          <a:lstStyle/>
          <a:p>
            <a:fld id="{FC398A72-17BE-493D-A14C-F3371BCE3542}" type="slidenum">
              <a:rPr lang="en-US" smtClean="0"/>
              <a:pPr/>
              <a:t>5</a:t>
            </a:fld>
            <a:endParaRPr lang="en-US" dirty="0"/>
          </a:p>
        </p:txBody>
      </p:sp>
      <p:graphicFrame>
        <p:nvGraphicFramePr>
          <p:cNvPr id="9" name="Content Placeholder 8"/>
          <p:cNvGraphicFramePr>
            <a:graphicFrameLocks noGrp="1"/>
          </p:cNvGraphicFramePr>
          <p:nvPr>
            <p:ph sz="quarter" idx="1"/>
            <p:extLst/>
          </p:nvPr>
        </p:nvGraphicFramePr>
        <p:xfrm>
          <a:off x="5943600" y="2895601"/>
          <a:ext cx="1371600" cy="1789667"/>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tblGrid>
              <a:tr h="609600">
                <a:tc>
                  <a:txBody>
                    <a:bodyPr/>
                    <a:lstStyle/>
                    <a:p>
                      <a:r>
                        <a:rPr lang="en-US" sz="1900" dirty="0" smtClean="0"/>
                        <a:t>Username</a:t>
                      </a:r>
                      <a:endParaRPr lang="en-US" sz="1900" dirty="0"/>
                    </a:p>
                  </a:txBody>
                  <a:tcPr/>
                </a:tc>
                <a:extLst>
                  <a:ext uri="{0D108BD9-81ED-4DB2-BD59-A6C34878D82A}">
                    <a16:rowId xmlns:a16="http://schemas.microsoft.com/office/drawing/2014/main" val="10000"/>
                  </a:ext>
                </a:extLst>
              </a:tr>
              <a:tr h="1180067">
                <a:tc>
                  <a:txBody>
                    <a:bodyPr/>
                    <a:lstStyle/>
                    <a:p>
                      <a:r>
                        <a:rPr lang="en-US" sz="1900" dirty="0" err="1" smtClean="0"/>
                        <a:t>jblocki</a:t>
                      </a:r>
                      <a:endParaRPr lang="en-US" sz="1900" dirty="0"/>
                    </a:p>
                  </a:txBody>
                  <a:tcPr/>
                </a:tc>
                <a:extLst>
                  <a:ext uri="{0D108BD9-81ED-4DB2-BD59-A6C34878D82A}">
                    <a16:rowId xmlns:a16="http://schemas.microsoft.com/office/drawing/2014/main" val="10001"/>
                  </a:ext>
                </a:extLst>
              </a:tr>
            </a:tbl>
          </a:graphicData>
        </a:graphic>
      </p:graphicFrame>
      <p:pic>
        <p:nvPicPr>
          <p:cNvPr id="5" name="Picture 1"/>
          <p:cNvPicPr>
            <a:picLocks noChangeAspect="1" noChangeArrowheads="1"/>
          </p:cNvPicPr>
          <p:nvPr/>
        </p:nvPicPr>
        <p:blipFill>
          <a:blip r:embed="rId3" cstate="print"/>
          <a:srcRect/>
          <a:stretch>
            <a:fillRect/>
          </a:stretch>
        </p:blipFill>
        <p:spPr bwMode="auto">
          <a:xfrm>
            <a:off x="7086601" y="1828800"/>
            <a:ext cx="507683" cy="7620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2286000" y="2133600"/>
            <a:ext cx="990600" cy="1524000"/>
          </a:xfrm>
          <a:prstGeom prst="rect">
            <a:avLst/>
          </a:prstGeom>
          <a:noFill/>
          <a:ln w="9525">
            <a:noFill/>
            <a:miter lim="800000"/>
            <a:headEnd/>
            <a:tailEnd/>
          </a:ln>
        </p:spPr>
      </p:pic>
      <p:cxnSp>
        <p:nvCxnSpPr>
          <p:cNvPr id="7" name="Straight Arrow Connector 6"/>
          <p:cNvCxnSpPr>
            <a:endCxn id="5" idx="1"/>
          </p:cNvCxnSpPr>
          <p:nvPr/>
        </p:nvCxnSpPr>
        <p:spPr>
          <a:xfrm flipV="1">
            <a:off x="3276600" y="2209800"/>
            <a:ext cx="3810000" cy="4572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5" cstate="print"/>
          <a:srcRect/>
          <a:stretch>
            <a:fillRect/>
          </a:stretch>
        </p:blipFill>
        <p:spPr bwMode="auto">
          <a:xfrm>
            <a:off x="7772400" y="1828800"/>
            <a:ext cx="810912" cy="685800"/>
          </a:xfrm>
          <a:prstGeom prst="rect">
            <a:avLst/>
          </a:prstGeom>
          <a:noFill/>
          <a:ln w="9525">
            <a:noFill/>
            <a:miter lim="800000"/>
            <a:headEnd/>
            <a:tailEnd/>
          </a:ln>
        </p:spPr>
      </p:pic>
      <p:pic>
        <p:nvPicPr>
          <p:cNvPr id="14" name="Picture 4"/>
          <p:cNvPicPr>
            <a:picLocks noChangeAspect="1" noChangeArrowheads="1"/>
          </p:cNvPicPr>
          <p:nvPr/>
        </p:nvPicPr>
        <p:blipFill>
          <a:blip r:embed="rId6" cstate="print"/>
          <a:srcRect/>
          <a:stretch>
            <a:fillRect/>
          </a:stretch>
        </p:blipFill>
        <p:spPr bwMode="auto">
          <a:xfrm>
            <a:off x="9144000" y="1524002"/>
            <a:ext cx="1219200" cy="1120140"/>
          </a:xfrm>
          <a:prstGeom prst="rect">
            <a:avLst/>
          </a:prstGeom>
          <a:noFill/>
          <a:ln w="9525">
            <a:noFill/>
            <a:miter lim="800000"/>
            <a:headEnd/>
            <a:tailEnd/>
          </a:ln>
        </p:spPr>
      </p:pic>
      <p:pic>
        <p:nvPicPr>
          <p:cNvPr id="15" name="Picture 6"/>
          <p:cNvPicPr>
            <a:picLocks noChangeAspect="1" noChangeArrowheads="1"/>
          </p:cNvPicPr>
          <p:nvPr/>
        </p:nvPicPr>
        <p:blipFill>
          <a:blip r:embed="rId7" cstate="print"/>
          <a:srcRect/>
          <a:stretch>
            <a:fillRect/>
          </a:stretch>
        </p:blipFill>
        <p:spPr bwMode="auto">
          <a:xfrm>
            <a:off x="2286000" y="3581403"/>
            <a:ext cx="990600" cy="1651479"/>
          </a:xfrm>
          <a:prstGeom prst="rect">
            <a:avLst/>
          </a:prstGeom>
          <a:noFill/>
          <a:ln w="9525">
            <a:noFill/>
            <a:miter lim="800000"/>
            <a:headEnd/>
            <a:tailEnd/>
          </a:ln>
        </p:spPr>
      </p:pic>
      <p:pic>
        <p:nvPicPr>
          <p:cNvPr id="16" name="Picture 3"/>
          <p:cNvPicPr>
            <a:picLocks noChangeAspect="1" noChangeArrowheads="1"/>
          </p:cNvPicPr>
          <p:nvPr/>
        </p:nvPicPr>
        <p:blipFill>
          <a:blip r:embed="rId8" cstate="print"/>
          <a:srcRect/>
          <a:stretch>
            <a:fillRect/>
          </a:stretch>
        </p:blipFill>
        <p:spPr bwMode="auto">
          <a:xfrm>
            <a:off x="3581403" y="5181600"/>
            <a:ext cx="1170709" cy="990600"/>
          </a:xfrm>
          <a:prstGeom prst="rect">
            <a:avLst/>
          </a:prstGeom>
          <a:noFill/>
          <a:ln w="9525">
            <a:noFill/>
            <a:miter lim="800000"/>
            <a:headEnd/>
            <a:tailEnd/>
          </a:ln>
        </p:spPr>
      </p:pic>
      <p:sp>
        <p:nvSpPr>
          <p:cNvPr id="18" name="TextBox 17"/>
          <p:cNvSpPr txBox="1"/>
          <p:nvPr/>
        </p:nvSpPr>
        <p:spPr>
          <a:xfrm>
            <a:off x="4572000" y="5334001"/>
            <a:ext cx="389850" cy="584775"/>
          </a:xfrm>
          <a:prstGeom prst="rect">
            <a:avLst/>
          </a:prstGeom>
          <a:noFill/>
        </p:spPr>
        <p:txBody>
          <a:bodyPr wrap="none" lIns="91440" tIns="45720" rIns="91440" bIns="45720" rtlCol="0">
            <a:spAutoFit/>
          </a:bodyPr>
          <a:lstStyle/>
          <a:p>
            <a:r>
              <a:rPr lang="en-US" sz="3200" dirty="0"/>
              <a:t>+</a:t>
            </a:r>
          </a:p>
        </p:txBody>
      </p:sp>
      <p:cxnSp>
        <p:nvCxnSpPr>
          <p:cNvPr id="22" name="Straight Arrow Connector 21"/>
          <p:cNvCxnSpPr/>
          <p:nvPr/>
        </p:nvCxnSpPr>
        <p:spPr>
          <a:xfrm>
            <a:off x="3276600" y="4953000"/>
            <a:ext cx="533400" cy="4572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276600" y="3352800"/>
            <a:ext cx="2667000" cy="9144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038600" y="1981200"/>
            <a:ext cx="1657826" cy="379656"/>
          </a:xfrm>
          <a:prstGeom prst="rect">
            <a:avLst/>
          </a:prstGeom>
          <a:noFill/>
        </p:spPr>
        <p:txBody>
          <a:bodyPr wrap="none" lIns="91440" tIns="45720" rIns="91440" bIns="45720" rtlCol="0">
            <a:spAutoFit/>
          </a:bodyPr>
          <a:lstStyle/>
          <a:p>
            <a:r>
              <a:rPr lang="en-US" sz="1867" dirty="0" err="1"/>
              <a:t>jblocki</a:t>
            </a:r>
            <a:r>
              <a:rPr lang="en-US" sz="1867" dirty="0"/>
              <a:t>, 123456</a:t>
            </a:r>
          </a:p>
        </p:txBody>
      </p:sp>
      <p:sp>
        <p:nvSpPr>
          <p:cNvPr id="24" name="TextBox 23"/>
          <p:cNvSpPr txBox="1"/>
          <p:nvPr/>
        </p:nvSpPr>
        <p:spPr>
          <a:xfrm>
            <a:off x="6096000" y="4656891"/>
            <a:ext cx="4419600" cy="1261884"/>
          </a:xfrm>
          <a:prstGeom prst="rect">
            <a:avLst/>
          </a:prstGeom>
          <a:noFill/>
        </p:spPr>
        <p:txBody>
          <a:bodyPr wrap="square" lIns="91440" tIns="45720" rIns="91440" bIns="45720" rtlCol="0">
            <a:spAutoFit/>
          </a:bodyPr>
          <a:lstStyle/>
          <a:p>
            <a:r>
              <a:rPr lang="en-US" sz="2000" dirty="0"/>
              <a:t>SHA1(123456</a:t>
            </a:r>
            <a:r>
              <a:rPr lang="en-US" sz="2000" dirty="0">
                <a:solidFill>
                  <a:schemeClr val="accent2"/>
                </a:solidFill>
              </a:rPr>
              <a:t>89d978034a3f6</a:t>
            </a:r>
            <a:r>
              <a:rPr lang="en-US" sz="2000" dirty="0"/>
              <a:t>)=</a:t>
            </a:r>
            <a:r>
              <a:rPr lang="en-US" sz="2000" dirty="0">
                <a:solidFill>
                  <a:srgbClr val="00B050"/>
                </a:solidFill>
              </a:rPr>
              <a:t>85e23cfe0021f584e3db87aa72630a9a2345c062</a:t>
            </a:r>
          </a:p>
          <a:p>
            <a:r>
              <a:rPr lang="en-US" sz="3600" dirty="0"/>
              <a:t> </a:t>
            </a:r>
          </a:p>
        </p:txBody>
      </p:sp>
      <p:graphicFrame>
        <p:nvGraphicFramePr>
          <p:cNvPr id="8" name="Table 7"/>
          <p:cNvGraphicFramePr>
            <a:graphicFrameLocks noGrp="1"/>
          </p:cNvGraphicFramePr>
          <p:nvPr>
            <p:extLst/>
          </p:nvPr>
        </p:nvGraphicFramePr>
        <p:xfrm>
          <a:off x="9144002" y="2895602"/>
          <a:ext cx="2209799" cy="1761292"/>
        </p:xfrm>
        <a:graphic>
          <a:graphicData uri="http://schemas.openxmlformats.org/drawingml/2006/table">
            <a:tbl>
              <a:tblPr firstRow="1" bandRow="1">
                <a:tableStyleId>{5C22544A-7EE6-4342-B048-85BDC9FD1C3A}</a:tableStyleId>
              </a:tblPr>
              <a:tblGrid>
                <a:gridCol w="2209799">
                  <a:extLst>
                    <a:ext uri="{9D8B030D-6E8A-4147-A177-3AD203B41FA5}">
                      <a16:colId xmlns:a16="http://schemas.microsoft.com/office/drawing/2014/main" val="20000"/>
                    </a:ext>
                  </a:extLst>
                </a:gridCol>
              </a:tblGrid>
              <a:tr h="590363">
                <a:tc>
                  <a:txBody>
                    <a:bodyPr/>
                    <a:lstStyle/>
                    <a:p>
                      <a:r>
                        <a:rPr lang="en-US" sz="1900" dirty="0" smtClean="0"/>
                        <a:t>Hash</a:t>
                      </a:r>
                      <a:endParaRPr lang="en-US" sz="1900" dirty="0"/>
                    </a:p>
                  </a:txBody>
                  <a:tcPr/>
                </a:tc>
                <a:extLst>
                  <a:ext uri="{0D108BD9-81ED-4DB2-BD59-A6C34878D82A}">
                    <a16:rowId xmlns:a16="http://schemas.microsoft.com/office/drawing/2014/main" val="10000"/>
                  </a:ext>
                </a:extLst>
              </a:tr>
              <a:tr h="1170929">
                <a:tc>
                  <a:txBody>
                    <a:bodyPr/>
                    <a:lstStyle/>
                    <a:p>
                      <a:r>
                        <a:rPr lang="en-US" sz="1900" dirty="0" smtClean="0">
                          <a:solidFill>
                            <a:srgbClr val="00B050"/>
                          </a:solidFill>
                        </a:rPr>
                        <a:t>85e23cfe0021f584e3db87aa72630a9a2345c062</a:t>
                      </a: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nvPr>
        </p:nvGraphicFramePr>
        <p:xfrm>
          <a:off x="7319660" y="2895601"/>
          <a:ext cx="1824341" cy="1761291"/>
        </p:xfrm>
        <a:graphic>
          <a:graphicData uri="http://schemas.openxmlformats.org/drawingml/2006/table">
            <a:tbl>
              <a:tblPr firstRow="1" bandRow="1">
                <a:tableStyleId>{5C22544A-7EE6-4342-B048-85BDC9FD1C3A}</a:tableStyleId>
              </a:tblPr>
              <a:tblGrid>
                <a:gridCol w="1824341">
                  <a:extLst>
                    <a:ext uri="{9D8B030D-6E8A-4147-A177-3AD203B41FA5}">
                      <a16:colId xmlns:a16="http://schemas.microsoft.com/office/drawing/2014/main" val="20000"/>
                    </a:ext>
                  </a:extLst>
                </a:gridCol>
              </a:tblGrid>
              <a:tr h="600888">
                <a:tc>
                  <a:txBody>
                    <a:bodyPr/>
                    <a:lstStyle/>
                    <a:p>
                      <a:r>
                        <a:rPr lang="en-US" sz="1900" dirty="0" smtClean="0"/>
                        <a:t>Salt</a:t>
                      </a:r>
                      <a:endParaRPr lang="en-US" sz="1900" dirty="0"/>
                    </a:p>
                  </a:txBody>
                  <a:tcPr/>
                </a:tc>
                <a:extLst>
                  <a:ext uri="{0D108BD9-81ED-4DB2-BD59-A6C34878D82A}">
                    <a16:rowId xmlns:a16="http://schemas.microsoft.com/office/drawing/2014/main" val="10000"/>
                  </a:ext>
                </a:extLst>
              </a:tr>
              <a:tr h="11604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smtClean="0">
                          <a:solidFill>
                            <a:schemeClr val="accent2"/>
                          </a:solidFill>
                        </a:rPr>
                        <a:t>89d978034a3f6</a:t>
                      </a:r>
                    </a:p>
                    <a:p>
                      <a:endParaRPr lang="en-US" sz="1900" dirty="0">
                        <a:solidFill>
                          <a:srgbClr val="00B050"/>
                        </a:solidFill>
                      </a:endParaRPr>
                    </a:p>
                  </a:txBody>
                  <a:tcPr/>
                </a:tc>
                <a:extLst>
                  <a:ext uri="{0D108BD9-81ED-4DB2-BD59-A6C34878D82A}">
                    <a16:rowId xmlns:a16="http://schemas.microsoft.com/office/drawing/2014/main" val="10001"/>
                  </a:ext>
                </a:extLst>
              </a:tr>
            </a:tbl>
          </a:graphicData>
        </a:graphic>
      </p:graphicFrame>
      <p:pic>
        <p:nvPicPr>
          <p:cNvPr id="3076" name="Picture 4" descr="https://encrypted-tbn1.gstatic.com/images?q=tbn:ANd9GcQ9cjZNOl4HyE6gJwKOqDkkMpbTyjHjVjbbBjOvx0WryGTwk-2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55887" y="5181602"/>
            <a:ext cx="876300"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8281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5708" y="1690689"/>
            <a:ext cx="11080583" cy="194786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6" name="Rectangle 5"/>
          <p:cNvSpPr/>
          <p:nvPr/>
        </p:nvSpPr>
        <p:spPr>
          <a:xfrm>
            <a:off x="4200524" y="4914900"/>
            <a:ext cx="6124205" cy="638176"/>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Theorem (Depth-Robustness is a necessary condition): </a:t>
                </a:r>
                <a:r>
                  <a:rPr lang="en-US" dirty="0"/>
                  <a:t>If G is not (</a:t>
                </a:r>
                <a:r>
                  <a:rPr lang="en-US" dirty="0" err="1"/>
                  <a:t>e,d</a:t>
                </a:r>
                <a:r>
                  <a:rPr lang="en-US" dirty="0"/>
                  <a:t>)-node robust then is an (efficient) attack A such that</a:t>
                </a:r>
              </a:p>
              <a:p>
                <a:pPr marL="0" indent="0" algn="ctr">
                  <a:buNone/>
                </a:pP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E</m:t>
                        </m:r>
                        <m:r>
                          <m:rPr>
                            <m:sty m:val="p"/>
                          </m:rPr>
                          <a:rPr lang="en-US" baseline="-25000">
                            <a:latin typeface="Cambria Math" panose="02040503050406030204" pitchFamily="18" charset="0"/>
                          </a:rPr>
                          <m:t>R</m:t>
                        </m:r>
                      </m:fName>
                      <m:e>
                        <m:d>
                          <m:dPr>
                            <m:ctrlPr>
                              <a:rPr lang="en-US" i="1">
                                <a:latin typeface="Cambria Math" panose="02040503050406030204" pitchFamily="18" charset="0"/>
                              </a:rPr>
                            </m:ctrlPr>
                          </m:dPr>
                          <m:e>
                            <m:r>
                              <a:rPr lang="en-US" i="1">
                                <a:latin typeface="Cambria Math" panose="02040503050406030204" pitchFamily="18" charset="0"/>
                              </a:rPr>
                              <m:t>𝐴</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𝑒𝑛</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rPr>
                          <m:t>𝑔𝑛</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𝑛𝑑</m:t>
                        </m:r>
                      </m:e>
                    </m:func>
                    <m:r>
                      <a:rPr lang="en-US" i="1">
                        <a:latin typeface="Cambria Math" panose="02040503050406030204" pitchFamily="18" charset="0"/>
                      </a:rPr>
                      <m:t>+</m:t>
                    </m:r>
                    <m:r>
                      <a:rPr lang="en-US" i="1">
                        <a:latin typeface="Cambria Math" panose="02040503050406030204" pitchFamily="18" charset="0"/>
                      </a:rPr>
                      <m:t>𝑛</m:t>
                    </m:r>
                    <m:r>
                      <m:rPr>
                        <m:sty m:val="p"/>
                      </m:rPr>
                      <a:rPr lang="en-US">
                        <a:latin typeface="Cambria Math" panose="02040503050406030204" pitchFamily="18" charset="0"/>
                      </a:rPr>
                      <m:t>R</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m:t>
                    </m:r>
                  </m:oMath>
                </a14:m>
                <a:r>
                  <a:rPr lang="en-US" dirty="0">
                    <a:latin typeface="Cambria Math" panose="02040503050406030204" pitchFamily="18" charset="0"/>
                  </a:rPr>
                  <a:t>R</a:t>
                </a:r>
                <a:r>
                  <a:rPr lang="en-US" i="1" dirty="0">
                    <a:latin typeface="Cambria Math" panose="02040503050406030204" pitchFamily="18" charset="0"/>
                  </a:rPr>
                  <a:t>.</a:t>
                </a:r>
              </a:p>
              <a:p>
                <a:pPr marL="0" indent="0" algn="ctr">
                  <a:buNone/>
                </a:pPr>
                <a:endParaRPr lang="en-US" i="1" dirty="0">
                  <a:latin typeface="Cambria Math" panose="02040503050406030204" pitchFamily="18" charset="0"/>
                </a:endParaRPr>
              </a:p>
              <a:p>
                <a:pPr marL="0" indent="0" algn="ctr">
                  <a:buNone/>
                </a:pPr>
                <a:r>
                  <a:rPr lang="en-US" b="0" dirty="0" smtClean="0"/>
                  <a:t>Set </a:t>
                </a:r>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𝑛𝑑</m:t>
                        </m:r>
                      </m:e>
                    </m:rad>
                  </m:oMath>
                </a14:m>
                <a:endParaRPr lang="en-US" i="1" dirty="0" smtClean="0">
                  <a:latin typeface="Cambria Math" panose="02040503050406030204" pitchFamily="18" charset="0"/>
                </a:endParaRPr>
              </a:p>
              <a:p>
                <a:pPr marL="0" indent="0" algn="ctr">
                  <a:buNone/>
                </a:pPr>
                <a:endParaRPr lang="en-US" i="1" dirty="0">
                  <a:latin typeface="Cambria Math" panose="02040503050406030204" pitchFamily="18" charset="0"/>
                </a:endParaRPr>
              </a:p>
              <a:p>
                <a:pPr marL="0" indent="0">
                  <a:buNone/>
                </a:pPr>
                <a:r>
                  <a:rPr lang="en-US" dirty="0" smtClean="0"/>
                  <a:t>			          </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E</m:t>
                        </m:r>
                        <m:r>
                          <m:rPr>
                            <m:sty m:val="p"/>
                          </m:rPr>
                          <a:rPr lang="en-US" baseline="-25000">
                            <a:latin typeface="Cambria Math" panose="02040503050406030204" pitchFamily="18" charset="0"/>
                          </a:rPr>
                          <m:t>R</m:t>
                        </m:r>
                      </m:fName>
                      <m:e>
                        <m:d>
                          <m:dPr>
                            <m:ctrlPr>
                              <a:rPr lang="en-US" i="1">
                                <a:latin typeface="Cambria Math" panose="02040503050406030204" pitchFamily="18" charset="0"/>
                              </a:rPr>
                            </m:ctrlPr>
                          </m:dPr>
                          <m:e>
                            <m:r>
                              <a:rPr lang="en-US" i="1">
                                <a:latin typeface="Cambria Math" panose="02040503050406030204" pitchFamily="18" charset="0"/>
                              </a:rPr>
                              <m:t>𝐴</m:t>
                            </m:r>
                          </m:e>
                        </m:d>
                        <m:r>
                          <a:rPr lang="en-US" i="1">
                            <a:latin typeface="Cambria Math" panose="02040503050406030204" pitchFamily="18" charset="0"/>
                          </a:rPr>
                          <m:t>=</m:t>
                        </m:r>
                        <m:r>
                          <m:rPr>
                            <m:sty m:val="p"/>
                          </m:rPr>
                          <a:rPr lang="en-US" b="0" i="0" smtClean="0">
                            <a:latin typeface="Cambria Math" panose="02040503050406030204" pitchFamily="18" charset="0"/>
                          </a:rPr>
                          <m:t>O</m:t>
                        </m:r>
                        <m:d>
                          <m:dPr>
                            <m:ctrlPr>
                              <a:rPr lang="en-US" i="1" smtClean="0">
                                <a:latin typeface="Cambria Math" panose="02040503050406030204" pitchFamily="18" charset="0"/>
                              </a:rPr>
                            </m:ctrlPr>
                          </m:dPr>
                          <m:e>
                            <m:r>
                              <a:rPr lang="en-US" i="1">
                                <a:latin typeface="Cambria Math" panose="02040503050406030204" pitchFamily="18" charset="0"/>
                              </a:rPr>
                              <m:t>𝑒𝑛</m:t>
                            </m:r>
                            <m:r>
                              <a:rPr lang="en-US" b="0" i="1" smtClean="0">
                                <a:latin typeface="Cambria Math" panose="02040503050406030204" pitchFamily="18" charset="0"/>
                              </a:rPr>
                              <m:t>+</m:t>
                            </m:r>
                            <m:rad>
                              <m:radPr>
                                <m:degHide m:val="on"/>
                                <m:ctrlPr>
                                  <a:rPr lang="en-US" i="1">
                                    <a:latin typeface="Cambria Math" panose="02040503050406030204" pitchFamily="18" charset="0"/>
                                  </a:rPr>
                                </m:ctrlPr>
                              </m:radPr>
                              <m:deg/>
                              <m:e>
                                <m:r>
                                  <a:rPr lang="en-US" i="1">
                                    <a:latin typeface="Cambria Math" panose="02040503050406030204" pitchFamily="18" charset="0"/>
                                  </a:rPr>
                                  <m:t>𝑛</m:t>
                                </m:r>
                                <m:r>
                                  <a:rPr lang="en-US" i="1" baseline="30000">
                                    <a:latin typeface="Cambria Math" panose="02040503050406030204" pitchFamily="18" charset="0"/>
                                  </a:rPr>
                                  <m:t>3</m:t>
                                </m:r>
                                <m:r>
                                  <a:rPr lang="en-US" i="1">
                                    <a:latin typeface="Cambria Math" panose="02040503050406030204" pitchFamily="18" charset="0"/>
                                  </a:rPr>
                                  <m:t>𝑑</m:t>
                                </m:r>
                              </m:e>
                            </m:rad>
                          </m:e>
                        </m:d>
                      </m:e>
                    </m:func>
                  </m:oMath>
                </a14:m>
                <a:r>
                  <a:rPr lang="en-US" i="1" dirty="0" smtClean="0">
                    <a:latin typeface="Cambria Math" panose="02040503050406030204" pitchFamily="18" charset="0"/>
                  </a:rPr>
                  <a:t> .</a:t>
                </a:r>
                <a:endParaRPr lang="en-US" i="1" dirty="0">
                  <a:latin typeface="Cambria Math" panose="02040503050406030204" pitchFamily="18"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r="-1043"/>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Main Theorem</a:t>
            </a:r>
            <a:endParaRPr lang="en-US" dirty="0"/>
          </a:p>
        </p:txBody>
      </p:sp>
      <p:sp>
        <p:nvSpPr>
          <p:cNvPr id="7" name="Rectangle 6"/>
          <p:cNvSpPr/>
          <p:nvPr/>
        </p:nvSpPr>
        <p:spPr>
          <a:xfrm>
            <a:off x="395112" y="5762165"/>
            <a:ext cx="6867514" cy="638176"/>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mc:AlternateContent xmlns:mc="http://schemas.openxmlformats.org/markup-compatibility/2006" xmlns:a14="http://schemas.microsoft.com/office/drawing/2010/main">
        <mc:Choice Requires="a14">
          <p:sp>
            <p:nvSpPr>
              <p:cNvPr id="4" name="Rectangle 3"/>
              <p:cNvSpPr/>
              <p:nvPr/>
            </p:nvSpPr>
            <p:spPr>
              <a:xfrm>
                <a:off x="691007" y="5819643"/>
                <a:ext cx="6432467" cy="523220"/>
              </a:xfrm>
              <a:prstGeom prst="rect">
                <a:avLst/>
              </a:prstGeom>
            </p:spPr>
            <p:txBody>
              <a:bodyPr wrap="none">
                <a:spAutoFit/>
              </a:bodyPr>
              <a:lstStyle/>
              <a:p>
                <a:r>
                  <a:rPr lang="en-US" sz="2800" dirty="0" smtClean="0"/>
                  <a:t>In particular, </a:t>
                </a:r>
                <a14:m>
                  <m:oMath xmlns:m="http://schemas.openxmlformats.org/officeDocument/2006/math">
                    <m:func>
                      <m:funcPr>
                        <m:ctrlPr>
                          <a:rPr lang="en-US" sz="2800" i="1" smtClean="0">
                            <a:latin typeface="Cambria Math" panose="02040503050406030204" pitchFamily="18" charset="0"/>
                          </a:rPr>
                        </m:ctrlPr>
                      </m:funcPr>
                      <m:fName>
                        <m:r>
                          <m:rPr>
                            <m:sty m:val="p"/>
                          </m:rPr>
                          <a:rPr lang="en-US" sz="2800">
                            <a:latin typeface="Cambria Math" panose="02040503050406030204" pitchFamily="18" charset="0"/>
                          </a:rPr>
                          <m:t>E</m:t>
                        </m:r>
                        <m:r>
                          <m:rPr>
                            <m:sty m:val="p"/>
                          </m:rPr>
                          <a:rPr lang="en-US" sz="2800" baseline="-25000">
                            <a:latin typeface="Cambria Math" panose="02040503050406030204" pitchFamily="18" charset="0"/>
                          </a:rPr>
                          <m:t>R</m:t>
                        </m:r>
                      </m:fName>
                      <m:e>
                        <m:d>
                          <m:dPr>
                            <m:ctrlPr>
                              <a:rPr lang="en-US" sz="2800" i="1">
                                <a:latin typeface="Cambria Math" panose="02040503050406030204" pitchFamily="18" charset="0"/>
                              </a:rPr>
                            </m:ctrlPr>
                          </m:dPr>
                          <m:e>
                            <m:r>
                              <a:rPr lang="en-US" sz="2800" i="1">
                                <a:latin typeface="Cambria Math" panose="02040503050406030204" pitchFamily="18" charset="0"/>
                              </a:rPr>
                              <m:t>𝐴</m:t>
                            </m:r>
                          </m:e>
                        </m:d>
                        <m:r>
                          <a:rPr lang="en-US" sz="2800" i="1">
                            <a:latin typeface="Cambria Math" panose="02040503050406030204" pitchFamily="18" charset="0"/>
                          </a:rPr>
                          <m:t>=</m:t>
                        </m:r>
                        <m:r>
                          <m:rPr>
                            <m:sty m:val="p"/>
                          </m:rPr>
                          <a:rPr lang="en-US" sz="2800" b="0" i="0" smtClean="0">
                            <a:latin typeface="Cambria Math"/>
                          </a:rPr>
                          <m:t>o</m:t>
                        </m:r>
                        <m:d>
                          <m:dPr>
                            <m:ctrlPr>
                              <a:rPr lang="en-US" sz="2800" i="1">
                                <a:latin typeface="Cambria Math" panose="02040503050406030204" pitchFamily="18" charset="0"/>
                              </a:rPr>
                            </m:ctrlPr>
                          </m:dPr>
                          <m:e>
                            <m:r>
                              <a:rPr lang="en-US" sz="2800" i="1">
                                <a:latin typeface="Cambria Math" panose="02040503050406030204" pitchFamily="18" charset="0"/>
                              </a:rPr>
                              <m:t>𝑛</m:t>
                            </m:r>
                            <m:r>
                              <a:rPr lang="en-US" sz="2800" b="0" i="1" baseline="30000" smtClean="0">
                                <a:latin typeface="Cambria Math"/>
                              </a:rPr>
                              <m:t>2</m:t>
                            </m:r>
                          </m:e>
                        </m:d>
                      </m:e>
                    </m:func>
                  </m:oMath>
                </a14:m>
                <a:r>
                  <a:rPr lang="en-US" sz="2800" i="1" dirty="0">
                    <a:latin typeface="Cambria Math" panose="02040503050406030204" pitchFamily="18" charset="0"/>
                  </a:rPr>
                  <a:t> </a:t>
                </a:r>
                <a:r>
                  <a:rPr lang="en-US" sz="2800" i="1" dirty="0" smtClean="0">
                    <a:latin typeface="Cambria Math" panose="02040503050406030204" pitchFamily="18" charset="0"/>
                  </a:rPr>
                  <a:t> </a:t>
                </a:r>
                <a:r>
                  <a:rPr lang="en-US" sz="2800" dirty="0" smtClean="0">
                    <a:latin typeface="Cambria Math" panose="02040503050406030204" pitchFamily="18" charset="0"/>
                  </a:rPr>
                  <a:t>for </a:t>
                </a:r>
                <a:r>
                  <a:rPr lang="en-US" sz="2800" dirty="0" err="1" smtClean="0">
                    <a:latin typeface="Cambria Math" panose="02040503050406030204" pitchFamily="18" charset="0"/>
                  </a:rPr>
                  <a:t>e,d</a:t>
                </a:r>
                <a:r>
                  <a:rPr lang="en-US" sz="2800" dirty="0" smtClean="0">
                    <a:latin typeface="Cambria Math" panose="02040503050406030204" pitchFamily="18" charset="0"/>
                  </a:rPr>
                  <a:t>=o(n)</a:t>
                </a:r>
                <a:r>
                  <a:rPr lang="en-US" sz="2800" i="1" dirty="0" smtClean="0">
                    <a:latin typeface="Cambria Math" panose="02040503050406030204" pitchFamily="18" charset="0"/>
                  </a:rPr>
                  <a:t>.</a:t>
                </a:r>
                <a:endParaRPr lang="en-US" sz="2800" i="1" dirty="0">
                  <a:latin typeface="Cambria Math"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91007" y="5819643"/>
                <a:ext cx="6432467" cy="523220"/>
              </a:xfrm>
              <a:prstGeom prst="rect">
                <a:avLst/>
              </a:prstGeom>
              <a:blipFill rotWithShape="1">
                <a:blip r:embed="rId3"/>
                <a:stretch>
                  <a:fillRect l="-1894" t="-14118" r="-758" b="-34118"/>
                </a:stretch>
              </a:blipFill>
            </p:spPr>
            <p:txBody>
              <a:bodyPr/>
              <a:lstStyle/>
              <a:p>
                <a:r>
                  <a:rPr lang="en-US">
                    <a:noFill/>
                  </a:rPr>
                  <a:t> </a:t>
                </a:r>
              </a:p>
            </p:txBody>
          </p:sp>
        </mc:Fallback>
      </mc:AlternateContent>
    </p:spTree>
    <p:extLst>
      <p:ext uri="{BB962C8B-B14F-4D97-AF65-F5344CB8AC3E}">
        <p14:creationId xmlns:p14="http://schemas.microsoft.com/office/powerpoint/2010/main" val="31865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Theorem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Theorem (Depth-Robustness is a necessary condition): </a:t>
                </a:r>
                <a:r>
                  <a:rPr lang="en-US" dirty="0"/>
                  <a:t>If G is not (</a:t>
                </a:r>
                <a:r>
                  <a:rPr lang="en-US" dirty="0" err="1"/>
                  <a:t>e,d</a:t>
                </a:r>
                <a:r>
                  <a:rPr lang="en-US" dirty="0"/>
                  <a:t>)-node robust then is an (efficient) attack A such that</a:t>
                </a:r>
              </a:p>
              <a:p>
                <a:pPr marL="0" indent="0" algn="ctr">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r>
                            <m:rPr>
                              <m:sty m:val="p"/>
                            </m:rPr>
                            <a:rPr lang="en-US" b="0" i="0" smtClean="0">
                              <a:latin typeface="Cambria Math" panose="02040503050406030204" pitchFamily="18" charset="0"/>
                            </a:rPr>
                            <m:t>cc</m:t>
                          </m:r>
                        </m:fName>
                        <m:e>
                          <m:d>
                            <m:dPr>
                              <m:ctrlPr>
                                <a:rPr lang="en-US" i="1">
                                  <a:latin typeface="Cambria Math" panose="02040503050406030204" pitchFamily="18" charset="0"/>
                                </a:rPr>
                              </m:ctrlPr>
                            </m:dPr>
                            <m:e>
                              <m:r>
                                <a:rPr lang="en-US" i="1">
                                  <a:latin typeface="Cambria Math" panose="02040503050406030204" pitchFamily="18" charset="0"/>
                                </a:rPr>
                                <m:t>𝐴</m:t>
                              </m:r>
                            </m:e>
                          </m:d>
                          <m:r>
                            <a:rPr lang="en-US" i="1">
                              <a:latin typeface="Cambria Math" panose="02040503050406030204" pitchFamily="18" charset="0"/>
                            </a:rPr>
                            <m:t>=</m:t>
                          </m:r>
                          <m:r>
                            <a:rPr lang="en-US" b="1" i="1" dirty="0" smtClean="0">
                              <a:latin typeface="Cambria Math" panose="02040503050406030204" pitchFamily="18" charset="0"/>
                              <a:ea typeface="Cambria Math" panose="02040503050406030204" pitchFamily="18" charset="0"/>
                            </a:rPr>
                            <m:t>𝑶</m:t>
                          </m:r>
                          <m:d>
                            <m:dPr>
                              <m:ctrlPr>
                                <a:rPr lang="en-US" i="1">
                                  <a:latin typeface="Cambria Math" panose="02040503050406030204" pitchFamily="18" charset="0"/>
                                </a:rPr>
                              </m:ctrlPr>
                            </m:dPr>
                            <m:e>
                              <m:r>
                                <a:rPr lang="en-US" b="0" i="1" smtClean="0">
                                  <a:latin typeface="Cambria Math" panose="02040503050406030204" pitchFamily="18" charset="0"/>
                                </a:rPr>
                                <m:t>𝑒𝑛</m:t>
                              </m:r>
                              <m:r>
                                <a:rPr lang="en-US" b="0" i="1" smtClean="0">
                                  <a:latin typeface="Cambria Math" panose="02040503050406030204" pitchFamily="18" charset="0"/>
                                </a:rPr>
                                <m:t>+</m:t>
                              </m:r>
                              <m:r>
                                <a:rPr lang="en-US" b="0" i="1" smtClean="0">
                                  <a:latin typeface="Cambria Math" panose="02040503050406030204" pitchFamily="18" charset="0"/>
                                </a:rPr>
                                <m:t>𝑔𝑛</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𝑔</m:t>
                                  </m:r>
                                </m:den>
                              </m:f>
                              <m:r>
                                <a:rPr lang="en-US" b="0" i="1" smtClean="0">
                                  <a:latin typeface="Cambria Math" panose="02040503050406030204" pitchFamily="18" charset="0"/>
                                </a:rPr>
                                <m:t>𝑛𝑑</m:t>
                              </m:r>
                            </m:e>
                          </m:d>
                        </m:e>
                      </m:func>
                    </m:oMath>
                  </m:oMathPara>
                </a14:m>
                <a:endParaRPr lang="en-US" i="1" dirty="0" smtClean="0">
                  <a:latin typeface="Cambria Math" panose="02040503050406030204" pitchFamily="18" charset="0"/>
                </a:endParaRPr>
              </a:p>
              <a:p>
                <a:pPr marL="0" indent="0" algn="ctr">
                  <a:buNone/>
                </a:pPr>
                <a:endParaRPr lang="en-US" i="1" dirty="0">
                  <a:latin typeface="Cambria Math" panose="02040503050406030204" pitchFamily="18" charset="0"/>
                </a:endParaRPr>
              </a:p>
              <a:p>
                <a:pPr marL="0" indent="0" algn="ctr">
                  <a:buNone/>
                </a:pP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Quality</m:t>
                        </m:r>
                      </m:fName>
                      <m:e>
                        <m:d>
                          <m:dPr>
                            <m:ctrlPr>
                              <a:rPr lang="en-US" i="1">
                                <a:latin typeface="Cambria Math" panose="02040503050406030204" pitchFamily="18" charset="0"/>
                              </a:rPr>
                            </m:ctrlPr>
                          </m:dPr>
                          <m:e>
                            <m:r>
                              <a:rPr lang="en-US" i="1">
                                <a:latin typeface="Cambria Math" panose="02040503050406030204" pitchFamily="18" charset="0"/>
                              </a:rPr>
                              <m:t>𝐴</m:t>
                            </m:r>
                          </m:e>
                        </m:d>
                        <m:r>
                          <a:rPr lang="en-US" i="1">
                            <a:latin typeface="Cambria Math" panose="02040503050406030204" pitchFamily="18" charset="0"/>
                          </a:rPr>
                          <m:t>=</m:t>
                        </m:r>
                        <m:r>
                          <a:rPr lang="en-US" b="1" i="1" dirty="0">
                            <a:latin typeface="Cambria Math" panose="02040503050406030204" pitchFamily="18" charset="0"/>
                            <a:ea typeface="Cambria Math" panose="02040503050406030204" pitchFamily="18" charset="0"/>
                          </a:rPr>
                          <m:t>𝜴</m:t>
                        </m:r>
                        <m:d>
                          <m:dPr>
                            <m:ctrlPr>
                              <a:rPr lang="en-US" i="1">
                                <a:latin typeface="Cambria Math" panose="02040503050406030204" pitchFamily="18" charset="0"/>
                              </a:rPr>
                            </m:ctrlPr>
                          </m:dPr>
                          <m:e>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𝑑</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𝑔</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𝑛</m:t>
                                    </m:r>
                                  </m:lim>
                                </m:limLow>
                              </m:fName>
                              <m:e>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𝑔𝑛</m:t>
                                        </m:r>
                                      </m:num>
                                      <m:den>
                                        <m:r>
                                          <a:rPr lang="en-US" i="1">
                                            <a:latin typeface="Cambria Math" panose="02040503050406030204" pitchFamily="18" charset="0"/>
                                          </a:rPr>
                                          <m:t>𝑑𝑛</m:t>
                                        </m:r>
                                        <m:r>
                                          <a:rPr lang="en-US" i="1">
                                            <a:latin typeface="Cambria Math" panose="02040503050406030204" pitchFamily="18" charset="0"/>
                                          </a:rPr>
                                          <m:t>+</m:t>
                                        </m:r>
                                        <m:r>
                                          <a:rPr lang="en-US" i="1">
                                            <a:latin typeface="Cambria Math" panose="02040503050406030204" pitchFamily="18" charset="0"/>
                                          </a:rPr>
                                          <m:t>𝑔</m:t>
                                        </m:r>
                                        <m:r>
                                          <a:rPr lang="en-US" i="1" baseline="30000">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𝑔𝑒</m:t>
                                        </m:r>
                                      </m:den>
                                    </m:f>
                                  </m:e>
                                </m:d>
                              </m:e>
                            </m:func>
                          </m:e>
                        </m:d>
                      </m:e>
                    </m:func>
                  </m:oMath>
                </a14:m>
                <a:r>
                  <a:rPr lang="en-US" dirty="0"/>
                  <a:t>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r="-1043"/>
                </a:stretch>
              </a:blipFill>
            </p:spPr>
            <p:txBody>
              <a:bodyPr/>
              <a:lstStyle/>
              <a:p>
                <a:r>
                  <a:rPr lang="en-US">
                    <a:noFill/>
                  </a:rPr>
                  <a:t> </a:t>
                </a:r>
              </a:p>
            </p:txBody>
          </p:sp>
        </mc:Fallback>
      </mc:AlternateContent>
    </p:spTree>
    <p:extLst>
      <p:ext uri="{BB962C8B-B14F-4D97-AF65-F5344CB8AC3E}">
        <p14:creationId xmlns:p14="http://schemas.microsoft.com/office/powerpoint/2010/main" val="2827948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a:xfrm>
            <a:off x="1362075" y="1690688"/>
            <a:ext cx="10515600" cy="4351338"/>
          </a:xfrm>
        </p:spPr>
        <p:txBody>
          <a:bodyPr>
            <a:normAutofit/>
          </a:bodyPr>
          <a:lstStyle/>
          <a:p>
            <a:pPr marL="0" indent="0">
              <a:buNone/>
            </a:pPr>
            <a:r>
              <a:rPr lang="en-US" sz="4000" dirty="0" smtClean="0"/>
              <a:t>Are existing </a:t>
            </a:r>
            <a:r>
              <a:rPr lang="en-US" sz="4000" dirty="0" err="1" smtClean="0"/>
              <a:t>iMHF</a:t>
            </a:r>
            <a:r>
              <a:rPr lang="en-US" sz="4000" dirty="0" smtClean="0"/>
              <a:t> candidates based on depth-robust DAGs?</a:t>
            </a:r>
            <a:endParaRPr lang="en-US"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9600" y="3026583"/>
            <a:ext cx="2399919" cy="3686150"/>
          </a:xfrm>
          <a:prstGeom prst="rect">
            <a:avLst/>
          </a:prstGeom>
        </p:spPr>
      </p:pic>
      <p:sp>
        <p:nvSpPr>
          <p:cNvPr id="5" name="Cloud Callout 4"/>
          <p:cNvSpPr/>
          <p:nvPr/>
        </p:nvSpPr>
        <p:spPr>
          <a:xfrm>
            <a:off x="123825" y="1135064"/>
            <a:ext cx="11344275" cy="2562226"/>
          </a:xfrm>
          <a:prstGeom prst="cloudCallout">
            <a:avLst>
              <a:gd name="adj1" fmla="val 25263"/>
              <a:gd name="adj2" fmla="val 66961"/>
            </a:avLst>
          </a:prstGeom>
          <a:solidFill>
            <a:schemeClr val="accent1">
              <a:alpha val="17000"/>
            </a:scheme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569" y="3782222"/>
            <a:ext cx="2370928" cy="2370928"/>
          </a:xfrm>
          <a:prstGeom prst="rect">
            <a:avLst/>
          </a:prstGeom>
        </p:spPr>
      </p:pic>
    </p:spTree>
    <p:extLst>
      <p:ext uri="{BB962C8B-B14F-4D97-AF65-F5344CB8AC3E}">
        <p14:creationId xmlns:p14="http://schemas.microsoft.com/office/powerpoint/2010/main" val="41004909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iMHF</a:t>
            </a:r>
            <a:r>
              <a:rPr lang="en-US" dirty="0" smtClean="0"/>
              <a:t> Candidates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Catena [FLW15]</a:t>
            </a:r>
          </a:p>
          <a:p>
            <a:pPr lvl="1"/>
            <a:r>
              <a:rPr lang="en-US" dirty="0" smtClean="0"/>
              <a:t>Special Recognition at Password Hashing Competition</a:t>
            </a:r>
          </a:p>
          <a:p>
            <a:pPr lvl="1"/>
            <a:r>
              <a:rPr lang="en-US" dirty="0" smtClean="0"/>
              <a:t>Two Variants: Dragonfly and Double-Butterfly</a:t>
            </a:r>
          </a:p>
          <a:p>
            <a:pPr lvl="1"/>
            <a:r>
              <a:rPr lang="en-US" dirty="0" smtClean="0"/>
              <a:t>Security proofs in sequential space-time model</a:t>
            </a:r>
            <a:endParaRPr lang="en-US" dirty="0"/>
          </a:p>
          <a:p>
            <a:endParaRPr lang="en-US" dirty="0" smtClean="0"/>
          </a:p>
          <a:p>
            <a:r>
              <a:rPr lang="en-US" dirty="0" smtClean="0"/>
              <a:t>Balloon Hashing [CBS16]</a:t>
            </a:r>
          </a:p>
          <a:p>
            <a:pPr lvl="1"/>
            <a:r>
              <a:rPr lang="en-US" dirty="0" smtClean="0"/>
              <a:t>Newer proposal (three variants in original proposal)</a:t>
            </a:r>
          </a:p>
          <a:p>
            <a:pPr marL="457200" lvl="1" indent="0">
              <a:buNone/>
            </a:pPr>
            <a:endParaRPr lang="en-US" dirty="0"/>
          </a:p>
          <a:p>
            <a:r>
              <a:rPr lang="en-US" dirty="0" smtClean="0"/>
              <a:t>Argon2  [BDK15]</a:t>
            </a:r>
          </a:p>
          <a:p>
            <a:pPr lvl="1"/>
            <a:r>
              <a:rPr lang="en-US" dirty="0" smtClean="0"/>
              <a:t>Winner of the Password Hashing Competition</a:t>
            </a:r>
          </a:p>
          <a:p>
            <a:pPr lvl="1"/>
            <a:r>
              <a:rPr lang="en-US" dirty="0" smtClean="0"/>
              <a:t>Argon2i (data-independent mode) is recommended for Password Hashing</a:t>
            </a:r>
          </a:p>
          <a:p>
            <a:endParaRPr lang="en-US" dirty="0" smtClean="0"/>
          </a:p>
          <a:p>
            <a:r>
              <a:rPr lang="en-US" dirty="0" smtClean="0"/>
              <a:t>This Talk: Focus on Argon2i-A (version from Password Hashing Competition)</a:t>
            </a:r>
          </a:p>
          <a:p>
            <a:pPr lvl="1"/>
            <a:r>
              <a:rPr lang="en-US" dirty="0" smtClean="0"/>
              <a:t>Attack ideas do extend to Argon2i-B (latest version)</a:t>
            </a:r>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7860" y="4077676"/>
            <a:ext cx="1096771" cy="1149079"/>
          </a:xfrm>
          <a:prstGeom prst="rect">
            <a:avLst/>
          </a:prstGeom>
        </p:spPr>
      </p:pic>
    </p:spTree>
    <p:extLst>
      <p:ext uri="{BB962C8B-B14F-4D97-AF65-F5344CB8AC3E}">
        <p14:creationId xmlns:p14="http://schemas.microsoft.com/office/powerpoint/2010/main" val="6561407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 Outline</a:t>
            </a:r>
            <a:endParaRPr lang="en-US" dirty="0"/>
          </a:p>
        </p:txBody>
      </p:sp>
      <p:sp>
        <p:nvSpPr>
          <p:cNvPr id="3" name="Content Placeholder 2"/>
          <p:cNvSpPr>
            <a:spLocks noGrp="1"/>
          </p:cNvSpPr>
          <p:nvPr>
            <p:ph idx="1"/>
          </p:nvPr>
        </p:nvSpPr>
        <p:spPr/>
        <p:txBody>
          <a:bodyPr>
            <a:normAutofit/>
          </a:bodyPr>
          <a:lstStyle/>
          <a:p>
            <a:r>
              <a:rPr lang="en-US" sz="3600" dirty="0" smtClean="0"/>
              <a:t>Show that any “layered DAG” is reducible</a:t>
            </a:r>
          </a:p>
          <a:p>
            <a:pPr lvl="1"/>
            <a:r>
              <a:rPr lang="en-US" sz="3200" dirty="0" smtClean="0"/>
              <a:t>Note: Catena DAGs are layered DAGs</a:t>
            </a:r>
          </a:p>
          <a:p>
            <a:pPr lvl="1"/>
            <a:endParaRPr lang="en-US" sz="3200" dirty="0"/>
          </a:p>
          <a:p>
            <a:r>
              <a:rPr lang="en-US" sz="3600" dirty="0" smtClean="0"/>
              <a:t>Show that an Argon2i DAG is </a:t>
            </a:r>
            <a:r>
              <a:rPr lang="en-US" sz="3600" i="1" dirty="0" smtClean="0"/>
              <a:t>almost </a:t>
            </a:r>
            <a:r>
              <a:rPr lang="en-US" sz="3600" dirty="0" smtClean="0"/>
              <a:t>a “layered DAG.”</a:t>
            </a:r>
          </a:p>
          <a:p>
            <a:pPr lvl="1"/>
            <a:r>
              <a:rPr lang="en-US" sz="3200" dirty="0" smtClean="0"/>
              <a:t>Turn Argon2i into layered DAG by deleting a few nodes</a:t>
            </a:r>
          </a:p>
          <a:p>
            <a:pPr lvl="1"/>
            <a:r>
              <a:rPr lang="en-US" sz="3200" dirty="0" smtClean="0"/>
              <a:t>Hence, an Argon2i DAG is also reducible.</a:t>
            </a:r>
            <a:endParaRPr lang="en-US" sz="3200" dirty="0"/>
          </a:p>
        </p:txBody>
      </p:sp>
    </p:spTree>
    <p:extLst>
      <p:ext uri="{BB962C8B-B14F-4D97-AF65-F5344CB8AC3E}">
        <p14:creationId xmlns:p14="http://schemas.microsoft.com/office/powerpoint/2010/main" val="16825219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3025" y="123825"/>
            <a:ext cx="3133725" cy="3133725"/>
          </a:xfrm>
          <a:prstGeom prst="rect">
            <a:avLst/>
          </a:prstGeom>
        </p:spPr>
      </p:pic>
      <p:sp>
        <p:nvSpPr>
          <p:cNvPr id="2" name="Title 1"/>
          <p:cNvSpPr>
            <a:spLocks noGrp="1"/>
          </p:cNvSpPr>
          <p:nvPr>
            <p:ph type="title"/>
          </p:nvPr>
        </p:nvSpPr>
        <p:spPr/>
        <p:txBody>
          <a:bodyPr/>
          <a:lstStyle/>
          <a:p>
            <a:r>
              <a:rPr lang="en-US" dirty="0" smtClean="0"/>
              <a:t>Catena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Catena Bit Reversal DAG (</a:t>
                </a:r>
                <a14:m>
                  <m:oMath xmlns:m="http://schemas.openxmlformats.org/officeDocument/2006/math">
                    <m:sSubSup>
                      <m:sSubSupPr>
                        <m:ctrlPr>
                          <a:rPr lang="en-US" i="1" smtClean="0">
                            <a:latin typeface="Cambria Math" panose="02040503050406030204" pitchFamily="18" charset="0"/>
                          </a:rPr>
                        </m:ctrlPr>
                      </m:sSubSupPr>
                      <m:e>
                        <m:r>
                          <m:rPr>
                            <m:nor/>
                          </m:rPr>
                          <a:rPr lang="en-US" dirty="0"/>
                          <m:t>BRG</m:t>
                        </m:r>
                      </m:e>
                      <m:sub>
                        <m:r>
                          <a:rPr lang="en-US" i="1">
                            <a:latin typeface="Cambria Math" panose="02040503050406030204" pitchFamily="18" charset="0"/>
                            <a:ea typeface="Cambria Math" panose="02040503050406030204" pitchFamily="18" charset="0"/>
                          </a:rPr>
                          <m:t>𝜆</m:t>
                        </m:r>
                      </m:sub>
                      <m:sup>
                        <m:r>
                          <a:rPr lang="en-US" b="0" i="1" smtClean="0">
                            <a:latin typeface="Cambria Math" panose="02040503050406030204" pitchFamily="18" charset="0"/>
                          </a:rPr>
                          <m:t>𝑛</m:t>
                        </m:r>
                      </m:sup>
                    </m:sSubSup>
                  </m:oMath>
                </a14:m>
                <a:r>
                  <a:rPr lang="en-US" dirty="0" smtClean="0"/>
                  <a:t>)</a:t>
                </a:r>
              </a:p>
              <a:p>
                <a:pPr lvl="1"/>
                <a14:m>
                  <m:oMath xmlns:m="http://schemas.openxmlformats.org/officeDocument/2006/math">
                    <m:r>
                      <a:rPr lang="en-US" i="1">
                        <a:latin typeface="Cambria Math" panose="02040503050406030204" pitchFamily="18" charset="0"/>
                        <a:ea typeface="Cambria Math" panose="02040503050406030204" pitchFamily="18" charset="0"/>
                      </a:rPr>
                      <m:t>𝜆</m:t>
                    </m:r>
                  </m:oMath>
                </a14:m>
                <a:r>
                  <a:rPr lang="en-US" dirty="0" smtClean="0"/>
                  <a:t>-layers of nodes (</a:t>
                </a:r>
                <a14:m>
                  <m:oMath xmlns:m="http://schemas.openxmlformats.org/officeDocument/2006/math">
                    <m:r>
                      <a:rPr lang="en-US" i="1">
                        <a:latin typeface="Cambria Math" panose="02040503050406030204" pitchFamily="18" charset="0"/>
                        <a:ea typeface="Cambria Math" panose="02040503050406030204" pitchFamily="18" charset="0"/>
                      </a:rPr>
                      <m:t>𝜆</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5</m:t>
                    </m:r>
                  </m:oMath>
                </a14:m>
                <a:r>
                  <a:rPr lang="en-US" dirty="0" smtClean="0"/>
                  <a:t>)</a:t>
                </a:r>
              </a:p>
              <a:p>
                <a:pPr lvl="1"/>
                <a:r>
                  <a:rPr lang="en-US" dirty="0" smtClean="0"/>
                  <a:t>Edges between layers correspond to the bit-reversal operation</a:t>
                </a:r>
              </a:p>
              <a:p>
                <a:pPr lvl="1"/>
                <a:r>
                  <a:rPr lang="en-US" b="1" dirty="0" smtClean="0"/>
                  <a:t>Theorem[LT82]: </a:t>
                </a:r>
                <a:r>
                  <a:rPr lang="en-US" dirty="0" err="1" smtClean="0"/>
                  <a:t>sST</a:t>
                </a:r>
                <a:r>
                  <a:rPr lang="en-US" dirty="0" smtClean="0"/>
                  <a:t>(</a:t>
                </a:r>
                <a14:m>
                  <m:oMath xmlns:m="http://schemas.openxmlformats.org/officeDocument/2006/math">
                    <m:sSubSup>
                      <m:sSubSupPr>
                        <m:ctrlPr>
                          <a:rPr lang="en-US" i="1">
                            <a:latin typeface="Cambria Math" panose="02040503050406030204" pitchFamily="18" charset="0"/>
                          </a:rPr>
                        </m:ctrlPr>
                      </m:sSubSupPr>
                      <m:e>
                        <m:r>
                          <m:rPr>
                            <m:nor/>
                          </m:rPr>
                          <a:rPr lang="en-US" dirty="0"/>
                          <m:t>BRG</m:t>
                        </m:r>
                      </m:e>
                      <m:sub>
                        <m:r>
                          <a:rPr lang="en-US" b="0" i="1" smtClean="0">
                            <a:latin typeface="Cambria Math" panose="02040503050406030204" pitchFamily="18" charset="0"/>
                            <a:ea typeface="Cambria Math" panose="02040503050406030204" pitchFamily="18" charset="0"/>
                          </a:rPr>
                          <m:t>1</m:t>
                        </m:r>
                      </m:sub>
                      <m:sup>
                        <m:r>
                          <a:rPr lang="en-US" i="1">
                            <a:latin typeface="Cambria Math" panose="02040503050406030204" pitchFamily="18" charset="0"/>
                          </a:rPr>
                          <m:t>𝑛</m:t>
                        </m:r>
                      </m:sup>
                    </m:sSubSup>
                  </m:oMath>
                </a14:m>
                <a:r>
                  <a:rPr lang="en-US" dirty="0" smtClean="0"/>
                  <a:t>)</a:t>
                </a:r>
                <a14:m>
                  <m:oMath xmlns:m="http://schemas.openxmlformats.org/officeDocument/2006/math">
                    <m:r>
                      <a:rPr lang="en-US" i="1" dirty="0" smtClean="0">
                        <a:latin typeface="Cambria Math" panose="02040503050406030204" pitchFamily="18" charset="0"/>
                        <a:ea typeface="Cambria Math" panose="02040503050406030204" pitchFamily="18" charset="0"/>
                      </a:rPr>
                      <m:t>=</m:t>
                    </m:r>
                    <m:r>
                      <m:rPr>
                        <m:sty m:val="p"/>
                      </m:rPr>
                      <a:rPr lang="el-GR" i="1" dirty="0" smtClean="0">
                        <a:latin typeface="Cambria Math" panose="02040503050406030204" pitchFamily="18" charset="0"/>
                        <a:ea typeface="Cambria Math" panose="02040503050406030204" pitchFamily="18" charset="0"/>
                      </a:rPr>
                      <m:t>Ω</m:t>
                    </m:r>
                    <m:d>
                      <m:dPr>
                        <m:ctrlPr>
                          <a:rPr lang="el-GR" i="1" dirty="0" smtClean="0">
                            <a:latin typeface="Cambria Math" panose="02040503050406030204" pitchFamily="18" charset="0"/>
                            <a:ea typeface="Cambria Math" panose="02040503050406030204" pitchFamily="18" charset="0"/>
                          </a:rPr>
                        </m:ctrlPr>
                      </m:dPr>
                      <m:e>
                        <m:sSup>
                          <m:sSupPr>
                            <m:ctrlPr>
                              <a:rPr lang="el-GR" i="1" dirty="0" smtClean="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𝑛</m:t>
                            </m:r>
                          </m:e>
                          <m:sup>
                            <m:r>
                              <a:rPr lang="en-US" b="0" i="1" dirty="0" smtClean="0">
                                <a:latin typeface="Cambria Math" panose="02040503050406030204" pitchFamily="18" charset="0"/>
                                <a:ea typeface="Cambria Math" panose="02040503050406030204" pitchFamily="18" charset="0"/>
                              </a:rPr>
                              <m:t>2</m:t>
                            </m:r>
                          </m:sup>
                        </m:sSup>
                      </m:e>
                    </m:d>
                  </m:oMath>
                </a14:m>
                <a:r>
                  <a:rPr lang="en-US" dirty="0" smtClean="0"/>
                  <a:t> </a:t>
                </a:r>
              </a:p>
              <a:p>
                <a:r>
                  <a:rPr lang="en-US" dirty="0" smtClean="0"/>
                  <a:t>Catena Butterfly </a:t>
                </a:r>
                <a:r>
                  <a:rPr lang="en-US" dirty="0"/>
                  <a:t>(</a:t>
                </a:r>
                <a14:m>
                  <m:oMath xmlns:m="http://schemas.openxmlformats.org/officeDocument/2006/math">
                    <m:sSubSup>
                      <m:sSubSupPr>
                        <m:ctrlPr>
                          <a:rPr lang="en-US" i="1">
                            <a:latin typeface="Cambria Math" panose="02040503050406030204" pitchFamily="18" charset="0"/>
                          </a:rPr>
                        </m:ctrlPr>
                      </m:sSubSupPr>
                      <m:e>
                        <m:r>
                          <m:rPr>
                            <m:nor/>
                          </m:rPr>
                          <a:rPr lang="en-US" b="0" i="0" smtClean="0">
                            <a:latin typeface="Cambria Math" panose="02040503050406030204" pitchFamily="18" charset="0"/>
                          </a:rPr>
                          <m:t>DB</m:t>
                        </m:r>
                        <m:r>
                          <m:rPr>
                            <m:nor/>
                          </m:rPr>
                          <a:rPr lang="en-US" dirty="0"/>
                          <m:t>G</m:t>
                        </m:r>
                      </m:e>
                      <m:sub>
                        <m:r>
                          <a:rPr lang="en-US" i="1">
                            <a:latin typeface="Cambria Math" panose="02040503050406030204" pitchFamily="18" charset="0"/>
                            <a:ea typeface="Cambria Math" panose="02040503050406030204" pitchFamily="18" charset="0"/>
                          </a:rPr>
                          <m:t>𝜆</m:t>
                        </m:r>
                      </m:sub>
                      <m:sup>
                        <m:r>
                          <a:rPr lang="en-US" i="1">
                            <a:latin typeface="Cambria Math" panose="02040503050406030204" pitchFamily="18" charset="0"/>
                          </a:rPr>
                          <m:t>𝑛</m:t>
                        </m:r>
                      </m:sup>
                    </m:sSubSup>
                  </m:oMath>
                </a14:m>
                <a:r>
                  <a:rPr lang="en-US" dirty="0" smtClean="0"/>
                  <a:t>)</a:t>
                </a:r>
              </a:p>
              <a:p>
                <a:pPr lvl="1"/>
                <a14:m>
                  <m:oMath xmlns:m="http://schemas.openxmlformats.org/officeDocument/2006/math">
                    <m:r>
                      <a:rPr lang="en-US" i="1">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𝑂</m:t>
                    </m:r>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e>
                    </m:func>
                  </m:oMath>
                </a14:m>
                <a:r>
                  <a:rPr lang="en-US" dirty="0"/>
                  <a:t>-</a:t>
                </a:r>
                <a:r>
                  <a:rPr lang="en-US" dirty="0" smtClean="0"/>
                  <a:t>layers of nodes</a:t>
                </a:r>
              </a:p>
              <a:p>
                <a:pPr lvl="1"/>
                <a:r>
                  <a:rPr lang="en-US" dirty="0" smtClean="0"/>
                  <a:t>Edges between layers correspond to FFT</a:t>
                </a:r>
              </a:p>
              <a:p>
                <a:pPr lvl="1"/>
                <a14:m>
                  <m:oMath xmlns:m="http://schemas.openxmlformats.org/officeDocument/2006/math">
                    <m:sSubSup>
                      <m:sSubSupPr>
                        <m:ctrlPr>
                          <a:rPr lang="en-US" i="1">
                            <a:latin typeface="Cambria Math" panose="02040503050406030204" pitchFamily="18" charset="0"/>
                          </a:rPr>
                        </m:ctrlPr>
                      </m:sSubSupPr>
                      <m:e>
                        <m:r>
                          <m:rPr>
                            <m:nor/>
                          </m:rPr>
                          <a:rPr lang="en-US">
                            <a:latin typeface="Cambria Math" panose="02040503050406030204" pitchFamily="18" charset="0"/>
                          </a:rPr>
                          <m:t>DB</m:t>
                        </m:r>
                        <m:r>
                          <m:rPr>
                            <m:nor/>
                          </m:rPr>
                          <a:rPr lang="en-US" dirty="0"/>
                          <m:t>G</m:t>
                        </m:r>
                      </m:e>
                      <m:sub>
                        <m:r>
                          <a:rPr lang="en-US" i="1">
                            <a:latin typeface="Cambria Math" panose="02040503050406030204" pitchFamily="18" charset="0"/>
                            <a:ea typeface="Cambria Math" panose="02040503050406030204" pitchFamily="18" charset="0"/>
                          </a:rPr>
                          <m:t>𝜆</m:t>
                        </m:r>
                      </m:sub>
                      <m:sup>
                        <m:r>
                          <a:rPr lang="en-US" i="1">
                            <a:latin typeface="Cambria Math" panose="02040503050406030204" pitchFamily="18" charset="0"/>
                          </a:rPr>
                          <m:t>𝑛</m:t>
                        </m:r>
                      </m:sup>
                    </m:sSubSup>
                  </m:oMath>
                </a14:m>
                <a:r>
                  <a:rPr lang="en-US" dirty="0" smtClean="0"/>
                  <a:t> is a “super-concentrator.”</a:t>
                </a:r>
              </a:p>
              <a:p>
                <a:pPr lvl="1"/>
                <a:r>
                  <a:rPr lang="en-US" b="1" dirty="0" smtClean="0"/>
                  <a:t>Theorem[LT82] =&gt; </a:t>
                </a:r>
                <a:r>
                  <a:rPr lang="en-US" dirty="0" err="1" smtClean="0"/>
                  <a:t>sST</a:t>
                </a:r>
                <a:r>
                  <a:rPr lang="en-US" dirty="0"/>
                  <a:t>(</a:t>
                </a:r>
                <a14:m>
                  <m:oMath xmlns:m="http://schemas.openxmlformats.org/officeDocument/2006/math">
                    <m:sSubSup>
                      <m:sSubSupPr>
                        <m:ctrlPr>
                          <a:rPr lang="en-US" i="1">
                            <a:latin typeface="Cambria Math" panose="02040503050406030204" pitchFamily="18" charset="0"/>
                          </a:rPr>
                        </m:ctrlPr>
                      </m:sSubSupPr>
                      <m:e>
                        <m:r>
                          <m:rPr>
                            <m:nor/>
                          </m:rPr>
                          <a:rPr lang="en-US" dirty="0"/>
                          <m:t>BRG</m:t>
                        </m:r>
                      </m:e>
                      <m:sub>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rPr>
                          <m:t>𝑛</m:t>
                        </m:r>
                      </m:sup>
                    </m:sSubSup>
                  </m:oMath>
                </a14:m>
                <a:r>
                  <a:rPr lang="en-US" dirty="0"/>
                  <a:t>)</a:t>
                </a:r>
                <a14:m>
                  <m:oMath xmlns:m="http://schemas.openxmlformats.org/officeDocument/2006/math">
                    <m:r>
                      <a:rPr lang="en-US" i="1"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Ω</m:t>
                    </m:r>
                    <m:d>
                      <m:dPr>
                        <m:ctrlPr>
                          <a:rPr lang="el-GR" i="1" dirty="0">
                            <a:latin typeface="Cambria Math" panose="02040503050406030204" pitchFamily="18" charset="0"/>
                            <a:ea typeface="Cambria Math" panose="02040503050406030204" pitchFamily="18" charset="0"/>
                          </a:rPr>
                        </m:ctrlPr>
                      </m:dPr>
                      <m:e>
                        <m:f>
                          <m:fPr>
                            <m:ctrlPr>
                              <a:rPr lang="el-GR" i="1" dirty="0" smtClean="0">
                                <a:latin typeface="Cambria Math" panose="02040503050406030204" pitchFamily="18" charset="0"/>
                                <a:ea typeface="Cambria Math" panose="02040503050406030204" pitchFamily="18" charset="0"/>
                              </a:rPr>
                            </m:ctrlPr>
                          </m:fPr>
                          <m:num>
                            <m:sSup>
                              <m:sSupPr>
                                <m:ctrlPr>
                                  <a:rPr lang="el-GR" i="1" dirty="0">
                                    <a:latin typeface="Cambria Math" panose="02040503050406030204" pitchFamily="18" charset="0"/>
                                    <a:ea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𝑛</m:t>
                                </m:r>
                              </m:e>
                              <m:sup>
                                <m:r>
                                  <a:rPr lang="en-US" i="1" dirty="0">
                                    <a:latin typeface="Cambria Math" panose="02040503050406030204" pitchFamily="18" charset="0"/>
                                    <a:ea typeface="Cambria Math" panose="02040503050406030204" pitchFamily="18" charset="0"/>
                                  </a:rPr>
                                  <m:t>2</m:t>
                                </m:r>
                              </m:sup>
                            </m:sSup>
                          </m:num>
                          <m:den>
                            <m:r>
                              <m:rPr>
                                <m:sty m:val="p"/>
                              </m:rPr>
                              <a:rPr lang="en-US" b="0" i="0" dirty="0" smtClean="0">
                                <a:latin typeface="Cambria Math" panose="02040503050406030204" pitchFamily="18" charset="0"/>
                                <a:ea typeface="Cambria Math" panose="02040503050406030204" pitchFamily="18" charset="0"/>
                              </a:rPr>
                              <m:t>log</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𝑛</m:t>
                            </m:r>
                            <m:r>
                              <a:rPr lang="en-US" b="0" i="1" dirty="0" smtClean="0">
                                <a:latin typeface="Cambria Math" panose="02040503050406030204" pitchFamily="18" charset="0"/>
                                <a:ea typeface="Cambria Math" panose="02040503050406030204" pitchFamily="18" charset="0"/>
                              </a:rPr>
                              <m:t>)</m:t>
                            </m:r>
                          </m:den>
                        </m:f>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4"/>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1442996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𝜆</m:t>
                    </m:r>
                  </m:oMath>
                </a14:m>
                <a:r>
                  <a:rPr lang="en-US" dirty="0" smtClean="0"/>
                  <a:t>-Layered DAG (Catena)</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a:stretch>
              </a:blipFill>
            </p:spPr>
            <p:txBody>
              <a:bodyPr/>
              <a:lstStyle/>
              <a:p>
                <a:r>
                  <a:rPr lang="en-US">
                    <a:noFill/>
                  </a:rPr>
                  <a:t> </a:t>
                </a:r>
              </a:p>
            </p:txBody>
          </p:sp>
        </mc:Fallback>
      </mc:AlternateContent>
      <p:sp>
        <p:nvSpPr>
          <p:cNvPr id="3" name="Content Placeholder 2"/>
          <p:cNvSpPr>
            <a:spLocks noGrp="1"/>
          </p:cNvSpPr>
          <p:nvPr>
            <p:ph idx="1"/>
          </p:nvPr>
        </p:nvSpPr>
        <p:spPr>
          <a:xfrm>
            <a:off x="9641568" y="5208174"/>
            <a:ext cx="1799882" cy="543721"/>
          </a:xfrm>
        </p:spPr>
        <p:txBody>
          <a:bodyPr/>
          <a:lstStyle/>
          <a:p>
            <a:pPr marL="0" indent="0">
              <a:buNone/>
            </a:pPr>
            <a:r>
              <a:rPr lang="en-US" dirty="0" smtClean="0"/>
              <a:t>Layer 0</a:t>
            </a:r>
            <a:endParaRPr lang="en-US" dirty="0"/>
          </a:p>
        </p:txBody>
      </p:sp>
      <p:sp>
        <p:nvSpPr>
          <p:cNvPr id="4" name="Oval 3"/>
          <p:cNvSpPr/>
          <p:nvPr/>
        </p:nvSpPr>
        <p:spPr>
          <a:xfrm>
            <a:off x="1976333" y="5222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917874" y="5222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859414" y="519610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528307" y="5496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499013" y="55033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40554" y="54601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781749" y="51811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5723290" y="51811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2" name="Straight Arrow Connector 11"/>
          <p:cNvCxnSpPr/>
          <p:nvPr/>
        </p:nvCxnSpPr>
        <p:spPr>
          <a:xfrm>
            <a:off x="5333723" y="54547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678659" y="4822929"/>
            <a:ext cx="683200" cy="957955"/>
          </a:xfrm>
          <a:prstGeom prst="rect">
            <a:avLst/>
          </a:prstGeom>
          <a:noFill/>
        </p:spPr>
        <p:txBody>
          <a:bodyPr wrap="none" rtlCol="0">
            <a:spAutoFit/>
          </a:bodyPr>
          <a:lstStyle/>
          <a:p>
            <a:r>
              <a:rPr lang="en-US" sz="5625" dirty="0"/>
              <a:t>…</a:t>
            </a:r>
          </a:p>
        </p:txBody>
      </p:sp>
      <p:cxnSp>
        <p:nvCxnSpPr>
          <p:cNvPr id="17" name="Straight Arrow Connector 16"/>
          <p:cNvCxnSpPr/>
          <p:nvPr/>
        </p:nvCxnSpPr>
        <p:spPr>
          <a:xfrm>
            <a:off x="6304425" y="54547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Oval 17"/>
              <p:cNvSpPr/>
              <p:nvPr/>
            </p:nvSpPr>
            <p:spPr>
              <a:xfrm>
                <a:off x="7310426" y="5175789"/>
                <a:ext cx="1232108" cy="740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250" i="1">
                              <a:latin typeface="Cambria Math" panose="02040503050406030204" pitchFamily="18" charset="0"/>
                            </a:rPr>
                          </m:ctrlPr>
                        </m:fPr>
                        <m:num>
                          <m:r>
                            <a:rPr lang="en-US" sz="2250" i="1">
                              <a:latin typeface="Cambria Math" panose="02040503050406030204" pitchFamily="18" charset="0"/>
                            </a:rPr>
                            <m:t>𝑛</m:t>
                          </m:r>
                        </m:num>
                        <m:den>
                          <m:r>
                            <a:rPr lang="en-US" sz="2250" i="1">
                              <a:latin typeface="Cambria Math" panose="02040503050406030204" pitchFamily="18" charset="0"/>
                              <a:ea typeface="Cambria Math" panose="02040503050406030204" pitchFamily="18" charset="0"/>
                            </a:rPr>
                            <m:t>𝜆</m:t>
                          </m:r>
                          <m:r>
                            <a:rPr lang="en-US" sz="2250" i="1">
                              <a:latin typeface="Cambria Math" panose="02040503050406030204" pitchFamily="18" charset="0"/>
                              <a:ea typeface="Cambria Math" panose="02040503050406030204" pitchFamily="18" charset="0"/>
                            </a:rPr>
                            <m:t>+1</m:t>
                          </m:r>
                        </m:den>
                      </m:f>
                    </m:oMath>
                  </m:oMathPara>
                </a14:m>
                <a:endParaRPr lang="en-US" sz="2250" dirty="0"/>
              </a:p>
            </p:txBody>
          </p:sp>
        </mc:Choice>
        <mc:Fallback xmlns="">
          <p:sp>
            <p:nvSpPr>
              <p:cNvPr id="18" name="Oval 17"/>
              <p:cNvSpPr>
                <a:spLocks noRot="1" noChangeAspect="1" noMove="1" noResize="1" noEditPoints="1" noAdjustHandles="1" noChangeArrowheads="1" noChangeShapeType="1" noTextEdit="1"/>
              </p:cNvSpPr>
              <p:nvPr/>
            </p:nvSpPr>
            <p:spPr>
              <a:xfrm>
                <a:off x="7310426" y="5175789"/>
                <a:ext cx="1232108" cy="740031"/>
              </a:xfrm>
              <a:prstGeom prst="ellipse">
                <a:avLst/>
              </a:prstGeom>
              <a:blipFill rotWithShape="0">
                <a:blip r:embed="rId3"/>
                <a:stretch>
                  <a:fillRect/>
                </a:stretch>
              </a:blipFill>
              <a:ln>
                <a:noFill/>
              </a:ln>
            </p:spPr>
            <p:txBody>
              <a:bodyPr/>
              <a:lstStyle/>
              <a:p>
                <a:r>
                  <a:rPr lang="en-US">
                    <a:noFill/>
                  </a:rPr>
                  <a:t> </a:t>
                </a:r>
              </a:p>
            </p:txBody>
          </p:sp>
        </mc:Fallback>
      </mc:AlternateContent>
      <p:sp>
        <p:nvSpPr>
          <p:cNvPr id="19" name="Content Placeholder 2"/>
          <p:cNvSpPr txBox="1">
            <a:spLocks/>
          </p:cNvSpPr>
          <p:nvPr/>
        </p:nvSpPr>
        <p:spPr>
          <a:xfrm>
            <a:off x="9553918" y="3874764"/>
            <a:ext cx="1799882" cy="5437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Layer 1</a:t>
            </a:r>
            <a:endParaRPr lang="en-US" dirty="0"/>
          </a:p>
        </p:txBody>
      </p:sp>
      <mc:AlternateContent xmlns:mc="http://schemas.openxmlformats.org/markup-compatibility/2006" xmlns:a14="http://schemas.microsoft.com/office/drawing/2010/main">
        <mc:Choice Requires="a14">
          <p:sp>
            <p:nvSpPr>
              <p:cNvPr id="20" name="Content Placeholder 2"/>
              <p:cNvSpPr txBox="1">
                <a:spLocks/>
              </p:cNvSpPr>
              <p:nvPr/>
            </p:nvSpPr>
            <p:spPr>
              <a:xfrm>
                <a:off x="9484075" y="2405706"/>
                <a:ext cx="1799882" cy="5437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Layer </a:t>
                </a:r>
                <a14:m>
                  <m:oMath xmlns:m="http://schemas.openxmlformats.org/officeDocument/2006/math">
                    <m:r>
                      <a:rPr lang="en-US" i="1">
                        <a:latin typeface="Cambria Math" panose="02040503050406030204" pitchFamily="18" charset="0"/>
                        <a:ea typeface="Cambria Math" panose="02040503050406030204" pitchFamily="18" charset="0"/>
                      </a:rPr>
                      <m:t>𝜆</m:t>
                    </m:r>
                  </m:oMath>
                </a14:m>
                <a:endParaRPr lang="en-US" dirty="0"/>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9484075" y="2405706"/>
                <a:ext cx="1799882" cy="543721"/>
              </a:xfrm>
              <a:prstGeom prst="rect">
                <a:avLst/>
              </a:prstGeom>
              <a:blipFill rotWithShape="0">
                <a:blip r:embed="rId4"/>
                <a:stretch>
                  <a:fillRect l="-7119" t="-19101" b="-20225"/>
                </a:stretch>
              </a:blipFill>
            </p:spPr>
            <p:txBody>
              <a:bodyPr/>
              <a:lstStyle/>
              <a:p>
                <a:r>
                  <a:rPr lang="en-US">
                    <a:noFill/>
                  </a:rPr>
                  <a:t> </a:t>
                </a:r>
              </a:p>
            </p:txBody>
          </p:sp>
        </mc:Fallback>
      </mc:AlternateContent>
      <p:sp>
        <p:nvSpPr>
          <p:cNvPr id="22" name="Oval 21"/>
          <p:cNvSpPr/>
          <p:nvPr/>
        </p:nvSpPr>
        <p:spPr>
          <a:xfrm>
            <a:off x="2943274" y="3851390"/>
            <a:ext cx="68320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3" name="Oval 22"/>
          <p:cNvSpPr/>
          <p:nvPr/>
        </p:nvSpPr>
        <p:spPr>
          <a:xfrm>
            <a:off x="3838074" y="3824502"/>
            <a:ext cx="70454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4" name="Straight Arrow Connector 23"/>
          <p:cNvCxnSpPr/>
          <p:nvPr/>
        </p:nvCxnSpPr>
        <p:spPr>
          <a:xfrm>
            <a:off x="2553707" y="41249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524413" y="41317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465954" y="40885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4807149" y="38095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8" name="Oval 27"/>
          <p:cNvSpPr/>
          <p:nvPr/>
        </p:nvSpPr>
        <p:spPr>
          <a:xfrm>
            <a:off x="5748690" y="38095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9" name="Straight Arrow Connector 28"/>
          <p:cNvCxnSpPr/>
          <p:nvPr/>
        </p:nvCxnSpPr>
        <p:spPr>
          <a:xfrm>
            <a:off x="5359123" y="4083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704059" y="3451329"/>
            <a:ext cx="683200" cy="957955"/>
          </a:xfrm>
          <a:prstGeom prst="rect">
            <a:avLst/>
          </a:prstGeom>
          <a:noFill/>
        </p:spPr>
        <p:txBody>
          <a:bodyPr wrap="none" rtlCol="0">
            <a:spAutoFit/>
          </a:bodyPr>
          <a:lstStyle/>
          <a:p>
            <a:r>
              <a:rPr lang="en-US" sz="5625" dirty="0"/>
              <a:t>…</a:t>
            </a:r>
          </a:p>
        </p:txBody>
      </p:sp>
      <p:cxnSp>
        <p:nvCxnSpPr>
          <p:cNvPr id="31" name="Straight Arrow Connector 30"/>
          <p:cNvCxnSpPr/>
          <p:nvPr/>
        </p:nvCxnSpPr>
        <p:spPr>
          <a:xfrm>
            <a:off x="6329825" y="4083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Oval 31"/>
              <p:cNvSpPr/>
              <p:nvPr/>
            </p:nvSpPr>
            <p:spPr>
              <a:xfrm>
                <a:off x="7335826" y="3804189"/>
                <a:ext cx="1232108" cy="740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250" i="1" smtClean="0">
                              <a:latin typeface="Cambria Math" panose="02040503050406030204" pitchFamily="18" charset="0"/>
                            </a:rPr>
                          </m:ctrlPr>
                        </m:fPr>
                        <m:num>
                          <m:r>
                            <a:rPr lang="en-US" sz="2250" b="0" i="1" smtClean="0">
                              <a:latin typeface="Cambria Math" panose="02040503050406030204" pitchFamily="18" charset="0"/>
                            </a:rPr>
                            <m:t>2</m:t>
                          </m:r>
                          <m:r>
                            <a:rPr lang="en-US" sz="2250" i="1">
                              <a:latin typeface="Cambria Math" panose="02040503050406030204" pitchFamily="18" charset="0"/>
                            </a:rPr>
                            <m:t>𝑛</m:t>
                          </m:r>
                        </m:num>
                        <m:den>
                          <m:r>
                            <a:rPr lang="en-US" sz="2250" i="1">
                              <a:latin typeface="Cambria Math" panose="02040503050406030204" pitchFamily="18" charset="0"/>
                              <a:ea typeface="Cambria Math" panose="02040503050406030204" pitchFamily="18" charset="0"/>
                            </a:rPr>
                            <m:t>𝜆</m:t>
                          </m:r>
                          <m:r>
                            <a:rPr lang="en-US" sz="2250" i="1">
                              <a:latin typeface="Cambria Math" panose="02040503050406030204" pitchFamily="18" charset="0"/>
                              <a:ea typeface="Cambria Math" panose="02040503050406030204" pitchFamily="18" charset="0"/>
                            </a:rPr>
                            <m:t>+1</m:t>
                          </m:r>
                        </m:den>
                      </m:f>
                    </m:oMath>
                  </m:oMathPara>
                </a14:m>
                <a:endParaRPr lang="en-US" sz="2250" dirty="0"/>
              </a:p>
            </p:txBody>
          </p:sp>
        </mc:Choice>
        <mc:Fallback xmlns="">
          <p:sp>
            <p:nvSpPr>
              <p:cNvPr id="32" name="Oval 31"/>
              <p:cNvSpPr>
                <a:spLocks noRot="1" noChangeAspect="1" noMove="1" noResize="1" noEditPoints="1" noAdjustHandles="1" noChangeArrowheads="1" noChangeShapeType="1" noTextEdit="1"/>
              </p:cNvSpPr>
              <p:nvPr/>
            </p:nvSpPr>
            <p:spPr>
              <a:xfrm>
                <a:off x="7335826" y="3804189"/>
                <a:ext cx="1232108" cy="740031"/>
              </a:xfrm>
              <a:prstGeom prst="ellipse">
                <a:avLst/>
              </a:prstGeom>
              <a:blipFill rotWithShape="0">
                <a:blip r:embed="rId6"/>
                <a:stretch>
                  <a:fillRect/>
                </a:stretch>
              </a:blipFill>
              <a:ln>
                <a:noFill/>
              </a:ln>
            </p:spPr>
            <p:txBody>
              <a:bodyPr/>
              <a:lstStyle/>
              <a:p>
                <a:r>
                  <a:rPr lang="en-US">
                    <a:noFill/>
                  </a:rPr>
                  <a:t> </a:t>
                </a:r>
              </a:p>
            </p:txBody>
          </p:sp>
        </mc:Fallback>
      </mc:AlternateContent>
      <p:sp>
        <p:nvSpPr>
          <p:cNvPr id="34" name="Oval 33"/>
          <p:cNvSpPr/>
          <p:nvPr/>
        </p:nvSpPr>
        <p:spPr>
          <a:xfrm>
            <a:off x="2943274" y="22003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35" name="Oval 34"/>
          <p:cNvSpPr/>
          <p:nvPr/>
        </p:nvSpPr>
        <p:spPr>
          <a:xfrm>
            <a:off x="3884814" y="217350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36" name="Straight Arrow Connector 35"/>
          <p:cNvCxnSpPr/>
          <p:nvPr/>
        </p:nvCxnSpPr>
        <p:spPr>
          <a:xfrm>
            <a:off x="2553707" y="24739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524413" y="24807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465954" y="24375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4807149" y="21585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40" name="Oval 39"/>
          <p:cNvSpPr/>
          <p:nvPr/>
        </p:nvSpPr>
        <p:spPr>
          <a:xfrm>
            <a:off x="5748690" y="21585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1" name="Straight Arrow Connector 40"/>
          <p:cNvCxnSpPr/>
          <p:nvPr/>
        </p:nvCxnSpPr>
        <p:spPr>
          <a:xfrm>
            <a:off x="5359123" y="2432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704059" y="1800329"/>
            <a:ext cx="683200" cy="957955"/>
          </a:xfrm>
          <a:prstGeom prst="rect">
            <a:avLst/>
          </a:prstGeom>
          <a:noFill/>
        </p:spPr>
        <p:txBody>
          <a:bodyPr wrap="none" rtlCol="0">
            <a:spAutoFit/>
          </a:bodyPr>
          <a:lstStyle/>
          <a:p>
            <a:r>
              <a:rPr lang="en-US" sz="5625" dirty="0"/>
              <a:t>…</a:t>
            </a:r>
          </a:p>
        </p:txBody>
      </p:sp>
      <p:cxnSp>
        <p:nvCxnSpPr>
          <p:cNvPr id="43" name="Straight Arrow Connector 42"/>
          <p:cNvCxnSpPr/>
          <p:nvPr/>
        </p:nvCxnSpPr>
        <p:spPr>
          <a:xfrm>
            <a:off x="6329825" y="2432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Oval 43"/>
              <p:cNvSpPr/>
              <p:nvPr/>
            </p:nvSpPr>
            <p:spPr>
              <a:xfrm>
                <a:off x="7335826" y="2153189"/>
                <a:ext cx="1232108" cy="740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250" b="0" i="1" smtClean="0">
                          <a:latin typeface="Cambria Math"/>
                        </a:rPr>
                        <m:t>𝑛</m:t>
                      </m:r>
                    </m:oMath>
                  </m:oMathPara>
                </a14:m>
                <a:endParaRPr lang="en-US" sz="2250" dirty="0"/>
              </a:p>
            </p:txBody>
          </p:sp>
        </mc:Choice>
        <mc:Fallback xmlns="">
          <p:sp>
            <p:nvSpPr>
              <p:cNvPr id="44" name="Oval 43"/>
              <p:cNvSpPr>
                <a:spLocks noRot="1" noChangeAspect="1" noMove="1" noResize="1" noEditPoints="1" noAdjustHandles="1" noChangeArrowheads="1" noChangeShapeType="1" noTextEdit="1"/>
              </p:cNvSpPr>
              <p:nvPr/>
            </p:nvSpPr>
            <p:spPr>
              <a:xfrm>
                <a:off x="7335826" y="2153189"/>
                <a:ext cx="1232108" cy="740031"/>
              </a:xfrm>
              <a:prstGeom prst="ellipse">
                <a:avLst/>
              </a:prstGeom>
              <a:blipFill rotWithShape="1">
                <a:blip r:embed="rId7"/>
                <a:stretch>
                  <a:fillRect/>
                </a:stretch>
              </a:blipFill>
              <a:ln>
                <a:noFill/>
              </a:ln>
            </p:spPr>
            <p:txBody>
              <a:bodyPr/>
              <a:lstStyle/>
              <a:p>
                <a:r>
                  <a:rPr lang="en-US">
                    <a:noFill/>
                  </a:rPr>
                  <a:t> </a:t>
                </a:r>
              </a:p>
            </p:txBody>
          </p:sp>
        </mc:Fallback>
      </mc:AlternateContent>
      <p:cxnSp>
        <p:nvCxnSpPr>
          <p:cNvPr id="45" name="Straight Arrow Connector 44"/>
          <p:cNvCxnSpPr/>
          <p:nvPr/>
        </p:nvCxnSpPr>
        <p:spPr>
          <a:xfrm flipH="1" flipV="1">
            <a:off x="2370430" y="4527154"/>
            <a:ext cx="5262020" cy="66847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676736" y="2670933"/>
            <a:ext cx="683200" cy="957955"/>
          </a:xfrm>
          <a:prstGeom prst="rect">
            <a:avLst/>
          </a:prstGeom>
          <a:noFill/>
        </p:spPr>
        <p:txBody>
          <a:bodyPr wrap="none" rtlCol="0">
            <a:spAutoFit/>
          </a:bodyPr>
          <a:lstStyle/>
          <a:p>
            <a:r>
              <a:rPr lang="en-US" sz="5625" dirty="0"/>
              <a:t>…</a:t>
            </a:r>
          </a:p>
        </p:txBody>
      </p:sp>
      <p:cxnSp>
        <p:nvCxnSpPr>
          <p:cNvPr id="54" name="Straight Arrow Connector 53"/>
          <p:cNvCxnSpPr/>
          <p:nvPr/>
        </p:nvCxnSpPr>
        <p:spPr>
          <a:xfrm flipH="1" flipV="1">
            <a:off x="5611621" y="3634669"/>
            <a:ext cx="1816800" cy="26934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2235424" y="2870828"/>
            <a:ext cx="1907736" cy="2403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9868072" y="2733251"/>
            <a:ext cx="683200" cy="957955"/>
          </a:xfrm>
          <a:prstGeom prst="rect">
            <a:avLst/>
          </a:prstGeom>
          <a:noFill/>
        </p:spPr>
        <p:txBody>
          <a:bodyPr wrap="none" rtlCol="0">
            <a:spAutoFit/>
            <a:scene3d>
              <a:camera prst="orthographicFront">
                <a:rot lat="0" lon="0" rev="5400000"/>
              </a:camera>
              <a:lightRig rig="threePt" dir="t"/>
            </a:scene3d>
          </a:bodyPr>
          <a:lstStyle/>
          <a:p>
            <a:r>
              <a:rPr lang="en-US" sz="5625" dirty="0"/>
              <a:t>…</a:t>
            </a:r>
          </a:p>
        </p:txBody>
      </p:sp>
      <p:sp>
        <p:nvSpPr>
          <p:cNvPr id="47" name="Oval 46"/>
          <p:cNvSpPr/>
          <p:nvPr/>
        </p:nvSpPr>
        <p:spPr>
          <a:xfrm>
            <a:off x="1823553" y="3930306"/>
            <a:ext cx="704754" cy="5638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48" name="Oval 47"/>
          <p:cNvSpPr/>
          <p:nvPr/>
        </p:nvSpPr>
        <p:spPr>
          <a:xfrm>
            <a:off x="1767246" y="2230915"/>
            <a:ext cx="705117" cy="5845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Tree>
    <p:extLst>
      <p:ext uri="{BB962C8B-B14F-4D97-AF65-F5344CB8AC3E}">
        <p14:creationId xmlns:p14="http://schemas.microsoft.com/office/powerpoint/2010/main" val="17991134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en-US" i="1">
                        <a:latin typeface="Cambria Math" panose="02040503050406030204" pitchFamily="18" charset="0"/>
                        <a:ea typeface="Cambria Math" panose="02040503050406030204" pitchFamily="18" charset="0"/>
                      </a:rPr>
                      <m:t>𝜆</m:t>
                    </m:r>
                  </m:oMath>
                </a14:m>
                <a:r>
                  <a:rPr lang="en-US" dirty="0" smtClean="0"/>
                  <a:t>-Layered DAG (Catena)</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a:stretch>
              </a:blipFill>
            </p:spPr>
            <p:txBody>
              <a:bodyPr/>
              <a:lstStyle/>
              <a:p>
                <a:r>
                  <a:rPr lang="en-US">
                    <a:noFill/>
                  </a:rPr>
                  <a:t> </a:t>
                </a:r>
              </a:p>
            </p:txBody>
          </p:sp>
        </mc:Fallback>
      </mc:AlternateContent>
      <p:sp>
        <p:nvSpPr>
          <p:cNvPr id="3" name="Content Placeholder 2"/>
          <p:cNvSpPr>
            <a:spLocks noGrp="1"/>
          </p:cNvSpPr>
          <p:nvPr>
            <p:ph idx="1"/>
          </p:nvPr>
        </p:nvSpPr>
        <p:spPr>
          <a:xfrm>
            <a:off x="9641568" y="5208174"/>
            <a:ext cx="1799882" cy="543721"/>
          </a:xfrm>
        </p:spPr>
        <p:txBody>
          <a:bodyPr/>
          <a:lstStyle/>
          <a:p>
            <a:pPr marL="0" indent="0">
              <a:buNone/>
            </a:pPr>
            <a:r>
              <a:rPr lang="en-US" dirty="0" smtClean="0"/>
              <a:t>Layer 0</a:t>
            </a:r>
            <a:endParaRPr lang="en-US" dirty="0"/>
          </a:p>
        </p:txBody>
      </p:sp>
      <p:sp>
        <p:nvSpPr>
          <p:cNvPr id="4" name="Oval 3"/>
          <p:cNvSpPr/>
          <p:nvPr/>
        </p:nvSpPr>
        <p:spPr>
          <a:xfrm>
            <a:off x="1976333" y="5222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917874" y="5222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859414" y="519610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528307" y="5496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499013" y="55033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40554" y="54601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781749" y="51811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5723290" y="51811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2" name="Straight Arrow Connector 11"/>
          <p:cNvCxnSpPr/>
          <p:nvPr/>
        </p:nvCxnSpPr>
        <p:spPr>
          <a:xfrm>
            <a:off x="5333723" y="54547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678659" y="4822929"/>
            <a:ext cx="683200" cy="957955"/>
          </a:xfrm>
          <a:prstGeom prst="rect">
            <a:avLst/>
          </a:prstGeom>
          <a:noFill/>
        </p:spPr>
        <p:txBody>
          <a:bodyPr wrap="none" rtlCol="0">
            <a:spAutoFit/>
          </a:bodyPr>
          <a:lstStyle/>
          <a:p>
            <a:r>
              <a:rPr lang="en-US" sz="5625" dirty="0"/>
              <a:t>…</a:t>
            </a:r>
          </a:p>
        </p:txBody>
      </p:sp>
      <p:cxnSp>
        <p:nvCxnSpPr>
          <p:cNvPr id="17" name="Straight Arrow Connector 16"/>
          <p:cNvCxnSpPr/>
          <p:nvPr/>
        </p:nvCxnSpPr>
        <p:spPr>
          <a:xfrm>
            <a:off x="6304425" y="54547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Oval 17"/>
              <p:cNvSpPr/>
              <p:nvPr/>
            </p:nvSpPr>
            <p:spPr>
              <a:xfrm>
                <a:off x="7310426" y="5175789"/>
                <a:ext cx="1232108" cy="740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250" i="1">
                              <a:latin typeface="Cambria Math" panose="02040503050406030204" pitchFamily="18" charset="0"/>
                            </a:rPr>
                          </m:ctrlPr>
                        </m:fPr>
                        <m:num>
                          <m:r>
                            <a:rPr lang="en-US" sz="2250" i="1">
                              <a:latin typeface="Cambria Math" panose="02040503050406030204" pitchFamily="18" charset="0"/>
                            </a:rPr>
                            <m:t>𝑛</m:t>
                          </m:r>
                        </m:num>
                        <m:den>
                          <m:r>
                            <a:rPr lang="en-US" sz="2250" i="1">
                              <a:latin typeface="Cambria Math" panose="02040503050406030204" pitchFamily="18" charset="0"/>
                              <a:ea typeface="Cambria Math" panose="02040503050406030204" pitchFamily="18" charset="0"/>
                            </a:rPr>
                            <m:t>𝜆</m:t>
                          </m:r>
                          <m:r>
                            <a:rPr lang="en-US" sz="2250" i="1">
                              <a:latin typeface="Cambria Math" panose="02040503050406030204" pitchFamily="18" charset="0"/>
                              <a:ea typeface="Cambria Math" panose="02040503050406030204" pitchFamily="18" charset="0"/>
                            </a:rPr>
                            <m:t>+1</m:t>
                          </m:r>
                        </m:den>
                      </m:f>
                    </m:oMath>
                  </m:oMathPara>
                </a14:m>
                <a:endParaRPr lang="en-US" sz="2250" dirty="0"/>
              </a:p>
            </p:txBody>
          </p:sp>
        </mc:Choice>
        <mc:Fallback xmlns="">
          <p:sp>
            <p:nvSpPr>
              <p:cNvPr id="18" name="Oval 17"/>
              <p:cNvSpPr>
                <a:spLocks noRot="1" noChangeAspect="1" noMove="1" noResize="1" noEditPoints="1" noAdjustHandles="1" noChangeArrowheads="1" noChangeShapeType="1" noTextEdit="1"/>
              </p:cNvSpPr>
              <p:nvPr/>
            </p:nvSpPr>
            <p:spPr>
              <a:xfrm>
                <a:off x="7310426" y="5175789"/>
                <a:ext cx="1232108" cy="740031"/>
              </a:xfrm>
              <a:prstGeom prst="ellipse">
                <a:avLst/>
              </a:prstGeom>
              <a:blipFill rotWithShape="0">
                <a:blip r:embed="rId3"/>
                <a:stretch>
                  <a:fillRect/>
                </a:stretch>
              </a:blipFill>
              <a:ln>
                <a:noFill/>
              </a:ln>
            </p:spPr>
            <p:txBody>
              <a:bodyPr/>
              <a:lstStyle/>
              <a:p>
                <a:r>
                  <a:rPr lang="en-US">
                    <a:noFill/>
                  </a:rPr>
                  <a:t> </a:t>
                </a:r>
              </a:p>
            </p:txBody>
          </p:sp>
        </mc:Fallback>
      </mc:AlternateContent>
      <p:sp>
        <p:nvSpPr>
          <p:cNvPr id="19" name="Content Placeholder 2"/>
          <p:cNvSpPr txBox="1">
            <a:spLocks/>
          </p:cNvSpPr>
          <p:nvPr/>
        </p:nvSpPr>
        <p:spPr>
          <a:xfrm>
            <a:off x="9553918" y="3874764"/>
            <a:ext cx="1799882" cy="5437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Layer 1</a:t>
            </a:r>
            <a:endParaRPr lang="en-US" dirty="0"/>
          </a:p>
        </p:txBody>
      </p:sp>
      <mc:AlternateContent xmlns:mc="http://schemas.openxmlformats.org/markup-compatibility/2006" xmlns:a14="http://schemas.microsoft.com/office/drawing/2010/main">
        <mc:Choice Requires="a14">
          <p:sp>
            <p:nvSpPr>
              <p:cNvPr id="20" name="Content Placeholder 2"/>
              <p:cNvSpPr txBox="1">
                <a:spLocks/>
              </p:cNvSpPr>
              <p:nvPr/>
            </p:nvSpPr>
            <p:spPr>
              <a:xfrm>
                <a:off x="9484075" y="2405706"/>
                <a:ext cx="1799882" cy="5437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Layer </a:t>
                </a:r>
                <a14:m>
                  <m:oMath xmlns:m="http://schemas.openxmlformats.org/officeDocument/2006/math">
                    <m:r>
                      <a:rPr lang="en-US" i="1">
                        <a:latin typeface="Cambria Math" panose="02040503050406030204" pitchFamily="18" charset="0"/>
                        <a:ea typeface="Cambria Math" panose="02040503050406030204" pitchFamily="18" charset="0"/>
                      </a:rPr>
                      <m:t>𝜆</m:t>
                    </m:r>
                  </m:oMath>
                </a14:m>
                <a:endParaRPr lang="en-US" dirty="0"/>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9484075" y="2405706"/>
                <a:ext cx="1799882" cy="543721"/>
              </a:xfrm>
              <a:prstGeom prst="rect">
                <a:avLst/>
              </a:prstGeom>
              <a:blipFill rotWithShape="0">
                <a:blip r:embed="rId4"/>
                <a:stretch>
                  <a:fillRect l="-7119" t="-19101" b="-20225"/>
                </a:stretch>
              </a:blipFill>
            </p:spPr>
            <p:txBody>
              <a:bodyPr/>
              <a:lstStyle/>
              <a:p>
                <a:r>
                  <a:rPr lang="en-US">
                    <a:noFill/>
                  </a:rPr>
                  <a:t> </a:t>
                </a:r>
              </a:p>
            </p:txBody>
          </p:sp>
        </mc:Fallback>
      </mc:AlternateContent>
      <p:sp>
        <p:nvSpPr>
          <p:cNvPr id="22" name="Oval 21"/>
          <p:cNvSpPr/>
          <p:nvPr/>
        </p:nvSpPr>
        <p:spPr>
          <a:xfrm>
            <a:off x="2943274" y="3851390"/>
            <a:ext cx="68320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3" name="Oval 22"/>
          <p:cNvSpPr/>
          <p:nvPr/>
        </p:nvSpPr>
        <p:spPr>
          <a:xfrm>
            <a:off x="3838074" y="3824502"/>
            <a:ext cx="70454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4" name="Straight Arrow Connector 23"/>
          <p:cNvCxnSpPr/>
          <p:nvPr/>
        </p:nvCxnSpPr>
        <p:spPr>
          <a:xfrm>
            <a:off x="2553707" y="41249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524413" y="41317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465954" y="40885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4807149" y="3809586"/>
            <a:ext cx="710686"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8" name="Oval 27"/>
          <p:cNvSpPr/>
          <p:nvPr/>
        </p:nvSpPr>
        <p:spPr>
          <a:xfrm>
            <a:off x="5748690" y="38095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9" name="Straight Arrow Connector 28"/>
          <p:cNvCxnSpPr/>
          <p:nvPr/>
        </p:nvCxnSpPr>
        <p:spPr>
          <a:xfrm>
            <a:off x="5359123" y="4083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704059" y="3451329"/>
            <a:ext cx="683200" cy="957955"/>
          </a:xfrm>
          <a:prstGeom prst="rect">
            <a:avLst/>
          </a:prstGeom>
          <a:noFill/>
        </p:spPr>
        <p:txBody>
          <a:bodyPr wrap="none" rtlCol="0">
            <a:spAutoFit/>
          </a:bodyPr>
          <a:lstStyle/>
          <a:p>
            <a:r>
              <a:rPr lang="en-US" sz="5625" dirty="0"/>
              <a:t>…</a:t>
            </a:r>
          </a:p>
        </p:txBody>
      </p:sp>
      <p:cxnSp>
        <p:nvCxnSpPr>
          <p:cNvPr id="31" name="Straight Arrow Connector 30"/>
          <p:cNvCxnSpPr/>
          <p:nvPr/>
        </p:nvCxnSpPr>
        <p:spPr>
          <a:xfrm>
            <a:off x="6329825" y="4083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Oval 31"/>
              <p:cNvSpPr/>
              <p:nvPr/>
            </p:nvSpPr>
            <p:spPr>
              <a:xfrm>
                <a:off x="7335826" y="3804189"/>
                <a:ext cx="1232108" cy="740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250" i="1" smtClean="0">
                              <a:latin typeface="Cambria Math" panose="02040503050406030204" pitchFamily="18" charset="0"/>
                            </a:rPr>
                          </m:ctrlPr>
                        </m:fPr>
                        <m:num>
                          <m:r>
                            <a:rPr lang="en-US" sz="2250" b="0" i="1" smtClean="0">
                              <a:latin typeface="Cambria Math" panose="02040503050406030204" pitchFamily="18" charset="0"/>
                            </a:rPr>
                            <m:t>2</m:t>
                          </m:r>
                          <m:r>
                            <a:rPr lang="en-US" sz="2250" i="1">
                              <a:latin typeface="Cambria Math" panose="02040503050406030204" pitchFamily="18" charset="0"/>
                            </a:rPr>
                            <m:t>𝑛</m:t>
                          </m:r>
                        </m:num>
                        <m:den>
                          <m:r>
                            <a:rPr lang="en-US" sz="2250" i="1">
                              <a:latin typeface="Cambria Math" panose="02040503050406030204" pitchFamily="18" charset="0"/>
                              <a:ea typeface="Cambria Math" panose="02040503050406030204" pitchFamily="18" charset="0"/>
                            </a:rPr>
                            <m:t>𝜆</m:t>
                          </m:r>
                          <m:r>
                            <a:rPr lang="en-US" sz="2250" i="1">
                              <a:latin typeface="Cambria Math" panose="02040503050406030204" pitchFamily="18" charset="0"/>
                              <a:ea typeface="Cambria Math" panose="02040503050406030204" pitchFamily="18" charset="0"/>
                            </a:rPr>
                            <m:t>+1</m:t>
                          </m:r>
                        </m:den>
                      </m:f>
                    </m:oMath>
                  </m:oMathPara>
                </a14:m>
                <a:endParaRPr lang="en-US" sz="2250" dirty="0"/>
              </a:p>
            </p:txBody>
          </p:sp>
        </mc:Choice>
        <mc:Fallback xmlns="">
          <p:sp>
            <p:nvSpPr>
              <p:cNvPr id="32" name="Oval 31"/>
              <p:cNvSpPr>
                <a:spLocks noRot="1" noChangeAspect="1" noMove="1" noResize="1" noEditPoints="1" noAdjustHandles="1" noChangeArrowheads="1" noChangeShapeType="1" noTextEdit="1"/>
              </p:cNvSpPr>
              <p:nvPr/>
            </p:nvSpPr>
            <p:spPr>
              <a:xfrm>
                <a:off x="7335826" y="3804189"/>
                <a:ext cx="1232108" cy="740031"/>
              </a:xfrm>
              <a:prstGeom prst="ellipse">
                <a:avLst/>
              </a:prstGeom>
              <a:blipFill rotWithShape="0">
                <a:blip r:embed="rId6"/>
                <a:stretch>
                  <a:fillRect/>
                </a:stretch>
              </a:blipFill>
              <a:ln>
                <a:noFill/>
              </a:ln>
            </p:spPr>
            <p:txBody>
              <a:bodyPr/>
              <a:lstStyle/>
              <a:p>
                <a:r>
                  <a:rPr lang="en-US">
                    <a:noFill/>
                  </a:rPr>
                  <a:t> </a:t>
                </a:r>
              </a:p>
            </p:txBody>
          </p:sp>
        </mc:Fallback>
      </mc:AlternateContent>
      <p:sp>
        <p:nvSpPr>
          <p:cNvPr id="34" name="Oval 33"/>
          <p:cNvSpPr/>
          <p:nvPr/>
        </p:nvSpPr>
        <p:spPr>
          <a:xfrm>
            <a:off x="2943274" y="22003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35" name="Oval 34"/>
          <p:cNvSpPr/>
          <p:nvPr/>
        </p:nvSpPr>
        <p:spPr>
          <a:xfrm>
            <a:off x="3884814" y="217350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36" name="Straight Arrow Connector 35"/>
          <p:cNvCxnSpPr/>
          <p:nvPr/>
        </p:nvCxnSpPr>
        <p:spPr>
          <a:xfrm>
            <a:off x="2553707" y="24739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524413" y="24807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465954" y="24375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4807149" y="21585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40" name="Oval 39"/>
          <p:cNvSpPr/>
          <p:nvPr/>
        </p:nvSpPr>
        <p:spPr>
          <a:xfrm>
            <a:off x="5748690" y="21585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1" name="Straight Arrow Connector 40"/>
          <p:cNvCxnSpPr/>
          <p:nvPr/>
        </p:nvCxnSpPr>
        <p:spPr>
          <a:xfrm>
            <a:off x="5359123" y="2432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704059" y="1800329"/>
            <a:ext cx="683200" cy="957955"/>
          </a:xfrm>
          <a:prstGeom prst="rect">
            <a:avLst/>
          </a:prstGeom>
          <a:noFill/>
        </p:spPr>
        <p:txBody>
          <a:bodyPr wrap="none" rtlCol="0">
            <a:spAutoFit/>
          </a:bodyPr>
          <a:lstStyle/>
          <a:p>
            <a:r>
              <a:rPr lang="en-US" sz="5625" dirty="0"/>
              <a:t>…</a:t>
            </a:r>
          </a:p>
        </p:txBody>
      </p:sp>
      <p:cxnSp>
        <p:nvCxnSpPr>
          <p:cNvPr id="43" name="Straight Arrow Connector 42"/>
          <p:cNvCxnSpPr/>
          <p:nvPr/>
        </p:nvCxnSpPr>
        <p:spPr>
          <a:xfrm>
            <a:off x="6329825" y="2432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Oval 43"/>
              <p:cNvSpPr/>
              <p:nvPr/>
            </p:nvSpPr>
            <p:spPr>
              <a:xfrm>
                <a:off x="7335826" y="2153189"/>
                <a:ext cx="1232108" cy="740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250" b="0" i="1" smtClean="0">
                          <a:latin typeface="Cambria Math"/>
                        </a:rPr>
                        <m:t>𝑛</m:t>
                      </m:r>
                    </m:oMath>
                  </m:oMathPara>
                </a14:m>
                <a:endParaRPr lang="en-US" sz="2250" dirty="0"/>
              </a:p>
            </p:txBody>
          </p:sp>
        </mc:Choice>
        <mc:Fallback xmlns="">
          <p:sp>
            <p:nvSpPr>
              <p:cNvPr id="44" name="Oval 43"/>
              <p:cNvSpPr>
                <a:spLocks noRot="1" noChangeAspect="1" noMove="1" noResize="1" noEditPoints="1" noAdjustHandles="1" noChangeArrowheads="1" noChangeShapeType="1" noTextEdit="1"/>
              </p:cNvSpPr>
              <p:nvPr/>
            </p:nvSpPr>
            <p:spPr>
              <a:xfrm>
                <a:off x="7335826" y="2153189"/>
                <a:ext cx="1232108" cy="740031"/>
              </a:xfrm>
              <a:prstGeom prst="ellipse">
                <a:avLst/>
              </a:prstGeom>
              <a:blipFill rotWithShape="1">
                <a:blip r:embed="rId7"/>
                <a:stretch>
                  <a:fillRect/>
                </a:stretch>
              </a:blipFill>
              <a:ln>
                <a:noFill/>
              </a:ln>
            </p:spPr>
            <p:txBody>
              <a:bodyPr/>
              <a:lstStyle/>
              <a:p>
                <a:r>
                  <a:rPr lang="en-US">
                    <a:noFill/>
                  </a:rPr>
                  <a:t> </a:t>
                </a:r>
              </a:p>
            </p:txBody>
          </p:sp>
        </mc:Fallback>
      </mc:AlternateContent>
      <p:cxnSp>
        <p:nvCxnSpPr>
          <p:cNvPr id="45" name="Straight Arrow Connector 44"/>
          <p:cNvCxnSpPr/>
          <p:nvPr/>
        </p:nvCxnSpPr>
        <p:spPr>
          <a:xfrm flipH="1" flipV="1">
            <a:off x="2370430" y="4527154"/>
            <a:ext cx="5262020" cy="66847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676736" y="2670933"/>
            <a:ext cx="683200" cy="957955"/>
          </a:xfrm>
          <a:prstGeom prst="rect">
            <a:avLst/>
          </a:prstGeom>
          <a:noFill/>
        </p:spPr>
        <p:txBody>
          <a:bodyPr wrap="none" rtlCol="0">
            <a:spAutoFit/>
          </a:bodyPr>
          <a:lstStyle/>
          <a:p>
            <a:r>
              <a:rPr lang="en-US" sz="5625" dirty="0"/>
              <a:t>…</a:t>
            </a:r>
          </a:p>
        </p:txBody>
      </p:sp>
      <p:cxnSp>
        <p:nvCxnSpPr>
          <p:cNvPr id="54" name="Straight Arrow Connector 53"/>
          <p:cNvCxnSpPr/>
          <p:nvPr/>
        </p:nvCxnSpPr>
        <p:spPr>
          <a:xfrm flipH="1" flipV="1">
            <a:off x="5611621" y="3634669"/>
            <a:ext cx="1816800" cy="26934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2235424" y="2870828"/>
            <a:ext cx="1907736" cy="2403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9868072" y="2733251"/>
            <a:ext cx="683200" cy="957955"/>
          </a:xfrm>
          <a:prstGeom prst="rect">
            <a:avLst/>
          </a:prstGeom>
          <a:noFill/>
        </p:spPr>
        <p:txBody>
          <a:bodyPr wrap="none" rtlCol="0">
            <a:spAutoFit/>
            <a:scene3d>
              <a:camera prst="orthographicFront">
                <a:rot lat="0" lon="0" rev="5400000"/>
              </a:camera>
              <a:lightRig rig="threePt" dir="t"/>
            </a:scene3d>
          </a:bodyPr>
          <a:lstStyle/>
          <a:p>
            <a:r>
              <a:rPr lang="en-US" sz="5625" dirty="0"/>
              <a:t>…</a:t>
            </a:r>
          </a:p>
        </p:txBody>
      </p:sp>
      <p:cxnSp>
        <p:nvCxnSpPr>
          <p:cNvPr id="47" name="Straight Arrow Connector 46"/>
          <p:cNvCxnSpPr>
            <a:stCxn id="4" idx="7"/>
          </p:cNvCxnSpPr>
          <p:nvPr/>
        </p:nvCxnSpPr>
        <p:spPr>
          <a:xfrm flipV="1">
            <a:off x="2472363" y="4384902"/>
            <a:ext cx="2550419" cy="919790"/>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22" idx="5"/>
          </p:cNvCxnSpPr>
          <p:nvPr/>
        </p:nvCxnSpPr>
        <p:spPr>
          <a:xfrm flipH="1" flipV="1">
            <a:off x="3526422" y="4327582"/>
            <a:ext cx="1533922" cy="852653"/>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5197414" y="2668427"/>
            <a:ext cx="685578" cy="2501968"/>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34" idx="4"/>
          </p:cNvCxnSpPr>
          <p:nvPr/>
        </p:nvCxnSpPr>
        <p:spPr>
          <a:xfrm flipV="1">
            <a:off x="3206158" y="2758284"/>
            <a:ext cx="27684" cy="1085884"/>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23" idx="0"/>
            <a:endCxn id="39" idx="3"/>
          </p:cNvCxnSpPr>
          <p:nvPr/>
        </p:nvCxnSpPr>
        <p:spPr>
          <a:xfrm flipV="1">
            <a:off x="4190345" y="2634778"/>
            <a:ext cx="701909" cy="1189724"/>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1823553" y="3930306"/>
            <a:ext cx="704754" cy="5638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6" name="Oval 55"/>
          <p:cNvSpPr/>
          <p:nvPr/>
        </p:nvSpPr>
        <p:spPr>
          <a:xfrm>
            <a:off x="1767246" y="2230915"/>
            <a:ext cx="705117" cy="5845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Tree>
    <p:extLst>
      <p:ext uri="{BB962C8B-B14F-4D97-AF65-F5344CB8AC3E}">
        <p14:creationId xmlns:p14="http://schemas.microsoft.com/office/powerpoint/2010/main" val="2696455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en-US" i="1">
                        <a:latin typeface="Cambria Math" panose="02040503050406030204" pitchFamily="18" charset="0"/>
                        <a:ea typeface="Cambria Math" panose="02040503050406030204" pitchFamily="18" charset="0"/>
                      </a:rPr>
                      <m:t>𝜆</m:t>
                    </m:r>
                  </m:oMath>
                </a14:m>
                <a:r>
                  <a:rPr lang="en-US" dirty="0"/>
                  <a:t>-Layered DAG (Catena)</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a:stretch>
              </a:blipFill>
            </p:spPr>
            <p:txBody>
              <a:bodyPr/>
              <a:lstStyle/>
              <a:p>
                <a:r>
                  <a:rPr lang="en-US">
                    <a:noFill/>
                  </a:rPr>
                  <a:t> </a:t>
                </a:r>
              </a:p>
            </p:txBody>
          </p:sp>
        </mc:Fallback>
      </mc:AlternateContent>
      <p:sp>
        <p:nvSpPr>
          <p:cNvPr id="3" name="Content Placeholder 2"/>
          <p:cNvSpPr>
            <a:spLocks noGrp="1"/>
          </p:cNvSpPr>
          <p:nvPr>
            <p:ph idx="1"/>
          </p:nvPr>
        </p:nvSpPr>
        <p:spPr>
          <a:xfrm>
            <a:off x="9641568" y="5208174"/>
            <a:ext cx="1799882" cy="543721"/>
          </a:xfrm>
        </p:spPr>
        <p:txBody>
          <a:bodyPr/>
          <a:lstStyle/>
          <a:p>
            <a:pPr marL="0" indent="0">
              <a:buNone/>
            </a:pPr>
            <a:r>
              <a:rPr lang="en-US" dirty="0" smtClean="0"/>
              <a:t>Layer 0</a:t>
            </a:r>
            <a:endParaRPr lang="en-US" dirty="0"/>
          </a:p>
        </p:txBody>
      </p:sp>
      <p:sp>
        <p:nvSpPr>
          <p:cNvPr id="4" name="Oval 3"/>
          <p:cNvSpPr/>
          <p:nvPr/>
        </p:nvSpPr>
        <p:spPr>
          <a:xfrm>
            <a:off x="1976333" y="5222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917874" y="5222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859414" y="519610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528307" y="5496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499013" y="55033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40554" y="54601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781749" y="51811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5723290" y="51811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2" name="Straight Arrow Connector 11"/>
          <p:cNvCxnSpPr/>
          <p:nvPr/>
        </p:nvCxnSpPr>
        <p:spPr>
          <a:xfrm>
            <a:off x="5333723" y="54547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678659" y="4822929"/>
            <a:ext cx="683200" cy="957955"/>
          </a:xfrm>
          <a:prstGeom prst="rect">
            <a:avLst/>
          </a:prstGeom>
          <a:noFill/>
        </p:spPr>
        <p:txBody>
          <a:bodyPr wrap="none" rtlCol="0">
            <a:spAutoFit/>
          </a:bodyPr>
          <a:lstStyle/>
          <a:p>
            <a:r>
              <a:rPr lang="en-US" sz="5625" dirty="0"/>
              <a:t>…</a:t>
            </a:r>
          </a:p>
        </p:txBody>
      </p:sp>
      <p:cxnSp>
        <p:nvCxnSpPr>
          <p:cNvPr id="17" name="Straight Arrow Connector 16"/>
          <p:cNvCxnSpPr/>
          <p:nvPr/>
        </p:nvCxnSpPr>
        <p:spPr>
          <a:xfrm>
            <a:off x="6304425" y="54547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Oval 17"/>
              <p:cNvSpPr/>
              <p:nvPr/>
            </p:nvSpPr>
            <p:spPr>
              <a:xfrm>
                <a:off x="7310426" y="5175789"/>
                <a:ext cx="1232108" cy="740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250" i="1">
                              <a:latin typeface="Cambria Math" panose="02040503050406030204" pitchFamily="18" charset="0"/>
                            </a:rPr>
                          </m:ctrlPr>
                        </m:fPr>
                        <m:num>
                          <m:r>
                            <a:rPr lang="en-US" sz="2250" i="1">
                              <a:latin typeface="Cambria Math" panose="02040503050406030204" pitchFamily="18" charset="0"/>
                            </a:rPr>
                            <m:t>𝑛</m:t>
                          </m:r>
                        </m:num>
                        <m:den>
                          <m:r>
                            <a:rPr lang="en-US" sz="2250" i="1">
                              <a:latin typeface="Cambria Math" panose="02040503050406030204" pitchFamily="18" charset="0"/>
                              <a:ea typeface="Cambria Math" panose="02040503050406030204" pitchFamily="18" charset="0"/>
                            </a:rPr>
                            <m:t>𝜆</m:t>
                          </m:r>
                          <m:r>
                            <a:rPr lang="en-US" sz="2250" i="1">
                              <a:latin typeface="Cambria Math" panose="02040503050406030204" pitchFamily="18" charset="0"/>
                              <a:ea typeface="Cambria Math" panose="02040503050406030204" pitchFamily="18" charset="0"/>
                            </a:rPr>
                            <m:t>+1</m:t>
                          </m:r>
                        </m:den>
                      </m:f>
                    </m:oMath>
                  </m:oMathPara>
                </a14:m>
                <a:endParaRPr lang="en-US" sz="2250" dirty="0"/>
              </a:p>
            </p:txBody>
          </p:sp>
        </mc:Choice>
        <mc:Fallback xmlns="">
          <p:sp>
            <p:nvSpPr>
              <p:cNvPr id="18" name="Oval 17"/>
              <p:cNvSpPr>
                <a:spLocks noRot="1" noChangeAspect="1" noMove="1" noResize="1" noEditPoints="1" noAdjustHandles="1" noChangeArrowheads="1" noChangeShapeType="1" noTextEdit="1"/>
              </p:cNvSpPr>
              <p:nvPr/>
            </p:nvSpPr>
            <p:spPr>
              <a:xfrm>
                <a:off x="7310426" y="5175789"/>
                <a:ext cx="1232108" cy="740031"/>
              </a:xfrm>
              <a:prstGeom prst="ellipse">
                <a:avLst/>
              </a:prstGeom>
              <a:blipFill rotWithShape="0">
                <a:blip r:embed="rId3"/>
                <a:stretch>
                  <a:fillRect/>
                </a:stretch>
              </a:blipFill>
              <a:ln>
                <a:noFill/>
              </a:ln>
            </p:spPr>
            <p:txBody>
              <a:bodyPr/>
              <a:lstStyle/>
              <a:p>
                <a:r>
                  <a:rPr lang="en-US">
                    <a:noFill/>
                  </a:rPr>
                  <a:t> </a:t>
                </a:r>
              </a:p>
            </p:txBody>
          </p:sp>
        </mc:Fallback>
      </mc:AlternateContent>
      <p:sp>
        <p:nvSpPr>
          <p:cNvPr id="19" name="Content Placeholder 2"/>
          <p:cNvSpPr txBox="1">
            <a:spLocks/>
          </p:cNvSpPr>
          <p:nvPr/>
        </p:nvSpPr>
        <p:spPr>
          <a:xfrm>
            <a:off x="9553918" y="3874764"/>
            <a:ext cx="1799882" cy="5437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Layer 1</a:t>
            </a:r>
            <a:endParaRPr lang="en-US" dirty="0"/>
          </a:p>
        </p:txBody>
      </p:sp>
      <mc:AlternateContent xmlns:mc="http://schemas.openxmlformats.org/markup-compatibility/2006" xmlns:a14="http://schemas.microsoft.com/office/drawing/2010/main">
        <mc:Choice Requires="a14">
          <p:sp>
            <p:nvSpPr>
              <p:cNvPr id="20" name="Content Placeholder 2"/>
              <p:cNvSpPr txBox="1">
                <a:spLocks/>
              </p:cNvSpPr>
              <p:nvPr/>
            </p:nvSpPr>
            <p:spPr>
              <a:xfrm>
                <a:off x="9484075" y="2405706"/>
                <a:ext cx="1799882" cy="5437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Layer </a:t>
                </a:r>
                <a14:m>
                  <m:oMath xmlns:m="http://schemas.openxmlformats.org/officeDocument/2006/math">
                    <m:r>
                      <a:rPr lang="en-US" i="1">
                        <a:latin typeface="Cambria Math" panose="02040503050406030204" pitchFamily="18" charset="0"/>
                        <a:ea typeface="Cambria Math" panose="02040503050406030204" pitchFamily="18" charset="0"/>
                      </a:rPr>
                      <m:t>𝜆</m:t>
                    </m:r>
                  </m:oMath>
                </a14:m>
                <a:endParaRPr lang="en-US" dirty="0"/>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9484075" y="2405706"/>
                <a:ext cx="1799882" cy="543721"/>
              </a:xfrm>
              <a:prstGeom prst="rect">
                <a:avLst/>
              </a:prstGeom>
              <a:blipFill rotWithShape="0">
                <a:blip r:embed="rId4"/>
                <a:stretch>
                  <a:fillRect l="-7119" t="-19101" b="-20225"/>
                </a:stretch>
              </a:blipFill>
            </p:spPr>
            <p:txBody>
              <a:bodyPr/>
              <a:lstStyle/>
              <a:p>
                <a:r>
                  <a:rPr lang="en-US">
                    <a:noFill/>
                  </a:rPr>
                  <a:t> </a:t>
                </a:r>
              </a:p>
            </p:txBody>
          </p:sp>
        </mc:Fallback>
      </mc:AlternateContent>
      <p:sp>
        <p:nvSpPr>
          <p:cNvPr id="21" name="Oval 20"/>
          <p:cNvSpPr/>
          <p:nvPr/>
        </p:nvSpPr>
        <p:spPr>
          <a:xfrm>
            <a:off x="1823553" y="3930306"/>
            <a:ext cx="704754" cy="5638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2" name="Oval 21"/>
          <p:cNvSpPr/>
          <p:nvPr/>
        </p:nvSpPr>
        <p:spPr>
          <a:xfrm>
            <a:off x="2943274" y="3851390"/>
            <a:ext cx="68320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3" name="Oval 22"/>
          <p:cNvSpPr/>
          <p:nvPr/>
        </p:nvSpPr>
        <p:spPr>
          <a:xfrm>
            <a:off x="3838074" y="3824502"/>
            <a:ext cx="70454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4" name="Straight Arrow Connector 23"/>
          <p:cNvCxnSpPr/>
          <p:nvPr/>
        </p:nvCxnSpPr>
        <p:spPr>
          <a:xfrm>
            <a:off x="2553707" y="41249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524413" y="41317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465954" y="40885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4807149" y="38095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8" name="Oval 27"/>
          <p:cNvSpPr/>
          <p:nvPr/>
        </p:nvSpPr>
        <p:spPr>
          <a:xfrm>
            <a:off x="5748690" y="38095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9" name="Straight Arrow Connector 28"/>
          <p:cNvCxnSpPr/>
          <p:nvPr/>
        </p:nvCxnSpPr>
        <p:spPr>
          <a:xfrm>
            <a:off x="5359123" y="4083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704059" y="3451329"/>
            <a:ext cx="683200" cy="957955"/>
          </a:xfrm>
          <a:prstGeom prst="rect">
            <a:avLst/>
          </a:prstGeom>
          <a:noFill/>
        </p:spPr>
        <p:txBody>
          <a:bodyPr wrap="none" rtlCol="0">
            <a:spAutoFit/>
          </a:bodyPr>
          <a:lstStyle/>
          <a:p>
            <a:r>
              <a:rPr lang="en-US" sz="5625" dirty="0"/>
              <a:t>…</a:t>
            </a:r>
          </a:p>
        </p:txBody>
      </p:sp>
      <p:cxnSp>
        <p:nvCxnSpPr>
          <p:cNvPr id="31" name="Straight Arrow Connector 30"/>
          <p:cNvCxnSpPr/>
          <p:nvPr/>
        </p:nvCxnSpPr>
        <p:spPr>
          <a:xfrm>
            <a:off x="6329825" y="4083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Oval 31"/>
              <p:cNvSpPr/>
              <p:nvPr/>
            </p:nvSpPr>
            <p:spPr>
              <a:xfrm>
                <a:off x="7335826" y="3804189"/>
                <a:ext cx="1232108" cy="740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250" i="1" smtClean="0">
                              <a:latin typeface="Cambria Math" panose="02040503050406030204" pitchFamily="18" charset="0"/>
                            </a:rPr>
                          </m:ctrlPr>
                        </m:fPr>
                        <m:num>
                          <m:r>
                            <a:rPr lang="en-US" sz="2250" b="0" i="1" smtClean="0">
                              <a:latin typeface="Cambria Math" panose="02040503050406030204" pitchFamily="18" charset="0"/>
                            </a:rPr>
                            <m:t>2</m:t>
                          </m:r>
                          <m:r>
                            <a:rPr lang="en-US" sz="2250" i="1">
                              <a:latin typeface="Cambria Math" panose="02040503050406030204" pitchFamily="18" charset="0"/>
                            </a:rPr>
                            <m:t>𝑛</m:t>
                          </m:r>
                        </m:num>
                        <m:den>
                          <m:r>
                            <a:rPr lang="en-US" sz="2250" i="1">
                              <a:latin typeface="Cambria Math" panose="02040503050406030204" pitchFamily="18" charset="0"/>
                              <a:ea typeface="Cambria Math" panose="02040503050406030204" pitchFamily="18" charset="0"/>
                            </a:rPr>
                            <m:t>𝜆</m:t>
                          </m:r>
                          <m:r>
                            <a:rPr lang="en-US" sz="2250" i="1">
                              <a:latin typeface="Cambria Math" panose="02040503050406030204" pitchFamily="18" charset="0"/>
                              <a:ea typeface="Cambria Math" panose="02040503050406030204" pitchFamily="18" charset="0"/>
                            </a:rPr>
                            <m:t>+1</m:t>
                          </m:r>
                        </m:den>
                      </m:f>
                    </m:oMath>
                  </m:oMathPara>
                </a14:m>
                <a:endParaRPr lang="en-US" sz="2250" dirty="0"/>
              </a:p>
            </p:txBody>
          </p:sp>
        </mc:Choice>
        <mc:Fallback xmlns="">
          <p:sp>
            <p:nvSpPr>
              <p:cNvPr id="32" name="Oval 31"/>
              <p:cNvSpPr>
                <a:spLocks noRot="1" noChangeAspect="1" noMove="1" noResize="1" noEditPoints="1" noAdjustHandles="1" noChangeArrowheads="1" noChangeShapeType="1" noTextEdit="1"/>
              </p:cNvSpPr>
              <p:nvPr/>
            </p:nvSpPr>
            <p:spPr>
              <a:xfrm>
                <a:off x="7335826" y="3804189"/>
                <a:ext cx="1232108" cy="740031"/>
              </a:xfrm>
              <a:prstGeom prst="ellipse">
                <a:avLst/>
              </a:prstGeom>
              <a:blipFill rotWithShape="0">
                <a:blip r:embed="rId6"/>
                <a:stretch>
                  <a:fillRect/>
                </a:stretch>
              </a:blipFill>
              <a:ln>
                <a:noFill/>
              </a:ln>
            </p:spPr>
            <p:txBody>
              <a:bodyPr/>
              <a:lstStyle/>
              <a:p>
                <a:r>
                  <a:rPr lang="en-US">
                    <a:noFill/>
                  </a:rPr>
                  <a:t> </a:t>
                </a:r>
              </a:p>
            </p:txBody>
          </p:sp>
        </mc:Fallback>
      </mc:AlternateContent>
      <p:sp>
        <p:nvSpPr>
          <p:cNvPr id="34" name="Oval 33"/>
          <p:cNvSpPr/>
          <p:nvPr/>
        </p:nvSpPr>
        <p:spPr>
          <a:xfrm>
            <a:off x="2943274" y="22003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35" name="Oval 34"/>
          <p:cNvSpPr/>
          <p:nvPr/>
        </p:nvSpPr>
        <p:spPr>
          <a:xfrm>
            <a:off x="3884814" y="217350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36" name="Straight Arrow Connector 35"/>
          <p:cNvCxnSpPr/>
          <p:nvPr/>
        </p:nvCxnSpPr>
        <p:spPr>
          <a:xfrm>
            <a:off x="2553707" y="24739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524413" y="24807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465954" y="24375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4807149" y="21585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40" name="Oval 39"/>
          <p:cNvSpPr/>
          <p:nvPr/>
        </p:nvSpPr>
        <p:spPr>
          <a:xfrm>
            <a:off x="5748690" y="21585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1" name="Straight Arrow Connector 40"/>
          <p:cNvCxnSpPr/>
          <p:nvPr/>
        </p:nvCxnSpPr>
        <p:spPr>
          <a:xfrm>
            <a:off x="5359123" y="2432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704059" y="1800329"/>
            <a:ext cx="683200" cy="957955"/>
          </a:xfrm>
          <a:prstGeom prst="rect">
            <a:avLst/>
          </a:prstGeom>
          <a:noFill/>
        </p:spPr>
        <p:txBody>
          <a:bodyPr wrap="none" rtlCol="0">
            <a:spAutoFit/>
          </a:bodyPr>
          <a:lstStyle/>
          <a:p>
            <a:r>
              <a:rPr lang="en-US" sz="5625" dirty="0"/>
              <a:t>…</a:t>
            </a:r>
          </a:p>
        </p:txBody>
      </p:sp>
      <p:cxnSp>
        <p:nvCxnSpPr>
          <p:cNvPr id="43" name="Straight Arrow Connector 42"/>
          <p:cNvCxnSpPr/>
          <p:nvPr/>
        </p:nvCxnSpPr>
        <p:spPr>
          <a:xfrm>
            <a:off x="6329825" y="2432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Oval 43"/>
              <p:cNvSpPr/>
              <p:nvPr/>
            </p:nvSpPr>
            <p:spPr>
              <a:xfrm>
                <a:off x="7335826" y="2153189"/>
                <a:ext cx="1232108" cy="740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250" b="0" i="1" smtClean="0">
                          <a:latin typeface="Cambria Math"/>
                        </a:rPr>
                        <m:t>𝑛</m:t>
                      </m:r>
                    </m:oMath>
                  </m:oMathPara>
                </a14:m>
                <a:endParaRPr lang="en-US" sz="2250" dirty="0"/>
              </a:p>
            </p:txBody>
          </p:sp>
        </mc:Choice>
        <mc:Fallback xmlns="">
          <p:sp>
            <p:nvSpPr>
              <p:cNvPr id="44" name="Oval 43"/>
              <p:cNvSpPr>
                <a:spLocks noRot="1" noChangeAspect="1" noMove="1" noResize="1" noEditPoints="1" noAdjustHandles="1" noChangeArrowheads="1" noChangeShapeType="1" noTextEdit="1"/>
              </p:cNvSpPr>
              <p:nvPr/>
            </p:nvSpPr>
            <p:spPr>
              <a:xfrm>
                <a:off x="7335826" y="2153189"/>
                <a:ext cx="1232108" cy="740031"/>
              </a:xfrm>
              <a:prstGeom prst="ellipse">
                <a:avLst/>
              </a:prstGeom>
              <a:blipFill rotWithShape="1">
                <a:blip r:embed="rId7"/>
                <a:stretch>
                  <a:fillRect/>
                </a:stretch>
              </a:blipFill>
              <a:ln>
                <a:noFill/>
              </a:ln>
            </p:spPr>
            <p:txBody>
              <a:bodyPr/>
              <a:lstStyle/>
              <a:p>
                <a:r>
                  <a:rPr lang="en-US">
                    <a:noFill/>
                  </a:rPr>
                  <a:t> </a:t>
                </a:r>
              </a:p>
            </p:txBody>
          </p:sp>
        </mc:Fallback>
      </mc:AlternateContent>
      <p:cxnSp>
        <p:nvCxnSpPr>
          <p:cNvPr id="45" name="Straight Arrow Connector 44"/>
          <p:cNvCxnSpPr/>
          <p:nvPr/>
        </p:nvCxnSpPr>
        <p:spPr>
          <a:xfrm flipH="1" flipV="1">
            <a:off x="2370430" y="4527154"/>
            <a:ext cx="5262020" cy="66847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676736" y="2670933"/>
            <a:ext cx="683200" cy="957955"/>
          </a:xfrm>
          <a:prstGeom prst="rect">
            <a:avLst/>
          </a:prstGeom>
          <a:noFill/>
        </p:spPr>
        <p:txBody>
          <a:bodyPr wrap="none" rtlCol="0">
            <a:spAutoFit/>
          </a:bodyPr>
          <a:lstStyle/>
          <a:p>
            <a:r>
              <a:rPr lang="en-US" sz="5625" dirty="0"/>
              <a:t>…</a:t>
            </a:r>
          </a:p>
        </p:txBody>
      </p:sp>
      <p:cxnSp>
        <p:nvCxnSpPr>
          <p:cNvPr id="54" name="Straight Arrow Connector 53"/>
          <p:cNvCxnSpPr/>
          <p:nvPr/>
        </p:nvCxnSpPr>
        <p:spPr>
          <a:xfrm flipH="1" flipV="1">
            <a:off x="5611621" y="3634669"/>
            <a:ext cx="1816800" cy="26934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2235424" y="2870828"/>
            <a:ext cx="1907736" cy="2403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9868072" y="2733251"/>
            <a:ext cx="683200" cy="957955"/>
          </a:xfrm>
          <a:prstGeom prst="rect">
            <a:avLst/>
          </a:prstGeom>
          <a:noFill/>
        </p:spPr>
        <p:txBody>
          <a:bodyPr wrap="none" rtlCol="0">
            <a:spAutoFit/>
            <a:scene3d>
              <a:camera prst="orthographicFront">
                <a:rot lat="0" lon="0" rev="5400000"/>
              </a:camera>
              <a:lightRig rig="threePt" dir="t"/>
            </a:scene3d>
          </a:bodyPr>
          <a:lstStyle/>
          <a:p>
            <a:r>
              <a:rPr lang="en-US" sz="5625" dirty="0"/>
              <a:t>…</a:t>
            </a:r>
          </a:p>
        </p:txBody>
      </p:sp>
      <p:cxnSp>
        <p:nvCxnSpPr>
          <p:cNvPr id="47" name="Straight Arrow Connector 46"/>
          <p:cNvCxnSpPr>
            <a:stCxn id="4" idx="7"/>
          </p:cNvCxnSpPr>
          <p:nvPr/>
        </p:nvCxnSpPr>
        <p:spPr>
          <a:xfrm flipV="1">
            <a:off x="2472363" y="4384902"/>
            <a:ext cx="2550419" cy="919790"/>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22" idx="5"/>
          </p:cNvCxnSpPr>
          <p:nvPr/>
        </p:nvCxnSpPr>
        <p:spPr>
          <a:xfrm flipH="1" flipV="1">
            <a:off x="3526422" y="4327582"/>
            <a:ext cx="1533922" cy="852653"/>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5197414" y="2668427"/>
            <a:ext cx="685578" cy="2501968"/>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34" idx="4"/>
          </p:cNvCxnSpPr>
          <p:nvPr/>
        </p:nvCxnSpPr>
        <p:spPr>
          <a:xfrm flipV="1">
            <a:off x="3206158" y="2758284"/>
            <a:ext cx="27684" cy="1085884"/>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23" idx="0"/>
            <a:endCxn id="39" idx="3"/>
          </p:cNvCxnSpPr>
          <p:nvPr/>
        </p:nvCxnSpPr>
        <p:spPr>
          <a:xfrm flipV="1">
            <a:off x="4190345" y="2634778"/>
            <a:ext cx="701909" cy="1189724"/>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Curved Connector 51"/>
          <p:cNvCxnSpPr>
            <a:stCxn id="5" idx="4"/>
            <a:endCxn id="11" idx="4"/>
          </p:cNvCxnSpPr>
          <p:nvPr/>
        </p:nvCxnSpPr>
        <p:spPr>
          <a:xfrm rot="5400000" flipH="1" flipV="1">
            <a:off x="4590248" y="4357274"/>
            <a:ext cx="41804" cy="2805416"/>
          </a:xfrm>
          <a:prstGeom prst="curvedConnector3">
            <a:avLst>
              <a:gd name="adj1" fmla="val -546838"/>
            </a:avLst>
          </a:prstGeom>
          <a:ln w="44450">
            <a:solidFill>
              <a:srgbClr val="FF0000">
                <a:alpha val="61000"/>
              </a:srgb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193435" y="6125403"/>
            <a:ext cx="9640844" cy="523220"/>
          </a:xfrm>
          <a:prstGeom prst="rect">
            <a:avLst/>
          </a:prstGeom>
          <a:noFill/>
        </p:spPr>
        <p:txBody>
          <a:bodyPr wrap="none" rtlCol="0">
            <a:spAutoFit/>
          </a:bodyPr>
          <a:lstStyle/>
          <a:p>
            <a:r>
              <a:rPr lang="en-US" sz="2800" dirty="0" smtClean="0">
                <a:solidFill>
                  <a:srgbClr val="FF0000"/>
                </a:solidFill>
              </a:rPr>
              <a:t>Disallowed! All edges must go to a higher layer (except for (i,i+1))</a:t>
            </a:r>
            <a:endParaRPr lang="en-US" sz="2800" dirty="0">
              <a:solidFill>
                <a:srgbClr val="FF0000"/>
              </a:solidFill>
            </a:endParaRPr>
          </a:p>
        </p:txBody>
      </p:sp>
      <p:sp>
        <p:nvSpPr>
          <p:cNvPr id="56" name="Oval 55"/>
          <p:cNvSpPr/>
          <p:nvPr/>
        </p:nvSpPr>
        <p:spPr>
          <a:xfrm>
            <a:off x="1767246" y="2230915"/>
            <a:ext cx="705117" cy="5845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Tree>
    <p:extLst>
      <p:ext uri="{BB962C8B-B14F-4D97-AF65-F5344CB8AC3E}">
        <p14:creationId xmlns:p14="http://schemas.microsoft.com/office/powerpoint/2010/main" val="11684267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Layered Graphs are Reducible</a:t>
            </a:r>
            <a:endParaRPr lang="en-US" dirty="0"/>
          </a:p>
        </p:txBody>
      </p:sp>
      <p:sp>
        <p:nvSpPr>
          <p:cNvPr id="4" name="Rectangle 3"/>
          <p:cNvSpPr/>
          <p:nvPr/>
        </p:nvSpPr>
        <p:spPr>
          <a:xfrm>
            <a:off x="755733" y="1528764"/>
            <a:ext cx="11080583" cy="1166811"/>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838200" y="160655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Theorem (Layered Graphs Not Depth Robust): </a:t>
                </a:r>
                <a:r>
                  <a:rPr lang="en-US" dirty="0" smtClean="0"/>
                  <a:t>Let </a:t>
                </a:r>
                <a:r>
                  <a:rPr lang="en-US" dirty="0"/>
                  <a:t>G </a:t>
                </a:r>
                <a:r>
                  <a:rPr lang="en-US" dirty="0" smtClean="0"/>
                  <a:t>be a </a:t>
                </a:r>
                <a14:m>
                  <m:oMath xmlns:m="http://schemas.openxmlformats.org/officeDocument/2006/math">
                    <m:r>
                      <a:rPr lang="en-US" i="1">
                        <a:latin typeface="Cambria Math" panose="02040503050406030204" pitchFamily="18" charset="0"/>
                        <a:ea typeface="Cambria Math" panose="02040503050406030204" pitchFamily="18" charset="0"/>
                      </a:rPr>
                      <m:t>𝜆</m:t>
                    </m:r>
                  </m:oMath>
                </a14:m>
                <a:r>
                  <a:rPr lang="en-US" dirty="0"/>
                  <a:t>-Layered </a:t>
                </a:r>
                <a:r>
                  <a:rPr lang="en-US" dirty="0" smtClean="0"/>
                  <a:t>DAG then G is </a:t>
                </a:r>
                <a14:m>
                  <m:oMath xmlns:m="http://schemas.openxmlformats.org/officeDocument/2006/math">
                    <m:d>
                      <m:dPr>
                        <m:ctrlPr>
                          <a:rPr lang="en-US" i="1" smtClean="0">
                            <a:latin typeface="Cambria Math" panose="02040503050406030204" pitchFamily="18" charset="0"/>
                          </a:rPr>
                        </m:ctrlPr>
                      </m:dPr>
                      <m:e>
                        <m:sSup>
                          <m:sSupPr>
                            <m:ctrlPr>
                              <a:rPr lang="en-US"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2/3</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1/3</m:t>
                            </m:r>
                          </m:sup>
                        </m:sSup>
                        <m:d>
                          <m:dPr>
                            <m:ctrlPr>
                              <a:rPr lang="en-US" b="0"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+1</m:t>
                            </m:r>
                          </m:e>
                        </m:d>
                      </m:e>
                    </m:d>
                  </m:oMath>
                </a14:m>
                <a:r>
                  <a:rPr lang="en-US" dirty="0" smtClean="0"/>
                  <a:t>-reducible.   </a:t>
                </a:r>
                <a:endParaRPr lang="en-US" dirty="0"/>
              </a:p>
              <a:p>
                <a:pPr marL="0" indent="0" algn="ctr">
                  <a:buFont typeface="Arial" panose="020B0604020202020204" pitchFamily="34" charset="0"/>
                  <a:buNone/>
                </a:pPr>
                <a:endParaRPr lang="en-US" i="1" dirty="0">
                  <a:latin typeface="Cambria Math" panose="02040503050406030204" pitchFamily="18" charset="0"/>
                </a:endParaRPr>
              </a:p>
              <a:p>
                <a:pPr marL="0" indent="0">
                  <a:buFont typeface="Arial" panose="020B0604020202020204" pitchFamily="34" charset="0"/>
                  <a:buNone/>
                </a:pPr>
                <a:endParaRPr lang="en-US" dirty="0"/>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838200" y="1606550"/>
                <a:ext cx="10515600" cy="4351338"/>
              </a:xfrm>
              <a:prstGeom prst="rect">
                <a:avLst/>
              </a:prstGeom>
              <a:blipFill rotWithShape="0">
                <a:blip r:embed="rId2"/>
                <a:stretch>
                  <a:fillRect l="-1217" t="-2384"/>
                </a:stretch>
              </a:blipFill>
            </p:spPr>
            <p:txBody>
              <a:bodyPr/>
              <a:lstStyle/>
              <a:p>
                <a:r>
                  <a:rPr lang="en-US">
                    <a:noFill/>
                  </a:rPr>
                  <a:t> </a:t>
                </a:r>
              </a:p>
            </p:txBody>
          </p:sp>
        </mc:Fallback>
      </mc:AlternateContent>
      <p:sp>
        <p:nvSpPr>
          <p:cNvPr id="8" name="Rectangle 7"/>
          <p:cNvSpPr/>
          <p:nvPr/>
        </p:nvSpPr>
        <p:spPr>
          <a:xfrm>
            <a:off x="2557389" y="3327955"/>
            <a:ext cx="237566" cy="369332"/>
          </a:xfrm>
          <a:prstGeom prst="rect">
            <a:avLst/>
          </a:prstGeom>
        </p:spPr>
        <p:txBody>
          <a:bodyPr wrap="none">
            <a:spAutoFit/>
          </a:bodyPr>
          <a:lstStyle/>
          <a:p>
            <a:r>
              <a:rPr lang="en-US" dirty="0" smtClean="0"/>
              <a:t> </a:t>
            </a:r>
            <a:endParaRPr lang="en-US" dirty="0"/>
          </a:p>
        </p:txBody>
      </p:sp>
      <mc:AlternateContent xmlns:mc="http://schemas.openxmlformats.org/markup-compatibility/2006" xmlns:a14="http://schemas.microsoft.com/office/drawing/2010/main">
        <mc:Choice Requires="a14">
          <p:sp>
            <p:nvSpPr>
              <p:cNvPr id="9" name="Rectangle 8"/>
              <p:cNvSpPr/>
              <p:nvPr/>
            </p:nvSpPr>
            <p:spPr>
              <a:xfrm>
                <a:off x="745564" y="2965906"/>
                <a:ext cx="10461646" cy="1440459"/>
              </a:xfrm>
              <a:prstGeom prst="rect">
                <a:avLst/>
              </a:prstGeom>
            </p:spPr>
            <p:txBody>
              <a:bodyPr wrap="none">
                <a:spAutoFit/>
              </a:bodyPr>
              <a:lstStyle/>
              <a:p>
                <a:r>
                  <a:rPr lang="en-US" sz="2800" b="1" dirty="0" smtClean="0"/>
                  <a:t>Proof: </a:t>
                </a:r>
                <a:r>
                  <a:rPr lang="en-US" sz="2800" dirty="0" smtClean="0"/>
                  <a:t>Let</a:t>
                </a:r>
                <a14:m>
                  <m:oMath xmlns:m="http://schemas.openxmlformats.org/officeDocument/2006/math">
                    <m:r>
                      <a:rPr lang="en-US" sz="2800" b="1" i="0" smtClean="0">
                        <a:latin typeface="Cambria Math" panose="02040503050406030204" pitchFamily="18" charset="0"/>
                      </a:rPr>
                      <m:t> </m:t>
                    </m:r>
                    <m:r>
                      <a:rPr lang="en-US" sz="2800" b="1" i="0" smtClean="0">
                        <a:solidFill>
                          <a:srgbClr val="FF0000"/>
                        </a:solidFill>
                        <a:latin typeface="Cambria Math" panose="02040503050406030204" pitchFamily="18" charset="0"/>
                      </a:rPr>
                      <m:t>𝐒</m:t>
                    </m:r>
                    <m:r>
                      <a:rPr lang="en-US" sz="2800" b="1" i="0" smtClean="0">
                        <a:solidFill>
                          <a:srgbClr val="FF0000"/>
                        </a:solidFill>
                        <a:latin typeface="Cambria Math" panose="02040503050406030204" pitchFamily="18" charset="0"/>
                      </a:rPr>
                      <m:t>=</m:t>
                    </m:r>
                    <m:d>
                      <m:dPr>
                        <m:begChr m:val="{"/>
                        <m:endChr m:val="}"/>
                        <m:ctrlPr>
                          <a:rPr lang="en-US" sz="2800" b="1" i="1">
                            <a:solidFill>
                              <a:srgbClr val="FF0000"/>
                            </a:solidFill>
                            <a:latin typeface="Cambria Math" panose="02040503050406030204" pitchFamily="18" charset="0"/>
                          </a:rPr>
                        </m:ctrlPr>
                      </m:dPr>
                      <m:e>
                        <m:sSup>
                          <m:sSupPr>
                            <m:ctrlPr>
                              <a:rPr lang="en-US" sz="2800" b="1" i="1">
                                <a:solidFill>
                                  <a:srgbClr val="FF0000"/>
                                </a:solidFill>
                                <a:latin typeface="Cambria Math" panose="02040503050406030204" pitchFamily="18" charset="0"/>
                              </a:rPr>
                            </m:ctrlPr>
                          </m:sSupPr>
                          <m:e>
                            <m:r>
                              <a:rPr lang="en-US" sz="2800" b="1" i="1">
                                <a:solidFill>
                                  <a:srgbClr val="FF0000"/>
                                </a:solidFill>
                                <a:latin typeface="Cambria Math" panose="02040503050406030204" pitchFamily="18" charset="0"/>
                              </a:rPr>
                              <m:t>𝒊</m:t>
                            </m:r>
                            <m:r>
                              <a:rPr lang="en-US" sz="2800" b="1" i="1">
                                <a:solidFill>
                                  <a:srgbClr val="FF0000"/>
                                </a:solidFill>
                                <a:latin typeface="Cambria Math" panose="02040503050406030204" pitchFamily="18" charset="0"/>
                                <a:ea typeface="Cambria Math" panose="02040503050406030204" pitchFamily="18" charset="0"/>
                              </a:rPr>
                              <m:t>×</m:t>
                            </m:r>
                            <m:r>
                              <a:rPr lang="en-US" sz="2800" b="1" i="1">
                                <a:solidFill>
                                  <a:srgbClr val="FF0000"/>
                                </a:solidFill>
                                <a:latin typeface="Cambria Math" panose="02040503050406030204" pitchFamily="18" charset="0"/>
                              </a:rPr>
                              <m:t>𝒏</m:t>
                            </m:r>
                          </m:e>
                          <m:sup>
                            <m:r>
                              <a:rPr lang="en-US" sz="2800" b="1" i="1">
                                <a:solidFill>
                                  <a:srgbClr val="FF0000"/>
                                </a:solidFill>
                                <a:latin typeface="Cambria Math" panose="02040503050406030204" pitchFamily="18" charset="0"/>
                              </a:rPr>
                              <m:t>𝟏</m:t>
                            </m:r>
                            <m:r>
                              <a:rPr lang="en-US" sz="2800" b="1" i="1">
                                <a:solidFill>
                                  <a:srgbClr val="FF0000"/>
                                </a:solidFill>
                                <a:latin typeface="Cambria Math" panose="02040503050406030204" pitchFamily="18" charset="0"/>
                              </a:rPr>
                              <m:t>/</m:t>
                            </m:r>
                            <m:r>
                              <a:rPr lang="en-US" sz="2800" b="1" i="1">
                                <a:solidFill>
                                  <a:srgbClr val="FF0000"/>
                                </a:solidFill>
                                <a:latin typeface="Cambria Math" panose="02040503050406030204" pitchFamily="18" charset="0"/>
                              </a:rPr>
                              <m:t>𝟑</m:t>
                            </m:r>
                          </m:sup>
                        </m:sSup>
                      </m:e>
                      <m:e>
                        <m:sSup>
                          <m:sSupPr>
                            <m:ctrlPr>
                              <a:rPr lang="en-US" sz="2800" b="1" i="1">
                                <a:solidFill>
                                  <a:srgbClr val="FF0000"/>
                                </a:solidFill>
                                <a:latin typeface="Cambria Math" panose="02040503050406030204" pitchFamily="18" charset="0"/>
                              </a:rPr>
                            </m:ctrlPr>
                          </m:sSupPr>
                          <m:e>
                            <m:r>
                              <a:rPr lang="en-US" sz="2800" b="1" i="1">
                                <a:solidFill>
                                  <a:srgbClr val="FF0000"/>
                                </a:solidFill>
                                <a:latin typeface="Cambria Math" panose="02040503050406030204" pitchFamily="18" charset="0"/>
                              </a:rPr>
                              <m:t>𝒊</m:t>
                            </m:r>
                            <m:r>
                              <a:rPr lang="en-US" sz="2800" b="1" i="1">
                                <a:solidFill>
                                  <a:srgbClr val="FF0000"/>
                                </a:solidFill>
                                <a:latin typeface="Cambria Math" panose="02040503050406030204" pitchFamily="18" charset="0"/>
                                <a:ea typeface="Cambria Math" panose="02040503050406030204" pitchFamily="18" charset="0"/>
                              </a:rPr>
                              <m:t>≤</m:t>
                            </m:r>
                            <m:r>
                              <a:rPr lang="en-US" sz="2800" b="1" i="1">
                                <a:solidFill>
                                  <a:srgbClr val="FF0000"/>
                                </a:solidFill>
                                <a:latin typeface="Cambria Math" panose="02040503050406030204" pitchFamily="18" charset="0"/>
                              </a:rPr>
                              <m:t>𝒏</m:t>
                            </m:r>
                          </m:e>
                          <m:sup>
                            <m:r>
                              <a:rPr lang="en-US" sz="2800" b="1" i="1">
                                <a:solidFill>
                                  <a:srgbClr val="FF0000"/>
                                </a:solidFill>
                                <a:latin typeface="Cambria Math" panose="02040503050406030204" pitchFamily="18" charset="0"/>
                              </a:rPr>
                              <m:t>𝟐</m:t>
                            </m:r>
                            <m:r>
                              <a:rPr lang="en-US" sz="2800" b="1" i="1">
                                <a:solidFill>
                                  <a:srgbClr val="FF0000"/>
                                </a:solidFill>
                                <a:latin typeface="Cambria Math" panose="02040503050406030204" pitchFamily="18" charset="0"/>
                              </a:rPr>
                              <m:t>/</m:t>
                            </m:r>
                            <m:r>
                              <a:rPr lang="en-US" sz="2800" b="1" i="1">
                                <a:solidFill>
                                  <a:srgbClr val="FF0000"/>
                                </a:solidFill>
                                <a:latin typeface="Cambria Math" panose="02040503050406030204" pitchFamily="18" charset="0"/>
                              </a:rPr>
                              <m:t>𝟑</m:t>
                            </m:r>
                          </m:sup>
                        </m:sSup>
                      </m:e>
                    </m:d>
                  </m:oMath>
                </a14:m>
                <a:r>
                  <a:rPr lang="en-US" sz="2800" dirty="0" smtClean="0"/>
                  <a:t> any path p can spend at most </a:t>
                </a: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𝑛</m:t>
                        </m:r>
                      </m:e>
                      <m:sup>
                        <m:r>
                          <a:rPr lang="en-US" sz="2800" i="1">
                            <a:latin typeface="Cambria Math" panose="02040503050406030204" pitchFamily="18" charset="0"/>
                          </a:rPr>
                          <m:t>1/3</m:t>
                        </m:r>
                      </m:sup>
                    </m:sSup>
                  </m:oMath>
                </a14:m>
                <a:r>
                  <a:rPr lang="en-US" sz="2800" dirty="0" smtClean="0"/>
                  <a:t> </a:t>
                </a:r>
              </a:p>
              <a:p>
                <a:r>
                  <a:rPr lang="en-US" sz="2800" dirty="0"/>
                  <a:t> </a:t>
                </a:r>
                <a:r>
                  <a:rPr lang="en-US" sz="2800" dirty="0" smtClean="0"/>
                  <a:t>            steps on layer </a:t>
                </a:r>
                <a:r>
                  <a:rPr lang="en-US" sz="2800" dirty="0" err="1" smtClean="0"/>
                  <a:t>i</a:t>
                </a:r>
                <a:r>
                  <a:rPr lang="en-US" sz="2800" dirty="0" smtClean="0"/>
                  <a:t>.</a:t>
                </a:r>
                <a:endParaRPr lang="en-US" sz="2800" dirty="0"/>
              </a:p>
              <a:p>
                <a:r>
                  <a:rPr lang="en-US" sz="2800" b="1" dirty="0" smtClean="0"/>
                  <a:t> </a:t>
                </a:r>
                <a:endParaRPr lang="en-US" sz="2800" b="1" dirty="0"/>
              </a:p>
            </p:txBody>
          </p:sp>
        </mc:Choice>
        <mc:Fallback xmlns="">
          <p:sp>
            <p:nvSpPr>
              <p:cNvPr id="9" name="Rectangle 8"/>
              <p:cNvSpPr>
                <a:spLocks noRot="1" noChangeAspect="1" noMove="1" noResize="1" noEditPoints="1" noAdjustHandles="1" noChangeArrowheads="1" noChangeShapeType="1" noTextEdit="1"/>
              </p:cNvSpPr>
              <p:nvPr/>
            </p:nvSpPr>
            <p:spPr>
              <a:xfrm>
                <a:off x="745564" y="2965906"/>
                <a:ext cx="10461646" cy="1440459"/>
              </a:xfrm>
              <a:prstGeom prst="rect">
                <a:avLst/>
              </a:prstGeom>
              <a:blipFill rotWithShape="0">
                <a:blip r:embed="rId3"/>
                <a:stretch>
                  <a:fillRect l="-1166" t="-2119"/>
                </a:stretch>
              </a:blipFill>
            </p:spPr>
            <p:txBody>
              <a:bodyPr/>
              <a:lstStyle/>
              <a:p>
                <a:r>
                  <a:rPr lang="en-US">
                    <a:noFill/>
                  </a:rPr>
                  <a:t> </a:t>
                </a:r>
              </a:p>
            </p:txBody>
          </p:sp>
        </mc:Fallback>
      </mc:AlternateContent>
      <p:sp>
        <p:nvSpPr>
          <p:cNvPr id="10" name="Oval 9"/>
          <p:cNvSpPr/>
          <p:nvPr/>
        </p:nvSpPr>
        <p:spPr>
          <a:xfrm>
            <a:off x="938106" y="5175789"/>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11" name="Oval 10"/>
          <p:cNvSpPr/>
          <p:nvPr/>
        </p:nvSpPr>
        <p:spPr>
          <a:xfrm>
            <a:off x="1912781" y="516887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cxnSp>
        <p:nvCxnSpPr>
          <p:cNvPr id="13" name="Straight Arrow Connector 12"/>
          <p:cNvCxnSpPr/>
          <p:nvPr/>
        </p:nvCxnSpPr>
        <p:spPr>
          <a:xfrm>
            <a:off x="1519241" y="545473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500830" y="546338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497928" y="547035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Oval 15"/>
              <p:cNvSpPr/>
              <p:nvPr/>
            </p:nvSpPr>
            <p:spPr>
              <a:xfrm>
                <a:off x="3867393" y="5184436"/>
                <a:ext cx="756863"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smtClean="0">
                              <a:latin typeface="Cambria Math" panose="02040503050406030204" pitchFamily="18" charset="0"/>
                            </a:rPr>
                          </m:ctrlPr>
                        </m:sSupPr>
                        <m:e>
                          <m:r>
                            <a:rPr lang="en-US" sz="2250" b="0" i="1" dirty="0" smtClean="0">
                              <a:latin typeface="Cambria Math" panose="02040503050406030204" pitchFamily="18" charset="0"/>
                            </a:rPr>
                            <m:t>𝑛</m:t>
                          </m:r>
                        </m:e>
                        <m:sup>
                          <m:r>
                            <a:rPr lang="en-US" sz="2250" b="0" i="1" dirty="0" smtClean="0">
                              <a:latin typeface="Cambria Math" panose="02040503050406030204" pitchFamily="18" charset="0"/>
                            </a:rPr>
                            <m:t>1/3</m:t>
                          </m:r>
                        </m:sup>
                      </m:sSup>
                    </m:oMath>
                  </m:oMathPara>
                </a14:m>
                <a:endParaRPr lang="en-US" sz="2250" dirty="0"/>
              </a:p>
            </p:txBody>
          </p:sp>
        </mc:Choice>
        <mc:Fallback xmlns="">
          <p:sp>
            <p:nvSpPr>
              <p:cNvPr id="16" name="Oval 15"/>
              <p:cNvSpPr>
                <a:spLocks noRot="1" noChangeAspect="1" noMove="1" noResize="1" noEditPoints="1" noAdjustHandles="1" noChangeArrowheads="1" noChangeShapeType="1" noTextEdit="1"/>
              </p:cNvSpPr>
              <p:nvPr/>
            </p:nvSpPr>
            <p:spPr>
              <a:xfrm>
                <a:off x="3867393" y="5184436"/>
                <a:ext cx="756863" cy="557894"/>
              </a:xfrm>
              <a:prstGeom prst="ellipse">
                <a:avLst/>
              </a:prstGeom>
              <a:blipFill rotWithShape="0">
                <a:blip r:embed="rId4"/>
                <a:stretch>
                  <a:fillRect/>
                </a:stretch>
              </a:blipFill>
              <a:ln>
                <a:noFill/>
              </a:ln>
            </p:spPr>
            <p:txBody>
              <a:bodyPr/>
              <a:lstStyle/>
              <a:p>
                <a:r>
                  <a:rPr lang="en-US">
                    <a:noFill/>
                  </a:rPr>
                  <a:t> </a:t>
                </a:r>
              </a:p>
            </p:txBody>
          </p:sp>
        </mc:Fallback>
      </mc:AlternateContent>
      <p:sp>
        <p:nvSpPr>
          <p:cNvPr id="17" name="Oval 16"/>
          <p:cNvSpPr/>
          <p:nvPr/>
        </p:nvSpPr>
        <p:spPr>
          <a:xfrm>
            <a:off x="4972509" y="5198869"/>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18" name="Straight Arrow Connector 17"/>
          <p:cNvCxnSpPr/>
          <p:nvPr/>
        </p:nvCxnSpPr>
        <p:spPr>
          <a:xfrm>
            <a:off x="4624256" y="5485274"/>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412920" y="5429424"/>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Oval 20"/>
              <p:cNvSpPr/>
              <p:nvPr/>
            </p:nvSpPr>
            <p:spPr>
              <a:xfrm>
                <a:off x="9139226" y="5032826"/>
                <a:ext cx="1232108" cy="740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250" i="1">
                              <a:latin typeface="Cambria Math" panose="02040503050406030204" pitchFamily="18" charset="0"/>
                            </a:rPr>
                          </m:ctrlPr>
                        </m:fPr>
                        <m:num>
                          <m:r>
                            <a:rPr lang="en-US" sz="2250" i="1">
                              <a:latin typeface="Cambria Math" panose="02040503050406030204" pitchFamily="18" charset="0"/>
                            </a:rPr>
                            <m:t>𝑛</m:t>
                          </m:r>
                        </m:num>
                        <m:den>
                          <m:r>
                            <a:rPr lang="en-US" sz="2250" i="1">
                              <a:latin typeface="Cambria Math" panose="02040503050406030204" pitchFamily="18" charset="0"/>
                              <a:ea typeface="Cambria Math" panose="02040503050406030204" pitchFamily="18" charset="0"/>
                            </a:rPr>
                            <m:t>𝜆</m:t>
                          </m:r>
                          <m:r>
                            <a:rPr lang="en-US" sz="2250" i="1">
                              <a:latin typeface="Cambria Math" panose="02040503050406030204" pitchFamily="18" charset="0"/>
                              <a:ea typeface="Cambria Math" panose="02040503050406030204" pitchFamily="18" charset="0"/>
                            </a:rPr>
                            <m:t>+1</m:t>
                          </m:r>
                        </m:den>
                      </m:f>
                    </m:oMath>
                  </m:oMathPara>
                </a14:m>
                <a:endParaRPr lang="en-US" sz="2250" dirty="0"/>
              </a:p>
            </p:txBody>
          </p:sp>
        </mc:Choice>
        <mc:Fallback xmlns="">
          <p:sp>
            <p:nvSpPr>
              <p:cNvPr id="21" name="Oval 20"/>
              <p:cNvSpPr>
                <a:spLocks noRot="1" noChangeAspect="1" noMove="1" noResize="1" noEditPoints="1" noAdjustHandles="1" noChangeArrowheads="1" noChangeShapeType="1" noTextEdit="1"/>
              </p:cNvSpPr>
              <p:nvPr/>
            </p:nvSpPr>
            <p:spPr>
              <a:xfrm>
                <a:off x="9139226" y="5032826"/>
                <a:ext cx="1232108" cy="740031"/>
              </a:xfrm>
              <a:prstGeom prst="ellipse">
                <a:avLst/>
              </a:prstGeom>
              <a:blipFill rotWithShape="0">
                <a:blip r:embed="rId5"/>
                <a:stretch>
                  <a:fillRect/>
                </a:stretch>
              </a:blipFill>
              <a:ln>
                <a:noFill/>
              </a:ln>
            </p:spPr>
            <p:txBody>
              <a:bodyPr/>
              <a:lstStyle/>
              <a:p>
                <a:r>
                  <a:rPr lang="en-US">
                    <a:noFill/>
                  </a:rPr>
                  <a:t> </a:t>
                </a:r>
              </a:p>
            </p:txBody>
          </p:sp>
        </mc:Fallback>
      </mc:AlternateContent>
      <p:sp>
        <p:nvSpPr>
          <p:cNvPr id="22" name="TextBox 21"/>
          <p:cNvSpPr txBox="1"/>
          <p:nvPr/>
        </p:nvSpPr>
        <p:spPr>
          <a:xfrm>
            <a:off x="10641439" y="3884783"/>
            <a:ext cx="683200" cy="957955"/>
          </a:xfrm>
          <a:prstGeom prst="rect">
            <a:avLst/>
          </a:prstGeom>
          <a:noFill/>
        </p:spPr>
        <p:txBody>
          <a:bodyPr wrap="none" rtlCol="0">
            <a:spAutoFit/>
            <a:scene3d>
              <a:camera prst="orthographicFront">
                <a:rot lat="0" lon="0" rev="5400000"/>
              </a:camera>
              <a:lightRig rig="threePt" dir="t"/>
            </a:scene3d>
          </a:bodyPr>
          <a:lstStyle/>
          <a:p>
            <a:r>
              <a:rPr lang="en-US" sz="5625" dirty="0"/>
              <a:t>…</a:t>
            </a:r>
          </a:p>
        </p:txBody>
      </p:sp>
      <p:sp>
        <p:nvSpPr>
          <p:cNvPr id="23" name="Content Placeholder 2"/>
          <p:cNvSpPr>
            <a:spLocks noGrp="1"/>
          </p:cNvSpPr>
          <p:nvPr>
            <p:ph idx="1"/>
          </p:nvPr>
        </p:nvSpPr>
        <p:spPr>
          <a:xfrm>
            <a:off x="10433633" y="5157564"/>
            <a:ext cx="1799882" cy="543721"/>
          </a:xfrm>
        </p:spPr>
        <p:txBody>
          <a:bodyPr/>
          <a:lstStyle/>
          <a:p>
            <a:pPr marL="0" indent="0">
              <a:buNone/>
            </a:pPr>
            <a:r>
              <a:rPr lang="en-US" dirty="0" smtClean="0"/>
              <a:t>Layer 0</a:t>
            </a:r>
            <a:endParaRPr lang="en-US" dirty="0"/>
          </a:p>
        </p:txBody>
      </p:sp>
      <p:sp>
        <p:nvSpPr>
          <p:cNvPr id="24" name="TextBox 23"/>
          <p:cNvSpPr txBox="1"/>
          <p:nvPr/>
        </p:nvSpPr>
        <p:spPr>
          <a:xfrm>
            <a:off x="2854322" y="4816683"/>
            <a:ext cx="683200" cy="957955"/>
          </a:xfrm>
          <a:prstGeom prst="rect">
            <a:avLst/>
          </a:prstGeom>
          <a:noFill/>
        </p:spPr>
        <p:txBody>
          <a:bodyPr wrap="none" rtlCol="0">
            <a:spAutoFit/>
          </a:bodyPr>
          <a:lstStyle/>
          <a:p>
            <a:r>
              <a:rPr lang="en-US" sz="5625" dirty="0"/>
              <a:t>…</a:t>
            </a:r>
          </a:p>
        </p:txBody>
      </p:sp>
      <p:sp>
        <p:nvSpPr>
          <p:cNvPr id="25" name="TextBox 24"/>
          <p:cNvSpPr txBox="1"/>
          <p:nvPr/>
        </p:nvSpPr>
        <p:spPr>
          <a:xfrm>
            <a:off x="5787495" y="4774944"/>
            <a:ext cx="683200" cy="957955"/>
          </a:xfrm>
          <a:prstGeom prst="rect">
            <a:avLst/>
          </a:prstGeom>
          <a:noFill/>
        </p:spPr>
        <p:txBody>
          <a:bodyPr wrap="none" rtlCol="0">
            <a:spAutoFit/>
          </a:bodyPr>
          <a:lstStyle/>
          <a:p>
            <a:r>
              <a:rPr lang="en-US" sz="5625" dirty="0"/>
              <a:t>…</a:t>
            </a:r>
          </a:p>
        </p:txBody>
      </p:sp>
      <mc:AlternateContent xmlns:mc="http://schemas.openxmlformats.org/markup-compatibility/2006" xmlns:a14="http://schemas.microsoft.com/office/drawing/2010/main">
        <mc:Choice Requires="a14">
          <p:sp>
            <p:nvSpPr>
              <p:cNvPr id="26" name="Oval 25"/>
              <p:cNvSpPr/>
              <p:nvPr/>
            </p:nvSpPr>
            <p:spPr>
              <a:xfrm>
                <a:off x="6781145" y="5184436"/>
                <a:ext cx="841930"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smtClean="0">
                              <a:latin typeface="Cambria Math" panose="02040503050406030204" pitchFamily="18" charset="0"/>
                            </a:rPr>
                          </m:ctrlPr>
                        </m:sSupPr>
                        <m:e>
                          <m:r>
                            <a:rPr lang="en-US" sz="2250" b="0" i="1" dirty="0" smtClean="0">
                              <a:latin typeface="Cambria Math" panose="02040503050406030204" pitchFamily="18" charset="0"/>
                            </a:rPr>
                            <m:t>2</m:t>
                          </m:r>
                          <m:r>
                            <a:rPr lang="en-US" sz="2250" b="0" i="1" dirty="0" smtClean="0">
                              <a:latin typeface="Cambria Math" panose="02040503050406030204" pitchFamily="18" charset="0"/>
                            </a:rPr>
                            <m:t>𝑛</m:t>
                          </m:r>
                        </m:e>
                        <m:sup>
                          <m:r>
                            <a:rPr lang="en-US" sz="2250" b="0" i="1" dirty="0" smtClean="0">
                              <a:latin typeface="Cambria Math" panose="02040503050406030204" pitchFamily="18" charset="0"/>
                            </a:rPr>
                            <m:t>1/3</m:t>
                          </m:r>
                        </m:sup>
                      </m:sSup>
                    </m:oMath>
                  </m:oMathPara>
                </a14:m>
                <a:endParaRPr lang="en-US" sz="2250" dirty="0"/>
              </a:p>
            </p:txBody>
          </p:sp>
        </mc:Choice>
        <mc:Fallback xmlns="">
          <p:sp>
            <p:nvSpPr>
              <p:cNvPr id="26" name="Oval 25"/>
              <p:cNvSpPr>
                <a:spLocks noRot="1" noChangeAspect="1" noMove="1" noResize="1" noEditPoints="1" noAdjustHandles="1" noChangeArrowheads="1" noChangeShapeType="1" noTextEdit="1"/>
              </p:cNvSpPr>
              <p:nvPr/>
            </p:nvSpPr>
            <p:spPr>
              <a:xfrm>
                <a:off x="6781145" y="5184436"/>
                <a:ext cx="841930" cy="557894"/>
              </a:xfrm>
              <a:prstGeom prst="ellipse">
                <a:avLst/>
              </a:prstGeom>
              <a:blipFill rotWithShape="0">
                <a:blip r:embed="rId6"/>
                <a:stretch>
                  <a:fillRect l="-5755"/>
                </a:stretch>
              </a:blipFill>
              <a:ln>
                <a:noFill/>
              </a:ln>
            </p:spPr>
            <p:txBody>
              <a:bodyPr/>
              <a:lstStyle/>
              <a:p>
                <a:r>
                  <a:rPr lang="en-US">
                    <a:noFill/>
                  </a:rPr>
                  <a:t> </a:t>
                </a:r>
              </a:p>
            </p:txBody>
          </p:sp>
        </mc:Fallback>
      </mc:AlternateContent>
      <p:cxnSp>
        <p:nvCxnSpPr>
          <p:cNvPr id="27" name="Straight Arrow Connector 26"/>
          <p:cNvCxnSpPr/>
          <p:nvPr/>
        </p:nvCxnSpPr>
        <p:spPr>
          <a:xfrm>
            <a:off x="5538878" y="545473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782185" y="5423289"/>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156760" y="4768809"/>
            <a:ext cx="683200" cy="957955"/>
          </a:xfrm>
          <a:prstGeom prst="rect">
            <a:avLst/>
          </a:prstGeom>
          <a:noFill/>
        </p:spPr>
        <p:txBody>
          <a:bodyPr wrap="none" rtlCol="0">
            <a:spAutoFit/>
          </a:bodyPr>
          <a:lstStyle/>
          <a:p>
            <a:r>
              <a:rPr lang="en-US" sz="5625" dirty="0"/>
              <a:t>…</a:t>
            </a:r>
          </a:p>
        </p:txBody>
      </p:sp>
      <p:cxnSp>
        <p:nvCxnSpPr>
          <p:cNvPr id="30" name="Straight Arrow Connector 29"/>
          <p:cNvCxnSpPr/>
          <p:nvPr/>
        </p:nvCxnSpPr>
        <p:spPr>
          <a:xfrm>
            <a:off x="7623075" y="5435860"/>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624256" y="4217558"/>
            <a:ext cx="0" cy="2532834"/>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623075" y="4218857"/>
            <a:ext cx="0" cy="2532834"/>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553644" y="3827943"/>
            <a:ext cx="683200" cy="957955"/>
          </a:xfrm>
          <a:prstGeom prst="rect">
            <a:avLst/>
          </a:prstGeom>
          <a:noFill/>
        </p:spPr>
        <p:txBody>
          <a:bodyPr wrap="none" rtlCol="0">
            <a:spAutoFit/>
            <a:scene3d>
              <a:camera prst="orthographicFront">
                <a:rot lat="0" lon="0" rev="5400000"/>
              </a:camera>
              <a:lightRig rig="threePt" dir="t"/>
            </a:scene3d>
          </a:bodyPr>
          <a:lstStyle/>
          <a:p>
            <a:r>
              <a:rPr lang="en-US" sz="5625" dirty="0"/>
              <a:t>…</a:t>
            </a:r>
          </a:p>
        </p:txBody>
      </p:sp>
      <p:sp>
        <p:nvSpPr>
          <p:cNvPr id="33" name="TextBox 32"/>
          <p:cNvSpPr txBox="1"/>
          <p:nvPr/>
        </p:nvSpPr>
        <p:spPr>
          <a:xfrm>
            <a:off x="1912781" y="3816989"/>
            <a:ext cx="697627" cy="957955"/>
          </a:xfrm>
          <a:prstGeom prst="rect">
            <a:avLst/>
          </a:prstGeom>
          <a:noFill/>
        </p:spPr>
        <p:txBody>
          <a:bodyPr wrap="none" rtlCol="0">
            <a:spAutoFit/>
            <a:scene3d>
              <a:camera prst="orthographicFront">
                <a:rot lat="0" lon="0" rev="5400000"/>
              </a:camera>
              <a:lightRig rig="threePt" dir="t"/>
            </a:scene3d>
          </a:bodyPr>
          <a:lstStyle/>
          <a:p>
            <a:r>
              <a:rPr lang="en-US" sz="5625" b="1" dirty="0"/>
              <a:t>…</a:t>
            </a:r>
          </a:p>
        </p:txBody>
      </p:sp>
      <p:cxnSp>
        <p:nvCxnSpPr>
          <p:cNvPr id="43" name="Straight Connector 42"/>
          <p:cNvCxnSpPr/>
          <p:nvPr/>
        </p:nvCxnSpPr>
        <p:spPr>
          <a:xfrm>
            <a:off x="838200" y="4295966"/>
            <a:ext cx="0" cy="2532834"/>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838200" y="6238875"/>
            <a:ext cx="3786056" cy="28575"/>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Rectangle 18"/>
              <p:cNvSpPr/>
              <p:nvPr/>
            </p:nvSpPr>
            <p:spPr>
              <a:xfrm>
                <a:off x="2286647" y="6077590"/>
                <a:ext cx="838200" cy="342900"/>
              </a:xfrm>
              <a:prstGeom prst="rect">
                <a:avLst/>
              </a:prstGeom>
              <a:solidFill>
                <a:schemeClr val="bg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80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𝑛</m:t>
                          </m:r>
                        </m:e>
                        <m:sup>
                          <m:r>
                            <a:rPr lang="en-US" sz="2800" b="0" i="1" smtClean="0">
                              <a:solidFill>
                                <a:schemeClr val="tx1"/>
                              </a:solidFill>
                              <a:latin typeface="Cambria Math" panose="02040503050406030204" pitchFamily="18" charset="0"/>
                            </a:rPr>
                            <m:t>1/3</m:t>
                          </m:r>
                        </m:sup>
                      </m:sSup>
                    </m:oMath>
                  </m:oMathPara>
                </a14:m>
                <a:endParaRPr lang="en-US" sz="2800" dirty="0">
                  <a:solidFill>
                    <a:schemeClr val="tx1"/>
                  </a:solidFill>
                </a:endParaRPr>
              </a:p>
            </p:txBody>
          </p:sp>
        </mc:Choice>
        <mc:Fallback xmlns="">
          <p:sp>
            <p:nvSpPr>
              <p:cNvPr id="19" name="Rectangle 18"/>
              <p:cNvSpPr>
                <a:spLocks noRot="1" noChangeAspect="1" noMove="1" noResize="1" noEditPoints="1" noAdjustHandles="1" noChangeArrowheads="1" noChangeShapeType="1" noTextEdit="1"/>
              </p:cNvSpPr>
              <p:nvPr/>
            </p:nvSpPr>
            <p:spPr>
              <a:xfrm>
                <a:off x="2286647" y="6077590"/>
                <a:ext cx="838200" cy="342900"/>
              </a:xfrm>
              <a:prstGeom prst="rect">
                <a:avLst/>
              </a:prstGeom>
              <a:blipFill rotWithShape="0">
                <a:blip r:embed="rId7"/>
                <a:stretch>
                  <a:fillRect/>
                </a:stretch>
              </a:blipFill>
              <a:ln>
                <a:solidFill>
                  <a:schemeClr val="accent1">
                    <a:shade val="50000"/>
                    <a:alpha val="0"/>
                  </a:schemeClr>
                </a:solidFill>
              </a:ln>
            </p:spPr>
            <p:txBody>
              <a:bodyPr/>
              <a:lstStyle/>
              <a:p>
                <a:r>
                  <a:rPr lang="en-US">
                    <a:noFill/>
                  </a:rPr>
                  <a:t> </a:t>
                </a:r>
              </a:p>
            </p:txBody>
          </p:sp>
        </mc:Fallback>
      </mc:AlternateContent>
      <p:cxnSp>
        <p:nvCxnSpPr>
          <p:cNvPr id="39" name="Straight Arrow Connector 38"/>
          <p:cNvCxnSpPr/>
          <p:nvPr/>
        </p:nvCxnSpPr>
        <p:spPr>
          <a:xfrm>
            <a:off x="4673600" y="6264275"/>
            <a:ext cx="2949475" cy="3175"/>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Rectangle 39"/>
              <p:cNvSpPr/>
              <p:nvPr/>
            </p:nvSpPr>
            <p:spPr>
              <a:xfrm>
                <a:off x="6122047" y="6102990"/>
                <a:ext cx="838200" cy="342900"/>
              </a:xfrm>
              <a:prstGeom prst="rect">
                <a:avLst/>
              </a:prstGeom>
              <a:solidFill>
                <a:schemeClr val="bg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80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𝑛</m:t>
                          </m:r>
                        </m:e>
                        <m:sup>
                          <m:r>
                            <a:rPr lang="en-US" sz="2800" b="0" i="1" smtClean="0">
                              <a:solidFill>
                                <a:schemeClr val="tx1"/>
                              </a:solidFill>
                              <a:latin typeface="Cambria Math" panose="02040503050406030204" pitchFamily="18" charset="0"/>
                            </a:rPr>
                            <m:t>1/3</m:t>
                          </m:r>
                        </m:sup>
                      </m:sSup>
                    </m:oMath>
                  </m:oMathPara>
                </a14:m>
                <a:endParaRPr lang="en-US" sz="2800" dirty="0">
                  <a:solidFill>
                    <a:schemeClr val="tx1"/>
                  </a:solidFill>
                </a:endParaRPr>
              </a:p>
            </p:txBody>
          </p:sp>
        </mc:Choice>
        <mc:Fallback xmlns="">
          <p:sp>
            <p:nvSpPr>
              <p:cNvPr id="40" name="Rectangle 39"/>
              <p:cNvSpPr>
                <a:spLocks noRot="1" noChangeAspect="1" noMove="1" noResize="1" noEditPoints="1" noAdjustHandles="1" noChangeArrowheads="1" noChangeShapeType="1" noTextEdit="1"/>
              </p:cNvSpPr>
              <p:nvPr/>
            </p:nvSpPr>
            <p:spPr>
              <a:xfrm>
                <a:off x="6122047" y="6102990"/>
                <a:ext cx="838200" cy="342900"/>
              </a:xfrm>
              <a:prstGeom prst="rect">
                <a:avLst/>
              </a:prstGeom>
              <a:blipFill rotWithShape="0">
                <a:blip r:embed="rId8"/>
                <a:stretch>
                  <a:fillRect/>
                </a:stretch>
              </a:blipFill>
              <a:ln>
                <a:solidFill>
                  <a:schemeClr val="accent1">
                    <a:shade val="50000"/>
                    <a:alpha val="0"/>
                  </a:schemeClr>
                </a:solidFill>
              </a:ln>
            </p:spPr>
            <p:txBody>
              <a:bodyPr/>
              <a:lstStyle/>
              <a:p>
                <a:r>
                  <a:rPr lang="en-US">
                    <a:noFill/>
                  </a:rPr>
                  <a:t> </a:t>
                </a:r>
              </a:p>
            </p:txBody>
          </p:sp>
        </mc:Fallback>
      </mc:AlternateContent>
    </p:spTree>
    <p:extLst>
      <p:ext uri="{BB962C8B-B14F-4D97-AF65-F5344CB8AC3E}">
        <p14:creationId xmlns:p14="http://schemas.microsoft.com/office/powerpoint/2010/main" val="217459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dult friend f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8660" y="2827015"/>
            <a:ext cx="2286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Offline Attacks: A Common Problem</a:t>
            </a:r>
          </a:p>
        </p:txBody>
      </p:sp>
      <p:sp>
        <p:nvSpPr>
          <p:cNvPr id="3" name="Content Placeholder 2"/>
          <p:cNvSpPr>
            <a:spLocks noGrp="1"/>
          </p:cNvSpPr>
          <p:nvPr>
            <p:ph idx="1"/>
          </p:nvPr>
        </p:nvSpPr>
        <p:spPr/>
        <p:txBody>
          <a:bodyPr/>
          <a:lstStyle/>
          <a:p>
            <a:r>
              <a:rPr lang="en-US" dirty="0" smtClean="0"/>
              <a:t>Password breaches at major companies have </a:t>
            </a:r>
            <a:r>
              <a:rPr lang="en-US" dirty="0"/>
              <a:t>affected </a:t>
            </a:r>
            <a:r>
              <a:rPr lang="en-US" strike="sngStrike" dirty="0">
                <a:solidFill>
                  <a:srgbClr val="FF0000"/>
                </a:solidFill>
              </a:rPr>
              <a:t>millions</a:t>
            </a:r>
            <a:r>
              <a:rPr lang="en-US" dirty="0">
                <a:solidFill>
                  <a:srgbClr val="FF0000"/>
                </a:solidFill>
              </a:rPr>
              <a:t> </a:t>
            </a:r>
            <a:r>
              <a:rPr lang="en-US" b="1" dirty="0" smtClean="0">
                <a:solidFill>
                  <a:srgbClr val="FF0000"/>
                </a:solidFill>
              </a:rPr>
              <a:t>billions</a:t>
            </a:r>
            <a:r>
              <a:rPr lang="en-US" dirty="0" smtClean="0">
                <a:solidFill>
                  <a:srgbClr val="FF0000"/>
                </a:solidFill>
              </a:rPr>
              <a:t> </a:t>
            </a:r>
            <a:r>
              <a:rPr lang="en-US" dirty="0" smtClean="0"/>
              <a:t>of user accounts.</a:t>
            </a:r>
          </a:p>
        </p:txBody>
      </p:sp>
      <p:pic>
        <p:nvPicPr>
          <p:cNvPr id="3074" name="Picture 2" descr="http://blogs-images.forbes.com/tomiogeron/files/2011/10/linkedin_logo_1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27" t="27273" r="10604" b="40807"/>
          <a:stretch/>
        </p:blipFill>
        <p:spPr bwMode="auto">
          <a:xfrm>
            <a:off x="3719167" y="3745528"/>
            <a:ext cx="2549988" cy="7608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riskymongoose.com/wp-content/uploads/2011/02/rock-you-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8887" y="4603527"/>
            <a:ext cx="3162181" cy="80722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prime.peta.org/wp-content/uploads/2008/10/zappos.jpg"/>
          <p:cNvPicPr>
            <a:picLocks noChangeAspect="1" noChangeArrowheads="1"/>
          </p:cNvPicPr>
          <p:nvPr/>
        </p:nvPicPr>
        <p:blipFill rotWithShape="1">
          <a:blip r:embed="rId6">
            <a:extLst>
              <a:ext uri="{28A0092B-C50C-407E-A947-70E740481C1C}">
                <a14:useLocalDpi xmlns:a14="http://schemas.microsoft.com/office/drawing/2010/main" val="0"/>
              </a:ext>
            </a:extLst>
          </a:blip>
          <a:srcRect t="24868" b="25435"/>
          <a:stretch/>
        </p:blipFill>
        <p:spPr bwMode="auto">
          <a:xfrm>
            <a:off x="8641787" y="4174131"/>
            <a:ext cx="2002005" cy="9949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tic4.businessinsider.com/image/4a6c958839a903010623f2a3/gawkers-latest-trendy-web-metric-branded-traffi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9079" y="5228877"/>
            <a:ext cx="1889461" cy="114784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news.mindprocessors.com/wp-content/uploads/2012/11/adob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96581" y="5541817"/>
            <a:ext cx="2379456" cy="110474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hackersnewsbulletin.com/wp-content/uploads/2013/04/living-social-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43303" y="5447691"/>
            <a:ext cx="2400488" cy="87359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assets.fontsinuse.com/static/use-media-items/15/14246/full-2048x768/522903b7/Yahoo_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9581" y="5354275"/>
            <a:ext cx="2667000" cy="100153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8"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679581" y="-1790700"/>
            <a:ext cx="5619751"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67"/>
          </a:p>
        </p:txBody>
      </p:sp>
      <p:sp>
        <p:nvSpPr>
          <p:cNvPr id="5" name="AutoShape 20"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831981" y="-1638300"/>
            <a:ext cx="5619751"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67"/>
          </a:p>
        </p:txBody>
      </p:sp>
      <p:pic>
        <p:nvPicPr>
          <p:cNvPr id="3094" name="Picture 22" descr="http://cdn.redmondpie.com/wp-content/uploads/2013/08/Sony-logo.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6483" b="27949"/>
          <a:stretch/>
        </p:blipFill>
        <p:spPr bwMode="auto">
          <a:xfrm>
            <a:off x="6016339" y="2575891"/>
            <a:ext cx="2380117" cy="8809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62780" y="2376348"/>
            <a:ext cx="2110363" cy="842819"/>
          </a:xfrm>
          <a:prstGeom prst="rect">
            <a:avLst/>
          </a:prstGeom>
        </p:spPr>
      </p:pic>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6294" y="3710423"/>
            <a:ext cx="1860063" cy="831092"/>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57967" y="2741115"/>
            <a:ext cx="3877231" cy="969308"/>
          </a:xfrm>
          <a:prstGeom prst="rect">
            <a:avLst/>
          </a:prstGeom>
        </p:spPr>
      </p:pic>
      <p:pic>
        <p:nvPicPr>
          <p:cNvPr id="17" name="Picture 2" descr="Image result for dropbox"/>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17155" y="3581892"/>
            <a:ext cx="1579303" cy="1184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635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Layered Graphs are Reducible</a:t>
            </a:r>
            <a:endParaRPr lang="en-US" dirty="0"/>
          </a:p>
        </p:txBody>
      </p:sp>
      <p:sp>
        <p:nvSpPr>
          <p:cNvPr id="4" name="Rectangle 3"/>
          <p:cNvSpPr/>
          <p:nvPr/>
        </p:nvSpPr>
        <p:spPr>
          <a:xfrm>
            <a:off x="755733" y="1528764"/>
            <a:ext cx="11080583" cy="1166811"/>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838200" y="160655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Theorem (Layered Graphs Not Depth Robust): </a:t>
                </a:r>
                <a:r>
                  <a:rPr lang="en-US" dirty="0" smtClean="0"/>
                  <a:t>Let </a:t>
                </a:r>
                <a:r>
                  <a:rPr lang="en-US" dirty="0"/>
                  <a:t>G </a:t>
                </a:r>
                <a:r>
                  <a:rPr lang="en-US" dirty="0" smtClean="0"/>
                  <a:t>be a </a:t>
                </a:r>
                <a14:m>
                  <m:oMath xmlns:m="http://schemas.openxmlformats.org/officeDocument/2006/math">
                    <m:r>
                      <a:rPr lang="en-US" i="1">
                        <a:latin typeface="Cambria Math" panose="02040503050406030204" pitchFamily="18" charset="0"/>
                        <a:ea typeface="Cambria Math" panose="02040503050406030204" pitchFamily="18" charset="0"/>
                      </a:rPr>
                      <m:t>𝜆</m:t>
                    </m:r>
                  </m:oMath>
                </a14:m>
                <a:r>
                  <a:rPr lang="en-US" dirty="0"/>
                  <a:t>-Layered </a:t>
                </a:r>
                <a:r>
                  <a:rPr lang="en-US" dirty="0" smtClean="0"/>
                  <a:t>DAG then G is </a:t>
                </a:r>
                <a14:m>
                  <m:oMath xmlns:m="http://schemas.openxmlformats.org/officeDocument/2006/math">
                    <m:d>
                      <m:dPr>
                        <m:ctrlPr>
                          <a:rPr lang="en-US" i="1" smtClean="0">
                            <a:latin typeface="Cambria Math" panose="02040503050406030204" pitchFamily="18" charset="0"/>
                          </a:rPr>
                        </m:ctrlPr>
                      </m:dPr>
                      <m:e>
                        <m:sSup>
                          <m:sSupPr>
                            <m:ctrlPr>
                              <a:rPr lang="en-US"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2/3</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1/3</m:t>
                            </m:r>
                          </m:sup>
                        </m:sSup>
                        <m:d>
                          <m:dPr>
                            <m:ctrlPr>
                              <a:rPr lang="en-US" b="0"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+1</m:t>
                            </m:r>
                          </m:e>
                        </m:d>
                      </m:e>
                    </m:d>
                  </m:oMath>
                </a14:m>
                <a:r>
                  <a:rPr lang="en-US" dirty="0" smtClean="0"/>
                  <a:t>-reducible.   </a:t>
                </a:r>
                <a:endParaRPr lang="en-US" dirty="0"/>
              </a:p>
              <a:p>
                <a:pPr marL="0" indent="0" algn="ctr">
                  <a:buFont typeface="Arial" panose="020B0604020202020204" pitchFamily="34" charset="0"/>
                  <a:buNone/>
                </a:pPr>
                <a:endParaRPr lang="en-US" i="1" dirty="0">
                  <a:latin typeface="Cambria Math" panose="02040503050406030204" pitchFamily="18" charset="0"/>
                </a:endParaRPr>
              </a:p>
              <a:p>
                <a:pPr marL="0" indent="0">
                  <a:buFont typeface="Arial" panose="020B0604020202020204" pitchFamily="34" charset="0"/>
                  <a:buNone/>
                </a:pPr>
                <a:endParaRPr lang="en-US" dirty="0"/>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838200" y="1606550"/>
                <a:ext cx="10515600" cy="4351338"/>
              </a:xfrm>
              <a:prstGeom prst="rect">
                <a:avLst/>
              </a:prstGeom>
              <a:blipFill rotWithShape="0">
                <a:blip r:embed="rId2"/>
                <a:stretch>
                  <a:fillRect l="-1217" t="-2384"/>
                </a:stretch>
              </a:blipFill>
            </p:spPr>
            <p:txBody>
              <a:bodyPr/>
              <a:lstStyle/>
              <a:p>
                <a:r>
                  <a:rPr lang="en-US">
                    <a:noFill/>
                  </a:rPr>
                  <a:t> </a:t>
                </a:r>
              </a:p>
            </p:txBody>
          </p:sp>
        </mc:Fallback>
      </mc:AlternateContent>
      <p:sp>
        <p:nvSpPr>
          <p:cNvPr id="8" name="Rectangle 7"/>
          <p:cNvSpPr/>
          <p:nvPr/>
        </p:nvSpPr>
        <p:spPr>
          <a:xfrm>
            <a:off x="2557389" y="3327955"/>
            <a:ext cx="237566" cy="369332"/>
          </a:xfrm>
          <a:prstGeom prst="rect">
            <a:avLst/>
          </a:prstGeom>
        </p:spPr>
        <p:txBody>
          <a:bodyPr wrap="none">
            <a:spAutoFit/>
          </a:bodyPr>
          <a:lstStyle/>
          <a:p>
            <a:r>
              <a:rPr lang="en-US" dirty="0" smtClean="0"/>
              <a:t> </a:t>
            </a:r>
            <a:endParaRPr lang="en-US" dirty="0"/>
          </a:p>
        </p:txBody>
      </p:sp>
      <mc:AlternateContent xmlns:mc="http://schemas.openxmlformats.org/markup-compatibility/2006" xmlns:a14="http://schemas.microsoft.com/office/drawing/2010/main">
        <mc:Choice Requires="a14">
          <p:sp>
            <p:nvSpPr>
              <p:cNvPr id="9" name="Rectangle 8"/>
              <p:cNvSpPr/>
              <p:nvPr/>
            </p:nvSpPr>
            <p:spPr>
              <a:xfrm>
                <a:off x="745564" y="2965906"/>
                <a:ext cx="10461646" cy="1440459"/>
              </a:xfrm>
              <a:prstGeom prst="rect">
                <a:avLst/>
              </a:prstGeom>
            </p:spPr>
            <p:txBody>
              <a:bodyPr wrap="none">
                <a:spAutoFit/>
              </a:bodyPr>
              <a:lstStyle/>
              <a:p>
                <a:r>
                  <a:rPr lang="en-US" sz="2800" b="1" dirty="0" smtClean="0"/>
                  <a:t>Proof: </a:t>
                </a:r>
                <a:r>
                  <a:rPr lang="en-US" sz="2800" dirty="0" smtClean="0"/>
                  <a:t>Let</a:t>
                </a:r>
                <a14:m>
                  <m:oMath xmlns:m="http://schemas.openxmlformats.org/officeDocument/2006/math">
                    <m:r>
                      <a:rPr lang="en-US" sz="2800" b="1" i="0" smtClean="0">
                        <a:latin typeface="Cambria Math" panose="02040503050406030204" pitchFamily="18" charset="0"/>
                      </a:rPr>
                      <m:t> </m:t>
                    </m:r>
                    <m:r>
                      <a:rPr lang="en-US" sz="2800" b="1" i="0" smtClean="0">
                        <a:solidFill>
                          <a:srgbClr val="FF0000"/>
                        </a:solidFill>
                        <a:latin typeface="Cambria Math" panose="02040503050406030204" pitchFamily="18" charset="0"/>
                      </a:rPr>
                      <m:t>𝐒</m:t>
                    </m:r>
                    <m:r>
                      <a:rPr lang="en-US" sz="2800" b="1" i="0" smtClean="0">
                        <a:solidFill>
                          <a:srgbClr val="FF0000"/>
                        </a:solidFill>
                        <a:latin typeface="Cambria Math" panose="02040503050406030204" pitchFamily="18" charset="0"/>
                      </a:rPr>
                      <m:t>=</m:t>
                    </m:r>
                    <m:d>
                      <m:dPr>
                        <m:begChr m:val="{"/>
                        <m:endChr m:val="}"/>
                        <m:ctrlPr>
                          <a:rPr lang="en-US" sz="2800" b="1" i="1">
                            <a:solidFill>
                              <a:srgbClr val="FF0000"/>
                            </a:solidFill>
                            <a:latin typeface="Cambria Math" panose="02040503050406030204" pitchFamily="18" charset="0"/>
                          </a:rPr>
                        </m:ctrlPr>
                      </m:dPr>
                      <m:e>
                        <m:sSup>
                          <m:sSupPr>
                            <m:ctrlPr>
                              <a:rPr lang="en-US" sz="2800" b="1" i="1">
                                <a:solidFill>
                                  <a:srgbClr val="FF0000"/>
                                </a:solidFill>
                                <a:latin typeface="Cambria Math" panose="02040503050406030204" pitchFamily="18" charset="0"/>
                              </a:rPr>
                            </m:ctrlPr>
                          </m:sSupPr>
                          <m:e>
                            <m:r>
                              <a:rPr lang="en-US" sz="2800" b="1" i="1">
                                <a:solidFill>
                                  <a:srgbClr val="FF0000"/>
                                </a:solidFill>
                                <a:latin typeface="Cambria Math" panose="02040503050406030204" pitchFamily="18" charset="0"/>
                              </a:rPr>
                              <m:t>𝒊</m:t>
                            </m:r>
                            <m:r>
                              <a:rPr lang="en-US" sz="2800" b="1" i="1">
                                <a:solidFill>
                                  <a:srgbClr val="FF0000"/>
                                </a:solidFill>
                                <a:latin typeface="Cambria Math" panose="02040503050406030204" pitchFamily="18" charset="0"/>
                                <a:ea typeface="Cambria Math" panose="02040503050406030204" pitchFamily="18" charset="0"/>
                              </a:rPr>
                              <m:t>×</m:t>
                            </m:r>
                            <m:r>
                              <a:rPr lang="en-US" sz="2800" b="1" i="1">
                                <a:solidFill>
                                  <a:srgbClr val="FF0000"/>
                                </a:solidFill>
                                <a:latin typeface="Cambria Math" panose="02040503050406030204" pitchFamily="18" charset="0"/>
                              </a:rPr>
                              <m:t>𝒏</m:t>
                            </m:r>
                          </m:e>
                          <m:sup>
                            <m:r>
                              <a:rPr lang="en-US" sz="2800" b="1" i="1">
                                <a:solidFill>
                                  <a:srgbClr val="FF0000"/>
                                </a:solidFill>
                                <a:latin typeface="Cambria Math" panose="02040503050406030204" pitchFamily="18" charset="0"/>
                              </a:rPr>
                              <m:t>𝟏</m:t>
                            </m:r>
                            <m:r>
                              <a:rPr lang="en-US" sz="2800" b="1" i="1">
                                <a:solidFill>
                                  <a:srgbClr val="FF0000"/>
                                </a:solidFill>
                                <a:latin typeface="Cambria Math" panose="02040503050406030204" pitchFamily="18" charset="0"/>
                              </a:rPr>
                              <m:t>/</m:t>
                            </m:r>
                            <m:r>
                              <a:rPr lang="en-US" sz="2800" b="1" i="1">
                                <a:solidFill>
                                  <a:srgbClr val="FF0000"/>
                                </a:solidFill>
                                <a:latin typeface="Cambria Math" panose="02040503050406030204" pitchFamily="18" charset="0"/>
                              </a:rPr>
                              <m:t>𝟑</m:t>
                            </m:r>
                          </m:sup>
                        </m:sSup>
                      </m:e>
                      <m:e>
                        <m:sSup>
                          <m:sSupPr>
                            <m:ctrlPr>
                              <a:rPr lang="en-US" sz="2800" b="1" i="1">
                                <a:solidFill>
                                  <a:srgbClr val="FF0000"/>
                                </a:solidFill>
                                <a:latin typeface="Cambria Math" panose="02040503050406030204" pitchFamily="18" charset="0"/>
                              </a:rPr>
                            </m:ctrlPr>
                          </m:sSupPr>
                          <m:e>
                            <m:r>
                              <a:rPr lang="en-US" sz="2800" b="1" i="1">
                                <a:solidFill>
                                  <a:srgbClr val="FF0000"/>
                                </a:solidFill>
                                <a:latin typeface="Cambria Math" panose="02040503050406030204" pitchFamily="18" charset="0"/>
                              </a:rPr>
                              <m:t>𝒊</m:t>
                            </m:r>
                            <m:r>
                              <a:rPr lang="en-US" sz="2800" b="1" i="1">
                                <a:solidFill>
                                  <a:srgbClr val="FF0000"/>
                                </a:solidFill>
                                <a:latin typeface="Cambria Math" panose="02040503050406030204" pitchFamily="18" charset="0"/>
                                <a:ea typeface="Cambria Math" panose="02040503050406030204" pitchFamily="18" charset="0"/>
                              </a:rPr>
                              <m:t>≤</m:t>
                            </m:r>
                            <m:r>
                              <a:rPr lang="en-US" sz="2800" b="1" i="1">
                                <a:solidFill>
                                  <a:srgbClr val="FF0000"/>
                                </a:solidFill>
                                <a:latin typeface="Cambria Math" panose="02040503050406030204" pitchFamily="18" charset="0"/>
                              </a:rPr>
                              <m:t>𝒏</m:t>
                            </m:r>
                          </m:e>
                          <m:sup>
                            <m:r>
                              <a:rPr lang="en-US" sz="2800" b="1" i="1">
                                <a:solidFill>
                                  <a:srgbClr val="FF0000"/>
                                </a:solidFill>
                                <a:latin typeface="Cambria Math" panose="02040503050406030204" pitchFamily="18" charset="0"/>
                              </a:rPr>
                              <m:t>𝟐</m:t>
                            </m:r>
                            <m:r>
                              <a:rPr lang="en-US" sz="2800" b="1" i="1">
                                <a:solidFill>
                                  <a:srgbClr val="FF0000"/>
                                </a:solidFill>
                                <a:latin typeface="Cambria Math" panose="02040503050406030204" pitchFamily="18" charset="0"/>
                              </a:rPr>
                              <m:t>/</m:t>
                            </m:r>
                            <m:r>
                              <a:rPr lang="en-US" sz="2800" b="1" i="1">
                                <a:solidFill>
                                  <a:srgbClr val="FF0000"/>
                                </a:solidFill>
                                <a:latin typeface="Cambria Math" panose="02040503050406030204" pitchFamily="18" charset="0"/>
                              </a:rPr>
                              <m:t>𝟑</m:t>
                            </m:r>
                          </m:sup>
                        </m:sSup>
                      </m:e>
                    </m:d>
                  </m:oMath>
                </a14:m>
                <a:r>
                  <a:rPr lang="en-US" sz="2800" dirty="0" smtClean="0"/>
                  <a:t> any path p can spend at most </a:t>
                </a: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𝑛</m:t>
                        </m:r>
                      </m:e>
                      <m:sup>
                        <m:r>
                          <a:rPr lang="en-US" sz="2800" i="1">
                            <a:latin typeface="Cambria Math" panose="02040503050406030204" pitchFamily="18" charset="0"/>
                          </a:rPr>
                          <m:t>1/3</m:t>
                        </m:r>
                      </m:sup>
                    </m:sSup>
                  </m:oMath>
                </a14:m>
                <a:r>
                  <a:rPr lang="en-US" sz="2800" dirty="0" smtClean="0"/>
                  <a:t> </a:t>
                </a:r>
              </a:p>
              <a:p>
                <a:r>
                  <a:rPr lang="en-US" sz="2800" dirty="0"/>
                  <a:t> </a:t>
                </a:r>
                <a:r>
                  <a:rPr lang="en-US" sz="2800" dirty="0" smtClean="0"/>
                  <a:t>            steps on layer </a:t>
                </a:r>
                <a:r>
                  <a:rPr lang="en-US" sz="2800" dirty="0" err="1" smtClean="0"/>
                  <a:t>i</a:t>
                </a:r>
                <a:r>
                  <a:rPr lang="en-US" sz="2800" dirty="0" smtClean="0"/>
                  <a:t>.</a:t>
                </a:r>
                <a:endParaRPr lang="en-US" sz="2800" dirty="0"/>
              </a:p>
              <a:p>
                <a:r>
                  <a:rPr lang="en-US" sz="2800" b="1" dirty="0" smtClean="0"/>
                  <a:t> </a:t>
                </a:r>
                <a:endParaRPr lang="en-US" sz="2800" b="1" dirty="0"/>
              </a:p>
            </p:txBody>
          </p:sp>
        </mc:Choice>
        <mc:Fallback xmlns="">
          <p:sp>
            <p:nvSpPr>
              <p:cNvPr id="9" name="Rectangle 8"/>
              <p:cNvSpPr>
                <a:spLocks noRot="1" noChangeAspect="1" noMove="1" noResize="1" noEditPoints="1" noAdjustHandles="1" noChangeArrowheads="1" noChangeShapeType="1" noTextEdit="1"/>
              </p:cNvSpPr>
              <p:nvPr/>
            </p:nvSpPr>
            <p:spPr>
              <a:xfrm>
                <a:off x="745564" y="2965906"/>
                <a:ext cx="10461646" cy="1440459"/>
              </a:xfrm>
              <a:prstGeom prst="rect">
                <a:avLst/>
              </a:prstGeom>
              <a:blipFill rotWithShape="0">
                <a:blip r:embed="rId3"/>
                <a:stretch>
                  <a:fillRect l="-1166" t="-2119"/>
                </a:stretch>
              </a:blipFill>
            </p:spPr>
            <p:txBody>
              <a:bodyPr/>
              <a:lstStyle/>
              <a:p>
                <a:r>
                  <a:rPr lang="en-US">
                    <a:noFill/>
                  </a:rPr>
                  <a:t> </a:t>
                </a:r>
              </a:p>
            </p:txBody>
          </p:sp>
        </mc:Fallback>
      </mc:AlternateContent>
      <p:sp>
        <p:nvSpPr>
          <p:cNvPr id="10" name="Oval 9"/>
          <p:cNvSpPr/>
          <p:nvPr/>
        </p:nvSpPr>
        <p:spPr>
          <a:xfrm>
            <a:off x="938106" y="5175789"/>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11" name="Oval 10"/>
          <p:cNvSpPr/>
          <p:nvPr/>
        </p:nvSpPr>
        <p:spPr>
          <a:xfrm>
            <a:off x="1912781" y="516887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cxnSp>
        <p:nvCxnSpPr>
          <p:cNvPr id="13" name="Straight Arrow Connector 12"/>
          <p:cNvCxnSpPr/>
          <p:nvPr/>
        </p:nvCxnSpPr>
        <p:spPr>
          <a:xfrm>
            <a:off x="1519241" y="545473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500830" y="546338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497928" y="547035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Oval 15"/>
              <p:cNvSpPr/>
              <p:nvPr/>
            </p:nvSpPr>
            <p:spPr>
              <a:xfrm>
                <a:off x="3867393" y="5184436"/>
                <a:ext cx="756863"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smtClean="0">
                              <a:latin typeface="Cambria Math" panose="02040503050406030204" pitchFamily="18" charset="0"/>
                            </a:rPr>
                          </m:ctrlPr>
                        </m:sSupPr>
                        <m:e>
                          <m:r>
                            <a:rPr lang="en-US" sz="2250" b="0" i="1" dirty="0" smtClean="0">
                              <a:latin typeface="Cambria Math" panose="02040503050406030204" pitchFamily="18" charset="0"/>
                            </a:rPr>
                            <m:t>𝑛</m:t>
                          </m:r>
                        </m:e>
                        <m:sup>
                          <m:r>
                            <a:rPr lang="en-US" sz="2250" b="0" i="1" dirty="0" smtClean="0">
                              <a:latin typeface="Cambria Math" panose="02040503050406030204" pitchFamily="18" charset="0"/>
                            </a:rPr>
                            <m:t>1/3</m:t>
                          </m:r>
                        </m:sup>
                      </m:sSup>
                    </m:oMath>
                  </m:oMathPara>
                </a14:m>
                <a:endParaRPr lang="en-US" sz="2250" dirty="0"/>
              </a:p>
            </p:txBody>
          </p:sp>
        </mc:Choice>
        <mc:Fallback xmlns="">
          <p:sp>
            <p:nvSpPr>
              <p:cNvPr id="16" name="Oval 15"/>
              <p:cNvSpPr>
                <a:spLocks noRot="1" noChangeAspect="1" noMove="1" noResize="1" noEditPoints="1" noAdjustHandles="1" noChangeArrowheads="1" noChangeShapeType="1" noTextEdit="1"/>
              </p:cNvSpPr>
              <p:nvPr/>
            </p:nvSpPr>
            <p:spPr>
              <a:xfrm>
                <a:off x="3867393" y="5184436"/>
                <a:ext cx="756863" cy="557894"/>
              </a:xfrm>
              <a:prstGeom prst="ellipse">
                <a:avLst/>
              </a:prstGeom>
              <a:blipFill rotWithShape="0">
                <a:blip r:embed="rId4"/>
                <a:stretch>
                  <a:fillRect/>
                </a:stretch>
              </a:blipFill>
              <a:ln>
                <a:noFill/>
              </a:ln>
            </p:spPr>
            <p:txBody>
              <a:bodyPr/>
              <a:lstStyle/>
              <a:p>
                <a:r>
                  <a:rPr lang="en-US">
                    <a:noFill/>
                  </a:rPr>
                  <a:t> </a:t>
                </a:r>
              </a:p>
            </p:txBody>
          </p:sp>
        </mc:Fallback>
      </mc:AlternateContent>
      <p:sp>
        <p:nvSpPr>
          <p:cNvPr id="17" name="Oval 16"/>
          <p:cNvSpPr/>
          <p:nvPr/>
        </p:nvSpPr>
        <p:spPr>
          <a:xfrm>
            <a:off x="4972509" y="5198869"/>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18" name="Straight Arrow Connector 17"/>
          <p:cNvCxnSpPr/>
          <p:nvPr/>
        </p:nvCxnSpPr>
        <p:spPr>
          <a:xfrm>
            <a:off x="4624256" y="5485274"/>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412920" y="5429424"/>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Oval 20"/>
              <p:cNvSpPr/>
              <p:nvPr/>
            </p:nvSpPr>
            <p:spPr>
              <a:xfrm>
                <a:off x="9139226" y="5032826"/>
                <a:ext cx="1232108" cy="740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250" i="1">
                              <a:latin typeface="Cambria Math" panose="02040503050406030204" pitchFamily="18" charset="0"/>
                            </a:rPr>
                          </m:ctrlPr>
                        </m:fPr>
                        <m:num>
                          <m:r>
                            <a:rPr lang="en-US" sz="2250" i="1">
                              <a:latin typeface="Cambria Math" panose="02040503050406030204" pitchFamily="18" charset="0"/>
                            </a:rPr>
                            <m:t>𝑛</m:t>
                          </m:r>
                        </m:num>
                        <m:den>
                          <m:r>
                            <a:rPr lang="en-US" sz="2250" i="1">
                              <a:latin typeface="Cambria Math" panose="02040503050406030204" pitchFamily="18" charset="0"/>
                              <a:ea typeface="Cambria Math" panose="02040503050406030204" pitchFamily="18" charset="0"/>
                            </a:rPr>
                            <m:t>𝜆</m:t>
                          </m:r>
                          <m:r>
                            <a:rPr lang="en-US" sz="2250" i="1">
                              <a:latin typeface="Cambria Math" panose="02040503050406030204" pitchFamily="18" charset="0"/>
                              <a:ea typeface="Cambria Math" panose="02040503050406030204" pitchFamily="18" charset="0"/>
                            </a:rPr>
                            <m:t>+1</m:t>
                          </m:r>
                        </m:den>
                      </m:f>
                    </m:oMath>
                  </m:oMathPara>
                </a14:m>
                <a:endParaRPr lang="en-US" sz="2250" dirty="0"/>
              </a:p>
            </p:txBody>
          </p:sp>
        </mc:Choice>
        <mc:Fallback xmlns="">
          <p:sp>
            <p:nvSpPr>
              <p:cNvPr id="21" name="Oval 20"/>
              <p:cNvSpPr>
                <a:spLocks noRot="1" noChangeAspect="1" noMove="1" noResize="1" noEditPoints="1" noAdjustHandles="1" noChangeArrowheads="1" noChangeShapeType="1" noTextEdit="1"/>
              </p:cNvSpPr>
              <p:nvPr/>
            </p:nvSpPr>
            <p:spPr>
              <a:xfrm>
                <a:off x="9139226" y="5032826"/>
                <a:ext cx="1232108" cy="740031"/>
              </a:xfrm>
              <a:prstGeom prst="ellipse">
                <a:avLst/>
              </a:prstGeom>
              <a:blipFill rotWithShape="0">
                <a:blip r:embed="rId5"/>
                <a:stretch>
                  <a:fillRect/>
                </a:stretch>
              </a:blipFill>
              <a:ln>
                <a:noFill/>
              </a:ln>
            </p:spPr>
            <p:txBody>
              <a:bodyPr/>
              <a:lstStyle/>
              <a:p>
                <a:r>
                  <a:rPr lang="en-US">
                    <a:noFill/>
                  </a:rPr>
                  <a:t> </a:t>
                </a:r>
              </a:p>
            </p:txBody>
          </p:sp>
        </mc:Fallback>
      </mc:AlternateContent>
      <p:sp>
        <p:nvSpPr>
          <p:cNvPr id="22" name="TextBox 21"/>
          <p:cNvSpPr txBox="1"/>
          <p:nvPr/>
        </p:nvSpPr>
        <p:spPr>
          <a:xfrm>
            <a:off x="10641439" y="3884783"/>
            <a:ext cx="683200" cy="957955"/>
          </a:xfrm>
          <a:prstGeom prst="rect">
            <a:avLst/>
          </a:prstGeom>
          <a:noFill/>
        </p:spPr>
        <p:txBody>
          <a:bodyPr wrap="none" rtlCol="0">
            <a:spAutoFit/>
            <a:scene3d>
              <a:camera prst="orthographicFront">
                <a:rot lat="0" lon="0" rev="5400000"/>
              </a:camera>
              <a:lightRig rig="threePt" dir="t"/>
            </a:scene3d>
          </a:bodyPr>
          <a:lstStyle/>
          <a:p>
            <a:r>
              <a:rPr lang="en-US" sz="5625" dirty="0"/>
              <a:t>…</a:t>
            </a:r>
          </a:p>
        </p:txBody>
      </p:sp>
      <p:sp>
        <p:nvSpPr>
          <p:cNvPr id="23" name="Content Placeholder 2"/>
          <p:cNvSpPr>
            <a:spLocks noGrp="1"/>
          </p:cNvSpPr>
          <p:nvPr>
            <p:ph idx="1"/>
          </p:nvPr>
        </p:nvSpPr>
        <p:spPr>
          <a:xfrm>
            <a:off x="10433633" y="5157564"/>
            <a:ext cx="1799882" cy="543721"/>
          </a:xfrm>
        </p:spPr>
        <p:txBody>
          <a:bodyPr/>
          <a:lstStyle/>
          <a:p>
            <a:pPr marL="0" indent="0">
              <a:buNone/>
            </a:pPr>
            <a:r>
              <a:rPr lang="en-US" dirty="0" smtClean="0"/>
              <a:t>Layer 0</a:t>
            </a:r>
            <a:endParaRPr lang="en-US" dirty="0"/>
          </a:p>
        </p:txBody>
      </p:sp>
      <p:sp>
        <p:nvSpPr>
          <p:cNvPr id="24" name="TextBox 23"/>
          <p:cNvSpPr txBox="1"/>
          <p:nvPr/>
        </p:nvSpPr>
        <p:spPr>
          <a:xfrm>
            <a:off x="2854322" y="4816683"/>
            <a:ext cx="683200" cy="957955"/>
          </a:xfrm>
          <a:prstGeom prst="rect">
            <a:avLst/>
          </a:prstGeom>
          <a:noFill/>
        </p:spPr>
        <p:txBody>
          <a:bodyPr wrap="none" rtlCol="0">
            <a:spAutoFit/>
          </a:bodyPr>
          <a:lstStyle/>
          <a:p>
            <a:r>
              <a:rPr lang="en-US" sz="5625" dirty="0"/>
              <a:t>…</a:t>
            </a:r>
          </a:p>
        </p:txBody>
      </p:sp>
      <p:sp>
        <p:nvSpPr>
          <p:cNvPr id="25" name="TextBox 24"/>
          <p:cNvSpPr txBox="1"/>
          <p:nvPr/>
        </p:nvSpPr>
        <p:spPr>
          <a:xfrm>
            <a:off x="5787495" y="4774944"/>
            <a:ext cx="683200" cy="957955"/>
          </a:xfrm>
          <a:prstGeom prst="rect">
            <a:avLst/>
          </a:prstGeom>
          <a:noFill/>
        </p:spPr>
        <p:txBody>
          <a:bodyPr wrap="none" rtlCol="0">
            <a:spAutoFit/>
          </a:bodyPr>
          <a:lstStyle/>
          <a:p>
            <a:r>
              <a:rPr lang="en-US" sz="5625" dirty="0"/>
              <a:t>…</a:t>
            </a:r>
          </a:p>
        </p:txBody>
      </p:sp>
      <mc:AlternateContent xmlns:mc="http://schemas.openxmlformats.org/markup-compatibility/2006" xmlns:a14="http://schemas.microsoft.com/office/drawing/2010/main">
        <mc:Choice Requires="a14">
          <p:sp>
            <p:nvSpPr>
              <p:cNvPr id="26" name="Oval 25"/>
              <p:cNvSpPr/>
              <p:nvPr/>
            </p:nvSpPr>
            <p:spPr>
              <a:xfrm>
                <a:off x="6781145" y="5184436"/>
                <a:ext cx="841930"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smtClean="0">
                              <a:latin typeface="Cambria Math" panose="02040503050406030204" pitchFamily="18" charset="0"/>
                            </a:rPr>
                          </m:ctrlPr>
                        </m:sSupPr>
                        <m:e>
                          <m:r>
                            <a:rPr lang="en-US" sz="2250" b="0" i="1" dirty="0" smtClean="0">
                              <a:latin typeface="Cambria Math" panose="02040503050406030204" pitchFamily="18" charset="0"/>
                            </a:rPr>
                            <m:t>2</m:t>
                          </m:r>
                          <m:r>
                            <a:rPr lang="en-US" sz="2250" b="0" i="1" dirty="0" smtClean="0">
                              <a:latin typeface="Cambria Math" panose="02040503050406030204" pitchFamily="18" charset="0"/>
                            </a:rPr>
                            <m:t>𝑛</m:t>
                          </m:r>
                        </m:e>
                        <m:sup>
                          <m:r>
                            <a:rPr lang="en-US" sz="2250" b="0" i="1" dirty="0" smtClean="0">
                              <a:latin typeface="Cambria Math" panose="02040503050406030204" pitchFamily="18" charset="0"/>
                            </a:rPr>
                            <m:t>1/3</m:t>
                          </m:r>
                        </m:sup>
                      </m:sSup>
                    </m:oMath>
                  </m:oMathPara>
                </a14:m>
                <a:endParaRPr lang="en-US" sz="2250" dirty="0"/>
              </a:p>
            </p:txBody>
          </p:sp>
        </mc:Choice>
        <mc:Fallback xmlns="">
          <p:sp>
            <p:nvSpPr>
              <p:cNvPr id="26" name="Oval 25"/>
              <p:cNvSpPr>
                <a:spLocks noRot="1" noChangeAspect="1" noMove="1" noResize="1" noEditPoints="1" noAdjustHandles="1" noChangeArrowheads="1" noChangeShapeType="1" noTextEdit="1"/>
              </p:cNvSpPr>
              <p:nvPr/>
            </p:nvSpPr>
            <p:spPr>
              <a:xfrm>
                <a:off x="6781145" y="5184436"/>
                <a:ext cx="841930" cy="557894"/>
              </a:xfrm>
              <a:prstGeom prst="ellipse">
                <a:avLst/>
              </a:prstGeom>
              <a:blipFill rotWithShape="0">
                <a:blip r:embed="rId6"/>
                <a:stretch>
                  <a:fillRect l="-5755"/>
                </a:stretch>
              </a:blipFill>
              <a:ln>
                <a:noFill/>
              </a:ln>
            </p:spPr>
            <p:txBody>
              <a:bodyPr/>
              <a:lstStyle/>
              <a:p>
                <a:r>
                  <a:rPr lang="en-US">
                    <a:noFill/>
                  </a:rPr>
                  <a:t> </a:t>
                </a:r>
              </a:p>
            </p:txBody>
          </p:sp>
        </mc:Fallback>
      </mc:AlternateContent>
      <p:cxnSp>
        <p:nvCxnSpPr>
          <p:cNvPr id="27" name="Straight Arrow Connector 26"/>
          <p:cNvCxnSpPr/>
          <p:nvPr/>
        </p:nvCxnSpPr>
        <p:spPr>
          <a:xfrm>
            <a:off x="5538878" y="545473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782185" y="5423289"/>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156760" y="4768809"/>
            <a:ext cx="683200" cy="957955"/>
          </a:xfrm>
          <a:prstGeom prst="rect">
            <a:avLst/>
          </a:prstGeom>
          <a:noFill/>
        </p:spPr>
        <p:txBody>
          <a:bodyPr wrap="none" rtlCol="0">
            <a:spAutoFit/>
          </a:bodyPr>
          <a:lstStyle/>
          <a:p>
            <a:r>
              <a:rPr lang="en-US" sz="5625" dirty="0"/>
              <a:t>…</a:t>
            </a:r>
          </a:p>
        </p:txBody>
      </p:sp>
      <p:cxnSp>
        <p:nvCxnSpPr>
          <p:cNvPr id="30" name="Straight Arrow Connector 29"/>
          <p:cNvCxnSpPr/>
          <p:nvPr/>
        </p:nvCxnSpPr>
        <p:spPr>
          <a:xfrm>
            <a:off x="7623075" y="5435860"/>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624256" y="4217558"/>
            <a:ext cx="0" cy="2532834"/>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623075" y="4218857"/>
            <a:ext cx="0" cy="2532834"/>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553644" y="3827943"/>
            <a:ext cx="683200" cy="957955"/>
          </a:xfrm>
          <a:prstGeom prst="rect">
            <a:avLst/>
          </a:prstGeom>
          <a:noFill/>
        </p:spPr>
        <p:txBody>
          <a:bodyPr wrap="none" rtlCol="0">
            <a:spAutoFit/>
            <a:scene3d>
              <a:camera prst="orthographicFront">
                <a:rot lat="0" lon="0" rev="5400000"/>
              </a:camera>
              <a:lightRig rig="threePt" dir="t"/>
            </a:scene3d>
          </a:bodyPr>
          <a:lstStyle/>
          <a:p>
            <a:r>
              <a:rPr lang="en-US" sz="5625" dirty="0"/>
              <a:t>…</a:t>
            </a:r>
          </a:p>
        </p:txBody>
      </p:sp>
      <p:sp>
        <p:nvSpPr>
          <p:cNvPr id="33" name="TextBox 32"/>
          <p:cNvSpPr txBox="1"/>
          <p:nvPr/>
        </p:nvSpPr>
        <p:spPr>
          <a:xfrm>
            <a:off x="1912781" y="3816989"/>
            <a:ext cx="697627" cy="957955"/>
          </a:xfrm>
          <a:prstGeom prst="rect">
            <a:avLst/>
          </a:prstGeom>
          <a:noFill/>
        </p:spPr>
        <p:txBody>
          <a:bodyPr wrap="none" rtlCol="0">
            <a:spAutoFit/>
            <a:scene3d>
              <a:camera prst="orthographicFront">
                <a:rot lat="0" lon="0" rev="5400000"/>
              </a:camera>
              <a:lightRig rig="threePt" dir="t"/>
            </a:scene3d>
          </a:bodyPr>
          <a:lstStyle/>
          <a:p>
            <a:r>
              <a:rPr lang="en-US" sz="5625" b="1" dirty="0"/>
              <a:t>…</a:t>
            </a:r>
          </a:p>
        </p:txBody>
      </p:sp>
      <p:cxnSp>
        <p:nvCxnSpPr>
          <p:cNvPr id="34" name="Straight Arrow Connector 33"/>
          <p:cNvCxnSpPr/>
          <p:nvPr/>
        </p:nvCxnSpPr>
        <p:spPr>
          <a:xfrm flipH="1" flipV="1">
            <a:off x="6898511" y="4363760"/>
            <a:ext cx="240295" cy="813967"/>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0"/>
          </p:cNvCxnSpPr>
          <p:nvPr/>
        </p:nvCxnSpPr>
        <p:spPr>
          <a:xfrm flipH="1" flipV="1">
            <a:off x="2999000" y="3970097"/>
            <a:ext cx="2264077" cy="1228772"/>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320639" y="3884783"/>
            <a:ext cx="3349427" cy="1322492"/>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7505646" y="3827943"/>
            <a:ext cx="1914730" cy="1292945"/>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38200" y="4295966"/>
            <a:ext cx="0" cy="2532834"/>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838200" y="6238875"/>
            <a:ext cx="3786056" cy="28575"/>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Rectangle 44"/>
              <p:cNvSpPr/>
              <p:nvPr/>
            </p:nvSpPr>
            <p:spPr>
              <a:xfrm>
                <a:off x="2286647" y="6077590"/>
                <a:ext cx="838200" cy="342900"/>
              </a:xfrm>
              <a:prstGeom prst="rect">
                <a:avLst/>
              </a:prstGeom>
              <a:solidFill>
                <a:schemeClr val="bg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80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𝑛</m:t>
                          </m:r>
                        </m:e>
                        <m:sup>
                          <m:r>
                            <a:rPr lang="en-US" sz="2800" b="0" i="1" smtClean="0">
                              <a:solidFill>
                                <a:schemeClr val="tx1"/>
                              </a:solidFill>
                              <a:latin typeface="Cambria Math" panose="02040503050406030204" pitchFamily="18" charset="0"/>
                            </a:rPr>
                            <m:t>1/3</m:t>
                          </m:r>
                        </m:sup>
                      </m:sSup>
                    </m:oMath>
                  </m:oMathPara>
                </a14:m>
                <a:endParaRPr lang="en-US" sz="2800" dirty="0">
                  <a:solidFill>
                    <a:schemeClr val="tx1"/>
                  </a:solidFill>
                </a:endParaRPr>
              </a:p>
            </p:txBody>
          </p:sp>
        </mc:Choice>
        <mc:Fallback xmlns="">
          <p:sp>
            <p:nvSpPr>
              <p:cNvPr id="45" name="Rectangle 44"/>
              <p:cNvSpPr>
                <a:spLocks noRot="1" noChangeAspect="1" noMove="1" noResize="1" noEditPoints="1" noAdjustHandles="1" noChangeArrowheads="1" noChangeShapeType="1" noTextEdit="1"/>
              </p:cNvSpPr>
              <p:nvPr/>
            </p:nvSpPr>
            <p:spPr>
              <a:xfrm>
                <a:off x="2286647" y="6077590"/>
                <a:ext cx="838200" cy="342900"/>
              </a:xfrm>
              <a:prstGeom prst="rect">
                <a:avLst/>
              </a:prstGeom>
              <a:blipFill rotWithShape="0">
                <a:blip r:embed="rId7"/>
                <a:stretch>
                  <a:fillRect/>
                </a:stretch>
              </a:blipFill>
              <a:ln>
                <a:solidFill>
                  <a:schemeClr val="accent1">
                    <a:shade val="50000"/>
                    <a:alpha val="0"/>
                  </a:schemeClr>
                </a:solidFill>
              </a:ln>
            </p:spPr>
            <p:txBody>
              <a:bodyPr/>
              <a:lstStyle/>
              <a:p>
                <a:r>
                  <a:rPr lang="en-US">
                    <a:noFill/>
                  </a:rPr>
                  <a:t> </a:t>
                </a:r>
              </a:p>
            </p:txBody>
          </p:sp>
        </mc:Fallback>
      </mc:AlternateContent>
      <p:cxnSp>
        <p:nvCxnSpPr>
          <p:cNvPr id="46" name="Straight Arrow Connector 45"/>
          <p:cNvCxnSpPr/>
          <p:nvPr/>
        </p:nvCxnSpPr>
        <p:spPr>
          <a:xfrm>
            <a:off x="4673600" y="6264275"/>
            <a:ext cx="2949475" cy="3175"/>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Rectangle 46"/>
              <p:cNvSpPr/>
              <p:nvPr/>
            </p:nvSpPr>
            <p:spPr>
              <a:xfrm>
                <a:off x="6122047" y="6102990"/>
                <a:ext cx="838200" cy="342900"/>
              </a:xfrm>
              <a:prstGeom prst="rect">
                <a:avLst/>
              </a:prstGeom>
              <a:solidFill>
                <a:schemeClr val="bg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80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𝑛</m:t>
                          </m:r>
                        </m:e>
                        <m:sup>
                          <m:r>
                            <a:rPr lang="en-US" sz="2800" b="0" i="1" smtClean="0">
                              <a:solidFill>
                                <a:schemeClr val="tx1"/>
                              </a:solidFill>
                              <a:latin typeface="Cambria Math" panose="02040503050406030204" pitchFamily="18" charset="0"/>
                            </a:rPr>
                            <m:t>1/3</m:t>
                          </m:r>
                        </m:sup>
                      </m:sSup>
                    </m:oMath>
                  </m:oMathPara>
                </a14:m>
                <a:endParaRPr lang="en-US" sz="2800" dirty="0">
                  <a:solidFill>
                    <a:schemeClr val="tx1"/>
                  </a:solidFill>
                </a:endParaRPr>
              </a:p>
            </p:txBody>
          </p:sp>
        </mc:Choice>
        <mc:Fallback xmlns="">
          <p:sp>
            <p:nvSpPr>
              <p:cNvPr id="47" name="Rectangle 46"/>
              <p:cNvSpPr>
                <a:spLocks noRot="1" noChangeAspect="1" noMove="1" noResize="1" noEditPoints="1" noAdjustHandles="1" noChangeArrowheads="1" noChangeShapeType="1" noTextEdit="1"/>
              </p:cNvSpPr>
              <p:nvPr/>
            </p:nvSpPr>
            <p:spPr>
              <a:xfrm>
                <a:off x="6122047" y="6102990"/>
                <a:ext cx="838200" cy="342900"/>
              </a:xfrm>
              <a:prstGeom prst="rect">
                <a:avLst/>
              </a:prstGeom>
              <a:blipFill rotWithShape="0">
                <a:blip r:embed="rId8"/>
                <a:stretch>
                  <a:fillRect/>
                </a:stretch>
              </a:blipFill>
              <a:ln>
                <a:solidFill>
                  <a:schemeClr val="accent1">
                    <a:shade val="50000"/>
                    <a:alpha val="0"/>
                  </a:schemeClr>
                </a:solidFill>
              </a:ln>
            </p:spPr>
            <p:txBody>
              <a:bodyPr/>
              <a:lstStyle/>
              <a:p>
                <a:r>
                  <a:rPr lang="en-US">
                    <a:noFill/>
                  </a:rPr>
                  <a:t> </a:t>
                </a:r>
              </a:p>
            </p:txBody>
          </p:sp>
        </mc:Fallback>
      </mc:AlternateContent>
    </p:spTree>
    <p:extLst>
      <p:ext uri="{BB962C8B-B14F-4D97-AF65-F5344CB8AC3E}">
        <p14:creationId xmlns:p14="http://schemas.microsoft.com/office/powerpoint/2010/main" val="37286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Layered Graphs are Reducible</a:t>
            </a:r>
            <a:endParaRPr lang="en-US" dirty="0"/>
          </a:p>
        </p:txBody>
      </p:sp>
      <p:sp>
        <p:nvSpPr>
          <p:cNvPr id="4" name="Rectangle 3"/>
          <p:cNvSpPr/>
          <p:nvPr/>
        </p:nvSpPr>
        <p:spPr>
          <a:xfrm>
            <a:off x="755733" y="1528764"/>
            <a:ext cx="11080583" cy="1166811"/>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838200" y="160655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Theorem (Layered Graphs Not Depth Robust): </a:t>
                </a:r>
                <a:r>
                  <a:rPr lang="en-US" dirty="0" smtClean="0"/>
                  <a:t>Let </a:t>
                </a:r>
                <a:r>
                  <a:rPr lang="en-US" dirty="0"/>
                  <a:t>G </a:t>
                </a:r>
                <a:r>
                  <a:rPr lang="en-US" dirty="0" smtClean="0"/>
                  <a:t>be a </a:t>
                </a:r>
                <a14:m>
                  <m:oMath xmlns:m="http://schemas.openxmlformats.org/officeDocument/2006/math">
                    <m:r>
                      <a:rPr lang="en-US" i="1">
                        <a:latin typeface="Cambria Math" panose="02040503050406030204" pitchFamily="18" charset="0"/>
                        <a:ea typeface="Cambria Math" panose="02040503050406030204" pitchFamily="18" charset="0"/>
                      </a:rPr>
                      <m:t>𝜆</m:t>
                    </m:r>
                  </m:oMath>
                </a14:m>
                <a:r>
                  <a:rPr lang="en-US" dirty="0"/>
                  <a:t>-Layered </a:t>
                </a:r>
                <a:r>
                  <a:rPr lang="en-US" dirty="0" smtClean="0"/>
                  <a:t>DAG then G is </a:t>
                </a:r>
                <a14:m>
                  <m:oMath xmlns:m="http://schemas.openxmlformats.org/officeDocument/2006/math">
                    <m:d>
                      <m:dPr>
                        <m:ctrlPr>
                          <a:rPr lang="en-US" i="1" smtClean="0">
                            <a:latin typeface="Cambria Math" panose="02040503050406030204" pitchFamily="18" charset="0"/>
                          </a:rPr>
                        </m:ctrlPr>
                      </m:dPr>
                      <m:e>
                        <m:sSup>
                          <m:sSupPr>
                            <m:ctrlPr>
                              <a:rPr lang="en-US"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2/3</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1/3</m:t>
                            </m:r>
                          </m:sup>
                        </m:sSup>
                        <m:d>
                          <m:dPr>
                            <m:ctrlPr>
                              <a:rPr lang="en-US" b="0"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+1</m:t>
                            </m:r>
                          </m:e>
                        </m:d>
                      </m:e>
                    </m:d>
                  </m:oMath>
                </a14:m>
                <a:r>
                  <a:rPr lang="en-US" dirty="0" smtClean="0"/>
                  <a:t>-reducible.   </a:t>
                </a:r>
                <a:endParaRPr lang="en-US" dirty="0"/>
              </a:p>
              <a:p>
                <a:pPr marL="0" indent="0" algn="ctr">
                  <a:buFont typeface="Arial" panose="020B0604020202020204" pitchFamily="34" charset="0"/>
                  <a:buNone/>
                </a:pPr>
                <a:endParaRPr lang="en-US" i="1" dirty="0">
                  <a:latin typeface="Cambria Math" panose="02040503050406030204" pitchFamily="18" charset="0"/>
                </a:endParaRPr>
              </a:p>
              <a:p>
                <a:pPr marL="0" indent="0">
                  <a:buFont typeface="Arial" panose="020B0604020202020204" pitchFamily="34" charset="0"/>
                  <a:buNone/>
                </a:pPr>
                <a:endParaRPr lang="en-US" dirty="0"/>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838200" y="1606550"/>
                <a:ext cx="10515600" cy="4351338"/>
              </a:xfrm>
              <a:prstGeom prst="rect">
                <a:avLst/>
              </a:prstGeom>
              <a:blipFill rotWithShape="0">
                <a:blip r:embed="rId2"/>
                <a:stretch>
                  <a:fillRect l="-1217" t="-2384"/>
                </a:stretch>
              </a:blipFill>
            </p:spPr>
            <p:txBody>
              <a:bodyPr/>
              <a:lstStyle/>
              <a:p>
                <a:r>
                  <a:rPr lang="en-US">
                    <a:noFill/>
                  </a:rPr>
                  <a:t> </a:t>
                </a:r>
              </a:p>
            </p:txBody>
          </p:sp>
        </mc:Fallback>
      </mc:AlternateContent>
      <p:sp>
        <p:nvSpPr>
          <p:cNvPr id="7" name="Rectangle 6"/>
          <p:cNvSpPr/>
          <p:nvPr/>
        </p:nvSpPr>
        <p:spPr>
          <a:xfrm>
            <a:off x="755733" y="3240484"/>
            <a:ext cx="7159542" cy="73144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8" name="Rectangle 7"/>
          <p:cNvSpPr/>
          <p:nvPr/>
        </p:nvSpPr>
        <p:spPr>
          <a:xfrm>
            <a:off x="2557389" y="3327955"/>
            <a:ext cx="237566" cy="369332"/>
          </a:xfrm>
          <a:prstGeom prst="rect">
            <a:avLst/>
          </a:prstGeom>
        </p:spPr>
        <p:txBody>
          <a:bodyPr wrap="none">
            <a:spAutoFit/>
          </a:bodyPr>
          <a:lstStyle/>
          <a:p>
            <a:r>
              <a:rPr lang="en-US" dirty="0" smtClean="0"/>
              <a:t> </a:t>
            </a:r>
            <a:endParaRPr lang="en-US" dirty="0"/>
          </a:p>
        </p:txBody>
      </p:sp>
      <mc:AlternateContent xmlns:mc="http://schemas.openxmlformats.org/markup-compatibility/2006" xmlns:a14="http://schemas.microsoft.com/office/drawing/2010/main">
        <mc:Choice Requires="a14">
          <p:sp>
            <p:nvSpPr>
              <p:cNvPr id="9" name="Rectangle 8"/>
              <p:cNvSpPr/>
              <p:nvPr/>
            </p:nvSpPr>
            <p:spPr>
              <a:xfrm>
                <a:off x="838200" y="3278465"/>
                <a:ext cx="4674228" cy="1009572"/>
              </a:xfrm>
              <a:prstGeom prst="rect">
                <a:avLst/>
              </a:prstGeom>
            </p:spPr>
            <p:txBody>
              <a:bodyPr wrap="none">
                <a:spAutoFit/>
              </a:bodyPr>
              <a:lstStyle/>
              <a:p>
                <a:r>
                  <a:rPr lang="en-US" sz="2800" b="1" dirty="0" smtClean="0"/>
                  <a:t>Corollary:</a:t>
                </a:r>
                <a14:m>
                  <m:oMath xmlns:m="http://schemas.openxmlformats.org/officeDocument/2006/math">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E</m:t>
                        </m:r>
                        <m:r>
                          <m:rPr>
                            <m:sty m:val="p"/>
                          </m:rPr>
                          <a:rPr lang="en-US" sz="2800" baseline="-25000">
                            <a:latin typeface="Cambria Math" panose="02040503050406030204" pitchFamily="18" charset="0"/>
                          </a:rPr>
                          <m:t>R</m:t>
                        </m:r>
                      </m:fName>
                      <m:e>
                        <m:d>
                          <m:dPr>
                            <m:ctrlPr>
                              <a:rPr lang="en-US" sz="2800" i="1">
                                <a:latin typeface="Cambria Math" panose="02040503050406030204" pitchFamily="18" charset="0"/>
                              </a:rPr>
                            </m:ctrlPr>
                          </m:dPr>
                          <m:e>
                            <m:r>
                              <a:rPr lang="en-US" sz="2800" i="1">
                                <a:latin typeface="Cambria Math" panose="02040503050406030204" pitchFamily="18" charset="0"/>
                              </a:rPr>
                              <m:t>𝐺</m:t>
                            </m:r>
                          </m:e>
                        </m:d>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𝑂</m:t>
                        </m:r>
                        <m:d>
                          <m:dPr>
                            <m:ctrlPr>
                              <a:rPr lang="en-US" sz="2800" i="1">
                                <a:latin typeface="Cambria Math" panose="02040503050406030204" pitchFamily="18" charset="0"/>
                                <a:ea typeface="Cambria Math" panose="02040503050406030204" pitchFamily="18" charset="0"/>
                              </a:rPr>
                            </m:ctrlPr>
                          </m:dPr>
                          <m:e>
                            <m:sSup>
                              <m:sSupPr>
                                <m:ctrlPr>
                                  <a:rPr lang="en-US" sz="2800" i="1">
                                    <a:latin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𝜆</m:t>
                                </m:r>
                                <m:r>
                                  <a:rPr lang="en-US" sz="2800" i="1">
                                    <a:latin typeface="Cambria Math" panose="02040503050406030204" pitchFamily="18" charset="0"/>
                                  </a:rPr>
                                  <m:t>𝑛</m:t>
                                </m:r>
                              </m:e>
                              <m:sup>
                                <m:r>
                                  <a:rPr lang="en-US" sz="2800" i="1">
                                    <a:latin typeface="Cambria Math" panose="02040503050406030204" pitchFamily="18" charset="0"/>
                                  </a:rPr>
                                  <m:t>5/3</m:t>
                                </m:r>
                              </m:sup>
                            </m:sSup>
                          </m:e>
                        </m:d>
                      </m:e>
                    </m:func>
                    <m:r>
                      <a:rPr lang="en-US" sz="2800" b="0" i="1" smtClean="0">
                        <a:latin typeface="Cambria Math" panose="02040503050406030204" pitchFamily="18" charset="0"/>
                        <a:ea typeface="Cambria Math" panose="02040503050406030204" pitchFamily="18" charset="0"/>
                      </a:rPr>
                      <m:t>.</m:t>
                    </m:r>
                  </m:oMath>
                </a14:m>
                <a:r>
                  <a:rPr lang="en-US" sz="2800" i="1" dirty="0" smtClean="0">
                    <a:latin typeface="Cambria Math" panose="02040503050406030204" pitchFamily="18" charset="0"/>
                  </a:rPr>
                  <a:t> </a:t>
                </a:r>
                <a:endParaRPr lang="en-US" sz="2800" dirty="0"/>
              </a:p>
              <a:p>
                <a:r>
                  <a:rPr lang="en-US" sz="2800" b="1" dirty="0" smtClean="0"/>
                  <a:t> </a:t>
                </a:r>
                <a:endParaRPr lang="en-US" sz="2800" b="1" dirty="0"/>
              </a:p>
            </p:txBody>
          </p:sp>
        </mc:Choice>
        <mc:Fallback xmlns="">
          <p:sp>
            <p:nvSpPr>
              <p:cNvPr id="9" name="Rectangle 8"/>
              <p:cNvSpPr>
                <a:spLocks noRot="1" noChangeAspect="1" noMove="1" noResize="1" noEditPoints="1" noAdjustHandles="1" noChangeArrowheads="1" noChangeShapeType="1" noTextEdit="1"/>
              </p:cNvSpPr>
              <p:nvPr/>
            </p:nvSpPr>
            <p:spPr>
              <a:xfrm>
                <a:off x="838200" y="3278465"/>
                <a:ext cx="4674228" cy="1009572"/>
              </a:xfrm>
              <a:prstGeom prst="rect">
                <a:avLst/>
              </a:prstGeom>
              <a:blipFill rotWithShape="0">
                <a:blip r:embed="rId3"/>
                <a:stretch>
                  <a:fillRect l="-2742" t="-3030"/>
                </a:stretch>
              </a:blipFill>
            </p:spPr>
            <p:txBody>
              <a:bodyPr/>
              <a:lstStyle/>
              <a:p>
                <a:r>
                  <a:rPr lang="en-US">
                    <a:noFill/>
                  </a:rPr>
                  <a:t> </a:t>
                </a:r>
              </a:p>
            </p:txBody>
          </p:sp>
        </mc:Fallback>
      </mc:AlternateContent>
      <p:sp>
        <p:nvSpPr>
          <p:cNvPr id="23" name="Rectangle 22"/>
          <p:cNvSpPr/>
          <p:nvPr/>
        </p:nvSpPr>
        <p:spPr>
          <a:xfrm>
            <a:off x="686191" y="4326018"/>
            <a:ext cx="7229084" cy="938440"/>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mc:AlternateContent xmlns:mc="http://schemas.openxmlformats.org/markup-compatibility/2006" xmlns:a14="http://schemas.microsoft.com/office/drawing/2010/main">
        <mc:Choice Requires="a14">
          <p:sp>
            <p:nvSpPr>
              <p:cNvPr id="24" name="Rectangle 23"/>
              <p:cNvSpPr/>
              <p:nvPr/>
            </p:nvSpPr>
            <p:spPr>
              <a:xfrm>
                <a:off x="768658" y="4363999"/>
                <a:ext cx="6233501" cy="1285160"/>
              </a:xfrm>
              <a:prstGeom prst="rect">
                <a:avLst/>
              </a:prstGeom>
            </p:spPr>
            <p:txBody>
              <a:bodyPr wrap="none">
                <a:spAutoFit/>
              </a:bodyPr>
              <a:lstStyle/>
              <a:p>
                <a:r>
                  <a:rPr lang="en-US" sz="2800" b="1" dirty="0" smtClean="0"/>
                  <a:t>Attack Quality:</a:t>
                </a:r>
                <a14:m>
                  <m:oMath xmlns:m="http://schemas.openxmlformats.org/officeDocument/2006/math">
                    <m:func>
                      <m:funcPr>
                        <m:ctrlPr>
                          <a:rPr lang="en-US" sz="2800" i="1">
                            <a:latin typeface="Cambria Math" panose="02040503050406030204" pitchFamily="18" charset="0"/>
                          </a:rPr>
                        </m:ctrlPr>
                      </m:funcPr>
                      <m:fName>
                        <m:r>
                          <a:rPr lang="en-US" sz="2800" b="0" i="0" smtClean="0">
                            <a:latin typeface="Cambria Math"/>
                          </a:rPr>
                          <m:t>  </m:t>
                        </m:r>
                        <m:r>
                          <m:rPr>
                            <m:sty m:val="p"/>
                          </m:rPr>
                          <a:rPr lang="en-US" sz="2800" b="0" i="0" smtClean="0">
                            <a:latin typeface="Cambria Math" panose="02040503050406030204" pitchFamily="18" charset="0"/>
                          </a:rPr>
                          <m:t>Quality</m:t>
                        </m:r>
                        <m:r>
                          <m:rPr>
                            <m:sty m:val="p"/>
                          </m:rPr>
                          <a:rPr lang="en-US" sz="2800" baseline="-25000">
                            <a:latin typeface="Cambria Math" panose="02040503050406030204" pitchFamily="18" charset="0"/>
                          </a:rPr>
                          <m:t>R</m:t>
                        </m:r>
                      </m:fName>
                      <m:e>
                        <m:d>
                          <m:dPr>
                            <m:ctrlPr>
                              <a:rPr lang="en-US" sz="2800" i="1">
                                <a:latin typeface="Cambria Math" panose="02040503050406030204" pitchFamily="18" charset="0"/>
                              </a:rPr>
                            </m:ctrlPr>
                          </m:dPr>
                          <m:e>
                            <m:r>
                              <a:rPr lang="en-US" sz="2800" b="0" i="1" smtClean="0">
                                <a:latin typeface="Cambria Math" panose="02040503050406030204" pitchFamily="18" charset="0"/>
                              </a:rPr>
                              <m:t>𝐴</m:t>
                            </m:r>
                          </m:e>
                        </m:d>
                        <m:r>
                          <a:rPr lang="en-US" sz="2800" b="0" i="1" smtClean="0">
                            <a:latin typeface="Cambria Math" panose="02040503050406030204" pitchFamily="18" charset="0"/>
                          </a:rPr>
                          <m:t>=</m:t>
                        </m:r>
                        <m:r>
                          <m:rPr>
                            <m:sty m:val="p"/>
                          </m:rPr>
                          <a:rPr lang="el-GR" sz="2800" i="1" smtClean="0">
                            <a:latin typeface="Cambria Math" panose="02040503050406030204" pitchFamily="18" charset="0"/>
                            <a:ea typeface="Cambria Math" panose="02040503050406030204" pitchFamily="18" charset="0"/>
                          </a:rPr>
                          <m:t>Ω</m:t>
                        </m:r>
                        <m:d>
                          <m:dPr>
                            <m:ctrlPr>
                              <a:rPr lang="en-US" sz="2800" i="1">
                                <a:latin typeface="Cambria Math" panose="02040503050406030204" pitchFamily="18" charset="0"/>
                                <a:ea typeface="Cambria Math" panose="02040503050406030204" pitchFamily="18" charset="0"/>
                              </a:rPr>
                            </m:ctrlPr>
                          </m:dPr>
                          <m:e>
                            <m:f>
                              <m:fPr>
                                <m:ctrlPr>
                                  <a:rPr lang="en-US" sz="2800" i="1" smtClean="0">
                                    <a:latin typeface="Cambria Math" panose="02040503050406030204" pitchFamily="18" charset="0"/>
                                    <a:ea typeface="Cambria Math" panose="02040503050406030204" pitchFamily="18" charset="0"/>
                                  </a:rPr>
                                </m:ctrlPr>
                              </m:fPr>
                              <m:num>
                                <m:sSup>
                                  <m:sSupPr>
                                    <m:ctrlPr>
                                      <a:rPr lang="en-US" sz="2800" i="1">
                                        <a:latin typeface="Cambria Math" panose="02040503050406030204" pitchFamily="18" charset="0"/>
                                      </a:rPr>
                                    </m:ctrlPr>
                                  </m:sSupPr>
                                  <m:e>
                                    <m:r>
                                      <a:rPr lang="en-US" sz="2800" i="1">
                                        <a:latin typeface="Cambria Math" panose="02040503050406030204" pitchFamily="18" charset="0"/>
                                      </a:rPr>
                                      <m:t>𝑛</m:t>
                                    </m:r>
                                  </m:e>
                                  <m:sup>
                                    <m:r>
                                      <a:rPr lang="en-US" sz="2800" b="0" i="1" smtClean="0">
                                        <a:latin typeface="Cambria Math" panose="02040503050406030204" pitchFamily="18" charset="0"/>
                                      </a:rPr>
                                      <m:t>1</m:t>
                                    </m:r>
                                    <m:r>
                                      <a:rPr lang="en-US" sz="2800" i="1">
                                        <a:latin typeface="Cambria Math" panose="02040503050406030204" pitchFamily="18" charset="0"/>
                                      </a:rPr>
                                      <m:t>/3</m:t>
                                    </m:r>
                                  </m:sup>
                                </m:sSup>
                              </m:num>
                              <m:den>
                                <m:r>
                                  <a:rPr lang="en-US" sz="2800" i="1">
                                    <a:latin typeface="Cambria Math" panose="02040503050406030204" pitchFamily="18" charset="0"/>
                                    <a:ea typeface="Cambria Math" panose="02040503050406030204" pitchFamily="18" charset="0"/>
                                  </a:rPr>
                                  <m:t>𝜆</m:t>
                                </m:r>
                              </m:den>
                            </m:f>
                          </m:e>
                        </m:d>
                      </m:e>
                    </m:func>
                    <m:r>
                      <a:rPr lang="en-US" sz="2800" b="0" i="1" smtClean="0">
                        <a:latin typeface="Cambria Math" panose="02040503050406030204" pitchFamily="18" charset="0"/>
                        <a:ea typeface="Cambria Math" panose="02040503050406030204" pitchFamily="18" charset="0"/>
                      </a:rPr>
                      <m:t>.</m:t>
                    </m:r>
                  </m:oMath>
                </a14:m>
                <a:r>
                  <a:rPr lang="en-US" sz="2800" i="1" dirty="0" smtClean="0">
                    <a:latin typeface="Cambria Math" panose="02040503050406030204" pitchFamily="18" charset="0"/>
                  </a:rPr>
                  <a:t> </a:t>
                </a:r>
                <a:endParaRPr lang="en-US" sz="2800" dirty="0"/>
              </a:p>
              <a:p>
                <a:r>
                  <a:rPr lang="en-US" sz="2800" b="1" dirty="0" smtClean="0"/>
                  <a:t> </a:t>
                </a:r>
                <a:endParaRPr lang="en-US" sz="2800" b="1" dirty="0"/>
              </a:p>
            </p:txBody>
          </p:sp>
        </mc:Choice>
        <mc:Fallback xmlns="">
          <p:sp>
            <p:nvSpPr>
              <p:cNvPr id="24" name="Rectangle 23"/>
              <p:cNvSpPr>
                <a:spLocks noRot="1" noChangeAspect="1" noMove="1" noResize="1" noEditPoints="1" noAdjustHandles="1" noChangeArrowheads="1" noChangeShapeType="1" noTextEdit="1"/>
              </p:cNvSpPr>
              <p:nvPr/>
            </p:nvSpPr>
            <p:spPr>
              <a:xfrm>
                <a:off x="768658" y="4363999"/>
                <a:ext cx="6233501" cy="1285160"/>
              </a:xfrm>
              <a:prstGeom prst="rect">
                <a:avLst/>
              </a:prstGeom>
              <a:blipFill rotWithShape="1">
                <a:blip r:embed="rId4"/>
                <a:stretch>
                  <a:fillRect l="-1955"/>
                </a:stretch>
              </a:blipFill>
            </p:spPr>
            <p:txBody>
              <a:bodyPr/>
              <a:lstStyle/>
              <a:p>
                <a:r>
                  <a:rPr lang="en-US">
                    <a:noFill/>
                  </a:rPr>
                  <a:t> </a:t>
                </a:r>
              </a:p>
            </p:txBody>
          </p:sp>
        </mc:Fallback>
      </mc:AlternateContent>
    </p:spTree>
    <p:extLst>
      <p:ext uri="{BB962C8B-B14F-4D97-AF65-F5344CB8AC3E}">
        <p14:creationId xmlns:p14="http://schemas.microsoft.com/office/powerpoint/2010/main" val="3015946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23" grpId="0" animBg="1"/>
      <p:bldP spid="2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Attacks on Catena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endParaRPr lang="en-US" dirty="0" smtClean="0"/>
              </a:p>
              <a:p>
                <a:r>
                  <a:rPr lang="en-US" dirty="0" smtClean="0"/>
                  <a:t> [AS15] </a:t>
                </a:r>
                <a14:m>
                  <m:oMath xmlns:m="http://schemas.openxmlformats.org/officeDocument/2006/math">
                    <m:sSubSup>
                      <m:sSubSupPr>
                        <m:ctrlPr>
                          <a:rPr lang="en-US" i="1">
                            <a:latin typeface="Cambria Math" panose="02040503050406030204" pitchFamily="18" charset="0"/>
                          </a:rPr>
                        </m:ctrlPr>
                      </m:sSubSupPr>
                      <m:e>
                        <m:r>
                          <m:rPr>
                            <m:nor/>
                          </m:rPr>
                          <a:rPr lang="en-US" b="0" i="0" smtClean="0">
                            <a:latin typeface="Cambria Math" panose="02040503050406030204" pitchFamily="18" charset="0"/>
                          </a:rPr>
                          <m:t>                     </m:t>
                        </m:r>
                        <m:r>
                          <m:rPr>
                            <m:nor/>
                          </m:rPr>
                          <a:rPr lang="en-US" b="0" i="0" smtClean="0">
                            <a:latin typeface="Cambria Math" panose="02040503050406030204" pitchFamily="18" charset="0"/>
                          </a:rPr>
                          <m:t>CC</m:t>
                        </m:r>
                        <m:r>
                          <m:rPr>
                            <m:nor/>
                          </m:rPr>
                          <a:rPr lang="en-US" b="0" i="0" smtClean="0">
                            <a:latin typeface="Cambria Math" panose="02040503050406030204" pitchFamily="18" charset="0"/>
                          </a:rPr>
                          <m:t>(</m:t>
                        </m:r>
                        <m:r>
                          <m:rPr>
                            <m:nor/>
                          </m:rPr>
                          <a:rPr lang="en-US" dirty="0"/>
                          <m:t>BRG</m:t>
                        </m:r>
                      </m:e>
                      <m:sub>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rPr>
                          <m:t>𝑛</m:t>
                        </m:r>
                      </m:sup>
                    </m:sSub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𝑂</m:t>
                    </m:r>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1.5</m:t>
                            </m:r>
                          </m:sup>
                        </m:sSup>
                      </m:e>
                    </m:d>
                  </m:oMath>
                </a14:m>
                <a:endParaRPr lang="en-US" dirty="0" smtClean="0"/>
              </a:p>
              <a:p>
                <a:pPr lvl="1"/>
                <a:r>
                  <a:rPr lang="en-US" dirty="0" smtClean="0"/>
                  <a:t>Gap between cumulative cost </a:t>
                </a:r>
                <a14:m>
                  <m:oMath xmlns:m="http://schemas.openxmlformats.org/officeDocument/2006/math">
                    <m:r>
                      <a:rPr lang="en-US" i="1">
                        <a:latin typeface="Cambria Math" panose="02040503050406030204" pitchFamily="18" charset="0"/>
                        <a:ea typeface="Cambria Math" panose="02040503050406030204" pitchFamily="18" charset="0"/>
                      </a:rPr>
                      <m:t>𝑂</m:t>
                    </m:r>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1.5</m:t>
                            </m:r>
                          </m:sup>
                        </m:sSup>
                      </m:e>
                    </m:d>
                  </m:oMath>
                </a14:m>
                <a:r>
                  <a:rPr lang="en-US" dirty="0" smtClean="0"/>
                  <a:t> and sequential space-time cost </a:t>
                </a:r>
                <a14:m>
                  <m:oMath xmlns:m="http://schemas.openxmlformats.org/officeDocument/2006/math">
                    <m:r>
                      <m:rPr>
                        <m:sty m:val="p"/>
                      </m:rPr>
                      <a:rPr lang="el-GR" i="1" dirty="0">
                        <a:latin typeface="Cambria Math" panose="02040503050406030204" pitchFamily="18" charset="0"/>
                        <a:ea typeface="Cambria Math" panose="02040503050406030204" pitchFamily="18" charset="0"/>
                      </a:rPr>
                      <m:t>Ω</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2</m:t>
                            </m:r>
                          </m:sup>
                        </m:sSup>
                      </m:e>
                    </m:d>
                  </m:oMath>
                </a14:m>
                <a:endParaRPr lang="en-US" dirty="0" smtClean="0"/>
              </a:p>
              <a:p>
                <a:pPr marL="457200" lvl="1" indent="0">
                  <a:buNone/>
                </a:pPr>
                <a:endParaRPr lang="en-US" dirty="0" smtClean="0"/>
              </a:p>
              <a:p>
                <a:r>
                  <a:rPr lang="en-US" dirty="0" smtClean="0"/>
                  <a:t> [BK15] </a:t>
                </a:r>
                <a14:m>
                  <m:oMath xmlns:m="http://schemas.openxmlformats.org/officeDocument/2006/math">
                    <m:sSubSup>
                      <m:sSubSupPr>
                        <m:ctrlPr>
                          <a:rPr lang="en-US" i="1">
                            <a:latin typeface="Cambria Math" panose="02040503050406030204" pitchFamily="18" charset="0"/>
                          </a:rPr>
                        </m:ctrlPr>
                      </m:sSubSupPr>
                      <m:e>
                        <m:r>
                          <m:rPr>
                            <m:nor/>
                          </m:rPr>
                          <a:rPr lang="en-US" b="0" i="0" smtClean="0">
                            <a:latin typeface="Cambria Math" panose="02040503050406030204" pitchFamily="18" charset="0"/>
                          </a:rPr>
                          <m:t>                     </m:t>
                        </m:r>
                        <m:r>
                          <m:rPr>
                            <m:nor/>
                          </m:rPr>
                          <a:rPr lang="en-US" b="0" i="0" smtClean="0">
                            <a:latin typeface="Cambria Math" panose="02040503050406030204" pitchFamily="18" charset="0"/>
                          </a:rPr>
                          <m:t>ST</m:t>
                        </m:r>
                        <m:r>
                          <m:rPr>
                            <m:nor/>
                          </m:rPr>
                          <a:rPr lang="en-US">
                            <a:latin typeface="Cambria Math" panose="02040503050406030204" pitchFamily="18" charset="0"/>
                          </a:rPr>
                          <m:t>(</m:t>
                        </m:r>
                        <m:r>
                          <m:rPr>
                            <m:nor/>
                          </m:rPr>
                          <a:rPr lang="en-US" dirty="0"/>
                          <m:t>BRG</m:t>
                        </m:r>
                      </m:e>
                      <m:sub>
                        <m:r>
                          <a:rPr lang="en-US" i="1">
                            <a:latin typeface="Cambria Math" panose="02040503050406030204" pitchFamily="18" charset="0"/>
                            <a:ea typeface="Cambria Math" panose="02040503050406030204" pitchFamily="18" charset="0"/>
                          </a:rPr>
                          <m:t>𝜆</m:t>
                        </m:r>
                      </m:sub>
                      <m:sup>
                        <m:r>
                          <a:rPr lang="en-US" i="1">
                            <a:latin typeface="Cambria Math" panose="02040503050406030204" pitchFamily="18" charset="0"/>
                          </a:rPr>
                          <m:t>𝑛</m:t>
                        </m:r>
                      </m:sup>
                    </m:sSubSup>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𝑂</m:t>
                    </m:r>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1.8</m:t>
                            </m:r>
                          </m:sup>
                        </m:sSup>
                      </m:e>
                    </m:d>
                  </m:oMath>
                </a14:m>
                <a:r>
                  <a:rPr lang="en-US" dirty="0" smtClean="0">
                    <a:ea typeface="Cambria Math" panose="02040503050406030204" pitchFamily="18" charset="0"/>
                  </a:rPr>
                  <a:t>  for </a:t>
                </a:r>
                <a14:m>
                  <m:oMath xmlns:m="http://schemas.openxmlformats.org/officeDocument/2006/math">
                    <m:r>
                      <a:rPr lang="en-US" i="1">
                        <a:latin typeface="Cambria Math" panose="02040503050406030204" pitchFamily="18" charset="0"/>
                        <a:ea typeface="Cambria Math" panose="02040503050406030204" pitchFamily="18" charset="0"/>
                      </a:rPr>
                      <m:t>𝜆</m:t>
                    </m:r>
                  </m:oMath>
                </a14:m>
                <a:r>
                  <a:rPr lang="en-US" dirty="0" smtClean="0">
                    <a:ea typeface="Cambria Math" panose="02040503050406030204" pitchFamily="18" charset="0"/>
                  </a:rPr>
                  <a:t> &gt; 1.</a:t>
                </a:r>
              </a:p>
              <a:p>
                <a:r>
                  <a:rPr lang="en-US" dirty="0" smtClean="0"/>
                  <a:t>Our result                </a:t>
                </a:r>
                <a14:m>
                  <m:oMath xmlns:m="http://schemas.openxmlformats.org/officeDocument/2006/math">
                    <m:sSubSup>
                      <m:sSubSupPr>
                        <m:ctrlPr>
                          <a:rPr lang="en-US" i="1">
                            <a:latin typeface="Cambria Math" panose="02040503050406030204" pitchFamily="18" charset="0"/>
                          </a:rPr>
                        </m:ctrlPr>
                      </m:sSubSupPr>
                      <m:e>
                        <m:r>
                          <m:rPr>
                            <m:nor/>
                          </m:rPr>
                          <a:rPr lang="en-US" b="0" i="0" smtClean="0">
                            <a:latin typeface="Cambria Math" panose="02040503050406030204" pitchFamily="18" charset="0"/>
                          </a:rPr>
                          <m:t>CC</m:t>
                        </m:r>
                        <m:r>
                          <m:rPr>
                            <m:nor/>
                          </m:rPr>
                          <a:rPr lang="en-US">
                            <a:latin typeface="Cambria Math" panose="02040503050406030204" pitchFamily="18" charset="0"/>
                          </a:rPr>
                          <m:t>(</m:t>
                        </m:r>
                        <m:r>
                          <m:rPr>
                            <m:nor/>
                          </m:rPr>
                          <a:rPr lang="en-US" dirty="0"/>
                          <m:t>BRG</m:t>
                        </m:r>
                      </m:e>
                      <m:sub>
                        <m:r>
                          <a:rPr lang="en-US" i="1">
                            <a:latin typeface="Cambria Math" panose="02040503050406030204" pitchFamily="18" charset="0"/>
                            <a:ea typeface="Cambria Math" panose="02040503050406030204" pitchFamily="18" charset="0"/>
                          </a:rPr>
                          <m:t>𝜆</m:t>
                        </m:r>
                      </m:sub>
                      <m:sup>
                        <m:r>
                          <a:rPr lang="en-US" i="1">
                            <a:latin typeface="Cambria Math" panose="02040503050406030204" pitchFamily="18" charset="0"/>
                          </a:rPr>
                          <m:t>𝑛</m:t>
                        </m:r>
                      </m:sup>
                    </m:sSubSup>
                    <m:r>
                      <a:rPr lang="en-US" i="1">
                        <a:latin typeface="Cambria Math" panose="02040503050406030204" pitchFamily="18" charset="0"/>
                      </a:rPr>
                      <m:t>)</m:t>
                    </m:r>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𝑂</m:t>
                    </m:r>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67</m:t>
                            </m:r>
                          </m:sup>
                        </m:sSup>
                      </m:e>
                    </m:d>
                  </m:oMath>
                </a14:m>
                <a:r>
                  <a:rPr lang="en-US" dirty="0" smtClean="0"/>
                  <a:t> *</a:t>
                </a:r>
              </a:p>
              <a:p>
                <a:pPr marL="914400" lvl="2" indent="0">
                  <a:buNone/>
                </a:pPr>
                <a:r>
                  <a:rPr lang="en-US" dirty="0" smtClean="0"/>
                  <a:t>* Applies to all Catena variants.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043"/>
                </a:stretch>
              </a:blipFill>
            </p:spPr>
            <p:txBody>
              <a:bodyPr/>
              <a:lstStyle/>
              <a:p>
                <a:r>
                  <a:rPr lang="en-US">
                    <a:noFill/>
                  </a:rPr>
                  <a:t> </a:t>
                </a:r>
              </a:p>
            </p:txBody>
          </p:sp>
        </mc:Fallback>
      </mc:AlternateContent>
    </p:spTree>
    <p:extLst>
      <p:ext uri="{BB962C8B-B14F-4D97-AF65-F5344CB8AC3E}">
        <p14:creationId xmlns:p14="http://schemas.microsoft.com/office/powerpoint/2010/main" val="2903299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Argon2i [BDK]</a:t>
            </a:r>
            <a:endParaRPr lang="en-US" dirty="0"/>
          </a:p>
        </p:txBody>
      </p:sp>
      <p:sp>
        <p:nvSpPr>
          <p:cNvPr id="3" name="Content Placeholder 2"/>
          <p:cNvSpPr>
            <a:spLocks noGrp="1"/>
          </p:cNvSpPr>
          <p:nvPr>
            <p:ph idx="1"/>
          </p:nvPr>
        </p:nvSpPr>
        <p:spPr/>
        <p:txBody>
          <a:bodyPr/>
          <a:lstStyle/>
          <a:p>
            <a:r>
              <a:rPr lang="en-US" dirty="0" smtClean="0"/>
              <a:t>Argon2: Winner of the password hashing competition[2015]</a:t>
            </a:r>
          </a:p>
          <a:p>
            <a:endParaRPr lang="en-US" dirty="0" smtClean="0"/>
          </a:p>
          <a:p>
            <a:endParaRPr lang="en-US" dirty="0"/>
          </a:p>
          <a:p>
            <a:endParaRPr lang="en-US" dirty="0" smtClean="0"/>
          </a:p>
          <a:p>
            <a:r>
              <a:rPr lang="en-US" dirty="0" smtClean="0"/>
              <a:t>Authors recommend Argon2i variant (data-independent) for password hashing.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7461" y="2260166"/>
            <a:ext cx="1308471" cy="1370875"/>
          </a:xfrm>
          <a:prstGeom prst="rect">
            <a:avLst/>
          </a:prstGeom>
        </p:spPr>
      </p:pic>
      <p:pic>
        <p:nvPicPr>
          <p:cNvPr id="5" name="Content Placeholder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3483" y="4926805"/>
            <a:ext cx="3205760" cy="1250158"/>
          </a:xfrm>
          <a:prstGeom prst="rect">
            <a:avLst/>
          </a:prstGeom>
        </p:spPr>
      </p:pic>
      <p:sp>
        <p:nvSpPr>
          <p:cNvPr id="6" name="&quot;No&quot; Symbol 5"/>
          <p:cNvSpPr/>
          <p:nvPr/>
        </p:nvSpPr>
        <p:spPr>
          <a:xfrm>
            <a:off x="3852691" y="4357327"/>
            <a:ext cx="3647412" cy="2367625"/>
          </a:xfrm>
          <a:prstGeom prst="noSmoking">
            <a:avLst/>
          </a:prstGeom>
          <a:solidFill>
            <a:srgbClr val="FF0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solidFill>
                <a:schemeClr val="tx1"/>
              </a:solidFill>
            </a:endParaRPr>
          </a:p>
        </p:txBody>
      </p:sp>
    </p:spTree>
    <p:extLst>
      <p:ext uri="{BB962C8B-B14F-4D97-AF65-F5344CB8AC3E}">
        <p14:creationId xmlns:p14="http://schemas.microsoft.com/office/powerpoint/2010/main" val="3994284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Argon2i</a:t>
            </a:r>
            <a:endParaRPr lang="en-US" dirty="0"/>
          </a:p>
        </p:txBody>
      </p:sp>
      <p:sp>
        <p:nvSpPr>
          <p:cNvPr id="4" name="Oval 3"/>
          <p:cNvSpPr/>
          <p:nvPr/>
        </p:nvSpPr>
        <p:spPr>
          <a:xfrm>
            <a:off x="1595333" y="2301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536874" y="2301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478414" y="227510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147307" y="2575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118013" y="25823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059554" y="25391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400749" y="22601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6387126" y="229794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err="1" smtClean="0"/>
              <a:t>i</a:t>
            </a:r>
            <a:endParaRPr lang="en-US" sz="2250" dirty="0"/>
          </a:p>
        </p:txBody>
      </p:sp>
      <p:cxnSp>
        <p:nvCxnSpPr>
          <p:cNvPr id="12" name="Straight Arrow Connector 11"/>
          <p:cNvCxnSpPr/>
          <p:nvPr/>
        </p:nvCxnSpPr>
        <p:spPr>
          <a:xfrm>
            <a:off x="4952723" y="25337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35902" y="1901929"/>
            <a:ext cx="683200" cy="957955"/>
          </a:xfrm>
          <a:prstGeom prst="rect">
            <a:avLst/>
          </a:prstGeom>
          <a:noFill/>
        </p:spPr>
        <p:txBody>
          <a:bodyPr wrap="none" rtlCol="0">
            <a:spAutoFit/>
          </a:bodyPr>
          <a:lstStyle/>
          <a:p>
            <a:r>
              <a:rPr lang="en-US" sz="5625" dirty="0"/>
              <a:t>…</a:t>
            </a:r>
          </a:p>
        </p:txBody>
      </p:sp>
      <p:cxnSp>
        <p:nvCxnSpPr>
          <p:cNvPr id="14" name="Straight Arrow Connector 13"/>
          <p:cNvCxnSpPr/>
          <p:nvPr/>
        </p:nvCxnSpPr>
        <p:spPr>
          <a:xfrm>
            <a:off x="5941244" y="2575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9350615" y="225342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cxnSp>
        <p:nvCxnSpPr>
          <p:cNvPr id="17" name="Straight Arrow Connector 16"/>
          <p:cNvCxnSpPr/>
          <p:nvPr/>
        </p:nvCxnSpPr>
        <p:spPr>
          <a:xfrm>
            <a:off x="8982390" y="2566103"/>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968261" y="2582309"/>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8368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Argon2i</a:t>
            </a:r>
            <a:endParaRPr lang="en-US" dirty="0"/>
          </a:p>
        </p:txBody>
      </p:sp>
      <p:sp>
        <p:nvSpPr>
          <p:cNvPr id="4" name="Oval 3"/>
          <p:cNvSpPr/>
          <p:nvPr/>
        </p:nvSpPr>
        <p:spPr>
          <a:xfrm>
            <a:off x="1595333" y="2301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536874" y="2301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478414" y="227510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147307" y="2575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118013" y="25823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059554" y="25391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400749" y="22601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6387126" y="229794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err="1" smtClean="0"/>
              <a:t>i</a:t>
            </a:r>
            <a:endParaRPr lang="en-US" sz="2250" dirty="0"/>
          </a:p>
        </p:txBody>
      </p:sp>
      <p:cxnSp>
        <p:nvCxnSpPr>
          <p:cNvPr id="12" name="Straight Arrow Connector 11"/>
          <p:cNvCxnSpPr/>
          <p:nvPr/>
        </p:nvCxnSpPr>
        <p:spPr>
          <a:xfrm>
            <a:off x="4952723" y="25337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35902" y="1901929"/>
            <a:ext cx="683200" cy="957955"/>
          </a:xfrm>
          <a:prstGeom prst="rect">
            <a:avLst/>
          </a:prstGeom>
          <a:noFill/>
        </p:spPr>
        <p:txBody>
          <a:bodyPr wrap="none" rtlCol="0">
            <a:spAutoFit/>
          </a:bodyPr>
          <a:lstStyle/>
          <a:p>
            <a:r>
              <a:rPr lang="en-US" sz="5625" dirty="0"/>
              <a:t>…</a:t>
            </a:r>
          </a:p>
        </p:txBody>
      </p:sp>
      <p:cxnSp>
        <p:nvCxnSpPr>
          <p:cNvPr id="14" name="Straight Arrow Connector 13"/>
          <p:cNvCxnSpPr/>
          <p:nvPr/>
        </p:nvCxnSpPr>
        <p:spPr>
          <a:xfrm>
            <a:off x="5941244" y="2575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9350615" y="225342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cxnSp>
        <p:nvCxnSpPr>
          <p:cNvPr id="17" name="Straight Arrow Connector 16"/>
          <p:cNvCxnSpPr/>
          <p:nvPr/>
        </p:nvCxnSpPr>
        <p:spPr>
          <a:xfrm>
            <a:off x="8982390" y="2566103"/>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Curved Connector 17"/>
          <p:cNvCxnSpPr>
            <a:stCxn id="5" idx="7"/>
            <a:endCxn id="11" idx="1"/>
          </p:cNvCxnSpPr>
          <p:nvPr/>
        </p:nvCxnSpPr>
        <p:spPr>
          <a:xfrm rot="5400000" flipH="1" flipV="1">
            <a:off x="4750543" y="662005"/>
            <a:ext cx="4048" cy="3439327"/>
          </a:xfrm>
          <a:prstGeom prst="curvedConnector3">
            <a:avLst>
              <a:gd name="adj1" fmla="val 7765563"/>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039165" y="1545052"/>
            <a:ext cx="3556679" cy="461665"/>
          </a:xfrm>
          <a:prstGeom prst="rect">
            <a:avLst/>
          </a:prstGeom>
          <a:noFill/>
        </p:spPr>
        <p:txBody>
          <a:bodyPr wrap="none" rtlCol="0">
            <a:spAutoFit/>
          </a:bodyPr>
          <a:lstStyle/>
          <a:p>
            <a:r>
              <a:rPr lang="en-US" sz="2400" dirty="0" smtClean="0">
                <a:solidFill>
                  <a:srgbClr val="7030A0"/>
                </a:solidFill>
              </a:rPr>
              <a:t>random predecessor r(</a:t>
            </a:r>
            <a:r>
              <a:rPr lang="en-US" sz="2400" dirty="0" err="1" smtClean="0">
                <a:solidFill>
                  <a:srgbClr val="7030A0"/>
                </a:solidFill>
              </a:rPr>
              <a:t>i</a:t>
            </a:r>
            <a:r>
              <a:rPr lang="en-US" sz="2400" dirty="0" smtClean="0">
                <a:solidFill>
                  <a:srgbClr val="7030A0"/>
                </a:solidFill>
              </a:rPr>
              <a:t>) &lt; </a:t>
            </a:r>
            <a:r>
              <a:rPr lang="en-US" sz="2400" dirty="0" err="1" smtClean="0">
                <a:solidFill>
                  <a:srgbClr val="7030A0"/>
                </a:solidFill>
              </a:rPr>
              <a:t>i</a:t>
            </a:r>
            <a:endParaRPr lang="en-US" sz="2400" dirty="0">
              <a:solidFill>
                <a:srgbClr val="7030A0"/>
              </a:solidFill>
            </a:endParaRPr>
          </a:p>
        </p:txBody>
      </p:sp>
      <p:cxnSp>
        <p:nvCxnSpPr>
          <p:cNvPr id="25" name="Straight Arrow Connector 24"/>
          <p:cNvCxnSpPr/>
          <p:nvPr/>
        </p:nvCxnSpPr>
        <p:spPr>
          <a:xfrm>
            <a:off x="6968261" y="2582309"/>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1595333" y="3054399"/>
                <a:ext cx="2525500" cy="523220"/>
              </a:xfrm>
              <a:prstGeom prst="rect">
                <a:avLst/>
              </a:prstGeom>
              <a:noFill/>
            </p:spPr>
            <p:txBody>
              <a:bodyPr wrap="none" rtlCol="0">
                <a:spAutoFit/>
              </a:bodyPr>
              <a:lstStyle/>
              <a:p>
                <a:r>
                  <a:rPr lang="en-US" sz="2800" dirty="0" smtClean="0"/>
                  <a:t>Indegree: </a:t>
                </a:r>
                <a14:m>
                  <m:oMath xmlns:m="http://schemas.openxmlformats.org/officeDocument/2006/math">
                    <m:r>
                      <a:rPr lang="en-US" sz="2800" i="1" smtClean="0">
                        <a:latin typeface="Cambria Math" panose="02040503050406030204" pitchFamily="18" charset="0"/>
                        <a:ea typeface="Cambria Math" panose="02040503050406030204" pitchFamily="18" charset="0"/>
                      </a:rPr>
                      <m:t>𝛿</m:t>
                    </m:r>
                    <m:r>
                      <a:rPr lang="en-US" sz="2800" b="0" i="1" smtClean="0">
                        <a:latin typeface="Cambria Math" panose="02040503050406030204" pitchFamily="18" charset="0"/>
                        <a:ea typeface="Cambria Math" panose="02040503050406030204" pitchFamily="18" charset="0"/>
                      </a:rPr>
                      <m:t>=2</m:t>
                    </m:r>
                  </m:oMath>
                </a14:m>
                <a:endParaRPr lang="en-US" sz="28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595333" y="3054399"/>
                <a:ext cx="2525500" cy="523220"/>
              </a:xfrm>
              <a:prstGeom prst="rect">
                <a:avLst/>
              </a:prstGeom>
              <a:blipFill rotWithShape="0">
                <a:blip r:embed="rId2"/>
                <a:stretch>
                  <a:fillRect l="-5072" t="-10465" b="-32558"/>
                </a:stretch>
              </a:blipFill>
            </p:spPr>
            <p:txBody>
              <a:bodyPr/>
              <a:lstStyle/>
              <a:p>
                <a:r>
                  <a:rPr lang="en-US">
                    <a:noFill/>
                  </a:rPr>
                  <a:t> </a:t>
                </a:r>
              </a:p>
            </p:txBody>
          </p:sp>
        </mc:Fallback>
      </mc:AlternateContent>
    </p:spTree>
    <p:extLst>
      <p:ext uri="{BB962C8B-B14F-4D97-AF65-F5344CB8AC3E}">
        <p14:creationId xmlns:p14="http://schemas.microsoft.com/office/powerpoint/2010/main" val="27363576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Argon2i is a layered DAG </a:t>
            </a:r>
            <a:r>
              <a:rPr lang="en-US" dirty="0"/>
              <a:t>(almost) </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1455800"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397341"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338881" y="461975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007774" y="492019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978480" y="49269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Oval 8"/>
              <p:cNvSpPr/>
              <p:nvPr/>
            </p:nvSpPr>
            <p:spPr>
              <a:xfrm>
                <a:off x="7441437" y="4588354"/>
                <a:ext cx="748941"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panose="02040503050406030204" pitchFamily="18" charset="0"/>
                            </a:rPr>
                          </m:ctrlPr>
                        </m:sSupPr>
                        <m:e>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9" name="Oval 8"/>
              <p:cNvSpPr>
                <a:spLocks noRot="1" noChangeAspect="1" noMove="1" noResize="1" noEditPoints="1" noAdjustHandles="1" noChangeArrowheads="1" noChangeShapeType="1" noTextEdit="1"/>
              </p:cNvSpPr>
              <p:nvPr/>
            </p:nvSpPr>
            <p:spPr>
              <a:xfrm>
                <a:off x="7441437" y="4588354"/>
                <a:ext cx="748941" cy="557894"/>
              </a:xfrm>
              <a:prstGeom prst="ellipse">
                <a:avLst/>
              </a:prstGeom>
              <a:blipFill rotWithShape="0">
                <a:blip r:embed="rId2"/>
                <a:stretch>
                  <a:fillRect/>
                </a:stretch>
              </a:blipFill>
              <a:ln>
                <a:noFill/>
              </a:ln>
            </p:spPr>
            <p:txBody>
              <a:bodyPr/>
              <a:lstStyle/>
              <a:p>
                <a:r>
                  <a:rPr lang="en-US">
                    <a:noFill/>
                  </a:rPr>
                  <a:t> </a:t>
                </a:r>
              </a:p>
            </p:txBody>
          </p:sp>
        </mc:Fallback>
      </mc:AlternateContent>
      <p:cxnSp>
        <p:nvCxnSpPr>
          <p:cNvPr id="10" name="Straight Arrow Connector 9"/>
          <p:cNvCxnSpPr>
            <a:stCxn id="27" idx="6"/>
          </p:cNvCxnSpPr>
          <p:nvPr/>
        </p:nvCxnSpPr>
        <p:spPr>
          <a:xfrm flipV="1">
            <a:off x="7056747" y="4906164"/>
            <a:ext cx="384688" cy="516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822622" y="4373178"/>
            <a:ext cx="5684323" cy="4061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362529" y="3838064"/>
            <a:ext cx="79543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13" name="Oval 12"/>
          <p:cNvSpPr/>
          <p:nvPr/>
        </p:nvSpPr>
        <p:spPr>
          <a:xfrm>
            <a:off x="3338886" y="3809273"/>
            <a:ext cx="691499"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14" name="TextBox 13"/>
          <p:cNvSpPr txBox="1"/>
          <p:nvPr/>
        </p:nvSpPr>
        <p:spPr>
          <a:xfrm>
            <a:off x="5561841" y="3414981"/>
            <a:ext cx="683200" cy="957955"/>
          </a:xfrm>
          <a:prstGeom prst="rect">
            <a:avLst/>
          </a:prstGeom>
          <a:noFill/>
        </p:spPr>
        <p:txBody>
          <a:bodyPr wrap="none" rtlCol="0">
            <a:spAutoFit/>
          </a:bodyPr>
          <a:lstStyle/>
          <a:p>
            <a:r>
              <a:rPr lang="en-US" sz="5625" dirty="0"/>
              <a:t>…</a:t>
            </a:r>
          </a:p>
        </p:txBody>
      </p:sp>
      <p:sp>
        <p:nvSpPr>
          <p:cNvPr id="15" name="TextBox 14"/>
          <p:cNvSpPr txBox="1"/>
          <p:nvPr/>
        </p:nvSpPr>
        <p:spPr>
          <a:xfrm>
            <a:off x="5929638" y="4246108"/>
            <a:ext cx="683200" cy="957955"/>
          </a:xfrm>
          <a:prstGeom prst="rect">
            <a:avLst/>
          </a:prstGeom>
          <a:noFill/>
        </p:spPr>
        <p:txBody>
          <a:bodyPr wrap="none" rtlCol="0">
            <a:spAutoFit/>
          </a:bodyPr>
          <a:lstStyle/>
          <a:p>
            <a:r>
              <a:rPr lang="en-US" sz="5625" dirty="0"/>
              <a:t>…</a:t>
            </a:r>
          </a:p>
        </p:txBody>
      </p:sp>
      <p:cxnSp>
        <p:nvCxnSpPr>
          <p:cNvPr id="16" name="Straight Arrow Connector 15"/>
          <p:cNvCxnSpPr/>
          <p:nvPr/>
        </p:nvCxnSpPr>
        <p:spPr>
          <a:xfrm>
            <a:off x="3920021" y="4883787"/>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Oval 16"/>
              <p:cNvSpPr/>
              <p:nvPr/>
            </p:nvSpPr>
            <p:spPr>
              <a:xfrm>
                <a:off x="7299204" y="3829113"/>
                <a:ext cx="7359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panose="02040503050406030204" pitchFamily="18" charset="0"/>
                            </a:rPr>
                          </m:ctrlPr>
                        </m:sSupPr>
                        <m:e>
                          <m:r>
                            <a:rPr lang="en-US" sz="2250" i="1" dirty="0">
                              <a:latin typeface="Cambria Math" panose="02040503050406030204" pitchFamily="18" charset="0"/>
                            </a:rPr>
                            <m:t>2</m:t>
                          </m:r>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17" name="Oval 16"/>
              <p:cNvSpPr>
                <a:spLocks noRot="1" noChangeAspect="1" noMove="1" noResize="1" noEditPoints="1" noAdjustHandles="1" noChangeArrowheads="1" noChangeShapeType="1" noTextEdit="1"/>
              </p:cNvSpPr>
              <p:nvPr/>
            </p:nvSpPr>
            <p:spPr>
              <a:xfrm>
                <a:off x="7299204" y="3829113"/>
                <a:ext cx="735935" cy="557894"/>
              </a:xfrm>
              <a:prstGeom prst="ellipse">
                <a:avLst/>
              </a:prstGeom>
              <a:blipFill rotWithShape="0">
                <a:blip r:embed="rId3"/>
                <a:stretch>
                  <a:fillRect l="-14050"/>
                </a:stretch>
              </a:blipFill>
              <a:ln>
                <a:noFill/>
              </a:ln>
            </p:spPr>
            <p:txBody>
              <a:bodyPr/>
              <a:lstStyle/>
              <a:p>
                <a:r>
                  <a:rPr lang="en-US">
                    <a:noFill/>
                  </a:rPr>
                  <a:t> </a:t>
                </a:r>
              </a:p>
            </p:txBody>
          </p:sp>
        </mc:Fallback>
      </mc:AlternateContent>
      <p:cxnSp>
        <p:nvCxnSpPr>
          <p:cNvPr id="18" name="Straight Arrow Connector 17"/>
          <p:cNvCxnSpPr/>
          <p:nvPr/>
        </p:nvCxnSpPr>
        <p:spPr>
          <a:xfrm>
            <a:off x="4030383" y="4102096"/>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6"/>
          </p:cNvCxnSpPr>
          <p:nvPr/>
        </p:nvCxnSpPr>
        <p:spPr>
          <a:xfrm>
            <a:off x="3157960" y="4117008"/>
            <a:ext cx="216550" cy="12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2" idx="2"/>
          </p:cNvCxnSpPr>
          <p:nvPr/>
        </p:nvCxnSpPr>
        <p:spPr>
          <a:xfrm>
            <a:off x="2072563" y="4117008"/>
            <a:ext cx="2899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850691" y="408029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02658" y="4252367"/>
            <a:ext cx="683200" cy="957955"/>
          </a:xfrm>
          <a:prstGeom prst="rect">
            <a:avLst/>
          </a:prstGeom>
          <a:noFill/>
        </p:spPr>
        <p:txBody>
          <a:bodyPr wrap="none" rtlCol="0">
            <a:spAutoFit/>
          </a:bodyPr>
          <a:lstStyle/>
          <a:p>
            <a:r>
              <a:rPr lang="en-US" sz="5625" dirty="0"/>
              <a:t>…</a:t>
            </a:r>
          </a:p>
        </p:txBody>
      </p:sp>
      <mc:AlternateContent xmlns:mc="http://schemas.openxmlformats.org/markup-compatibility/2006" xmlns:a14="http://schemas.microsoft.com/office/drawing/2010/main">
        <mc:Choice Requires="a14">
          <p:sp>
            <p:nvSpPr>
              <p:cNvPr id="23" name="Oval 22"/>
              <p:cNvSpPr/>
              <p:nvPr/>
            </p:nvSpPr>
            <p:spPr>
              <a:xfrm>
                <a:off x="5115069" y="4692139"/>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ctrlPr>
                            <a:rPr lang="en-US" sz="2250" i="1" dirty="0">
                              <a:latin typeface="Cambria Math" panose="02040503050406030204" pitchFamily="18" charset="0"/>
                            </a:rPr>
                          </m:ctrlPr>
                        </m:radPr>
                        <m:deg>
                          <m:r>
                            <m:rPr>
                              <m:brk m:alnAt="7"/>
                            </m:rPr>
                            <a:rPr lang="en-US" sz="2250" i="1" dirty="0">
                              <a:latin typeface="Cambria Math" panose="02040503050406030204" pitchFamily="18" charset="0"/>
                            </a:rPr>
                            <m:t>4</m:t>
                          </m:r>
                        </m:deg>
                        <m:e>
                          <m:r>
                            <a:rPr lang="en-US" sz="2250" i="1" dirty="0">
                              <a:latin typeface="Cambria Math" panose="02040503050406030204" pitchFamily="18" charset="0"/>
                            </a:rPr>
                            <m:t>𝑛</m:t>
                          </m:r>
                        </m:e>
                      </m:rad>
                    </m:oMath>
                  </m:oMathPara>
                </a14:m>
                <a:endParaRPr lang="en-US" sz="2250" dirty="0"/>
              </a:p>
            </p:txBody>
          </p:sp>
        </mc:Choice>
        <mc:Fallback xmlns="">
          <p:sp>
            <p:nvSpPr>
              <p:cNvPr id="23" name="Oval 22"/>
              <p:cNvSpPr>
                <a:spLocks noRot="1" noChangeAspect="1" noMove="1" noResize="1" noEditPoints="1" noAdjustHandles="1" noChangeArrowheads="1" noChangeShapeType="1" noTextEdit="1"/>
              </p:cNvSpPr>
              <p:nvPr/>
            </p:nvSpPr>
            <p:spPr>
              <a:xfrm>
                <a:off x="5115069" y="4692139"/>
                <a:ext cx="581135" cy="557894"/>
              </a:xfrm>
              <a:prstGeom prst="ellipse">
                <a:avLst/>
              </a:prstGeom>
              <a:blipFill rotWithShape="0">
                <a:blip r:embed="rId4"/>
                <a:stretch>
                  <a:fillRect/>
                </a:stretch>
              </a:blipFill>
              <a:ln>
                <a:noFill/>
              </a:ln>
            </p:spPr>
            <p:txBody>
              <a:bodyPr/>
              <a:lstStyle/>
              <a:p>
                <a:r>
                  <a:rPr lang="en-US">
                    <a:noFill/>
                  </a:rPr>
                  <a:t> </a:t>
                </a:r>
              </a:p>
            </p:txBody>
          </p:sp>
        </mc:Fallback>
      </mc:AlternateContent>
      <p:sp>
        <p:nvSpPr>
          <p:cNvPr id="25" name="Oval 24"/>
          <p:cNvSpPr/>
          <p:nvPr/>
        </p:nvSpPr>
        <p:spPr>
          <a:xfrm>
            <a:off x="1213794" y="282695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6" name="Oval 25"/>
          <p:cNvSpPr/>
          <p:nvPr/>
        </p:nvSpPr>
        <p:spPr>
          <a:xfrm>
            <a:off x="6252496" y="376685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7" name="Oval 26"/>
          <p:cNvSpPr/>
          <p:nvPr/>
        </p:nvSpPr>
        <p:spPr>
          <a:xfrm>
            <a:off x="6475614" y="467888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8" name="Straight Arrow Connector 27"/>
          <p:cNvCxnSpPr/>
          <p:nvPr/>
        </p:nvCxnSpPr>
        <p:spPr>
          <a:xfrm flipV="1">
            <a:off x="5701708" y="4941880"/>
            <a:ext cx="337184" cy="89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7299204" y="275345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sp>
        <p:nvSpPr>
          <p:cNvPr id="30" name="Oval 29"/>
          <p:cNvSpPr/>
          <p:nvPr/>
        </p:nvSpPr>
        <p:spPr>
          <a:xfrm>
            <a:off x="5041906" y="272024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31" name="TextBox 30"/>
          <p:cNvSpPr txBox="1"/>
          <p:nvPr/>
        </p:nvSpPr>
        <p:spPr>
          <a:xfrm>
            <a:off x="9131796" y="4629424"/>
            <a:ext cx="1672509" cy="707886"/>
          </a:xfrm>
          <a:prstGeom prst="rect">
            <a:avLst/>
          </a:prstGeom>
          <a:noFill/>
        </p:spPr>
        <p:txBody>
          <a:bodyPr wrap="none" rtlCol="0">
            <a:spAutoFit/>
          </a:bodyPr>
          <a:lstStyle/>
          <a:p>
            <a:r>
              <a:rPr lang="en-US" sz="4000" dirty="0"/>
              <a:t>Layer 0</a:t>
            </a:r>
          </a:p>
        </p:txBody>
      </p:sp>
      <p:sp>
        <p:nvSpPr>
          <p:cNvPr id="32" name="TextBox 31"/>
          <p:cNvSpPr txBox="1"/>
          <p:nvPr/>
        </p:nvSpPr>
        <p:spPr>
          <a:xfrm>
            <a:off x="9131796" y="3950335"/>
            <a:ext cx="1672509" cy="707886"/>
          </a:xfrm>
          <a:prstGeom prst="rect">
            <a:avLst/>
          </a:prstGeom>
          <a:noFill/>
        </p:spPr>
        <p:txBody>
          <a:bodyPr wrap="none" rtlCol="0">
            <a:spAutoFit/>
          </a:bodyPr>
          <a:lstStyle/>
          <a:p>
            <a:r>
              <a:rPr lang="en-US" sz="4000" dirty="0"/>
              <a:t>Layer 1</a:t>
            </a:r>
          </a:p>
        </p:txBody>
      </p:sp>
      <mc:AlternateContent xmlns:mc="http://schemas.openxmlformats.org/markup-compatibility/2006" xmlns:a14="http://schemas.microsoft.com/office/drawing/2010/main">
        <mc:Choice Requires="a14">
          <p:sp>
            <p:nvSpPr>
              <p:cNvPr id="33" name="TextBox 32"/>
              <p:cNvSpPr txBox="1"/>
              <p:nvPr/>
            </p:nvSpPr>
            <p:spPr>
              <a:xfrm>
                <a:off x="9129838" y="2712168"/>
                <a:ext cx="2109232" cy="714811"/>
              </a:xfrm>
              <a:prstGeom prst="rect">
                <a:avLst/>
              </a:prstGeom>
              <a:noFill/>
            </p:spPr>
            <p:txBody>
              <a:bodyPr wrap="none" rtlCol="0">
                <a:spAutoFit/>
              </a:bodyPr>
              <a:lstStyle/>
              <a:p>
                <a:r>
                  <a:rPr lang="en-US" sz="4000" dirty="0"/>
                  <a:t>Layer </a:t>
                </a:r>
                <a14:m>
                  <m:oMath xmlns:m="http://schemas.openxmlformats.org/officeDocument/2006/math">
                    <m:rad>
                      <m:radPr>
                        <m:ctrlPr>
                          <a:rPr lang="en-US" sz="4000" i="1">
                            <a:latin typeface="Cambria Math" panose="02040503050406030204" pitchFamily="18" charset="0"/>
                          </a:rPr>
                        </m:ctrlPr>
                      </m:radPr>
                      <m:deg>
                        <m:r>
                          <m:rPr>
                            <m:brk m:alnAt="7"/>
                          </m:rPr>
                          <a:rPr lang="en-US" sz="4000" i="1">
                            <a:latin typeface="Cambria Math" panose="02040503050406030204" pitchFamily="18" charset="0"/>
                          </a:rPr>
                          <m:t>4</m:t>
                        </m:r>
                      </m:deg>
                      <m:e>
                        <m:r>
                          <a:rPr lang="en-US" sz="4000" i="1">
                            <a:latin typeface="Cambria Math" panose="02040503050406030204" pitchFamily="18" charset="0"/>
                          </a:rPr>
                          <m:t>𝑛</m:t>
                        </m:r>
                      </m:e>
                    </m:rad>
                  </m:oMath>
                </a14:m>
                <a:endParaRPr lang="en-US" sz="4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9129838" y="2712168"/>
                <a:ext cx="2109232" cy="714811"/>
              </a:xfrm>
              <a:prstGeom prst="rect">
                <a:avLst/>
              </a:prstGeom>
              <a:blipFill rotWithShape="0">
                <a:blip r:embed="rId6"/>
                <a:stretch>
                  <a:fillRect l="-10405" t="-13675" b="-36752"/>
                </a:stretch>
              </a:blipFill>
            </p:spPr>
            <p:txBody>
              <a:bodyPr/>
              <a:lstStyle/>
              <a:p>
                <a:r>
                  <a:rPr lang="en-US">
                    <a:noFill/>
                  </a:rPr>
                  <a:t> </a:t>
                </a:r>
              </a:p>
            </p:txBody>
          </p:sp>
        </mc:Fallback>
      </mc:AlternateContent>
      <p:sp>
        <p:nvSpPr>
          <p:cNvPr id="34" name="TextBox 33"/>
          <p:cNvSpPr txBox="1"/>
          <p:nvPr/>
        </p:nvSpPr>
        <p:spPr>
          <a:xfrm>
            <a:off x="9461318" y="3218436"/>
            <a:ext cx="683200" cy="957955"/>
          </a:xfrm>
          <a:prstGeom prst="rect">
            <a:avLst/>
          </a:prstGeom>
          <a:noFill/>
          <a:scene3d>
            <a:camera prst="orthographicFront">
              <a:rot lat="0" lon="0" rev="5400000"/>
            </a:camera>
            <a:lightRig rig="threePt" dir="t"/>
          </a:scene3d>
        </p:spPr>
        <p:txBody>
          <a:bodyPr wrap="none" rtlCol="0">
            <a:spAutoFit/>
          </a:bodyPr>
          <a:lstStyle/>
          <a:p>
            <a:r>
              <a:rPr lang="en-US" sz="5625" dirty="0"/>
              <a:t>…</a:t>
            </a:r>
          </a:p>
        </p:txBody>
      </p:sp>
      <p:cxnSp>
        <p:nvCxnSpPr>
          <p:cNvPr id="35" name="Straight Arrow Connector 34"/>
          <p:cNvCxnSpPr/>
          <p:nvPr/>
        </p:nvCxnSpPr>
        <p:spPr>
          <a:xfrm>
            <a:off x="1794930" y="309194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165033" y="280843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37" name="Straight Arrow Connector 36"/>
          <p:cNvCxnSpPr/>
          <p:nvPr/>
        </p:nvCxnSpPr>
        <p:spPr>
          <a:xfrm>
            <a:off x="2760245" y="3105901"/>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1637309" y="3366329"/>
            <a:ext cx="1122939" cy="1753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6537163" y="3625824"/>
            <a:ext cx="906290" cy="2766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urved Connector 39"/>
          <p:cNvCxnSpPr>
            <a:stCxn id="13" idx="7"/>
            <a:endCxn id="26" idx="0"/>
          </p:cNvCxnSpPr>
          <p:nvPr/>
        </p:nvCxnSpPr>
        <p:spPr>
          <a:xfrm rot="5400000" flipH="1" flipV="1">
            <a:off x="5174033" y="2521942"/>
            <a:ext cx="124116" cy="2613951"/>
          </a:xfrm>
          <a:prstGeom prst="curvedConnector3">
            <a:avLst>
              <a:gd name="adj1" fmla="val 272670"/>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6" idx="0"/>
            <a:endCxn id="13" idx="5"/>
          </p:cNvCxnSpPr>
          <p:nvPr/>
        </p:nvCxnSpPr>
        <p:spPr>
          <a:xfrm rot="5400000" flipH="1" flipV="1">
            <a:off x="3612140" y="4302782"/>
            <a:ext cx="334291" cy="299664"/>
          </a:xfrm>
          <a:prstGeom prst="curvedConnector3">
            <a:avLst>
              <a:gd name="adj1" fmla="val 50000"/>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182885" y="279542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3" name="Curved Connector 42"/>
          <p:cNvCxnSpPr>
            <a:stCxn id="25" idx="0"/>
            <a:endCxn id="42" idx="1"/>
          </p:cNvCxnSpPr>
          <p:nvPr/>
        </p:nvCxnSpPr>
        <p:spPr>
          <a:xfrm rot="16200000" flipH="1">
            <a:off x="2361097" y="1970225"/>
            <a:ext cx="50166" cy="1763630"/>
          </a:xfrm>
          <a:prstGeom prst="curvedConnector3">
            <a:avLst>
              <a:gd name="adj1" fmla="val -490073"/>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936982" y="298427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746442" y="2317581"/>
            <a:ext cx="683200" cy="957955"/>
          </a:xfrm>
          <a:prstGeom prst="rect">
            <a:avLst/>
          </a:prstGeom>
          <a:noFill/>
        </p:spPr>
        <p:txBody>
          <a:bodyPr wrap="none" rtlCol="0">
            <a:spAutoFit/>
          </a:bodyPr>
          <a:lstStyle/>
          <a:p>
            <a:r>
              <a:rPr lang="en-US" sz="5625" dirty="0"/>
              <a:t>…</a:t>
            </a:r>
          </a:p>
        </p:txBody>
      </p:sp>
      <p:sp>
        <p:nvSpPr>
          <p:cNvPr id="48" name="TextBox 47"/>
          <p:cNvSpPr txBox="1"/>
          <p:nvPr/>
        </p:nvSpPr>
        <p:spPr>
          <a:xfrm>
            <a:off x="3943143" y="2396021"/>
            <a:ext cx="697627" cy="957955"/>
          </a:xfrm>
          <a:prstGeom prst="rect">
            <a:avLst/>
          </a:prstGeom>
          <a:noFill/>
        </p:spPr>
        <p:txBody>
          <a:bodyPr wrap="none" rtlCol="0">
            <a:spAutoFit/>
          </a:bodyPr>
          <a:lstStyle/>
          <a:p>
            <a:r>
              <a:rPr lang="en-US" sz="5625" b="1" dirty="0"/>
              <a:t>…</a:t>
            </a:r>
          </a:p>
        </p:txBody>
      </p:sp>
      <p:sp>
        <p:nvSpPr>
          <p:cNvPr id="49" name="Oval 48"/>
          <p:cNvSpPr/>
          <p:nvPr/>
        </p:nvSpPr>
        <p:spPr>
          <a:xfrm>
            <a:off x="1283383" y="3839321"/>
            <a:ext cx="70785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0" name="Oval 49"/>
          <p:cNvSpPr/>
          <p:nvPr/>
        </p:nvSpPr>
        <p:spPr>
          <a:xfrm>
            <a:off x="5024972" y="383060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1" name="TextBox 50"/>
          <p:cNvSpPr txBox="1"/>
          <p:nvPr/>
        </p:nvSpPr>
        <p:spPr>
          <a:xfrm>
            <a:off x="4382552" y="3465226"/>
            <a:ext cx="683200" cy="957955"/>
          </a:xfrm>
          <a:prstGeom prst="rect">
            <a:avLst/>
          </a:prstGeom>
          <a:noFill/>
        </p:spPr>
        <p:txBody>
          <a:bodyPr wrap="none" rtlCol="0">
            <a:spAutoFit/>
          </a:bodyPr>
          <a:lstStyle/>
          <a:p>
            <a:r>
              <a:rPr lang="en-US" sz="5625" dirty="0"/>
              <a:t>…</a:t>
            </a:r>
          </a:p>
        </p:txBody>
      </p:sp>
    </p:spTree>
    <p:extLst>
      <p:ext uri="{BB962C8B-B14F-4D97-AF65-F5344CB8AC3E}">
        <p14:creationId xmlns:p14="http://schemas.microsoft.com/office/powerpoint/2010/main" val="7557971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Argon2i is a layered DAG </a:t>
            </a:r>
            <a:r>
              <a:rPr lang="en-US" dirty="0"/>
              <a:t>(almost) </a:t>
            </a:r>
          </a:p>
        </p:txBody>
      </p:sp>
      <p:sp>
        <p:nvSpPr>
          <p:cNvPr id="4" name="Oval 3"/>
          <p:cNvSpPr/>
          <p:nvPr/>
        </p:nvSpPr>
        <p:spPr>
          <a:xfrm>
            <a:off x="1455800"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397341"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338881" y="461975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007774" y="492019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978480" y="49269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Oval 8"/>
              <p:cNvSpPr/>
              <p:nvPr/>
            </p:nvSpPr>
            <p:spPr>
              <a:xfrm>
                <a:off x="7441437" y="4588354"/>
                <a:ext cx="748941"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panose="02040503050406030204" pitchFamily="18" charset="0"/>
                            </a:rPr>
                          </m:ctrlPr>
                        </m:sSupPr>
                        <m:e>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9" name="Oval 8"/>
              <p:cNvSpPr>
                <a:spLocks noRot="1" noChangeAspect="1" noMove="1" noResize="1" noEditPoints="1" noAdjustHandles="1" noChangeArrowheads="1" noChangeShapeType="1" noTextEdit="1"/>
              </p:cNvSpPr>
              <p:nvPr/>
            </p:nvSpPr>
            <p:spPr>
              <a:xfrm>
                <a:off x="7441437" y="4588354"/>
                <a:ext cx="748941" cy="557894"/>
              </a:xfrm>
              <a:prstGeom prst="ellipse">
                <a:avLst/>
              </a:prstGeom>
              <a:blipFill rotWithShape="0">
                <a:blip r:embed="rId3"/>
                <a:stretch>
                  <a:fillRect/>
                </a:stretch>
              </a:blipFill>
              <a:ln>
                <a:noFill/>
              </a:ln>
            </p:spPr>
            <p:txBody>
              <a:bodyPr/>
              <a:lstStyle/>
              <a:p>
                <a:r>
                  <a:rPr lang="en-US">
                    <a:noFill/>
                  </a:rPr>
                  <a:t> </a:t>
                </a:r>
              </a:p>
            </p:txBody>
          </p:sp>
        </mc:Fallback>
      </mc:AlternateContent>
      <p:cxnSp>
        <p:nvCxnSpPr>
          <p:cNvPr id="10" name="Straight Arrow Connector 9"/>
          <p:cNvCxnSpPr>
            <a:stCxn id="27" idx="6"/>
          </p:cNvCxnSpPr>
          <p:nvPr/>
        </p:nvCxnSpPr>
        <p:spPr>
          <a:xfrm flipV="1">
            <a:off x="7056747" y="4906164"/>
            <a:ext cx="384688" cy="516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822622" y="4373178"/>
            <a:ext cx="5684323" cy="4061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362529" y="3838064"/>
            <a:ext cx="79543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13" name="Oval 12"/>
          <p:cNvSpPr/>
          <p:nvPr/>
        </p:nvSpPr>
        <p:spPr>
          <a:xfrm>
            <a:off x="3338886" y="3809273"/>
            <a:ext cx="691499"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14" name="TextBox 13"/>
          <p:cNvSpPr txBox="1"/>
          <p:nvPr/>
        </p:nvSpPr>
        <p:spPr>
          <a:xfrm>
            <a:off x="5561841" y="3414981"/>
            <a:ext cx="683200" cy="957955"/>
          </a:xfrm>
          <a:prstGeom prst="rect">
            <a:avLst/>
          </a:prstGeom>
          <a:noFill/>
        </p:spPr>
        <p:txBody>
          <a:bodyPr wrap="none" rtlCol="0">
            <a:spAutoFit/>
          </a:bodyPr>
          <a:lstStyle/>
          <a:p>
            <a:r>
              <a:rPr lang="en-US" sz="5625" dirty="0"/>
              <a:t>…</a:t>
            </a:r>
          </a:p>
        </p:txBody>
      </p:sp>
      <p:sp>
        <p:nvSpPr>
          <p:cNvPr id="15" name="TextBox 14"/>
          <p:cNvSpPr txBox="1"/>
          <p:nvPr/>
        </p:nvSpPr>
        <p:spPr>
          <a:xfrm>
            <a:off x="5929638" y="4246108"/>
            <a:ext cx="683200" cy="957955"/>
          </a:xfrm>
          <a:prstGeom prst="rect">
            <a:avLst/>
          </a:prstGeom>
          <a:noFill/>
        </p:spPr>
        <p:txBody>
          <a:bodyPr wrap="none" rtlCol="0">
            <a:spAutoFit/>
          </a:bodyPr>
          <a:lstStyle/>
          <a:p>
            <a:r>
              <a:rPr lang="en-US" sz="5625" dirty="0"/>
              <a:t>…</a:t>
            </a:r>
          </a:p>
        </p:txBody>
      </p:sp>
      <p:cxnSp>
        <p:nvCxnSpPr>
          <p:cNvPr id="16" name="Straight Arrow Connector 15"/>
          <p:cNvCxnSpPr/>
          <p:nvPr/>
        </p:nvCxnSpPr>
        <p:spPr>
          <a:xfrm>
            <a:off x="3920021" y="4883787"/>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Oval 16"/>
              <p:cNvSpPr/>
              <p:nvPr/>
            </p:nvSpPr>
            <p:spPr>
              <a:xfrm>
                <a:off x="7299204" y="3829113"/>
                <a:ext cx="7359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panose="02040503050406030204" pitchFamily="18" charset="0"/>
                            </a:rPr>
                          </m:ctrlPr>
                        </m:sSupPr>
                        <m:e>
                          <m:r>
                            <a:rPr lang="en-US" sz="2250" i="1" dirty="0">
                              <a:latin typeface="Cambria Math" panose="02040503050406030204" pitchFamily="18" charset="0"/>
                            </a:rPr>
                            <m:t>2</m:t>
                          </m:r>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17" name="Oval 16"/>
              <p:cNvSpPr>
                <a:spLocks noRot="1" noChangeAspect="1" noMove="1" noResize="1" noEditPoints="1" noAdjustHandles="1" noChangeArrowheads="1" noChangeShapeType="1" noTextEdit="1"/>
              </p:cNvSpPr>
              <p:nvPr/>
            </p:nvSpPr>
            <p:spPr>
              <a:xfrm>
                <a:off x="7299204" y="3829113"/>
                <a:ext cx="735935" cy="557894"/>
              </a:xfrm>
              <a:prstGeom prst="ellipse">
                <a:avLst/>
              </a:prstGeom>
              <a:blipFill rotWithShape="0">
                <a:blip r:embed="rId4"/>
                <a:stretch>
                  <a:fillRect l="-14050"/>
                </a:stretch>
              </a:blipFill>
              <a:ln>
                <a:noFill/>
              </a:ln>
            </p:spPr>
            <p:txBody>
              <a:bodyPr/>
              <a:lstStyle/>
              <a:p>
                <a:r>
                  <a:rPr lang="en-US">
                    <a:noFill/>
                  </a:rPr>
                  <a:t> </a:t>
                </a:r>
              </a:p>
            </p:txBody>
          </p:sp>
        </mc:Fallback>
      </mc:AlternateContent>
      <p:cxnSp>
        <p:nvCxnSpPr>
          <p:cNvPr id="18" name="Straight Arrow Connector 17"/>
          <p:cNvCxnSpPr/>
          <p:nvPr/>
        </p:nvCxnSpPr>
        <p:spPr>
          <a:xfrm>
            <a:off x="4030383" y="4102096"/>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6"/>
          </p:cNvCxnSpPr>
          <p:nvPr/>
        </p:nvCxnSpPr>
        <p:spPr>
          <a:xfrm>
            <a:off x="3157960" y="4117008"/>
            <a:ext cx="216550" cy="12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2" idx="2"/>
          </p:cNvCxnSpPr>
          <p:nvPr/>
        </p:nvCxnSpPr>
        <p:spPr>
          <a:xfrm>
            <a:off x="2072563" y="4117008"/>
            <a:ext cx="2899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850691" y="408029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02658" y="4252367"/>
            <a:ext cx="683200" cy="957955"/>
          </a:xfrm>
          <a:prstGeom prst="rect">
            <a:avLst/>
          </a:prstGeom>
          <a:noFill/>
        </p:spPr>
        <p:txBody>
          <a:bodyPr wrap="none" rtlCol="0">
            <a:spAutoFit/>
          </a:bodyPr>
          <a:lstStyle/>
          <a:p>
            <a:r>
              <a:rPr lang="en-US" sz="5625" dirty="0"/>
              <a:t>…</a:t>
            </a:r>
          </a:p>
        </p:txBody>
      </p:sp>
      <mc:AlternateContent xmlns:mc="http://schemas.openxmlformats.org/markup-compatibility/2006" xmlns:a14="http://schemas.microsoft.com/office/drawing/2010/main">
        <mc:Choice Requires="a14">
          <p:sp>
            <p:nvSpPr>
              <p:cNvPr id="23" name="Oval 22"/>
              <p:cNvSpPr/>
              <p:nvPr/>
            </p:nvSpPr>
            <p:spPr>
              <a:xfrm>
                <a:off x="5115069" y="4692139"/>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ctrlPr>
                            <a:rPr lang="en-US" sz="2250" i="1" dirty="0">
                              <a:latin typeface="Cambria Math" panose="02040503050406030204" pitchFamily="18" charset="0"/>
                            </a:rPr>
                          </m:ctrlPr>
                        </m:radPr>
                        <m:deg>
                          <m:r>
                            <m:rPr>
                              <m:brk m:alnAt="7"/>
                            </m:rPr>
                            <a:rPr lang="en-US" sz="2250" i="1" dirty="0">
                              <a:latin typeface="Cambria Math" panose="02040503050406030204" pitchFamily="18" charset="0"/>
                            </a:rPr>
                            <m:t>4</m:t>
                          </m:r>
                        </m:deg>
                        <m:e>
                          <m:r>
                            <a:rPr lang="en-US" sz="2250" i="1" dirty="0">
                              <a:latin typeface="Cambria Math" panose="02040503050406030204" pitchFamily="18" charset="0"/>
                            </a:rPr>
                            <m:t>𝑛</m:t>
                          </m:r>
                        </m:e>
                      </m:rad>
                    </m:oMath>
                  </m:oMathPara>
                </a14:m>
                <a:endParaRPr lang="en-US" sz="2250" dirty="0"/>
              </a:p>
            </p:txBody>
          </p:sp>
        </mc:Choice>
        <mc:Fallback xmlns="">
          <p:sp>
            <p:nvSpPr>
              <p:cNvPr id="23" name="Oval 22"/>
              <p:cNvSpPr>
                <a:spLocks noRot="1" noChangeAspect="1" noMove="1" noResize="1" noEditPoints="1" noAdjustHandles="1" noChangeArrowheads="1" noChangeShapeType="1" noTextEdit="1"/>
              </p:cNvSpPr>
              <p:nvPr/>
            </p:nvSpPr>
            <p:spPr>
              <a:xfrm>
                <a:off x="5115069" y="4692139"/>
                <a:ext cx="581135" cy="557894"/>
              </a:xfrm>
              <a:prstGeom prst="ellipse">
                <a:avLst/>
              </a:prstGeom>
              <a:blipFill rotWithShape="0">
                <a:blip r:embed="rId5"/>
                <a:stretch>
                  <a:fillRect/>
                </a:stretch>
              </a:blipFill>
              <a:ln>
                <a:noFill/>
              </a:ln>
            </p:spPr>
            <p:txBody>
              <a:bodyPr/>
              <a:lstStyle/>
              <a:p>
                <a:r>
                  <a:rPr lang="en-US">
                    <a:noFill/>
                  </a:rPr>
                  <a:t> </a:t>
                </a:r>
              </a:p>
            </p:txBody>
          </p:sp>
        </mc:Fallback>
      </mc:AlternateContent>
      <p:sp>
        <p:nvSpPr>
          <p:cNvPr id="25" name="Oval 24"/>
          <p:cNvSpPr/>
          <p:nvPr/>
        </p:nvSpPr>
        <p:spPr>
          <a:xfrm>
            <a:off x="1213794" y="282695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6" name="Oval 25"/>
          <p:cNvSpPr/>
          <p:nvPr/>
        </p:nvSpPr>
        <p:spPr>
          <a:xfrm>
            <a:off x="6252496" y="3766858"/>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7" name="Oval 26"/>
          <p:cNvSpPr/>
          <p:nvPr/>
        </p:nvSpPr>
        <p:spPr>
          <a:xfrm>
            <a:off x="6475614" y="467888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8" name="Straight Arrow Connector 27"/>
          <p:cNvCxnSpPr/>
          <p:nvPr/>
        </p:nvCxnSpPr>
        <p:spPr>
          <a:xfrm flipV="1">
            <a:off x="5701708" y="4941880"/>
            <a:ext cx="337184" cy="89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7299204" y="275345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sp>
        <p:nvSpPr>
          <p:cNvPr id="31" name="TextBox 30"/>
          <p:cNvSpPr txBox="1"/>
          <p:nvPr/>
        </p:nvSpPr>
        <p:spPr>
          <a:xfrm>
            <a:off x="9131796" y="4629424"/>
            <a:ext cx="1672509" cy="707886"/>
          </a:xfrm>
          <a:prstGeom prst="rect">
            <a:avLst/>
          </a:prstGeom>
          <a:noFill/>
        </p:spPr>
        <p:txBody>
          <a:bodyPr wrap="none" rtlCol="0">
            <a:spAutoFit/>
          </a:bodyPr>
          <a:lstStyle/>
          <a:p>
            <a:r>
              <a:rPr lang="en-US" sz="4000" dirty="0"/>
              <a:t>Layer 0</a:t>
            </a:r>
          </a:p>
        </p:txBody>
      </p:sp>
      <p:sp>
        <p:nvSpPr>
          <p:cNvPr id="32" name="TextBox 31"/>
          <p:cNvSpPr txBox="1"/>
          <p:nvPr/>
        </p:nvSpPr>
        <p:spPr>
          <a:xfrm>
            <a:off x="9131796" y="3950335"/>
            <a:ext cx="1672509" cy="707886"/>
          </a:xfrm>
          <a:prstGeom prst="rect">
            <a:avLst/>
          </a:prstGeom>
          <a:noFill/>
        </p:spPr>
        <p:txBody>
          <a:bodyPr wrap="none" rtlCol="0">
            <a:spAutoFit/>
          </a:bodyPr>
          <a:lstStyle/>
          <a:p>
            <a:r>
              <a:rPr lang="en-US" sz="4000" dirty="0"/>
              <a:t>Layer 1</a:t>
            </a:r>
          </a:p>
        </p:txBody>
      </p:sp>
      <mc:AlternateContent xmlns:mc="http://schemas.openxmlformats.org/markup-compatibility/2006" xmlns:a14="http://schemas.microsoft.com/office/drawing/2010/main">
        <mc:Choice Requires="a14">
          <p:sp>
            <p:nvSpPr>
              <p:cNvPr id="33" name="TextBox 32"/>
              <p:cNvSpPr txBox="1"/>
              <p:nvPr/>
            </p:nvSpPr>
            <p:spPr>
              <a:xfrm>
                <a:off x="9129838" y="2712168"/>
                <a:ext cx="2109232" cy="714811"/>
              </a:xfrm>
              <a:prstGeom prst="rect">
                <a:avLst/>
              </a:prstGeom>
              <a:noFill/>
            </p:spPr>
            <p:txBody>
              <a:bodyPr wrap="none" rtlCol="0">
                <a:spAutoFit/>
              </a:bodyPr>
              <a:lstStyle/>
              <a:p>
                <a:r>
                  <a:rPr lang="en-US" sz="4000" dirty="0"/>
                  <a:t>Layer </a:t>
                </a:r>
                <a14:m>
                  <m:oMath xmlns:m="http://schemas.openxmlformats.org/officeDocument/2006/math">
                    <m:rad>
                      <m:radPr>
                        <m:ctrlPr>
                          <a:rPr lang="en-US" sz="4000" i="1">
                            <a:latin typeface="Cambria Math" panose="02040503050406030204" pitchFamily="18" charset="0"/>
                          </a:rPr>
                        </m:ctrlPr>
                      </m:radPr>
                      <m:deg>
                        <m:r>
                          <m:rPr>
                            <m:brk m:alnAt="7"/>
                          </m:rPr>
                          <a:rPr lang="en-US" sz="4000" i="1">
                            <a:latin typeface="Cambria Math" panose="02040503050406030204" pitchFamily="18" charset="0"/>
                          </a:rPr>
                          <m:t>4</m:t>
                        </m:r>
                      </m:deg>
                      <m:e>
                        <m:r>
                          <a:rPr lang="en-US" sz="4000" i="1">
                            <a:latin typeface="Cambria Math" panose="02040503050406030204" pitchFamily="18" charset="0"/>
                          </a:rPr>
                          <m:t>𝑛</m:t>
                        </m:r>
                      </m:e>
                    </m:rad>
                  </m:oMath>
                </a14:m>
                <a:endParaRPr lang="en-US" sz="4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9129838" y="2712168"/>
                <a:ext cx="2109232" cy="714811"/>
              </a:xfrm>
              <a:prstGeom prst="rect">
                <a:avLst/>
              </a:prstGeom>
              <a:blipFill rotWithShape="0">
                <a:blip r:embed="rId7"/>
                <a:stretch>
                  <a:fillRect l="-10405" t="-13675" b="-36752"/>
                </a:stretch>
              </a:blipFill>
            </p:spPr>
            <p:txBody>
              <a:bodyPr/>
              <a:lstStyle/>
              <a:p>
                <a:r>
                  <a:rPr lang="en-US">
                    <a:noFill/>
                  </a:rPr>
                  <a:t> </a:t>
                </a:r>
              </a:p>
            </p:txBody>
          </p:sp>
        </mc:Fallback>
      </mc:AlternateContent>
      <p:sp>
        <p:nvSpPr>
          <p:cNvPr id="34" name="TextBox 33"/>
          <p:cNvSpPr txBox="1"/>
          <p:nvPr/>
        </p:nvSpPr>
        <p:spPr>
          <a:xfrm>
            <a:off x="9461318" y="3218436"/>
            <a:ext cx="683200" cy="957955"/>
          </a:xfrm>
          <a:prstGeom prst="rect">
            <a:avLst/>
          </a:prstGeom>
          <a:noFill/>
          <a:scene3d>
            <a:camera prst="orthographicFront">
              <a:rot lat="0" lon="0" rev="5400000"/>
            </a:camera>
            <a:lightRig rig="threePt" dir="t"/>
          </a:scene3d>
        </p:spPr>
        <p:txBody>
          <a:bodyPr wrap="none" rtlCol="0">
            <a:spAutoFit/>
          </a:bodyPr>
          <a:lstStyle/>
          <a:p>
            <a:r>
              <a:rPr lang="en-US" sz="5625" dirty="0"/>
              <a:t>…</a:t>
            </a:r>
          </a:p>
        </p:txBody>
      </p:sp>
      <p:cxnSp>
        <p:nvCxnSpPr>
          <p:cNvPr id="35" name="Straight Arrow Connector 34"/>
          <p:cNvCxnSpPr/>
          <p:nvPr/>
        </p:nvCxnSpPr>
        <p:spPr>
          <a:xfrm>
            <a:off x="1794930" y="309194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165033" y="280843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37" name="Straight Arrow Connector 36"/>
          <p:cNvCxnSpPr/>
          <p:nvPr/>
        </p:nvCxnSpPr>
        <p:spPr>
          <a:xfrm>
            <a:off x="2760245" y="3105901"/>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1637309" y="3366329"/>
            <a:ext cx="1122939" cy="1753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6537163" y="3625824"/>
            <a:ext cx="906290" cy="2766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urved Connector 39"/>
          <p:cNvCxnSpPr>
            <a:stCxn id="13" idx="7"/>
            <a:endCxn id="26" idx="0"/>
          </p:cNvCxnSpPr>
          <p:nvPr/>
        </p:nvCxnSpPr>
        <p:spPr>
          <a:xfrm rot="5400000" flipH="1" flipV="1">
            <a:off x="5174033" y="2521942"/>
            <a:ext cx="124116" cy="2613951"/>
          </a:xfrm>
          <a:prstGeom prst="curvedConnector3">
            <a:avLst>
              <a:gd name="adj1" fmla="val 27267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6" idx="0"/>
            <a:endCxn id="13" idx="5"/>
          </p:cNvCxnSpPr>
          <p:nvPr/>
        </p:nvCxnSpPr>
        <p:spPr>
          <a:xfrm rot="5400000" flipH="1" flipV="1">
            <a:off x="3612140" y="4302782"/>
            <a:ext cx="334291" cy="299664"/>
          </a:xfrm>
          <a:prstGeom prst="curvedConnector3">
            <a:avLst>
              <a:gd name="adj1" fmla="val 50000"/>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182885" y="2795422"/>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3" name="Curved Connector 42"/>
          <p:cNvCxnSpPr>
            <a:stCxn id="25" idx="0"/>
            <a:endCxn id="42" idx="1"/>
          </p:cNvCxnSpPr>
          <p:nvPr/>
        </p:nvCxnSpPr>
        <p:spPr>
          <a:xfrm rot="16200000" flipH="1">
            <a:off x="2361097" y="1970225"/>
            <a:ext cx="50166" cy="1763630"/>
          </a:xfrm>
          <a:prstGeom prst="curvedConnector3">
            <a:avLst>
              <a:gd name="adj1" fmla="val -49007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Rectangle 44"/>
              <p:cNvSpPr/>
              <p:nvPr/>
            </p:nvSpPr>
            <p:spPr>
              <a:xfrm>
                <a:off x="2327057" y="1584609"/>
                <a:ext cx="7051739" cy="595548"/>
              </a:xfrm>
              <a:prstGeom prst="rect">
                <a:avLst/>
              </a:prstGeom>
            </p:spPr>
            <p:txBody>
              <a:bodyPr wrap="none">
                <a:spAutoFit/>
              </a:bodyPr>
              <a:lstStyle/>
              <a:p>
                <a:r>
                  <a:rPr lang="en-US" sz="2800" b="1" dirty="0" smtClean="0">
                    <a:solidFill>
                      <a:srgbClr val="FF0000"/>
                    </a:solidFill>
                  </a:rPr>
                  <a:t>Definition:</a:t>
                </a:r>
                <a:r>
                  <a:rPr lang="en-US" sz="2800" dirty="0" smtClean="0">
                    <a:solidFill>
                      <a:srgbClr val="FF0000"/>
                    </a:solidFill>
                  </a:rPr>
                  <a:t> </a:t>
                </a:r>
                <a14:m>
                  <m:oMath xmlns:m="http://schemas.openxmlformats.org/officeDocument/2006/math">
                    <m:r>
                      <a:rPr lang="en-US" sz="2800" i="1">
                        <a:solidFill>
                          <a:srgbClr val="FF0000"/>
                        </a:solidFill>
                        <a:latin typeface="Cambria Math" panose="02040503050406030204" pitchFamily="18" charset="0"/>
                      </a:rPr>
                      <m:t>𝑆</m:t>
                    </m:r>
                    <m:r>
                      <a:rPr lang="en-US" sz="2800" i="1" baseline="-25000">
                        <a:solidFill>
                          <a:srgbClr val="FF0000"/>
                        </a:solidFill>
                        <a:latin typeface="Cambria Math" panose="02040503050406030204" pitchFamily="18" charset="0"/>
                      </a:rPr>
                      <m:t>2</m:t>
                    </m:r>
                    <m:r>
                      <a:rPr lang="en-US" sz="2800" i="1">
                        <a:solidFill>
                          <a:srgbClr val="FF0000"/>
                        </a:solidFill>
                        <a:latin typeface="Cambria Math" panose="02040503050406030204" pitchFamily="18" charset="0"/>
                      </a:rPr>
                      <m:t>=</m:t>
                    </m:r>
                    <m:d>
                      <m:dPr>
                        <m:begChr m:val="{"/>
                        <m:endChr m:val="}"/>
                        <m:ctrlPr>
                          <a:rPr lang="en-US" sz="2800" i="1">
                            <a:solidFill>
                              <a:srgbClr val="FF0000"/>
                            </a:solidFill>
                            <a:latin typeface="Cambria Math" panose="02040503050406030204" pitchFamily="18" charset="0"/>
                          </a:rPr>
                        </m:ctrlPr>
                      </m:dPr>
                      <m:e>
                        <m:r>
                          <a:rPr lang="en-US" sz="2800" i="1">
                            <a:solidFill>
                              <a:srgbClr val="FF0000"/>
                            </a:solidFill>
                            <a:latin typeface="Cambria Math" panose="02040503050406030204" pitchFamily="18" charset="0"/>
                          </a:rPr>
                          <m:t>𝑣</m:t>
                        </m:r>
                        <m:r>
                          <a:rPr lang="en-US" sz="2800" i="1" baseline="-25000">
                            <a:solidFill>
                              <a:srgbClr val="FF0000"/>
                            </a:solidFill>
                            <a:latin typeface="Cambria Math" panose="02040503050406030204" pitchFamily="18" charset="0"/>
                          </a:rPr>
                          <m:t>𝑖</m:t>
                        </m:r>
                      </m:e>
                      <m:e>
                        <m:r>
                          <a:rPr lang="en-US" sz="2800">
                            <a:solidFill>
                              <a:srgbClr val="FF0000"/>
                            </a:solidFill>
                            <a:latin typeface="Cambria Math" panose="02040503050406030204" pitchFamily="18" charset="0"/>
                          </a:rPr>
                          <m:t> </m:t>
                        </m:r>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𝑣</m:t>
                            </m:r>
                          </m:e>
                          <m:sub>
                            <m:r>
                              <a:rPr lang="en-US" sz="2800" i="1">
                                <a:solidFill>
                                  <a:srgbClr val="FF0000"/>
                                </a:solidFill>
                                <a:latin typeface="Cambria Math" panose="02040503050406030204" pitchFamily="18" charset="0"/>
                              </a:rPr>
                              <m:t>𝑟</m:t>
                            </m:r>
                            <m:r>
                              <a:rPr lang="en-US" sz="2800" i="1">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rPr>
                              <m:t>𝑖</m:t>
                            </m:r>
                            <m:r>
                              <a:rPr lang="en-US" sz="2800" i="1">
                                <a:solidFill>
                                  <a:srgbClr val="FF0000"/>
                                </a:solidFill>
                                <a:latin typeface="Cambria Math" panose="02040503050406030204" pitchFamily="18" charset="0"/>
                              </a:rPr>
                              <m:t>)</m:t>
                            </m:r>
                          </m:sub>
                        </m:sSub>
                        <m:r>
                          <m:rPr>
                            <m:sty m:val="p"/>
                          </m:rPr>
                          <a:rPr lang="en-US" sz="2800">
                            <a:solidFill>
                              <a:srgbClr val="FF0000"/>
                            </a:solidFill>
                            <a:latin typeface="Cambria Math" panose="02040503050406030204" pitchFamily="18" charset="0"/>
                          </a:rPr>
                          <m:t>and</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v</m:t>
                        </m:r>
                        <m:r>
                          <a:rPr lang="en-US" sz="2800" i="1" baseline="-25000">
                            <a:solidFill>
                              <a:srgbClr val="FF0000"/>
                            </a:solidFill>
                            <a:latin typeface="Cambria Math" panose="02040503050406030204" pitchFamily="18" charset="0"/>
                          </a:rPr>
                          <m:t>𝑖</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in</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same</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layer</m:t>
                        </m:r>
                      </m:e>
                    </m:d>
                  </m:oMath>
                </a14:m>
                <a:endParaRPr lang="en-US" sz="2800" dirty="0"/>
              </a:p>
            </p:txBody>
          </p:sp>
        </mc:Choice>
        <mc:Fallback xmlns="">
          <p:sp>
            <p:nvSpPr>
              <p:cNvPr id="45" name="Rectangle 44"/>
              <p:cNvSpPr>
                <a:spLocks noRot="1" noChangeAspect="1" noMove="1" noResize="1" noEditPoints="1" noAdjustHandles="1" noChangeArrowheads="1" noChangeShapeType="1" noTextEdit="1"/>
              </p:cNvSpPr>
              <p:nvPr/>
            </p:nvSpPr>
            <p:spPr>
              <a:xfrm>
                <a:off x="2327057" y="1584609"/>
                <a:ext cx="7051739" cy="595548"/>
              </a:xfrm>
              <a:prstGeom prst="rect">
                <a:avLst/>
              </a:prstGeom>
              <a:blipFill rotWithShape="0">
                <a:blip r:embed="rId9"/>
                <a:stretch>
                  <a:fillRect l="-1815" t="-5102"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p:cNvSpPr/>
              <p:nvPr/>
            </p:nvSpPr>
            <p:spPr>
              <a:xfrm>
                <a:off x="866283" y="5710406"/>
                <a:ext cx="4750083" cy="5786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00"/>
                          </a:solidFill>
                          <a:latin typeface="Cambria Math" panose="02040503050406030204" pitchFamily="18" charset="0"/>
                        </a:rPr>
                        <m:t>𝐂𝐥𝐚𝐢𝐦</m:t>
                      </m:r>
                      <m:r>
                        <a:rPr lang="en-US" sz="2800" b="1" i="0" smtClean="0">
                          <a:solidFill>
                            <a:srgbClr val="FF0000"/>
                          </a:solidFill>
                          <a:latin typeface="Cambria Math" panose="02040503050406030204" pitchFamily="18" charset="0"/>
                        </a:rPr>
                        <m:t>:</m:t>
                      </m:r>
                      <m:r>
                        <a:rPr lang="en-US" sz="2800" b="0" i="0" smtClean="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E</m:t>
                      </m:r>
                      <m:d>
                        <m:dPr>
                          <m:begChr m:val="["/>
                          <m:endChr m:val="]"/>
                          <m:ctrlPr>
                            <a:rPr lang="en-US" sz="2800" i="1">
                              <a:solidFill>
                                <a:srgbClr val="FF0000"/>
                              </a:solidFill>
                              <a:latin typeface="Cambria Math" panose="02040503050406030204" pitchFamily="18" charset="0"/>
                            </a:rPr>
                          </m:ctrlPr>
                        </m:dPr>
                        <m:e>
                          <m:r>
                            <a:rPr lang="en-US" sz="2800" i="1">
                              <a:solidFill>
                                <a:srgbClr val="FF0000"/>
                              </a:solidFill>
                              <a:latin typeface="Cambria Math" panose="02040503050406030204" pitchFamily="18" charset="0"/>
                            </a:rPr>
                            <m:t>𝑆</m:t>
                          </m:r>
                          <m:r>
                            <a:rPr lang="en-US" sz="2800" i="1" baseline="-25000">
                              <a:solidFill>
                                <a:srgbClr val="FF0000"/>
                              </a:solidFill>
                              <a:latin typeface="Cambria Math" panose="02040503050406030204" pitchFamily="18" charset="0"/>
                            </a:rPr>
                            <m:t>2</m:t>
                          </m:r>
                        </m:e>
                      </m:d>
                      <m:r>
                        <a:rPr lang="en-US" sz="2800" i="1">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rPr>
                        <m:t>𝑂</m:t>
                      </m:r>
                      <m:d>
                        <m:dPr>
                          <m:ctrlPr>
                            <a:rPr lang="en-US" sz="2800" i="1">
                              <a:solidFill>
                                <a:srgbClr val="FF0000"/>
                              </a:solidFill>
                              <a:latin typeface="Cambria Math" panose="02040503050406030204" pitchFamily="18" charset="0"/>
                            </a:rPr>
                          </m:ctrlPr>
                        </m:dPr>
                        <m:e>
                          <m:sSup>
                            <m:sSupPr>
                              <m:ctrlPr>
                                <a:rPr lang="en-US" sz="2800" i="1">
                                  <a:solidFill>
                                    <a:srgbClr val="FF0000"/>
                                  </a:solidFill>
                                  <a:latin typeface="Cambria Math" panose="02040503050406030204" pitchFamily="18" charset="0"/>
                                </a:rPr>
                              </m:ctrlPr>
                            </m:sSupPr>
                            <m:e>
                              <m:r>
                                <a:rPr lang="en-US" sz="2800" i="1">
                                  <a:solidFill>
                                    <a:srgbClr val="FF0000"/>
                                  </a:solidFill>
                                  <a:latin typeface="Cambria Math" panose="02040503050406030204" pitchFamily="18" charset="0"/>
                                </a:rPr>
                                <m:t>𝑛</m:t>
                              </m:r>
                            </m:e>
                            <m:sup>
                              <m:r>
                                <a:rPr lang="en-US" sz="2800" i="1">
                                  <a:solidFill>
                                    <a:srgbClr val="FF0000"/>
                                  </a:solidFill>
                                  <a:latin typeface="Cambria Math" panose="02040503050406030204" pitchFamily="18" charset="0"/>
                                </a:rPr>
                                <m:t>3/4</m:t>
                              </m:r>
                            </m:sup>
                          </m:sSup>
                          <m:func>
                            <m:funcPr>
                              <m:ctrlPr>
                                <a:rPr lang="en-US" sz="2800" i="1">
                                  <a:solidFill>
                                    <a:srgbClr val="FF0000"/>
                                  </a:solidFill>
                                  <a:latin typeface="Cambria Math" panose="02040503050406030204" pitchFamily="18" charset="0"/>
                                </a:rPr>
                              </m:ctrlPr>
                            </m:funcPr>
                            <m:fName>
                              <m:r>
                                <m:rPr>
                                  <m:sty m:val="p"/>
                                </m:rPr>
                                <a:rPr lang="en-US" sz="2800">
                                  <a:solidFill>
                                    <a:srgbClr val="FF0000"/>
                                  </a:solidFill>
                                  <a:latin typeface="Cambria Math" panose="02040503050406030204" pitchFamily="18" charset="0"/>
                                </a:rPr>
                                <m:t>log</m:t>
                              </m:r>
                            </m:fName>
                            <m:e>
                              <m:r>
                                <a:rPr lang="en-US" sz="2800" i="1">
                                  <a:solidFill>
                                    <a:srgbClr val="FF0000"/>
                                  </a:solidFill>
                                  <a:latin typeface="Cambria Math" panose="02040503050406030204" pitchFamily="18" charset="0"/>
                                </a:rPr>
                                <m:t>𝑛</m:t>
                              </m:r>
                            </m:e>
                          </m:func>
                        </m:e>
                      </m:d>
                    </m:oMath>
                  </m:oMathPara>
                </a14:m>
                <a:endParaRPr lang="en-US" sz="2800" dirty="0"/>
              </a:p>
            </p:txBody>
          </p:sp>
        </mc:Choice>
        <mc:Fallback xmlns="">
          <p:sp>
            <p:nvSpPr>
              <p:cNvPr id="52" name="Rectangle 51"/>
              <p:cNvSpPr>
                <a:spLocks noRot="1" noChangeAspect="1" noMove="1" noResize="1" noEditPoints="1" noAdjustHandles="1" noChangeArrowheads="1" noChangeShapeType="1" noTextEdit="1"/>
              </p:cNvSpPr>
              <p:nvPr/>
            </p:nvSpPr>
            <p:spPr>
              <a:xfrm>
                <a:off x="866283" y="5710406"/>
                <a:ext cx="4750083" cy="578685"/>
              </a:xfrm>
              <a:prstGeom prst="rect">
                <a:avLst/>
              </a:prstGeom>
              <a:blipFill rotWithShape="0">
                <a:blip r:embed="rId10"/>
                <a:stretch>
                  <a:fillRect/>
                </a:stretch>
              </a:blipFill>
            </p:spPr>
            <p:txBody>
              <a:bodyPr/>
              <a:lstStyle/>
              <a:p>
                <a:r>
                  <a:rPr lang="en-US">
                    <a:noFill/>
                  </a:rPr>
                  <a:t> </a:t>
                </a:r>
              </a:p>
            </p:txBody>
          </p:sp>
        </mc:Fallback>
      </mc:AlternateContent>
      <p:sp>
        <p:nvSpPr>
          <p:cNvPr id="53" name="Rectangle 52"/>
          <p:cNvSpPr/>
          <p:nvPr/>
        </p:nvSpPr>
        <p:spPr>
          <a:xfrm>
            <a:off x="866283" y="5612821"/>
            <a:ext cx="4915392" cy="923626"/>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p>
        </p:txBody>
      </p:sp>
      <p:cxnSp>
        <p:nvCxnSpPr>
          <p:cNvPr id="56" name="Straight Arrow Connector 55"/>
          <p:cNvCxnSpPr/>
          <p:nvPr/>
        </p:nvCxnSpPr>
        <p:spPr>
          <a:xfrm>
            <a:off x="6938798" y="3024941"/>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746442" y="2317581"/>
            <a:ext cx="683200" cy="957955"/>
          </a:xfrm>
          <a:prstGeom prst="rect">
            <a:avLst/>
          </a:prstGeom>
          <a:noFill/>
        </p:spPr>
        <p:txBody>
          <a:bodyPr wrap="none" rtlCol="0">
            <a:spAutoFit/>
          </a:bodyPr>
          <a:lstStyle/>
          <a:p>
            <a:r>
              <a:rPr lang="en-US" sz="5625" dirty="0"/>
              <a:t>…</a:t>
            </a:r>
          </a:p>
        </p:txBody>
      </p:sp>
      <p:sp>
        <p:nvSpPr>
          <p:cNvPr id="58" name="TextBox 57"/>
          <p:cNvSpPr txBox="1"/>
          <p:nvPr/>
        </p:nvSpPr>
        <p:spPr>
          <a:xfrm>
            <a:off x="3943143" y="2396021"/>
            <a:ext cx="697627" cy="957955"/>
          </a:xfrm>
          <a:prstGeom prst="rect">
            <a:avLst/>
          </a:prstGeom>
          <a:noFill/>
        </p:spPr>
        <p:txBody>
          <a:bodyPr wrap="none" rtlCol="0">
            <a:spAutoFit/>
          </a:bodyPr>
          <a:lstStyle/>
          <a:p>
            <a:r>
              <a:rPr lang="en-US" sz="5625" b="1" dirty="0"/>
              <a:t>…</a:t>
            </a:r>
          </a:p>
        </p:txBody>
      </p:sp>
      <p:sp>
        <p:nvSpPr>
          <p:cNvPr id="51" name="Oval 50"/>
          <p:cNvSpPr/>
          <p:nvPr/>
        </p:nvSpPr>
        <p:spPr>
          <a:xfrm>
            <a:off x="1283383" y="3839321"/>
            <a:ext cx="70785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4" name="Oval 53"/>
          <p:cNvSpPr/>
          <p:nvPr/>
        </p:nvSpPr>
        <p:spPr>
          <a:xfrm>
            <a:off x="5041906" y="272024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5" name="Oval 54"/>
          <p:cNvSpPr/>
          <p:nvPr/>
        </p:nvSpPr>
        <p:spPr>
          <a:xfrm>
            <a:off x="5024972" y="383060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9" name="TextBox 58"/>
          <p:cNvSpPr txBox="1"/>
          <p:nvPr/>
        </p:nvSpPr>
        <p:spPr>
          <a:xfrm>
            <a:off x="4382552" y="3465226"/>
            <a:ext cx="683200" cy="957955"/>
          </a:xfrm>
          <a:prstGeom prst="rect">
            <a:avLst/>
          </a:prstGeom>
          <a:noFill/>
        </p:spPr>
        <p:txBody>
          <a:bodyPr wrap="none" rtlCol="0">
            <a:spAutoFit/>
          </a:bodyPr>
          <a:lstStyle/>
          <a:p>
            <a:r>
              <a:rPr lang="en-US" sz="5625" dirty="0"/>
              <a:t>…</a:t>
            </a:r>
          </a:p>
        </p:txBody>
      </p:sp>
    </p:spTree>
    <p:extLst>
      <p:ext uri="{BB962C8B-B14F-4D97-AF65-F5344CB8AC3E}">
        <p14:creationId xmlns:p14="http://schemas.microsoft.com/office/powerpoint/2010/main" val="286748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Argon2i is a layered DAG </a:t>
            </a:r>
            <a:r>
              <a:rPr lang="en-US" dirty="0"/>
              <a:t>(almost) </a:t>
            </a:r>
          </a:p>
        </p:txBody>
      </p:sp>
      <mc:AlternateContent xmlns:mc="http://schemas.openxmlformats.org/markup-compatibility/2006" xmlns:a14="http://schemas.microsoft.com/office/drawing/2010/main">
        <mc:Choice Requires="a14">
          <p:sp>
            <p:nvSpPr>
              <p:cNvPr id="46" name="Rectangle 45"/>
              <p:cNvSpPr/>
              <p:nvPr/>
            </p:nvSpPr>
            <p:spPr>
              <a:xfrm>
                <a:off x="2327057" y="1584609"/>
                <a:ext cx="7051739" cy="595548"/>
              </a:xfrm>
              <a:prstGeom prst="rect">
                <a:avLst/>
              </a:prstGeom>
            </p:spPr>
            <p:txBody>
              <a:bodyPr wrap="none">
                <a:spAutoFit/>
              </a:bodyPr>
              <a:lstStyle/>
              <a:p>
                <a:r>
                  <a:rPr lang="en-US" sz="2800" b="1" dirty="0" smtClean="0">
                    <a:solidFill>
                      <a:srgbClr val="FF0000"/>
                    </a:solidFill>
                  </a:rPr>
                  <a:t>Definition:</a:t>
                </a:r>
                <a:r>
                  <a:rPr lang="en-US" sz="2800" dirty="0" smtClean="0">
                    <a:solidFill>
                      <a:srgbClr val="FF0000"/>
                    </a:solidFill>
                  </a:rPr>
                  <a:t> </a:t>
                </a:r>
                <a14:m>
                  <m:oMath xmlns:m="http://schemas.openxmlformats.org/officeDocument/2006/math">
                    <m:r>
                      <a:rPr lang="en-US" sz="2800" i="1">
                        <a:solidFill>
                          <a:srgbClr val="FF0000"/>
                        </a:solidFill>
                        <a:latin typeface="Cambria Math" panose="02040503050406030204" pitchFamily="18" charset="0"/>
                      </a:rPr>
                      <m:t>𝑆</m:t>
                    </m:r>
                    <m:r>
                      <a:rPr lang="en-US" sz="2800" i="1" baseline="-25000">
                        <a:solidFill>
                          <a:srgbClr val="FF0000"/>
                        </a:solidFill>
                        <a:latin typeface="Cambria Math" panose="02040503050406030204" pitchFamily="18" charset="0"/>
                      </a:rPr>
                      <m:t>2</m:t>
                    </m:r>
                    <m:r>
                      <a:rPr lang="en-US" sz="2800" i="1">
                        <a:solidFill>
                          <a:srgbClr val="FF0000"/>
                        </a:solidFill>
                        <a:latin typeface="Cambria Math" panose="02040503050406030204" pitchFamily="18" charset="0"/>
                      </a:rPr>
                      <m:t>=</m:t>
                    </m:r>
                    <m:d>
                      <m:dPr>
                        <m:begChr m:val="{"/>
                        <m:endChr m:val="}"/>
                        <m:ctrlPr>
                          <a:rPr lang="en-US" sz="2800" i="1">
                            <a:solidFill>
                              <a:srgbClr val="FF0000"/>
                            </a:solidFill>
                            <a:latin typeface="Cambria Math" panose="02040503050406030204" pitchFamily="18" charset="0"/>
                          </a:rPr>
                        </m:ctrlPr>
                      </m:dPr>
                      <m:e>
                        <m:r>
                          <a:rPr lang="en-US" sz="2800" i="1">
                            <a:solidFill>
                              <a:srgbClr val="FF0000"/>
                            </a:solidFill>
                            <a:latin typeface="Cambria Math" panose="02040503050406030204" pitchFamily="18" charset="0"/>
                          </a:rPr>
                          <m:t>𝑣</m:t>
                        </m:r>
                        <m:r>
                          <a:rPr lang="en-US" sz="2800" i="1" baseline="-25000">
                            <a:solidFill>
                              <a:srgbClr val="FF0000"/>
                            </a:solidFill>
                            <a:latin typeface="Cambria Math" panose="02040503050406030204" pitchFamily="18" charset="0"/>
                          </a:rPr>
                          <m:t>𝑖</m:t>
                        </m:r>
                      </m:e>
                      <m:e>
                        <m:r>
                          <a:rPr lang="en-US" sz="2800">
                            <a:solidFill>
                              <a:srgbClr val="FF0000"/>
                            </a:solidFill>
                            <a:latin typeface="Cambria Math" panose="02040503050406030204" pitchFamily="18" charset="0"/>
                          </a:rPr>
                          <m:t> </m:t>
                        </m:r>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𝑣</m:t>
                            </m:r>
                          </m:e>
                          <m:sub>
                            <m:r>
                              <a:rPr lang="en-US" sz="2800" i="1">
                                <a:solidFill>
                                  <a:srgbClr val="FF0000"/>
                                </a:solidFill>
                                <a:latin typeface="Cambria Math" panose="02040503050406030204" pitchFamily="18" charset="0"/>
                              </a:rPr>
                              <m:t>𝑟</m:t>
                            </m:r>
                            <m:r>
                              <a:rPr lang="en-US" sz="2800" i="1">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rPr>
                              <m:t>𝑖</m:t>
                            </m:r>
                            <m:r>
                              <a:rPr lang="en-US" sz="2800" i="1">
                                <a:solidFill>
                                  <a:srgbClr val="FF0000"/>
                                </a:solidFill>
                                <a:latin typeface="Cambria Math" panose="02040503050406030204" pitchFamily="18" charset="0"/>
                              </a:rPr>
                              <m:t>)</m:t>
                            </m:r>
                          </m:sub>
                        </m:sSub>
                        <m:r>
                          <m:rPr>
                            <m:sty m:val="p"/>
                          </m:rPr>
                          <a:rPr lang="en-US" sz="2800">
                            <a:solidFill>
                              <a:srgbClr val="FF0000"/>
                            </a:solidFill>
                            <a:latin typeface="Cambria Math" panose="02040503050406030204" pitchFamily="18" charset="0"/>
                          </a:rPr>
                          <m:t>and</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v</m:t>
                        </m:r>
                        <m:r>
                          <a:rPr lang="en-US" sz="2800" i="1" baseline="-25000">
                            <a:solidFill>
                              <a:srgbClr val="FF0000"/>
                            </a:solidFill>
                            <a:latin typeface="Cambria Math" panose="02040503050406030204" pitchFamily="18" charset="0"/>
                          </a:rPr>
                          <m:t>𝑖</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in</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same</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layer</m:t>
                        </m:r>
                      </m:e>
                    </m:d>
                  </m:oMath>
                </a14:m>
                <a:endParaRPr lang="en-US" sz="2800" dirty="0"/>
              </a:p>
            </p:txBody>
          </p:sp>
        </mc:Choice>
        <mc:Fallback xmlns="">
          <p:sp>
            <p:nvSpPr>
              <p:cNvPr id="46" name="Rectangle 45"/>
              <p:cNvSpPr>
                <a:spLocks noRot="1" noChangeAspect="1" noMove="1" noResize="1" noEditPoints="1" noAdjustHandles="1" noChangeArrowheads="1" noChangeShapeType="1" noTextEdit="1"/>
              </p:cNvSpPr>
              <p:nvPr/>
            </p:nvSpPr>
            <p:spPr>
              <a:xfrm>
                <a:off x="2327057" y="1584609"/>
                <a:ext cx="7051739" cy="595548"/>
              </a:xfrm>
              <a:prstGeom prst="rect">
                <a:avLst/>
              </a:prstGeom>
              <a:blipFill rotWithShape="0">
                <a:blip r:embed="rId8"/>
                <a:stretch>
                  <a:fillRect l="-1815" t="-5102"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866283" y="5710406"/>
                <a:ext cx="4406526" cy="9017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800" dirty="0" smtClean="0">
                          <a:solidFill>
                            <a:srgbClr val="FF0000"/>
                          </a:solidFill>
                        </a:rPr>
                        <m:t>Pr</m:t>
                      </m:r>
                      <m:d>
                        <m:dPr>
                          <m:begChr m:val="["/>
                          <m:endChr m:val="]"/>
                          <m:ctrlPr>
                            <a:rPr lang="en-US" sz="2800" i="1">
                              <a:solidFill>
                                <a:srgbClr val="FF0000"/>
                              </a:solidFill>
                              <a:latin typeface="Cambria Math" panose="02040503050406030204" pitchFamily="18" charset="0"/>
                            </a:rPr>
                          </m:ctrlPr>
                        </m:dPr>
                        <m:e>
                          <m:r>
                            <a:rPr lang="en-US" sz="2800" b="0" i="1" smtClean="0">
                              <a:solidFill>
                                <a:srgbClr val="FF0000"/>
                              </a:solidFill>
                              <a:latin typeface="Cambria Math" panose="02040503050406030204" pitchFamily="18" charset="0"/>
                            </a:rPr>
                            <m:t>𝑣</m:t>
                          </m:r>
                          <m:r>
                            <a:rPr lang="en-US" sz="2800" i="1" smtClean="0">
                              <a:solidFill>
                                <a:srgbClr val="FF0000"/>
                              </a:solidFill>
                              <a:latin typeface="Cambria Math" panose="02040503050406030204" pitchFamily="18" charset="0"/>
                              <a:ea typeface="Cambria Math" panose="02040503050406030204" pitchFamily="18" charset="0"/>
                            </a:rPr>
                            <m:t>∈</m:t>
                          </m:r>
                          <m:r>
                            <a:rPr lang="en-US" sz="2800" i="1">
                              <a:solidFill>
                                <a:srgbClr val="FF0000"/>
                              </a:solidFill>
                              <a:latin typeface="Cambria Math" panose="02040503050406030204" pitchFamily="18" charset="0"/>
                            </a:rPr>
                            <m:t>𝑆</m:t>
                          </m:r>
                          <m:r>
                            <a:rPr lang="en-US" sz="2800" i="1" baseline="-25000">
                              <a:solidFill>
                                <a:srgbClr val="FF0000"/>
                              </a:solidFill>
                              <a:latin typeface="Cambria Math" panose="02040503050406030204" pitchFamily="18" charset="0"/>
                            </a:rPr>
                            <m:t>2</m:t>
                          </m:r>
                          <m:d>
                            <m:dPr>
                              <m:begChr m:val="|"/>
                              <m:endChr m:val=""/>
                              <m:ctrlPr>
                                <a:rPr lang="en-US" sz="2800" i="1" smtClean="0">
                                  <a:solidFill>
                                    <a:srgbClr val="FF0000"/>
                                  </a:solidFill>
                                  <a:latin typeface="Cambria Math" panose="02040503050406030204" pitchFamily="18" charset="0"/>
                                </a:rPr>
                              </m:ctrlPr>
                            </m:dPr>
                            <m:e>
                              <m:r>
                                <a:rPr lang="en-US" sz="2800" b="0" i="1" smtClean="0">
                                  <a:solidFill>
                                    <a:srgbClr val="FF0000"/>
                                  </a:solidFill>
                                  <a:latin typeface="Cambria Math" panose="02040503050406030204" pitchFamily="18" charset="0"/>
                                </a:rPr>
                                <m:t>𝑣</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𝑖𝑛</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𝐿𝑎𝑦𝑒𝑟</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𝑖</m:t>
                              </m:r>
                            </m:e>
                          </m:d>
                        </m:e>
                      </m:d>
                      <m:r>
                        <a:rPr lang="en-US" sz="2800" i="1" smtClean="0">
                          <a:solidFill>
                            <a:srgbClr val="FF0000"/>
                          </a:solidFill>
                          <a:latin typeface="Cambria Math" panose="02040503050406030204" pitchFamily="18" charset="0"/>
                          <a:ea typeface="Cambria Math" panose="02040503050406030204" pitchFamily="18" charset="0"/>
                        </a:rPr>
                        <m:t>≤</m:t>
                      </m:r>
                      <m:f>
                        <m:fPr>
                          <m:ctrlPr>
                            <a:rPr lang="en-US" sz="2800" i="1" smtClean="0">
                              <a:solidFill>
                                <a:srgbClr val="FF0000"/>
                              </a:solidFill>
                              <a:latin typeface="Cambria Math" panose="02040503050406030204" pitchFamily="18" charset="0"/>
                              <a:ea typeface="Cambria Math" panose="02040503050406030204" pitchFamily="18" charset="0"/>
                            </a:rPr>
                          </m:ctrlPr>
                        </m:fPr>
                        <m:num>
                          <m:r>
                            <a:rPr lang="en-US" sz="2800" b="0" i="1" smtClean="0">
                              <a:solidFill>
                                <a:srgbClr val="FF0000"/>
                              </a:solidFill>
                              <a:latin typeface="Cambria Math" panose="02040503050406030204" pitchFamily="18" charset="0"/>
                              <a:ea typeface="Cambria Math" panose="02040503050406030204" pitchFamily="18" charset="0"/>
                            </a:rPr>
                            <m:t>1</m:t>
                          </m:r>
                        </m:num>
                        <m:den>
                          <m:r>
                            <a:rPr lang="en-US" sz="2800" b="0" i="1" smtClean="0">
                              <a:solidFill>
                                <a:srgbClr val="FF0000"/>
                              </a:solidFill>
                              <a:latin typeface="Cambria Math" panose="02040503050406030204" pitchFamily="18" charset="0"/>
                              <a:ea typeface="Cambria Math" panose="02040503050406030204" pitchFamily="18" charset="0"/>
                            </a:rPr>
                            <m:t>𝑖</m:t>
                          </m:r>
                        </m:den>
                      </m:f>
                    </m:oMath>
                  </m:oMathPara>
                </a14:m>
                <a:endParaRPr lang="en-US" sz="2800" dirty="0"/>
              </a:p>
            </p:txBody>
          </p:sp>
        </mc:Choice>
        <mc:Fallback xmlns="">
          <p:sp>
            <p:nvSpPr>
              <p:cNvPr id="50" name="Rectangle 49"/>
              <p:cNvSpPr>
                <a:spLocks noRot="1" noChangeAspect="1" noMove="1" noResize="1" noEditPoints="1" noAdjustHandles="1" noChangeArrowheads="1" noChangeShapeType="1" noTextEdit="1"/>
              </p:cNvSpPr>
              <p:nvPr/>
            </p:nvSpPr>
            <p:spPr>
              <a:xfrm>
                <a:off x="866283" y="5710406"/>
                <a:ext cx="4406526" cy="901785"/>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p:cNvSpPr/>
              <p:nvPr/>
            </p:nvSpPr>
            <p:spPr>
              <a:xfrm>
                <a:off x="6096000" y="5643020"/>
                <a:ext cx="3767057" cy="974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𝐸</m:t>
                      </m:r>
                      <m:d>
                        <m:dPr>
                          <m:begChr m:val="["/>
                          <m:endChr m:val="]"/>
                          <m:ctrlPr>
                            <a:rPr lang="en-US" sz="2800" i="1">
                              <a:solidFill>
                                <a:srgbClr val="FF0000"/>
                              </a:solidFill>
                              <a:latin typeface="Cambria Math" panose="02040503050406030204" pitchFamily="18" charset="0"/>
                            </a:rPr>
                          </m:ctrlPr>
                        </m:dPr>
                        <m:e>
                          <m:r>
                            <a:rPr lang="en-US" sz="2800" b="0" i="1" smtClean="0">
                              <a:solidFill>
                                <a:srgbClr val="FF0000"/>
                              </a:solidFill>
                              <a:latin typeface="Cambria Math" panose="02040503050406030204" pitchFamily="18" charset="0"/>
                            </a:rPr>
                            <m:t>𝐿𝑎𝑦𝑒𝑟</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𝑖</m:t>
                          </m:r>
                          <m:r>
                            <a:rPr lang="en-US" sz="2800" i="1" smtClean="0">
                              <a:solidFill>
                                <a:srgbClr val="FF0000"/>
                              </a:solidFill>
                              <a:latin typeface="Cambria Math" panose="02040503050406030204" pitchFamily="18" charset="0"/>
                              <a:ea typeface="Cambria Math" panose="02040503050406030204" pitchFamily="18" charset="0"/>
                            </a:rPr>
                            <m:t>∩</m:t>
                          </m:r>
                          <m:r>
                            <a:rPr lang="en-US" sz="2800" i="1">
                              <a:solidFill>
                                <a:srgbClr val="FF0000"/>
                              </a:solidFill>
                              <a:latin typeface="Cambria Math" panose="02040503050406030204" pitchFamily="18" charset="0"/>
                            </a:rPr>
                            <m:t>𝑆</m:t>
                          </m:r>
                          <m:r>
                            <a:rPr lang="en-US" sz="2800" i="1" baseline="-25000">
                              <a:solidFill>
                                <a:srgbClr val="FF0000"/>
                              </a:solidFill>
                              <a:latin typeface="Cambria Math" panose="02040503050406030204" pitchFamily="18" charset="0"/>
                            </a:rPr>
                            <m:t>2</m:t>
                          </m:r>
                        </m:e>
                      </m:d>
                      <m:r>
                        <a:rPr lang="en-US" sz="2800" i="1" smtClean="0">
                          <a:solidFill>
                            <a:srgbClr val="FF0000"/>
                          </a:solidFill>
                          <a:latin typeface="Cambria Math" panose="02040503050406030204" pitchFamily="18" charset="0"/>
                          <a:ea typeface="Cambria Math" panose="02040503050406030204" pitchFamily="18" charset="0"/>
                        </a:rPr>
                        <m:t>≤</m:t>
                      </m:r>
                      <m:f>
                        <m:fPr>
                          <m:ctrlPr>
                            <a:rPr lang="en-US" sz="2800" i="1" smtClean="0">
                              <a:solidFill>
                                <a:srgbClr val="FF0000"/>
                              </a:solidFill>
                              <a:latin typeface="Cambria Math" panose="02040503050406030204" pitchFamily="18" charset="0"/>
                              <a:ea typeface="Cambria Math" panose="02040503050406030204" pitchFamily="18" charset="0"/>
                            </a:rPr>
                          </m:ctrlPr>
                        </m:fPr>
                        <m:num>
                          <m:sSup>
                            <m:sSupPr>
                              <m:ctrlPr>
                                <a:rPr lang="en-US" sz="2800" i="1" smtClean="0">
                                  <a:solidFill>
                                    <a:srgbClr val="FF0000"/>
                                  </a:solidFill>
                                  <a:latin typeface="Cambria Math" panose="02040503050406030204" pitchFamily="18" charset="0"/>
                                  <a:ea typeface="Cambria Math" panose="02040503050406030204" pitchFamily="18" charset="0"/>
                                </a:rPr>
                              </m:ctrlPr>
                            </m:sSupPr>
                            <m:e>
                              <m:r>
                                <a:rPr lang="en-US" sz="2800" b="0" i="1" smtClean="0">
                                  <a:solidFill>
                                    <a:srgbClr val="FF0000"/>
                                  </a:solidFill>
                                  <a:latin typeface="Cambria Math" panose="02040503050406030204" pitchFamily="18" charset="0"/>
                                  <a:ea typeface="Cambria Math" panose="02040503050406030204" pitchFamily="18" charset="0"/>
                                </a:rPr>
                                <m:t>𝑛</m:t>
                              </m:r>
                            </m:e>
                            <m:sup>
                              <m:r>
                                <a:rPr lang="en-US" sz="2800" b="0" i="1" smtClean="0">
                                  <a:solidFill>
                                    <a:srgbClr val="FF0000"/>
                                  </a:solidFill>
                                  <a:latin typeface="Cambria Math" panose="02040503050406030204" pitchFamily="18" charset="0"/>
                                  <a:ea typeface="Cambria Math" panose="02040503050406030204" pitchFamily="18" charset="0"/>
                                </a:rPr>
                                <m:t>3/4</m:t>
                              </m:r>
                            </m:sup>
                          </m:sSup>
                        </m:num>
                        <m:den>
                          <m:r>
                            <a:rPr lang="en-US" sz="2800" b="0" i="1" smtClean="0">
                              <a:solidFill>
                                <a:srgbClr val="FF0000"/>
                              </a:solidFill>
                              <a:latin typeface="Cambria Math" panose="02040503050406030204" pitchFamily="18" charset="0"/>
                              <a:ea typeface="Cambria Math" panose="02040503050406030204" pitchFamily="18" charset="0"/>
                            </a:rPr>
                            <m:t>𝑖</m:t>
                          </m:r>
                        </m:den>
                      </m:f>
                    </m:oMath>
                  </m:oMathPara>
                </a14:m>
                <a:endParaRPr lang="en-US" sz="2800" dirty="0"/>
              </a:p>
            </p:txBody>
          </p:sp>
        </mc:Choice>
        <mc:Fallback xmlns="">
          <p:sp>
            <p:nvSpPr>
              <p:cNvPr id="52" name="Rectangle 51"/>
              <p:cNvSpPr>
                <a:spLocks noRot="1" noChangeAspect="1" noMove="1" noResize="1" noEditPoints="1" noAdjustHandles="1" noChangeArrowheads="1" noChangeShapeType="1" noTextEdit="1"/>
              </p:cNvSpPr>
              <p:nvPr/>
            </p:nvSpPr>
            <p:spPr>
              <a:xfrm>
                <a:off x="6096000" y="5643020"/>
                <a:ext cx="3767057" cy="974306"/>
              </a:xfrm>
              <a:prstGeom prst="rect">
                <a:avLst/>
              </a:prstGeom>
              <a:blipFill rotWithShape="0">
                <a:blip r:embed="rId10"/>
                <a:stretch>
                  <a:fillRect/>
                </a:stretch>
              </a:blipFill>
            </p:spPr>
            <p:txBody>
              <a:bodyPr/>
              <a:lstStyle/>
              <a:p>
                <a:r>
                  <a:rPr lang="en-US">
                    <a:noFill/>
                  </a:rPr>
                  <a:t> </a:t>
                </a:r>
              </a:p>
            </p:txBody>
          </p:sp>
        </mc:Fallback>
      </mc:AlternateContent>
      <p:sp>
        <p:nvSpPr>
          <p:cNvPr id="55" name="Oval 54"/>
          <p:cNvSpPr/>
          <p:nvPr/>
        </p:nvSpPr>
        <p:spPr>
          <a:xfrm>
            <a:off x="1455800"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6" name="Oval 55"/>
          <p:cNvSpPr/>
          <p:nvPr/>
        </p:nvSpPr>
        <p:spPr>
          <a:xfrm>
            <a:off x="2397341"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57" name="Oval 56"/>
          <p:cNvSpPr/>
          <p:nvPr/>
        </p:nvSpPr>
        <p:spPr>
          <a:xfrm>
            <a:off x="3338881" y="461975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58" name="Straight Arrow Connector 57"/>
          <p:cNvCxnSpPr/>
          <p:nvPr/>
        </p:nvCxnSpPr>
        <p:spPr>
          <a:xfrm>
            <a:off x="2007774" y="492019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2978480" y="49269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Oval 59"/>
              <p:cNvSpPr/>
              <p:nvPr/>
            </p:nvSpPr>
            <p:spPr>
              <a:xfrm>
                <a:off x="7441437" y="4588354"/>
                <a:ext cx="748941"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panose="02040503050406030204" pitchFamily="18" charset="0"/>
                            </a:rPr>
                          </m:ctrlPr>
                        </m:sSupPr>
                        <m:e>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60" name="Oval 59"/>
              <p:cNvSpPr>
                <a:spLocks noRot="1" noChangeAspect="1" noMove="1" noResize="1" noEditPoints="1" noAdjustHandles="1" noChangeArrowheads="1" noChangeShapeType="1" noTextEdit="1"/>
              </p:cNvSpPr>
              <p:nvPr/>
            </p:nvSpPr>
            <p:spPr>
              <a:xfrm>
                <a:off x="7441437" y="4588354"/>
                <a:ext cx="748941" cy="557894"/>
              </a:xfrm>
              <a:prstGeom prst="ellipse">
                <a:avLst/>
              </a:prstGeom>
              <a:blipFill rotWithShape="1">
                <a:blip r:embed="rId11"/>
                <a:stretch>
                  <a:fillRect/>
                </a:stretch>
              </a:blipFill>
              <a:ln>
                <a:noFill/>
              </a:ln>
            </p:spPr>
            <p:txBody>
              <a:bodyPr/>
              <a:lstStyle/>
              <a:p>
                <a:r>
                  <a:rPr lang="en-US">
                    <a:noFill/>
                  </a:rPr>
                  <a:t> </a:t>
                </a:r>
              </a:p>
            </p:txBody>
          </p:sp>
        </mc:Fallback>
      </mc:AlternateContent>
      <p:cxnSp>
        <p:nvCxnSpPr>
          <p:cNvPr id="61" name="Straight Arrow Connector 60"/>
          <p:cNvCxnSpPr>
            <a:stCxn id="78" idx="6"/>
          </p:cNvCxnSpPr>
          <p:nvPr/>
        </p:nvCxnSpPr>
        <p:spPr>
          <a:xfrm flipV="1">
            <a:off x="7056747" y="4906164"/>
            <a:ext cx="384688" cy="516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1822622" y="4373178"/>
            <a:ext cx="5684323" cy="4061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2362529" y="3838064"/>
            <a:ext cx="79543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64" name="Oval 63"/>
          <p:cNvSpPr/>
          <p:nvPr/>
        </p:nvSpPr>
        <p:spPr>
          <a:xfrm>
            <a:off x="3338886" y="3809273"/>
            <a:ext cx="691499"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65" name="TextBox 64"/>
          <p:cNvSpPr txBox="1"/>
          <p:nvPr/>
        </p:nvSpPr>
        <p:spPr>
          <a:xfrm>
            <a:off x="5561841" y="3414981"/>
            <a:ext cx="683200" cy="957955"/>
          </a:xfrm>
          <a:prstGeom prst="rect">
            <a:avLst/>
          </a:prstGeom>
          <a:noFill/>
        </p:spPr>
        <p:txBody>
          <a:bodyPr wrap="none" rtlCol="0">
            <a:spAutoFit/>
          </a:bodyPr>
          <a:lstStyle/>
          <a:p>
            <a:r>
              <a:rPr lang="en-US" sz="5625" dirty="0"/>
              <a:t>…</a:t>
            </a:r>
          </a:p>
        </p:txBody>
      </p:sp>
      <p:sp>
        <p:nvSpPr>
          <p:cNvPr id="66" name="TextBox 65"/>
          <p:cNvSpPr txBox="1"/>
          <p:nvPr/>
        </p:nvSpPr>
        <p:spPr>
          <a:xfrm>
            <a:off x="5929638" y="4246108"/>
            <a:ext cx="683200" cy="957955"/>
          </a:xfrm>
          <a:prstGeom prst="rect">
            <a:avLst/>
          </a:prstGeom>
          <a:noFill/>
        </p:spPr>
        <p:txBody>
          <a:bodyPr wrap="none" rtlCol="0">
            <a:spAutoFit/>
          </a:bodyPr>
          <a:lstStyle/>
          <a:p>
            <a:r>
              <a:rPr lang="en-US" sz="5625" dirty="0"/>
              <a:t>…</a:t>
            </a:r>
          </a:p>
        </p:txBody>
      </p:sp>
      <p:cxnSp>
        <p:nvCxnSpPr>
          <p:cNvPr id="67" name="Straight Arrow Connector 66"/>
          <p:cNvCxnSpPr/>
          <p:nvPr/>
        </p:nvCxnSpPr>
        <p:spPr>
          <a:xfrm>
            <a:off x="3920021" y="4883787"/>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Oval 67"/>
              <p:cNvSpPr/>
              <p:nvPr/>
            </p:nvSpPr>
            <p:spPr>
              <a:xfrm>
                <a:off x="7299204" y="3829113"/>
                <a:ext cx="7359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panose="02040503050406030204" pitchFamily="18" charset="0"/>
                            </a:rPr>
                          </m:ctrlPr>
                        </m:sSupPr>
                        <m:e>
                          <m:r>
                            <a:rPr lang="en-US" sz="2250" i="1" dirty="0">
                              <a:latin typeface="Cambria Math" panose="02040503050406030204" pitchFamily="18" charset="0"/>
                            </a:rPr>
                            <m:t>2</m:t>
                          </m:r>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68" name="Oval 67"/>
              <p:cNvSpPr>
                <a:spLocks noRot="1" noChangeAspect="1" noMove="1" noResize="1" noEditPoints="1" noAdjustHandles="1" noChangeArrowheads="1" noChangeShapeType="1" noTextEdit="1"/>
              </p:cNvSpPr>
              <p:nvPr/>
            </p:nvSpPr>
            <p:spPr>
              <a:xfrm>
                <a:off x="7299204" y="3829113"/>
                <a:ext cx="735935" cy="557894"/>
              </a:xfrm>
              <a:prstGeom prst="ellipse">
                <a:avLst/>
              </a:prstGeom>
              <a:blipFill rotWithShape="1">
                <a:blip r:embed="rId12"/>
                <a:stretch>
                  <a:fillRect l="-14050" r="-826"/>
                </a:stretch>
              </a:blipFill>
              <a:ln>
                <a:noFill/>
              </a:ln>
            </p:spPr>
            <p:txBody>
              <a:bodyPr/>
              <a:lstStyle/>
              <a:p>
                <a:r>
                  <a:rPr lang="en-US">
                    <a:noFill/>
                  </a:rPr>
                  <a:t> </a:t>
                </a:r>
              </a:p>
            </p:txBody>
          </p:sp>
        </mc:Fallback>
      </mc:AlternateContent>
      <p:cxnSp>
        <p:nvCxnSpPr>
          <p:cNvPr id="69" name="Straight Arrow Connector 68"/>
          <p:cNvCxnSpPr/>
          <p:nvPr/>
        </p:nvCxnSpPr>
        <p:spPr>
          <a:xfrm>
            <a:off x="4030383" y="4102096"/>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3" idx="6"/>
          </p:cNvCxnSpPr>
          <p:nvPr/>
        </p:nvCxnSpPr>
        <p:spPr>
          <a:xfrm>
            <a:off x="3157960" y="4117008"/>
            <a:ext cx="216550" cy="12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endCxn id="63" idx="2"/>
          </p:cNvCxnSpPr>
          <p:nvPr/>
        </p:nvCxnSpPr>
        <p:spPr>
          <a:xfrm>
            <a:off x="2072563" y="4117008"/>
            <a:ext cx="2899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6850691" y="408029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4402658" y="4252367"/>
            <a:ext cx="683200" cy="957955"/>
          </a:xfrm>
          <a:prstGeom prst="rect">
            <a:avLst/>
          </a:prstGeom>
          <a:noFill/>
        </p:spPr>
        <p:txBody>
          <a:bodyPr wrap="none" rtlCol="0">
            <a:spAutoFit/>
          </a:bodyPr>
          <a:lstStyle/>
          <a:p>
            <a:r>
              <a:rPr lang="en-US" sz="5625" dirty="0"/>
              <a:t>…</a:t>
            </a:r>
          </a:p>
        </p:txBody>
      </p:sp>
      <mc:AlternateContent xmlns:mc="http://schemas.openxmlformats.org/markup-compatibility/2006" xmlns:a14="http://schemas.microsoft.com/office/drawing/2010/main">
        <mc:Choice Requires="a14">
          <p:sp>
            <p:nvSpPr>
              <p:cNvPr id="74" name="Oval 73"/>
              <p:cNvSpPr/>
              <p:nvPr/>
            </p:nvSpPr>
            <p:spPr>
              <a:xfrm>
                <a:off x="5115069" y="4692139"/>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ctrlPr>
                            <a:rPr lang="en-US" sz="2250" i="1" dirty="0">
                              <a:latin typeface="Cambria Math" panose="02040503050406030204" pitchFamily="18" charset="0"/>
                            </a:rPr>
                          </m:ctrlPr>
                        </m:radPr>
                        <m:deg>
                          <m:r>
                            <m:rPr>
                              <m:brk m:alnAt="7"/>
                            </m:rPr>
                            <a:rPr lang="en-US" sz="2250" i="1" dirty="0">
                              <a:latin typeface="Cambria Math" panose="02040503050406030204" pitchFamily="18" charset="0"/>
                            </a:rPr>
                            <m:t>4</m:t>
                          </m:r>
                        </m:deg>
                        <m:e>
                          <m:r>
                            <a:rPr lang="en-US" sz="2250" i="1" dirty="0">
                              <a:latin typeface="Cambria Math" panose="02040503050406030204" pitchFamily="18" charset="0"/>
                            </a:rPr>
                            <m:t>𝑛</m:t>
                          </m:r>
                        </m:e>
                      </m:rad>
                    </m:oMath>
                  </m:oMathPara>
                </a14:m>
                <a:endParaRPr lang="en-US" sz="2250" dirty="0"/>
              </a:p>
            </p:txBody>
          </p:sp>
        </mc:Choice>
        <mc:Fallback xmlns="">
          <p:sp>
            <p:nvSpPr>
              <p:cNvPr id="74" name="Oval 73"/>
              <p:cNvSpPr>
                <a:spLocks noRot="1" noChangeAspect="1" noMove="1" noResize="1" noEditPoints="1" noAdjustHandles="1" noChangeArrowheads="1" noChangeShapeType="1" noTextEdit="1"/>
              </p:cNvSpPr>
              <p:nvPr/>
            </p:nvSpPr>
            <p:spPr>
              <a:xfrm>
                <a:off x="5115069" y="4692139"/>
                <a:ext cx="581135" cy="557894"/>
              </a:xfrm>
              <a:prstGeom prst="ellipse">
                <a:avLst/>
              </a:prstGeom>
              <a:blipFill rotWithShape="1">
                <a:blip r:embed="rId13"/>
                <a:stretch>
                  <a:fillRect/>
                </a:stretch>
              </a:blipFill>
              <a:ln>
                <a:noFill/>
              </a:ln>
            </p:spPr>
            <p:txBody>
              <a:bodyPr/>
              <a:lstStyle/>
              <a:p>
                <a:r>
                  <a:rPr lang="en-US">
                    <a:noFill/>
                  </a:rPr>
                  <a:t> </a:t>
                </a:r>
              </a:p>
            </p:txBody>
          </p:sp>
        </mc:Fallback>
      </mc:AlternateContent>
      <p:sp>
        <p:nvSpPr>
          <p:cNvPr id="76" name="Oval 75"/>
          <p:cNvSpPr/>
          <p:nvPr/>
        </p:nvSpPr>
        <p:spPr>
          <a:xfrm>
            <a:off x="1213794" y="282695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77" name="Oval 76"/>
          <p:cNvSpPr/>
          <p:nvPr/>
        </p:nvSpPr>
        <p:spPr>
          <a:xfrm>
            <a:off x="6252496" y="3766858"/>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78" name="Oval 77"/>
          <p:cNvSpPr/>
          <p:nvPr/>
        </p:nvSpPr>
        <p:spPr>
          <a:xfrm>
            <a:off x="6475614" y="467888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79" name="Straight Arrow Connector 78"/>
          <p:cNvCxnSpPr/>
          <p:nvPr/>
        </p:nvCxnSpPr>
        <p:spPr>
          <a:xfrm flipV="1">
            <a:off x="5701708" y="4941880"/>
            <a:ext cx="337184" cy="89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7299204" y="275345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sp>
        <p:nvSpPr>
          <p:cNvPr id="82" name="TextBox 81"/>
          <p:cNvSpPr txBox="1"/>
          <p:nvPr/>
        </p:nvSpPr>
        <p:spPr>
          <a:xfrm>
            <a:off x="9131796" y="4629424"/>
            <a:ext cx="1672509" cy="707886"/>
          </a:xfrm>
          <a:prstGeom prst="rect">
            <a:avLst/>
          </a:prstGeom>
          <a:noFill/>
        </p:spPr>
        <p:txBody>
          <a:bodyPr wrap="none" rtlCol="0">
            <a:spAutoFit/>
          </a:bodyPr>
          <a:lstStyle/>
          <a:p>
            <a:r>
              <a:rPr lang="en-US" sz="4000" dirty="0"/>
              <a:t>Layer 0</a:t>
            </a:r>
          </a:p>
        </p:txBody>
      </p:sp>
      <p:sp>
        <p:nvSpPr>
          <p:cNvPr id="83" name="TextBox 82"/>
          <p:cNvSpPr txBox="1"/>
          <p:nvPr/>
        </p:nvSpPr>
        <p:spPr>
          <a:xfrm>
            <a:off x="9131796" y="3950335"/>
            <a:ext cx="1672509" cy="707886"/>
          </a:xfrm>
          <a:prstGeom prst="rect">
            <a:avLst/>
          </a:prstGeom>
          <a:noFill/>
        </p:spPr>
        <p:txBody>
          <a:bodyPr wrap="none" rtlCol="0">
            <a:spAutoFit/>
          </a:bodyPr>
          <a:lstStyle/>
          <a:p>
            <a:r>
              <a:rPr lang="en-US" sz="4000" dirty="0"/>
              <a:t>Layer 1</a:t>
            </a:r>
          </a:p>
        </p:txBody>
      </p:sp>
      <mc:AlternateContent xmlns:mc="http://schemas.openxmlformats.org/markup-compatibility/2006" xmlns:a14="http://schemas.microsoft.com/office/drawing/2010/main">
        <mc:Choice Requires="a14">
          <p:sp>
            <p:nvSpPr>
              <p:cNvPr id="84" name="TextBox 83"/>
              <p:cNvSpPr txBox="1"/>
              <p:nvPr/>
            </p:nvSpPr>
            <p:spPr>
              <a:xfrm>
                <a:off x="9129838" y="2712168"/>
                <a:ext cx="2109232" cy="714811"/>
              </a:xfrm>
              <a:prstGeom prst="rect">
                <a:avLst/>
              </a:prstGeom>
              <a:noFill/>
            </p:spPr>
            <p:txBody>
              <a:bodyPr wrap="none" rtlCol="0">
                <a:spAutoFit/>
              </a:bodyPr>
              <a:lstStyle/>
              <a:p>
                <a:r>
                  <a:rPr lang="en-US" sz="4000" dirty="0"/>
                  <a:t>Layer </a:t>
                </a:r>
                <a14:m>
                  <m:oMath xmlns:m="http://schemas.openxmlformats.org/officeDocument/2006/math">
                    <m:rad>
                      <m:radPr>
                        <m:ctrlPr>
                          <a:rPr lang="en-US" sz="4000" i="1">
                            <a:latin typeface="Cambria Math" panose="02040503050406030204" pitchFamily="18" charset="0"/>
                          </a:rPr>
                        </m:ctrlPr>
                      </m:radPr>
                      <m:deg>
                        <m:r>
                          <m:rPr>
                            <m:brk m:alnAt="7"/>
                          </m:rPr>
                          <a:rPr lang="en-US" sz="4000" i="1">
                            <a:latin typeface="Cambria Math" panose="02040503050406030204" pitchFamily="18" charset="0"/>
                          </a:rPr>
                          <m:t>4</m:t>
                        </m:r>
                      </m:deg>
                      <m:e>
                        <m:r>
                          <a:rPr lang="en-US" sz="4000" i="1">
                            <a:latin typeface="Cambria Math" panose="02040503050406030204" pitchFamily="18" charset="0"/>
                          </a:rPr>
                          <m:t>𝑛</m:t>
                        </m:r>
                      </m:e>
                    </m:rad>
                  </m:oMath>
                </a14:m>
                <a:endParaRPr lang="en-US" sz="4000" dirty="0"/>
              </a:p>
            </p:txBody>
          </p:sp>
        </mc:Choice>
        <mc:Fallback xmlns="">
          <p:sp>
            <p:nvSpPr>
              <p:cNvPr id="84" name="TextBox 83"/>
              <p:cNvSpPr txBox="1">
                <a:spLocks noRot="1" noChangeAspect="1" noMove="1" noResize="1" noEditPoints="1" noAdjustHandles="1" noChangeArrowheads="1" noChangeShapeType="1" noTextEdit="1"/>
              </p:cNvSpPr>
              <p:nvPr/>
            </p:nvSpPr>
            <p:spPr>
              <a:xfrm>
                <a:off x="9129838" y="2712168"/>
                <a:ext cx="2109232" cy="714811"/>
              </a:xfrm>
              <a:prstGeom prst="rect">
                <a:avLst/>
              </a:prstGeom>
              <a:blipFill rotWithShape="1">
                <a:blip r:embed="rId14"/>
                <a:stretch>
                  <a:fillRect l="-10405" t="-13675" b="-36752"/>
                </a:stretch>
              </a:blipFill>
            </p:spPr>
            <p:txBody>
              <a:bodyPr/>
              <a:lstStyle/>
              <a:p>
                <a:r>
                  <a:rPr lang="en-US">
                    <a:noFill/>
                  </a:rPr>
                  <a:t> </a:t>
                </a:r>
              </a:p>
            </p:txBody>
          </p:sp>
        </mc:Fallback>
      </mc:AlternateContent>
      <p:sp>
        <p:nvSpPr>
          <p:cNvPr id="85" name="TextBox 84"/>
          <p:cNvSpPr txBox="1"/>
          <p:nvPr/>
        </p:nvSpPr>
        <p:spPr>
          <a:xfrm>
            <a:off x="9461318" y="3218436"/>
            <a:ext cx="683200" cy="957955"/>
          </a:xfrm>
          <a:prstGeom prst="rect">
            <a:avLst/>
          </a:prstGeom>
          <a:noFill/>
          <a:scene3d>
            <a:camera prst="orthographicFront">
              <a:rot lat="0" lon="0" rev="5400000"/>
            </a:camera>
            <a:lightRig rig="threePt" dir="t"/>
          </a:scene3d>
        </p:spPr>
        <p:txBody>
          <a:bodyPr wrap="none" rtlCol="0">
            <a:spAutoFit/>
          </a:bodyPr>
          <a:lstStyle/>
          <a:p>
            <a:r>
              <a:rPr lang="en-US" sz="5625" dirty="0"/>
              <a:t>…</a:t>
            </a:r>
          </a:p>
        </p:txBody>
      </p:sp>
      <p:cxnSp>
        <p:nvCxnSpPr>
          <p:cNvPr id="86" name="Straight Arrow Connector 85"/>
          <p:cNvCxnSpPr/>
          <p:nvPr/>
        </p:nvCxnSpPr>
        <p:spPr>
          <a:xfrm>
            <a:off x="1794930" y="309194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2165033" y="280843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88" name="Straight Arrow Connector 87"/>
          <p:cNvCxnSpPr/>
          <p:nvPr/>
        </p:nvCxnSpPr>
        <p:spPr>
          <a:xfrm>
            <a:off x="2760245" y="3105901"/>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flipV="1">
            <a:off x="1637309" y="3366329"/>
            <a:ext cx="1122939" cy="1753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flipV="1">
            <a:off x="6537163" y="3625824"/>
            <a:ext cx="906290" cy="2766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urved Connector 90"/>
          <p:cNvCxnSpPr>
            <a:stCxn id="64" idx="7"/>
            <a:endCxn id="77" idx="0"/>
          </p:cNvCxnSpPr>
          <p:nvPr/>
        </p:nvCxnSpPr>
        <p:spPr>
          <a:xfrm rot="5400000" flipH="1" flipV="1">
            <a:off x="5174033" y="2521942"/>
            <a:ext cx="124116" cy="2613951"/>
          </a:xfrm>
          <a:prstGeom prst="curvedConnector3">
            <a:avLst>
              <a:gd name="adj1" fmla="val 27267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Curved Connector 91"/>
          <p:cNvCxnSpPr>
            <a:stCxn id="57" idx="0"/>
            <a:endCxn id="64" idx="5"/>
          </p:cNvCxnSpPr>
          <p:nvPr/>
        </p:nvCxnSpPr>
        <p:spPr>
          <a:xfrm rot="5400000" flipH="1" flipV="1">
            <a:off x="3612140" y="4302782"/>
            <a:ext cx="334291" cy="299664"/>
          </a:xfrm>
          <a:prstGeom prst="curvedConnector3">
            <a:avLst>
              <a:gd name="adj1" fmla="val 50000"/>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3182885" y="2795422"/>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94" name="Curved Connector 93"/>
          <p:cNvCxnSpPr>
            <a:stCxn id="76" idx="0"/>
            <a:endCxn id="93" idx="1"/>
          </p:cNvCxnSpPr>
          <p:nvPr/>
        </p:nvCxnSpPr>
        <p:spPr>
          <a:xfrm rot="16200000" flipH="1">
            <a:off x="2361097" y="1970225"/>
            <a:ext cx="50166" cy="1763630"/>
          </a:xfrm>
          <a:prstGeom prst="curvedConnector3">
            <a:avLst>
              <a:gd name="adj1" fmla="val -49007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6938798" y="30041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5746442" y="2317581"/>
            <a:ext cx="683200" cy="957955"/>
          </a:xfrm>
          <a:prstGeom prst="rect">
            <a:avLst/>
          </a:prstGeom>
          <a:noFill/>
        </p:spPr>
        <p:txBody>
          <a:bodyPr wrap="none" rtlCol="0">
            <a:spAutoFit/>
          </a:bodyPr>
          <a:lstStyle/>
          <a:p>
            <a:r>
              <a:rPr lang="en-US" sz="5625" dirty="0"/>
              <a:t>…</a:t>
            </a:r>
          </a:p>
        </p:txBody>
      </p:sp>
      <p:sp>
        <p:nvSpPr>
          <p:cNvPr id="97" name="TextBox 96"/>
          <p:cNvSpPr txBox="1"/>
          <p:nvPr/>
        </p:nvSpPr>
        <p:spPr>
          <a:xfrm>
            <a:off x="3943143" y="2396021"/>
            <a:ext cx="697627" cy="957955"/>
          </a:xfrm>
          <a:prstGeom prst="rect">
            <a:avLst/>
          </a:prstGeom>
          <a:noFill/>
        </p:spPr>
        <p:txBody>
          <a:bodyPr wrap="none" rtlCol="0">
            <a:spAutoFit/>
          </a:bodyPr>
          <a:lstStyle/>
          <a:p>
            <a:r>
              <a:rPr lang="en-US" sz="5625" b="1" dirty="0"/>
              <a:t>…</a:t>
            </a:r>
          </a:p>
        </p:txBody>
      </p:sp>
      <p:sp>
        <p:nvSpPr>
          <p:cNvPr id="98" name="Oval 97"/>
          <p:cNvSpPr/>
          <p:nvPr/>
        </p:nvSpPr>
        <p:spPr>
          <a:xfrm>
            <a:off x="1283383" y="3839321"/>
            <a:ext cx="70785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99" name="Oval 98"/>
          <p:cNvSpPr/>
          <p:nvPr/>
        </p:nvSpPr>
        <p:spPr>
          <a:xfrm>
            <a:off x="5041906" y="272024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100" name="Oval 99"/>
          <p:cNvSpPr/>
          <p:nvPr/>
        </p:nvSpPr>
        <p:spPr>
          <a:xfrm>
            <a:off x="5024972" y="383060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101" name="TextBox 100"/>
          <p:cNvSpPr txBox="1"/>
          <p:nvPr/>
        </p:nvSpPr>
        <p:spPr>
          <a:xfrm>
            <a:off x="4382552" y="3465226"/>
            <a:ext cx="683200" cy="957955"/>
          </a:xfrm>
          <a:prstGeom prst="rect">
            <a:avLst/>
          </a:prstGeom>
          <a:noFill/>
        </p:spPr>
        <p:txBody>
          <a:bodyPr wrap="none" rtlCol="0">
            <a:spAutoFit/>
          </a:bodyPr>
          <a:lstStyle/>
          <a:p>
            <a:r>
              <a:rPr lang="en-US" sz="5625" dirty="0"/>
              <a:t>…</a:t>
            </a:r>
          </a:p>
        </p:txBody>
      </p:sp>
    </p:spTree>
    <p:extLst>
      <p:ext uri="{BB962C8B-B14F-4D97-AF65-F5344CB8AC3E}">
        <p14:creationId xmlns:p14="http://schemas.microsoft.com/office/powerpoint/2010/main" val="267289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866283" y="5509670"/>
            <a:ext cx="4915392" cy="1026777"/>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p>
        </p:txBody>
      </p:sp>
      <p:sp>
        <p:nvSpPr>
          <p:cNvPr id="2" name="Title 1"/>
          <p:cNvSpPr>
            <a:spLocks noGrp="1"/>
          </p:cNvSpPr>
          <p:nvPr>
            <p:ph type="title"/>
          </p:nvPr>
        </p:nvSpPr>
        <p:spPr/>
        <p:txBody>
          <a:bodyPr/>
          <a:lstStyle/>
          <a:p>
            <a:r>
              <a:rPr lang="en-US" dirty="0" smtClean="0"/>
              <a:t>Argon2i is a layered DAG </a:t>
            </a:r>
            <a:r>
              <a:rPr lang="en-US" dirty="0"/>
              <a:t>(almost) </a:t>
            </a:r>
          </a:p>
        </p:txBody>
      </p:sp>
      <p:sp>
        <p:nvSpPr>
          <p:cNvPr id="4" name="Oval 3"/>
          <p:cNvSpPr/>
          <p:nvPr/>
        </p:nvSpPr>
        <p:spPr>
          <a:xfrm>
            <a:off x="1455800"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397341"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338881" y="461975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007774" y="492019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978480" y="49269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Oval 8"/>
              <p:cNvSpPr/>
              <p:nvPr/>
            </p:nvSpPr>
            <p:spPr>
              <a:xfrm>
                <a:off x="7441437" y="4588354"/>
                <a:ext cx="748941"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panose="02040503050406030204" pitchFamily="18" charset="0"/>
                            </a:rPr>
                          </m:ctrlPr>
                        </m:sSupPr>
                        <m:e>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9" name="Oval 8"/>
              <p:cNvSpPr>
                <a:spLocks noRot="1" noChangeAspect="1" noMove="1" noResize="1" noEditPoints="1" noAdjustHandles="1" noChangeArrowheads="1" noChangeShapeType="1" noTextEdit="1"/>
              </p:cNvSpPr>
              <p:nvPr/>
            </p:nvSpPr>
            <p:spPr>
              <a:xfrm>
                <a:off x="7441437" y="4588354"/>
                <a:ext cx="748941" cy="557894"/>
              </a:xfrm>
              <a:prstGeom prst="ellipse">
                <a:avLst/>
              </a:prstGeom>
              <a:blipFill rotWithShape="0">
                <a:blip r:embed="rId3"/>
                <a:stretch>
                  <a:fillRect/>
                </a:stretch>
              </a:blipFill>
              <a:ln>
                <a:noFill/>
              </a:ln>
            </p:spPr>
            <p:txBody>
              <a:bodyPr/>
              <a:lstStyle/>
              <a:p>
                <a:r>
                  <a:rPr lang="en-US">
                    <a:noFill/>
                  </a:rPr>
                  <a:t> </a:t>
                </a:r>
              </a:p>
            </p:txBody>
          </p:sp>
        </mc:Fallback>
      </mc:AlternateContent>
      <p:cxnSp>
        <p:nvCxnSpPr>
          <p:cNvPr id="10" name="Straight Arrow Connector 9"/>
          <p:cNvCxnSpPr>
            <a:stCxn id="27" idx="6"/>
          </p:cNvCxnSpPr>
          <p:nvPr/>
        </p:nvCxnSpPr>
        <p:spPr>
          <a:xfrm flipV="1">
            <a:off x="7056747" y="4906164"/>
            <a:ext cx="384688" cy="516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822622" y="4373178"/>
            <a:ext cx="5684323" cy="4061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362529" y="3838064"/>
            <a:ext cx="79543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13" name="Oval 12"/>
          <p:cNvSpPr/>
          <p:nvPr/>
        </p:nvSpPr>
        <p:spPr>
          <a:xfrm>
            <a:off x="3338886" y="3809273"/>
            <a:ext cx="691499"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14" name="TextBox 13"/>
          <p:cNvSpPr txBox="1"/>
          <p:nvPr/>
        </p:nvSpPr>
        <p:spPr>
          <a:xfrm>
            <a:off x="5561841" y="3414981"/>
            <a:ext cx="683200" cy="957955"/>
          </a:xfrm>
          <a:prstGeom prst="rect">
            <a:avLst/>
          </a:prstGeom>
          <a:noFill/>
        </p:spPr>
        <p:txBody>
          <a:bodyPr wrap="none" rtlCol="0">
            <a:spAutoFit/>
          </a:bodyPr>
          <a:lstStyle/>
          <a:p>
            <a:r>
              <a:rPr lang="en-US" sz="5625" dirty="0"/>
              <a:t>…</a:t>
            </a:r>
          </a:p>
        </p:txBody>
      </p:sp>
      <p:sp>
        <p:nvSpPr>
          <p:cNvPr id="15" name="TextBox 14"/>
          <p:cNvSpPr txBox="1"/>
          <p:nvPr/>
        </p:nvSpPr>
        <p:spPr>
          <a:xfrm>
            <a:off x="5929638" y="4246108"/>
            <a:ext cx="683200" cy="957955"/>
          </a:xfrm>
          <a:prstGeom prst="rect">
            <a:avLst/>
          </a:prstGeom>
          <a:noFill/>
        </p:spPr>
        <p:txBody>
          <a:bodyPr wrap="none" rtlCol="0">
            <a:spAutoFit/>
          </a:bodyPr>
          <a:lstStyle/>
          <a:p>
            <a:r>
              <a:rPr lang="en-US" sz="5625" dirty="0"/>
              <a:t>…</a:t>
            </a:r>
          </a:p>
        </p:txBody>
      </p:sp>
      <p:cxnSp>
        <p:nvCxnSpPr>
          <p:cNvPr id="16" name="Straight Arrow Connector 15"/>
          <p:cNvCxnSpPr/>
          <p:nvPr/>
        </p:nvCxnSpPr>
        <p:spPr>
          <a:xfrm>
            <a:off x="3920021" y="4883787"/>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Oval 16"/>
              <p:cNvSpPr/>
              <p:nvPr/>
            </p:nvSpPr>
            <p:spPr>
              <a:xfrm>
                <a:off x="7299204" y="3829113"/>
                <a:ext cx="7359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panose="02040503050406030204" pitchFamily="18" charset="0"/>
                            </a:rPr>
                          </m:ctrlPr>
                        </m:sSupPr>
                        <m:e>
                          <m:r>
                            <a:rPr lang="en-US" sz="2250" i="1" dirty="0">
                              <a:latin typeface="Cambria Math" panose="02040503050406030204" pitchFamily="18" charset="0"/>
                            </a:rPr>
                            <m:t>2</m:t>
                          </m:r>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17" name="Oval 16"/>
              <p:cNvSpPr>
                <a:spLocks noRot="1" noChangeAspect="1" noMove="1" noResize="1" noEditPoints="1" noAdjustHandles="1" noChangeArrowheads="1" noChangeShapeType="1" noTextEdit="1"/>
              </p:cNvSpPr>
              <p:nvPr/>
            </p:nvSpPr>
            <p:spPr>
              <a:xfrm>
                <a:off x="7299204" y="3829113"/>
                <a:ext cx="735935" cy="557894"/>
              </a:xfrm>
              <a:prstGeom prst="ellipse">
                <a:avLst/>
              </a:prstGeom>
              <a:blipFill rotWithShape="0">
                <a:blip r:embed="rId4"/>
                <a:stretch>
                  <a:fillRect l="-14050"/>
                </a:stretch>
              </a:blipFill>
              <a:ln>
                <a:noFill/>
              </a:ln>
            </p:spPr>
            <p:txBody>
              <a:bodyPr/>
              <a:lstStyle/>
              <a:p>
                <a:r>
                  <a:rPr lang="en-US">
                    <a:noFill/>
                  </a:rPr>
                  <a:t> </a:t>
                </a:r>
              </a:p>
            </p:txBody>
          </p:sp>
        </mc:Fallback>
      </mc:AlternateContent>
      <p:cxnSp>
        <p:nvCxnSpPr>
          <p:cNvPr id="18" name="Straight Arrow Connector 17"/>
          <p:cNvCxnSpPr/>
          <p:nvPr/>
        </p:nvCxnSpPr>
        <p:spPr>
          <a:xfrm>
            <a:off x="4030383" y="4102096"/>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6"/>
          </p:cNvCxnSpPr>
          <p:nvPr/>
        </p:nvCxnSpPr>
        <p:spPr>
          <a:xfrm>
            <a:off x="3157960" y="4117008"/>
            <a:ext cx="216550" cy="12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2" idx="2"/>
          </p:cNvCxnSpPr>
          <p:nvPr/>
        </p:nvCxnSpPr>
        <p:spPr>
          <a:xfrm>
            <a:off x="2072563" y="4117008"/>
            <a:ext cx="2899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850691" y="408029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02658" y="4252367"/>
            <a:ext cx="683200" cy="957955"/>
          </a:xfrm>
          <a:prstGeom prst="rect">
            <a:avLst/>
          </a:prstGeom>
          <a:noFill/>
        </p:spPr>
        <p:txBody>
          <a:bodyPr wrap="none" rtlCol="0">
            <a:spAutoFit/>
          </a:bodyPr>
          <a:lstStyle/>
          <a:p>
            <a:r>
              <a:rPr lang="en-US" sz="5625" dirty="0"/>
              <a:t>…</a:t>
            </a:r>
          </a:p>
        </p:txBody>
      </p:sp>
      <mc:AlternateContent xmlns:mc="http://schemas.openxmlformats.org/markup-compatibility/2006" xmlns:a14="http://schemas.microsoft.com/office/drawing/2010/main">
        <mc:Choice Requires="a14">
          <p:sp>
            <p:nvSpPr>
              <p:cNvPr id="23" name="Oval 22"/>
              <p:cNvSpPr/>
              <p:nvPr/>
            </p:nvSpPr>
            <p:spPr>
              <a:xfrm>
                <a:off x="5115069" y="4692139"/>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ctrlPr>
                            <a:rPr lang="en-US" sz="2250" i="1" dirty="0">
                              <a:latin typeface="Cambria Math" panose="02040503050406030204" pitchFamily="18" charset="0"/>
                            </a:rPr>
                          </m:ctrlPr>
                        </m:radPr>
                        <m:deg>
                          <m:r>
                            <m:rPr>
                              <m:brk m:alnAt="7"/>
                            </m:rPr>
                            <a:rPr lang="en-US" sz="2250" i="1" dirty="0">
                              <a:latin typeface="Cambria Math" panose="02040503050406030204" pitchFamily="18" charset="0"/>
                            </a:rPr>
                            <m:t>4</m:t>
                          </m:r>
                        </m:deg>
                        <m:e>
                          <m:r>
                            <a:rPr lang="en-US" sz="2250" i="1" dirty="0">
                              <a:latin typeface="Cambria Math" panose="02040503050406030204" pitchFamily="18" charset="0"/>
                            </a:rPr>
                            <m:t>𝑛</m:t>
                          </m:r>
                        </m:e>
                      </m:rad>
                    </m:oMath>
                  </m:oMathPara>
                </a14:m>
                <a:endParaRPr lang="en-US" sz="2250" dirty="0"/>
              </a:p>
            </p:txBody>
          </p:sp>
        </mc:Choice>
        <mc:Fallback xmlns="">
          <p:sp>
            <p:nvSpPr>
              <p:cNvPr id="23" name="Oval 22"/>
              <p:cNvSpPr>
                <a:spLocks noRot="1" noChangeAspect="1" noMove="1" noResize="1" noEditPoints="1" noAdjustHandles="1" noChangeArrowheads="1" noChangeShapeType="1" noTextEdit="1"/>
              </p:cNvSpPr>
              <p:nvPr/>
            </p:nvSpPr>
            <p:spPr>
              <a:xfrm>
                <a:off x="5115069" y="4692139"/>
                <a:ext cx="581135" cy="557894"/>
              </a:xfrm>
              <a:prstGeom prst="ellipse">
                <a:avLst/>
              </a:prstGeom>
              <a:blipFill rotWithShape="0">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Oval 23"/>
              <p:cNvSpPr/>
              <p:nvPr/>
            </p:nvSpPr>
            <p:spPr>
              <a:xfrm>
                <a:off x="4478896" y="3829113"/>
                <a:ext cx="1173013"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a:t>
                </a:r>
                <a14:m>
                  <m:oMath xmlns:m="http://schemas.openxmlformats.org/officeDocument/2006/math">
                    <m:rad>
                      <m:radPr>
                        <m:ctrlPr>
                          <a:rPr lang="en-US" sz="2250" i="1" dirty="0">
                            <a:latin typeface="Cambria Math" panose="02040503050406030204" pitchFamily="18" charset="0"/>
                          </a:rPr>
                        </m:ctrlPr>
                      </m:radPr>
                      <m:deg>
                        <m:r>
                          <m:rPr>
                            <m:brk m:alnAt="7"/>
                          </m:rPr>
                          <a:rPr lang="en-US" sz="2250" i="1" dirty="0">
                            <a:latin typeface="Cambria Math" panose="02040503050406030204" pitchFamily="18" charset="0"/>
                          </a:rPr>
                          <m:t>4</m:t>
                        </m:r>
                      </m:deg>
                      <m:e>
                        <m:r>
                          <a:rPr lang="en-US" sz="2250" i="1" dirty="0">
                            <a:latin typeface="Cambria Math" panose="02040503050406030204" pitchFamily="18" charset="0"/>
                          </a:rPr>
                          <m:t>𝑛</m:t>
                        </m:r>
                      </m:e>
                    </m:rad>
                  </m:oMath>
                </a14:m>
                <a:endParaRPr lang="en-US" sz="2250" dirty="0"/>
              </a:p>
            </p:txBody>
          </p:sp>
        </mc:Choice>
        <mc:Fallback xmlns="">
          <p:sp>
            <p:nvSpPr>
              <p:cNvPr id="24" name="Oval 23"/>
              <p:cNvSpPr>
                <a:spLocks noRot="1" noChangeAspect="1" noMove="1" noResize="1" noEditPoints="1" noAdjustHandles="1" noChangeArrowheads="1" noChangeShapeType="1" noTextEdit="1"/>
              </p:cNvSpPr>
              <p:nvPr/>
            </p:nvSpPr>
            <p:spPr>
              <a:xfrm>
                <a:off x="4478896" y="3829113"/>
                <a:ext cx="1173013" cy="557894"/>
              </a:xfrm>
              <a:prstGeom prst="ellipse">
                <a:avLst/>
              </a:prstGeom>
              <a:blipFill rotWithShape="0">
                <a:blip r:embed="rId6"/>
                <a:stretch>
                  <a:fillRect b="-13043"/>
                </a:stretch>
              </a:blipFill>
              <a:ln>
                <a:noFill/>
              </a:ln>
            </p:spPr>
            <p:txBody>
              <a:bodyPr/>
              <a:lstStyle/>
              <a:p>
                <a:r>
                  <a:rPr lang="en-US">
                    <a:noFill/>
                  </a:rPr>
                  <a:t> </a:t>
                </a:r>
              </a:p>
            </p:txBody>
          </p:sp>
        </mc:Fallback>
      </mc:AlternateContent>
      <p:sp>
        <p:nvSpPr>
          <p:cNvPr id="25" name="Oval 24"/>
          <p:cNvSpPr/>
          <p:nvPr/>
        </p:nvSpPr>
        <p:spPr>
          <a:xfrm>
            <a:off x="1213794" y="282695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6" name="Oval 25"/>
          <p:cNvSpPr/>
          <p:nvPr/>
        </p:nvSpPr>
        <p:spPr>
          <a:xfrm>
            <a:off x="6252496" y="3766858"/>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7" name="Oval 26"/>
          <p:cNvSpPr/>
          <p:nvPr/>
        </p:nvSpPr>
        <p:spPr>
          <a:xfrm>
            <a:off x="6475614" y="467888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8" name="Straight Arrow Connector 27"/>
          <p:cNvCxnSpPr/>
          <p:nvPr/>
        </p:nvCxnSpPr>
        <p:spPr>
          <a:xfrm flipV="1">
            <a:off x="5701708" y="4941880"/>
            <a:ext cx="337184" cy="89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7299204" y="275345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sp>
        <p:nvSpPr>
          <p:cNvPr id="30" name="Oval 29"/>
          <p:cNvSpPr/>
          <p:nvPr/>
        </p:nvSpPr>
        <p:spPr>
          <a:xfrm>
            <a:off x="4824503" y="272024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31" name="TextBox 30"/>
          <p:cNvSpPr txBox="1"/>
          <p:nvPr/>
        </p:nvSpPr>
        <p:spPr>
          <a:xfrm>
            <a:off x="9131796" y="4629424"/>
            <a:ext cx="1672509" cy="707886"/>
          </a:xfrm>
          <a:prstGeom prst="rect">
            <a:avLst/>
          </a:prstGeom>
          <a:noFill/>
        </p:spPr>
        <p:txBody>
          <a:bodyPr wrap="none" rtlCol="0">
            <a:spAutoFit/>
          </a:bodyPr>
          <a:lstStyle/>
          <a:p>
            <a:r>
              <a:rPr lang="en-US" sz="4000" dirty="0"/>
              <a:t>Layer 0</a:t>
            </a:r>
          </a:p>
        </p:txBody>
      </p:sp>
      <p:sp>
        <p:nvSpPr>
          <p:cNvPr id="32" name="TextBox 31"/>
          <p:cNvSpPr txBox="1"/>
          <p:nvPr/>
        </p:nvSpPr>
        <p:spPr>
          <a:xfrm>
            <a:off x="9131796" y="3950335"/>
            <a:ext cx="1672509" cy="707886"/>
          </a:xfrm>
          <a:prstGeom prst="rect">
            <a:avLst/>
          </a:prstGeom>
          <a:noFill/>
        </p:spPr>
        <p:txBody>
          <a:bodyPr wrap="none" rtlCol="0">
            <a:spAutoFit/>
          </a:bodyPr>
          <a:lstStyle/>
          <a:p>
            <a:r>
              <a:rPr lang="en-US" sz="4000" dirty="0"/>
              <a:t>Layer 1</a:t>
            </a:r>
          </a:p>
        </p:txBody>
      </p:sp>
      <mc:AlternateContent xmlns:mc="http://schemas.openxmlformats.org/markup-compatibility/2006" xmlns:a14="http://schemas.microsoft.com/office/drawing/2010/main">
        <mc:Choice Requires="a14">
          <p:sp>
            <p:nvSpPr>
              <p:cNvPr id="33" name="TextBox 32"/>
              <p:cNvSpPr txBox="1"/>
              <p:nvPr/>
            </p:nvSpPr>
            <p:spPr>
              <a:xfrm>
                <a:off x="9129838" y="2712168"/>
                <a:ext cx="2109232" cy="714811"/>
              </a:xfrm>
              <a:prstGeom prst="rect">
                <a:avLst/>
              </a:prstGeom>
              <a:noFill/>
            </p:spPr>
            <p:txBody>
              <a:bodyPr wrap="none" rtlCol="0">
                <a:spAutoFit/>
              </a:bodyPr>
              <a:lstStyle/>
              <a:p>
                <a:r>
                  <a:rPr lang="en-US" sz="4000" dirty="0"/>
                  <a:t>Layer </a:t>
                </a:r>
                <a14:m>
                  <m:oMath xmlns:m="http://schemas.openxmlformats.org/officeDocument/2006/math">
                    <m:rad>
                      <m:radPr>
                        <m:ctrlPr>
                          <a:rPr lang="en-US" sz="4000" i="1">
                            <a:latin typeface="Cambria Math" panose="02040503050406030204" pitchFamily="18" charset="0"/>
                          </a:rPr>
                        </m:ctrlPr>
                      </m:radPr>
                      <m:deg>
                        <m:r>
                          <m:rPr>
                            <m:brk m:alnAt="7"/>
                          </m:rPr>
                          <a:rPr lang="en-US" sz="4000" i="1">
                            <a:latin typeface="Cambria Math" panose="02040503050406030204" pitchFamily="18" charset="0"/>
                          </a:rPr>
                          <m:t>4</m:t>
                        </m:r>
                      </m:deg>
                      <m:e>
                        <m:r>
                          <a:rPr lang="en-US" sz="4000" i="1">
                            <a:latin typeface="Cambria Math" panose="02040503050406030204" pitchFamily="18" charset="0"/>
                          </a:rPr>
                          <m:t>𝑛</m:t>
                        </m:r>
                      </m:e>
                    </m:rad>
                  </m:oMath>
                </a14:m>
                <a:endParaRPr lang="en-US" sz="4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9129838" y="2712168"/>
                <a:ext cx="2109232" cy="714811"/>
              </a:xfrm>
              <a:prstGeom prst="rect">
                <a:avLst/>
              </a:prstGeom>
              <a:blipFill rotWithShape="0">
                <a:blip r:embed="rId7"/>
                <a:stretch>
                  <a:fillRect l="-10405" t="-13675" b="-36752"/>
                </a:stretch>
              </a:blipFill>
            </p:spPr>
            <p:txBody>
              <a:bodyPr/>
              <a:lstStyle/>
              <a:p>
                <a:r>
                  <a:rPr lang="en-US">
                    <a:noFill/>
                  </a:rPr>
                  <a:t> </a:t>
                </a:r>
              </a:p>
            </p:txBody>
          </p:sp>
        </mc:Fallback>
      </mc:AlternateContent>
      <p:sp>
        <p:nvSpPr>
          <p:cNvPr id="34" name="TextBox 33"/>
          <p:cNvSpPr txBox="1"/>
          <p:nvPr/>
        </p:nvSpPr>
        <p:spPr>
          <a:xfrm>
            <a:off x="9461318" y="3218436"/>
            <a:ext cx="683200" cy="957955"/>
          </a:xfrm>
          <a:prstGeom prst="rect">
            <a:avLst/>
          </a:prstGeom>
          <a:noFill/>
          <a:scene3d>
            <a:camera prst="orthographicFront">
              <a:rot lat="0" lon="0" rev="5400000"/>
            </a:camera>
            <a:lightRig rig="threePt" dir="t"/>
          </a:scene3d>
        </p:spPr>
        <p:txBody>
          <a:bodyPr wrap="none" rtlCol="0">
            <a:spAutoFit/>
          </a:bodyPr>
          <a:lstStyle/>
          <a:p>
            <a:r>
              <a:rPr lang="en-US" sz="5625" dirty="0"/>
              <a:t>…</a:t>
            </a:r>
          </a:p>
        </p:txBody>
      </p:sp>
      <p:cxnSp>
        <p:nvCxnSpPr>
          <p:cNvPr id="35" name="Straight Arrow Connector 34"/>
          <p:cNvCxnSpPr/>
          <p:nvPr/>
        </p:nvCxnSpPr>
        <p:spPr>
          <a:xfrm>
            <a:off x="1794930" y="309194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165033" y="280843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37" name="Straight Arrow Connector 36"/>
          <p:cNvCxnSpPr/>
          <p:nvPr/>
        </p:nvCxnSpPr>
        <p:spPr>
          <a:xfrm>
            <a:off x="2760245" y="3105901"/>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1637309" y="3366329"/>
            <a:ext cx="1122939" cy="1753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6537163" y="3625824"/>
            <a:ext cx="906290" cy="2766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urved Connector 39"/>
          <p:cNvCxnSpPr>
            <a:stCxn id="13" idx="7"/>
            <a:endCxn id="26" idx="0"/>
          </p:cNvCxnSpPr>
          <p:nvPr/>
        </p:nvCxnSpPr>
        <p:spPr>
          <a:xfrm rot="5400000" flipH="1" flipV="1">
            <a:off x="5174033" y="2521942"/>
            <a:ext cx="124116" cy="2613951"/>
          </a:xfrm>
          <a:prstGeom prst="curvedConnector3">
            <a:avLst>
              <a:gd name="adj1" fmla="val 27267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6" idx="0"/>
            <a:endCxn id="13" idx="5"/>
          </p:cNvCxnSpPr>
          <p:nvPr/>
        </p:nvCxnSpPr>
        <p:spPr>
          <a:xfrm rot="5400000" flipH="1" flipV="1">
            <a:off x="3612140" y="4302782"/>
            <a:ext cx="334291" cy="299664"/>
          </a:xfrm>
          <a:prstGeom prst="curvedConnector3">
            <a:avLst>
              <a:gd name="adj1" fmla="val 50000"/>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182885" y="2795422"/>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3" name="Curved Connector 42"/>
          <p:cNvCxnSpPr>
            <a:stCxn id="25" idx="0"/>
            <a:endCxn id="42" idx="1"/>
          </p:cNvCxnSpPr>
          <p:nvPr/>
        </p:nvCxnSpPr>
        <p:spPr>
          <a:xfrm rot="16200000" flipH="1">
            <a:off x="2361097" y="1970225"/>
            <a:ext cx="50166" cy="1763630"/>
          </a:xfrm>
          <a:prstGeom prst="curvedConnector3">
            <a:avLst>
              <a:gd name="adj1" fmla="val -49007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Rectangle 44"/>
              <p:cNvSpPr/>
              <p:nvPr/>
            </p:nvSpPr>
            <p:spPr>
              <a:xfrm>
                <a:off x="2327057" y="1584609"/>
                <a:ext cx="7051739" cy="595548"/>
              </a:xfrm>
              <a:prstGeom prst="rect">
                <a:avLst/>
              </a:prstGeom>
            </p:spPr>
            <p:txBody>
              <a:bodyPr wrap="none">
                <a:spAutoFit/>
              </a:bodyPr>
              <a:lstStyle/>
              <a:p>
                <a:r>
                  <a:rPr lang="en-US" sz="2800" b="1" dirty="0" smtClean="0">
                    <a:solidFill>
                      <a:srgbClr val="FF0000"/>
                    </a:solidFill>
                  </a:rPr>
                  <a:t>Definition:</a:t>
                </a:r>
                <a:r>
                  <a:rPr lang="en-US" sz="2800" dirty="0" smtClean="0">
                    <a:solidFill>
                      <a:srgbClr val="FF0000"/>
                    </a:solidFill>
                  </a:rPr>
                  <a:t> </a:t>
                </a:r>
                <a14:m>
                  <m:oMath xmlns:m="http://schemas.openxmlformats.org/officeDocument/2006/math">
                    <m:r>
                      <a:rPr lang="en-US" sz="2800" i="1">
                        <a:solidFill>
                          <a:srgbClr val="FF0000"/>
                        </a:solidFill>
                        <a:latin typeface="Cambria Math" panose="02040503050406030204" pitchFamily="18" charset="0"/>
                      </a:rPr>
                      <m:t>𝑆</m:t>
                    </m:r>
                    <m:r>
                      <a:rPr lang="en-US" sz="2800" i="1" baseline="-25000">
                        <a:solidFill>
                          <a:srgbClr val="FF0000"/>
                        </a:solidFill>
                        <a:latin typeface="Cambria Math" panose="02040503050406030204" pitchFamily="18" charset="0"/>
                      </a:rPr>
                      <m:t>2</m:t>
                    </m:r>
                    <m:r>
                      <a:rPr lang="en-US" sz="2800" i="1">
                        <a:solidFill>
                          <a:srgbClr val="FF0000"/>
                        </a:solidFill>
                        <a:latin typeface="Cambria Math" panose="02040503050406030204" pitchFamily="18" charset="0"/>
                      </a:rPr>
                      <m:t>=</m:t>
                    </m:r>
                    <m:d>
                      <m:dPr>
                        <m:begChr m:val="{"/>
                        <m:endChr m:val="}"/>
                        <m:ctrlPr>
                          <a:rPr lang="en-US" sz="2800" i="1">
                            <a:solidFill>
                              <a:srgbClr val="FF0000"/>
                            </a:solidFill>
                            <a:latin typeface="Cambria Math" panose="02040503050406030204" pitchFamily="18" charset="0"/>
                          </a:rPr>
                        </m:ctrlPr>
                      </m:dPr>
                      <m:e>
                        <m:r>
                          <a:rPr lang="en-US" sz="2800" i="1">
                            <a:solidFill>
                              <a:srgbClr val="FF0000"/>
                            </a:solidFill>
                            <a:latin typeface="Cambria Math" panose="02040503050406030204" pitchFamily="18" charset="0"/>
                          </a:rPr>
                          <m:t>𝑣</m:t>
                        </m:r>
                        <m:r>
                          <a:rPr lang="en-US" sz="2800" i="1" baseline="-25000">
                            <a:solidFill>
                              <a:srgbClr val="FF0000"/>
                            </a:solidFill>
                            <a:latin typeface="Cambria Math" panose="02040503050406030204" pitchFamily="18" charset="0"/>
                          </a:rPr>
                          <m:t>𝑖</m:t>
                        </m:r>
                      </m:e>
                      <m:e>
                        <m:r>
                          <a:rPr lang="en-US" sz="2800">
                            <a:solidFill>
                              <a:srgbClr val="FF0000"/>
                            </a:solidFill>
                            <a:latin typeface="Cambria Math" panose="02040503050406030204" pitchFamily="18" charset="0"/>
                          </a:rPr>
                          <m:t> </m:t>
                        </m:r>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𝑣</m:t>
                            </m:r>
                          </m:e>
                          <m:sub>
                            <m:r>
                              <a:rPr lang="en-US" sz="2800" i="1">
                                <a:solidFill>
                                  <a:srgbClr val="FF0000"/>
                                </a:solidFill>
                                <a:latin typeface="Cambria Math" panose="02040503050406030204" pitchFamily="18" charset="0"/>
                              </a:rPr>
                              <m:t>𝑟</m:t>
                            </m:r>
                            <m:r>
                              <a:rPr lang="en-US" sz="2800" i="1">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rPr>
                              <m:t>𝑖</m:t>
                            </m:r>
                            <m:r>
                              <a:rPr lang="en-US" sz="2800" i="1">
                                <a:solidFill>
                                  <a:srgbClr val="FF0000"/>
                                </a:solidFill>
                                <a:latin typeface="Cambria Math" panose="02040503050406030204" pitchFamily="18" charset="0"/>
                              </a:rPr>
                              <m:t>)</m:t>
                            </m:r>
                          </m:sub>
                        </m:sSub>
                        <m:r>
                          <m:rPr>
                            <m:sty m:val="p"/>
                          </m:rPr>
                          <a:rPr lang="en-US" sz="2800">
                            <a:solidFill>
                              <a:srgbClr val="FF0000"/>
                            </a:solidFill>
                            <a:latin typeface="Cambria Math" panose="02040503050406030204" pitchFamily="18" charset="0"/>
                          </a:rPr>
                          <m:t>and</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v</m:t>
                        </m:r>
                        <m:r>
                          <a:rPr lang="en-US" sz="2800" i="1" baseline="-25000">
                            <a:solidFill>
                              <a:srgbClr val="FF0000"/>
                            </a:solidFill>
                            <a:latin typeface="Cambria Math" panose="02040503050406030204" pitchFamily="18" charset="0"/>
                          </a:rPr>
                          <m:t>𝑖</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in</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same</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layer</m:t>
                        </m:r>
                      </m:e>
                    </m:d>
                  </m:oMath>
                </a14:m>
                <a:endParaRPr lang="en-US" sz="2800" dirty="0"/>
              </a:p>
            </p:txBody>
          </p:sp>
        </mc:Choice>
        <mc:Fallback xmlns="">
          <p:sp>
            <p:nvSpPr>
              <p:cNvPr id="45" name="Rectangle 44"/>
              <p:cNvSpPr>
                <a:spLocks noRot="1" noChangeAspect="1" noMove="1" noResize="1" noEditPoints="1" noAdjustHandles="1" noChangeArrowheads="1" noChangeShapeType="1" noTextEdit="1"/>
              </p:cNvSpPr>
              <p:nvPr/>
            </p:nvSpPr>
            <p:spPr>
              <a:xfrm>
                <a:off x="2327057" y="1584609"/>
                <a:ext cx="7051739" cy="595548"/>
              </a:xfrm>
              <a:prstGeom prst="rect">
                <a:avLst/>
              </a:prstGeom>
              <a:blipFill rotWithShape="0">
                <a:blip r:embed="rId9"/>
                <a:stretch>
                  <a:fillRect l="-1815" t="-5102"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p:cNvSpPr/>
              <p:nvPr/>
            </p:nvSpPr>
            <p:spPr>
              <a:xfrm>
                <a:off x="866283" y="5710406"/>
                <a:ext cx="4750083" cy="5786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00"/>
                          </a:solidFill>
                          <a:latin typeface="Cambria Math" panose="02040503050406030204" pitchFamily="18" charset="0"/>
                        </a:rPr>
                        <m:t>𝐂𝐥𝐚𝐢𝐦</m:t>
                      </m:r>
                      <m:r>
                        <a:rPr lang="en-US" sz="2800" b="1" i="0" smtClean="0">
                          <a:solidFill>
                            <a:srgbClr val="FF0000"/>
                          </a:solidFill>
                          <a:latin typeface="Cambria Math" panose="02040503050406030204" pitchFamily="18" charset="0"/>
                        </a:rPr>
                        <m:t>:</m:t>
                      </m:r>
                      <m:r>
                        <a:rPr lang="en-US" sz="2800" b="0" i="0" smtClean="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E</m:t>
                      </m:r>
                      <m:d>
                        <m:dPr>
                          <m:begChr m:val="["/>
                          <m:endChr m:val="]"/>
                          <m:ctrlPr>
                            <a:rPr lang="en-US" sz="2800" i="1">
                              <a:solidFill>
                                <a:srgbClr val="FF0000"/>
                              </a:solidFill>
                              <a:latin typeface="Cambria Math" panose="02040503050406030204" pitchFamily="18" charset="0"/>
                            </a:rPr>
                          </m:ctrlPr>
                        </m:dPr>
                        <m:e>
                          <m:r>
                            <a:rPr lang="en-US" sz="2800" i="1">
                              <a:solidFill>
                                <a:srgbClr val="FF0000"/>
                              </a:solidFill>
                              <a:latin typeface="Cambria Math" panose="02040503050406030204" pitchFamily="18" charset="0"/>
                            </a:rPr>
                            <m:t>𝑆</m:t>
                          </m:r>
                          <m:r>
                            <a:rPr lang="en-US" sz="2800" i="1" baseline="-25000">
                              <a:solidFill>
                                <a:srgbClr val="FF0000"/>
                              </a:solidFill>
                              <a:latin typeface="Cambria Math" panose="02040503050406030204" pitchFamily="18" charset="0"/>
                            </a:rPr>
                            <m:t>2</m:t>
                          </m:r>
                        </m:e>
                      </m:d>
                      <m:r>
                        <a:rPr lang="en-US" sz="2800" i="1">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rPr>
                        <m:t>𝑂</m:t>
                      </m:r>
                      <m:d>
                        <m:dPr>
                          <m:ctrlPr>
                            <a:rPr lang="en-US" sz="2800" i="1">
                              <a:solidFill>
                                <a:srgbClr val="FF0000"/>
                              </a:solidFill>
                              <a:latin typeface="Cambria Math" panose="02040503050406030204" pitchFamily="18" charset="0"/>
                            </a:rPr>
                          </m:ctrlPr>
                        </m:dPr>
                        <m:e>
                          <m:sSup>
                            <m:sSupPr>
                              <m:ctrlPr>
                                <a:rPr lang="en-US" sz="2800" i="1">
                                  <a:solidFill>
                                    <a:srgbClr val="FF0000"/>
                                  </a:solidFill>
                                  <a:latin typeface="Cambria Math" panose="02040503050406030204" pitchFamily="18" charset="0"/>
                                </a:rPr>
                              </m:ctrlPr>
                            </m:sSupPr>
                            <m:e>
                              <m:r>
                                <a:rPr lang="en-US" sz="2800" i="1">
                                  <a:solidFill>
                                    <a:srgbClr val="FF0000"/>
                                  </a:solidFill>
                                  <a:latin typeface="Cambria Math" panose="02040503050406030204" pitchFamily="18" charset="0"/>
                                </a:rPr>
                                <m:t>𝑛</m:t>
                              </m:r>
                            </m:e>
                            <m:sup>
                              <m:r>
                                <a:rPr lang="en-US" sz="2800" i="1">
                                  <a:solidFill>
                                    <a:srgbClr val="FF0000"/>
                                  </a:solidFill>
                                  <a:latin typeface="Cambria Math" panose="02040503050406030204" pitchFamily="18" charset="0"/>
                                </a:rPr>
                                <m:t>3/4</m:t>
                              </m:r>
                            </m:sup>
                          </m:sSup>
                          <m:func>
                            <m:funcPr>
                              <m:ctrlPr>
                                <a:rPr lang="en-US" sz="2800" i="1">
                                  <a:solidFill>
                                    <a:srgbClr val="FF0000"/>
                                  </a:solidFill>
                                  <a:latin typeface="Cambria Math" panose="02040503050406030204" pitchFamily="18" charset="0"/>
                                </a:rPr>
                              </m:ctrlPr>
                            </m:funcPr>
                            <m:fName>
                              <m:r>
                                <m:rPr>
                                  <m:sty m:val="p"/>
                                </m:rPr>
                                <a:rPr lang="en-US" sz="2800">
                                  <a:solidFill>
                                    <a:srgbClr val="FF0000"/>
                                  </a:solidFill>
                                  <a:latin typeface="Cambria Math" panose="02040503050406030204" pitchFamily="18" charset="0"/>
                                </a:rPr>
                                <m:t>log</m:t>
                              </m:r>
                            </m:fName>
                            <m:e>
                              <m:r>
                                <a:rPr lang="en-US" sz="2800" i="1">
                                  <a:solidFill>
                                    <a:srgbClr val="FF0000"/>
                                  </a:solidFill>
                                  <a:latin typeface="Cambria Math" panose="02040503050406030204" pitchFamily="18" charset="0"/>
                                </a:rPr>
                                <m:t>𝑛</m:t>
                              </m:r>
                            </m:e>
                          </m:func>
                        </m:e>
                      </m:d>
                    </m:oMath>
                  </m:oMathPara>
                </a14:m>
                <a:endParaRPr lang="en-US" sz="2800" dirty="0"/>
              </a:p>
            </p:txBody>
          </p:sp>
        </mc:Choice>
        <mc:Fallback xmlns="">
          <p:sp>
            <p:nvSpPr>
              <p:cNvPr id="52" name="Rectangle 51"/>
              <p:cNvSpPr>
                <a:spLocks noRot="1" noChangeAspect="1" noMove="1" noResize="1" noEditPoints="1" noAdjustHandles="1" noChangeArrowheads="1" noChangeShapeType="1" noTextEdit="1"/>
              </p:cNvSpPr>
              <p:nvPr/>
            </p:nvSpPr>
            <p:spPr>
              <a:xfrm>
                <a:off x="866283" y="5710406"/>
                <a:ext cx="4750083" cy="578685"/>
              </a:xfrm>
              <a:prstGeom prst="rect">
                <a:avLst/>
              </a:prstGeom>
              <a:blipFill rotWithShape="0">
                <a:blip r:embed="rId10"/>
                <a:stretch>
                  <a:fillRect/>
                </a:stretch>
              </a:blipFill>
            </p:spPr>
            <p:txBody>
              <a:bodyPr/>
              <a:lstStyle/>
              <a:p>
                <a:r>
                  <a:rPr lang="en-US">
                    <a:noFill/>
                  </a:rPr>
                  <a:t> </a:t>
                </a:r>
              </a:p>
            </p:txBody>
          </p:sp>
        </mc:Fallback>
      </mc:AlternateContent>
      <p:cxnSp>
        <p:nvCxnSpPr>
          <p:cNvPr id="47" name="Straight Arrow Connector 46"/>
          <p:cNvCxnSpPr/>
          <p:nvPr/>
        </p:nvCxnSpPr>
        <p:spPr>
          <a:xfrm>
            <a:off x="6938798" y="30041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746442" y="2317581"/>
            <a:ext cx="683200" cy="957955"/>
          </a:xfrm>
          <a:prstGeom prst="rect">
            <a:avLst/>
          </a:prstGeom>
          <a:noFill/>
        </p:spPr>
        <p:txBody>
          <a:bodyPr wrap="none" rtlCol="0">
            <a:spAutoFit/>
          </a:bodyPr>
          <a:lstStyle/>
          <a:p>
            <a:r>
              <a:rPr lang="en-US" sz="5625" dirty="0"/>
              <a:t>…</a:t>
            </a:r>
          </a:p>
        </p:txBody>
      </p:sp>
      <p:sp>
        <p:nvSpPr>
          <p:cNvPr id="49" name="TextBox 48"/>
          <p:cNvSpPr txBox="1"/>
          <p:nvPr/>
        </p:nvSpPr>
        <p:spPr>
          <a:xfrm>
            <a:off x="3943143" y="2396021"/>
            <a:ext cx="697627" cy="957955"/>
          </a:xfrm>
          <a:prstGeom prst="rect">
            <a:avLst/>
          </a:prstGeom>
          <a:noFill/>
        </p:spPr>
        <p:txBody>
          <a:bodyPr wrap="none" rtlCol="0">
            <a:spAutoFit/>
          </a:bodyPr>
          <a:lstStyle/>
          <a:p>
            <a:r>
              <a:rPr lang="en-US" sz="5625" b="1" dirty="0"/>
              <a:t>…</a:t>
            </a:r>
          </a:p>
        </p:txBody>
      </p:sp>
      <p:sp>
        <p:nvSpPr>
          <p:cNvPr id="50" name="Oval 49"/>
          <p:cNvSpPr/>
          <p:nvPr/>
        </p:nvSpPr>
        <p:spPr>
          <a:xfrm>
            <a:off x="1283383" y="3839321"/>
            <a:ext cx="70785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Tree>
    <p:extLst>
      <p:ext uri="{BB962C8B-B14F-4D97-AF65-F5344CB8AC3E}">
        <p14:creationId xmlns:p14="http://schemas.microsoft.com/office/powerpoint/2010/main" val="1471269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005" y="1160867"/>
            <a:ext cx="3810000" cy="38100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lstStyle/>
          <a:p>
            <a:r>
              <a:rPr lang="en-US" b="1" dirty="0" smtClean="0"/>
              <a:t>Intuition: </a:t>
            </a:r>
            <a:r>
              <a:rPr lang="en-US" dirty="0" smtClean="0"/>
              <a:t>computation costs dominated by memory costs</a:t>
            </a:r>
          </a:p>
          <a:p>
            <a:pPr marL="0" indent="0">
              <a:buNone/>
            </a:pPr>
            <a:r>
              <a:rPr lang="en-US" dirty="0"/>
              <a:t> </a:t>
            </a:r>
            <a:r>
              <a:rPr lang="en-US" dirty="0" smtClean="0"/>
              <a:t>                                                             vs. </a:t>
            </a:r>
            <a:endParaRPr lang="en-US" dirty="0"/>
          </a:p>
          <a:p>
            <a:endParaRPr lang="en-US" dirty="0" smtClean="0"/>
          </a:p>
          <a:p>
            <a:endParaRPr lang="en-US" dirty="0"/>
          </a:p>
          <a:p>
            <a:endParaRPr lang="en-US" dirty="0" smtClean="0"/>
          </a:p>
          <a:p>
            <a:endParaRPr lang="en-US" dirty="0"/>
          </a:p>
          <a:p>
            <a:r>
              <a:rPr lang="en-US" dirty="0" smtClean="0"/>
              <a:t>Data Independent Memory Hard Function (</a:t>
            </a:r>
            <a:r>
              <a:rPr lang="en-US" dirty="0" err="1" smtClean="0"/>
              <a:t>iMHF</a:t>
            </a:r>
            <a:r>
              <a:rPr lang="en-US" dirty="0" smtClean="0"/>
              <a:t>)</a:t>
            </a:r>
          </a:p>
          <a:p>
            <a:pPr lvl="1"/>
            <a:r>
              <a:rPr lang="en-US" dirty="0" smtClean="0"/>
              <a:t>Memory access pattern should not depend on input</a:t>
            </a:r>
            <a:endParaRPr lang="en-US" dirty="0"/>
          </a:p>
        </p:txBody>
      </p:sp>
      <p:pic>
        <p:nvPicPr>
          <p:cNvPr id="4" name="Picture 3" descr="https://xifin.files.wordpress.com/2012/03/scry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284" y="3840638"/>
            <a:ext cx="4063443" cy="1130231"/>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4731" y="4787493"/>
            <a:ext cx="3205760" cy="1250159"/>
          </a:xfrm>
          <a:prstGeom prst="rect">
            <a:avLst/>
          </a:prstGeom>
        </p:spPr>
      </p:pic>
      <p:sp>
        <p:nvSpPr>
          <p:cNvPr id="6" name="&quot;No&quot; Symbol 5"/>
          <p:cNvSpPr/>
          <p:nvPr/>
        </p:nvSpPr>
        <p:spPr>
          <a:xfrm>
            <a:off x="8087361" y="4145261"/>
            <a:ext cx="3922849" cy="2513616"/>
          </a:xfrm>
          <a:prstGeom prst="noSmoking">
            <a:avLst/>
          </a:prstGeom>
          <a:solidFill>
            <a:srgbClr val="FF0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en-US" sz="5600" dirty="0" err="1">
              <a:solidFill>
                <a:prstClr val="black"/>
              </a:solidFill>
            </a:endParaRPr>
          </a:p>
        </p:txBody>
      </p:sp>
      <p:pic>
        <p:nvPicPr>
          <p:cNvPr id="7"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6005" y="3933885"/>
            <a:ext cx="2272635" cy="886265"/>
          </a:xfrm>
          <a:prstGeom prst="rect">
            <a:avLst/>
          </a:prstGeom>
        </p:spPr>
      </p:pic>
      <p:pic>
        <p:nvPicPr>
          <p:cNvPr id="4100"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2872" y="2220128"/>
            <a:ext cx="1925133" cy="19251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5584" y="2659612"/>
            <a:ext cx="169011" cy="16901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6834596" y="2828623"/>
            <a:ext cx="2178777" cy="9522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834596" y="2427515"/>
            <a:ext cx="2178777" cy="2691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99692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881185" y="5482782"/>
            <a:ext cx="7759599" cy="1026777"/>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48" name="Rectangle 47"/>
              <p:cNvSpPr/>
              <p:nvPr/>
            </p:nvSpPr>
            <p:spPr>
              <a:xfrm>
                <a:off x="866283" y="5710406"/>
                <a:ext cx="7472880" cy="578685"/>
              </a:xfrm>
              <a:prstGeom prst="rect">
                <a:avLst/>
              </a:prstGeom>
            </p:spPr>
            <p:txBody>
              <a:bodyPr wrap="none">
                <a:spAutoFit/>
              </a:bodyPr>
              <a:lstStyle/>
              <a:p>
                <a14:m>
                  <m:oMath xmlns:m="http://schemas.openxmlformats.org/officeDocument/2006/math">
                    <m:r>
                      <a:rPr lang="en-US" sz="2800" b="1" i="0" smtClean="0">
                        <a:solidFill>
                          <a:schemeClr val="tx1"/>
                        </a:solidFill>
                        <a:latin typeface="Cambria Math" panose="02040503050406030204" pitchFamily="18" charset="0"/>
                      </a:rPr>
                      <m:t>𝐅𝐚𝐜𝐭</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r>
                      <m:rPr>
                        <m:sty m:val="p"/>
                      </m:rPr>
                      <a:rPr lang="en-US" sz="2800" smtClean="0">
                        <a:solidFill>
                          <a:schemeClr val="tx1"/>
                        </a:solidFill>
                        <a:latin typeface="Cambria Math" panose="02040503050406030204" pitchFamily="18" charset="0"/>
                      </a:rPr>
                      <m:t>E</m:t>
                    </m:r>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𝑆</m:t>
                        </m:r>
                      </m:e>
                    </m:d>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𝑂</m:t>
                    </m:r>
                    <m:d>
                      <m:dPr>
                        <m:ctrlPr>
                          <a:rPr lang="en-US" sz="2800" i="1">
                            <a:solidFill>
                              <a:schemeClr val="tx1"/>
                            </a:solidFill>
                            <a:latin typeface="Cambria Math" panose="02040503050406030204" pitchFamily="18" charset="0"/>
                          </a:rPr>
                        </m:ctrlPr>
                      </m:dPr>
                      <m:e>
                        <m:sSup>
                          <m:sSupPr>
                            <m:ctrlPr>
                              <a:rPr lang="en-US" sz="2800" i="1">
                                <a:solidFill>
                                  <a:schemeClr val="tx1"/>
                                </a:solidFill>
                                <a:latin typeface="Cambria Math" panose="02040503050406030204" pitchFamily="18" charset="0"/>
                              </a:rPr>
                            </m:ctrlPr>
                          </m:sSupPr>
                          <m:e>
                            <m:r>
                              <a:rPr lang="en-US" sz="2800" i="1">
                                <a:solidFill>
                                  <a:schemeClr val="tx1"/>
                                </a:solidFill>
                                <a:latin typeface="Cambria Math" panose="02040503050406030204" pitchFamily="18" charset="0"/>
                              </a:rPr>
                              <m:t>𝑛</m:t>
                            </m:r>
                          </m:e>
                          <m:sup>
                            <m:r>
                              <a:rPr lang="en-US" sz="2800" i="1">
                                <a:solidFill>
                                  <a:schemeClr val="tx1"/>
                                </a:solidFill>
                                <a:latin typeface="Cambria Math" panose="02040503050406030204" pitchFamily="18" charset="0"/>
                              </a:rPr>
                              <m:t>3/4</m:t>
                            </m:r>
                          </m:sup>
                        </m:sSup>
                        <m:func>
                          <m:funcPr>
                            <m:ctrlPr>
                              <a:rPr lang="en-US" sz="2800" i="1">
                                <a:solidFill>
                                  <a:schemeClr val="tx1"/>
                                </a:solidFill>
                                <a:latin typeface="Cambria Math" panose="02040503050406030204" pitchFamily="18" charset="0"/>
                              </a:rPr>
                            </m:ctrlPr>
                          </m:funcPr>
                          <m:fName>
                            <m:r>
                              <m:rPr>
                                <m:sty m:val="p"/>
                              </m:rPr>
                              <a:rPr lang="en-US" sz="2800">
                                <a:solidFill>
                                  <a:schemeClr val="tx1"/>
                                </a:solidFill>
                                <a:latin typeface="Cambria Math" panose="02040503050406030204" pitchFamily="18" charset="0"/>
                              </a:rPr>
                              <m:t>log</m:t>
                            </m:r>
                          </m:fName>
                          <m:e>
                            <m:r>
                              <a:rPr lang="en-US" sz="2800" i="1">
                                <a:solidFill>
                                  <a:schemeClr val="tx1"/>
                                </a:solidFill>
                                <a:latin typeface="Cambria Math" panose="02040503050406030204" pitchFamily="18" charset="0"/>
                              </a:rPr>
                              <m:t>𝑛</m:t>
                            </m:r>
                          </m:e>
                        </m:func>
                      </m:e>
                    </m:d>
                  </m:oMath>
                </a14:m>
                <a:r>
                  <a:rPr lang="en-US" sz="2800" dirty="0" smtClean="0">
                    <a:solidFill>
                      <a:schemeClr val="tx1"/>
                    </a:solidFill>
                  </a:rPr>
                  <a:t> and depth(G-S)</a:t>
                </a:r>
                <a14:m>
                  <m:oMath xmlns:m="http://schemas.openxmlformats.org/officeDocument/2006/math">
                    <m:r>
                      <a:rPr lang="en-US" sz="2800" i="1" smtClean="0">
                        <a:solidFill>
                          <a:schemeClr val="tx1"/>
                        </a:solidFill>
                        <a:latin typeface="Cambria Math" panose="02040503050406030204" pitchFamily="18" charset="0"/>
                        <a:ea typeface="Cambria Math" panose="02040503050406030204" pitchFamily="18" charset="0"/>
                      </a:rPr>
                      <m:t>≤</m:t>
                    </m:r>
                    <m:rad>
                      <m:radPr>
                        <m:degHide m:val="on"/>
                        <m:ctrlPr>
                          <a:rPr lang="en-US" sz="2800" i="1" smtClean="0">
                            <a:solidFill>
                              <a:schemeClr val="tx1"/>
                            </a:solidFill>
                            <a:latin typeface="Cambria Math" panose="02040503050406030204" pitchFamily="18" charset="0"/>
                            <a:ea typeface="Cambria Math" panose="02040503050406030204" pitchFamily="18" charset="0"/>
                          </a:rPr>
                        </m:ctrlPr>
                      </m:radPr>
                      <m:deg/>
                      <m:e>
                        <m:r>
                          <a:rPr lang="en-US" sz="2800" b="0" i="1" smtClean="0">
                            <a:solidFill>
                              <a:schemeClr val="tx1"/>
                            </a:solidFill>
                            <a:latin typeface="Cambria Math" panose="02040503050406030204" pitchFamily="18" charset="0"/>
                            <a:ea typeface="Cambria Math" panose="02040503050406030204" pitchFamily="18" charset="0"/>
                          </a:rPr>
                          <m:t>𝑛</m:t>
                        </m:r>
                      </m:e>
                    </m:rad>
                    <m:r>
                      <a:rPr lang="en-US" sz="2800" b="0" i="1" smtClean="0">
                        <a:solidFill>
                          <a:schemeClr val="tx1"/>
                        </a:solidFill>
                        <a:latin typeface="Cambria Math" panose="02040503050406030204" pitchFamily="18" charset="0"/>
                        <a:ea typeface="Cambria Math" panose="02040503050406030204" pitchFamily="18" charset="0"/>
                      </a:rPr>
                      <m:t>.</m:t>
                    </m:r>
                  </m:oMath>
                </a14:m>
                <a:endParaRPr lang="en-US" sz="2800" dirty="0">
                  <a:solidFill>
                    <a:schemeClr val="tx1"/>
                  </a:solidFill>
                </a:endParaRPr>
              </a:p>
            </p:txBody>
          </p:sp>
        </mc:Choice>
        <mc:Fallback xmlns="">
          <p:sp>
            <p:nvSpPr>
              <p:cNvPr id="48" name="Rectangle 47"/>
              <p:cNvSpPr>
                <a:spLocks noRot="1" noChangeAspect="1" noMove="1" noResize="1" noEditPoints="1" noAdjustHandles="1" noChangeArrowheads="1" noChangeShapeType="1" noTextEdit="1"/>
              </p:cNvSpPr>
              <p:nvPr/>
            </p:nvSpPr>
            <p:spPr>
              <a:xfrm>
                <a:off x="866283" y="5710406"/>
                <a:ext cx="7472880" cy="578685"/>
              </a:xfrm>
              <a:prstGeom prst="rect">
                <a:avLst/>
              </a:prstGeom>
              <a:blipFill rotWithShape="0">
                <a:blip r:embed="rId3"/>
                <a:stretch>
                  <a:fillRect t="-5263" b="-25263"/>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Argon2i is a layered DAG </a:t>
            </a:r>
            <a:r>
              <a:rPr lang="en-US" dirty="0"/>
              <a:t>(almost) </a:t>
            </a:r>
          </a:p>
        </p:txBody>
      </p:sp>
      <p:sp>
        <p:nvSpPr>
          <p:cNvPr id="4" name="Oval 3"/>
          <p:cNvSpPr/>
          <p:nvPr/>
        </p:nvSpPr>
        <p:spPr>
          <a:xfrm>
            <a:off x="1455800"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397341"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338881" y="461975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007774" y="492019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978480" y="49269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Oval 8"/>
              <p:cNvSpPr/>
              <p:nvPr/>
            </p:nvSpPr>
            <p:spPr>
              <a:xfrm>
                <a:off x="7441437" y="4588354"/>
                <a:ext cx="748941"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panose="02040503050406030204" pitchFamily="18" charset="0"/>
                            </a:rPr>
                          </m:ctrlPr>
                        </m:sSupPr>
                        <m:e>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9" name="Oval 8"/>
              <p:cNvSpPr>
                <a:spLocks noRot="1" noChangeAspect="1" noMove="1" noResize="1" noEditPoints="1" noAdjustHandles="1" noChangeArrowheads="1" noChangeShapeType="1" noTextEdit="1"/>
              </p:cNvSpPr>
              <p:nvPr/>
            </p:nvSpPr>
            <p:spPr>
              <a:xfrm>
                <a:off x="7441437" y="4588354"/>
                <a:ext cx="748941" cy="557894"/>
              </a:xfrm>
              <a:prstGeom prst="ellipse">
                <a:avLst/>
              </a:prstGeom>
              <a:blipFill rotWithShape="0">
                <a:blip r:embed="rId4"/>
                <a:stretch>
                  <a:fillRect/>
                </a:stretch>
              </a:blipFill>
              <a:ln>
                <a:noFill/>
              </a:ln>
            </p:spPr>
            <p:txBody>
              <a:bodyPr/>
              <a:lstStyle/>
              <a:p>
                <a:r>
                  <a:rPr lang="en-US">
                    <a:noFill/>
                  </a:rPr>
                  <a:t> </a:t>
                </a:r>
              </a:p>
            </p:txBody>
          </p:sp>
        </mc:Fallback>
      </mc:AlternateContent>
      <p:cxnSp>
        <p:nvCxnSpPr>
          <p:cNvPr id="10" name="Straight Arrow Connector 9"/>
          <p:cNvCxnSpPr>
            <a:stCxn id="27" idx="6"/>
          </p:cNvCxnSpPr>
          <p:nvPr/>
        </p:nvCxnSpPr>
        <p:spPr>
          <a:xfrm flipV="1">
            <a:off x="7056747" y="4906164"/>
            <a:ext cx="384688" cy="516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822622" y="4373178"/>
            <a:ext cx="5684323" cy="4061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362529" y="3838064"/>
            <a:ext cx="79543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3" name="Oval 12"/>
          <p:cNvSpPr/>
          <p:nvPr/>
        </p:nvSpPr>
        <p:spPr>
          <a:xfrm>
            <a:off x="3338886" y="3809273"/>
            <a:ext cx="691499"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sp>
        <p:nvSpPr>
          <p:cNvPr id="14" name="TextBox 13"/>
          <p:cNvSpPr txBox="1"/>
          <p:nvPr/>
        </p:nvSpPr>
        <p:spPr>
          <a:xfrm>
            <a:off x="5561841" y="3414981"/>
            <a:ext cx="683200" cy="957955"/>
          </a:xfrm>
          <a:prstGeom prst="rect">
            <a:avLst/>
          </a:prstGeom>
          <a:noFill/>
        </p:spPr>
        <p:txBody>
          <a:bodyPr wrap="none" rtlCol="0">
            <a:spAutoFit/>
          </a:bodyPr>
          <a:lstStyle/>
          <a:p>
            <a:r>
              <a:rPr lang="en-US" sz="5625" dirty="0"/>
              <a:t>…</a:t>
            </a:r>
          </a:p>
        </p:txBody>
      </p:sp>
      <p:sp>
        <p:nvSpPr>
          <p:cNvPr id="15" name="TextBox 14"/>
          <p:cNvSpPr txBox="1"/>
          <p:nvPr/>
        </p:nvSpPr>
        <p:spPr>
          <a:xfrm>
            <a:off x="5929638" y="4246108"/>
            <a:ext cx="683200" cy="957955"/>
          </a:xfrm>
          <a:prstGeom prst="rect">
            <a:avLst/>
          </a:prstGeom>
          <a:noFill/>
        </p:spPr>
        <p:txBody>
          <a:bodyPr wrap="none" rtlCol="0">
            <a:spAutoFit/>
          </a:bodyPr>
          <a:lstStyle/>
          <a:p>
            <a:r>
              <a:rPr lang="en-US" sz="5625" dirty="0"/>
              <a:t>…</a:t>
            </a:r>
          </a:p>
        </p:txBody>
      </p:sp>
      <p:cxnSp>
        <p:nvCxnSpPr>
          <p:cNvPr id="16" name="Straight Arrow Connector 15"/>
          <p:cNvCxnSpPr/>
          <p:nvPr/>
        </p:nvCxnSpPr>
        <p:spPr>
          <a:xfrm>
            <a:off x="3920021" y="4883787"/>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Oval 16"/>
              <p:cNvSpPr/>
              <p:nvPr/>
            </p:nvSpPr>
            <p:spPr>
              <a:xfrm>
                <a:off x="7299204" y="3829113"/>
                <a:ext cx="7359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panose="02040503050406030204" pitchFamily="18" charset="0"/>
                            </a:rPr>
                          </m:ctrlPr>
                        </m:sSupPr>
                        <m:e>
                          <m:r>
                            <a:rPr lang="en-US" sz="2250" i="1" dirty="0">
                              <a:latin typeface="Cambria Math" panose="02040503050406030204" pitchFamily="18" charset="0"/>
                            </a:rPr>
                            <m:t>2</m:t>
                          </m:r>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17" name="Oval 16"/>
              <p:cNvSpPr>
                <a:spLocks noRot="1" noChangeAspect="1" noMove="1" noResize="1" noEditPoints="1" noAdjustHandles="1" noChangeArrowheads="1" noChangeShapeType="1" noTextEdit="1"/>
              </p:cNvSpPr>
              <p:nvPr/>
            </p:nvSpPr>
            <p:spPr>
              <a:xfrm>
                <a:off x="7299204" y="3829113"/>
                <a:ext cx="735935" cy="557894"/>
              </a:xfrm>
              <a:prstGeom prst="ellipse">
                <a:avLst/>
              </a:prstGeom>
              <a:blipFill rotWithShape="0">
                <a:blip r:embed="rId5"/>
                <a:stretch>
                  <a:fillRect l="-14050"/>
                </a:stretch>
              </a:blipFill>
              <a:ln>
                <a:noFill/>
              </a:ln>
            </p:spPr>
            <p:txBody>
              <a:bodyPr/>
              <a:lstStyle/>
              <a:p>
                <a:r>
                  <a:rPr lang="en-US">
                    <a:noFill/>
                  </a:rPr>
                  <a:t> </a:t>
                </a:r>
              </a:p>
            </p:txBody>
          </p:sp>
        </mc:Fallback>
      </mc:AlternateContent>
      <p:cxnSp>
        <p:nvCxnSpPr>
          <p:cNvPr id="18" name="Straight Arrow Connector 17"/>
          <p:cNvCxnSpPr/>
          <p:nvPr/>
        </p:nvCxnSpPr>
        <p:spPr>
          <a:xfrm>
            <a:off x="4030383" y="4102096"/>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6"/>
          </p:cNvCxnSpPr>
          <p:nvPr/>
        </p:nvCxnSpPr>
        <p:spPr>
          <a:xfrm>
            <a:off x="3157960" y="4117008"/>
            <a:ext cx="216550" cy="12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2" idx="2"/>
          </p:cNvCxnSpPr>
          <p:nvPr/>
        </p:nvCxnSpPr>
        <p:spPr>
          <a:xfrm>
            <a:off x="2072563" y="4117008"/>
            <a:ext cx="2899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850691" y="408029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02658" y="4252367"/>
            <a:ext cx="683200" cy="957955"/>
          </a:xfrm>
          <a:prstGeom prst="rect">
            <a:avLst/>
          </a:prstGeom>
          <a:noFill/>
        </p:spPr>
        <p:txBody>
          <a:bodyPr wrap="none" rtlCol="0">
            <a:spAutoFit/>
          </a:bodyPr>
          <a:lstStyle/>
          <a:p>
            <a:r>
              <a:rPr lang="en-US" sz="5625" dirty="0"/>
              <a:t>…</a:t>
            </a:r>
          </a:p>
        </p:txBody>
      </p:sp>
      <mc:AlternateContent xmlns:mc="http://schemas.openxmlformats.org/markup-compatibility/2006" xmlns:a14="http://schemas.microsoft.com/office/drawing/2010/main">
        <mc:Choice Requires="a14">
          <p:sp>
            <p:nvSpPr>
              <p:cNvPr id="23" name="Oval 22"/>
              <p:cNvSpPr/>
              <p:nvPr/>
            </p:nvSpPr>
            <p:spPr>
              <a:xfrm>
                <a:off x="5115069" y="4692139"/>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ctrlPr>
                            <a:rPr lang="en-US" sz="2250" i="1" dirty="0">
                              <a:latin typeface="Cambria Math" panose="02040503050406030204" pitchFamily="18" charset="0"/>
                            </a:rPr>
                          </m:ctrlPr>
                        </m:radPr>
                        <m:deg>
                          <m:r>
                            <m:rPr>
                              <m:brk m:alnAt="7"/>
                            </m:rPr>
                            <a:rPr lang="en-US" sz="2250" i="1" dirty="0">
                              <a:latin typeface="Cambria Math" panose="02040503050406030204" pitchFamily="18" charset="0"/>
                            </a:rPr>
                            <m:t>4</m:t>
                          </m:r>
                        </m:deg>
                        <m:e>
                          <m:r>
                            <a:rPr lang="en-US" sz="2250" i="1" dirty="0">
                              <a:latin typeface="Cambria Math" panose="02040503050406030204" pitchFamily="18" charset="0"/>
                            </a:rPr>
                            <m:t>𝑛</m:t>
                          </m:r>
                        </m:e>
                      </m:rad>
                    </m:oMath>
                  </m:oMathPara>
                </a14:m>
                <a:endParaRPr lang="en-US" sz="2250" dirty="0"/>
              </a:p>
            </p:txBody>
          </p:sp>
        </mc:Choice>
        <mc:Fallback xmlns="">
          <p:sp>
            <p:nvSpPr>
              <p:cNvPr id="23" name="Oval 22"/>
              <p:cNvSpPr>
                <a:spLocks noRot="1" noChangeAspect="1" noMove="1" noResize="1" noEditPoints="1" noAdjustHandles="1" noChangeArrowheads="1" noChangeShapeType="1" noTextEdit="1"/>
              </p:cNvSpPr>
              <p:nvPr/>
            </p:nvSpPr>
            <p:spPr>
              <a:xfrm>
                <a:off x="5115069" y="4692139"/>
                <a:ext cx="581135" cy="557894"/>
              </a:xfrm>
              <a:prstGeom prst="ellipse">
                <a:avLst/>
              </a:prstGeom>
              <a:blipFill rotWithShape="0">
                <a:blip r:embed="rId6"/>
                <a:stretch>
                  <a:fillRect/>
                </a:stretch>
              </a:blipFill>
              <a:ln>
                <a:noFill/>
              </a:ln>
            </p:spPr>
            <p:txBody>
              <a:bodyPr/>
              <a:lstStyle/>
              <a:p>
                <a:r>
                  <a:rPr lang="en-US">
                    <a:noFill/>
                  </a:rPr>
                  <a:t> </a:t>
                </a:r>
              </a:p>
            </p:txBody>
          </p:sp>
        </mc:Fallback>
      </mc:AlternateContent>
      <p:sp>
        <p:nvSpPr>
          <p:cNvPr id="25" name="Oval 24"/>
          <p:cNvSpPr/>
          <p:nvPr/>
        </p:nvSpPr>
        <p:spPr>
          <a:xfrm>
            <a:off x="1213794" y="282695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6" name="Oval 25"/>
          <p:cNvSpPr/>
          <p:nvPr/>
        </p:nvSpPr>
        <p:spPr>
          <a:xfrm>
            <a:off x="6252496" y="3766858"/>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7" name="Oval 26"/>
          <p:cNvSpPr/>
          <p:nvPr/>
        </p:nvSpPr>
        <p:spPr>
          <a:xfrm>
            <a:off x="6475614" y="467888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8" name="Straight Arrow Connector 27"/>
          <p:cNvCxnSpPr/>
          <p:nvPr/>
        </p:nvCxnSpPr>
        <p:spPr>
          <a:xfrm flipV="1">
            <a:off x="5701708" y="4941880"/>
            <a:ext cx="337184" cy="89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7299204" y="2753452"/>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sp>
        <p:nvSpPr>
          <p:cNvPr id="31" name="TextBox 30"/>
          <p:cNvSpPr txBox="1"/>
          <p:nvPr/>
        </p:nvSpPr>
        <p:spPr>
          <a:xfrm>
            <a:off x="9131796" y="4629424"/>
            <a:ext cx="1672509" cy="707886"/>
          </a:xfrm>
          <a:prstGeom prst="rect">
            <a:avLst/>
          </a:prstGeom>
          <a:noFill/>
        </p:spPr>
        <p:txBody>
          <a:bodyPr wrap="none" rtlCol="0">
            <a:spAutoFit/>
          </a:bodyPr>
          <a:lstStyle/>
          <a:p>
            <a:r>
              <a:rPr lang="en-US" sz="4000" dirty="0"/>
              <a:t>Layer 0</a:t>
            </a:r>
          </a:p>
        </p:txBody>
      </p:sp>
      <p:sp>
        <p:nvSpPr>
          <p:cNvPr id="32" name="TextBox 31"/>
          <p:cNvSpPr txBox="1"/>
          <p:nvPr/>
        </p:nvSpPr>
        <p:spPr>
          <a:xfrm>
            <a:off x="9131796" y="3950335"/>
            <a:ext cx="1672509" cy="707886"/>
          </a:xfrm>
          <a:prstGeom prst="rect">
            <a:avLst/>
          </a:prstGeom>
          <a:noFill/>
        </p:spPr>
        <p:txBody>
          <a:bodyPr wrap="none" rtlCol="0">
            <a:spAutoFit/>
          </a:bodyPr>
          <a:lstStyle/>
          <a:p>
            <a:r>
              <a:rPr lang="en-US" sz="4000" dirty="0"/>
              <a:t>Layer 1</a:t>
            </a:r>
          </a:p>
        </p:txBody>
      </p:sp>
      <mc:AlternateContent xmlns:mc="http://schemas.openxmlformats.org/markup-compatibility/2006" xmlns:a14="http://schemas.microsoft.com/office/drawing/2010/main">
        <mc:Choice Requires="a14">
          <p:sp>
            <p:nvSpPr>
              <p:cNvPr id="33" name="TextBox 32"/>
              <p:cNvSpPr txBox="1"/>
              <p:nvPr/>
            </p:nvSpPr>
            <p:spPr>
              <a:xfrm>
                <a:off x="9129838" y="2712168"/>
                <a:ext cx="2109232" cy="714811"/>
              </a:xfrm>
              <a:prstGeom prst="rect">
                <a:avLst/>
              </a:prstGeom>
              <a:noFill/>
            </p:spPr>
            <p:txBody>
              <a:bodyPr wrap="none" rtlCol="0">
                <a:spAutoFit/>
              </a:bodyPr>
              <a:lstStyle/>
              <a:p>
                <a:r>
                  <a:rPr lang="en-US" sz="4000" dirty="0"/>
                  <a:t>Layer </a:t>
                </a:r>
                <a14:m>
                  <m:oMath xmlns:m="http://schemas.openxmlformats.org/officeDocument/2006/math">
                    <m:rad>
                      <m:radPr>
                        <m:ctrlPr>
                          <a:rPr lang="en-US" sz="4000" i="1">
                            <a:latin typeface="Cambria Math" panose="02040503050406030204" pitchFamily="18" charset="0"/>
                          </a:rPr>
                        </m:ctrlPr>
                      </m:radPr>
                      <m:deg>
                        <m:r>
                          <m:rPr>
                            <m:brk m:alnAt="7"/>
                          </m:rPr>
                          <a:rPr lang="en-US" sz="4000" i="1">
                            <a:latin typeface="Cambria Math" panose="02040503050406030204" pitchFamily="18" charset="0"/>
                          </a:rPr>
                          <m:t>4</m:t>
                        </m:r>
                      </m:deg>
                      <m:e>
                        <m:r>
                          <a:rPr lang="en-US" sz="4000" i="1">
                            <a:latin typeface="Cambria Math" panose="02040503050406030204" pitchFamily="18" charset="0"/>
                          </a:rPr>
                          <m:t>𝑛</m:t>
                        </m:r>
                      </m:e>
                    </m:rad>
                  </m:oMath>
                </a14:m>
                <a:endParaRPr lang="en-US" sz="4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9129838" y="2712168"/>
                <a:ext cx="2109232" cy="714811"/>
              </a:xfrm>
              <a:prstGeom prst="rect">
                <a:avLst/>
              </a:prstGeom>
              <a:blipFill rotWithShape="0">
                <a:blip r:embed="rId8"/>
                <a:stretch>
                  <a:fillRect l="-10405" t="-13675" b="-36752"/>
                </a:stretch>
              </a:blipFill>
            </p:spPr>
            <p:txBody>
              <a:bodyPr/>
              <a:lstStyle/>
              <a:p>
                <a:r>
                  <a:rPr lang="en-US">
                    <a:noFill/>
                  </a:rPr>
                  <a:t> </a:t>
                </a:r>
              </a:p>
            </p:txBody>
          </p:sp>
        </mc:Fallback>
      </mc:AlternateContent>
      <p:sp>
        <p:nvSpPr>
          <p:cNvPr id="34" name="TextBox 33"/>
          <p:cNvSpPr txBox="1"/>
          <p:nvPr/>
        </p:nvSpPr>
        <p:spPr>
          <a:xfrm>
            <a:off x="9461318" y="3218436"/>
            <a:ext cx="683200" cy="957955"/>
          </a:xfrm>
          <a:prstGeom prst="rect">
            <a:avLst/>
          </a:prstGeom>
          <a:noFill/>
          <a:scene3d>
            <a:camera prst="orthographicFront">
              <a:rot lat="0" lon="0" rev="5400000"/>
            </a:camera>
            <a:lightRig rig="threePt" dir="t"/>
          </a:scene3d>
        </p:spPr>
        <p:txBody>
          <a:bodyPr wrap="none" rtlCol="0">
            <a:spAutoFit/>
          </a:bodyPr>
          <a:lstStyle/>
          <a:p>
            <a:r>
              <a:rPr lang="en-US" sz="5625" dirty="0"/>
              <a:t>…</a:t>
            </a:r>
          </a:p>
        </p:txBody>
      </p:sp>
      <p:cxnSp>
        <p:nvCxnSpPr>
          <p:cNvPr id="35" name="Straight Arrow Connector 34"/>
          <p:cNvCxnSpPr/>
          <p:nvPr/>
        </p:nvCxnSpPr>
        <p:spPr>
          <a:xfrm>
            <a:off x="1794930" y="309194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165033" y="280843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37" name="Straight Arrow Connector 36"/>
          <p:cNvCxnSpPr/>
          <p:nvPr/>
        </p:nvCxnSpPr>
        <p:spPr>
          <a:xfrm>
            <a:off x="2760245" y="3105901"/>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1637309" y="3366329"/>
            <a:ext cx="1122939" cy="1753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6537163" y="3625824"/>
            <a:ext cx="906290" cy="2766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urved Connector 39"/>
          <p:cNvCxnSpPr>
            <a:stCxn id="13" idx="7"/>
            <a:endCxn id="26" idx="0"/>
          </p:cNvCxnSpPr>
          <p:nvPr/>
        </p:nvCxnSpPr>
        <p:spPr>
          <a:xfrm rot="5400000" flipH="1" flipV="1">
            <a:off x="5174033" y="2521942"/>
            <a:ext cx="124116" cy="2613951"/>
          </a:xfrm>
          <a:prstGeom prst="curvedConnector3">
            <a:avLst>
              <a:gd name="adj1" fmla="val 27267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6" idx="0"/>
            <a:endCxn id="13" idx="5"/>
          </p:cNvCxnSpPr>
          <p:nvPr/>
        </p:nvCxnSpPr>
        <p:spPr>
          <a:xfrm rot="5400000" flipH="1" flipV="1">
            <a:off x="3612140" y="4302782"/>
            <a:ext cx="334291" cy="299664"/>
          </a:xfrm>
          <a:prstGeom prst="curvedConnector3">
            <a:avLst>
              <a:gd name="adj1" fmla="val 50000"/>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182885" y="2795422"/>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3" name="Curved Connector 42"/>
          <p:cNvCxnSpPr>
            <a:stCxn id="25" idx="0"/>
            <a:endCxn id="42" idx="1"/>
          </p:cNvCxnSpPr>
          <p:nvPr/>
        </p:nvCxnSpPr>
        <p:spPr>
          <a:xfrm rot="16200000" flipH="1">
            <a:off x="2361097" y="1970225"/>
            <a:ext cx="50166" cy="1763630"/>
          </a:xfrm>
          <a:prstGeom prst="curvedConnector3">
            <a:avLst>
              <a:gd name="adj1" fmla="val -49007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3662736" y="1649670"/>
            <a:ext cx="2505879" cy="646331"/>
          </a:xfrm>
          <a:prstGeom prst="rect">
            <a:avLst/>
          </a:prstGeom>
        </p:spPr>
        <p:txBody>
          <a:bodyPr wrap="none">
            <a:spAutoFit/>
          </a:bodyPr>
          <a:lstStyle/>
          <a:p>
            <a:r>
              <a:rPr lang="en-US" sz="3600" b="1" dirty="0" smtClean="0"/>
              <a:t>Let S = </a:t>
            </a:r>
            <a:r>
              <a:rPr lang="en-US" sz="3600" b="1" dirty="0" smtClean="0">
                <a:solidFill>
                  <a:srgbClr val="7030A0"/>
                </a:solidFill>
              </a:rPr>
              <a:t>S</a:t>
            </a:r>
            <a:r>
              <a:rPr lang="en-US" sz="3600" b="1" baseline="-25000" dirty="0" smtClean="0">
                <a:solidFill>
                  <a:srgbClr val="7030A0"/>
                </a:solidFill>
              </a:rPr>
              <a:t>1</a:t>
            </a:r>
            <a:r>
              <a:rPr lang="en-US" sz="3600" b="1" dirty="0" smtClean="0"/>
              <a:t>+</a:t>
            </a:r>
            <a:r>
              <a:rPr lang="en-US" sz="3600" b="1" dirty="0" smtClean="0">
                <a:solidFill>
                  <a:srgbClr val="FF0000"/>
                </a:solidFill>
              </a:rPr>
              <a:t>S</a:t>
            </a:r>
            <a:r>
              <a:rPr lang="en-US" sz="3600" b="1" baseline="-25000" dirty="0" smtClean="0">
                <a:solidFill>
                  <a:srgbClr val="FF0000"/>
                </a:solidFill>
              </a:rPr>
              <a:t>2</a:t>
            </a:r>
            <a:endParaRPr lang="en-US" sz="3600" baseline="-25000" dirty="0"/>
          </a:p>
        </p:txBody>
      </p:sp>
      <p:cxnSp>
        <p:nvCxnSpPr>
          <p:cNvPr id="47" name="Straight Arrow Connector 46"/>
          <p:cNvCxnSpPr/>
          <p:nvPr/>
        </p:nvCxnSpPr>
        <p:spPr>
          <a:xfrm>
            <a:off x="6938798" y="30041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746442" y="2317581"/>
            <a:ext cx="683200" cy="957955"/>
          </a:xfrm>
          <a:prstGeom prst="rect">
            <a:avLst/>
          </a:prstGeom>
          <a:noFill/>
        </p:spPr>
        <p:txBody>
          <a:bodyPr wrap="none" rtlCol="0">
            <a:spAutoFit/>
          </a:bodyPr>
          <a:lstStyle/>
          <a:p>
            <a:r>
              <a:rPr lang="en-US" sz="5625" dirty="0"/>
              <a:t>…</a:t>
            </a:r>
          </a:p>
        </p:txBody>
      </p:sp>
      <p:sp>
        <p:nvSpPr>
          <p:cNvPr id="51" name="TextBox 50"/>
          <p:cNvSpPr txBox="1"/>
          <p:nvPr/>
        </p:nvSpPr>
        <p:spPr>
          <a:xfrm>
            <a:off x="3943143" y="2396021"/>
            <a:ext cx="697627" cy="957955"/>
          </a:xfrm>
          <a:prstGeom prst="rect">
            <a:avLst/>
          </a:prstGeom>
          <a:noFill/>
        </p:spPr>
        <p:txBody>
          <a:bodyPr wrap="none" rtlCol="0">
            <a:spAutoFit/>
          </a:bodyPr>
          <a:lstStyle/>
          <a:p>
            <a:r>
              <a:rPr lang="en-US" sz="5625" b="1" dirty="0"/>
              <a:t>…</a:t>
            </a:r>
          </a:p>
        </p:txBody>
      </p:sp>
      <p:sp>
        <p:nvSpPr>
          <p:cNvPr id="52" name="Oval 51"/>
          <p:cNvSpPr/>
          <p:nvPr/>
        </p:nvSpPr>
        <p:spPr>
          <a:xfrm>
            <a:off x="1283383" y="3839321"/>
            <a:ext cx="70785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3" name="Oval 52"/>
          <p:cNvSpPr/>
          <p:nvPr/>
        </p:nvSpPr>
        <p:spPr>
          <a:xfrm>
            <a:off x="5085858" y="3829113"/>
            <a:ext cx="566051"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4" name="Oval 53"/>
          <p:cNvSpPr/>
          <p:nvPr/>
        </p:nvSpPr>
        <p:spPr>
          <a:xfrm>
            <a:off x="5041420" y="2720242"/>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5" name="TextBox 54"/>
          <p:cNvSpPr txBox="1"/>
          <p:nvPr/>
        </p:nvSpPr>
        <p:spPr>
          <a:xfrm>
            <a:off x="4409291" y="3449503"/>
            <a:ext cx="683200" cy="957955"/>
          </a:xfrm>
          <a:prstGeom prst="rect">
            <a:avLst/>
          </a:prstGeom>
          <a:noFill/>
        </p:spPr>
        <p:txBody>
          <a:bodyPr wrap="none" rtlCol="0">
            <a:spAutoFit/>
          </a:bodyPr>
          <a:lstStyle/>
          <a:p>
            <a:r>
              <a:rPr lang="en-US" sz="5625" dirty="0"/>
              <a:t>…</a:t>
            </a:r>
          </a:p>
        </p:txBody>
      </p:sp>
    </p:spTree>
    <p:extLst>
      <p:ext uri="{BB962C8B-B14F-4D97-AF65-F5344CB8AC3E}">
        <p14:creationId xmlns:p14="http://schemas.microsoft.com/office/powerpoint/2010/main" val="58934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881185" y="5482782"/>
            <a:ext cx="9808586" cy="1026777"/>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48" name="Rectangle 47"/>
              <p:cNvSpPr/>
              <p:nvPr/>
            </p:nvSpPr>
            <p:spPr>
              <a:xfrm>
                <a:off x="866283" y="5710406"/>
                <a:ext cx="9636356" cy="539315"/>
              </a:xfrm>
              <a:prstGeom prst="rect">
                <a:avLst/>
              </a:prstGeom>
            </p:spPr>
            <p:txBody>
              <a:bodyPr wrap="none">
                <a:spAutoFit/>
              </a:bodyPr>
              <a:lstStyle/>
              <a:p>
                <a14:m>
                  <m:oMath xmlns:m="http://schemas.openxmlformats.org/officeDocument/2006/math">
                    <m:r>
                      <a:rPr lang="en-US" sz="2800" b="1" i="0" smtClean="0">
                        <a:solidFill>
                          <a:schemeClr val="tx1"/>
                        </a:solidFill>
                        <a:latin typeface="Cambria Math" panose="02040503050406030204" pitchFamily="18" charset="0"/>
                      </a:rPr>
                      <m:t>𝐓𝐡𝐞𝐨𝐫𝐞𝐦</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G is (2</a:t>
                </a: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𝑛</m:t>
                        </m:r>
                      </m:e>
                      <m:sup>
                        <m:r>
                          <a:rPr lang="en-US" sz="2800" i="1">
                            <a:latin typeface="Cambria Math" panose="02040503050406030204" pitchFamily="18" charset="0"/>
                          </a:rPr>
                          <m:t>3/4</m:t>
                        </m:r>
                      </m:sup>
                    </m:sSup>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log</m:t>
                        </m:r>
                      </m:fName>
                      <m:e>
                        <m:r>
                          <a:rPr lang="en-US" sz="2800" i="1">
                            <a:latin typeface="Cambria Math" panose="02040503050406030204" pitchFamily="18" charset="0"/>
                          </a:rPr>
                          <m:t>𝑛</m:t>
                        </m:r>
                      </m:e>
                    </m:func>
                  </m:oMath>
                </a14:m>
                <a:r>
                  <a:rPr lang="en-US" sz="2800" dirty="0" smtClean="0">
                    <a:solidFill>
                      <a:schemeClr val="tx1"/>
                    </a:solidFill>
                  </a:rPr>
                  <a:t>,</a:t>
                </a:r>
                <a:r>
                  <a:rPr lang="en-US" sz="2800" dirty="0">
                    <a:ea typeface="Cambria Math" panose="02040503050406030204" pitchFamily="18" charset="0"/>
                  </a:rPr>
                  <a:t> </a:t>
                </a:r>
                <a14:m>
                  <m:oMath xmlns:m="http://schemas.openxmlformats.org/officeDocument/2006/math">
                    <m:rad>
                      <m:radPr>
                        <m:degHide m:val="on"/>
                        <m:ctrlPr>
                          <a:rPr lang="en-US" sz="2800" i="1">
                            <a:latin typeface="Cambria Math" panose="02040503050406030204" pitchFamily="18" charset="0"/>
                            <a:ea typeface="Cambria Math" panose="02040503050406030204" pitchFamily="18" charset="0"/>
                          </a:rPr>
                        </m:ctrlPr>
                      </m:radPr>
                      <m:deg/>
                      <m:e>
                        <m:r>
                          <a:rPr lang="en-US" sz="2800" i="1">
                            <a:latin typeface="Cambria Math" panose="02040503050406030204" pitchFamily="18" charset="0"/>
                            <a:ea typeface="Cambria Math" panose="02040503050406030204" pitchFamily="18" charset="0"/>
                          </a:rPr>
                          <m:t>𝑛</m:t>
                        </m:r>
                      </m:e>
                    </m:rad>
                  </m:oMath>
                </a14:m>
                <a:r>
                  <a:rPr lang="en-US" sz="2800" dirty="0" smtClean="0">
                    <a:solidFill>
                      <a:schemeClr val="tx1"/>
                    </a:solidFill>
                  </a:rPr>
                  <a:t>)-reducible with high probability.</a:t>
                </a:r>
                <a:endParaRPr lang="en-US" sz="2800" dirty="0">
                  <a:solidFill>
                    <a:schemeClr val="tx1"/>
                  </a:solidFill>
                </a:endParaRPr>
              </a:p>
            </p:txBody>
          </p:sp>
        </mc:Choice>
        <mc:Fallback xmlns="">
          <p:sp>
            <p:nvSpPr>
              <p:cNvPr id="48" name="Rectangle 47"/>
              <p:cNvSpPr>
                <a:spLocks noRot="1" noChangeAspect="1" noMove="1" noResize="1" noEditPoints="1" noAdjustHandles="1" noChangeArrowheads="1" noChangeShapeType="1" noTextEdit="1"/>
              </p:cNvSpPr>
              <p:nvPr/>
            </p:nvSpPr>
            <p:spPr>
              <a:xfrm>
                <a:off x="866283" y="5710406"/>
                <a:ext cx="9636356" cy="539315"/>
              </a:xfrm>
              <a:prstGeom prst="rect">
                <a:avLst/>
              </a:prstGeom>
              <a:blipFill rotWithShape="0">
                <a:blip r:embed="rId3"/>
                <a:stretch>
                  <a:fillRect t="-7955" r="-63" b="-32955"/>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Argon2i is a layered DAG </a:t>
            </a:r>
            <a:r>
              <a:rPr lang="en-US" dirty="0"/>
              <a:t>(almost) </a:t>
            </a:r>
          </a:p>
        </p:txBody>
      </p:sp>
      <p:sp>
        <p:nvSpPr>
          <p:cNvPr id="4" name="Oval 3"/>
          <p:cNvSpPr/>
          <p:nvPr/>
        </p:nvSpPr>
        <p:spPr>
          <a:xfrm>
            <a:off x="1455800"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397341"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338881" y="461975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007774" y="492019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978480" y="49269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Oval 8"/>
              <p:cNvSpPr/>
              <p:nvPr/>
            </p:nvSpPr>
            <p:spPr>
              <a:xfrm>
                <a:off x="7441437" y="4588354"/>
                <a:ext cx="748941"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panose="02040503050406030204" pitchFamily="18" charset="0"/>
                            </a:rPr>
                          </m:ctrlPr>
                        </m:sSupPr>
                        <m:e>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9" name="Oval 8"/>
              <p:cNvSpPr>
                <a:spLocks noRot="1" noChangeAspect="1" noMove="1" noResize="1" noEditPoints="1" noAdjustHandles="1" noChangeArrowheads="1" noChangeShapeType="1" noTextEdit="1"/>
              </p:cNvSpPr>
              <p:nvPr/>
            </p:nvSpPr>
            <p:spPr>
              <a:xfrm>
                <a:off x="7441437" y="4588354"/>
                <a:ext cx="748941" cy="557894"/>
              </a:xfrm>
              <a:prstGeom prst="ellipse">
                <a:avLst/>
              </a:prstGeom>
              <a:blipFill rotWithShape="0">
                <a:blip r:embed="rId4"/>
                <a:stretch>
                  <a:fillRect/>
                </a:stretch>
              </a:blipFill>
              <a:ln>
                <a:noFill/>
              </a:ln>
            </p:spPr>
            <p:txBody>
              <a:bodyPr/>
              <a:lstStyle/>
              <a:p>
                <a:r>
                  <a:rPr lang="en-US">
                    <a:noFill/>
                  </a:rPr>
                  <a:t> </a:t>
                </a:r>
              </a:p>
            </p:txBody>
          </p:sp>
        </mc:Fallback>
      </mc:AlternateContent>
      <p:cxnSp>
        <p:nvCxnSpPr>
          <p:cNvPr id="10" name="Straight Arrow Connector 9"/>
          <p:cNvCxnSpPr>
            <a:stCxn id="27" idx="6"/>
          </p:cNvCxnSpPr>
          <p:nvPr/>
        </p:nvCxnSpPr>
        <p:spPr>
          <a:xfrm flipV="1">
            <a:off x="7056747" y="4906164"/>
            <a:ext cx="384688" cy="516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822622" y="4373178"/>
            <a:ext cx="5684323" cy="4061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362529" y="3838064"/>
            <a:ext cx="79543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3" name="Oval 12"/>
          <p:cNvSpPr/>
          <p:nvPr/>
        </p:nvSpPr>
        <p:spPr>
          <a:xfrm>
            <a:off x="3338886" y="3809273"/>
            <a:ext cx="691499"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sp>
        <p:nvSpPr>
          <p:cNvPr id="14" name="TextBox 13"/>
          <p:cNvSpPr txBox="1"/>
          <p:nvPr/>
        </p:nvSpPr>
        <p:spPr>
          <a:xfrm>
            <a:off x="5561841" y="3414981"/>
            <a:ext cx="683200" cy="957955"/>
          </a:xfrm>
          <a:prstGeom prst="rect">
            <a:avLst/>
          </a:prstGeom>
          <a:noFill/>
        </p:spPr>
        <p:txBody>
          <a:bodyPr wrap="none" rtlCol="0">
            <a:spAutoFit/>
          </a:bodyPr>
          <a:lstStyle/>
          <a:p>
            <a:r>
              <a:rPr lang="en-US" sz="5625" dirty="0"/>
              <a:t>…</a:t>
            </a:r>
          </a:p>
        </p:txBody>
      </p:sp>
      <p:sp>
        <p:nvSpPr>
          <p:cNvPr id="15" name="TextBox 14"/>
          <p:cNvSpPr txBox="1"/>
          <p:nvPr/>
        </p:nvSpPr>
        <p:spPr>
          <a:xfrm>
            <a:off x="5929638" y="4246108"/>
            <a:ext cx="683200" cy="957955"/>
          </a:xfrm>
          <a:prstGeom prst="rect">
            <a:avLst/>
          </a:prstGeom>
          <a:noFill/>
        </p:spPr>
        <p:txBody>
          <a:bodyPr wrap="none" rtlCol="0">
            <a:spAutoFit/>
          </a:bodyPr>
          <a:lstStyle/>
          <a:p>
            <a:r>
              <a:rPr lang="en-US" sz="5625" dirty="0"/>
              <a:t>…</a:t>
            </a:r>
          </a:p>
        </p:txBody>
      </p:sp>
      <p:cxnSp>
        <p:nvCxnSpPr>
          <p:cNvPr id="16" name="Straight Arrow Connector 15"/>
          <p:cNvCxnSpPr/>
          <p:nvPr/>
        </p:nvCxnSpPr>
        <p:spPr>
          <a:xfrm>
            <a:off x="3920021" y="4883787"/>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Oval 16"/>
              <p:cNvSpPr/>
              <p:nvPr/>
            </p:nvSpPr>
            <p:spPr>
              <a:xfrm>
                <a:off x="7299204" y="3829113"/>
                <a:ext cx="7359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panose="02040503050406030204" pitchFamily="18" charset="0"/>
                            </a:rPr>
                          </m:ctrlPr>
                        </m:sSupPr>
                        <m:e>
                          <m:r>
                            <a:rPr lang="en-US" sz="2250" i="1" dirty="0">
                              <a:latin typeface="Cambria Math" panose="02040503050406030204" pitchFamily="18" charset="0"/>
                            </a:rPr>
                            <m:t>2</m:t>
                          </m:r>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17" name="Oval 16"/>
              <p:cNvSpPr>
                <a:spLocks noRot="1" noChangeAspect="1" noMove="1" noResize="1" noEditPoints="1" noAdjustHandles="1" noChangeArrowheads="1" noChangeShapeType="1" noTextEdit="1"/>
              </p:cNvSpPr>
              <p:nvPr/>
            </p:nvSpPr>
            <p:spPr>
              <a:xfrm>
                <a:off x="7299204" y="3829113"/>
                <a:ext cx="735935" cy="557894"/>
              </a:xfrm>
              <a:prstGeom prst="ellipse">
                <a:avLst/>
              </a:prstGeom>
              <a:blipFill rotWithShape="0">
                <a:blip r:embed="rId5"/>
                <a:stretch>
                  <a:fillRect l="-14050"/>
                </a:stretch>
              </a:blipFill>
              <a:ln>
                <a:noFill/>
              </a:ln>
            </p:spPr>
            <p:txBody>
              <a:bodyPr/>
              <a:lstStyle/>
              <a:p>
                <a:r>
                  <a:rPr lang="en-US">
                    <a:noFill/>
                  </a:rPr>
                  <a:t> </a:t>
                </a:r>
              </a:p>
            </p:txBody>
          </p:sp>
        </mc:Fallback>
      </mc:AlternateContent>
      <p:cxnSp>
        <p:nvCxnSpPr>
          <p:cNvPr id="18" name="Straight Arrow Connector 17"/>
          <p:cNvCxnSpPr/>
          <p:nvPr/>
        </p:nvCxnSpPr>
        <p:spPr>
          <a:xfrm>
            <a:off x="4030383" y="4102096"/>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6"/>
          </p:cNvCxnSpPr>
          <p:nvPr/>
        </p:nvCxnSpPr>
        <p:spPr>
          <a:xfrm>
            <a:off x="3157960" y="4117008"/>
            <a:ext cx="216550" cy="12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2" idx="2"/>
          </p:cNvCxnSpPr>
          <p:nvPr/>
        </p:nvCxnSpPr>
        <p:spPr>
          <a:xfrm>
            <a:off x="2072563" y="4117008"/>
            <a:ext cx="2899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850691" y="408029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02658" y="4252367"/>
            <a:ext cx="683200" cy="957955"/>
          </a:xfrm>
          <a:prstGeom prst="rect">
            <a:avLst/>
          </a:prstGeom>
          <a:noFill/>
        </p:spPr>
        <p:txBody>
          <a:bodyPr wrap="none" rtlCol="0">
            <a:spAutoFit/>
          </a:bodyPr>
          <a:lstStyle/>
          <a:p>
            <a:r>
              <a:rPr lang="en-US" sz="5625" dirty="0"/>
              <a:t>…</a:t>
            </a:r>
          </a:p>
        </p:txBody>
      </p:sp>
      <mc:AlternateContent xmlns:mc="http://schemas.openxmlformats.org/markup-compatibility/2006" xmlns:a14="http://schemas.microsoft.com/office/drawing/2010/main">
        <mc:Choice Requires="a14">
          <p:sp>
            <p:nvSpPr>
              <p:cNvPr id="23" name="Oval 22"/>
              <p:cNvSpPr/>
              <p:nvPr/>
            </p:nvSpPr>
            <p:spPr>
              <a:xfrm>
                <a:off x="5115069" y="4692139"/>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ctrlPr>
                            <a:rPr lang="en-US" sz="2250" i="1" dirty="0">
                              <a:latin typeface="Cambria Math" panose="02040503050406030204" pitchFamily="18" charset="0"/>
                            </a:rPr>
                          </m:ctrlPr>
                        </m:radPr>
                        <m:deg>
                          <m:r>
                            <m:rPr>
                              <m:brk m:alnAt="7"/>
                            </m:rPr>
                            <a:rPr lang="en-US" sz="2250" i="1" dirty="0">
                              <a:latin typeface="Cambria Math" panose="02040503050406030204" pitchFamily="18" charset="0"/>
                            </a:rPr>
                            <m:t>4</m:t>
                          </m:r>
                        </m:deg>
                        <m:e>
                          <m:r>
                            <a:rPr lang="en-US" sz="2250" i="1" dirty="0">
                              <a:latin typeface="Cambria Math" panose="02040503050406030204" pitchFamily="18" charset="0"/>
                            </a:rPr>
                            <m:t>𝑛</m:t>
                          </m:r>
                        </m:e>
                      </m:rad>
                    </m:oMath>
                  </m:oMathPara>
                </a14:m>
                <a:endParaRPr lang="en-US" sz="2250" dirty="0"/>
              </a:p>
            </p:txBody>
          </p:sp>
        </mc:Choice>
        <mc:Fallback xmlns="">
          <p:sp>
            <p:nvSpPr>
              <p:cNvPr id="23" name="Oval 22"/>
              <p:cNvSpPr>
                <a:spLocks noRot="1" noChangeAspect="1" noMove="1" noResize="1" noEditPoints="1" noAdjustHandles="1" noChangeArrowheads="1" noChangeShapeType="1" noTextEdit="1"/>
              </p:cNvSpPr>
              <p:nvPr/>
            </p:nvSpPr>
            <p:spPr>
              <a:xfrm>
                <a:off x="5115069" y="4692139"/>
                <a:ext cx="581135" cy="557894"/>
              </a:xfrm>
              <a:prstGeom prst="ellipse">
                <a:avLst/>
              </a:prstGeom>
              <a:blipFill rotWithShape="0">
                <a:blip r:embed="rId6"/>
                <a:stretch>
                  <a:fillRect/>
                </a:stretch>
              </a:blipFill>
              <a:ln>
                <a:noFill/>
              </a:ln>
            </p:spPr>
            <p:txBody>
              <a:bodyPr/>
              <a:lstStyle/>
              <a:p>
                <a:r>
                  <a:rPr lang="en-US">
                    <a:noFill/>
                  </a:rPr>
                  <a:t> </a:t>
                </a:r>
              </a:p>
            </p:txBody>
          </p:sp>
        </mc:Fallback>
      </mc:AlternateContent>
      <p:sp>
        <p:nvSpPr>
          <p:cNvPr id="24" name="Oval 23"/>
          <p:cNvSpPr/>
          <p:nvPr/>
        </p:nvSpPr>
        <p:spPr>
          <a:xfrm>
            <a:off x="5085858" y="3829113"/>
            <a:ext cx="566051"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5" name="Oval 24"/>
          <p:cNvSpPr/>
          <p:nvPr/>
        </p:nvSpPr>
        <p:spPr>
          <a:xfrm>
            <a:off x="1213794" y="282695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6" name="Oval 25"/>
          <p:cNvSpPr/>
          <p:nvPr/>
        </p:nvSpPr>
        <p:spPr>
          <a:xfrm>
            <a:off x="6252496" y="3766858"/>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7" name="Oval 26"/>
          <p:cNvSpPr/>
          <p:nvPr/>
        </p:nvSpPr>
        <p:spPr>
          <a:xfrm>
            <a:off x="6475614" y="467888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8" name="Straight Arrow Connector 27"/>
          <p:cNvCxnSpPr/>
          <p:nvPr/>
        </p:nvCxnSpPr>
        <p:spPr>
          <a:xfrm flipV="1">
            <a:off x="5701708" y="4941880"/>
            <a:ext cx="337184" cy="89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7299204" y="2753452"/>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sp>
        <p:nvSpPr>
          <p:cNvPr id="30" name="Oval 29"/>
          <p:cNvSpPr/>
          <p:nvPr/>
        </p:nvSpPr>
        <p:spPr>
          <a:xfrm>
            <a:off x="5041420" y="2720242"/>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31" name="TextBox 30"/>
          <p:cNvSpPr txBox="1"/>
          <p:nvPr/>
        </p:nvSpPr>
        <p:spPr>
          <a:xfrm>
            <a:off x="9131796" y="4629424"/>
            <a:ext cx="1672509" cy="707886"/>
          </a:xfrm>
          <a:prstGeom prst="rect">
            <a:avLst/>
          </a:prstGeom>
          <a:noFill/>
        </p:spPr>
        <p:txBody>
          <a:bodyPr wrap="none" rtlCol="0">
            <a:spAutoFit/>
          </a:bodyPr>
          <a:lstStyle/>
          <a:p>
            <a:r>
              <a:rPr lang="en-US" sz="4000" dirty="0"/>
              <a:t>Layer 0</a:t>
            </a:r>
          </a:p>
        </p:txBody>
      </p:sp>
      <p:sp>
        <p:nvSpPr>
          <p:cNvPr id="32" name="TextBox 31"/>
          <p:cNvSpPr txBox="1"/>
          <p:nvPr/>
        </p:nvSpPr>
        <p:spPr>
          <a:xfrm>
            <a:off x="9131796" y="3950335"/>
            <a:ext cx="1672509" cy="707886"/>
          </a:xfrm>
          <a:prstGeom prst="rect">
            <a:avLst/>
          </a:prstGeom>
          <a:noFill/>
        </p:spPr>
        <p:txBody>
          <a:bodyPr wrap="none" rtlCol="0">
            <a:spAutoFit/>
          </a:bodyPr>
          <a:lstStyle/>
          <a:p>
            <a:r>
              <a:rPr lang="en-US" sz="4000" dirty="0"/>
              <a:t>Layer 1</a:t>
            </a:r>
          </a:p>
        </p:txBody>
      </p:sp>
      <mc:AlternateContent xmlns:mc="http://schemas.openxmlformats.org/markup-compatibility/2006" xmlns:a14="http://schemas.microsoft.com/office/drawing/2010/main">
        <mc:Choice Requires="a14">
          <p:sp>
            <p:nvSpPr>
              <p:cNvPr id="33" name="TextBox 32"/>
              <p:cNvSpPr txBox="1"/>
              <p:nvPr/>
            </p:nvSpPr>
            <p:spPr>
              <a:xfrm>
                <a:off x="9129838" y="2712168"/>
                <a:ext cx="2109232" cy="714811"/>
              </a:xfrm>
              <a:prstGeom prst="rect">
                <a:avLst/>
              </a:prstGeom>
              <a:noFill/>
            </p:spPr>
            <p:txBody>
              <a:bodyPr wrap="none" rtlCol="0">
                <a:spAutoFit/>
              </a:bodyPr>
              <a:lstStyle/>
              <a:p>
                <a:r>
                  <a:rPr lang="en-US" sz="4000" dirty="0"/>
                  <a:t>Layer </a:t>
                </a:r>
                <a14:m>
                  <m:oMath xmlns:m="http://schemas.openxmlformats.org/officeDocument/2006/math">
                    <m:rad>
                      <m:radPr>
                        <m:ctrlPr>
                          <a:rPr lang="en-US" sz="4000" i="1">
                            <a:latin typeface="Cambria Math" panose="02040503050406030204" pitchFamily="18" charset="0"/>
                          </a:rPr>
                        </m:ctrlPr>
                      </m:radPr>
                      <m:deg>
                        <m:r>
                          <m:rPr>
                            <m:brk m:alnAt="7"/>
                          </m:rPr>
                          <a:rPr lang="en-US" sz="4000" i="1">
                            <a:latin typeface="Cambria Math" panose="02040503050406030204" pitchFamily="18" charset="0"/>
                          </a:rPr>
                          <m:t>4</m:t>
                        </m:r>
                      </m:deg>
                      <m:e>
                        <m:r>
                          <a:rPr lang="en-US" sz="4000" i="1">
                            <a:latin typeface="Cambria Math" panose="02040503050406030204" pitchFamily="18" charset="0"/>
                          </a:rPr>
                          <m:t>𝑛</m:t>
                        </m:r>
                      </m:e>
                    </m:rad>
                  </m:oMath>
                </a14:m>
                <a:endParaRPr lang="en-US" sz="4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9129838" y="2712168"/>
                <a:ext cx="2109232" cy="714811"/>
              </a:xfrm>
              <a:prstGeom prst="rect">
                <a:avLst/>
              </a:prstGeom>
              <a:blipFill rotWithShape="0">
                <a:blip r:embed="rId8"/>
                <a:stretch>
                  <a:fillRect l="-10405" t="-13675" b="-36752"/>
                </a:stretch>
              </a:blipFill>
            </p:spPr>
            <p:txBody>
              <a:bodyPr/>
              <a:lstStyle/>
              <a:p>
                <a:r>
                  <a:rPr lang="en-US">
                    <a:noFill/>
                  </a:rPr>
                  <a:t> </a:t>
                </a:r>
              </a:p>
            </p:txBody>
          </p:sp>
        </mc:Fallback>
      </mc:AlternateContent>
      <p:sp>
        <p:nvSpPr>
          <p:cNvPr id="34" name="TextBox 33"/>
          <p:cNvSpPr txBox="1"/>
          <p:nvPr/>
        </p:nvSpPr>
        <p:spPr>
          <a:xfrm>
            <a:off x="9461318" y="3218436"/>
            <a:ext cx="683200" cy="957955"/>
          </a:xfrm>
          <a:prstGeom prst="rect">
            <a:avLst/>
          </a:prstGeom>
          <a:noFill/>
          <a:scene3d>
            <a:camera prst="orthographicFront">
              <a:rot lat="0" lon="0" rev="5400000"/>
            </a:camera>
            <a:lightRig rig="threePt" dir="t"/>
          </a:scene3d>
        </p:spPr>
        <p:txBody>
          <a:bodyPr wrap="none" rtlCol="0">
            <a:spAutoFit/>
          </a:bodyPr>
          <a:lstStyle/>
          <a:p>
            <a:r>
              <a:rPr lang="en-US" sz="5625" dirty="0"/>
              <a:t>…</a:t>
            </a:r>
          </a:p>
        </p:txBody>
      </p:sp>
      <p:cxnSp>
        <p:nvCxnSpPr>
          <p:cNvPr id="35" name="Straight Arrow Connector 34"/>
          <p:cNvCxnSpPr/>
          <p:nvPr/>
        </p:nvCxnSpPr>
        <p:spPr>
          <a:xfrm>
            <a:off x="1794930" y="309194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165033" y="280843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37" name="Straight Arrow Connector 36"/>
          <p:cNvCxnSpPr/>
          <p:nvPr/>
        </p:nvCxnSpPr>
        <p:spPr>
          <a:xfrm>
            <a:off x="2760245" y="3105901"/>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1637309" y="3366329"/>
            <a:ext cx="1122939" cy="1753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6537163" y="3625824"/>
            <a:ext cx="906290" cy="2766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urved Connector 39"/>
          <p:cNvCxnSpPr>
            <a:stCxn id="13" idx="7"/>
            <a:endCxn id="26" idx="0"/>
          </p:cNvCxnSpPr>
          <p:nvPr/>
        </p:nvCxnSpPr>
        <p:spPr>
          <a:xfrm rot="5400000" flipH="1" flipV="1">
            <a:off x="5174033" y="2521942"/>
            <a:ext cx="124116" cy="2613951"/>
          </a:xfrm>
          <a:prstGeom prst="curvedConnector3">
            <a:avLst>
              <a:gd name="adj1" fmla="val 27267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6" idx="0"/>
            <a:endCxn id="13" idx="5"/>
          </p:cNvCxnSpPr>
          <p:nvPr/>
        </p:nvCxnSpPr>
        <p:spPr>
          <a:xfrm rot="5400000" flipH="1" flipV="1">
            <a:off x="3612140" y="4302782"/>
            <a:ext cx="334291" cy="299664"/>
          </a:xfrm>
          <a:prstGeom prst="curvedConnector3">
            <a:avLst>
              <a:gd name="adj1" fmla="val 50000"/>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182885" y="2795422"/>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3" name="Curved Connector 42"/>
          <p:cNvCxnSpPr>
            <a:stCxn id="25" idx="0"/>
            <a:endCxn id="42" idx="1"/>
          </p:cNvCxnSpPr>
          <p:nvPr/>
        </p:nvCxnSpPr>
        <p:spPr>
          <a:xfrm rot="16200000" flipH="1">
            <a:off x="2361097" y="1970225"/>
            <a:ext cx="50166" cy="1763630"/>
          </a:xfrm>
          <a:prstGeom prst="curvedConnector3">
            <a:avLst>
              <a:gd name="adj1" fmla="val -49007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3662736" y="1649670"/>
            <a:ext cx="2505879" cy="646331"/>
          </a:xfrm>
          <a:prstGeom prst="rect">
            <a:avLst/>
          </a:prstGeom>
        </p:spPr>
        <p:txBody>
          <a:bodyPr wrap="none">
            <a:spAutoFit/>
          </a:bodyPr>
          <a:lstStyle/>
          <a:p>
            <a:r>
              <a:rPr lang="en-US" sz="3600" b="1" dirty="0" smtClean="0"/>
              <a:t>Let S = </a:t>
            </a:r>
            <a:r>
              <a:rPr lang="en-US" sz="3600" b="1" dirty="0" smtClean="0">
                <a:solidFill>
                  <a:srgbClr val="7030A0"/>
                </a:solidFill>
              </a:rPr>
              <a:t>S</a:t>
            </a:r>
            <a:r>
              <a:rPr lang="en-US" sz="3600" b="1" baseline="-25000" dirty="0" smtClean="0">
                <a:solidFill>
                  <a:srgbClr val="7030A0"/>
                </a:solidFill>
              </a:rPr>
              <a:t>1</a:t>
            </a:r>
            <a:r>
              <a:rPr lang="en-US" sz="3600" b="1" dirty="0" smtClean="0"/>
              <a:t>+</a:t>
            </a:r>
            <a:r>
              <a:rPr lang="en-US" sz="3600" b="1" dirty="0" smtClean="0">
                <a:solidFill>
                  <a:srgbClr val="FF0000"/>
                </a:solidFill>
              </a:rPr>
              <a:t>S</a:t>
            </a:r>
            <a:r>
              <a:rPr lang="en-US" sz="3600" b="1" baseline="-25000" dirty="0" smtClean="0">
                <a:solidFill>
                  <a:srgbClr val="FF0000"/>
                </a:solidFill>
              </a:rPr>
              <a:t>2</a:t>
            </a:r>
            <a:endParaRPr lang="en-US" sz="3600" baseline="-25000" dirty="0"/>
          </a:p>
        </p:txBody>
      </p:sp>
      <p:cxnSp>
        <p:nvCxnSpPr>
          <p:cNvPr id="47" name="Straight Arrow Connector 46"/>
          <p:cNvCxnSpPr/>
          <p:nvPr/>
        </p:nvCxnSpPr>
        <p:spPr>
          <a:xfrm>
            <a:off x="6938798" y="30041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746442" y="2317581"/>
            <a:ext cx="683200" cy="957955"/>
          </a:xfrm>
          <a:prstGeom prst="rect">
            <a:avLst/>
          </a:prstGeom>
          <a:noFill/>
        </p:spPr>
        <p:txBody>
          <a:bodyPr wrap="none" rtlCol="0">
            <a:spAutoFit/>
          </a:bodyPr>
          <a:lstStyle/>
          <a:p>
            <a:r>
              <a:rPr lang="en-US" sz="5625" dirty="0"/>
              <a:t>…</a:t>
            </a:r>
          </a:p>
        </p:txBody>
      </p:sp>
      <p:sp>
        <p:nvSpPr>
          <p:cNvPr id="51" name="TextBox 50"/>
          <p:cNvSpPr txBox="1"/>
          <p:nvPr/>
        </p:nvSpPr>
        <p:spPr>
          <a:xfrm>
            <a:off x="3943143" y="2396021"/>
            <a:ext cx="697627" cy="957955"/>
          </a:xfrm>
          <a:prstGeom prst="rect">
            <a:avLst/>
          </a:prstGeom>
          <a:noFill/>
        </p:spPr>
        <p:txBody>
          <a:bodyPr wrap="none" rtlCol="0">
            <a:spAutoFit/>
          </a:bodyPr>
          <a:lstStyle/>
          <a:p>
            <a:r>
              <a:rPr lang="en-US" sz="5625" b="1" dirty="0"/>
              <a:t>…</a:t>
            </a:r>
          </a:p>
        </p:txBody>
      </p:sp>
      <p:sp>
        <p:nvSpPr>
          <p:cNvPr id="52" name="Oval 51"/>
          <p:cNvSpPr/>
          <p:nvPr/>
        </p:nvSpPr>
        <p:spPr>
          <a:xfrm>
            <a:off x="1283383" y="3839321"/>
            <a:ext cx="70785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3" name="TextBox 52"/>
          <p:cNvSpPr txBox="1"/>
          <p:nvPr/>
        </p:nvSpPr>
        <p:spPr>
          <a:xfrm>
            <a:off x="4409291" y="3449503"/>
            <a:ext cx="683200" cy="957955"/>
          </a:xfrm>
          <a:prstGeom prst="rect">
            <a:avLst/>
          </a:prstGeom>
          <a:noFill/>
        </p:spPr>
        <p:txBody>
          <a:bodyPr wrap="none" rtlCol="0">
            <a:spAutoFit/>
          </a:bodyPr>
          <a:lstStyle/>
          <a:p>
            <a:r>
              <a:rPr lang="en-US" sz="5625" dirty="0"/>
              <a:t>…</a:t>
            </a:r>
          </a:p>
        </p:txBody>
      </p:sp>
    </p:spTree>
    <p:extLst>
      <p:ext uri="{BB962C8B-B14F-4D97-AF65-F5344CB8AC3E}">
        <p14:creationId xmlns:p14="http://schemas.microsoft.com/office/powerpoint/2010/main" val="1239745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733" y="5653484"/>
            <a:ext cx="5283159" cy="73144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5" name="Rectangle 4"/>
          <p:cNvSpPr/>
          <p:nvPr/>
        </p:nvSpPr>
        <p:spPr>
          <a:xfrm>
            <a:off x="2557389" y="5740955"/>
            <a:ext cx="237566" cy="369332"/>
          </a:xfrm>
          <a:prstGeom prst="rect">
            <a:avLst/>
          </a:prstGeom>
        </p:spPr>
        <p:txBody>
          <a:bodyPr wrap="none">
            <a:spAutoFit/>
          </a:bodyPr>
          <a:lstStyle/>
          <a:p>
            <a:r>
              <a:rPr lang="en-US" dirty="0" smtClean="0"/>
              <a:t> </a:t>
            </a:r>
            <a:endParaRPr lang="en-US" dirty="0"/>
          </a:p>
        </p:txBody>
      </p:sp>
      <mc:AlternateContent xmlns:mc="http://schemas.openxmlformats.org/markup-compatibility/2006" xmlns:a14="http://schemas.microsoft.com/office/drawing/2010/main">
        <mc:Choice Requires="a14">
          <p:sp>
            <p:nvSpPr>
              <p:cNvPr id="6" name="Rectangle 5"/>
              <p:cNvSpPr/>
              <p:nvPr/>
            </p:nvSpPr>
            <p:spPr>
              <a:xfrm>
                <a:off x="838200" y="5691465"/>
                <a:ext cx="5399555" cy="1009572"/>
              </a:xfrm>
              <a:prstGeom prst="rect">
                <a:avLst/>
              </a:prstGeom>
            </p:spPr>
            <p:txBody>
              <a:bodyPr wrap="none">
                <a:spAutoFit/>
              </a:bodyPr>
              <a:lstStyle/>
              <a:p>
                <a:r>
                  <a:rPr lang="en-US" sz="2800" b="1" dirty="0" smtClean="0"/>
                  <a:t>Corollary:</a:t>
                </a:r>
                <a14:m>
                  <m:oMath xmlns:m="http://schemas.openxmlformats.org/officeDocument/2006/math">
                    <m:func>
                      <m:funcPr>
                        <m:ctrlPr>
                          <a:rPr lang="en-US" sz="2800" i="1">
                            <a:latin typeface="Cambria Math" panose="02040503050406030204" pitchFamily="18" charset="0"/>
                          </a:rPr>
                        </m:ctrlPr>
                      </m:funcPr>
                      <m:fName>
                        <m:r>
                          <a:rPr lang="en-US" sz="2800" b="0" i="0" smtClean="0">
                            <a:latin typeface="Cambria Math" panose="02040503050406030204" pitchFamily="18" charset="0"/>
                          </a:rPr>
                          <m:t> </m:t>
                        </m:r>
                        <m:r>
                          <m:rPr>
                            <m:sty m:val="p"/>
                          </m:rPr>
                          <a:rPr lang="en-US" sz="2800" b="0" i="0" smtClean="0">
                            <a:latin typeface="Cambria Math" panose="02040503050406030204" pitchFamily="18" charset="0"/>
                          </a:rPr>
                          <m:t>ER</m:t>
                        </m:r>
                      </m:fName>
                      <m:e>
                        <m:d>
                          <m:dPr>
                            <m:ctrlPr>
                              <a:rPr lang="en-US" sz="2800" i="1">
                                <a:latin typeface="Cambria Math" panose="02040503050406030204" pitchFamily="18" charset="0"/>
                              </a:rPr>
                            </m:ctrlPr>
                          </m:dPr>
                          <m:e>
                            <m:r>
                              <a:rPr lang="en-US" sz="2800" i="1">
                                <a:latin typeface="Cambria Math" panose="02040503050406030204" pitchFamily="18" charset="0"/>
                              </a:rPr>
                              <m:t>𝐺</m:t>
                            </m:r>
                          </m:e>
                        </m:d>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𝑂</m:t>
                        </m:r>
                        <m:d>
                          <m:dPr>
                            <m:ctrlPr>
                              <a:rPr lang="en-US" sz="2800" i="1">
                                <a:latin typeface="Cambria Math" panose="02040503050406030204" pitchFamily="18" charset="0"/>
                                <a:ea typeface="Cambria Math" panose="02040503050406030204" pitchFamily="18" charset="0"/>
                              </a:rPr>
                            </m:ctrlPr>
                          </m:dPr>
                          <m:e>
                            <m:sSup>
                              <m:sSupPr>
                                <m:ctrlPr>
                                  <a:rPr lang="en-US" sz="2800" i="1">
                                    <a:latin typeface="Cambria Math" panose="02040503050406030204" pitchFamily="18" charset="0"/>
                                  </a:rPr>
                                </m:ctrlPr>
                              </m:sSupPr>
                              <m:e>
                                <m:r>
                                  <a:rPr lang="en-US" sz="2800" i="1">
                                    <a:latin typeface="Cambria Math" panose="02040503050406030204" pitchFamily="18" charset="0"/>
                                  </a:rPr>
                                  <m:t>𝑛</m:t>
                                </m:r>
                              </m:e>
                              <m:sup>
                                <m:r>
                                  <a:rPr lang="en-US" sz="2800" b="0" i="1" smtClean="0">
                                    <a:latin typeface="Cambria Math" panose="02040503050406030204" pitchFamily="18" charset="0"/>
                                  </a:rPr>
                                  <m:t>7</m:t>
                                </m:r>
                                <m:r>
                                  <a:rPr lang="en-US" sz="2800" i="1">
                                    <a:latin typeface="Cambria Math" panose="02040503050406030204" pitchFamily="18" charset="0"/>
                                  </a:rPr>
                                  <m:t>/</m:t>
                                </m:r>
                                <m:r>
                                  <a:rPr lang="en-US" sz="2800" b="0" i="1" smtClean="0">
                                    <a:latin typeface="Cambria Math" panose="02040503050406030204" pitchFamily="18" charset="0"/>
                                  </a:rPr>
                                  <m:t>4</m:t>
                                </m:r>
                              </m:sup>
                            </m:sSup>
                            <m:func>
                              <m:funcPr>
                                <m:ctrlPr>
                                  <a:rPr lang="en-US" sz="2800" i="1" smtClean="0">
                                    <a:latin typeface="Cambria Math" panose="02040503050406030204" pitchFamily="18" charset="0"/>
                                  </a:rPr>
                                </m:ctrlPr>
                              </m:funcPr>
                              <m:fName>
                                <m:r>
                                  <m:rPr>
                                    <m:sty m:val="p"/>
                                  </m:rPr>
                                  <a:rPr lang="en-US" sz="2800" i="0" smtClean="0">
                                    <a:latin typeface="Cambria Math" panose="02040503050406030204" pitchFamily="18" charset="0"/>
                                  </a:rPr>
                                  <m:t>log</m:t>
                                </m:r>
                              </m:fName>
                              <m:e>
                                <m:r>
                                  <a:rPr lang="en-US" sz="2800" b="0" i="1" smtClean="0">
                                    <a:latin typeface="Cambria Math" panose="02040503050406030204" pitchFamily="18" charset="0"/>
                                  </a:rPr>
                                  <m:t>𝑛</m:t>
                                </m:r>
                              </m:e>
                            </m:func>
                          </m:e>
                        </m:d>
                      </m:e>
                    </m:func>
                    <m:r>
                      <a:rPr lang="en-US" sz="2800" b="0" i="1" smtClean="0">
                        <a:latin typeface="Cambria Math" panose="02040503050406030204" pitchFamily="18" charset="0"/>
                        <a:ea typeface="Cambria Math" panose="02040503050406030204" pitchFamily="18" charset="0"/>
                      </a:rPr>
                      <m:t>.</m:t>
                    </m:r>
                  </m:oMath>
                </a14:m>
                <a:r>
                  <a:rPr lang="en-US" sz="2800" i="1" dirty="0" smtClean="0">
                    <a:latin typeface="Cambria Math" panose="02040503050406030204" pitchFamily="18" charset="0"/>
                  </a:rPr>
                  <a:t> </a:t>
                </a:r>
                <a:endParaRPr lang="en-US" sz="2800" dirty="0"/>
              </a:p>
              <a:p>
                <a:r>
                  <a:rPr lang="en-US" sz="2800" b="1" dirty="0" smtClean="0"/>
                  <a:t> </a:t>
                </a:r>
                <a:endParaRPr lang="en-US" sz="2800" b="1" dirty="0"/>
              </a:p>
            </p:txBody>
          </p:sp>
        </mc:Choice>
        <mc:Fallback xmlns="">
          <p:sp>
            <p:nvSpPr>
              <p:cNvPr id="6" name="Rectangle 5"/>
              <p:cNvSpPr>
                <a:spLocks noRot="1" noChangeAspect="1" noMove="1" noResize="1" noEditPoints="1" noAdjustHandles="1" noChangeArrowheads="1" noChangeShapeType="1" noTextEdit="1"/>
              </p:cNvSpPr>
              <p:nvPr/>
            </p:nvSpPr>
            <p:spPr>
              <a:xfrm>
                <a:off x="838200" y="5691465"/>
                <a:ext cx="5399555" cy="1009572"/>
              </a:xfrm>
              <a:prstGeom prst="rect">
                <a:avLst/>
              </a:prstGeom>
              <a:blipFill rotWithShape="1">
                <a:blip r:embed="rId2"/>
                <a:stretch>
                  <a:fillRect l="-2373" t="-2424"/>
                </a:stretch>
              </a:blipFill>
            </p:spPr>
            <p:txBody>
              <a:bodyPr/>
              <a:lstStyle/>
              <a:p>
                <a:r>
                  <a:rPr lang="en-US">
                    <a:noFill/>
                  </a:rPr>
                  <a:t> </a:t>
                </a:r>
              </a:p>
            </p:txBody>
          </p:sp>
        </mc:Fallback>
      </mc:AlternateContent>
      <p:sp>
        <p:nvSpPr>
          <p:cNvPr id="7"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Argon2i is a layered DAG (almost) </a:t>
            </a:r>
            <a:endParaRPr lang="en-US" dirty="0"/>
          </a:p>
        </p:txBody>
      </p:sp>
      <p:sp>
        <p:nvSpPr>
          <p:cNvPr id="8" name="Oval 7"/>
          <p:cNvSpPr/>
          <p:nvPr/>
        </p:nvSpPr>
        <p:spPr>
          <a:xfrm>
            <a:off x="1455800"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9" name="Oval 8"/>
          <p:cNvSpPr/>
          <p:nvPr/>
        </p:nvSpPr>
        <p:spPr>
          <a:xfrm>
            <a:off x="2397341"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0" name="Oval 9"/>
          <p:cNvSpPr/>
          <p:nvPr/>
        </p:nvSpPr>
        <p:spPr>
          <a:xfrm>
            <a:off x="3338881" y="461975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11" name="Straight Arrow Connector 10"/>
          <p:cNvCxnSpPr/>
          <p:nvPr/>
        </p:nvCxnSpPr>
        <p:spPr>
          <a:xfrm>
            <a:off x="2007774" y="492019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978480" y="49269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Oval 12"/>
              <p:cNvSpPr/>
              <p:nvPr/>
            </p:nvSpPr>
            <p:spPr>
              <a:xfrm>
                <a:off x="7441437" y="4588354"/>
                <a:ext cx="748941"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panose="02040503050406030204" pitchFamily="18" charset="0"/>
                            </a:rPr>
                          </m:ctrlPr>
                        </m:sSupPr>
                        <m:e>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13" name="Oval 12"/>
              <p:cNvSpPr>
                <a:spLocks noRot="1" noChangeAspect="1" noMove="1" noResize="1" noEditPoints="1" noAdjustHandles="1" noChangeArrowheads="1" noChangeShapeType="1" noTextEdit="1"/>
              </p:cNvSpPr>
              <p:nvPr/>
            </p:nvSpPr>
            <p:spPr>
              <a:xfrm>
                <a:off x="7441437" y="4588354"/>
                <a:ext cx="748941" cy="557894"/>
              </a:xfrm>
              <a:prstGeom prst="ellipse">
                <a:avLst/>
              </a:prstGeom>
              <a:blipFill rotWithShape="0">
                <a:blip r:embed="rId3"/>
                <a:stretch>
                  <a:fillRect/>
                </a:stretch>
              </a:blipFill>
              <a:ln>
                <a:noFill/>
              </a:ln>
            </p:spPr>
            <p:txBody>
              <a:bodyPr/>
              <a:lstStyle/>
              <a:p>
                <a:r>
                  <a:rPr lang="en-US">
                    <a:noFill/>
                  </a:rPr>
                  <a:t> </a:t>
                </a:r>
              </a:p>
            </p:txBody>
          </p:sp>
        </mc:Fallback>
      </mc:AlternateContent>
      <p:cxnSp>
        <p:nvCxnSpPr>
          <p:cNvPr id="14" name="Straight Arrow Connector 13"/>
          <p:cNvCxnSpPr>
            <a:stCxn id="31" idx="6"/>
          </p:cNvCxnSpPr>
          <p:nvPr/>
        </p:nvCxnSpPr>
        <p:spPr>
          <a:xfrm flipV="1">
            <a:off x="7056747" y="4906164"/>
            <a:ext cx="384688" cy="516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1822622" y="4373178"/>
            <a:ext cx="5684323" cy="4061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362529" y="3838064"/>
            <a:ext cx="79543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7" name="Oval 16"/>
          <p:cNvSpPr/>
          <p:nvPr/>
        </p:nvSpPr>
        <p:spPr>
          <a:xfrm>
            <a:off x="3338886" y="3809273"/>
            <a:ext cx="691499"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sp>
        <p:nvSpPr>
          <p:cNvPr id="18" name="TextBox 17"/>
          <p:cNvSpPr txBox="1"/>
          <p:nvPr/>
        </p:nvSpPr>
        <p:spPr>
          <a:xfrm>
            <a:off x="5561841" y="3414981"/>
            <a:ext cx="683200" cy="957955"/>
          </a:xfrm>
          <a:prstGeom prst="rect">
            <a:avLst/>
          </a:prstGeom>
          <a:noFill/>
        </p:spPr>
        <p:txBody>
          <a:bodyPr wrap="none" rtlCol="0">
            <a:spAutoFit/>
          </a:bodyPr>
          <a:lstStyle/>
          <a:p>
            <a:r>
              <a:rPr lang="en-US" sz="5625" dirty="0"/>
              <a:t>…</a:t>
            </a:r>
          </a:p>
        </p:txBody>
      </p:sp>
      <p:sp>
        <p:nvSpPr>
          <p:cNvPr id="19" name="TextBox 18"/>
          <p:cNvSpPr txBox="1"/>
          <p:nvPr/>
        </p:nvSpPr>
        <p:spPr>
          <a:xfrm>
            <a:off x="5929638" y="4246108"/>
            <a:ext cx="683200" cy="957955"/>
          </a:xfrm>
          <a:prstGeom prst="rect">
            <a:avLst/>
          </a:prstGeom>
          <a:noFill/>
        </p:spPr>
        <p:txBody>
          <a:bodyPr wrap="none" rtlCol="0">
            <a:spAutoFit/>
          </a:bodyPr>
          <a:lstStyle/>
          <a:p>
            <a:r>
              <a:rPr lang="en-US" sz="5625" dirty="0"/>
              <a:t>…</a:t>
            </a:r>
          </a:p>
        </p:txBody>
      </p:sp>
      <p:cxnSp>
        <p:nvCxnSpPr>
          <p:cNvPr id="20" name="Straight Arrow Connector 19"/>
          <p:cNvCxnSpPr/>
          <p:nvPr/>
        </p:nvCxnSpPr>
        <p:spPr>
          <a:xfrm>
            <a:off x="3920021" y="4883787"/>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Oval 20"/>
              <p:cNvSpPr/>
              <p:nvPr/>
            </p:nvSpPr>
            <p:spPr>
              <a:xfrm>
                <a:off x="7299204" y="3829113"/>
                <a:ext cx="7359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panose="02040503050406030204" pitchFamily="18" charset="0"/>
                            </a:rPr>
                          </m:ctrlPr>
                        </m:sSupPr>
                        <m:e>
                          <m:r>
                            <a:rPr lang="en-US" sz="2250" i="1" dirty="0">
                              <a:latin typeface="Cambria Math" panose="02040503050406030204" pitchFamily="18" charset="0"/>
                            </a:rPr>
                            <m:t>2</m:t>
                          </m:r>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21" name="Oval 20"/>
              <p:cNvSpPr>
                <a:spLocks noRot="1" noChangeAspect="1" noMove="1" noResize="1" noEditPoints="1" noAdjustHandles="1" noChangeArrowheads="1" noChangeShapeType="1" noTextEdit="1"/>
              </p:cNvSpPr>
              <p:nvPr/>
            </p:nvSpPr>
            <p:spPr>
              <a:xfrm>
                <a:off x="7299204" y="3829113"/>
                <a:ext cx="735935" cy="557894"/>
              </a:xfrm>
              <a:prstGeom prst="ellipse">
                <a:avLst/>
              </a:prstGeom>
              <a:blipFill rotWithShape="0">
                <a:blip r:embed="rId4"/>
                <a:stretch>
                  <a:fillRect l="-14050"/>
                </a:stretch>
              </a:blipFill>
              <a:ln>
                <a:noFill/>
              </a:ln>
            </p:spPr>
            <p:txBody>
              <a:bodyPr/>
              <a:lstStyle/>
              <a:p>
                <a:r>
                  <a:rPr lang="en-US">
                    <a:noFill/>
                  </a:rPr>
                  <a:t> </a:t>
                </a:r>
              </a:p>
            </p:txBody>
          </p:sp>
        </mc:Fallback>
      </mc:AlternateContent>
      <p:cxnSp>
        <p:nvCxnSpPr>
          <p:cNvPr id="22" name="Straight Arrow Connector 21"/>
          <p:cNvCxnSpPr/>
          <p:nvPr/>
        </p:nvCxnSpPr>
        <p:spPr>
          <a:xfrm>
            <a:off x="4030383" y="4102096"/>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6" idx="6"/>
          </p:cNvCxnSpPr>
          <p:nvPr/>
        </p:nvCxnSpPr>
        <p:spPr>
          <a:xfrm>
            <a:off x="3157960" y="4117008"/>
            <a:ext cx="216550" cy="12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6" idx="2"/>
          </p:cNvCxnSpPr>
          <p:nvPr/>
        </p:nvCxnSpPr>
        <p:spPr>
          <a:xfrm>
            <a:off x="2072563" y="4117008"/>
            <a:ext cx="2899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850691" y="408029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402658" y="4252367"/>
            <a:ext cx="683200" cy="957955"/>
          </a:xfrm>
          <a:prstGeom prst="rect">
            <a:avLst/>
          </a:prstGeom>
          <a:noFill/>
        </p:spPr>
        <p:txBody>
          <a:bodyPr wrap="none" rtlCol="0">
            <a:spAutoFit/>
          </a:bodyPr>
          <a:lstStyle/>
          <a:p>
            <a:r>
              <a:rPr lang="en-US" sz="5625" dirty="0"/>
              <a:t>…</a:t>
            </a:r>
          </a:p>
        </p:txBody>
      </p:sp>
      <mc:AlternateContent xmlns:mc="http://schemas.openxmlformats.org/markup-compatibility/2006" xmlns:a14="http://schemas.microsoft.com/office/drawing/2010/main">
        <mc:Choice Requires="a14">
          <p:sp>
            <p:nvSpPr>
              <p:cNvPr id="27" name="Oval 26"/>
              <p:cNvSpPr/>
              <p:nvPr/>
            </p:nvSpPr>
            <p:spPr>
              <a:xfrm>
                <a:off x="5115069" y="4692139"/>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ctrlPr>
                            <a:rPr lang="en-US" sz="2250" i="1" dirty="0">
                              <a:latin typeface="Cambria Math" panose="02040503050406030204" pitchFamily="18" charset="0"/>
                            </a:rPr>
                          </m:ctrlPr>
                        </m:radPr>
                        <m:deg>
                          <m:r>
                            <m:rPr>
                              <m:brk m:alnAt="7"/>
                            </m:rPr>
                            <a:rPr lang="en-US" sz="2250" i="1" dirty="0">
                              <a:latin typeface="Cambria Math" panose="02040503050406030204" pitchFamily="18" charset="0"/>
                            </a:rPr>
                            <m:t>4</m:t>
                          </m:r>
                        </m:deg>
                        <m:e>
                          <m:r>
                            <a:rPr lang="en-US" sz="2250" i="1" dirty="0">
                              <a:latin typeface="Cambria Math" panose="02040503050406030204" pitchFamily="18" charset="0"/>
                            </a:rPr>
                            <m:t>𝑛</m:t>
                          </m:r>
                        </m:e>
                      </m:rad>
                    </m:oMath>
                  </m:oMathPara>
                </a14:m>
                <a:endParaRPr lang="en-US" sz="2250" dirty="0"/>
              </a:p>
            </p:txBody>
          </p:sp>
        </mc:Choice>
        <mc:Fallback xmlns="">
          <p:sp>
            <p:nvSpPr>
              <p:cNvPr id="27" name="Oval 26"/>
              <p:cNvSpPr>
                <a:spLocks noRot="1" noChangeAspect="1" noMove="1" noResize="1" noEditPoints="1" noAdjustHandles="1" noChangeArrowheads="1" noChangeShapeType="1" noTextEdit="1"/>
              </p:cNvSpPr>
              <p:nvPr/>
            </p:nvSpPr>
            <p:spPr>
              <a:xfrm>
                <a:off x="5115069" y="4692139"/>
                <a:ext cx="581135" cy="557894"/>
              </a:xfrm>
              <a:prstGeom prst="ellipse">
                <a:avLst/>
              </a:prstGeom>
              <a:blipFill rotWithShape="0">
                <a:blip r:embed="rId5"/>
                <a:stretch>
                  <a:fillRect/>
                </a:stretch>
              </a:blipFill>
              <a:ln>
                <a:noFill/>
              </a:ln>
            </p:spPr>
            <p:txBody>
              <a:bodyPr/>
              <a:lstStyle/>
              <a:p>
                <a:r>
                  <a:rPr lang="en-US">
                    <a:noFill/>
                  </a:rPr>
                  <a:t> </a:t>
                </a:r>
              </a:p>
            </p:txBody>
          </p:sp>
        </mc:Fallback>
      </mc:AlternateContent>
      <p:sp>
        <p:nvSpPr>
          <p:cNvPr id="29" name="Oval 28"/>
          <p:cNvSpPr/>
          <p:nvPr/>
        </p:nvSpPr>
        <p:spPr>
          <a:xfrm>
            <a:off x="1213794" y="282695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30" name="Oval 29"/>
          <p:cNvSpPr/>
          <p:nvPr/>
        </p:nvSpPr>
        <p:spPr>
          <a:xfrm>
            <a:off x="6252496" y="3766858"/>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31" name="Oval 30"/>
          <p:cNvSpPr/>
          <p:nvPr/>
        </p:nvSpPr>
        <p:spPr>
          <a:xfrm>
            <a:off x="6475614" y="467888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32" name="Straight Arrow Connector 31"/>
          <p:cNvCxnSpPr/>
          <p:nvPr/>
        </p:nvCxnSpPr>
        <p:spPr>
          <a:xfrm flipV="1">
            <a:off x="5701708" y="4941880"/>
            <a:ext cx="337184" cy="89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7299204" y="2753452"/>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sp>
        <p:nvSpPr>
          <p:cNvPr id="35" name="TextBox 34"/>
          <p:cNvSpPr txBox="1"/>
          <p:nvPr/>
        </p:nvSpPr>
        <p:spPr>
          <a:xfrm>
            <a:off x="9131796" y="4629424"/>
            <a:ext cx="1672509" cy="707886"/>
          </a:xfrm>
          <a:prstGeom prst="rect">
            <a:avLst/>
          </a:prstGeom>
          <a:noFill/>
        </p:spPr>
        <p:txBody>
          <a:bodyPr wrap="none" rtlCol="0">
            <a:spAutoFit/>
          </a:bodyPr>
          <a:lstStyle/>
          <a:p>
            <a:r>
              <a:rPr lang="en-US" sz="4000" dirty="0"/>
              <a:t>Layer 0</a:t>
            </a:r>
          </a:p>
        </p:txBody>
      </p:sp>
      <p:sp>
        <p:nvSpPr>
          <p:cNvPr id="36" name="TextBox 35"/>
          <p:cNvSpPr txBox="1"/>
          <p:nvPr/>
        </p:nvSpPr>
        <p:spPr>
          <a:xfrm>
            <a:off x="9131796" y="3950335"/>
            <a:ext cx="1672509" cy="707886"/>
          </a:xfrm>
          <a:prstGeom prst="rect">
            <a:avLst/>
          </a:prstGeom>
          <a:noFill/>
        </p:spPr>
        <p:txBody>
          <a:bodyPr wrap="none" rtlCol="0">
            <a:spAutoFit/>
          </a:bodyPr>
          <a:lstStyle/>
          <a:p>
            <a:r>
              <a:rPr lang="en-US" sz="4000" dirty="0"/>
              <a:t>Layer 1</a:t>
            </a:r>
          </a:p>
        </p:txBody>
      </p:sp>
      <mc:AlternateContent xmlns:mc="http://schemas.openxmlformats.org/markup-compatibility/2006" xmlns:a14="http://schemas.microsoft.com/office/drawing/2010/main">
        <mc:Choice Requires="a14">
          <p:sp>
            <p:nvSpPr>
              <p:cNvPr id="37" name="TextBox 36"/>
              <p:cNvSpPr txBox="1"/>
              <p:nvPr/>
            </p:nvSpPr>
            <p:spPr>
              <a:xfrm>
                <a:off x="9129838" y="2712168"/>
                <a:ext cx="2109232" cy="714811"/>
              </a:xfrm>
              <a:prstGeom prst="rect">
                <a:avLst/>
              </a:prstGeom>
              <a:noFill/>
            </p:spPr>
            <p:txBody>
              <a:bodyPr wrap="none" rtlCol="0">
                <a:spAutoFit/>
              </a:bodyPr>
              <a:lstStyle/>
              <a:p>
                <a:r>
                  <a:rPr lang="en-US" sz="4000" dirty="0"/>
                  <a:t>Layer </a:t>
                </a:r>
                <a14:m>
                  <m:oMath xmlns:m="http://schemas.openxmlformats.org/officeDocument/2006/math">
                    <m:rad>
                      <m:radPr>
                        <m:ctrlPr>
                          <a:rPr lang="en-US" sz="4000" i="1">
                            <a:latin typeface="Cambria Math" panose="02040503050406030204" pitchFamily="18" charset="0"/>
                          </a:rPr>
                        </m:ctrlPr>
                      </m:radPr>
                      <m:deg>
                        <m:r>
                          <m:rPr>
                            <m:brk m:alnAt="7"/>
                          </m:rPr>
                          <a:rPr lang="en-US" sz="4000" i="1">
                            <a:latin typeface="Cambria Math" panose="02040503050406030204" pitchFamily="18" charset="0"/>
                          </a:rPr>
                          <m:t>4</m:t>
                        </m:r>
                      </m:deg>
                      <m:e>
                        <m:r>
                          <a:rPr lang="en-US" sz="4000" i="1">
                            <a:latin typeface="Cambria Math" panose="02040503050406030204" pitchFamily="18" charset="0"/>
                          </a:rPr>
                          <m:t>𝑛</m:t>
                        </m:r>
                      </m:e>
                    </m:rad>
                  </m:oMath>
                </a14:m>
                <a:endParaRPr lang="en-US" sz="4000" dirty="0"/>
              </a:p>
            </p:txBody>
          </p:sp>
        </mc:Choice>
        <mc:Fallback xmlns="">
          <p:sp>
            <p:nvSpPr>
              <p:cNvPr id="37" name="TextBox 36"/>
              <p:cNvSpPr txBox="1">
                <a:spLocks noRot="1" noChangeAspect="1" noMove="1" noResize="1" noEditPoints="1" noAdjustHandles="1" noChangeArrowheads="1" noChangeShapeType="1" noTextEdit="1"/>
              </p:cNvSpPr>
              <p:nvPr/>
            </p:nvSpPr>
            <p:spPr>
              <a:xfrm>
                <a:off x="9129838" y="2712168"/>
                <a:ext cx="2109232" cy="714811"/>
              </a:xfrm>
              <a:prstGeom prst="rect">
                <a:avLst/>
              </a:prstGeom>
              <a:blipFill rotWithShape="0">
                <a:blip r:embed="rId7"/>
                <a:stretch>
                  <a:fillRect l="-10405" t="-13675" b="-36752"/>
                </a:stretch>
              </a:blipFill>
            </p:spPr>
            <p:txBody>
              <a:bodyPr/>
              <a:lstStyle/>
              <a:p>
                <a:r>
                  <a:rPr lang="en-US">
                    <a:noFill/>
                  </a:rPr>
                  <a:t> </a:t>
                </a:r>
              </a:p>
            </p:txBody>
          </p:sp>
        </mc:Fallback>
      </mc:AlternateContent>
      <p:sp>
        <p:nvSpPr>
          <p:cNvPr id="38" name="TextBox 37"/>
          <p:cNvSpPr txBox="1"/>
          <p:nvPr/>
        </p:nvSpPr>
        <p:spPr>
          <a:xfrm>
            <a:off x="9461318" y="3218436"/>
            <a:ext cx="683200" cy="957955"/>
          </a:xfrm>
          <a:prstGeom prst="rect">
            <a:avLst/>
          </a:prstGeom>
          <a:noFill/>
          <a:scene3d>
            <a:camera prst="orthographicFront">
              <a:rot lat="0" lon="0" rev="5400000"/>
            </a:camera>
            <a:lightRig rig="threePt" dir="t"/>
          </a:scene3d>
        </p:spPr>
        <p:txBody>
          <a:bodyPr wrap="none" rtlCol="0">
            <a:spAutoFit/>
          </a:bodyPr>
          <a:lstStyle/>
          <a:p>
            <a:r>
              <a:rPr lang="en-US" sz="5625" dirty="0"/>
              <a:t>…</a:t>
            </a:r>
          </a:p>
        </p:txBody>
      </p:sp>
      <p:cxnSp>
        <p:nvCxnSpPr>
          <p:cNvPr id="39" name="Straight Arrow Connector 38"/>
          <p:cNvCxnSpPr/>
          <p:nvPr/>
        </p:nvCxnSpPr>
        <p:spPr>
          <a:xfrm>
            <a:off x="1794930" y="309194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2165033" y="280843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1" name="Straight Arrow Connector 40"/>
          <p:cNvCxnSpPr/>
          <p:nvPr/>
        </p:nvCxnSpPr>
        <p:spPr>
          <a:xfrm>
            <a:off x="2760245" y="3105901"/>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1637309" y="3366329"/>
            <a:ext cx="1122939" cy="1753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6537163" y="3625824"/>
            <a:ext cx="906290" cy="2766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43"/>
          <p:cNvCxnSpPr>
            <a:stCxn id="17" idx="7"/>
            <a:endCxn id="30" idx="0"/>
          </p:cNvCxnSpPr>
          <p:nvPr/>
        </p:nvCxnSpPr>
        <p:spPr>
          <a:xfrm rot="5400000" flipH="1" flipV="1">
            <a:off x="5174033" y="2521942"/>
            <a:ext cx="124116" cy="2613951"/>
          </a:xfrm>
          <a:prstGeom prst="curvedConnector3">
            <a:avLst>
              <a:gd name="adj1" fmla="val 27267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urved Connector 44"/>
          <p:cNvCxnSpPr>
            <a:stCxn id="10" idx="0"/>
            <a:endCxn id="17" idx="5"/>
          </p:cNvCxnSpPr>
          <p:nvPr/>
        </p:nvCxnSpPr>
        <p:spPr>
          <a:xfrm rot="5400000" flipH="1" flipV="1">
            <a:off x="3612140" y="4302782"/>
            <a:ext cx="334291" cy="299664"/>
          </a:xfrm>
          <a:prstGeom prst="curvedConnector3">
            <a:avLst>
              <a:gd name="adj1" fmla="val 50000"/>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3182885" y="2795422"/>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7" name="Curved Connector 46"/>
          <p:cNvCxnSpPr>
            <a:stCxn id="29" idx="0"/>
            <a:endCxn id="46" idx="1"/>
          </p:cNvCxnSpPr>
          <p:nvPr/>
        </p:nvCxnSpPr>
        <p:spPr>
          <a:xfrm rot="16200000" flipH="1">
            <a:off x="2361097" y="1970225"/>
            <a:ext cx="50166" cy="1763630"/>
          </a:xfrm>
          <a:prstGeom prst="curvedConnector3">
            <a:avLst>
              <a:gd name="adj1" fmla="val -49007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662736" y="1649670"/>
            <a:ext cx="2505879" cy="646331"/>
          </a:xfrm>
          <a:prstGeom prst="rect">
            <a:avLst/>
          </a:prstGeom>
        </p:spPr>
        <p:txBody>
          <a:bodyPr wrap="none">
            <a:spAutoFit/>
          </a:bodyPr>
          <a:lstStyle/>
          <a:p>
            <a:r>
              <a:rPr lang="en-US" sz="3600" b="1" dirty="0" smtClean="0"/>
              <a:t>Let S = </a:t>
            </a:r>
            <a:r>
              <a:rPr lang="en-US" sz="3600" b="1" dirty="0" smtClean="0">
                <a:solidFill>
                  <a:srgbClr val="7030A0"/>
                </a:solidFill>
              </a:rPr>
              <a:t>S</a:t>
            </a:r>
            <a:r>
              <a:rPr lang="en-US" sz="3600" b="1" baseline="-25000" dirty="0" smtClean="0">
                <a:solidFill>
                  <a:srgbClr val="7030A0"/>
                </a:solidFill>
              </a:rPr>
              <a:t>1</a:t>
            </a:r>
            <a:r>
              <a:rPr lang="en-US" sz="3600" b="1" dirty="0" smtClean="0"/>
              <a:t>+</a:t>
            </a:r>
            <a:r>
              <a:rPr lang="en-US" sz="3600" b="1" dirty="0" smtClean="0">
                <a:solidFill>
                  <a:srgbClr val="FF0000"/>
                </a:solidFill>
              </a:rPr>
              <a:t>S</a:t>
            </a:r>
            <a:r>
              <a:rPr lang="en-US" sz="3600" b="1" baseline="-25000" dirty="0" smtClean="0">
                <a:solidFill>
                  <a:srgbClr val="FF0000"/>
                </a:solidFill>
              </a:rPr>
              <a:t>2</a:t>
            </a:r>
            <a:endParaRPr lang="en-US" sz="3600" baseline="-25000" dirty="0"/>
          </a:p>
        </p:txBody>
      </p:sp>
      <p:cxnSp>
        <p:nvCxnSpPr>
          <p:cNvPr id="50" name="Straight Arrow Connector 49"/>
          <p:cNvCxnSpPr/>
          <p:nvPr/>
        </p:nvCxnSpPr>
        <p:spPr>
          <a:xfrm>
            <a:off x="6938798" y="30041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746442" y="2317581"/>
            <a:ext cx="683200" cy="957955"/>
          </a:xfrm>
          <a:prstGeom prst="rect">
            <a:avLst/>
          </a:prstGeom>
          <a:noFill/>
        </p:spPr>
        <p:txBody>
          <a:bodyPr wrap="none" rtlCol="0">
            <a:spAutoFit/>
          </a:bodyPr>
          <a:lstStyle/>
          <a:p>
            <a:r>
              <a:rPr lang="en-US" sz="5625" dirty="0"/>
              <a:t>…</a:t>
            </a:r>
          </a:p>
        </p:txBody>
      </p:sp>
      <p:sp>
        <p:nvSpPr>
          <p:cNvPr id="52" name="TextBox 51"/>
          <p:cNvSpPr txBox="1"/>
          <p:nvPr/>
        </p:nvSpPr>
        <p:spPr>
          <a:xfrm>
            <a:off x="3943143" y="2396021"/>
            <a:ext cx="697627" cy="957955"/>
          </a:xfrm>
          <a:prstGeom prst="rect">
            <a:avLst/>
          </a:prstGeom>
          <a:noFill/>
        </p:spPr>
        <p:txBody>
          <a:bodyPr wrap="none" rtlCol="0">
            <a:spAutoFit/>
          </a:bodyPr>
          <a:lstStyle/>
          <a:p>
            <a:r>
              <a:rPr lang="en-US" sz="5625" b="1" dirty="0"/>
              <a:t>…</a:t>
            </a:r>
          </a:p>
        </p:txBody>
      </p:sp>
      <p:sp>
        <p:nvSpPr>
          <p:cNvPr id="53" name="Rectangle 52"/>
          <p:cNvSpPr/>
          <p:nvPr/>
        </p:nvSpPr>
        <p:spPr>
          <a:xfrm>
            <a:off x="6429642" y="5653484"/>
            <a:ext cx="5283159" cy="998009"/>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mc:AlternateContent xmlns:mc="http://schemas.openxmlformats.org/markup-compatibility/2006" xmlns:a14="http://schemas.microsoft.com/office/drawing/2010/main">
        <mc:Choice Requires="a14">
          <p:sp>
            <p:nvSpPr>
              <p:cNvPr id="54" name="Rectangle 53"/>
              <p:cNvSpPr/>
              <p:nvPr/>
            </p:nvSpPr>
            <p:spPr>
              <a:xfrm>
                <a:off x="6451600" y="5716865"/>
                <a:ext cx="4029501" cy="1285160"/>
              </a:xfrm>
              <a:prstGeom prst="rect">
                <a:avLst/>
              </a:prstGeom>
            </p:spPr>
            <p:txBody>
              <a:bodyPr wrap="none">
                <a:spAutoFit/>
              </a:bodyPr>
              <a:lstStyle/>
              <a:p>
                <a14:m>
                  <m:oMath xmlns:m="http://schemas.openxmlformats.org/officeDocument/2006/math">
                    <m:func>
                      <m:funcPr>
                        <m:ctrlPr>
                          <a:rPr lang="en-US" sz="2800" i="1" smtClean="0">
                            <a:latin typeface="Cambria Math" panose="02040503050406030204" pitchFamily="18" charset="0"/>
                          </a:rPr>
                        </m:ctrlPr>
                      </m:funcPr>
                      <m:fName>
                        <m:r>
                          <m:rPr>
                            <m:sty m:val="p"/>
                          </m:rPr>
                          <a:rPr lang="en-US" sz="2800" b="0" i="0" smtClean="0">
                            <a:latin typeface="Cambria Math" panose="02040503050406030204" pitchFamily="18" charset="0"/>
                          </a:rPr>
                          <m:t>Quality</m:t>
                        </m:r>
                        <m:r>
                          <m:rPr>
                            <m:sty m:val="p"/>
                          </m:rPr>
                          <a:rPr lang="en-US" sz="2800" b="0" i="0" baseline="-25000" smtClean="0">
                            <a:latin typeface="Cambria Math" panose="02040503050406030204" pitchFamily="18" charset="0"/>
                          </a:rPr>
                          <m:t>R</m:t>
                        </m:r>
                      </m:fName>
                      <m:e>
                        <m:d>
                          <m:dPr>
                            <m:ctrlPr>
                              <a:rPr lang="en-US" sz="2800" i="1">
                                <a:latin typeface="Cambria Math" panose="02040503050406030204" pitchFamily="18" charset="0"/>
                              </a:rPr>
                            </m:ctrlPr>
                          </m:dPr>
                          <m:e>
                            <m:r>
                              <a:rPr lang="en-US" sz="2800" b="0" i="1" smtClean="0">
                                <a:latin typeface="Cambria Math" panose="02040503050406030204" pitchFamily="18" charset="0"/>
                              </a:rPr>
                              <m:t>𝐴</m:t>
                            </m:r>
                          </m:e>
                        </m:d>
                        <m:r>
                          <a:rPr lang="en-US" sz="2800" i="1">
                            <a:latin typeface="Cambria Math" panose="02040503050406030204" pitchFamily="18" charset="0"/>
                            <a:ea typeface="Cambria Math" panose="02040503050406030204" pitchFamily="18" charset="0"/>
                          </a:rPr>
                          <m:t>≤</m:t>
                        </m:r>
                        <m:r>
                          <m:rPr>
                            <m:sty m:val="p"/>
                          </m:rPr>
                          <a:rPr lang="el-GR" sz="2800" i="1">
                            <a:latin typeface="Cambria Math" panose="02040503050406030204" pitchFamily="18" charset="0"/>
                            <a:ea typeface="Cambria Math" panose="02040503050406030204" pitchFamily="18" charset="0"/>
                          </a:rPr>
                          <m:t>Ω</m:t>
                        </m:r>
                        <m:d>
                          <m:dPr>
                            <m:ctrlPr>
                              <a:rPr lang="en-US" sz="2800" i="1">
                                <a:latin typeface="Cambria Math" panose="02040503050406030204" pitchFamily="18" charset="0"/>
                                <a:ea typeface="Cambria Math" panose="02040503050406030204" pitchFamily="18" charset="0"/>
                              </a:rPr>
                            </m:ctrlPr>
                          </m:dPr>
                          <m:e>
                            <m:f>
                              <m:fPr>
                                <m:ctrlPr>
                                  <a:rPr lang="en-US" sz="2800" i="1">
                                    <a:latin typeface="Cambria Math" panose="02040503050406030204" pitchFamily="18" charset="0"/>
                                  </a:rPr>
                                </m:ctrlPr>
                              </m:fPr>
                              <m:num>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1/4</m:t>
                                    </m:r>
                                  </m:sup>
                                </m:sSup>
                              </m:num>
                              <m:den>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log</m:t>
                                    </m:r>
                                  </m:fName>
                                  <m:e>
                                    <m:r>
                                      <a:rPr lang="en-US" sz="2800" i="1">
                                        <a:latin typeface="Cambria Math" panose="02040503050406030204" pitchFamily="18" charset="0"/>
                                      </a:rPr>
                                      <m:t>𝑛</m:t>
                                    </m:r>
                                  </m:e>
                                </m:func>
                              </m:den>
                            </m:f>
                          </m:e>
                        </m:d>
                      </m:e>
                    </m:func>
                    <m:r>
                      <a:rPr lang="en-US" sz="2800" b="0" i="1" smtClean="0">
                        <a:latin typeface="Cambria Math" panose="02040503050406030204" pitchFamily="18" charset="0"/>
                        <a:ea typeface="Cambria Math" panose="02040503050406030204" pitchFamily="18" charset="0"/>
                      </a:rPr>
                      <m:t>.</m:t>
                    </m:r>
                  </m:oMath>
                </a14:m>
                <a:r>
                  <a:rPr lang="en-US" sz="2800" i="1" dirty="0" smtClean="0">
                    <a:latin typeface="Cambria Math" panose="02040503050406030204" pitchFamily="18" charset="0"/>
                  </a:rPr>
                  <a:t> </a:t>
                </a:r>
                <a:endParaRPr lang="en-US" sz="2800" dirty="0"/>
              </a:p>
              <a:p>
                <a:r>
                  <a:rPr lang="en-US" sz="2800" b="1" dirty="0" smtClean="0"/>
                  <a:t> </a:t>
                </a:r>
                <a:endParaRPr lang="en-US" sz="2800" b="1" dirty="0"/>
              </a:p>
            </p:txBody>
          </p:sp>
        </mc:Choice>
        <mc:Fallback xmlns="">
          <p:sp>
            <p:nvSpPr>
              <p:cNvPr id="54" name="Rectangle 53"/>
              <p:cNvSpPr>
                <a:spLocks noRot="1" noChangeAspect="1" noMove="1" noResize="1" noEditPoints="1" noAdjustHandles="1" noChangeArrowheads="1" noChangeShapeType="1" noTextEdit="1"/>
              </p:cNvSpPr>
              <p:nvPr/>
            </p:nvSpPr>
            <p:spPr>
              <a:xfrm>
                <a:off x="6451600" y="5716865"/>
                <a:ext cx="4029501" cy="1285160"/>
              </a:xfrm>
              <a:prstGeom prst="rect">
                <a:avLst/>
              </a:prstGeom>
              <a:blipFill rotWithShape="0">
                <a:blip r:embed="rId9"/>
                <a:stretch>
                  <a:fillRect/>
                </a:stretch>
              </a:blipFill>
            </p:spPr>
            <p:txBody>
              <a:bodyPr/>
              <a:lstStyle/>
              <a:p>
                <a:r>
                  <a:rPr lang="en-US">
                    <a:noFill/>
                  </a:rPr>
                  <a:t> </a:t>
                </a:r>
              </a:p>
            </p:txBody>
          </p:sp>
        </mc:Fallback>
      </mc:AlternateContent>
      <p:sp>
        <p:nvSpPr>
          <p:cNvPr id="55" name="Oval 54"/>
          <p:cNvSpPr/>
          <p:nvPr/>
        </p:nvSpPr>
        <p:spPr>
          <a:xfrm>
            <a:off x="1283383" y="3839321"/>
            <a:ext cx="70785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8" name="TextBox 57"/>
          <p:cNvSpPr txBox="1"/>
          <p:nvPr/>
        </p:nvSpPr>
        <p:spPr>
          <a:xfrm>
            <a:off x="4409291" y="3449503"/>
            <a:ext cx="683200" cy="957955"/>
          </a:xfrm>
          <a:prstGeom prst="rect">
            <a:avLst/>
          </a:prstGeom>
          <a:noFill/>
        </p:spPr>
        <p:txBody>
          <a:bodyPr wrap="none" rtlCol="0">
            <a:spAutoFit/>
          </a:bodyPr>
          <a:lstStyle/>
          <a:p>
            <a:r>
              <a:rPr lang="en-US" sz="5625" dirty="0"/>
              <a:t>…</a:t>
            </a:r>
          </a:p>
        </p:txBody>
      </p:sp>
      <p:sp>
        <p:nvSpPr>
          <p:cNvPr id="59" name="Oval 58"/>
          <p:cNvSpPr/>
          <p:nvPr/>
        </p:nvSpPr>
        <p:spPr>
          <a:xfrm>
            <a:off x="5085858" y="3829113"/>
            <a:ext cx="566051"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60" name="Oval 59"/>
          <p:cNvSpPr/>
          <p:nvPr/>
        </p:nvSpPr>
        <p:spPr>
          <a:xfrm>
            <a:off x="5041420" y="2720242"/>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Tree>
    <p:extLst>
      <p:ext uri="{BB962C8B-B14F-4D97-AF65-F5344CB8AC3E}">
        <p14:creationId xmlns:p14="http://schemas.microsoft.com/office/powerpoint/2010/main" val="53778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53" grpId="0" animBg="1"/>
      <p:bldP spid="5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Ideal </a:t>
            </a:r>
            <a:r>
              <a:rPr lang="en-US" dirty="0" err="1" smtClean="0"/>
              <a:t>iMHFs</a:t>
            </a:r>
            <a:r>
              <a:rPr lang="en-US" dirty="0" smtClean="0"/>
              <a:t> Don’t Exist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endParaRPr lang="en-US" dirty="0" smtClean="0"/>
              </a:p>
              <a:p>
                <a:r>
                  <a:rPr lang="en-US" b="1" dirty="0" err="1" smtClean="0"/>
                  <a:t>Thm</a:t>
                </a:r>
                <a:r>
                  <a:rPr lang="en-US" b="1" dirty="0" smtClean="0"/>
                  <a:t>:</a:t>
                </a:r>
                <a:r>
                  <a:rPr lang="en-US" dirty="0" smtClean="0"/>
                  <a:t> </a:t>
                </a:r>
                <a:r>
                  <a:rPr lang="en-US" dirty="0"/>
                  <a:t>If G has n </a:t>
                </a:r>
                <a:r>
                  <a:rPr lang="en-US" dirty="0" smtClean="0"/>
                  <a:t>nodes and constant </a:t>
                </a:r>
                <a:r>
                  <a:rPr lang="en-US" dirty="0"/>
                  <a:t>in-degree </a:t>
                </a:r>
                <a:r>
                  <a:rPr lang="en-US" dirty="0" smtClean="0"/>
                  <a:t>δ=O(1</a:t>
                </a:r>
                <a:r>
                  <a:rPr lang="en-US" dirty="0"/>
                  <a:t>) then G is :</a:t>
                </a:r>
              </a:p>
              <a:p>
                <a:pPr marL="0" indent="0" algn="ctr">
                  <a:buNone/>
                </a:pPr>
                <a14:m>
                  <m:oMath xmlns:m="http://schemas.openxmlformats.org/officeDocument/2006/math">
                    <m:d>
                      <m:dPr>
                        <m:ctrlPr>
                          <a:rPr lang="en-US" i="1">
                            <a:latin typeface="Cambria Math" panose="02040503050406030204" pitchFamily="18" charset="0"/>
                          </a:rPr>
                        </m:ctrlPr>
                      </m:dPr>
                      <m:e>
                        <m:r>
                          <a:rPr lang="en-US" b="0" i="1" smtClean="0">
                            <a:latin typeface="Cambria Math"/>
                          </a:rPr>
                          <m:t>𝑂</m:t>
                        </m:r>
                        <m:d>
                          <m:dPr>
                            <m:ctrlPr>
                              <a:rPr lang="en-US" b="0" i="1" smtClean="0">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𝑛</m:t>
                                </m:r>
                                <m:func>
                                  <m:funcPr>
                                    <m:ctrlPr>
                                      <a:rPr lang="en-US" i="1">
                                        <a:latin typeface="Cambria Math" panose="02040503050406030204" pitchFamily="18" charset="0"/>
                                      </a:rPr>
                                    </m:ctrlPr>
                                  </m:funcPr>
                                  <m:fName>
                                    <m:r>
                                      <m:rPr>
                                        <m:sty m:val="p"/>
                                      </m:rPr>
                                      <a:rPr lang="en-US">
                                        <a:latin typeface="Cambria Math"/>
                                      </a:rPr>
                                      <m:t>log</m:t>
                                    </m:r>
                                  </m:fName>
                                  <m:e>
                                    <m:func>
                                      <m:funcPr>
                                        <m:ctrlPr>
                                          <a:rPr lang="en-US" i="1">
                                            <a:latin typeface="Cambria Math" panose="02040503050406030204" pitchFamily="18" charset="0"/>
                                          </a:rPr>
                                        </m:ctrlPr>
                                      </m:funcPr>
                                      <m:fName>
                                        <m:r>
                                          <m:rPr>
                                            <m:sty m:val="p"/>
                                          </m:rPr>
                                          <a:rPr lang="en-US">
                                            <a:latin typeface="Cambria Math"/>
                                          </a:rPr>
                                          <m:t>log</m:t>
                                        </m:r>
                                      </m:fName>
                                      <m:e>
                                        <m:r>
                                          <a:rPr lang="en-US" i="1">
                                            <a:latin typeface="Cambria Math"/>
                                          </a:rPr>
                                          <m:t>𝑛</m:t>
                                        </m:r>
                                      </m:e>
                                    </m:func>
                                  </m:e>
                                </m:func>
                              </m:num>
                              <m:den>
                                <m:func>
                                  <m:funcPr>
                                    <m:ctrlPr>
                                      <a:rPr lang="en-US" i="1">
                                        <a:latin typeface="Cambria Math" panose="02040503050406030204" pitchFamily="18" charset="0"/>
                                      </a:rPr>
                                    </m:ctrlPr>
                                  </m:funcPr>
                                  <m:fName>
                                    <m:r>
                                      <m:rPr>
                                        <m:sty m:val="p"/>
                                      </m:rPr>
                                      <a:rPr lang="en-US">
                                        <a:latin typeface="Cambria Math"/>
                                      </a:rPr>
                                      <m:t>log</m:t>
                                    </m:r>
                                  </m:fName>
                                  <m:e>
                                    <m:d>
                                      <m:dPr>
                                        <m:ctrlPr>
                                          <a:rPr lang="en-US" i="1">
                                            <a:latin typeface="Cambria Math" panose="02040503050406030204" pitchFamily="18" charset="0"/>
                                          </a:rPr>
                                        </m:ctrlPr>
                                      </m:dPr>
                                      <m:e>
                                        <m:r>
                                          <a:rPr lang="en-US" i="1">
                                            <a:latin typeface="Cambria Math"/>
                                          </a:rPr>
                                          <m:t>𝑛</m:t>
                                        </m:r>
                                      </m:e>
                                    </m:d>
                                  </m:e>
                                </m:func>
                              </m:den>
                            </m:f>
                          </m:e>
                        </m:d>
                        <m:r>
                          <a:rPr lang="en-US" i="1">
                            <a:latin typeface="Cambria Math"/>
                          </a:rPr>
                          <m:t>,  </m:t>
                        </m:r>
                        <m:f>
                          <m:fPr>
                            <m:ctrlPr>
                              <a:rPr lang="en-US" i="1">
                                <a:latin typeface="Cambria Math" panose="02040503050406030204" pitchFamily="18" charset="0"/>
                              </a:rPr>
                            </m:ctrlPr>
                          </m:fPr>
                          <m:num>
                            <m:r>
                              <a:rPr lang="en-US" b="0" i="1" smtClean="0">
                                <a:latin typeface="Cambria Math"/>
                              </a:rPr>
                              <m:t>𝑛</m:t>
                            </m:r>
                          </m:num>
                          <m:den>
                            <m:func>
                              <m:funcPr>
                                <m:ctrlPr>
                                  <a:rPr lang="en-US" i="1" smtClean="0">
                                    <a:latin typeface="Cambria Math" panose="02040503050406030204" pitchFamily="18" charset="0"/>
                                  </a:rPr>
                                </m:ctrlPr>
                              </m:funcPr>
                              <m:fName>
                                <m:r>
                                  <m:rPr>
                                    <m:sty m:val="p"/>
                                  </m:rPr>
                                  <a:rPr lang="en-US" i="0" smtClean="0">
                                    <a:latin typeface="Cambria Math"/>
                                  </a:rPr>
                                  <m:t>log</m:t>
                                </m:r>
                                <m:r>
                                  <a:rPr lang="en-US" b="0" i="1" baseline="30000" smtClean="0">
                                    <a:latin typeface="Cambria Math"/>
                                  </a:rPr>
                                  <m:t>2</m:t>
                                </m:r>
                              </m:fName>
                              <m:e>
                                <m:r>
                                  <a:rPr lang="en-US" b="0" i="1" smtClean="0">
                                    <a:latin typeface="Cambria Math"/>
                                  </a:rPr>
                                  <m:t>𝑛</m:t>
                                </m:r>
                              </m:e>
                            </m:func>
                          </m:den>
                        </m:f>
                      </m:e>
                    </m:d>
                  </m:oMath>
                </a14:m>
                <a:r>
                  <a:rPr lang="en-US" dirty="0"/>
                  <a:t>-reducible.</a:t>
                </a:r>
              </a:p>
              <a:p>
                <a:pPr marL="0" indent="0">
                  <a:buNone/>
                </a:pPr>
                <a:endParaRPr lang="en-US" dirty="0"/>
              </a:p>
              <a:p>
                <a:r>
                  <a:rPr lang="en-US" b="1" dirty="0" err="1" smtClean="0"/>
                  <a:t>Thm</a:t>
                </a:r>
                <a:r>
                  <a:rPr lang="en-US" b="1" dirty="0" smtClean="0"/>
                  <a:t>: </a:t>
                </a:r>
                <a:r>
                  <a:rPr lang="en-US" dirty="0" smtClean="0"/>
                  <a:t>If </a:t>
                </a:r>
                <a:r>
                  <a:rPr lang="en-US" dirty="0"/>
                  <a:t>G has n nodes and constant in-degree then:</a:t>
                </a:r>
              </a:p>
              <a:p>
                <a:endParaRPr lang="en-US" dirty="0"/>
              </a:p>
              <a:p>
                <a:pPr marL="0" indent="0" algn="ctr">
                  <a:buNone/>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r>
                        <m:rPr>
                          <m:sty m:val="p"/>
                        </m:rPr>
                        <a:rPr lang="el-GR" i="1" smtClean="0">
                          <a:latin typeface="Cambria Math"/>
                          <a:ea typeface="Cambria Math"/>
                        </a:rPr>
                        <m:t>ε</m:t>
                      </m:r>
                      <m:r>
                        <a:rPr lang="en-US" b="0" i="1" smtClean="0">
                          <a:latin typeface="Cambria Math"/>
                          <a:ea typeface="Cambria Math"/>
                        </a:rPr>
                        <m:t>&gt;0</m:t>
                      </m:r>
                      <m:r>
                        <a:rPr lang="en-US" b="0" i="0" smtClean="0">
                          <a:latin typeface="Cambria Math"/>
                          <a:ea typeface="Cambria Math"/>
                        </a:rPr>
                        <m:t>    </m:t>
                      </m:r>
                      <m:r>
                        <m:rPr>
                          <m:sty m:val="p"/>
                        </m:rPr>
                        <a:rPr lang="en-US">
                          <a:latin typeface="Cambria Math" panose="02040503050406030204" pitchFamily="18" charset="0"/>
                        </a:rPr>
                        <m:t>E</m:t>
                      </m:r>
                      <m:r>
                        <m:rPr>
                          <m:sty m:val="p"/>
                        </m:rPr>
                        <a:rPr lang="en-US" baseline="-25000">
                          <a:latin typeface="Cambria Math" panose="02040503050406030204" pitchFamily="18" charset="0"/>
                        </a:rPr>
                        <m:t>R</m:t>
                      </m:r>
                      <m:d>
                        <m:dPr>
                          <m:ctrlPr>
                            <a:rPr lang="en-US" i="1">
                              <a:latin typeface="Cambria Math" panose="02040503050406030204" pitchFamily="18" charset="0"/>
                            </a:rPr>
                          </m:ctrlPr>
                        </m:dPr>
                        <m:e>
                          <m:r>
                            <a:rPr lang="en-US" b="0" i="1" smtClean="0">
                              <a:latin typeface="Cambria Math"/>
                            </a:rPr>
                            <m:t>𝐺</m:t>
                          </m:r>
                        </m:e>
                      </m:d>
                      <m:r>
                        <a:rPr lang="en-US" b="0" i="1" smtClean="0">
                          <a:latin typeface="Cambria Math"/>
                        </a:rPr>
                        <m:t>=</m:t>
                      </m:r>
                      <m:r>
                        <a:rPr lang="en-US" b="0" i="1" smtClean="0">
                          <a:latin typeface="Cambria Math"/>
                        </a:rPr>
                        <m:t>𝑜</m:t>
                      </m:r>
                      <m:d>
                        <m:dPr>
                          <m:ctrlPr>
                            <a:rPr lang="en-US" i="1">
                              <a:latin typeface="Cambria Math" panose="02040503050406030204" pitchFamily="18" charset="0"/>
                            </a:rPr>
                          </m:ctrlPr>
                        </m:dPr>
                        <m:e>
                          <m:f>
                            <m:fPr>
                              <m:ctrlPr>
                                <a:rPr lang="en-US" i="1" smtClean="0">
                                  <a:latin typeface="Cambria Math" panose="02040503050406030204" pitchFamily="18" charset="0"/>
                                </a:rPr>
                              </m:ctrlPr>
                            </m:fPr>
                            <m:num>
                              <m:r>
                                <a:rPr lang="en-US" b="0" i="1" smtClean="0">
                                  <a:latin typeface="Cambria Math"/>
                                </a:rPr>
                                <m:t>𝑛</m:t>
                              </m:r>
                              <m:r>
                                <a:rPr lang="en-US" b="0" i="1" baseline="30000" smtClean="0">
                                  <a:latin typeface="Cambria Math"/>
                                </a:rPr>
                                <m:t>2</m:t>
                              </m:r>
                            </m:num>
                            <m:den>
                              <m:sSup>
                                <m:sSupPr>
                                  <m:ctrlPr>
                                    <a:rPr lang="en-US" i="1" smtClean="0">
                                      <a:latin typeface="Cambria Math" panose="02040503050406030204" pitchFamily="18" charset="0"/>
                                    </a:rPr>
                                  </m:ctrlPr>
                                </m:sSupPr>
                                <m:e>
                                  <m:r>
                                    <m:rPr>
                                      <m:sty m:val="p"/>
                                    </m:rPr>
                                    <a:rPr lang="en-US" b="0" i="0" smtClean="0">
                                      <a:latin typeface="Cambria Math"/>
                                    </a:rPr>
                                    <m:t>log</m:t>
                                  </m:r>
                                  <m:r>
                                    <a:rPr lang="en-US" b="0" i="1" smtClean="0">
                                      <a:latin typeface="Cambria Math"/>
                                    </a:rPr>
                                    <m:t>⁡(</m:t>
                                  </m:r>
                                  <m:r>
                                    <a:rPr lang="en-US" b="0" i="1" smtClean="0">
                                      <a:latin typeface="Cambria Math"/>
                                    </a:rPr>
                                    <m:t>𝑛</m:t>
                                  </m:r>
                                  <m:r>
                                    <a:rPr lang="en-US" b="0" i="1" smtClean="0">
                                      <a:latin typeface="Cambria Math"/>
                                    </a:rPr>
                                    <m:t>)</m:t>
                                  </m:r>
                                </m:e>
                                <m:sup>
                                  <m:r>
                                    <a:rPr lang="en-US" b="0" i="1" smtClean="0">
                                      <a:latin typeface="Cambria Math"/>
                                    </a:rPr>
                                    <m:t>1−</m:t>
                                  </m:r>
                                  <m:r>
                                    <m:rPr>
                                      <m:sty m:val="p"/>
                                    </m:rPr>
                                    <a:rPr lang="el-GR" b="0" i="1" smtClean="0">
                                      <a:latin typeface="Cambria Math"/>
                                    </a:rPr>
                                    <m:t>ε</m:t>
                                  </m:r>
                                </m:sup>
                              </m:sSup>
                            </m:den>
                          </m:f>
                          <m:r>
                            <a:rPr lang="en-US" i="1">
                              <a:latin typeface="Cambria Math"/>
                            </a:rPr>
                            <m:t>+</m:t>
                          </m:r>
                          <m:r>
                            <a:rPr lang="en-US" b="0" i="1" smtClean="0">
                              <a:latin typeface="Cambria Math"/>
                            </a:rPr>
                            <m:t>𝑛𝑅</m:t>
                          </m:r>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a:stretch>
              </a:blipFill>
            </p:spPr>
            <p:txBody>
              <a:bodyPr/>
              <a:lstStyle/>
              <a:p>
                <a:r>
                  <a:rPr lang="en-US">
                    <a:noFill/>
                  </a:rPr>
                  <a:t> </a:t>
                </a:r>
              </a:p>
            </p:txBody>
          </p:sp>
        </mc:Fallback>
      </mc:AlternateContent>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9046" y="300507"/>
            <a:ext cx="2438826" cy="2118569"/>
          </a:xfrm>
          <a:prstGeom prst="rect">
            <a:avLst/>
          </a:prstGeom>
        </p:spPr>
      </p:pic>
    </p:spTree>
    <p:extLst>
      <p:ext uri="{BB962C8B-B14F-4D97-AF65-F5344CB8AC3E}">
        <p14:creationId xmlns:p14="http://schemas.microsoft.com/office/powerpoint/2010/main" val="6506033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c-Ideal </a:t>
            </a:r>
            <a:r>
              <a:rPr lang="en-US" dirty="0" err="1" smtClean="0"/>
              <a:t>iMHFs</a:t>
            </a:r>
            <a:r>
              <a:rPr lang="en-US" dirty="0" smtClean="0"/>
              <a:t> exist?</a:t>
            </a:r>
            <a:endParaRPr lang="en-US" dirty="0"/>
          </a:p>
        </p:txBody>
      </p:sp>
      <p:sp>
        <p:nvSpPr>
          <p:cNvPr id="12" name="Rectangle 11"/>
          <p:cNvSpPr/>
          <p:nvPr/>
        </p:nvSpPr>
        <p:spPr>
          <a:xfrm>
            <a:off x="383683" y="4602435"/>
            <a:ext cx="11022058" cy="79225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13" name="Rectangle 12"/>
              <p:cNvSpPr/>
              <p:nvPr/>
            </p:nvSpPr>
            <p:spPr>
              <a:xfrm>
                <a:off x="383683" y="4592806"/>
                <a:ext cx="10804349" cy="818942"/>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𝐓𝐡𝐦</m:t>
                    </m:r>
                    <m:r>
                      <a:rPr lang="en-US" sz="2800" b="1" i="0" smtClean="0">
                        <a:solidFill>
                          <a:schemeClr val="tx1"/>
                        </a:solidFill>
                        <a:latin typeface="Cambria Math" panose="02040503050406030204" pitchFamily="18" charset="0"/>
                      </a:rPr>
                      <m:t>[</m:t>
                    </m:r>
                    <m:r>
                      <a:rPr lang="en-US" sz="2800" b="1" i="0" smtClean="0">
                        <a:solidFill>
                          <a:schemeClr val="tx1"/>
                        </a:solidFill>
                        <a:latin typeface="Cambria Math" panose="02040503050406030204" pitchFamily="18" charset="0"/>
                      </a:rPr>
                      <m:t>𝐀𝐒𝟏𝟓</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There is a DAG G with </a:t>
                </a:r>
                <a14:m>
                  <m:oMath xmlns:m="http://schemas.openxmlformats.org/officeDocument/2006/math">
                    <m:r>
                      <m:rPr>
                        <m:sty m:val="p"/>
                      </m:rPr>
                      <a:rPr lang="en-US" sz="2800">
                        <a:latin typeface="Cambria Math" panose="02040503050406030204" pitchFamily="18" charset="0"/>
                      </a:rPr>
                      <m:t>CC</m:t>
                    </m:r>
                    <m:d>
                      <m:dPr>
                        <m:ctrlPr>
                          <a:rPr lang="en-US" sz="2800" i="1">
                            <a:latin typeface="Cambria Math" panose="02040503050406030204" pitchFamily="18" charset="0"/>
                          </a:rPr>
                        </m:ctrlPr>
                      </m:dPr>
                      <m:e>
                        <m:r>
                          <a:rPr lang="en-US" sz="2800" i="1">
                            <a:latin typeface="Cambria Math" panose="02040503050406030204" pitchFamily="18" charset="0"/>
                          </a:rPr>
                          <m:t>𝐺</m:t>
                        </m:r>
                      </m:e>
                    </m:d>
                    <m:r>
                      <a:rPr lang="en-US" sz="2800" i="1">
                        <a:latin typeface="Cambria Math" panose="02040503050406030204" pitchFamily="18" charset="0"/>
                        <a:ea typeface="Cambria Math" panose="02040503050406030204" pitchFamily="18" charset="0"/>
                      </a:rPr>
                      <m:t>=</m:t>
                    </m:r>
                    <m:r>
                      <m:rPr>
                        <m:sty m:val="p"/>
                      </m:rPr>
                      <a:rPr lang="el-GR" sz="2800" i="1">
                        <a:latin typeface="Cambria Math" panose="02040503050406030204" pitchFamily="18" charset="0"/>
                        <a:ea typeface="Cambria Math" panose="02040503050406030204" pitchFamily="18" charset="0"/>
                      </a:rPr>
                      <m:t>Ω</m:t>
                    </m:r>
                    <m:d>
                      <m:dPr>
                        <m:ctrlPr>
                          <a:rPr lang="el-GR" sz="2800" i="1" smtClean="0">
                            <a:latin typeface="Cambria Math" panose="02040503050406030204" pitchFamily="18" charset="0"/>
                            <a:ea typeface="Cambria Math" panose="02040503050406030204" pitchFamily="18" charset="0"/>
                          </a:rPr>
                        </m:ctrlPr>
                      </m:dPr>
                      <m:e>
                        <m:f>
                          <m:fPr>
                            <m:ctrlPr>
                              <a:rPr lang="en-US" sz="2800" i="1">
                                <a:latin typeface="Cambria Math" panose="02040503050406030204" pitchFamily="18" charset="0"/>
                                <a:ea typeface="Cambria Math" panose="02040503050406030204" pitchFamily="18" charset="0"/>
                              </a:rPr>
                            </m:ctrlPr>
                          </m:fPr>
                          <m:num>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𝑛</m:t>
                                </m:r>
                              </m:e>
                              <m:sup>
                                <m:r>
                                  <a:rPr lang="en-US" sz="2800" i="1">
                                    <a:latin typeface="Cambria Math" panose="02040503050406030204" pitchFamily="18" charset="0"/>
                                    <a:ea typeface="Cambria Math" panose="02040503050406030204" pitchFamily="18" charset="0"/>
                                  </a:rPr>
                                  <m:t>2</m:t>
                                </m:r>
                              </m:sup>
                            </m:sSup>
                          </m:num>
                          <m:den>
                            <m:func>
                              <m:funcPr>
                                <m:ctrlPr>
                                  <a:rPr lang="en-US" sz="2800" i="1">
                                    <a:latin typeface="Cambria Math" panose="02040503050406030204" pitchFamily="18" charset="0"/>
                                    <a:ea typeface="Cambria Math" panose="02040503050406030204" pitchFamily="18" charset="0"/>
                                  </a:rPr>
                                </m:ctrlPr>
                              </m:funcPr>
                              <m:fName>
                                <m:sSup>
                                  <m:sSupPr>
                                    <m:ctrlPr>
                                      <a:rPr lang="en-US" sz="2800" i="1">
                                        <a:latin typeface="Cambria Math" panose="02040503050406030204" pitchFamily="18" charset="0"/>
                                        <a:ea typeface="Cambria Math" panose="02040503050406030204" pitchFamily="18" charset="0"/>
                                      </a:rPr>
                                    </m:ctrlPr>
                                  </m:sSupPr>
                                  <m:e>
                                    <m:r>
                                      <m:rPr>
                                        <m:sty m:val="p"/>
                                      </m:rPr>
                                      <a:rPr lang="en-US" sz="2800">
                                        <a:latin typeface="Cambria Math" panose="02040503050406030204" pitchFamily="18" charset="0"/>
                                        <a:ea typeface="Cambria Math" panose="02040503050406030204" pitchFamily="18" charset="0"/>
                                      </a:rPr>
                                      <m:t>log</m:t>
                                    </m:r>
                                  </m:e>
                                  <m:sup>
                                    <m:r>
                                      <a:rPr lang="en-US" sz="2800" i="1">
                                        <a:latin typeface="Cambria Math" panose="02040503050406030204" pitchFamily="18" charset="0"/>
                                        <a:ea typeface="Cambria Math" panose="02040503050406030204" pitchFamily="18" charset="0"/>
                                      </a:rPr>
                                      <m:t>1</m:t>
                                    </m:r>
                                    <m:r>
                                      <a:rPr lang="en-US" sz="2800" b="0" i="1" smtClean="0">
                                        <a:latin typeface="Cambria Math" panose="02040503050406030204" pitchFamily="18" charset="0"/>
                                        <a:ea typeface="Cambria Math" panose="02040503050406030204" pitchFamily="18" charset="0"/>
                                      </a:rPr>
                                      <m:t>0+</m:t>
                                    </m:r>
                                    <m:r>
                                      <a:rPr lang="en-US" sz="2800" i="1">
                                        <a:latin typeface="Cambria Math" panose="02040503050406030204" pitchFamily="18" charset="0"/>
                                        <a:ea typeface="Cambria Math" panose="02040503050406030204" pitchFamily="18" charset="0"/>
                                      </a:rPr>
                                      <m:t>𝜀</m:t>
                                    </m:r>
                                  </m:sup>
                                </m:sSup>
                              </m:fName>
                              <m:e>
                                <m:r>
                                  <a:rPr lang="en-US" sz="2800" i="1">
                                    <a:latin typeface="Cambria Math" panose="02040503050406030204" pitchFamily="18" charset="0"/>
                                    <a:ea typeface="Cambria Math" panose="02040503050406030204" pitchFamily="18" charset="0"/>
                                  </a:rPr>
                                  <m:t>𝑛</m:t>
                                </m:r>
                              </m:e>
                            </m:func>
                            <m:r>
                              <a:rPr lang="en-US" sz="2800" b="0" i="1" smtClean="0">
                                <a:latin typeface="Cambria Math" panose="02040503050406030204" pitchFamily="18" charset="0"/>
                                <a:ea typeface="Cambria Math" panose="02040503050406030204" pitchFamily="18" charset="0"/>
                              </a:rPr>
                              <m:t> </m:t>
                            </m:r>
                          </m:den>
                        </m:f>
                      </m:e>
                    </m:d>
                    <m:r>
                      <a:rPr lang="en-US" sz="2800" b="0" i="0" smtClean="0">
                        <a:latin typeface="Cambria Math" panose="02040503050406030204" pitchFamily="18" charset="0"/>
                        <a:ea typeface="Cambria Math" panose="02040503050406030204" pitchFamily="18" charset="0"/>
                      </a:rPr>
                      <m:t> </m:t>
                    </m:r>
                  </m:oMath>
                </a14:m>
                <a:r>
                  <a:rPr lang="en-US" sz="2800" dirty="0" smtClean="0">
                    <a:solidFill>
                      <a:schemeClr val="tx1"/>
                    </a:solidFill>
                  </a:rPr>
                  <a:t>and </a:t>
                </a:r>
                <a14:m>
                  <m:oMath xmlns:m="http://schemas.openxmlformats.org/officeDocument/2006/math">
                    <m:r>
                      <a:rPr lang="en-US" sz="2800" i="1">
                        <a:latin typeface="Cambria Math" panose="02040503050406030204" pitchFamily="18" charset="0"/>
                        <a:ea typeface="Cambria Math" panose="02040503050406030204" pitchFamily="18" charset="0"/>
                      </a:rPr>
                      <m:t>𝛿</m:t>
                    </m:r>
                  </m:oMath>
                </a14:m>
                <a:r>
                  <a:rPr lang="en-US" sz="2800" dirty="0" smtClean="0">
                    <a:solidFill>
                      <a:schemeClr val="tx1"/>
                    </a:solidFill>
                  </a:rPr>
                  <a:t>=2. </a:t>
                </a:r>
                <a:endParaRPr lang="en-US" sz="2800" dirty="0">
                  <a:solidFill>
                    <a:schemeClr val="tx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383683" y="4592806"/>
                <a:ext cx="10804349" cy="818942"/>
              </a:xfrm>
              <a:prstGeom prst="rect">
                <a:avLst/>
              </a:prstGeom>
              <a:blipFill rotWithShape="0">
                <a:blip r:embed="rId2"/>
                <a:stretch>
                  <a:fillRect b="-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83683" y="1608917"/>
                <a:ext cx="10219944" cy="2823273"/>
              </a:xfrm>
              <a:prstGeom prst="rect">
                <a:avLst/>
              </a:prstGeom>
            </p:spPr>
            <p:txBody>
              <a:bodyPr wrap="square">
                <a:spAutoFit/>
              </a:bodyPr>
              <a:lstStyle/>
              <a:p>
                <a:r>
                  <a:rPr lang="en-US" sz="2800" b="1" dirty="0" smtClean="0"/>
                  <a:t>Reminder: </a:t>
                </a:r>
                <a:r>
                  <a:rPr lang="en-US" sz="2800" dirty="0" smtClean="0"/>
                  <a:t>DAG </a:t>
                </a:r>
                <a:r>
                  <a:rPr lang="en-US" sz="2800" dirty="0"/>
                  <a:t>G and a sequential pebbling algorithm N with</a:t>
                </a:r>
              </a:p>
              <a:p>
                <a:pPr marL="514350" indent="-514350">
                  <a:buAutoNum type="arabicPeriod"/>
                </a:pPr>
                <a:r>
                  <a:rPr lang="en-US" sz="2800" dirty="0"/>
                  <a:t>Constant </a:t>
                </a:r>
                <a:r>
                  <a:rPr lang="en-US" sz="2800" dirty="0" err="1"/>
                  <a:t>Indegree</a:t>
                </a:r>
                <a:r>
                  <a:rPr lang="en-US" sz="2800" dirty="0"/>
                  <a:t> (</a:t>
                </a:r>
                <a14:m>
                  <m:oMath xmlns:m="http://schemas.openxmlformats.org/officeDocument/2006/math">
                    <m:r>
                      <a:rPr lang="en-US" sz="2800" i="1">
                        <a:latin typeface="Cambria Math" panose="02040503050406030204" pitchFamily="18" charset="0"/>
                        <a:ea typeface="Cambria Math" panose="02040503050406030204" pitchFamily="18" charset="0"/>
                      </a:rPr>
                      <m:t>𝛿</m:t>
                    </m:r>
                    <m:r>
                      <a:rPr lang="en-US" sz="2800" i="1">
                        <a:latin typeface="Cambria Math" panose="02040503050406030204" pitchFamily="18" charset="0"/>
                        <a:ea typeface="Cambria Math" panose="02040503050406030204" pitchFamily="18" charset="0"/>
                      </a:rPr>
                      <m:t>=2)</m:t>
                    </m:r>
                  </m:oMath>
                </a14:m>
                <a:endParaRPr lang="en-US" sz="2800" dirty="0"/>
              </a:p>
              <a:p>
                <a:pPr marL="514350" indent="-514350">
                  <a:buFont typeface="Arial" panose="020B0604020202020204" pitchFamily="34" charset="0"/>
                  <a:buAutoNum type="arabicPeriod"/>
                </a:pPr>
                <a:endParaRPr lang="en-US" sz="2800" dirty="0"/>
              </a:p>
              <a:p>
                <a:pPr marL="514350" indent="-514350">
                  <a:buFont typeface="Arial" panose="020B0604020202020204" pitchFamily="34" charset="0"/>
                  <a:buAutoNum type="arabicPeriod"/>
                </a:pPr>
                <a:r>
                  <a:rPr lang="en-US" sz="2800" dirty="0"/>
                  <a:t>Quality</a:t>
                </a:r>
                <a:r>
                  <a:rPr lang="en-US" sz="2800" baseline="-25000" dirty="0" err="1"/>
                  <a:t>R</a:t>
                </a:r>
                <a:r>
                  <a:rPr lang="en-US" sz="2800" dirty="0"/>
                  <a:t>(A) </a:t>
                </a:r>
                <a14:m>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𝑐</m:t>
                    </m:r>
                  </m:oMath>
                </a14:m>
                <a:r>
                  <a:rPr lang="en-US" sz="2800" dirty="0"/>
                  <a:t> for every adversary A (c small).</a:t>
                </a:r>
              </a:p>
              <a:p>
                <a:pPr marL="514350" indent="-514350">
                  <a:buFont typeface="Arial" panose="020B0604020202020204" pitchFamily="34" charset="0"/>
                  <a:buAutoNum type="arabicPeriod"/>
                </a:pPr>
                <a:endParaRPr lang="en-US" sz="2800" dirty="0"/>
              </a:p>
              <a:p>
                <a:pPr marL="514350" indent="-514350">
                  <a:buFont typeface="Arial" panose="020B0604020202020204" pitchFamily="34" charset="0"/>
                  <a:buAutoNum type="arabicPeriod"/>
                </a:pPr>
                <a:r>
                  <a:rPr lang="en-US" sz="2800" dirty="0"/>
                  <a:t>E</a:t>
                </a:r>
                <a:r>
                  <a:rPr lang="en-US" sz="2800" baseline="-25000" dirty="0"/>
                  <a:t>R</a:t>
                </a:r>
                <a:r>
                  <a:rPr lang="en-US" sz="2800" dirty="0"/>
                  <a:t>(Naive) </a:t>
                </a:r>
                <a14:m>
                  <m:oMath xmlns:m="http://schemas.openxmlformats.org/officeDocument/2006/math">
                    <m:r>
                      <a:rPr lang="en-US" sz="2800" i="1">
                        <a:latin typeface="Cambria Math" panose="02040503050406030204" pitchFamily="18" charset="0"/>
                        <a:ea typeface="Cambria Math" panose="02040503050406030204" pitchFamily="18" charset="0"/>
                      </a:rPr>
                      <m:t>≥</m:t>
                    </m:r>
                    <m:f>
                      <m:fPr>
                        <m:ctrlPr>
                          <a:rPr lang="en-US"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𝑛</m:t>
                        </m:r>
                        <m:r>
                          <a:rPr lang="en-US" sz="2800" i="1" baseline="30000">
                            <a:latin typeface="Cambria Math" panose="02040503050406030204" pitchFamily="18" charset="0"/>
                            <a:ea typeface="Cambria Math" panose="02040503050406030204" pitchFamily="18" charset="0"/>
                          </a:rPr>
                          <m:t>2</m:t>
                        </m:r>
                      </m:num>
                      <m:den>
                        <m:r>
                          <a:rPr lang="en-US" sz="2800" i="1">
                            <a:latin typeface="Cambria Math" panose="02040503050406030204" pitchFamily="18" charset="0"/>
                            <a:ea typeface="Cambria Math" panose="02040503050406030204" pitchFamily="18" charset="0"/>
                          </a:rPr>
                          <m:t>𝜏</m:t>
                        </m:r>
                      </m:den>
                    </m:f>
                    <m:r>
                      <a:rPr lang="en-US" sz="2800" i="1">
                        <a:latin typeface="Cambria Math" panose="02040503050406030204" pitchFamily="18" charset="0"/>
                        <a:ea typeface="Cambria Math" panose="02040503050406030204" pitchFamily="18" charset="0"/>
                      </a:rPr>
                      <m:t>+</m:t>
                    </m:r>
                    <m:r>
                      <m:rPr>
                        <m:sty m:val="p"/>
                      </m:rPr>
                      <a:rPr lang="en-US" sz="2800">
                        <a:latin typeface="Cambria Math" panose="02040503050406030204" pitchFamily="18" charset="0"/>
                        <a:ea typeface="Cambria Math" panose="02040503050406030204" pitchFamily="18" charset="0"/>
                      </a:rPr>
                      <m:t>R</m:t>
                    </m:r>
                    <m:r>
                      <a:rPr lang="en-US" sz="2800" i="1">
                        <a:latin typeface="Cambria Math" panose="02040503050406030204" pitchFamily="18" charset="0"/>
                        <a:ea typeface="Cambria Math" panose="02040503050406030204" pitchFamily="18" charset="0"/>
                      </a:rPr>
                      <m:t>𝑛</m:t>
                    </m:r>
                  </m:oMath>
                </a14:m>
                <a:r>
                  <a:rPr lang="en-US" sz="2800" dirty="0"/>
                  <a:t> for </a:t>
                </a:r>
                <a14:m>
                  <m:oMath xmlns:m="http://schemas.openxmlformats.org/officeDocument/2006/math">
                    <m:r>
                      <a:rPr lang="en-US" sz="2800" i="1">
                        <a:latin typeface="Cambria Math" panose="02040503050406030204" pitchFamily="18" charset="0"/>
                        <a:ea typeface="Cambria Math" panose="02040503050406030204" pitchFamily="18" charset="0"/>
                      </a:rPr>
                      <m:t>𝜏</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𝑂</m:t>
                    </m:r>
                    <m:r>
                      <a:rPr lang="en-US" sz="2800" i="1">
                        <a:latin typeface="Cambria Math" panose="02040503050406030204" pitchFamily="18" charset="0"/>
                        <a:ea typeface="Cambria Math" panose="02040503050406030204" pitchFamily="18" charset="0"/>
                      </a:rPr>
                      <m:t>(1)</m:t>
                    </m:r>
                  </m:oMath>
                </a14:m>
                <a:r>
                  <a:rPr lang="en-US" sz="2800" dirty="0"/>
                  <a:t>. </a:t>
                </a:r>
              </a:p>
            </p:txBody>
          </p:sp>
        </mc:Choice>
        <mc:Fallback xmlns="">
          <p:sp>
            <p:nvSpPr>
              <p:cNvPr id="3" name="Rectangle 2"/>
              <p:cNvSpPr>
                <a:spLocks noRot="1" noChangeAspect="1" noMove="1" noResize="1" noEditPoints="1" noAdjustHandles="1" noChangeArrowheads="1" noChangeShapeType="1" noTextEdit="1"/>
              </p:cNvSpPr>
              <p:nvPr/>
            </p:nvSpPr>
            <p:spPr>
              <a:xfrm>
                <a:off x="383683" y="1608917"/>
                <a:ext cx="10219944" cy="2823273"/>
              </a:xfrm>
              <a:prstGeom prst="rect">
                <a:avLst/>
              </a:prstGeom>
              <a:blipFill rotWithShape="0">
                <a:blip r:embed="rId3"/>
                <a:stretch>
                  <a:fillRect l="-1253" t="-2160" b="-2160"/>
                </a:stretch>
              </a:blipFill>
            </p:spPr>
            <p:txBody>
              <a:bodyPr/>
              <a:lstStyle/>
              <a:p>
                <a:r>
                  <a:rPr lang="en-US">
                    <a:noFill/>
                  </a:rPr>
                  <a:t> </a:t>
                </a:r>
              </a:p>
            </p:txBody>
          </p:sp>
        </mc:Fallback>
      </mc:AlternateContent>
      <p:sp>
        <p:nvSpPr>
          <p:cNvPr id="26" name="Rectangle 25"/>
          <p:cNvSpPr/>
          <p:nvPr/>
        </p:nvSpPr>
        <p:spPr>
          <a:xfrm>
            <a:off x="409083" y="5643835"/>
            <a:ext cx="11022058" cy="79225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27" name="Rectangle 26"/>
              <p:cNvSpPr/>
              <p:nvPr/>
            </p:nvSpPr>
            <p:spPr>
              <a:xfrm>
                <a:off x="383682" y="5778351"/>
                <a:ext cx="10804349" cy="523220"/>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𝐂𝐨𝐫𝐨𝐥𝐥𝐚𝐫𝐲</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G is c=</a:t>
                </a:r>
                <a:r>
                  <a:rPr lang="en-US" sz="2800" dirty="0" err="1" smtClean="0">
                    <a:solidFill>
                      <a:schemeClr val="tx1"/>
                    </a:solidFill>
                  </a:rPr>
                  <a:t>polylog</a:t>
                </a:r>
                <a:r>
                  <a:rPr lang="en-US" sz="2800" dirty="0" smtClean="0">
                    <a:solidFill>
                      <a:schemeClr val="tx1"/>
                    </a:solidFill>
                  </a:rPr>
                  <a:t>(n)-Ideal. </a:t>
                </a:r>
                <a:endParaRPr lang="en-US" sz="2800" dirty="0">
                  <a:solidFill>
                    <a:schemeClr val="tx1"/>
                  </a:solidFill>
                </a:endParaRPr>
              </a:p>
            </p:txBody>
          </p:sp>
        </mc:Choice>
        <mc:Fallback xmlns="">
          <p:sp>
            <p:nvSpPr>
              <p:cNvPr id="27" name="Rectangle 26"/>
              <p:cNvSpPr>
                <a:spLocks noRot="1" noChangeAspect="1" noMove="1" noResize="1" noEditPoints="1" noAdjustHandles="1" noChangeArrowheads="1" noChangeShapeType="1" noTextEdit="1"/>
              </p:cNvSpPr>
              <p:nvPr/>
            </p:nvSpPr>
            <p:spPr>
              <a:xfrm>
                <a:off x="383682" y="5778351"/>
                <a:ext cx="10804349" cy="523220"/>
              </a:xfrm>
              <a:prstGeom prst="rect">
                <a:avLst/>
              </a:prstGeom>
              <a:blipFill rotWithShape="0">
                <a:blip r:embed="rId4"/>
                <a:stretch>
                  <a:fillRect t="-11628" b="-32558"/>
                </a:stretch>
              </a:blipFill>
            </p:spPr>
            <p:txBody>
              <a:bodyPr/>
              <a:lstStyle/>
              <a:p>
                <a:r>
                  <a:rPr lang="en-US">
                    <a:noFill/>
                  </a:rPr>
                  <a:t> </a:t>
                </a:r>
              </a:p>
            </p:txBody>
          </p:sp>
        </mc:Fallback>
      </mc:AlternateContent>
    </p:spTree>
    <p:extLst>
      <p:ext uri="{BB962C8B-B14F-4D97-AF65-F5344CB8AC3E}">
        <p14:creationId xmlns:p14="http://schemas.microsoft.com/office/powerpoint/2010/main" val="158955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358283" y="2281406"/>
                <a:ext cx="10804349" cy="1212127"/>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𝐋𝐞𝐦𝐦𝐚</m:t>
                    </m:r>
                    <m:r>
                      <a:rPr lang="en-US" sz="2800" b="1" i="0" smtClean="0">
                        <a:solidFill>
                          <a:schemeClr val="tx1"/>
                        </a:solidFill>
                        <a:latin typeface="Cambria Math" panose="02040503050406030204" pitchFamily="18" charset="0"/>
                      </a:rPr>
                      <m:t>[</m:t>
                    </m:r>
                    <m:r>
                      <a:rPr lang="en-US" sz="2800" b="1" i="0" smtClean="0">
                        <a:solidFill>
                          <a:schemeClr val="tx1"/>
                        </a:solidFill>
                        <a:latin typeface="Cambria Math" panose="02040503050406030204" pitchFamily="18" charset="0"/>
                      </a:rPr>
                      <m:t>𝐕𝐚𝐥𝐢𝐚𝐧𝐭𝟕𝟕</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Let G=(V,E) be a DAG with depth </a:t>
                </a:r>
                <a14:m>
                  <m:oMath xmlns:m="http://schemas.openxmlformats.org/officeDocument/2006/math">
                    <m:r>
                      <m:rPr>
                        <m:sty m:val="p"/>
                      </m:rPr>
                      <a:rPr lang="en-US" sz="2800" b="0" i="0" smtClean="0">
                        <a:latin typeface="Cambria Math" panose="02040503050406030204" pitchFamily="18" charset="0"/>
                        <a:ea typeface="Cambria Math" panose="02040503050406030204" pitchFamily="18" charset="0"/>
                      </a:rPr>
                      <m:t>d</m:t>
                    </m:r>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𝑛</m:t>
                    </m:r>
                  </m:oMath>
                </a14:m>
                <a:r>
                  <a:rPr lang="en-US" sz="2800" dirty="0" smtClean="0">
                    <a:solidFill>
                      <a:schemeClr val="tx1"/>
                    </a:solidFill>
                  </a:rPr>
                  <a:t> then there is </a:t>
                </a:r>
                <a:r>
                  <a:rPr lang="en-US" sz="2800" dirty="0" smtClean="0"/>
                  <a:t>a set S</a:t>
                </a:r>
                <a14:m>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𝑉</m:t>
                    </m:r>
                  </m:oMath>
                </a14:m>
                <a:r>
                  <a:rPr lang="en-US" sz="2800" dirty="0" smtClean="0"/>
                  <a:t> of at most </a:t>
                </a:r>
                <a14:m>
                  <m:oMath xmlns:m="http://schemas.openxmlformats.org/officeDocument/2006/math">
                    <m:d>
                      <m:dPr>
                        <m:ctrlPr>
                          <a:rPr lang="en-US" sz="2800" i="1" smtClean="0">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panose="02040503050406030204" pitchFamily="18" charset="0"/>
                              </a:rPr>
                              <m:t>𝑛</m:t>
                            </m:r>
                            <m:r>
                              <a:rPr lang="en-US" sz="2800" i="1">
                                <a:latin typeface="Cambria Math" panose="02040503050406030204" pitchFamily="18" charset="0"/>
                                <a:ea typeface="Cambria Math" panose="02040503050406030204" pitchFamily="18" charset="0"/>
                              </a:rPr>
                              <m:t>𝛿</m:t>
                            </m:r>
                          </m:num>
                          <m:den>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log</m:t>
                                </m:r>
                              </m:fName>
                              <m:e>
                                <m:r>
                                  <a:rPr lang="en-US" sz="2800" i="1">
                                    <a:latin typeface="Cambria Math" panose="02040503050406030204" pitchFamily="18" charset="0"/>
                                  </a:rPr>
                                  <m:t>𝑑</m:t>
                                </m:r>
                              </m:e>
                            </m:func>
                          </m:den>
                        </m:f>
                      </m:e>
                    </m:d>
                  </m:oMath>
                </a14:m>
                <a:r>
                  <a:rPr lang="en-US" sz="2800" dirty="0" smtClean="0"/>
                  <a:t> nodes such that depth(G-S)</a:t>
                </a:r>
                <a14:m>
                  <m:oMath xmlns:m="http://schemas.openxmlformats.org/officeDocument/2006/math">
                    <m:r>
                      <a:rPr lang="en-US" sz="2800" i="1" smtClean="0">
                        <a:latin typeface="Cambria Math" panose="02040503050406030204" pitchFamily="18" charset="0"/>
                        <a:ea typeface="Cambria Math" panose="02040503050406030204" pitchFamily="18" charset="0"/>
                      </a:rPr>
                      <m:t>≤</m:t>
                    </m:r>
                    <m:f>
                      <m:fPr>
                        <m:type m:val="skw"/>
                        <m:ctrlPr>
                          <a:rPr lang="en-US" sz="280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𝑑</m:t>
                        </m:r>
                      </m:num>
                      <m:den>
                        <m:r>
                          <a:rPr lang="en-US" sz="2800" b="0" i="1" smtClean="0">
                            <a:latin typeface="Cambria Math" panose="02040503050406030204" pitchFamily="18" charset="0"/>
                            <a:ea typeface="Cambria Math" panose="02040503050406030204" pitchFamily="18" charset="0"/>
                          </a:rPr>
                          <m:t>2</m:t>
                        </m:r>
                      </m:den>
                    </m:f>
                  </m:oMath>
                </a14:m>
                <a:r>
                  <a:rPr lang="en-US" sz="2800" dirty="0" smtClean="0">
                    <a:solidFill>
                      <a:schemeClr val="tx1"/>
                    </a:solidFill>
                  </a:rPr>
                  <a:t>.</a:t>
                </a:r>
                <a:endParaRPr lang="en-US" sz="2800" dirty="0">
                  <a:solidFill>
                    <a:schemeClr val="tx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358283" y="2281406"/>
                <a:ext cx="10804349" cy="1212127"/>
              </a:xfrm>
              <a:prstGeom prst="rect">
                <a:avLst/>
              </a:prstGeom>
              <a:blipFill rotWithShape="0">
                <a:blip r:embed="rId2"/>
                <a:stretch>
                  <a:fillRect l="-1185" t="-4523" r="-790" b="-1508"/>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Do c-Ideal </a:t>
            </a:r>
            <a:r>
              <a:rPr lang="en-US" dirty="0" err="1" smtClean="0"/>
              <a:t>iMHFs</a:t>
            </a:r>
            <a:r>
              <a:rPr lang="en-US" dirty="0" smtClean="0"/>
              <a:t> exist?</a:t>
            </a:r>
            <a:endParaRPr lang="en-US" dirty="0"/>
          </a:p>
        </p:txBody>
      </p:sp>
      <p:sp>
        <p:nvSpPr>
          <p:cNvPr id="4" name="Rectangle 3"/>
          <p:cNvSpPr/>
          <p:nvPr/>
        </p:nvSpPr>
        <p:spPr>
          <a:xfrm>
            <a:off x="383683" y="2358644"/>
            <a:ext cx="11022058" cy="121142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p:sp>
        <p:nvSpPr>
          <p:cNvPr id="6" name="Rectangle 5"/>
          <p:cNvSpPr/>
          <p:nvPr/>
        </p:nvSpPr>
        <p:spPr>
          <a:xfrm>
            <a:off x="383683" y="3703806"/>
            <a:ext cx="11022058" cy="131737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7" name="Rectangle 6"/>
              <p:cNvSpPr/>
              <p:nvPr/>
            </p:nvSpPr>
            <p:spPr>
              <a:xfrm>
                <a:off x="383683" y="3703806"/>
                <a:ext cx="10804349" cy="1212127"/>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𝐓𝐡𝐞𝐨𝐫𝐞𝐦</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Let G=(V,E) be a DAG with n nodes then there is </a:t>
                </a:r>
                <a:r>
                  <a:rPr lang="en-US" sz="2800" dirty="0" smtClean="0"/>
                  <a:t>a set S</a:t>
                </a:r>
                <a14:m>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𝑉</m:t>
                    </m:r>
                  </m:oMath>
                </a14:m>
                <a:r>
                  <a:rPr lang="en-US" sz="2800" dirty="0" smtClean="0"/>
                  <a:t> of </a:t>
                </a:r>
                <a14:m>
                  <m:oMath xmlns:m="http://schemas.openxmlformats.org/officeDocument/2006/math">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panose="02040503050406030204" pitchFamily="18" charset="0"/>
                              </a:rPr>
                              <m:t>𝑛</m:t>
                            </m:r>
                            <m:r>
                              <a:rPr lang="en-US" sz="2800" i="1">
                                <a:latin typeface="Cambria Math" panose="02040503050406030204" pitchFamily="18" charset="0"/>
                                <a:ea typeface="Cambria Math" panose="02040503050406030204" pitchFamily="18" charset="0"/>
                              </a:rPr>
                              <m:t>𝛿</m:t>
                            </m:r>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log</m:t>
                                </m:r>
                                <m:r>
                                  <a:rPr lang="en-US" sz="2800" b="0" i="0" smtClean="0">
                                    <a:latin typeface="Cambria Math" panose="02040503050406030204" pitchFamily="18" charset="0"/>
                                  </a:rPr>
                                  <m:t> </m:t>
                                </m:r>
                                <m:r>
                                  <m:rPr>
                                    <m:sty m:val="p"/>
                                  </m:rPr>
                                  <a:rPr lang="en-US" sz="2800">
                                    <a:latin typeface="Cambria Math" panose="02040503050406030204" pitchFamily="18" charset="0"/>
                                  </a:rPr>
                                  <m:t>log</m:t>
                                </m:r>
                              </m:fName>
                              <m:e>
                                <m:r>
                                  <a:rPr lang="en-US" sz="2800" b="0" i="1" smtClean="0">
                                    <a:latin typeface="Cambria Math" panose="02040503050406030204" pitchFamily="18" charset="0"/>
                                  </a:rPr>
                                  <m:t>𝑛</m:t>
                                </m:r>
                              </m:e>
                            </m:func>
                          </m:num>
                          <m:den>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log</m:t>
                                </m:r>
                              </m:fName>
                              <m:e>
                                <m:r>
                                  <a:rPr lang="en-US" sz="2800" b="0" i="1" smtClean="0">
                                    <a:latin typeface="Cambria Math" panose="02040503050406030204" pitchFamily="18" charset="0"/>
                                  </a:rPr>
                                  <m:t>𝑛</m:t>
                                </m:r>
                              </m:e>
                            </m:func>
                          </m:den>
                        </m:f>
                      </m:e>
                    </m:d>
                  </m:oMath>
                </a14:m>
                <a:r>
                  <a:rPr lang="en-US" sz="2800" dirty="0" smtClean="0"/>
                  <a:t> edges such that depth(G-S)</a:t>
                </a:r>
                <a14:m>
                  <m:oMath xmlns:m="http://schemas.openxmlformats.org/officeDocument/2006/math">
                    <m:r>
                      <a:rPr lang="en-US" sz="2800" i="1" smtClean="0">
                        <a:latin typeface="Cambria Math" panose="02040503050406030204" pitchFamily="18" charset="0"/>
                        <a:ea typeface="Cambria Math" panose="02040503050406030204" pitchFamily="18" charset="0"/>
                      </a:rPr>
                      <m:t>≤</m:t>
                    </m:r>
                    <m:f>
                      <m:fPr>
                        <m:type m:val="skw"/>
                        <m:ctrlPr>
                          <a:rPr lang="en-US" sz="280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𝑛</m:t>
                        </m:r>
                      </m:num>
                      <m:den>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log</m:t>
                            </m:r>
                          </m:fName>
                          <m:e>
                            <m:r>
                              <a:rPr lang="en-US" sz="2800" i="1">
                                <a:latin typeface="Cambria Math" panose="02040503050406030204" pitchFamily="18" charset="0"/>
                              </a:rPr>
                              <m:t>𝑛</m:t>
                            </m:r>
                          </m:e>
                        </m:func>
                      </m:den>
                    </m:f>
                  </m:oMath>
                </a14:m>
                <a:r>
                  <a:rPr lang="en-US" sz="2800" dirty="0" smtClean="0">
                    <a:solidFill>
                      <a:schemeClr val="tx1"/>
                    </a:solidFill>
                  </a:rPr>
                  <a:t>.</a:t>
                </a:r>
                <a:endParaRPr lang="en-US" sz="2800"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383683" y="3703806"/>
                <a:ext cx="10804349" cy="1212127"/>
              </a:xfrm>
              <a:prstGeom prst="rect">
                <a:avLst/>
              </a:prstGeom>
              <a:blipFill rotWithShape="0">
                <a:blip r:embed="rId3"/>
                <a:stretch>
                  <a:fillRect l="-395" t="-5051" r="-1185" b="-2020"/>
                </a:stretch>
              </a:blipFill>
            </p:spPr>
            <p:txBody>
              <a:bodyPr/>
              <a:lstStyle/>
              <a:p>
                <a:r>
                  <a:rPr lang="en-US">
                    <a:noFill/>
                  </a:rPr>
                  <a:t> </a:t>
                </a:r>
              </a:p>
            </p:txBody>
          </p:sp>
        </mc:Fallback>
      </mc:AlternateContent>
      <p:sp>
        <p:nvSpPr>
          <p:cNvPr id="8" name="Rectangle 7"/>
          <p:cNvSpPr/>
          <p:nvPr/>
        </p:nvSpPr>
        <p:spPr>
          <a:xfrm>
            <a:off x="383683" y="5126206"/>
            <a:ext cx="11022058" cy="157137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9" name="Rectangle 8"/>
              <p:cNvSpPr/>
              <p:nvPr/>
            </p:nvSpPr>
            <p:spPr>
              <a:xfrm>
                <a:off x="409083" y="5126206"/>
                <a:ext cx="10996658" cy="1500026"/>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𝐂𝐨𝐫𝐨𝐥𝐥𝐚𝐫𝐲</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Let G=(V,E) be a DAG with n nodes then for any constant </a:t>
                </a:r>
                <a14:m>
                  <m:oMath xmlns:m="http://schemas.openxmlformats.org/officeDocument/2006/math">
                    <m:r>
                      <a:rPr lang="en-US" sz="2800" i="1">
                        <a:latin typeface="Cambria Math" panose="02040503050406030204" pitchFamily="18" charset="0"/>
                        <a:ea typeface="Cambria Math" panose="02040503050406030204" pitchFamily="18" charset="0"/>
                      </a:rPr>
                      <m:t>𝜀</m:t>
                    </m:r>
                    <m:r>
                      <a:rPr lang="en-US" sz="2800" b="0" i="1" smtClean="0">
                        <a:latin typeface="Cambria Math" panose="02040503050406030204" pitchFamily="18" charset="0"/>
                        <a:ea typeface="Cambria Math" panose="02040503050406030204" pitchFamily="18" charset="0"/>
                      </a:rPr>
                      <m:t>&gt;0</m:t>
                    </m:r>
                  </m:oMath>
                </a14:m>
                <a:r>
                  <a:rPr lang="en-US" sz="2800" dirty="0" smtClean="0">
                    <a:solidFill>
                      <a:schemeClr val="tx1"/>
                    </a:solidFill>
                  </a:rPr>
                  <a:t> </a:t>
                </a:r>
              </a:p>
              <a:p>
                <a:pPr/>
                <a14:m>
                  <m:oMathPara xmlns:m="http://schemas.openxmlformats.org/officeDocument/2006/math">
                    <m:oMathParaPr>
                      <m:jc m:val="centerGroup"/>
                    </m:oMathParaPr>
                    <m:oMath xmlns:m="http://schemas.openxmlformats.org/officeDocument/2006/math">
                      <m:r>
                        <m:rPr>
                          <m:sty m:val="p"/>
                        </m:rPr>
                        <a:rPr lang="en-US" sz="2800">
                          <a:latin typeface="Cambria Math" panose="02040503050406030204" pitchFamily="18" charset="0"/>
                        </a:rPr>
                        <m:t>E</m:t>
                      </m:r>
                      <m:r>
                        <m:rPr>
                          <m:sty m:val="p"/>
                        </m:rPr>
                        <a:rPr lang="en-US" sz="2800" baseline="-25000">
                          <a:latin typeface="Cambria Math" panose="02040503050406030204" pitchFamily="18" charset="0"/>
                        </a:rPr>
                        <m:t>R</m:t>
                      </m:r>
                      <m:d>
                        <m:dPr>
                          <m:ctrlPr>
                            <a:rPr lang="en-US" sz="280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𝐺</m:t>
                          </m:r>
                        </m:e>
                      </m:d>
                      <m:r>
                        <a:rPr lang="en-US" sz="2800" b="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𝑜</m:t>
                      </m:r>
                      <m:d>
                        <m:dPr>
                          <m:ctrlPr>
                            <a:rPr lang="en-US" sz="2800" i="1" smtClean="0">
                              <a:solidFill>
                                <a:schemeClr val="tx1"/>
                              </a:solidFill>
                              <a:latin typeface="Cambria Math" panose="02040503050406030204" pitchFamily="18" charset="0"/>
                              <a:ea typeface="Cambria Math" panose="02040503050406030204" pitchFamily="18" charset="0"/>
                            </a:rPr>
                          </m:ctrlPr>
                        </m:dPr>
                        <m:e>
                          <m:f>
                            <m:fPr>
                              <m:ctrlPr>
                                <a:rPr lang="en-US" sz="2800" i="1" smtClean="0">
                                  <a:solidFill>
                                    <a:schemeClr val="tx1"/>
                                  </a:solidFill>
                                  <a:latin typeface="Cambria Math" panose="02040503050406030204" pitchFamily="18" charset="0"/>
                                  <a:ea typeface="Cambria Math" panose="02040503050406030204" pitchFamily="18" charset="0"/>
                                </a:rPr>
                              </m:ctrlPr>
                            </m:fPr>
                            <m:num>
                              <m:sSup>
                                <m:sSupPr>
                                  <m:ctrlPr>
                                    <a:rPr lang="en-US" sz="2800" i="1" smtClean="0">
                                      <a:solidFill>
                                        <a:schemeClr val="tx1"/>
                                      </a:solidFill>
                                      <a:latin typeface="Cambria Math" panose="02040503050406030204" pitchFamily="18" charset="0"/>
                                      <a:ea typeface="Cambria Math" panose="02040503050406030204" pitchFamily="18" charset="0"/>
                                    </a:rPr>
                                  </m:ctrlPr>
                                </m:sSupPr>
                                <m:e>
                                  <m:r>
                                    <a:rPr lang="en-US" sz="2800" b="0" i="1" smtClean="0">
                                      <a:solidFill>
                                        <a:schemeClr val="tx1"/>
                                      </a:solidFill>
                                      <a:latin typeface="Cambria Math" panose="02040503050406030204" pitchFamily="18" charset="0"/>
                                      <a:ea typeface="Cambria Math" panose="02040503050406030204" pitchFamily="18" charset="0"/>
                                    </a:rPr>
                                    <m:t>𝑛</m:t>
                                  </m:r>
                                </m:e>
                                <m:sup>
                                  <m:r>
                                    <a:rPr lang="en-US" sz="2800" b="0" i="1" smtClean="0">
                                      <a:solidFill>
                                        <a:schemeClr val="tx1"/>
                                      </a:solidFill>
                                      <a:latin typeface="Cambria Math" panose="02040503050406030204" pitchFamily="18" charset="0"/>
                                      <a:ea typeface="Cambria Math" panose="02040503050406030204" pitchFamily="18" charset="0"/>
                                    </a:rPr>
                                    <m:t>2</m:t>
                                  </m:r>
                                </m:sup>
                              </m:sSup>
                            </m:num>
                            <m:den>
                              <m:func>
                                <m:funcPr>
                                  <m:ctrlPr>
                                    <a:rPr lang="en-US" sz="2800" i="1" smtClean="0">
                                      <a:solidFill>
                                        <a:schemeClr val="tx1"/>
                                      </a:solidFill>
                                      <a:latin typeface="Cambria Math" panose="02040503050406030204" pitchFamily="18" charset="0"/>
                                      <a:ea typeface="Cambria Math" panose="02040503050406030204" pitchFamily="18" charset="0"/>
                                    </a:rPr>
                                  </m:ctrlPr>
                                </m:funcPr>
                                <m:fName>
                                  <m:sSup>
                                    <m:sSupPr>
                                      <m:ctrlPr>
                                        <a:rPr lang="en-US" sz="2800" i="1" smtClean="0">
                                          <a:solidFill>
                                            <a:schemeClr val="tx1"/>
                                          </a:solidFill>
                                          <a:latin typeface="Cambria Math" panose="02040503050406030204" pitchFamily="18" charset="0"/>
                                          <a:ea typeface="Cambria Math" panose="02040503050406030204" pitchFamily="18" charset="0"/>
                                        </a:rPr>
                                      </m:ctrlPr>
                                    </m:sSupPr>
                                    <m:e>
                                      <m:r>
                                        <m:rPr>
                                          <m:sty m:val="p"/>
                                        </m:rPr>
                                        <a:rPr lang="en-US" sz="2800">
                                          <a:latin typeface="Cambria Math" panose="02040503050406030204" pitchFamily="18" charset="0"/>
                                          <a:ea typeface="Cambria Math" panose="02040503050406030204" pitchFamily="18" charset="0"/>
                                        </a:rPr>
                                        <m:t>log</m:t>
                                      </m:r>
                                    </m:e>
                                    <m:sup>
                                      <m:r>
                                        <a:rPr lang="en-US" sz="2800" b="0" i="1" smtClean="0">
                                          <a:solidFill>
                                            <a:schemeClr val="tx1"/>
                                          </a:solidFill>
                                          <a:latin typeface="Cambria Math" panose="02040503050406030204" pitchFamily="18" charset="0"/>
                                          <a:ea typeface="Cambria Math" panose="02040503050406030204" pitchFamily="18" charset="0"/>
                                        </a:rPr>
                                        <m:t>1−</m:t>
                                      </m:r>
                                      <m:r>
                                        <a:rPr lang="en-US" sz="2800" b="0" i="1" smtClean="0">
                                          <a:solidFill>
                                            <a:schemeClr val="tx1"/>
                                          </a:solidFill>
                                          <a:latin typeface="Cambria Math" panose="02040503050406030204" pitchFamily="18" charset="0"/>
                                          <a:ea typeface="Cambria Math" panose="02040503050406030204" pitchFamily="18" charset="0"/>
                                        </a:rPr>
                                        <m:t>𝜀</m:t>
                                      </m:r>
                                    </m:sup>
                                  </m:sSup>
                                </m:fName>
                                <m:e>
                                  <m:r>
                                    <a:rPr lang="en-US" sz="2800" b="0" i="1" smtClean="0">
                                      <a:solidFill>
                                        <a:schemeClr val="tx1"/>
                                      </a:solidFill>
                                      <a:latin typeface="Cambria Math" panose="02040503050406030204" pitchFamily="18" charset="0"/>
                                      <a:ea typeface="Cambria Math" panose="02040503050406030204" pitchFamily="18" charset="0"/>
                                    </a:rPr>
                                    <m:t>𝑛</m:t>
                                  </m:r>
                                </m:e>
                              </m:func>
                            </m:den>
                          </m:f>
                        </m:e>
                      </m:d>
                    </m:oMath>
                  </m:oMathPara>
                </a14:m>
                <a:endParaRPr lang="en-US" sz="2800" dirty="0">
                  <a:solidFill>
                    <a:schemeClr val="tx1"/>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409083" y="5126206"/>
                <a:ext cx="10996658" cy="1500026"/>
              </a:xfrm>
              <a:prstGeom prst="rect">
                <a:avLst/>
              </a:prstGeom>
              <a:blipFill rotWithShape="0">
                <a:blip r:embed="rId4"/>
                <a:stretch>
                  <a:fillRect t="-4065"/>
                </a:stretch>
              </a:blipFill>
            </p:spPr>
            <p:txBody>
              <a:bodyPr/>
              <a:lstStyle/>
              <a:p>
                <a:r>
                  <a:rPr lang="en-US">
                    <a:noFill/>
                  </a:rPr>
                  <a:t> </a:t>
                </a:r>
              </a:p>
            </p:txBody>
          </p:sp>
        </mc:Fallback>
      </mc:AlternateContent>
    </p:spTree>
    <p:extLst>
      <p:ext uri="{BB962C8B-B14F-4D97-AF65-F5344CB8AC3E}">
        <p14:creationId xmlns:p14="http://schemas.microsoft.com/office/powerpoint/2010/main" val="866662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6" grpId="0" animBg="1"/>
      <p:bldP spid="7" grpId="0"/>
      <p:bldP spid="8" grpId="0" animBg="1"/>
      <p:bldP spid="9" grpId="0"/>
    </p:bld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c-Ideal </a:t>
            </a:r>
            <a:r>
              <a:rPr lang="en-US" dirty="0" err="1" smtClean="0"/>
              <a:t>iMHFs</a:t>
            </a:r>
            <a:r>
              <a:rPr lang="en-US" dirty="0" smtClean="0"/>
              <a:t> exist?</a:t>
            </a:r>
            <a:endParaRPr lang="en-US" dirty="0"/>
          </a:p>
        </p:txBody>
      </p:sp>
      <p:sp>
        <p:nvSpPr>
          <p:cNvPr id="8" name="Rectangle 7"/>
          <p:cNvSpPr/>
          <p:nvPr/>
        </p:nvSpPr>
        <p:spPr>
          <a:xfrm>
            <a:off x="536083" y="1697206"/>
            <a:ext cx="11022058" cy="157137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9" name="Rectangle 8"/>
              <p:cNvSpPr/>
              <p:nvPr/>
            </p:nvSpPr>
            <p:spPr>
              <a:xfrm>
                <a:off x="536083" y="1697206"/>
                <a:ext cx="10996658" cy="1500026"/>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𝐂𝐨𝐫𝐨𝐥𝐥𝐚𝐫𝐲</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Let G=(V,E) be a DAG with n nodes then for any constant </a:t>
                </a:r>
                <a14:m>
                  <m:oMath xmlns:m="http://schemas.openxmlformats.org/officeDocument/2006/math">
                    <m:r>
                      <a:rPr lang="en-US" sz="2800" i="1">
                        <a:latin typeface="Cambria Math" panose="02040503050406030204" pitchFamily="18" charset="0"/>
                        <a:ea typeface="Cambria Math" panose="02040503050406030204" pitchFamily="18" charset="0"/>
                      </a:rPr>
                      <m:t>𝜀</m:t>
                    </m:r>
                    <m:r>
                      <a:rPr lang="en-US" sz="2800" b="0" i="1" smtClean="0">
                        <a:latin typeface="Cambria Math" panose="02040503050406030204" pitchFamily="18" charset="0"/>
                        <a:ea typeface="Cambria Math" panose="02040503050406030204" pitchFamily="18" charset="0"/>
                      </a:rPr>
                      <m:t>&gt;0</m:t>
                    </m:r>
                  </m:oMath>
                </a14:m>
                <a:r>
                  <a:rPr lang="en-US" sz="2800" dirty="0" smtClean="0">
                    <a:solidFill>
                      <a:schemeClr val="tx1"/>
                    </a:solidFill>
                  </a:rPr>
                  <a:t> </a:t>
                </a:r>
              </a:p>
              <a:p>
                <a:pPr/>
                <a14:m>
                  <m:oMathPara xmlns:m="http://schemas.openxmlformats.org/officeDocument/2006/math">
                    <m:oMathParaPr>
                      <m:jc m:val="centerGroup"/>
                    </m:oMathParaPr>
                    <m:oMath xmlns:m="http://schemas.openxmlformats.org/officeDocument/2006/math">
                      <m:r>
                        <m:rPr>
                          <m:sty m:val="p"/>
                        </m:rPr>
                        <a:rPr lang="en-US" sz="2800">
                          <a:latin typeface="Cambria Math" panose="02040503050406030204" pitchFamily="18" charset="0"/>
                        </a:rPr>
                        <m:t>E</m:t>
                      </m:r>
                      <m:r>
                        <m:rPr>
                          <m:sty m:val="p"/>
                        </m:rPr>
                        <a:rPr lang="en-US" sz="2800" baseline="-25000">
                          <a:latin typeface="Cambria Math" panose="02040503050406030204" pitchFamily="18" charset="0"/>
                        </a:rPr>
                        <m:t>R</m:t>
                      </m:r>
                      <m:d>
                        <m:dPr>
                          <m:ctrlPr>
                            <a:rPr lang="en-US" sz="280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𝐺</m:t>
                          </m:r>
                        </m:e>
                      </m:d>
                      <m:r>
                        <a:rPr lang="en-US" sz="2800" b="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𝑜</m:t>
                      </m:r>
                      <m:d>
                        <m:dPr>
                          <m:ctrlPr>
                            <a:rPr lang="en-US" sz="2800" i="1" smtClean="0">
                              <a:solidFill>
                                <a:schemeClr val="tx1"/>
                              </a:solidFill>
                              <a:latin typeface="Cambria Math" panose="02040503050406030204" pitchFamily="18" charset="0"/>
                              <a:ea typeface="Cambria Math" panose="02040503050406030204" pitchFamily="18" charset="0"/>
                            </a:rPr>
                          </m:ctrlPr>
                        </m:dPr>
                        <m:e>
                          <m:f>
                            <m:fPr>
                              <m:ctrlPr>
                                <a:rPr lang="en-US" sz="2800" i="1" smtClean="0">
                                  <a:solidFill>
                                    <a:schemeClr val="tx1"/>
                                  </a:solidFill>
                                  <a:latin typeface="Cambria Math" panose="02040503050406030204" pitchFamily="18" charset="0"/>
                                  <a:ea typeface="Cambria Math" panose="02040503050406030204" pitchFamily="18" charset="0"/>
                                </a:rPr>
                              </m:ctrlPr>
                            </m:fPr>
                            <m:num>
                              <m:sSup>
                                <m:sSupPr>
                                  <m:ctrlPr>
                                    <a:rPr lang="en-US" sz="2800" i="1" smtClean="0">
                                      <a:solidFill>
                                        <a:schemeClr val="tx1"/>
                                      </a:solidFill>
                                      <a:latin typeface="Cambria Math" panose="02040503050406030204" pitchFamily="18" charset="0"/>
                                      <a:ea typeface="Cambria Math" panose="02040503050406030204" pitchFamily="18" charset="0"/>
                                    </a:rPr>
                                  </m:ctrlPr>
                                </m:sSupPr>
                                <m:e>
                                  <m:r>
                                    <a:rPr lang="en-US" sz="2800" b="0" i="1" smtClean="0">
                                      <a:solidFill>
                                        <a:schemeClr val="tx1"/>
                                      </a:solidFill>
                                      <a:latin typeface="Cambria Math" panose="02040503050406030204" pitchFamily="18" charset="0"/>
                                      <a:ea typeface="Cambria Math" panose="02040503050406030204" pitchFamily="18" charset="0"/>
                                    </a:rPr>
                                    <m:t>𝑛</m:t>
                                  </m:r>
                                </m:e>
                                <m:sup>
                                  <m:r>
                                    <a:rPr lang="en-US" sz="2800" b="0" i="1" smtClean="0">
                                      <a:solidFill>
                                        <a:schemeClr val="tx1"/>
                                      </a:solidFill>
                                      <a:latin typeface="Cambria Math" panose="02040503050406030204" pitchFamily="18" charset="0"/>
                                      <a:ea typeface="Cambria Math" panose="02040503050406030204" pitchFamily="18" charset="0"/>
                                    </a:rPr>
                                    <m:t>2</m:t>
                                  </m:r>
                                </m:sup>
                              </m:sSup>
                            </m:num>
                            <m:den>
                              <m:func>
                                <m:funcPr>
                                  <m:ctrlPr>
                                    <a:rPr lang="en-US" sz="2800" i="1" smtClean="0">
                                      <a:solidFill>
                                        <a:schemeClr val="tx1"/>
                                      </a:solidFill>
                                      <a:latin typeface="Cambria Math" panose="02040503050406030204" pitchFamily="18" charset="0"/>
                                      <a:ea typeface="Cambria Math" panose="02040503050406030204" pitchFamily="18" charset="0"/>
                                    </a:rPr>
                                  </m:ctrlPr>
                                </m:funcPr>
                                <m:fName>
                                  <m:sSup>
                                    <m:sSupPr>
                                      <m:ctrlPr>
                                        <a:rPr lang="en-US" sz="2800" i="1" smtClean="0">
                                          <a:solidFill>
                                            <a:schemeClr val="tx1"/>
                                          </a:solidFill>
                                          <a:latin typeface="Cambria Math" panose="02040503050406030204" pitchFamily="18" charset="0"/>
                                          <a:ea typeface="Cambria Math" panose="02040503050406030204" pitchFamily="18" charset="0"/>
                                        </a:rPr>
                                      </m:ctrlPr>
                                    </m:sSupPr>
                                    <m:e>
                                      <m:r>
                                        <m:rPr>
                                          <m:sty m:val="p"/>
                                        </m:rPr>
                                        <a:rPr lang="en-US" sz="2800">
                                          <a:latin typeface="Cambria Math" panose="02040503050406030204" pitchFamily="18" charset="0"/>
                                          <a:ea typeface="Cambria Math" panose="02040503050406030204" pitchFamily="18" charset="0"/>
                                        </a:rPr>
                                        <m:t>log</m:t>
                                      </m:r>
                                    </m:e>
                                    <m:sup>
                                      <m:r>
                                        <a:rPr lang="en-US" sz="2800" b="0" i="1" smtClean="0">
                                          <a:solidFill>
                                            <a:schemeClr val="tx1"/>
                                          </a:solidFill>
                                          <a:latin typeface="Cambria Math" panose="02040503050406030204" pitchFamily="18" charset="0"/>
                                          <a:ea typeface="Cambria Math" panose="02040503050406030204" pitchFamily="18" charset="0"/>
                                        </a:rPr>
                                        <m:t>1−</m:t>
                                      </m:r>
                                      <m:r>
                                        <a:rPr lang="en-US" sz="2800" b="0" i="1" smtClean="0">
                                          <a:solidFill>
                                            <a:schemeClr val="tx1"/>
                                          </a:solidFill>
                                          <a:latin typeface="Cambria Math" panose="02040503050406030204" pitchFamily="18" charset="0"/>
                                          <a:ea typeface="Cambria Math" panose="02040503050406030204" pitchFamily="18" charset="0"/>
                                        </a:rPr>
                                        <m:t>𝜀</m:t>
                                      </m:r>
                                    </m:sup>
                                  </m:sSup>
                                </m:fName>
                                <m:e>
                                  <m:r>
                                    <a:rPr lang="en-US" sz="2800" b="0" i="1" smtClean="0">
                                      <a:solidFill>
                                        <a:schemeClr val="tx1"/>
                                      </a:solidFill>
                                      <a:latin typeface="Cambria Math" panose="02040503050406030204" pitchFamily="18" charset="0"/>
                                      <a:ea typeface="Cambria Math" panose="02040503050406030204" pitchFamily="18" charset="0"/>
                                    </a:rPr>
                                    <m:t>𝑛</m:t>
                                  </m:r>
                                </m:e>
                              </m:func>
                            </m:den>
                          </m:f>
                        </m:e>
                      </m:d>
                    </m:oMath>
                  </m:oMathPara>
                </a14:m>
                <a:endParaRPr lang="en-US" sz="2800" dirty="0">
                  <a:solidFill>
                    <a:schemeClr val="tx1"/>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536083" y="1697206"/>
                <a:ext cx="10996658" cy="1500026"/>
              </a:xfrm>
              <a:prstGeom prst="rect">
                <a:avLst/>
              </a:prstGeom>
              <a:blipFill rotWithShape="0">
                <a:blip r:embed="rId2"/>
                <a:stretch>
                  <a:fillRect t="-3659"/>
                </a:stretch>
              </a:blipFill>
            </p:spPr>
            <p:txBody>
              <a:bodyPr/>
              <a:lstStyle/>
              <a:p>
                <a:r>
                  <a:rPr lang="en-US">
                    <a:noFill/>
                  </a:rPr>
                  <a:t> </a:t>
                </a:r>
              </a:p>
            </p:txBody>
          </p:sp>
        </mc:Fallback>
      </mc:AlternateContent>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7532" y="4186707"/>
            <a:ext cx="2438826" cy="2118569"/>
          </a:xfrm>
          <a:prstGeom prst="rect">
            <a:avLst/>
          </a:prstGeom>
        </p:spPr>
      </p:pic>
      <p:sp>
        <p:nvSpPr>
          <p:cNvPr id="3" name="Cloud Callout 2"/>
          <p:cNvSpPr/>
          <p:nvPr/>
        </p:nvSpPr>
        <p:spPr>
          <a:xfrm>
            <a:off x="6047112" y="3404654"/>
            <a:ext cx="5769863" cy="1564105"/>
          </a:xfrm>
          <a:prstGeom prst="cloudCallout">
            <a:avLst>
              <a:gd name="adj1" fmla="val -95140"/>
              <a:gd name="adj2" fmla="val 322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NO! If c=O(1).</a:t>
            </a:r>
            <a:endParaRPr lang="en-US" sz="4800" dirty="0"/>
          </a:p>
        </p:txBody>
      </p:sp>
    </p:spTree>
    <p:extLst>
      <p:ext uri="{BB962C8B-B14F-4D97-AF65-F5344CB8AC3E}">
        <p14:creationId xmlns:p14="http://schemas.microsoft.com/office/powerpoint/2010/main" val="775407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 name="Rectangle 65"/>
          <p:cNvSpPr/>
          <p:nvPr/>
        </p:nvSpPr>
        <p:spPr>
          <a:xfrm>
            <a:off x="8436716" y="5267469"/>
            <a:ext cx="1805290" cy="1363907"/>
          </a:xfrm>
          <a:prstGeom prst="rect">
            <a:avLst/>
          </a:prstGeom>
          <a:solidFill>
            <a:schemeClr val="accent1">
              <a:alpha val="0"/>
            </a:schemeClr>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417666" y="1909916"/>
            <a:ext cx="1805290" cy="1363907"/>
          </a:xfrm>
          <a:prstGeom prst="rect">
            <a:avLst/>
          </a:prstGeom>
          <a:solidFill>
            <a:schemeClr val="accent1">
              <a:alpha val="0"/>
            </a:schemeClr>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381264" y="366841"/>
            <a:ext cx="1805290" cy="1363907"/>
          </a:xfrm>
          <a:prstGeom prst="rect">
            <a:avLst/>
          </a:prstGeom>
          <a:solidFill>
            <a:schemeClr val="accent1">
              <a:alpha val="0"/>
            </a:schemeClr>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266506" y="5282492"/>
            <a:ext cx="1805290" cy="1363907"/>
          </a:xfrm>
          <a:prstGeom prst="rect">
            <a:avLst/>
          </a:prstGeom>
          <a:solidFill>
            <a:schemeClr val="accent1">
              <a:alpha val="0"/>
            </a:schemeClr>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09356" y="3539417"/>
            <a:ext cx="1805290" cy="1363907"/>
          </a:xfrm>
          <a:prstGeom prst="rect">
            <a:avLst/>
          </a:prstGeom>
          <a:solidFill>
            <a:schemeClr val="accent1">
              <a:alpha val="0"/>
            </a:schemeClr>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p:cNvPicPr>
            <a:picLocks noChangeAspect="1"/>
          </p:cNvPicPr>
          <p:nvPr/>
        </p:nvPicPr>
        <p:blipFill rotWithShape="1">
          <a:blip r:embed="rId2" cstate="print">
            <a:extLst>
              <a:ext uri="{28A0092B-C50C-407E-A947-70E740481C1C}">
                <a14:useLocalDpi xmlns:a14="http://schemas.microsoft.com/office/drawing/2010/main" val="0"/>
              </a:ext>
            </a:extLst>
          </a:blip>
          <a:srcRect l="4480" t="8153" r="5169" b="8042"/>
          <a:stretch/>
        </p:blipFill>
        <p:spPr>
          <a:xfrm>
            <a:off x="809625" y="2409011"/>
            <a:ext cx="876300" cy="609601"/>
          </a:xfrm>
          <a:prstGeom prst="rect">
            <a:avLst/>
          </a:prstGeom>
        </p:spPr>
      </p:pic>
      <p:sp>
        <p:nvSpPr>
          <p:cNvPr id="51" name="Rectangle 50"/>
          <p:cNvSpPr/>
          <p:nvPr/>
        </p:nvSpPr>
        <p:spPr>
          <a:xfrm>
            <a:off x="195637" y="1787272"/>
            <a:ext cx="1805290" cy="1363907"/>
          </a:xfrm>
          <a:prstGeom prst="rect">
            <a:avLst/>
          </a:prstGeom>
          <a:solidFill>
            <a:schemeClr val="accent1">
              <a:alpha val="0"/>
            </a:schemeClr>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95637" y="376222"/>
            <a:ext cx="1805290" cy="1363907"/>
          </a:xfrm>
          <a:prstGeom prst="rect">
            <a:avLst/>
          </a:prstGeom>
          <a:solidFill>
            <a:schemeClr val="accent1">
              <a:alpha val="0"/>
            </a:schemeClr>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8417666" y="3695844"/>
            <a:ext cx="1805290" cy="1363907"/>
          </a:xfrm>
          <a:prstGeom prst="rect">
            <a:avLst/>
          </a:prstGeom>
          <a:solidFill>
            <a:schemeClr val="accent1">
              <a:alpha val="0"/>
            </a:schemeClr>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rotWithShape="1">
          <a:blip r:embed="rId3">
            <a:extLst>
              <a:ext uri="{28A0092B-C50C-407E-A947-70E740481C1C}">
                <a14:useLocalDpi xmlns:a14="http://schemas.microsoft.com/office/drawing/2010/main" val="0"/>
              </a:ext>
            </a:extLst>
          </a:blip>
          <a:srcRect l="8298" t="623" r="8527" b="34071"/>
          <a:stretch/>
        </p:blipFill>
        <p:spPr>
          <a:xfrm>
            <a:off x="3648075" y="581025"/>
            <a:ext cx="4324350" cy="6276975"/>
          </a:xfrm>
          <a:prstGeom prst="rect">
            <a:avLst/>
          </a:prstGeom>
          <a:effectLst>
            <a:glow>
              <a:schemeClr val="accent1">
                <a:alpha val="0"/>
              </a:schemeClr>
            </a:glow>
            <a:outerShdw sx="1000" sy="1000" algn="ctr" rotWithShape="0">
              <a:srgbClr val="000000"/>
            </a:outerShdw>
            <a:reflection endPos="0" dir="5400000" sy="-100000" algn="bl" rotWithShape="0"/>
          </a:effectLst>
        </p:spPr>
      </p:pic>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480" t="8153" r="5169" b="8042"/>
          <a:stretch/>
        </p:blipFill>
        <p:spPr>
          <a:xfrm>
            <a:off x="809625" y="981074"/>
            <a:ext cx="876300" cy="609601"/>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1593443" y="647586"/>
                <a:ext cx="4074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𝐇</m:t>
                      </m:r>
                    </m:oMath>
                  </m:oMathPara>
                </a14:m>
                <a:endParaRPr lang="en-US" b="1" dirty="0"/>
              </a:p>
            </p:txBody>
          </p:sp>
        </mc:Choice>
        <mc:Fallback xmlns="">
          <p:sp>
            <p:nvSpPr>
              <p:cNvPr id="6" name="TextBox 5"/>
              <p:cNvSpPr txBox="1">
                <a:spLocks noRot="1" noChangeAspect="1" noMove="1" noResize="1" noEditPoints="1" noAdjustHandles="1" noChangeArrowheads="1" noChangeShapeType="1" noTextEdit="1"/>
              </p:cNvSpPr>
              <p:nvPr/>
            </p:nvSpPr>
            <p:spPr>
              <a:xfrm>
                <a:off x="1593443" y="647586"/>
                <a:ext cx="407484" cy="369332"/>
              </a:xfrm>
              <a:prstGeom prst="rect">
                <a:avLst/>
              </a:prstGeom>
              <a:blipFill rotWithShape="0">
                <a:blip r:embed="rId4"/>
                <a:stretch>
                  <a:fillRect/>
                </a:stretch>
              </a:blipFill>
            </p:spPr>
            <p:txBody>
              <a:bodyPr/>
              <a:lstStyle/>
              <a:p>
                <a:r>
                  <a:rPr lang="en-US">
                    <a:noFill/>
                  </a:rPr>
                  <a:t> </a:t>
                </a:r>
              </a:p>
            </p:txBody>
          </p:sp>
        </mc:Fallback>
      </mc:AlternateContent>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178" y="577264"/>
            <a:ext cx="671262" cy="671262"/>
          </a:xfrm>
          <a:prstGeom prst="rect">
            <a:avLst/>
          </a:prstGeom>
        </p:spPr>
      </p:pic>
      <p:sp>
        <p:nvSpPr>
          <p:cNvPr id="9" name="TextBox 8"/>
          <p:cNvSpPr txBox="1"/>
          <p:nvPr/>
        </p:nvSpPr>
        <p:spPr>
          <a:xfrm>
            <a:off x="195637" y="336451"/>
            <a:ext cx="1141082" cy="369332"/>
          </a:xfrm>
          <a:prstGeom prst="rect">
            <a:avLst/>
          </a:prstGeom>
          <a:noFill/>
        </p:spPr>
        <p:txBody>
          <a:bodyPr wrap="none" rtlCol="0">
            <a:spAutoFit/>
          </a:bodyPr>
          <a:lstStyle/>
          <a:p>
            <a:r>
              <a:rPr lang="en-US" dirty="0" smtClean="0"/>
              <a:t>Instance 1</a:t>
            </a:r>
            <a:endParaRPr lang="en-US" dirty="0"/>
          </a:p>
        </p:txBody>
      </p:sp>
      <mc:AlternateContent xmlns:mc="http://schemas.openxmlformats.org/markup-compatibility/2006" xmlns:a14="http://schemas.microsoft.com/office/drawing/2010/main">
        <mc:Choice Requires="a14">
          <p:sp>
            <p:nvSpPr>
              <p:cNvPr id="11" name="TextBox 10"/>
              <p:cNvSpPr txBox="1"/>
              <p:nvPr/>
            </p:nvSpPr>
            <p:spPr>
              <a:xfrm>
                <a:off x="1585422" y="2051264"/>
                <a:ext cx="4074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𝐇</m:t>
                      </m:r>
                    </m:oMath>
                  </m:oMathPara>
                </a14:m>
                <a:endParaRPr lang="en-US"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1585422" y="2051264"/>
                <a:ext cx="407484" cy="369332"/>
              </a:xfrm>
              <a:prstGeom prst="rect">
                <a:avLst/>
              </a:prstGeom>
              <a:blipFill rotWithShape="0">
                <a:blip r:embed="rId6"/>
                <a:stretch>
                  <a:fillRect/>
                </a:stretch>
              </a:blipFill>
            </p:spPr>
            <p:txBody>
              <a:bodyPr/>
              <a:lstStyle/>
              <a:p>
                <a:r>
                  <a:rPr lang="en-US">
                    <a:noFill/>
                  </a:rPr>
                  <a:t> </a:t>
                </a:r>
              </a:p>
            </p:txBody>
          </p:sp>
        </mc:Fallback>
      </mc:AlternateContent>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157" y="1980942"/>
            <a:ext cx="671262" cy="671262"/>
          </a:xfrm>
          <a:prstGeom prst="rect">
            <a:avLst/>
          </a:prstGeom>
        </p:spPr>
      </p:pic>
      <p:sp>
        <p:nvSpPr>
          <p:cNvPr id="13" name="TextBox 12"/>
          <p:cNvSpPr txBox="1"/>
          <p:nvPr/>
        </p:nvSpPr>
        <p:spPr>
          <a:xfrm>
            <a:off x="187616" y="1740129"/>
            <a:ext cx="1141082" cy="369332"/>
          </a:xfrm>
          <a:prstGeom prst="rect">
            <a:avLst/>
          </a:prstGeom>
          <a:noFill/>
        </p:spPr>
        <p:txBody>
          <a:bodyPr wrap="none" rtlCol="0">
            <a:spAutoFit/>
          </a:bodyPr>
          <a:lstStyle/>
          <a:p>
            <a:r>
              <a:rPr lang="en-US" dirty="0" smtClean="0"/>
              <a:t>Instance 2</a:t>
            </a:r>
            <a:endParaRPr lang="en-US" dirty="0"/>
          </a:p>
        </p:txBody>
      </p:sp>
      <mc:AlternateContent xmlns:mc="http://schemas.openxmlformats.org/markup-compatibility/2006" xmlns:a14="http://schemas.microsoft.com/office/drawing/2010/main">
        <mc:Choice Requires="a14">
          <p:sp>
            <p:nvSpPr>
              <p:cNvPr id="15" name="TextBox 14"/>
              <p:cNvSpPr txBox="1"/>
              <p:nvPr/>
            </p:nvSpPr>
            <p:spPr>
              <a:xfrm>
                <a:off x="1569380" y="3896117"/>
                <a:ext cx="4074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𝐇</m:t>
                      </m:r>
                    </m:oMath>
                  </m:oMathPara>
                </a14:m>
                <a:endParaRPr lang="en-US" b="1" dirty="0"/>
              </a:p>
            </p:txBody>
          </p:sp>
        </mc:Choice>
        <mc:Fallback xmlns="">
          <p:sp>
            <p:nvSpPr>
              <p:cNvPr id="15" name="TextBox 14"/>
              <p:cNvSpPr txBox="1">
                <a:spLocks noRot="1" noChangeAspect="1" noMove="1" noResize="1" noEditPoints="1" noAdjustHandles="1" noChangeArrowheads="1" noChangeShapeType="1" noTextEdit="1"/>
              </p:cNvSpPr>
              <p:nvPr/>
            </p:nvSpPr>
            <p:spPr>
              <a:xfrm>
                <a:off x="1569380" y="3896117"/>
                <a:ext cx="407484" cy="369332"/>
              </a:xfrm>
              <a:prstGeom prst="rect">
                <a:avLst/>
              </a:prstGeom>
              <a:blipFill rotWithShape="0">
                <a:blip r:embed="rId7"/>
                <a:stretch>
                  <a:fillRect/>
                </a:stretch>
              </a:blipFill>
            </p:spPr>
            <p:txBody>
              <a:bodyPr/>
              <a:lstStyle/>
              <a:p>
                <a:r>
                  <a:rPr lang="en-US">
                    <a:noFill/>
                  </a:rPr>
                  <a:t> </a:t>
                </a:r>
              </a:p>
            </p:txBody>
          </p:sp>
        </mc:Fallback>
      </mc:AlternateContent>
      <p:sp>
        <p:nvSpPr>
          <p:cNvPr id="17" name="TextBox 16"/>
          <p:cNvSpPr txBox="1"/>
          <p:nvPr/>
        </p:nvSpPr>
        <p:spPr>
          <a:xfrm>
            <a:off x="171838" y="3548367"/>
            <a:ext cx="1076961" cy="369332"/>
          </a:xfrm>
          <a:prstGeom prst="rect">
            <a:avLst/>
          </a:prstGeom>
          <a:noFill/>
        </p:spPr>
        <p:txBody>
          <a:bodyPr wrap="none" rtlCol="0">
            <a:spAutoFit/>
          </a:bodyPr>
          <a:lstStyle/>
          <a:p>
            <a:r>
              <a:rPr lang="en-US" dirty="0" smtClean="0"/>
              <a:t>Instance </a:t>
            </a:r>
            <a:r>
              <a:rPr lang="en-US" dirty="0" err="1" smtClean="0"/>
              <a:t>i</a:t>
            </a:r>
            <a:endParaRPr lang="en-US" dirty="0"/>
          </a:p>
        </p:txBody>
      </p:sp>
      <mc:AlternateContent xmlns:mc="http://schemas.openxmlformats.org/markup-compatibility/2006" xmlns:a14="http://schemas.microsoft.com/office/drawing/2010/main">
        <mc:Choice Requires="a14">
          <p:sp>
            <p:nvSpPr>
              <p:cNvPr id="19" name="TextBox 18"/>
              <p:cNvSpPr txBox="1"/>
              <p:nvPr/>
            </p:nvSpPr>
            <p:spPr>
              <a:xfrm>
                <a:off x="9790993" y="3960285"/>
                <a:ext cx="4074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𝐇</m:t>
                      </m:r>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9790993" y="3960285"/>
                <a:ext cx="407484" cy="369332"/>
              </a:xfrm>
              <a:prstGeom prst="rect">
                <a:avLst/>
              </a:prstGeom>
              <a:blipFill rotWithShape="0">
                <a:blip r:embed="rId8"/>
                <a:stretch>
                  <a:fillRect/>
                </a:stretch>
              </a:blipFill>
            </p:spPr>
            <p:txBody>
              <a:bodyPr/>
              <a:lstStyle/>
              <a:p>
                <a:r>
                  <a:rPr lang="en-US">
                    <a:noFill/>
                  </a:rPr>
                  <a:t> </a:t>
                </a:r>
              </a:p>
            </p:txBody>
          </p:sp>
        </mc:Fallback>
      </mc:AlternateContent>
      <p:sp>
        <p:nvSpPr>
          <p:cNvPr id="21" name="TextBox 20"/>
          <p:cNvSpPr txBox="1"/>
          <p:nvPr/>
        </p:nvSpPr>
        <p:spPr>
          <a:xfrm>
            <a:off x="8393187" y="3649150"/>
            <a:ext cx="1602746" cy="369332"/>
          </a:xfrm>
          <a:prstGeom prst="rect">
            <a:avLst/>
          </a:prstGeom>
          <a:noFill/>
        </p:spPr>
        <p:txBody>
          <a:bodyPr wrap="none" rtlCol="0">
            <a:spAutoFit/>
          </a:bodyPr>
          <a:lstStyle/>
          <a:p>
            <a:r>
              <a:rPr lang="en-US" dirty="0" smtClean="0"/>
              <a:t>Instance n</a:t>
            </a:r>
            <a:r>
              <a:rPr lang="en-US" baseline="30000" dirty="0" smtClean="0"/>
              <a:t>1/4</a:t>
            </a:r>
            <a:r>
              <a:rPr lang="en-US" dirty="0" smtClean="0"/>
              <a:t>-1</a:t>
            </a:r>
            <a:endParaRPr lang="en-US" dirty="0"/>
          </a:p>
        </p:txBody>
      </p:sp>
      <mc:AlternateContent xmlns:mc="http://schemas.openxmlformats.org/markup-compatibility/2006" xmlns:a14="http://schemas.microsoft.com/office/drawing/2010/main">
        <mc:Choice Requires="a14">
          <p:sp>
            <p:nvSpPr>
              <p:cNvPr id="23" name="TextBox 22"/>
              <p:cNvSpPr txBox="1"/>
              <p:nvPr/>
            </p:nvSpPr>
            <p:spPr>
              <a:xfrm>
                <a:off x="9799015" y="2259822"/>
                <a:ext cx="4074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𝐇</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9799015" y="2259822"/>
                <a:ext cx="407484" cy="369332"/>
              </a:xfrm>
              <a:prstGeom prst="rect">
                <a:avLst/>
              </a:prstGeom>
              <a:blipFill rotWithShape="0">
                <a:blip r:embed="rId9"/>
                <a:stretch>
                  <a:fillRect/>
                </a:stretch>
              </a:blipFill>
            </p:spPr>
            <p:txBody>
              <a:bodyPr/>
              <a:lstStyle/>
              <a:p>
                <a:r>
                  <a:rPr lang="en-US">
                    <a:noFill/>
                  </a:rPr>
                  <a:t> </a:t>
                </a:r>
              </a:p>
            </p:txBody>
          </p:sp>
        </mc:Fallback>
      </mc:AlternateContent>
      <p:sp>
        <p:nvSpPr>
          <p:cNvPr id="25" name="TextBox 24"/>
          <p:cNvSpPr txBox="1"/>
          <p:nvPr/>
        </p:nvSpPr>
        <p:spPr>
          <a:xfrm>
            <a:off x="8385035" y="1890490"/>
            <a:ext cx="1801519" cy="369332"/>
          </a:xfrm>
          <a:prstGeom prst="rect">
            <a:avLst/>
          </a:prstGeom>
          <a:noFill/>
        </p:spPr>
        <p:txBody>
          <a:bodyPr wrap="none" rtlCol="0">
            <a:spAutoFit/>
          </a:bodyPr>
          <a:lstStyle/>
          <a:p>
            <a:r>
              <a:rPr lang="en-US" dirty="0" smtClean="0"/>
              <a:t>Instance n</a:t>
            </a:r>
            <a:r>
              <a:rPr lang="en-US" baseline="30000" dirty="0" smtClean="0"/>
              <a:t>1/4</a:t>
            </a:r>
            <a:r>
              <a:rPr lang="en-US" dirty="0" smtClean="0"/>
              <a:t>/2+2</a:t>
            </a:r>
            <a:endParaRPr lang="en-US" dirty="0"/>
          </a:p>
        </p:txBody>
      </p:sp>
      <mc:AlternateContent xmlns:mc="http://schemas.openxmlformats.org/markup-compatibility/2006" xmlns:a14="http://schemas.microsoft.com/office/drawing/2010/main">
        <mc:Choice Requires="a14">
          <p:sp>
            <p:nvSpPr>
              <p:cNvPr id="27" name="TextBox 26"/>
              <p:cNvSpPr txBox="1"/>
              <p:nvPr/>
            </p:nvSpPr>
            <p:spPr>
              <a:xfrm>
                <a:off x="9807037" y="663635"/>
                <a:ext cx="4074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𝐇</m:t>
                      </m:r>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9807037" y="663635"/>
                <a:ext cx="407484" cy="369332"/>
              </a:xfrm>
              <a:prstGeom prst="rect">
                <a:avLst/>
              </a:prstGeom>
              <a:blipFill rotWithShape="0">
                <a:blip r:embed="rId10"/>
                <a:stretch>
                  <a:fillRect/>
                </a:stretch>
              </a:blipFill>
            </p:spPr>
            <p:txBody>
              <a:bodyPr/>
              <a:lstStyle/>
              <a:p>
                <a:r>
                  <a:rPr lang="en-US">
                    <a:noFill/>
                  </a:rPr>
                  <a:t> </a:t>
                </a:r>
              </a:p>
            </p:txBody>
          </p:sp>
        </mc:Fallback>
      </mc:AlternateContent>
      <p:sp>
        <p:nvSpPr>
          <p:cNvPr id="29" name="TextBox 28"/>
          <p:cNvSpPr txBox="1"/>
          <p:nvPr/>
        </p:nvSpPr>
        <p:spPr>
          <a:xfrm>
            <a:off x="8401209" y="305558"/>
            <a:ext cx="1801519" cy="369332"/>
          </a:xfrm>
          <a:prstGeom prst="rect">
            <a:avLst/>
          </a:prstGeom>
          <a:noFill/>
        </p:spPr>
        <p:txBody>
          <a:bodyPr wrap="none" rtlCol="0">
            <a:spAutoFit/>
          </a:bodyPr>
          <a:lstStyle/>
          <a:p>
            <a:r>
              <a:rPr lang="en-US" dirty="0" smtClean="0"/>
              <a:t>Instance n</a:t>
            </a:r>
            <a:r>
              <a:rPr lang="en-US" baseline="30000" dirty="0" smtClean="0"/>
              <a:t>1/4</a:t>
            </a:r>
            <a:r>
              <a:rPr lang="en-US" dirty="0" smtClean="0"/>
              <a:t>/2+1</a:t>
            </a:r>
            <a:endParaRPr lang="en-US" dirty="0"/>
          </a:p>
        </p:txBody>
      </p:sp>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25005" y="2563540"/>
            <a:ext cx="1701909" cy="1701909"/>
          </a:xfrm>
          <a:prstGeom prst="rect">
            <a:avLst/>
          </a:prstGeom>
        </p:spPr>
      </p:pic>
      <mc:AlternateContent xmlns:mc="http://schemas.openxmlformats.org/markup-compatibility/2006" xmlns:a14="http://schemas.microsoft.com/office/drawing/2010/main">
        <mc:Choice Requires="a14">
          <p:sp>
            <p:nvSpPr>
              <p:cNvPr id="32" name="TextBox 31"/>
              <p:cNvSpPr txBox="1"/>
              <p:nvPr/>
            </p:nvSpPr>
            <p:spPr>
              <a:xfrm>
                <a:off x="4180468" y="3204979"/>
                <a:ext cx="433132" cy="362984"/>
              </a:xfrm>
              <a:prstGeom prst="rect">
                <a:avLst/>
              </a:prstGeom>
              <a:noFill/>
            </p:spPr>
            <p:txBody>
              <a:bodyPr wrap="none" rtlCol="0">
                <a:spAutoFit/>
              </a:bodyPr>
              <a:lstStyle/>
              <a:p>
                <a14:m>
                  <m:oMath xmlns:m="http://schemas.openxmlformats.org/officeDocument/2006/math">
                    <m:r>
                      <a:rPr lang="en-US" b="1" i="0" smtClean="0">
                        <a:latin typeface="Cambria Math" panose="02040503050406030204" pitchFamily="18" charset="0"/>
                      </a:rPr>
                      <m:t>𝐇</m:t>
                    </m:r>
                  </m:oMath>
                </a14:m>
                <a:r>
                  <a:rPr lang="en-US" b="1" baseline="-25000" dirty="0" smtClean="0"/>
                  <a:t>1</a:t>
                </a:r>
                <a:endParaRPr lang="en-US" b="1" baseline="-25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4180468" y="3204979"/>
                <a:ext cx="433132" cy="362984"/>
              </a:xfrm>
              <a:prstGeom prst="rect">
                <a:avLst/>
              </a:prstGeom>
              <a:blipFill rotWithShape="0">
                <a:blip r:embed="rId12"/>
                <a:stretch>
                  <a:fillRect b="-254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384210" y="3743287"/>
                <a:ext cx="433132" cy="362984"/>
              </a:xfrm>
              <a:prstGeom prst="rect">
                <a:avLst/>
              </a:prstGeom>
              <a:noFill/>
            </p:spPr>
            <p:txBody>
              <a:bodyPr wrap="none" rtlCol="0">
                <a:spAutoFit/>
              </a:bodyPr>
              <a:lstStyle/>
              <a:p>
                <a14:m>
                  <m:oMath xmlns:m="http://schemas.openxmlformats.org/officeDocument/2006/math">
                    <m:r>
                      <a:rPr lang="en-US" b="1" i="0" smtClean="0">
                        <a:latin typeface="Cambria Math" panose="02040503050406030204" pitchFamily="18" charset="0"/>
                      </a:rPr>
                      <m:t>𝐇</m:t>
                    </m:r>
                  </m:oMath>
                </a14:m>
                <a:r>
                  <a:rPr lang="en-US" b="1" baseline="-25000" dirty="0"/>
                  <a:t>2</a:t>
                </a:r>
              </a:p>
            </p:txBody>
          </p:sp>
        </mc:Choice>
        <mc:Fallback xmlns="">
          <p:sp>
            <p:nvSpPr>
              <p:cNvPr id="33" name="TextBox 32"/>
              <p:cNvSpPr txBox="1">
                <a:spLocks noRot="1" noChangeAspect="1" noMove="1" noResize="1" noEditPoints="1" noAdjustHandles="1" noChangeArrowheads="1" noChangeShapeType="1" noTextEdit="1"/>
              </p:cNvSpPr>
              <p:nvPr/>
            </p:nvSpPr>
            <p:spPr>
              <a:xfrm>
                <a:off x="4384210" y="3743287"/>
                <a:ext cx="433132" cy="362984"/>
              </a:xfrm>
              <a:prstGeom prst="rect">
                <a:avLst/>
              </a:prstGeom>
              <a:blipFill rotWithShape="0">
                <a:blip r:embed="rId13"/>
                <a:stretch>
                  <a:fillRect r="-1408"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057258" y="4063501"/>
                <a:ext cx="433132" cy="362984"/>
              </a:xfrm>
              <a:prstGeom prst="rect">
                <a:avLst/>
              </a:prstGeom>
              <a:noFill/>
            </p:spPr>
            <p:txBody>
              <a:bodyPr wrap="none" rtlCol="0">
                <a:spAutoFit/>
              </a:bodyPr>
              <a:lstStyle/>
              <a:p>
                <a14:m>
                  <m:oMath xmlns:m="http://schemas.openxmlformats.org/officeDocument/2006/math">
                    <m:r>
                      <a:rPr lang="en-US" b="1" i="0" smtClean="0">
                        <a:latin typeface="Cambria Math" panose="02040503050406030204" pitchFamily="18" charset="0"/>
                      </a:rPr>
                      <m:t>𝐇</m:t>
                    </m:r>
                  </m:oMath>
                </a14:m>
                <a:r>
                  <a:rPr lang="en-US" b="1" baseline="-25000" dirty="0" smtClean="0"/>
                  <a:t>3</a:t>
                </a:r>
                <a:endParaRPr lang="en-US" b="1" baseline="-25000" dirty="0"/>
              </a:p>
            </p:txBody>
          </p:sp>
        </mc:Choice>
        <mc:Fallback xmlns="">
          <p:sp>
            <p:nvSpPr>
              <p:cNvPr id="34" name="TextBox 33"/>
              <p:cNvSpPr txBox="1">
                <a:spLocks noRot="1" noChangeAspect="1" noMove="1" noResize="1" noEditPoints="1" noAdjustHandles="1" noChangeArrowheads="1" noChangeShapeType="1" noTextEdit="1"/>
              </p:cNvSpPr>
              <p:nvPr/>
            </p:nvSpPr>
            <p:spPr>
              <a:xfrm>
                <a:off x="5057258" y="4063501"/>
                <a:ext cx="433132" cy="362984"/>
              </a:xfrm>
              <a:prstGeom prst="rect">
                <a:avLst/>
              </a:prstGeom>
              <a:blipFill rotWithShape="0">
                <a:blip r:embed="rId14"/>
                <a:stretch>
                  <a:fillRect b="-254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6423216" y="3339150"/>
                <a:ext cx="619080" cy="3990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0" smtClean="0">
                              <a:latin typeface="Cambria Math" panose="02040503050406030204" pitchFamily="18" charset="0"/>
                            </a:rPr>
                            <m:t>𝐇</m:t>
                          </m:r>
                        </m:e>
                        <m:sub>
                          <m:rad>
                            <m:radPr>
                              <m:degHide m:val="on"/>
                              <m:ctrlPr>
                                <a:rPr lang="en-US" b="1" i="1">
                                  <a:latin typeface="Cambria Math" panose="02040503050406030204" pitchFamily="18" charset="0"/>
                                </a:rPr>
                              </m:ctrlPr>
                            </m:radPr>
                            <m:deg/>
                            <m:e>
                              <m:r>
                                <a:rPr lang="en-US" b="1" i="1">
                                  <a:latin typeface="Cambria Math" panose="02040503050406030204" pitchFamily="18" charset="0"/>
                                </a:rPr>
                                <m:t>𝒏</m:t>
                              </m:r>
                            </m:e>
                          </m:rad>
                        </m:sub>
                      </m:sSub>
                    </m:oMath>
                  </m:oMathPara>
                </a14:m>
                <a:endParaRPr lang="en-US" baseline="-25000" dirty="0"/>
              </a:p>
            </p:txBody>
          </p:sp>
        </mc:Choice>
        <mc:Fallback xmlns="">
          <p:sp>
            <p:nvSpPr>
              <p:cNvPr id="35" name="TextBox 34"/>
              <p:cNvSpPr txBox="1">
                <a:spLocks noRot="1" noChangeAspect="1" noMove="1" noResize="1" noEditPoints="1" noAdjustHandles="1" noChangeArrowheads="1" noChangeShapeType="1" noTextEdit="1"/>
              </p:cNvSpPr>
              <p:nvPr/>
            </p:nvSpPr>
            <p:spPr>
              <a:xfrm>
                <a:off x="6423216" y="3339150"/>
                <a:ext cx="619080" cy="399084"/>
              </a:xfrm>
              <a:prstGeom prst="rect">
                <a:avLst/>
              </a:prstGeom>
              <a:blipFill rotWithShape="0">
                <a:blip r:embed="rId15"/>
                <a:stretch>
                  <a:fillRect/>
                </a:stretch>
              </a:blipFill>
            </p:spPr>
            <p:txBody>
              <a:bodyPr/>
              <a:lstStyle/>
              <a:p>
                <a:r>
                  <a:rPr lang="en-US">
                    <a:noFill/>
                  </a:rPr>
                  <a:t> </a:t>
                </a:r>
              </a:p>
            </p:txBody>
          </p:sp>
        </mc:Fallback>
      </mc:AlternateContent>
      <p:sp>
        <p:nvSpPr>
          <p:cNvPr id="36" name="TextBox 35"/>
          <p:cNvSpPr txBox="1"/>
          <p:nvPr/>
        </p:nvSpPr>
        <p:spPr>
          <a:xfrm>
            <a:off x="5892126" y="4069690"/>
            <a:ext cx="348172" cy="369332"/>
          </a:xfrm>
          <a:prstGeom prst="rect">
            <a:avLst/>
          </a:prstGeom>
          <a:noFill/>
        </p:spPr>
        <p:txBody>
          <a:bodyPr wrap="none" rtlCol="0">
            <a:spAutoFit/>
          </a:bodyPr>
          <a:lstStyle/>
          <a:p>
            <a:r>
              <a:rPr lang="en-US" b="1" dirty="0" smtClean="0"/>
              <a:t>…</a:t>
            </a:r>
            <a:endParaRPr lang="en-US" b="1" baseline="-25000" dirty="0"/>
          </a:p>
        </p:txBody>
      </p:sp>
      <p:sp>
        <p:nvSpPr>
          <p:cNvPr id="37" name="TextBox 36"/>
          <p:cNvSpPr txBox="1"/>
          <p:nvPr/>
        </p:nvSpPr>
        <p:spPr>
          <a:xfrm>
            <a:off x="737019" y="3163803"/>
            <a:ext cx="343364" cy="369332"/>
          </a:xfrm>
          <a:prstGeom prst="rect">
            <a:avLst/>
          </a:prstGeom>
          <a:noFill/>
        </p:spPr>
        <p:txBody>
          <a:bodyPr wrap="none" rtlCol="0">
            <a:spAutoFit/>
          </a:bodyPr>
          <a:lstStyle/>
          <a:p>
            <a:r>
              <a:rPr lang="en-US" dirty="0" smtClean="0"/>
              <a:t>…</a:t>
            </a:r>
            <a:endParaRPr lang="en-US" baseline="-25000" dirty="0"/>
          </a:p>
        </p:txBody>
      </p:sp>
      <p:sp>
        <p:nvSpPr>
          <p:cNvPr id="38" name="TextBox 37"/>
          <p:cNvSpPr txBox="1"/>
          <p:nvPr/>
        </p:nvSpPr>
        <p:spPr>
          <a:xfrm>
            <a:off x="8946087" y="3248496"/>
            <a:ext cx="343364" cy="369332"/>
          </a:xfrm>
          <a:prstGeom prst="rect">
            <a:avLst/>
          </a:prstGeom>
          <a:noFill/>
        </p:spPr>
        <p:txBody>
          <a:bodyPr wrap="none" rtlCol="0">
            <a:spAutoFit/>
          </a:bodyPr>
          <a:lstStyle/>
          <a:p>
            <a:r>
              <a:rPr lang="en-US" dirty="0" smtClean="0"/>
              <a:t>…</a:t>
            </a:r>
            <a:endParaRPr lang="en-US" baseline="-25000" dirty="0"/>
          </a:p>
        </p:txBody>
      </p:sp>
      <p:sp>
        <p:nvSpPr>
          <p:cNvPr id="39" name="TextBox 38"/>
          <p:cNvSpPr txBox="1"/>
          <p:nvPr/>
        </p:nvSpPr>
        <p:spPr>
          <a:xfrm>
            <a:off x="3792310" y="181508"/>
            <a:ext cx="3408305" cy="584775"/>
          </a:xfrm>
          <a:prstGeom prst="rect">
            <a:avLst/>
          </a:prstGeom>
          <a:noFill/>
        </p:spPr>
        <p:txBody>
          <a:bodyPr wrap="none" rtlCol="0">
            <a:spAutoFit/>
          </a:bodyPr>
          <a:lstStyle/>
          <a:p>
            <a:r>
              <a:rPr lang="en-US" sz="3200" b="1" dirty="0" smtClean="0"/>
              <a:t>Balloon Phase Unit</a:t>
            </a:r>
            <a:endParaRPr lang="en-US" sz="3200" b="1" dirty="0"/>
          </a:p>
        </p:txBody>
      </p:sp>
      <p:sp>
        <p:nvSpPr>
          <p:cNvPr id="40" name="TextBox 39"/>
          <p:cNvSpPr txBox="1"/>
          <p:nvPr/>
        </p:nvSpPr>
        <p:spPr>
          <a:xfrm>
            <a:off x="0" y="6890"/>
            <a:ext cx="1824025" cy="369332"/>
          </a:xfrm>
          <a:prstGeom prst="rect">
            <a:avLst/>
          </a:prstGeom>
          <a:noFill/>
        </p:spPr>
        <p:txBody>
          <a:bodyPr wrap="none" rtlCol="0">
            <a:spAutoFit/>
          </a:bodyPr>
          <a:lstStyle/>
          <a:p>
            <a:r>
              <a:rPr lang="en-US" b="1" dirty="0" smtClean="0"/>
              <a:t>Light Phase Units</a:t>
            </a:r>
            <a:endParaRPr lang="en-US" b="1" dirty="0"/>
          </a:p>
        </p:txBody>
      </p:sp>
      <p:sp>
        <p:nvSpPr>
          <p:cNvPr id="41" name="TextBox 40"/>
          <p:cNvSpPr txBox="1"/>
          <p:nvPr/>
        </p:nvSpPr>
        <p:spPr>
          <a:xfrm>
            <a:off x="8051715" y="-4041"/>
            <a:ext cx="1824025" cy="369332"/>
          </a:xfrm>
          <a:prstGeom prst="rect">
            <a:avLst/>
          </a:prstGeom>
          <a:noFill/>
        </p:spPr>
        <p:txBody>
          <a:bodyPr wrap="none" rtlCol="0">
            <a:spAutoFit/>
          </a:bodyPr>
          <a:lstStyle/>
          <a:p>
            <a:r>
              <a:rPr lang="en-US" b="1" dirty="0" smtClean="0"/>
              <a:t>Light Phase Units</a:t>
            </a:r>
            <a:endParaRPr lang="en-US" b="1" dirty="0"/>
          </a:p>
        </p:txBody>
      </p:sp>
      <p:cxnSp>
        <p:nvCxnSpPr>
          <p:cNvPr id="43" name="Straight Arrow Connector 42"/>
          <p:cNvCxnSpPr/>
          <p:nvPr/>
        </p:nvCxnSpPr>
        <p:spPr>
          <a:xfrm flipV="1">
            <a:off x="2071796" y="3181780"/>
            <a:ext cx="1539836" cy="47403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2107055" y="3496699"/>
            <a:ext cx="1622102" cy="4931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pic>
        <p:nvPicPr>
          <p:cNvPr id="48" name="Picture 47"/>
          <p:cNvPicPr>
            <a:picLocks noChangeAspect="1"/>
          </p:cNvPicPr>
          <p:nvPr/>
        </p:nvPicPr>
        <p:blipFill rotWithShape="1">
          <a:blip r:embed="rId16" cstate="print">
            <a:extLst>
              <a:ext uri="{28A0092B-C50C-407E-A947-70E740481C1C}">
                <a14:useLocalDpi xmlns:a14="http://schemas.microsoft.com/office/drawing/2010/main" val="0"/>
              </a:ext>
            </a:extLst>
          </a:blip>
          <a:srcRect l="4362" t="35972" r="4410" b="37639"/>
          <a:stretch/>
        </p:blipFill>
        <p:spPr>
          <a:xfrm>
            <a:off x="4061555" y="1873158"/>
            <a:ext cx="3590925" cy="779046"/>
          </a:xfrm>
          <a:prstGeom prst="rect">
            <a:avLst/>
          </a:prstGeom>
        </p:spPr>
      </p:pic>
      <p:pic>
        <p:nvPicPr>
          <p:cNvPr id="49" name="Picture 48"/>
          <p:cNvPicPr>
            <a:picLocks noChangeAspect="1"/>
          </p:cNvPicPr>
          <p:nvPr/>
        </p:nvPicPr>
        <p:blipFill rotWithShape="1">
          <a:blip r:embed="rId17" cstate="print">
            <a:extLst>
              <a:ext uri="{28A0092B-C50C-407E-A947-70E740481C1C}">
                <a14:useLocalDpi xmlns:a14="http://schemas.microsoft.com/office/drawing/2010/main" val="0"/>
              </a:ext>
            </a:extLst>
          </a:blip>
          <a:srcRect l="4362" t="35972" r="4410" b="37639"/>
          <a:stretch/>
        </p:blipFill>
        <p:spPr>
          <a:xfrm>
            <a:off x="4546240" y="1301524"/>
            <a:ext cx="2557123" cy="554764"/>
          </a:xfrm>
          <a:prstGeom prst="rect">
            <a:avLst/>
          </a:prstGeom>
        </p:spPr>
      </p:pic>
      <mc:AlternateContent xmlns:mc="http://schemas.openxmlformats.org/markup-compatibility/2006" xmlns:a14="http://schemas.microsoft.com/office/drawing/2010/main">
        <mc:Choice Requires="a14">
          <p:sp>
            <p:nvSpPr>
              <p:cNvPr id="57" name="TextBox 56"/>
              <p:cNvSpPr txBox="1"/>
              <p:nvPr/>
            </p:nvSpPr>
            <p:spPr>
              <a:xfrm>
                <a:off x="1626530" y="5639192"/>
                <a:ext cx="4074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𝐇</m:t>
                      </m:r>
                    </m:oMath>
                  </m:oMathPara>
                </a14:m>
                <a:endParaRPr lang="en-US" b="1" dirty="0"/>
              </a:p>
            </p:txBody>
          </p:sp>
        </mc:Choice>
        <mc:Fallback xmlns="">
          <p:sp>
            <p:nvSpPr>
              <p:cNvPr id="57" name="TextBox 56"/>
              <p:cNvSpPr txBox="1">
                <a:spLocks noRot="1" noChangeAspect="1" noMove="1" noResize="1" noEditPoints="1" noAdjustHandles="1" noChangeArrowheads="1" noChangeShapeType="1" noTextEdit="1"/>
              </p:cNvSpPr>
              <p:nvPr/>
            </p:nvSpPr>
            <p:spPr>
              <a:xfrm>
                <a:off x="1626530" y="5639192"/>
                <a:ext cx="407484" cy="369332"/>
              </a:xfrm>
              <a:prstGeom prst="rect">
                <a:avLst/>
              </a:prstGeom>
              <a:blipFill rotWithShape="0">
                <a:blip r:embed="rId18"/>
                <a:stretch>
                  <a:fillRect/>
                </a:stretch>
              </a:blipFill>
            </p:spPr>
            <p:txBody>
              <a:bodyPr/>
              <a:lstStyle/>
              <a:p>
                <a:r>
                  <a:rPr lang="en-US">
                    <a:noFill/>
                  </a:rPr>
                  <a:t> </a:t>
                </a:r>
              </a:p>
            </p:txBody>
          </p:sp>
        </mc:Fallback>
      </mc:AlternateContent>
      <p:sp>
        <p:nvSpPr>
          <p:cNvPr id="59" name="TextBox 58"/>
          <p:cNvSpPr txBox="1"/>
          <p:nvPr/>
        </p:nvSpPr>
        <p:spPr>
          <a:xfrm>
            <a:off x="228988" y="5291442"/>
            <a:ext cx="1569084" cy="369332"/>
          </a:xfrm>
          <a:prstGeom prst="rect">
            <a:avLst/>
          </a:prstGeom>
          <a:noFill/>
        </p:spPr>
        <p:txBody>
          <a:bodyPr wrap="none" rtlCol="0">
            <a:spAutoFit/>
          </a:bodyPr>
          <a:lstStyle/>
          <a:p>
            <a:r>
              <a:rPr lang="en-US" dirty="0" smtClean="0"/>
              <a:t>Instance n</a:t>
            </a:r>
            <a:r>
              <a:rPr lang="en-US" baseline="30000" dirty="0" smtClean="0"/>
              <a:t>1/4</a:t>
            </a:r>
            <a:r>
              <a:rPr lang="en-US" dirty="0" smtClean="0"/>
              <a:t>/2</a:t>
            </a:r>
            <a:endParaRPr lang="en-US" dirty="0"/>
          </a:p>
        </p:txBody>
      </p:sp>
      <p:sp>
        <p:nvSpPr>
          <p:cNvPr id="60" name="TextBox 59"/>
          <p:cNvSpPr txBox="1"/>
          <p:nvPr/>
        </p:nvSpPr>
        <p:spPr>
          <a:xfrm>
            <a:off x="794169" y="4906878"/>
            <a:ext cx="343364" cy="369332"/>
          </a:xfrm>
          <a:prstGeom prst="rect">
            <a:avLst/>
          </a:prstGeom>
          <a:noFill/>
        </p:spPr>
        <p:txBody>
          <a:bodyPr wrap="none" rtlCol="0">
            <a:spAutoFit/>
          </a:bodyPr>
          <a:lstStyle/>
          <a:p>
            <a:r>
              <a:rPr lang="en-US" dirty="0" smtClean="0"/>
              <a:t>…</a:t>
            </a:r>
            <a:endParaRPr lang="en-US" baseline="-25000" dirty="0"/>
          </a:p>
        </p:txBody>
      </p:sp>
      <mc:AlternateContent xmlns:mc="http://schemas.openxmlformats.org/markup-compatibility/2006" xmlns:a14="http://schemas.microsoft.com/office/drawing/2010/main">
        <mc:Choice Requires="a14">
          <p:sp>
            <p:nvSpPr>
              <p:cNvPr id="63" name="TextBox 62"/>
              <p:cNvSpPr txBox="1"/>
              <p:nvPr/>
            </p:nvSpPr>
            <p:spPr>
              <a:xfrm>
                <a:off x="9810043" y="5531910"/>
                <a:ext cx="4074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𝐇</m:t>
                      </m:r>
                    </m:oMath>
                  </m:oMathPara>
                </a14:m>
                <a:endParaRPr lang="en-US" dirty="0"/>
              </a:p>
            </p:txBody>
          </p:sp>
        </mc:Choice>
        <mc:Fallback xmlns="">
          <p:sp>
            <p:nvSpPr>
              <p:cNvPr id="63" name="TextBox 62"/>
              <p:cNvSpPr txBox="1">
                <a:spLocks noRot="1" noChangeAspect="1" noMove="1" noResize="1" noEditPoints="1" noAdjustHandles="1" noChangeArrowheads="1" noChangeShapeType="1" noTextEdit="1"/>
              </p:cNvSpPr>
              <p:nvPr/>
            </p:nvSpPr>
            <p:spPr>
              <a:xfrm>
                <a:off x="9810043" y="5531910"/>
                <a:ext cx="407484" cy="369332"/>
              </a:xfrm>
              <a:prstGeom prst="rect">
                <a:avLst/>
              </a:prstGeom>
              <a:blipFill rotWithShape="0">
                <a:blip r:embed="rId19"/>
                <a:stretch>
                  <a:fillRect/>
                </a:stretch>
              </a:blipFill>
            </p:spPr>
            <p:txBody>
              <a:bodyPr/>
              <a:lstStyle/>
              <a:p>
                <a:r>
                  <a:rPr lang="en-US">
                    <a:noFill/>
                  </a:rPr>
                  <a:t> </a:t>
                </a:r>
              </a:p>
            </p:txBody>
          </p:sp>
        </mc:Fallback>
      </mc:AlternateContent>
      <p:sp>
        <p:nvSpPr>
          <p:cNvPr id="65" name="TextBox 64"/>
          <p:cNvSpPr txBox="1"/>
          <p:nvPr/>
        </p:nvSpPr>
        <p:spPr>
          <a:xfrm>
            <a:off x="8412237" y="5220775"/>
            <a:ext cx="1362296" cy="369332"/>
          </a:xfrm>
          <a:prstGeom prst="rect">
            <a:avLst/>
          </a:prstGeom>
          <a:noFill/>
        </p:spPr>
        <p:txBody>
          <a:bodyPr wrap="none" rtlCol="0">
            <a:spAutoFit/>
          </a:bodyPr>
          <a:lstStyle/>
          <a:p>
            <a:r>
              <a:rPr lang="en-US" dirty="0" smtClean="0"/>
              <a:t>Instance n</a:t>
            </a:r>
            <a:r>
              <a:rPr lang="en-US" baseline="30000" dirty="0" smtClean="0"/>
              <a:t>1/4</a:t>
            </a:r>
            <a:endParaRPr lang="en-US" dirty="0"/>
          </a:p>
        </p:txBody>
      </p:sp>
      <p:pic>
        <p:nvPicPr>
          <p:cNvPr id="68" name="Picture 67"/>
          <p:cNvPicPr>
            <a:picLocks noChangeAspect="1"/>
          </p:cNvPicPr>
          <p:nvPr/>
        </p:nvPicPr>
        <p:blipFill rotWithShape="1">
          <a:blip r:embed="rId2" cstate="print">
            <a:extLst>
              <a:ext uri="{28A0092B-C50C-407E-A947-70E740481C1C}">
                <a14:useLocalDpi xmlns:a14="http://schemas.microsoft.com/office/drawing/2010/main" val="0"/>
              </a:ext>
            </a:extLst>
          </a:blip>
          <a:srcRect l="4480" t="8153" r="5169" b="8042"/>
          <a:stretch/>
        </p:blipFill>
        <p:spPr>
          <a:xfrm>
            <a:off x="771144" y="4207726"/>
            <a:ext cx="876300" cy="609601"/>
          </a:xfrm>
          <a:prstGeom prst="rect">
            <a:avLst/>
          </a:prstGeom>
        </p:spPr>
      </p:pic>
      <p:pic>
        <p:nvPicPr>
          <p:cNvPr id="69" name="Picture 6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27697" y="3803916"/>
            <a:ext cx="671262" cy="671262"/>
          </a:xfrm>
          <a:prstGeom prst="rect">
            <a:avLst/>
          </a:prstGeom>
        </p:spPr>
      </p:pic>
      <p:pic>
        <p:nvPicPr>
          <p:cNvPr id="71" name="Picture 70"/>
          <p:cNvPicPr>
            <a:picLocks noChangeAspect="1"/>
          </p:cNvPicPr>
          <p:nvPr/>
        </p:nvPicPr>
        <p:blipFill rotWithShape="1">
          <a:blip r:embed="rId2" cstate="print">
            <a:extLst>
              <a:ext uri="{28A0092B-C50C-407E-A947-70E740481C1C}">
                <a14:useLocalDpi xmlns:a14="http://schemas.microsoft.com/office/drawing/2010/main" val="0"/>
              </a:ext>
            </a:extLst>
          </a:blip>
          <a:srcRect l="4480" t="8153" r="5169" b="8042"/>
          <a:stretch/>
        </p:blipFill>
        <p:spPr>
          <a:xfrm>
            <a:off x="828294" y="5931751"/>
            <a:ext cx="876300" cy="609601"/>
          </a:xfrm>
          <a:prstGeom prst="rect">
            <a:avLst/>
          </a:prstGeom>
        </p:spPr>
      </p:pic>
      <p:pic>
        <p:nvPicPr>
          <p:cNvPr id="72" name="Picture 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847" y="5527941"/>
            <a:ext cx="671262" cy="671262"/>
          </a:xfrm>
          <a:prstGeom prst="rect">
            <a:avLst/>
          </a:prstGeom>
        </p:spPr>
      </p:pic>
      <p:pic>
        <p:nvPicPr>
          <p:cNvPr id="73" name="Picture 72"/>
          <p:cNvPicPr>
            <a:picLocks noChangeAspect="1"/>
          </p:cNvPicPr>
          <p:nvPr/>
        </p:nvPicPr>
        <p:blipFill rotWithShape="1">
          <a:blip r:embed="rId2" cstate="print">
            <a:extLst>
              <a:ext uri="{28A0092B-C50C-407E-A947-70E740481C1C}">
                <a14:useLocalDpi xmlns:a14="http://schemas.microsoft.com/office/drawing/2010/main" val="0"/>
              </a:ext>
            </a:extLst>
          </a:blip>
          <a:srcRect l="4480" t="8153" r="5169" b="8042"/>
          <a:stretch/>
        </p:blipFill>
        <p:spPr>
          <a:xfrm>
            <a:off x="9038844" y="5865076"/>
            <a:ext cx="876300" cy="609601"/>
          </a:xfrm>
          <a:prstGeom prst="rect">
            <a:avLst/>
          </a:prstGeom>
        </p:spPr>
      </p:pic>
      <p:pic>
        <p:nvPicPr>
          <p:cNvPr id="74" name="Picture 7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5397" y="5461266"/>
            <a:ext cx="671262" cy="671262"/>
          </a:xfrm>
          <a:prstGeom prst="rect">
            <a:avLst/>
          </a:prstGeom>
        </p:spPr>
      </p:pic>
      <p:pic>
        <p:nvPicPr>
          <p:cNvPr id="75" name="Picture 74"/>
          <p:cNvPicPr>
            <a:picLocks noChangeAspect="1"/>
          </p:cNvPicPr>
          <p:nvPr/>
        </p:nvPicPr>
        <p:blipFill rotWithShape="1">
          <a:blip r:embed="rId2" cstate="print">
            <a:extLst>
              <a:ext uri="{28A0092B-C50C-407E-A947-70E740481C1C}">
                <a14:useLocalDpi xmlns:a14="http://schemas.microsoft.com/office/drawing/2010/main" val="0"/>
              </a:ext>
            </a:extLst>
          </a:blip>
          <a:srcRect l="4480" t="8153" r="5169" b="8042"/>
          <a:stretch/>
        </p:blipFill>
        <p:spPr>
          <a:xfrm>
            <a:off x="9010269" y="4274401"/>
            <a:ext cx="876300" cy="609601"/>
          </a:xfrm>
          <a:prstGeom prst="rect">
            <a:avLst/>
          </a:prstGeom>
        </p:spPr>
      </p:pic>
      <p:pic>
        <p:nvPicPr>
          <p:cNvPr id="76" name="Picture 7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6822" y="3870591"/>
            <a:ext cx="671262" cy="671262"/>
          </a:xfrm>
          <a:prstGeom prst="rect">
            <a:avLst/>
          </a:prstGeom>
        </p:spPr>
      </p:pic>
      <p:pic>
        <p:nvPicPr>
          <p:cNvPr id="77" name="Picture 76"/>
          <p:cNvPicPr>
            <a:picLocks noChangeAspect="1"/>
          </p:cNvPicPr>
          <p:nvPr/>
        </p:nvPicPr>
        <p:blipFill rotWithShape="1">
          <a:blip r:embed="rId2" cstate="print">
            <a:extLst>
              <a:ext uri="{28A0092B-C50C-407E-A947-70E740481C1C}">
                <a14:useLocalDpi xmlns:a14="http://schemas.microsoft.com/office/drawing/2010/main" val="0"/>
              </a:ext>
            </a:extLst>
          </a:blip>
          <a:srcRect l="4480" t="8153" r="5169" b="8042"/>
          <a:stretch/>
        </p:blipFill>
        <p:spPr>
          <a:xfrm>
            <a:off x="9000744" y="2531326"/>
            <a:ext cx="876300" cy="609601"/>
          </a:xfrm>
          <a:prstGeom prst="rect">
            <a:avLst/>
          </a:prstGeom>
        </p:spPr>
      </p:pic>
      <p:pic>
        <p:nvPicPr>
          <p:cNvPr id="78" name="Picture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57297" y="2127516"/>
            <a:ext cx="671262" cy="671262"/>
          </a:xfrm>
          <a:prstGeom prst="rect">
            <a:avLst/>
          </a:prstGeom>
        </p:spPr>
      </p:pic>
      <p:pic>
        <p:nvPicPr>
          <p:cNvPr id="79" name="Picture 78"/>
          <p:cNvPicPr>
            <a:picLocks noChangeAspect="1"/>
          </p:cNvPicPr>
          <p:nvPr/>
        </p:nvPicPr>
        <p:blipFill rotWithShape="1">
          <a:blip r:embed="rId2" cstate="print">
            <a:extLst>
              <a:ext uri="{28A0092B-C50C-407E-A947-70E740481C1C}">
                <a14:useLocalDpi xmlns:a14="http://schemas.microsoft.com/office/drawing/2010/main" val="0"/>
              </a:ext>
            </a:extLst>
          </a:blip>
          <a:srcRect l="4480" t="8153" r="5169" b="8042"/>
          <a:stretch/>
        </p:blipFill>
        <p:spPr>
          <a:xfrm>
            <a:off x="8972169" y="950176"/>
            <a:ext cx="876300" cy="609601"/>
          </a:xfrm>
          <a:prstGeom prst="rect">
            <a:avLst/>
          </a:prstGeom>
        </p:spPr>
      </p:pic>
      <p:pic>
        <p:nvPicPr>
          <p:cNvPr id="80" name="Picture 7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928722" y="546366"/>
            <a:ext cx="671262" cy="671262"/>
          </a:xfrm>
          <a:prstGeom prst="rect">
            <a:avLst/>
          </a:prstGeom>
        </p:spPr>
      </p:pic>
    </p:spTree>
    <p:extLst>
      <p:ext uri="{BB962C8B-B14F-4D97-AF65-F5344CB8AC3E}">
        <p14:creationId xmlns:p14="http://schemas.microsoft.com/office/powerpoint/2010/main" val="2928708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Consequences (R = 3,000)</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2793" y="1515309"/>
            <a:ext cx="5568092" cy="4924883"/>
          </a:xfrm>
          <a:prstGeom prst="rect">
            <a:avLst/>
          </a:prstGeom>
        </p:spPr>
      </p:pic>
      <p:pic>
        <p:nvPicPr>
          <p:cNvPr id="5" name="Picture 4"/>
          <p:cNvPicPr>
            <a:picLocks noChangeAspect="1"/>
          </p:cNvPicPr>
          <p:nvPr/>
        </p:nvPicPr>
        <p:blipFill>
          <a:blip r:embed="rId3"/>
          <a:stretch>
            <a:fillRect/>
          </a:stretch>
        </p:blipFill>
        <p:spPr>
          <a:xfrm>
            <a:off x="5603620" y="1515309"/>
            <a:ext cx="5236480" cy="4819626"/>
          </a:xfrm>
          <a:prstGeom prst="rect">
            <a:avLst/>
          </a:prstGeom>
        </p:spPr>
      </p:pic>
    </p:spTree>
    <p:extLst>
      <p:ext uri="{BB962C8B-B14F-4D97-AF65-F5344CB8AC3E}">
        <p14:creationId xmlns:p14="http://schemas.microsoft.com/office/powerpoint/2010/main" val="331746394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mage result for theory vs pract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260" y="78695"/>
            <a:ext cx="9227911" cy="6591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911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Pebbling Costs [AS15]</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r>
                        <m:rPr>
                          <m:sty m:val="p"/>
                        </m:rPr>
                        <a:rPr lang="en-US" sz="3600">
                          <a:latin typeface="Cambria Math" panose="02040503050406030204" pitchFamily="18" charset="0"/>
                        </a:rPr>
                        <m:t>CC</m:t>
                      </m:r>
                      <m:d>
                        <m:dPr>
                          <m:ctrlPr>
                            <a:rPr lang="en-US" sz="3600" i="1">
                              <a:latin typeface="Cambria Math" panose="02040503050406030204" pitchFamily="18" charset="0"/>
                            </a:rPr>
                          </m:ctrlPr>
                        </m:dPr>
                        <m:e>
                          <m:r>
                            <a:rPr lang="en-US" sz="3600" i="1">
                              <a:latin typeface="Cambria Math" panose="02040503050406030204" pitchFamily="18" charset="0"/>
                            </a:rPr>
                            <m:t>𝐺</m:t>
                          </m:r>
                        </m:e>
                      </m:d>
                      <m:r>
                        <a:rPr lang="en-US" sz="3600" i="1">
                          <a:latin typeface="Cambria Math" panose="02040503050406030204" pitchFamily="18" charset="0"/>
                        </a:rPr>
                        <m:t>=</m:t>
                      </m:r>
                      <m:func>
                        <m:funcPr>
                          <m:ctrlPr>
                            <a:rPr lang="en-US" sz="3600" i="1">
                              <a:latin typeface="Cambria Math" panose="02040503050406030204" pitchFamily="18" charset="0"/>
                            </a:rPr>
                          </m:ctrlPr>
                        </m:funcPr>
                        <m:fName>
                          <m:limLow>
                            <m:limLowPr>
                              <m:ctrlPr>
                                <a:rPr lang="en-US" sz="3600" i="1">
                                  <a:latin typeface="Cambria Math" panose="02040503050406030204" pitchFamily="18" charset="0"/>
                                </a:rPr>
                              </m:ctrlPr>
                            </m:limLowPr>
                            <m:e>
                              <m:r>
                                <m:rPr>
                                  <m:sty m:val="p"/>
                                </m:rPr>
                                <a:rPr lang="en-US" sz="3600">
                                  <a:latin typeface="Cambria Math" panose="02040503050406030204" pitchFamily="18" charset="0"/>
                                </a:rPr>
                                <m:t>min</m:t>
                              </m:r>
                            </m:e>
                            <m:lim>
                              <m:acc>
                                <m:accPr>
                                  <m:chr m:val="⃗"/>
                                  <m:ctrlPr>
                                    <a:rPr lang="en-US" sz="3600" i="1">
                                      <a:latin typeface="Cambria Math" panose="02040503050406030204" pitchFamily="18" charset="0"/>
                                      <a:ea typeface="Cambria Math" panose="02040503050406030204" pitchFamily="18" charset="0"/>
                                    </a:rPr>
                                  </m:ctrlPr>
                                </m:accPr>
                                <m:e>
                                  <m:r>
                                    <a:rPr lang="en-US" sz="3600" i="1">
                                      <a:latin typeface="Cambria Math" panose="02040503050406030204" pitchFamily="18" charset="0"/>
                                      <a:ea typeface="Cambria Math" panose="02040503050406030204" pitchFamily="18" charset="0"/>
                                    </a:rPr>
                                    <m:t>𝑃</m:t>
                                  </m:r>
                                </m:e>
                              </m:acc>
                            </m:lim>
                          </m:limLow>
                        </m:fName>
                        <m:e>
                          <m:nary>
                            <m:naryPr>
                              <m:chr m:val="∑"/>
                              <m:ctrlPr>
                                <a:rPr lang="en-US" sz="3600" i="1">
                                  <a:latin typeface="Cambria Math" panose="02040503050406030204" pitchFamily="18" charset="0"/>
                                </a:rPr>
                              </m:ctrlPr>
                            </m:naryPr>
                            <m:sub>
                              <m:r>
                                <m:rPr>
                                  <m:brk m:alnAt="23"/>
                                </m:rPr>
                                <a:rPr lang="en-US" sz="3600" i="1">
                                  <a:latin typeface="Cambria Math" panose="02040503050406030204" pitchFamily="18" charset="0"/>
                                </a:rPr>
                                <m:t>𝑖</m:t>
                              </m:r>
                              <m:r>
                                <a:rPr lang="en-US" sz="3600" i="1">
                                  <a:latin typeface="Cambria Math" panose="02040503050406030204" pitchFamily="18" charset="0"/>
                                </a:rPr>
                                <m:t>=1</m:t>
                              </m:r>
                            </m:sub>
                            <m:sup>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𝑡</m:t>
                                  </m:r>
                                </m:e>
                                <m:sub>
                                  <m:acc>
                                    <m:accPr>
                                      <m:chr m:val="⃗"/>
                                      <m:ctrlPr>
                                        <a:rPr lang="en-US" sz="3600" i="1">
                                          <a:latin typeface="Cambria Math" panose="02040503050406030204" pitchFamily="18" charset="0"/>
                                          <a:ea typeface="Cambria Math" panose="02040503050406030204" pitchFamily="18" charset="0"/>
                                        </a:rPr>
                                      </m:ctrlPr>
                                    </m:accPr>
                                    <m:e>
                                      <m:r>
                                        <a:rPr lang="en-US" sz="3600" i="1">
                                          <a:latin typeface="Cambria Math" panose="02040503050406030204" pitchFamily="18" charset="0"/>
                                          <a:ea typeface="Cambria Math" panose="02040503050406030204" pitchFamily="18" charset="0"/>
                                        </a:rPr>
                                        <m:t>𝑃</m:t>
                                      </m:r>
                                    </m:e>
                                  </m:acc>
                                </m:sub>
                              </m:sSub>
                            </m:sup>
                            <m:e>
                              <m:d>
                                <m:dPr>
                                  <m:begChr m:val="|"/>
                                  <m:endChr m:val="|"/>
                                  <m:ctrlPr>
                                    <a:rPr lang="en-US" sz="3600" i="1">
                                      <a:latin typeface="Cambria Math" panose="02040503050406030204" pitchFamily="18" charset="0"/>
                                    </a:rPr>
                                  </m:ctrlPr>
                                </m:dPr>
                                <m:e>
                                  <m:sSub>
                                    <m:sSubPr>
                                      <m:ctrlPr>
                                        <a:rPr lang="en-US" sz="3600" i="1">
                                          <a:latin typeface="Cambria Math" panose="02040503050406030204" pitchFamily="18" charset="0"/>
                                        </a:rPr>
                                      </m:ctrlPr>
                                    </m:sSubPr>
                                    <m:e>
                                      <m:r>
                                        <a:rPr lang="en-US" sz="3600" i="1">
                                          <a:latin typeface="Cambria Math" panose="02040503050406030204" pitchFamily="18" charset="0"/>
                                        </a:rPr>
                                        <m:t>𝑃</m:t>
                                      </m:r>
                                    </m:e>
                                    <m:sub>
                                      <m:r>
                                        <a:rPr lang="en-US" sz="3600" i="1">
                                          <a:latin typeface="Cambria Math" panose="02040503050406030204" pitchFamily="18" charset="0"/>
                                        </a:rPr>
                                        <m:t>𝑖</m:t>
                                      </m:r>
                                    </m:sub>
                                  </m:sSub>
                                </m:e>
                              </m:d>
                            </m:e>
                          </m:nary>
                        </m:e>
                      </m:func>
                    </m:oMath>
                  </m:oMathPara>
                </a14:m>
                <a:endParaRPr lang="en-US" dirty="0" smtClean="0"/>
              </a:p>
              <a:p>
                <a:pPr marL="0" indent="0">
                  <a:buNone/>
                </a:pPr>
                <a:endParaRPr lang="en-US" dirty="0"/>
              </a:p>
              <a:p>
                <a:pPr marL="0" indent="0">
                  <a:buNone/>
                </a:pPr>
                <a:endParaRPr lang="en-US" dirty="0" smtClean="0">
                  <a:latin typeface="Cambria Math" panose="02040503050406030204" pitchFamily="18"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87"/>
                </a:stretch>
              </a:blipFill>
            </p:spPr>
            <p:txBody>
              <a:bodyPr/>
              <a:lstStyle/>
              <a:p>
                <a:r>
                  <a:rPr lang="en-US">
                    <a:noFill/>
                  </a:rPr>
                  <a:t> </a:t>
                </a:r>
              </a:p>
            </p:txBody>
          </p:sp>
        </mc:Fallback>
      </mc:AlternateContent>
      <p:cxnSp>
        <p:nvCxnSpPr>
          <p:cNvPr id="5" name="Straight Arrow Connector 4"/>
          <p:cNvCxnSpPr/>
          <p:nvPr/>
        </p:nvCxnSpPr>
        <p:spPr>
          <a:xfrm>
            <a:off x="7924801" y="2974171"/>
            <a:ext cx="1064599" cy="3665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114125" y="3340704"/>
            <a:ext cx="4036247" cy="584775"/>
          </a:xfrm>
          <a:prstGeom prst="rect">
            <a:avLst/>
          </a:prstGeom>
          <a:noFill/>
        </p:spPr>
        <p:txBody>
          <a:bodyPr wrap="square" lIns="91440" tIns="45720" rIns="91440" bIns="45720" rtlCol="0">
            <a:spAutoFit/>
          </a:bodyPr>
          <a:lstStyle/>
          <a:p>
            <a:r>
              <a:rPr lang="en-US" sz="3200" dirty="0"/>
              <a:t>Memory Used at Step </a:t>
            </a:r>
            <a:r>
              <a:rPr lang="en-US" sz="3200" dirty="0" err="1"/>
              <a:t>i</a:t>
            </a:r>
            <a:endParaRPr lang="en-US" sz="3200" dirty="0"/>
          </a:p>
        </p:txBody>
      </p:sp>
      <p:cxnSp>
        <p:nvCxnSpPr>
          <p:cNvPr id="12" name="Straight Arrow Connector 11"/>
          <p:cNvCxnSpPr/>
          <p:nvPr/>
        </p:nvCxnSpPr>
        <p:spPr>
          <a:xfrm flipH="1">
            <a:off x="2739923" y="2838824"/>
            <a:ext cx="1711836" cy="2706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38202" y="3109520"/>
            <a:ext cx="4036247" cy="1569660"/>
          </a:xfrm>
          <a:prstGeom prst="rect">
            <a:avLst/>
          </a:prstGeom>
          <a:noFill/>
        </p:spPr>
        <p:txBody>
          <a:bodyPr wrap="square" lIns="91440" tIns="45720" rIns="91440" bIns="45720" rtlCol="0">
            <a:spAutoFit/>
          </a:bodyPr>
          <a:lstStyle/>
          <a:p>
            <a:r>
              <a:rPr lang="en-US" sz="3200" dirty="0"/>
              <a:t>Approximates Amortized Area x Time Complexity of </a:t>
            </a:r>
            <a:r>
              <a:rPr lang="en-US" sz="3200" dirty="0" err="1"/>
              <a:t>iMHF</a:t>
            </a:r>
            <a:endParaRPr lang="en-US" sz="3200" dirty="0"/>
          </a:p>
        </p:txBody>
      </p:sp>
      <p:grpSp>
        <p:nvGrpSpPr>
          <p:cNvPr id="8" name="Group 7"/>
          <p:cNvGrpSpPr/>
          <p:nvPr/>
        </p:nvGrpSpPr>
        <p:grpSpPr>
          <a:xfrm>
            <a:off x="2654514" y="4225209"/>
            <a:ext cx="5459612" cy="2661728"/>
            <a:chOff x="1931789" y="4191000"/>
            <a:chExt cx="5459611" cy="2661728"/>
          </a:xfrm>
        </p:grpSpPr>
        <p:sp>
          <p:nvSpPr>
            <p:cNvPr id="9" name="TextBox 8"/>
            <p:cNvSpPr txBox="1"/>
            <p:nvPr/>
          </p:nvSpPr>
          <p:spPr>
            <a:xfrm>
              <a:off x="3964474" y="4191000"/>
              <a:ext cx="3350724" cy="461665"/>
            </a:xfrm>
            <a:prstGeom prst="rect">
              <a:avLst/>
            </a:prstGeom>
            <a:noFill/>
          </p:spPr>
          <p:txBody>
            <a:bodyPr wrap="none" rtlCol="0">
              <a:spAutoFit/>
            </a:bodyPr>
            <a:lstStyle/>
            <a:p>
              <a:r>
                <a:rPr lang="en-US" sz="2400" u="sng" dirty="0"/>
                <a:t>Cumulative Memory Cost</a:t>
              </a:r>
              <a:endParaRPr lang="en-GB" sz="2400" u="sng" dirty="0">
                <a:solidFill>
                  <a:schemeClr val="accent1"/>
                </a:solidFill>
              </a:endParaRPr>
            </a:p>
          </p:txBody>
        </p:sp>
        <p:grpSp>
          <p:nvGrpSpPr>
            <p:cNvPr id="10" name="Group 9"/>
            <p:cNvGrpSpPr/>
            <p:nvPr/>
          </p:nvGrpSpPr>
          <p:grpSpPr>
            <a:xfrm>
              <a:off x="1931789" y="4652665"/>
              <a:ext cx="5459611" cy="2200063"/>
              <a:chOff x="5499321" y="2924976"/>
              <a:chExt cx="5459611" cy="2200063"/>
            </a:xfrm>
          </p:grpSpPr>
          <p:cxnSp>
            <p:nvCxnSpPr>
              <p:cNvPr id="11" name="Straight Arrow Connector 10"/>
              <p:cNvCxnSpPr/>
              <p:nvPr/>
            </p:nvCxnSpPr>
            <p:spPr>
              <a:xfrm flipH="1" flipV="1">
                <a:off x="7637594" y="2924976"/>
                <a:ext cx="16716" cy="17383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8681984" y="4663374"/>
                <a:ext cx="1371209" cy="461665"/>
              </a:xfrm>
              <a:prstGeom prst="rect">
                <a:avLst/>
              </a:prstGeom>
              <a:noFill/>
            </p:spPr>
            <p:txBody>
              <a:bodyPr wrap="none" rtlCol="0">
                <a:spAutoFit/>
              </a:bodyPr>
              <a:lstStyle/>
              <a:p>
                <a:r>
                  <a:rPr lang="en-US" sz="2400" dirty="0"/>
                  <a:t>iterations</a:t>
                </a:r>
                <a:endParaRPr lang="en-GB" sz="2400" dirty="0"/>
              </a:p>
            </p:txBody>
          </p:sp>
          <p:sp>
            <p:nvSpPr>
              <p:cNvPr id="14" name="TextBox 13"/>
              <p:cNvSpPr txBox="1"/>
              <p:nvPr/>
            </p:nvSpPr>
            <p:spPr>
              <a:xfrm rot="16200000">
                <a:off x="6841789" y="3776808"/>
                <a:ext cx="898003" cy="461665"/>
              </a:xfrm>
              <a:prstGeom prst="rect">
                <a:avLst/>
              </a:prstGeom>
              <a:noFill/>
            </p:spPr>
            <p:txBody>
              <a:bodyPr wrap="none" rtlCol="0">
                <a:spAutoFit/>
              </a:bodyPr>
              <a:lstStyle/>
              <a:p>
                <a:r>
                  <a:rPr lang="en-US" sz="2400" dirty="0"/>
                  <a:t>space</a:t>
                </a:r>
                <a:endParaRPr lang="en-GB" sz="2400" dirty="0"/>
              </a:p>
            </p:txBody>
          </p:sp>
          <p:sp>
            <p:nvSpPr>
              <p:cNvPr id="16" name="Freeform 15"/>
              <p:cNvSpPr/>
              <p:nvPr/>
            </p:nvSpPr>
            <p:spPr>
              <a:xfrm>
                <a:off x="7651797" y="3226291"/>
                <a:ext cx="2881312" cy="1433512"/>
              </a:xfrm>
              <a:custGeom>
                <a:avLst/>
                <a:gdLst>
                  <a:gd name="connsiteX0" fmla="*/ 0 w 2881312"/>
                  <a:gd name="connsiteY0" fmla="*/ 1433512 h 1433512"/>
                  <a:gd name="connsiteX1" fmla="*/ 235744 w 2881312"/>
                  <a:gd name="connsiteY1" fmla="*/ 666750 h 1433512"/>
                  <a:gd name="connsiteX2" fmla="*/ 523875 w 2881312"/>
                  <a:gd name="connsiteY2" fmla="*/ 1019175 h 1433512"/>
                  <a:gd name="connsiteX3" fmla="*/ 840581 w 2881312"/>
                  <a:gd name="connsiteY3" fmla="*/ 0 h 1433512"/>
                  <a:gd name="connsiteX4" fmla="*/ 1071562 w 2881312"/>
                  <a:gd name="connsiteY4" fmla="*/ 283369 h 1433512"/>
                  <a:gd name="connsiteX5" fmla="*/ 1323975 w 2881312"/>
                  <a:gd name="connsiteY5" fmla="*/ 1131094 h 1433512"/>
                  <a:gd name="connsiteX6" fmla="*/ 1704975 w 2881312"/>
                  <a:gd name="connsiteY6" fmla="*/ 528637 h 1433512"/>
                  <a:gd name="connsiteX7" fmla="*/ 2045494 w 2881312"/>
                  <a:gd name="connsiteY7" fmla="*/ 1300162 h 1433512"/>
                  <a:gd name="connsiteX8" fmla="*/ 2881312 w 2881312"/>
                  <a:gd name="connsiteY8" fmla="*/ 1428750 h 143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1312" h="1433512">
                    <a:moveTo>
                      <a:pt x="0" y="1433512"/>
                    </a:moveTo>
                    <a:lnTo>
                      <a:pt x="235744" y="666750"/>
                    </a:lnTo>
                    <a:lnTo>
                      <a:pt x="523875" y="1019175"/>
                    </a:lnTo>
                    <a:lnTo>
                      <a:pt x="840581" y="0"/>
                    </a:lnTo>
                    <a:lnTo>
                      <a:pt x="1071562" y="283369"/>
                    </a:lnTo>
                    <a:lnTo>
                      <a:pt x="1323975" y="1131094"/>
                    </a:lnTo>
                    <a:lnTo>
                      <a:pt x="1704975" y="528637"/>
                    </a:lnTo>
                    <a:lnTo>
                      <a:pt x="2045494" y="1300162"/>
                    </a:lnTo>
                    <a:lnTo>
                      <a:pt x="2881312" y="1428750"/>
                    </a:lnTo>
                  </a:path>
                </a:pathLst>
              </a:custGeom>
              <a:pattFill prst="wdUpDiag">
                <a:fgClr>
                  <a:srgbClr val="FF0000"/>
                </a:fgClr>
                <a:bgClr>
                  <a:schemeClr val="bg2"/>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TextBox 16"/>
              <p:cNvSpPr txBox="1"/>
              <p:nvPr/>
            </p:nvSpPr>
            <p:spPr>
              <a:xfrm>
                <a:off x="5499321" y="3499812"/>
                <a:ext cx="503172" cy="461665"/>
              </a:xfrm>
              <a:prstGeom prst="rect">
                <a:avLst/>
              </a:prstGeom>
              <a:noFill/>
            </p:spPr>
            <p:txBody>
              <a:bodyPr wrap="square" rtlCol="0">
                <a:spAutoFit/>
              </a:bodyPr>
              <a:lstStyle/>
              <a:p>
                <a:endParaRPr lang="en-GB" sz="2400" dirty="0"/>
              </a:p>
            </p:txBody>
          </p:sp>
          <p:cxnSp>
            <p:nvCxnSpPr>
              <p:cNvPr id="18" name="Straight Arrow Connector 17"/>
              <p:cNvCxnSpPr/>
              <p:nvPr/>
            </p:nvCxnSpPr>
            <p:spPr>
              <a:xfrm>
                <a:off x="7654310" y="4656230"/>
                <a:ext cx="330462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1076434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Drama: </a:t>
            </a:r>
            <a:r>
              <a:rPr lang="en-US" dirty="0" smtClean="0"/>
              <a:t>Are the attacks `Practical’</a:t>
            </a:r>
            <a:endParaRPr lang="en-US" dirty="0"/>
          </a:p>
        </p:txBody>
      </p:sp>
      <p:sp>
        <p:nvSpPr>
          <p:cNvPr id="3" name="Content Placeholder 2"/>
          <p:cNvSpPr>
            <a:spLocks noGrp="1"/>
          </p:cNvSpPr>
          <p:nvPr>
            <p:ph idx="1"/>
          </p:nvPr>
        </p:nvSpPr>
        <p:spPr>
          <a:xfrm>
            <a:off x="195943" y="1825625"/>
            <a:ext cx="11157857" cy="4351338"/>
          </a:xfrm>
        </p:spPr>
        <p:txBody>
          <a:bodyPr>
            <a:normAutofit lnSpcReduction="10000"/>
          </a:bodyPr>
          <a:lstStyle/>
          <a:p>
            <a:r>
              <a:rPr lang="en-US" sz="3600" dirty="0" smtClean="0"/>
              <a:t>Argon2i team: No, at least for realistic parameter ranges.</a:t>
            </a:r>
          </a:p>
          <a:p>
            <a:endParaRPr lang="en-US" sz="3600" dirty="0" smtClean="0"/>
          </a:p>
          <a:p>
            <a:r>
              <a:rPr lang="en-US" sz="3600" dirty="0" smtClean="0"/>
              <a:t>Recent: Argon2i-B submitted to </a:t>
            </a:r>
            <a:r>
              <a:rPr lang="en-US" sz="3600" dirty="0"/>
              <a:t>IRTF (Internet Research Task Force</a:t>
            </a:r>
            <a:r>
              <a:rPr lang="en-US" sz="3600" dirty="0" smtClean="0"/>
              <a:t>) for standardization.</a:t>
            </a:r>
          </a:p>
          <a:p>
            <a:endParaRPr lang="en-US" sz="3600" dirty="0"/>
          </a:p>
          <a:p>
            <a:r>
              <a:rPr lang="en-US" sz="3600" dirty="0" smtClean="0"/>
              <a:t>New Result [AB16b]: </a:t>
            </a:r>
          </a:p>
          <a:p>
            <a:pPr lvl="1"/>
            <a:r>
              <a:rPr lang="en-US" sz="3200" dirty="0" smtClean="0"/>
              <a:t>New heuristics to reduce overhead by constant factor</a:t>
            </a:r>
          </a:p>
          <a:p>
            <a:pPr lvl="1"/>
            <a:r>
              <a:rPr lang="en-US" sz="3200" dirty="0" smtClean="0"/>
              <a:t>Simulate the attack on real instances</a:t>
            </a:r>
            <a:endParaRPr lang="en-US" sz="3200" dirty="0"/>
          </a:p>
        </p:txBody>
      </p:sp>
      <p:pic>
        <p:nvPicPr>
          <p:cNvPr id="3074" name="Picture 2" descr="http://www.clergyrecovery.com/wordpress/wp-content/uploads/2013/05/4915999584_89757582cc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6491" y="1313034"/>
            <a:ext cx="4568825" cy="384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98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2001" y="956532"/>
            <a:ext cx="5307466" cy="4717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New Simulation Results                        [AB16b] </a:t>
            </a:r>
            <a:endParaRPr lang="en-US" dirty="0"/>
          </a:p>
        </p:txBody>
      </p:sp>
      <p:sp>
        <p:nvSpPr>
          <p:cNvPr id="3" name="Content Placeholder 2"/>
          <p:cNvSpPr>
            <a:spLocks noGrp="1"/>
          </p:cNvSpPr>
          <p:nvPr>
            <p:ph idx="1"/>
          </p:nvPr>
        </p:nvSpPr>
        <p:spPr>
          <a:xfrm>
            <a:off x="315685" y="5866191"/>
            <a:ext cx="11560629" cy="4251400"/>
          </a:xfrm>
        </p:spPr>
        <p:txBody>
          <a:bodyPr/>
          <a:lstStyle/>
          <a:p>
            <a:pPr marL="0" indent="0">
              <a:buNone/>
            </a:pPr>
            <a:r>
              <a:rPr lang="en-US" dirty="0" smtClean="0"/>
              <a:t>Attack on Argon 2i-B is practical even for pessimistic parameter ranges (brown line). </a:t>
            </a:r>
            <a:endParaRPr lang="en-US" dirty="0"/>
          </a:p>
        </p:txBody>
      </p:sp>
      <p:cxnSp>
        <p:nvCxnSpPr>
          <p:cNvPr id="5" name="Straight Arrow Connector 4"/>
          <p:cNvCxnSpPr>
            <a:stCxn id="7" idx="1"/>
          </p:cNvCxnSpPr>
          <p:nvPr/>
        </p:nvCxnSpPr>
        <p:spPr>
          <a:xfrm flipH="1" flipV="1">
            <a:off x="6152444" y="3177823"/>
            <a:ext cx="1603024" cy="133809"/>
          </a:xfrm>
          <a:prstGeom prst="straightConnector1">
            <a:avLst/>
          </a:prstGeom>
          <a:ln w="412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755468" y="2773023"/>
            <a:ext cx="3804354" cy="1077218"/>
          </a:xfrm>
          <a:prstGeom prst="rect">
            <a:avLst/>
          </a:prstGeom>
          <a:noFill/>
        </p:spPr>
        <p:txBody>
          <a:bodyPr wrap="square" rtlCol="0">
            <a:spAutoFit/>
          </a:bodyPr>
          <a:lstStyle/>
          <a:p>
            <a:r>
              <a:rPr lang="en-US" sz="3200" dirty="0" smtClean="0"/>
              <a:t>Pessimistic Argon 2i-B parameter</a:t>
            </a:r>
            <a:endParaRPr lang="en-US" sz="3200" dirty="0"/>
          </a:p>
        </p:txBody>
      </p:sp>
      <p:cxnSp>
        <p:nvCxnSpPr>
          <p:cNvPr id="9" name="Straight Arrow Connector 8"/>
          <p:cNvCxnSpPr/>
          <p:nvPr/>
        </p:nvCxnSpPr>
        <p:spPr>
          <a:xfrm flipH="1" flipV="1">
            <a:off x="6502400" y="327378"/>
            <a:ext cx="1507067" cy="1128890"/>
          </a:xfrm>
          <a:prstGeom prst="straightConnector1">
            <a:avLst/>
          </a:prstGeom>
          <a:ln w="412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755468" y="1536890"/>
            <a:ext cx="4131732" cy="1015663"/>
          </a:xfrm>
          <a:prstGeom prst="rect">
            <a:avLst/>
          </a:prstGeom>
          <a:noFill/>
        </p:spPr>
        <p:txBody>
          <a:bodyPr wrap="square" rtlCol="0">
            <a:spAutoFit/>
          </a:bodyPr>
          <a:lstStyle/>
          <a:p>
            <a:r>
              <a:rPr lang="en-US" sz="2000" dirty="0" smtClean="0"/>
              <a:t>Parameter setting could easily be chosen when following Argon2i-B guidelines</a:t>
            </a:r>
            <a:endParaRPr lang="en-US" sz="2000" dirty="0"/>
          </a:p>
        </p:txBody>
      </p:sp>
      <p:sp>
        <p:nvSpPr>
          <p:cNvPr id="17" name="TextBox 16"/>
          <p:cNvSpPr txBox="1"/>
          <p:nvPr/>
        </p:nvSpPr>
        <p:spPr>
          <a:xfrm rot="5400000">
            <a:off x="4600222" y="2322593"/>
            <a:ext cx="3804354" cy="584775"/>
          </a:xfrm>
          <a:prstGeom prst="rect">
            <a:avLst/>
          </a:prstGeom>
          <a:noFill/>
        </p:spPr>
        <p:txBody>
          <a:bodyPr wrap="square" rtlCol="0">
            <a:spAutoFit/>
          </a:bodyPr>
          <a:lstStyle/>
          <a:p>
            <a:r>
              <a:rPr lang="en-US" sz="3200" b="1" dirty="0" smtClean="0"/>
              <a:t>…</a:t>
            </a:r>
            <a:endParaRPr lang="en-US" sz="3200" b="1" dirty="0"/>
          </a:p>
        </p:txBody>
      </p:sp>
    </p:spTree>
    <p:extLst>
      <p:ext uri="{BB962C8B-B14F-4D97-AF65-F5344CB8AC3E}">
        <p14:creationId xmlns:p14="http://schemas.microsoft.com/office/powerpoint/2010/main" val="429433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Motivation</a:t>
            </a:r>
          </a:p>
          <a:p>
            <a:r>
              <a:rPr lang="en-US" dirty="0" smtClean="0"/>
              <a:t>Data Independent Memory Hard Functions (</a:t>
            </a:r>
            <a:r>
              <a:rPr lang="en-US" dirty="0" err="1" smtClean="0"/>
              <a:t>iMHFs</a:t>
            </a:r>
            <a:r>
              <a:rPr lang="en-US" dirty="0" smtClean="0"/>
              <a:t>)</a:t>
            </a:r>
          </a:p>
          <a:p>
            <a:r>
              <a:rPr lang="en-US" dirty="0" smtClean="0"/>
              <a:t>Attacks</a:t>
            </a:r>
          </a:p>
          <a:p>
            <a:r>
              <a:rPr lang="en-US" b="1" dirty="0" smtClean="0"/>
              <a:t>Constructing </a:t>
            </a:r>
            <a:r>
              <a:rPr lang="en-US" b="1" dirty="0" err="1" smtClean="0"/>
              <a:t>iMHFs</a:t>
            </a:r>
            <a:r>
              <a:rPr lang="en-US" b="1" dirty="0" smtClean="0"/>
              <a:t> (New!)</a:t>
            </a:r>
          </a:p>
          <a:p>
            <a:pPr lvl="1"/>
            <a:r>
              <a:rPr lang="en-US" b="1" dirty="0" smtClean="0"/>
              <a:t>Depth-Robustness is </a:t>
            </a:r>
            <a:r>
              <a:rPr lang="en-US" b="1" i="1" dirty="0" smtClean="0"/>
              <a:t>sufficient</a:t>
            </a:r>
          </a:p>
          <a:p>
            <a:r>
              <a:rPr lang="en-US" dirty="0" smtClean="0"/>
              <a:t>Conclusions and Open Questions</a:t>
            </a:r>
            <a:endParaRPr lang="en-US" dirty="0"/>
          </a:p>
        </p:txBody>
      </p:sp>
    </p:spTree>
    <p:extLst>
      <p:ext uri="{BB962C8B-B14F-4D97-AF65-F5344CB8AC3E}">
        <p14:creationId xmlns:p14="http://schemas.microsoft.com/office/powerpoint/2010/main" val="362639861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Depth-Robustness is Sufficient! [ABP16]</a:t>
            </a:r>
            <a:endParaRPr lang="en-US" dirty="0"/>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488911" y="2506662"/>
                <a:ext cx="1115231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Implications: </a:t>
                </a:r>
                <a:r>
                  <a:rPr lang="en-US" dirty="0" smtClean="0"/>
                  <a:t> There exists a constant </a:t>
                </a:r>
                <a:r>
                  <a:rPr lang="en-US" dirty="0" err="1" smtClean="0"/>
                  <a:t>indegree</a:t>
                </a:r>
                <a:r>
                  <a:rPr lang="en-US" dirty="0" smtClean="0"/>
                  <a:t> graph G with </a:t>
                </a:r>
              </a:p>
              <a:p>
                <a:pPr marL="0" indent="0" algn="ctr">
                  <a:buNone/>
                </a:pPr>
                <a14:m>
                  <m:oMathPara xmlns:m="http://schemas.openxmlformats.org/officeDocument/2006/math">
                    <m:oMathParaPr>
                      <m:jc m:val="centerGroup"/>
                    </m:oMathParaPr>
                    <m:oMath xmlns:m="http://schemas.openxmlformats.org/officeDocument/2006/math">
                      <m:r>
                        <m:rPr>
                          <m:sty m:val="p"/>
                        </m:rPr>
                        <a:rPr lang="en-US" b="0" i="0" smtClean="0">
                          <a:latin typeface="Cambria Math"/>
                          <a:ea typeface="Cambria Math" panose="02040503050406030204" pitchFamily="18" charset="0"/>
                        </a:rPr>
                        <m:t>CC</m:t>
                      </m:r>
                      <m:d>
                        <m:dPr>
                          <m:ctrlPr>
                            <a:rPr lang="en-US" b="0" i="1" smtClean="0">
                              <a:latin typeface="Cambria Math" panose="02040503050406030204" pitchFamily="18" charset="0"/>
                              <a:ea typeface="Cambria Math" panose="02040503050406030204" pitchFamily="18" charset="0"/>
                            </a:rPr>
                          </m:ctrlPr>
                        </m:dPr>
                        <m:e>
                          <m:r>
                            <m:rPr>
                              <m:sty m:val="p"/>
                            </m:rPr>
                            <a:rPr lang="en-US" b="0" i="0" smtClean="0">
                              <a:latin typeface="Cambria Math"/>
                              <a:ea typeface="Cambria Math" panose="02040503050406030204" pitchFamily="18" charset="0"/>
                            </a:rPr>
                            <m:t>G</m:t>
                          </m:r>
                        </m:e>
                      </m:d>
                      <m:r>
                        <a:rPr lang="en-US" i="1">
                          <a:latin typeface="Cambria Math" panose="02040503050406030204" pitchFamily="18" charset="0"/>
                          <a:ea typeface="Cambria Math" panose="02040503050406030204" pitchFamily="18" charset="0"/>
                        </a:rPr>
                        <m:t>≥</m:t>
                      </m:r>
                      <m:r>
                        <m:rPr>
                          <m:sty m:val="p"/>
                        </m:rPr>
                        <a:rPr lang="el-GR" i="1" smtClean="0">
                          <a:latin typeface="Cambria Math"/>
                          <a:ea typeface="Cambria Math"/>
                        </a:rPr>
                        <m:t>Ω</m:t>
                      </m:r>
                      <m:d>
                        <m:dPr>
                          <m:ctrlPr>
                            <a:rPr lang="el-GR" i="1" smtClean="0">
                              <a:latin typeface="Cambria Math" panose="02040503050406030204" pitchFamily="18" charset="0"/>
                              <a:ea typeface="Cambria Math"/>
                            </a:rPr>
                          </m:ctrlPr>
                        </m:dPr>
                        <m:e>
                          <m:f>
                            <m:fPr>
                              <m:ctrlPr>
                                <a:rPr lang="el-GR" i="1">
                                  <a:latin typeface="Cambria Math" panose="02040503050406030204" pitchFamily="18" charset="0"/>
                                  <a:ea typeface="Cambria Math"/>
                                </a:rPr>
                              </m:ctrlPr>
                            </m:fPr>
                            <m:num>
                              <m:sSup>
                                <m:sSupPr>
                                  <m:ctrlPr>
                                    <a:rPr lang="el-GR" i="1" smtClean="0">
                                      <a:latin typeface="Cambria Math" panose="02040503050406030204" pitchFamily="18" charset="0"/>
                                      <a:ea typeface="Cambria Math"/>
                                    </a:rPr>
                                  </m:ctrlPr>
                                </m:sSupPr>
                                <m:e>
                                  <m:r>
                                    <a:rPr lang="en-US" b="0" i="1" smtClean="0">
                                      <a:latin typeface="Cambria Math"/>
                                      <a:ea typeface="Cambria Math"/>
                                    </a:rPr>
                                    <m:t>𝑛</m:t>
                                  </m:r>
                                </m:e>
                                <m:sup>
                                  <m:r>
                                    <a:rPr lang="en-US" b="0" i="1" smtClean="0">
                                      <a:latin typeface="Cambria Math"/>
                                      <a:ea typeface="Cambria Math"/>
                                    </a:rPr>
                                    <m:t>2</m:t>
                                  </m:r>
                                </m:sup>
                              </m:sSup>
                            </m:num>
                            <m:den>
                              <m:func>
                                <m:funcPr>
                                  <m:ctrlPr>
                                    <a:rPr lang="en-US" i="1" smtClean="0">
                                      <a:latin typeface="Cambria Math" panose="02040503050406030204" pitchFamily="18" charset="0"/>
                                      <a:ea typeface="Cambria Math"/>
                                    </a:rPr>
                                  </m:ctrlPr>
                                </m:funcPr>
                                <m:fName>
                                  <m:r>
                                    <m:rPr>
                                      <m:sty m:val="p"/>
                                    </m:rPr>
                                    <a:rPr lang="en-US" i="0" smtClean="0">
                                      <a:latin typeface="Cambria Math"/>
                                      <a:ea typeface="Cambria Math"/>
                                    </a:rPr>
                                    <m:t>log</m:t>
                                  </m:r>
                                </m:fName>
                                <m:e>
                                  <m:r>
                                    <a:rPr lang="en-US" b="0" i="1" smtClean="0">
                                      <a:latin typeface="Cambria Math"/>
                                      <a:ea typeface="Cambria Math"/>
                                    </a:rPr>
                                    <m:t>𝑛</m:t>
                                  </m:r>
                                </m:e>
                              </m:func>
                            </m:den>
                          </m:f>
                        </m:e>
                      </m:d>
                      <m:r>
                        <a:rPr lang="en-US" b="0" i="1" smtClean="0">
                          <a:latin typeface="Cambria Math"/>
                          <a:ea typeface="Cambria Math"/>
                        </a:rPr>
                        <m:t>.</m:t>
                      </m:r>
                    </m:oMath>
                  </m:oMathPara>
                </a14:m>
                <a:endParaRPr lang="en-US" dirty="0" smtClean="0"/>
              </a:p>
              <a:p>
                <a:pPr marL="0" indent="0" algn="ctr">
                  <a:buNone/>
                </a:pPr>
                <a:endParaRPr lang="en-US" dirty="0"/>
              </a:p>
              <a:p>
                <a:pPr marL="0" indent="0">
                  <a:buNone/>
                </a:pPr>
                <a:r>
                  <a:rPr lang="en-US" b="1" dirty="0" smtClean="0"/>
                  <a:t>Previous Best [AS15]: </a:t>
                </a:r>
                <a14:m>
                  <m:oMath xmlns:m="http://schemas.openxmlformats.org/officeDocument/2006/math">
                    <m:r>
                      <m:rPr>
                        <m:sty m:val="p"/>
                      </m:rPr>
                      <a:rPr lang="el-GR" i="1">
                        <a:latin typeface="Cambria Math"/>
                        <a:ea typeface="Cambria Math"/>
                      </a:rPr>
                      <m:t>Ω</m:t>
                    </m:r>
                    <m:d>
                      <m:dPr>
                        <m:ctrlPr>
                          <a:rPr lang="el-GR" i="1">
                            <a:latin typeface="Cambria Math" panose="02040503050406030204" pitchFamily="18" charset="0"/>
                            <a:ea typeface="Cambria Math"/>
                          </a:rPr>
                        </m:ctrlPr>
                      </m:dPr>
                      <m:e>
                        <m:f>
                          <m:fPr>
                            <m:ctrlPr>
                              <a:rPr lang="el-GR" i="1">
                                <a:latin typeface="Cambria Math" panose="02040503050406030204" pitchFamily="18" charset="0"/>
                                <a:ea typeface="Cambria Math"/>
                              </a:rPr>
                            </m:ctrlPr>
                          </m:fPr>
                          <m:num>
                            <m:sSup>
                              <m:sSupPr>
                                <m:ctrlPr>
                                  <a:rPr lang="el-GR" i="1">
                                    <a:latin typeface="Cambria Math" panose="02040503050406030204" pitchFamily="18" charset="0"/>
                                    <a:ea typeface="Cambria Math"/>
                                  </a:rPr>
                                </m:ctrlPr>
                              </m:sSupPr>
                              <m:e>
                                <m:r>
                                  <a:rPr lang="en-US" i="1">
                                    <a:latin typeface="Cambria Math"/>
                                    <a:ea typeface="Cambria Math"/>
                                  </a:rPr>
                                  <m:t>𝑛</m:t>
                                </m:r>
                              </m:e>
                              <m:sup>
                                <m:r>
                                  <a:rPr lang="en-US" i="1">
                                    <a:latin typeface="Cambria Math"/>
                                    <a:ea typeface="Cambria Math"/>
                                  </a:rPr>
                                  <m:t>2</m:t>
                                </m:r>
                              </m:sup>
                            </m:sSup>
                          </m:num>
                          <m:den>
                            <m:func>
                              <m:funcPr>
                                <m:ctrlPr>
                                  <a:rPr lang="en-US" i="1">
                                    <a:latin typeface="Cambria Math" panose="02040503050406030204" pitchFamily="18" charset="0"/>
                                    <a:ea typeface="Cambria Math"/>
                                  </a:rPr>
                                </m:ctrlPr>
                              </m:funcPr>
                              <m:fName>
                                <m:sSup>
                                  <m:sSupPr>
                                    <m:ctrlPr>
                                      <a:rPr lang="en-US" i="1" smtClean="0">
                                        <a:latin typeface="Cambria Math" panose="02040503050406030204" pitchFamily="18" charset="0"/>
                                        <a:ea typeface="Cambria Math"/>
                                      </a:rPr>
                                    </m:ctrlPr>
                                  </m:sSupPr>
                                  <m:e>
                                    <m:r>
                                      <m:rPr>
                                        <m:sty m:val="p"/>
                                      </m:rPr>
                                      <a:rPr lang="en-US">
                                        <a:latin typeface="Cambria Math"/>
                                        <a:ea typeface="Cambria Math"/>
                                      </a:rPr>
                                      <m:t>log</m:t>
                                    </m:r>
                                  </m:e>
                                  <m:sup>
                                    <m:r>
                                      <a:rPr lang="en-US" b="0" i="1" smtClean="0">
                                        <a:latin typeface="Cambria Math"/>
                                        <a:ea typeface="Cambria Math"/>
                                      </a:rPr>
                                      <m:t>10</m:t>
                                    </m:r>
                                  </m:sup>
                                </m:sSup>
                              </m:fName>
                              <m:e>
                                <m:r>
                                  <a:rPr lang="en-US" i="1">
                                    <a:latin typeface="Cambria Math"/>
                                    <a:ea typeface="Cambria Math"/>
                                  </a:rPr>
                                  <m:t>𝑛</m:t>
                                </m:r>
                              </m:e>
                            </m:func>
                          </m:den>
                        </m:f>
                      </m:e>
                    </m:d>
                  </m:oMath>
                </a14:m>
                <a:endParaRPr lang="en-US" dirty="0" smtClean="0"/>
              </a:p>
              <a:p>
                <a:pPr marL="0" indent="0">
                  <a:buNone/>
                </a:pPr>
                <a:endParaRPr lang="en-US" dirty="0"/>
              </a:p>
              <a:p>
                <a:pPr marL="0" indent="0">
                  <a:buNone/>
                </a:pPr>
                <a:r>
                  <a:rPr lang="en-US" b="1" dirty="0" smtClean="0"/>
                  <a:t>[AB16]:</a:t>
                </a:r>
                <a:r>
                  <a:rPr lang="en-US" dirty="0" smtClean="0"/>
                  <a:t> For all constant </a:t>
                </a:r>
                <a:r>
                  <a:rPr lang="en-US" dirty="0" err="1" smtClean="0"/>
                  <a:t>indegree</a:t>
                </a:r>
                <a:r>
                  <a:rPr lang="en-US" dirty="0" smtClean="0"/>
                  <a:t> graphs </a:t>
                </a:r>
                <a14:m>
                  <m:oMath xmlns:m="http://schemas.openxmlformats.org/officeDocument/2006/math">
                    <m:r>
                      <m:rPr>
                        <m:sty m:val="p"/>
                      </m:rPr>
                      <a:rPr lang="en-US">
                        <a:latin typeface="Cambria Math"/>
                        <a:ea typeface="Cambria Math" panose="02040503050406030204" pitchFamily="18" charset="0"/>
                      </a:rPr>
                      <m:t>CC</m:t>
                    </m:r>
                    <m:d>
                      <m:dPr>
                        <m:ctrlPr>
                          <a:rPr lang="en-US" i="1">
                            <a:latin typeface="Cambria Math" panose="02040503050406030204" pitchFamily="18" charset="0"/>
                            <a:ea typeface="Cambria Math" panose="02040503050406030204" pitchFamily="18" charset="0"/>
                          </a:rPr>
                        </m:ctrlPr>
                      </m:dPr>
                      <m:e>
                        <m:r>
                          <m:rPr>
                            <m:sty m:val="p"/>
                          </m:rPr>
                          <a:rPr lang="en-US">
                            <a:latin typeface="Cambria Math"/>
                            <a:ea typeface="Cambria Math" panose="02040503050406030204" pitchFamily="18" charset="0"/>
                          </a:rPr>
                          <m:t>G</m:t>
                        </m:r>
                      </m:e>
                    </m:d>
                    <m:r>
                      <a:rPr lang="en-US" b="0" i="1" smtClean="0">
                        <a:latin typeface="Cambria Math"/>
                        <a:ea typeface="Cambria Math" panose="02040503050406030204" pitchFamily="18" charset="0"/>
                      </a:rPr>
                      <m:t>=</m:t>
                    </m:r>
                    <m:r>
                      <a:rPr lang="en-US" b="0" i="1" smtClean="0">
                        <a:latin typeface="Cambria Math"/>
                        <a:ea typeface="Cambria Math" panose="02040503050406030204" pitchFamily="18" charset="0"/>
                      </a:rPr>
                      <m:t>𝑂</m:t>
                    </m:r>
                    <m:d>
                      <m:dPr>
                        <m:ctrlPr>
                          <a:rPr lang="el-GR" i="1">
                            <a:latin typeface="Cambria Math" panose="02040503050406030204" pitchFamily="18" charset="0"/>
                            <a:ea typeface="Cambria Math"/>
                          </a:rPr>
                        </m:ctrlPr>
                      </m:dPr>
                      <m:e>
                        <m:f>
                          <m:fPr>
                            <m:ctrlPr>
                              <a:rPr lang="el-GR" i="1">
                                <a:latin typeface="Cambria Math" panose="02040503050406030204" pitchFamily="18" charset="0"/>
                                <a:ea typeface="Cambria Math"/>
                              </a:rPr>
                            </m:ctrlPr>
                          </m:fPr>
                          <m:num>
                            <m:sSup>
                              <m:sSupPr>
                                <m:ctrlPr>
                                  <a:rPr lang="el-GR" i="1">
                                    <a:latin typeface="Cambria Math" panose="02040503050406030204" pitchFamily="18" charset="0"/>
                                    <a:ea typeface="Cambria Math"/>
                                  </a:rPr>
                                </m:ctrlPr>
                              </m:sSupPr>
                              <m:e>
                                <m:r>
                                  <a:rPr lang="en-US" i="1">
                                    <a:latin typeface="Cambria Math"/>
                                    <a:ea typeface="Cambria Math"/>
                                  </a:rPr>
                                  <m:t>𝑛</m:t>
                                </m:r>
                              </m:e>
                              <m:sup>
                                <m:r>
                                  <a:rPr lang="en-US" i="1">
                                    <a:latin typeface="Cambria Math"/>
                                    <a:ea typeface="Cambria Math"/>
                                  </a:rPr>
                                  <m:t>2</m:t>
                                </m:r>
                              </m:sup>
                            </m:sSup>
                            <m:r>
                              <a:rPr lang="en-US" b="0" i="1" smtClean="0">
                                <a:latin typeface="Cambria Math"/>
                                <a:ea typeface="Cambria Math"/>
                              </a:rPr>
                              <m:t> </m:t>
                            </m:r>
                            <m:func>
                              <m:funcPr>
                                <m:ctrlPr>
                                  <a:rPr lang="en-US" b="0" i="1" smtClean="0">
                                    <a:latin typeface="Cambria Math" panose="02040503050406030204" pitchFamily="18" charset="0"/>
                                    <a:ea typeface="Cambria Math"/>
                                  </a:rPr>
                                </m:ctrlPr>
                              </m:funcPr>
                              <m:fName>
                                <m:r>
                                  <m:rPr>
                                    <m:sty m:val="p"/>
                                  </m:rPr>
                                  <a:rPr lang="en-US" b="0" i="0" smtClean="0">
                                    <a:latin typeface="Cambria Math"/>
                                    <a:ea typeface="Cambria Math"/>
                                  </a:rPr>
                                  <m:t>log</m:t>
                                </m:r>
                              </m:fName>
                              <m:e>
                                <m:func>
                                  <m:funcPr>
                                    <m:ctrlPr>
                                      <a:rPr lang="en-US" b="0" i="1" smtClean="0">
                                        <a:latin typeface="Cambria Math" panose="02040503050406030204" pitchFamily="18" charset="0"/>
                                        <a:ea typeface="Cambria Math"/>
                                      </a:rPr>
                                    </m:ctrlPr>
                                  </m:funcPr>
                                  <m:fName>
                                    <m:r>
                                      <m:rPr>
                                        <m:sty m:val="p"/>
                                      </m:rPr>
                                      <a:rPr lang="en-US" b="0" i="0" smtClean="0">
                                        <a:latin typeface="Cambria Math"/>
                                        <a:ea typeface="Cambria Math"/>
                                      </a:rPr>
                                      <m:t>log</m:t>
                                    </m:r>
                                  </m:fName>
                                  <m:e>
                                    <m:r>
                                      <a:rPr lang="en-US" b="0" i="1" smtClean="0">
                                        <a:latin typeface="Cambria Math"/>
                                        <a:ea typeface="Cambria Math"/>
                                      </a:rPr>
                                      <m:t>𝑛</m:t>
                                    </m:r>
                                  </m:e>
                                </m:func>
                              </m:e>
                            </m:func>
                          </m:num>
                          <m:den>
                            <m:func>
                              <m:funcPr>
                                <m:ctrlPr>
                                  <a:rPr lang="en-US" i="1">
                                    <a:latin typeface="Cambria Math" panose="02040503050406030204" pitchFamily="18" charset="0"/>
                                    <a:ea typeface="Cambria Math"/>
                                  </a:rPr>
                                </m:ctrlPr>
                              </m:funcPr>
                              <m:fName>
                                <m:r>
                                  <m:rPr>
                                    <m:sty m:val="p"/>
                                  </m:rPr>
                                  <a:rPr lang="en-US">
                                    <a:latin typeface="Cambria Math"/>
                                    <a:ea typeface="Cambria Math"/>
                                  </a:rPr>
                                  <m:t>log</m:t>
                                </m:r>
                              </m:fName>
                              <m:e>
                                <m:r>
                                  <a:rPr lang="en-US" i="1">
                                    <a:latin typeface="Cambria Math"/>
                                    <a:ea typeface="Cambria Math"/>
                                  </a:rPr>
                                  <m:t>𝑛</m:t>
                                </m:r>
                              </m:e>
                            </m:func>
                          </m:den>
                        </m:f>
                      </m:e>
                    </m:d>
                    <m:r>
                      <a:rPr lang="en-US" i="1">
                        <a:latin typeface="Cambria Math"/>
                        <a:ea typeface="Cambria Math"/>
                      </a:rPr>
                      <m:t>.</m:t>
                    </m:r>
                  </m:oMath>
                </a14:m>
                <a:endParaRPr lang="en-US" dirty="0"/>
              </a:p>
              <a:p>
                <a:pPr marL="0" indent="0">
                  <a:buNone/>
                </a:pPr>
                <a:endParaRPr lang="en-US" dirty="0"/>
              </a:p>
              <a:p>
                <a:pPr marL="0" indent="0">
                  <a:buFont typeface="Arial" panose="020B0604020202020204" pitchFamily="34" charset="0"/>
                  <a:buNone/>
                </a:pPr>
                <a:r>
                  <a:rPr lang="en-US" dirty="0" smtClean="0"/>
                  <a:t> </a:t>
                </a:r>
                <a:endParaRPr lang="en-US" baseline="-25000" dirty="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488911" y="2506662"/>
                <a:ext cx="11152310" cy="4351338"/>
              </a:xfrm>
              <a:prstGeom prst="rect">
                <a:avLst/>
              </a:prstGeom>
              <a:blipFill rotWithShape="1">
                <a:blip r:embed="rId2"/>
                <a:stretch>
                  <a:fillRect l="-929" t="-2801"/>
                </a:stretch>
              </a:blipFill>
            </p:spPr>
            <p:txBody>
              <a:bodyPr/>
              <a:lstStyle/>
              <a:p>
                <a:r>
                  <a:rPr lang="en-US">
                    <a:noFill/>
                  </a:rPr>
                  <a:t> </a:t>
                </a:r>
              </a:p>
            </p:txBody>
          </p:sp>
        </mc:Fallback>
      </mc:AlternateContent>
      <p:sp>
        <p:nvSpPr>
          <p:cNvPr id="7" name="Rectangle 6"/>
          <p:cNvSpPr/>
          <p:nvPr/>
        </p:nvSpPr>
        <p:spPr>
          <a:xfrm>
            <a:off x="568831" y="1544807"/>
            <a:ext cx="11072390" cy="636920"/>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8" name="Rectangle 7"/>
              <p:cNvSpPr/>
              <p:nvPr/>
            </p:nvSpPr>
            <p:spPr>
              <a:xfrm>
                <a:off x="510683" y="1544806"/>
                <a:ext cx="10804349" cy="523220"/>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𝐊𝐞𝐲</m:t>
                    </m:r>
                    <m:r>
                      <a:rPr lang="en-US" sz="2800" b="1" i="0" smtClean="0">
                        <a:solidFill>
                          <a:schemeClr val="tx1"/>
                        </a:solidFill>
                        <a:latin typeface="Cambria Math" panose="02040503050406030204" pitchFamily="18" charset="0"/>
                      </a:rPr>
                      <m:t> </m:t>
                    </m:r>
                    <m:r>
                      <a:rPr lang="en-US" sz="2800" b="1" i="0" smtClean="0">
                        <a:solidFill>
                          <a:schemeClr val="tx1"/>
                        </a:solidFill>
                        <a:latin typeface="Cambria Math" panose="02040503050406030204" pitchFamily="18" charset="0"/>
                      </a:rPr>
                      <m:t>𝐓𝐡𝐞𝐨𝐫𝐞𝐦</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Let G=(V,E) be (</a:t>
                </a:r>
                <a:r>
                  <a:rPr lang="en-US" sz="2800" dirty="0" err="1" smtClean="0">
                    <a:solidFill>
                      <a:schemeClr val="tx1"/>
                    </a:solidFill>
                  </a:rPr>
                  <a:t>e,d</a:t>
                </a:r>
                <a:r>
                  <a:rPr lang="en-US" sz="2800" dirty="0" smtClean="0">
                    <a:solidFill>
                      <a:schemeClr val="tx1"/>
                    </a:solidFill>
                  </a:rPr>
                  <a:t>)-depth robust then CC(G)</a:t>
                </a:r>
                <a14:m>
                  <m:oMath xmlns:m="http://schemas.openxmlformats.org/officeDocument/2006/math">
                    <m:r>
                      <a:rPr lang="en-US" sz="280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𝑒𝑑</m:t>
                    </m:r>
                  </m:oMath>
                </a14:m>
                <a:r>
                  <a:rPr lang="en-US" sz="2800" dirty="0" smtClean="0">
                    <a:solidFill>
                      <a:schemeClr val="tx1"/>
                    </a:solidFill>
                  </a:rPr>
                  <a:t>.</a:t>
                </a:r>
                <a:endParaRPr lang="en-US" sz="2800" dirty="0">
                  <a:solidFill>
                    <a:schemeClr val="tx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510683" y="1544806"/>
                <a:ext cx="10804349" cy="523220"/>
              </a:xfrm>
              <a:prstGeom prst="rect">
                <a:avLst/>
              </a:prstGeom>
              <a:blipFill rotWithShape="1">
                <a:blip r:embed="rId3"/>
                <a:stretch>
                  <a:fillRect t="-10465" b="-32558"/>
                </a:stretch>
              </a:blipFill>
            </p:spPr>
            <p:txBody>
              <a:bodyPr/>
              <a:lstStyle/>
              <a:p>
                <a:r>
                  <a:rPr lang="en-US">
                    <a:noFill/>
                  </a:rPr>
                  <a:t> </a:t>
                </a:r>
              </a:p>
            </p:txBody>
          </p:sp>
        </mc:Fallback>
      </mc:AlternateContent>
    </p:spTree>
    <p:extLst>
      <p:ext uri="{BB962C8B-B14F-4D97-AF65-F5344CB8AC3E}">
        <p14:creationId xmlns:p14="http://schemas.microsoft.com/office/powerpoint/2010/main" val="391012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Reviewer Feedback</a:t>
            </a:r>
            <a:endParaRPr lang="en-US" dirty="0"/>
          </a:p>
        </p:txBody>
      </p:sp>
      <p:sp>
        <p:nvSpPr>
          <p:cNvPr id="3" name="Content Placeholder 2"/>
          <p:cNvSpPr>
            <a:spLocks noGrp="1"/>
          </p:cNvSpPr>
          <p:nvPr>
            <p:ph idx="1"/>
          </p:nvPr>
        </p:nvSpPr>
        <p:spPr>
          <a:xfrm>
            <a:off x="783771" y="2663825"/>
            <a:ext cx="10515600" cy="4351338"/>
          </a:xfrm>
        </p:spPr>
        <p:txBody>
          <a:bodyPr>
            <a:normAutofit/>
          </a:bodyPr>
          <a:lstStyle/>
          <a:p>
            <a:r>
              <a:rPr lang="en-US" sz="4400" dirty="0" smtClean="0"/>
              <a:t>“</a:t>
            </a:r>
            <a:r>
              <a:rPr lang="en-US" sz="4400" dirty="0"/>
              <a:t>The proof of this result is really an incredibly simple and beautiful two-line </a:t>
            </a:r>
            <a:r>
              <a:rPr lang="en-US" sz="4400" dirty="0" smtClean="0"/>
              <a:t>argument….I </a:t>
            </a:r>
            <a:r>
              <a:rPr lang="en-US" sz="4400" dirty="0"/>
              <a:t>generally view simplicity as a positive, and this is the right proof. But there is such as thing as too </a:t>
            </a:r>
            <a:r>
              <a:rPr lang="en-US" sz="4400" dirty="0" smtClean="0"/>
              <a:t>simple...” </a:t>
            </a:r>
            <a:endParaRPr lang="en-US" sz="4400" dirty="0"/>
          </a:p>
        </p:txBody>
      </p:sp>
      <p:sp>
        <p:nvSpPr>
          <p:cNvPr id="5" name="Rectangle 4"/>
          <p:cNvSpPr/>
          <p:nvPr/>
        </p:nvSpPr>
        <p:spPr>
          <a:xfrm>
            <a:off x="568831" y="1544807"/>
            <a:ext cx="11072390" cy="636920"/>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6" name="Rectangle 5"/>
              <p:cNvSpPr/>
              <p:nvPr/>
            </p:nvSpPr>
            <p:spPr>
              <a:xfrm>
                <a:off x="510683" y="1544806"/>
                <a:ext cx="10804349" cy="523220"/>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𝐊𝐞𝐲</m:t>
                    </m:r>
                    <m:r>
                      <a:rPr lang="en-US" sz="2800" b="1" i="0" smtClean="0">
                        <a:solidFill>
                          <a:schemeClr val="tx1"/>
                        </a:solidFill>
                        <a:latin typeface="Cambria Math" panose="02040503050406030204" pitchFamily="18" charset="0"/>
                      </a:rPr>
                      <m:t> </m:t>
                    </m:r>
                    <m:r>
                      <a:rPr lang="en-US" sz="2800" b="1" i="0" smtClean="0">
                        <a:solidFill>
                          <a:schemeClr val="tx1"/>
                        </a:solidFill>
                        <a:latin typeface="Cambria Math" panose="02040503050406030204" pitchFamily="18" charset="0"/>
                      </a:rPr>
                      <m:t>𝐓𝐡𝐞𝐨𝐫𝐞𝐦</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Let G=(V,E) be (</a:t>
                </a:r>
                <a:r>
                  <a:rPr lang="en-US" sz="2800" dirty="0" err="1" smtClean="0">
                    <a:solidFill>
                      <a:schemeClr val="tx1"/>
                    </a:solidFill>
                  </a:rPr>
                  <a:t>e,d</a:t>
                </a:r>
                <a:r>
                  <a:rPr lang="en-US" sz="2800" dirty="0" smtClean="0">
                    <a:solidFill>
                      <a:schemeClr val="tx1"/>
                    </a:solidFill>
                  </a:rPr>
                  <a:t>)-depth robust then CC(G)</a:t>
                </a:r>
                <a14:m>
                  <m:oMath xmlns:m="http://schemas.openxmlformats.org/officeDocument/2006/math">
                    <m:r>
                      <a:rPr lang="en-US" sz="280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𝑒𝑑</m:t>
                    </m:r>
                  </m:oMath>
                </a14:m>
                <a:r>
                  <a:rPr lang="en-US" sz="2800" dirty="0" smtClean="0">
                    <a:solidFill>
                      <a:schemeClr val="tx1"/>
                    </a:solidFill>
                  </a:rPr>
                  <a:t>.</a:t>
                </a:r>
                <a:endParaRPr lang="en-US" sz="2800" dirty="0">
                  <a:solidFill>
                    <a:schemeClr val="tx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510683" y="1544806"/>
                <a:ext cx="10804349" cy="523220"/>
              </a:xfrm>
              <a:prstGeom prst="rect">
                <a:avLst/>
              </a:prstGeom>
              <a:blipFill rotWithShape="1">
                <a:blip r:embed="rId2"/>
                <a:stretch>
                  <a:fillRect t="-10465" b="-32558"/>
                </a:stretch>
              </a:blipFill>
            </p:spPr>
            <p:txBody>
              <a:bodyPr/>
              <a:lstStyle/>
              <a:p>
                <a:r>
                  <a:rPr lang="en-US">
                    <a:noFill/>
                  </a:rPr>
                  <a:t> </a:t>
                </a:r>
              </a:p>
            </p:txBody>
          </p:sp>
        </mc:Fallback>
      </mc:AlternateContent>
    </p:spTree>
    <p:extLst>
      <p:ext uri="{BB962C8B-B14F-4D97-AF65-F5344CB8AC3E}">
        <p14:creationId xmlns:p14="http://schemas.microsoft.com/office/powerpoint/2010/main" val="3319451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Depth-Robustness is Sufficient! [ABP16]</a:t>
            </a:r>
            <a:endParaRPr lang="en-US" dirty="0"/>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488911" y="165475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t>Proof: </a:t>
                </a:r>
                <a:r>
                  <a:rPr lang="en-US" dirty="0" smtClean="0"/>
                  <a:t>Let P</a:t>
                </a:r>
                <a:r>
                  <a:rPr lang="en-US" baseline="-25000" dirty="0" smtClean="0"/>
                  <a:t>1</a:t>
                </a:r>
                <a:r>
                  <a:rPr lang="en-US" dirty="0" smtClean="0"/>
                  <a:t>,…P</a:t>
                </a:r>
                <a:r>
                  <a:rPr lang="en-US" baseline="-25000" dirty="0" smtClean="0"/>
                  <a:t>t</a:t>
                </a:r>
                <a:r>
                  <a:rPr lang="en-US" dirty="0"/>
                  <a:t> </a:t>
                </a:r>
                <a:r>
                  <a:rPr lang="en-US" dirty="0" smtClean="0"/>
                  <a:t>denote an (optimal) pebbling of G. For 0&lt; </a:t>
                </a:r>
                <a:r>
                  <a:rPr lang="en-US" dirty="0" err="1" smtClean="0"/>
                  <a:t>i</a:t>
                </a:r>
                <a:r>
                  <a:rPr lang="en-US" dirty="0" smtClean="0"/>
                  <a:t> &lt; d define</a:t>
                </a:r>
              </a:p>
              <a:p>
                <a:pPr marL="0" indent="0" algn="ctr">
                  <a:buFont typeface="Arial" panose="020B0604020202020204" pitchFamily="34" charset="0"/>
                  <a:buNone/>
                </a:pPr>
                <a14:m>
                  <m:oMath xmlns:m="http://schemas.openxmlformats.org/officeDocument/2006/math">
                    <m:r>
                      <m:rPr>
                        <m:sty m:val="p"/>
                      </m:rPr>
                      <a:rPr lang="en-US" smtClean="0">
                        <a:latin typeface="Cambria Math" panose="02040503050406030204" pitchFamily="18" charset="0"/>
                        <a:ea typeface="Cambria Math" panose="02040503050406030204" pitchFamily="18" charset="0"/>
                      </a:rPr>
                      <m:t>S</m:t>
                    </m:r>
                    <m:r>
                      <m:rPr>
                        <m:sty m:val="p"/>
                      </m:rPr>
                      <a:rPr lang="en-US" baseline="-25000" smtClean="0">
                        <a:latin typeface="Cambria Math" panose="02040503050406030204" pitchFamily="18" charset="0"/>
                        <a:ea typeface="Cambria Math" panose="02040503050406030204" pitchFamily="18" charset="0"/>
                      </a:rPr>
                      <m:t>i</m:t>
                    </m:r>
                    <m:r>
                      <a:rPr lang="en-US"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i="1" smtClean="0">
                            <a:latin typeface="Cambria Math" panose="02040503050406030204" pitchFamily="18" charset="0"/>
                            <a:ea typeface="Cambria Math" panose="02040503050406030204" pitchFamily="18" charset="0"/>
                          </a:rPr>
                          <m:t>𝑖</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𝑖</m:t>
                        </m:r>
                      </m:sub>
                    </m:sSub>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oMath>
                </a14:m>
                <a:endParaRPr lang="en-US" baseline="-25000" dirty="0" smtClean="0"/>
              </a:p>
              <a:p>
                <a:pPr marL="0" indent="0">
                  <a:buFont typeface="Arial" panose="020B0604020202020204" pitchFamily="34" charset="0"/>
                  <a:buNone/>
                </a:pPr>
                <a:r>
                  <a:rPr lang="en-US" dirty="0" smtClean="0"/>
                  <a:t>one of the sets </a:t>
                </a:r>
                <a14:m>
                  <m:oMath xmlns:m="http://schemas.openxmlformats.org/officeDocument/2006/math">
                    <m:r>
                      <m:rPr>
                        <m:sty m:val="p"/>
                      </m:rPr>
                      <a:rPr lang="en-US">
                        <a:latin typeface="Cambria Math" panose="02040503050406030204" pitchFamily="18" charset="0"/>
                        <a:ea typeface="Cambria Math" panose="02040503050406030204" pitchFamily="18" charset="0"/>
                      </a:rPr>
                      <m:t>S</m:t>
                    </m:r>
                    <m:r>
                      <m:rPr>
                        <m:sty m:val="p"/>
                      </m:rPr>
                      <a:rPr lang="en-US" baseline="-25000">
                        <a:latin typeface="Cambria Math" panose="02040503050406030204" pitchFamily="18" charset="0"/>
                        <a:ea typeface="Cambria Math" panose="02040503050406030204" pitchFamily="18" charset="0"/>
                      </a:rPr>
                      <m:t>i</m:t>
                    </m:r>
                  </m:oMath>
                </a14:m>
                <a:r>
                  <a:rPr lang="en-US" dirty="0" smtClean="0"/>
                  <a:t> </a:t>
                </a:r>
                <a:r>
                  <a:rPr lang="en-US" dirty="0"/>
                  <a:t>has </a:t>
                </a:r>
                <a:r>
                  <a:rPr lang="en-US" dirty="0" smtClean="0"/>
                  <a:t>size at most CC(G)/d. Now we claim that </a:t>
                </a:r>
              </a:p>
              <a:p>
                <a:pPr marL="0" indent="0" algn="ctr">
                  <a:buFont typeface="Arial" panose="020B0604020202020204" pitchFamily="34" charset="0"/>
                  <a:buNone/>
                </a:pPr>
                <a:r>
                  <a:rPr lang="en-US" dirty="0" smtClean="0"/>
                  <a:t>d</a:t>
                </a:r>
                <a:r>
                  <a:rPr lang="en-US" dirty="0" smtClean="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smtClean="0"/>
                  <a:t>depth(G-S</a:t>
                </a:r>
                <a:r>
                  <a:rPr lang="en-US" baseline="-25000" dirty="0" smtClean="0"/>
                  <a:t>i</a:t>
                </a:r>
                <a:r>
                  <a:rPr lang="en-US" dirty="0" smtClean="0"/>
                  <a:t>)</a:t>
                </a:r>
              </a:p>
              <a:p>
                <a:pPr marL="0" indent="0">
                  <a:buFont typeface="Arial" panose="020B0604020202020204" pitchFamily="34" charset="0"/>
                  <a:buNone/>
                </a:pPr>
                <a:r>
                  <a:rPr lang="en-US" dirty="0" smtClean="0"/>
                  <a:t>because any path in </a:t>
                </a:r>
                <a:r>
                  <a:rPr lang="en-US" dirty="0"/>
                  <a:t>G-S</a:t>
                </a:r>
                <a:r>
                  <a:rPr lang="en-US" baseline="-25000" dirty="0"/>
                  <a:t>i</a:t>
                </a:r>
                <a:r>
                  <a:rPr lang="en-US" dirty="0" smtClean="0"/>
                  <a:t> must have been completely pebbled at some point. Thus, it must have been pebbled entirely during some interval of length d. Thus, G (</a:t>
                </a:r>
                <a:r>
                  <a:rPr lang="en-US" dirty="0"/>
                  <a:t>CC(G)/</a:t>
                </a:r>
                <a:r>
                  <a:rPr lang="en-US" dirty="0" err="1"/>
                  <a:t>d</a:t>
                </a:r>
                <a:r>
                  <a:rPr lang="en-US" dirty="0" err="1" smtClean="0"/>
                  <a:t>,d</a:t>
                </a:r>
                <a:r>
                  <a:rPr lang="en-US" dirty="0" smtClean="0"/>
                  <a:t>)-reducible. It follows that </a:t>
                </a:r>
                <a:r>
                  <a:rPr lang="en-US" dirty="0"/>
                  <a:t>CC(G)</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𝑒𝑑</m:t>
                    </m:r>
                  </m:oMath>
                </a14:m>
                <a:r>
                  <a:rPr lang="en-US" dirty="0"/>
                  <a:t>.</a:t>
                </a:r>
              </a:p>
              <a:p>
                <a:pPr marL="0" indent="0">
                  <a:buFont typeface="Arial" panose="020B0604020202020204" pitchFamily="34" charset="0"/>
                  <a:buNone/>
                </a:pPr>
                <a:endParaRPr lang="en-US" baseline="-25000" dirty="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488911" y="1654752"/>
                <a:ext cx="10515600" cy="4351338"/>
              </a:xfrm>
              <a:prstGeom prst="rect">
                <a:avLst/>
              </a:prstGeom>
              <a:blipFill rotWithShape="1">
                <a:blip r:embed="rId2"/>
                <a:stretch>
                  <a:fillRect l="-1159" t="-2241" r="-1101"/>
                </a:stretch>
              </a:blipFill>
            </p:spPr>
            <p:txBody>
              <a:bodyPr/>
              <a:lstStyle/>
              <a:p>
                <a:r>
                  <a:rPr lang="en-US">
                    <a:noFill/>
                  </a:rPr>
                  <a:t> </a:t>
                </a:r>
              </a:p>
            </p:txBody>
          </p:sp>
        </mc:Fallback>
      </mc:AlternateContent>
    </p:spTree>
    <p:extLst>
      <p:ext uri="{BB962C8B-B14F-4D97-AF65-F5344CB8AC3E}">
        <p14:creationId xmlns:p14="http://schemas.microsoft.com/office/powerpoint/2010/main" val="404554175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by Picture</a:t>
            </a:r>
            <a:endParaRPr lang="en-US" dirty="0"/>
          </a:p>
        </p:txBody>
      </p:sp>
      <p:sp>
        <p:nvSpPr>
          <p:cNvPr id="3" name="Content Placeholder 2"/>
          <p:cNvSpPr>
            <a:spLocks noGrp="1"/>
          </p:cNvSpPr>
          <p:nvPr>
            <p:ph idx="1"/>
          </p:nvPr>
        </p:nvSpPr>
        <p:spPr>
          <a:xfrm>
            <a:off x="704484" y="3236736"/>
            <a:ext cx="10515600" cy="4351338"/>
          </a:xfrm>
        </p:spPr>
        <p:txBody>
          <a:bodyPr/>
          <a:lstStyle/>
          <a:p>
            <a:pPr marL="0" indent="0">
              <a:buNone/>
            </a:pPr>
            <a:r>
              <a:rPr lang="en-US" dirty="0" smtClean="0"/>
              <a:t>P</a:t>
            </a:r>
            <a:r>
              <a:rPr lang="en-US" baseline="-25000" dirty="0" smtClean="0"/>
              <a:t>1</a:t>
            </a:r>
            <a:r>
              <a:rPr lang="en-US" dirty="0" smtClean="0"/>
              <a:t>, P</a:t>
            </a:r>
            <a:r>
              <a:rPr lang="en-US" baseline="-25000" dirty="0" smtClean="0"/>
              <a:t>2</a:t>
            </a:r>
            <a:r>
              <a:rPr lang="en-US" dirty="0" smtClean="0"/>
              <a:t>,…,P</a:t>
            </a:r>
            <a:r>
              <a:rPr lang="en-US" baseline="-25000" dirty="0" smtClean="0"/>
              <a:t>i-1</a:t>
            </a:r>
            <a:r>
              <a:rPr lang="en-US" dirty="0" smtClean="0"/>
              <a:t>,</a:t>
            </a:r>
            <a:r>
              <a:rPr lang="en-US" dirty="0" smtClean="0">
                <a:solidFill>
                  <a:srgbClr val="0070C0"/>
                </a:solidFill>
              </a:rPr>
              <a:t>P</a:t>
            </a:r>
            <a:r>
              <a:rPr lang="en-US" baseline="-25000" dirty="0" smtClean="0">
                <a:solidFill>
                  <a:srgbClr val="0070C0"/>
                </a:solidFill>
              </a:rPr>
              <a:t>i</a:t>
            </a:r>
            <a:r>
              <a:rPr lang="en-US" dirty="0" smtClean="0"/>
              <a:t>,P</a:t>
            </a:r>
            <a:r>
              <a:rPr lang="en-US" baseline="-25000" dirty="0" smtClean="0"/>
              <a:t>i+1</a:t>
            </a:r>
            <a:r>
              <a:rPr lang="en-US" dirty="0" smtClean="0"/>
              <a:t>,…,P</a:t>
            </a:r>
            <a:r>
              <a:rPr lang="en-US" baseline="-25000" dirty="0" smtClean="0"/>
              <a:t>i+d-1</a:t>
            </a:r>
            <a:r>
              <a:rPr lang="en-US" dirty="0" smtClean="0"/>
              <a:t>,</a:t>
            </a:r>
            <a:r>
              <a:rPr lang="en-US" dirty="0" smtClean="0">
                <a:solidFill>
                  <a:srgbClr val="0070C0"/>
                </a:solidFill>
              </a:rPr>
              <a:t>P</a:t>
            </a:r>
            <a:r>
              <a:rPr lang="en-US" baseline="-25000" dirty="0" smtClean="0">
                <a:solidFill>
                  <a:srgbClr val="0070C0"/>
                </a:solidFill>
              </a:rPr>
              <a:t>i+d</a:t>
            </a:r>
            <a:r>
              <a:rPr lang="en-US" dirty="0" smtClean="0"/>
              <a:t>,P</a:t>
            </a:r>
            <a:r>
              <a:rPr lang="en-US" baseline="-25000" dirty="0" smtClean="0"/>
              <a:t>i+d+1</a:t>
            </a:r>
            <a:r>
              <a:rPr lang="en-US" dirty="0" smtClean="0"/>
              <a:t>,…,P</a:t>
            </a:r>
            <a:r>
              <a:rPr lang="en-US" baseline="-25000" dirty="0" smtClean="0"/>
              <a:t>i+2d-1</a:t>
            </a:r>
            <a:r>
              <a:rPr lang="en-US" dirty="0" smtClean="0"/>
              <a:t>,</a:t>
            </a:r>
            <a:r>
              <a:rPr lang="en-US" dirty="0" smtClean="0">
                <a:solidFill>
                  <a:srgbClr val="0070C0"/>
                </a:solidFill>
              </a:rPr>
              <a:t>P</a:t>
            </a:r>
            <a:r>
              <a:rPr lang="en-US" baseline="-25000" dirty="0" smtClean="0">
                <a:solidFill>
                  <a:srgbClr val="0070C0"/>
                </a:solidFill>
              </a:rPr>
              <a:t>i+2d</a:t>
            </a:r>
            <a:r>
              <a:rPr lang="en-US" dirty="0" smtClean="0"/>
              <a:t>,….</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3859882" y="2047013"/>
                <a:ext cx="4204805" cy="523220"/>
              </a:xfrm>
              <a:prstGeom prst="rect">
                <a:avLst/>
              </a:prstGeom>
            </p:spPr>
            <p:txBody>
              <a:bodyPr wrap="none">
                <a:spAutoFit/>
              </a:bodyPr>
              <a:lstStyle/>
              <a:p>
                <a:pPr algn="ctr"/>
                <a14:m>
                  <m:oMath xmlns:m="http://schemas.openxmlformats.org/officeDocument/2006/math">
                    <m:r>
                      <m:rPr>
                        <m:sty m:val="p"/>
                      </m:rPr>
                      <a:rPr lang="en-US" sz="2800">
                        <a:latin typeface="Cambria Math" panose="02040503050406030204" pitchFamily="18" charset="0"/>
                        <a:ea typeface="Cambria Math" panose="02040503050406030204" pitchFamily="18" charset="0"/>
                      </a:rPr>
                      <m:t>S</m:t>
                    </m:r>
                    <m:r>
                      <m:rPr>
                        <m:sty m:val="p"/>
                      </m:rPr>
                      <a:rPr lang="en-US" sz="2800" baseline="-25000">
                        <a:latin typeface="Cambria Math" panose="02040503050406030204" pitchFamily="18" charset="0"/>
                        <a:ea typeface="Cambria Math" panose="02040503050406030204" pitchFamily="18" charset="0"/>
                      </a:rPr>
                      <m:t>i</m:t>
                    </m:r>
                    <m:r>
                      <a:rPr lang="en-US" sz="2800">
                        <a:latin typeface="Cambria Math" panose="02040503050406030204" pitchFamily="18" charset="0"/>
                        <a:ea typeface="Cambria Math" panose="02040503050406030204" pitchFamily="18" charset="0"/>
                      </a:rPr>
                      <m:t>=</m:t>
                    </m:r>
                    <m:sSub>
                      <m:sSubPr>
                        <m:ctrlPr>
                          <a:rPr lang="en-US" sz="2800" i="1" smtClean="0">
                            <a:solidFill>
                              <a:srgbClr val="0070C0"/>
                            </a:solidFill>
                            <a:latin typeface="Cambria Math" panose="02040503050406030204" pitchFamily="18" charset="0"/>
                            <a:ea typeface="Cambria Math" panose="02040503050406030204" pitchFamily="18" charset="0"/>
                          </a:rPr>
                        </m:ctrlPr>
                      </m:sSubPr>
                      <m:e>
                        <m:r>
                          <a:rPr lang="en-US" sz="2800" i="1">
                            <a:solidFill>
                              <a:srgbClr val="0070C0"/>
                            </a:solidFill>
                            <a:latin typeface="Cambria Math" panose="02040503050406030204" pitchFamily="18" charset="0"/>
                            <a:ea typeface="Cambria Math" panose="02040503050406030204" pitchFamily="18" charset="0"/>
                          </a:rPr>
                          <m:t>𝑃</m:t>
                        </m:r>
                      </m:e>
                      <m:sub>
                        <m:r>
                          <a:rPr lang="en-US" sz="2800" i="1">
                            <a:solidFill>
                              <a:srgbClr val="0070C0"/>
                            </a:solidFill>
                            <a:latin typeface="Cambria Math" panose="02040503050406030204" pitchFamily="18" charset="0"/>
                            <a:ea typeface="Cambria Math" panose="02040503050406030204" pitchFamily="18" charset="0"/>
                          </a:rPr>
                          <m:t>𝑖</m:t>
                        </m:r>
                      </m:sub>
                    </m:sSub>
                    <m:r>
                      <a:rPr lang="en-US" sz="2800" i="1">
                        <a:latin typeface="Cambria Math" panose="02040503050406030204" pitchFamily="18" charset="0"/>
                        <a:ea typeface="Cambria Math" panose="02040503050406030204" pitchFamily="18" charset="0"/>
                      </a:rPr>
                      <m:t>∪</m:t>
                    </m:r>
                    <m:sSub>
                      <m:sSubPr>
                        <m:ctrlPr>
                          <a:rPr lang="en-US" sz="2800" i="1" smtClean="0">
                            <a:solidFill>
                              <a:srgbClr val="0070C0"/>
                            </a:solidFill>
                            <a:latin typeface="Cambria Math" panose="02040503050406030204" pitchFamily="18" charset="0"/>
                            <a:ea typeface="Cambria Math" panose="02040503050406030204" pitchFamily="18" charset="0"/>
                          </a:rPr>
                        </m:ctrlPr>
                      </m:sSubPr>
                      <m:e>
                        <m:r>
                          <a:rPr lang="en-US" sz="2800" i="1">
                            <a:solidFill>
                              <a:srgbClr val="0070C0"/>
                            </a:solidFill>
                            <a:latin typeface="Cambria Math" panose="02040503050406030204" pitchFamily="18" charset="0"/>
                            <a:ea typeface="Cambria Math" panose="02040503050406030204" pitchFamily="18" charset="0"/>
                          </a:rPr>
                          <m:t>𝑃</m:t>
                        </m:r>
                      </m:e>
                      <m:sub>
                        <m:r>
                          <a:rPr lang="en-US" sz="2800" i="1">
                            <a:solidFill>
                              <a:srgbClr val="0070C0"/>
                            </a:solidFill>
                            <a:latin typeface="Cambria Math" panose="02040503050406030204" pitchFamily="18" charset="0"/>
                            <a:ea typeface="Cambria Math" panose="02040503050406030204" pitchFamily="18" charset="0"/>
                          </a:rPr>
                          <m:t>𝑑</m:t>
                        </m:r>
                        <m:r>
                          <a:rPr lang="en-US" sz="2800" i="1">
                            <a:solidFill>
                              <a:srgbClr val="0070C0"/>
                            </a:solidFill>
                            <a:latin typeface="Cambria Math" panose="02040503050406030204" pitchFamily="18" charset="0"/>
                            <a:ea typeface="Cambria Math" panose="02040503050406030204" pitchFamily="18" charset="0"/>
                          </a:rPr>
                          <m:t>+</m:t>
                        </m:r>
                        <m:r>
                          <a:rPr lang="en-US" sz="2800" i="1">
                            <a:solidFill>
                              <a:srgbClr val="0070C0"/>
                            </a:solidFill>
                            <a:latin typeface="Cambria Math" panose="02040503050406030204" pitchFamily="18" charset="0"/>
                            <a:ea typeface="Cambria Math" panose="02040503050406030204" pitchFamily="18" charset="0"/>
                          </a:rPr>
                          <m:t>𝑖</m:t>
                        </m:r>
                      </m:sub>
                    </m:sSub>
                    <m:r>
                      <a:rPr lang="en-US" sz="2800" i="1">
                        <a:latin typeface="Cambria Math" panose="02040503050406030204" pitchFamily="18" charset="0"/>
                        <a:ea typeface="Cambria Math" panose="02040503050406030204" pitchFamily="18" charset="0"/>
                      </a:rPr>
                      <m:t>∪</m:t>
                    </m:r>
                    <m:sSub>
                      <m:sSubPr>
                        <m:ctrlPr>
                          <a:rPr lang="en-US" sz="2800" i="1" smtClean="0">
                            <a:solidFill>
                              <a:srgbClr val="0070C0"/>
                            </a:solidFill>
                            <a:latin typeface="Cambria Math" panose="02040503050406030204" pitchFamily="18" charset="0"/>
                            <a:ea typeface="Cambria Math" panose="02040503050406030204" pitchFamily="18" charset="0"/>
                          </a:rPr>
                        </m:ctrlPr>
                      </m:sSubPr>
                      <m:e>
                        <m:r>
                          <a:rPr lang="en-US" sz="2800" i="1">
                            <a:solidFill>
                              <a:srgbClr val="0070C0"/>
                            </a:solidFill>
                            <a:latin typeface="Cambria Math" panose="02040503050406030204" pitchFamily="18" charset="0"/>
                            <a:ea typeface="Cambria Math" panose="02040503050406030204" pitchFamily="18" charset="0"/>
                          </a:rPr>
                          <m:t>𝑃</m:t>
                        </m:r>
                      </m:e>
                      <m:sub>
                        <m:r>
                          <a:rPr lang="en-US" sz="2800" i="1">
                            <a:solidFill>
                              <a:srgbClr val="0070C0"/>
                            </a:solidFill>
                            <a:latin typeface="Cambria Math" panose="02040503050406030204" pitchFamily="18" charset="0"/>
                            <a:ea typeface="Cambria Math" panose="02040503050406030204" pitchFamily="18" charset="0"/>
                          </a:rPr>
                          <m:t>2</m:t>
                        </m:r>
                        <m:r>
                          <a:rPr lang="en-US" sz="2800" i="1">
                            <a:solidFill>
                              <a:srgbClr val="0070C0"/>
                            </a:solidFill>
                            <a:latin typeface="Cambria Math" panose="02040503050406030204" pitchFamily="18" charset="0"/>
                            <a:ea typeface="Cambria Math" panose="02040503050406030204" pitchFamily="18" charset="0"/>
                          </a:rPr>
                          <m:t>𝑑</m:t>
                        </m:r>
                        <m:r>
                          <a:rPr lang="en-US" sz="2800" i="1">
                            <a:solidFill>
                              <a:srgbClr val="0070C0"/>
                            </a:solidFill>
                            <a:latin typeface="Cambria Math" panose="02040503050406030204" pitchFamily="18" charset="0"/>
                            <a:ea typeface="Cambria Math" panose="02040503050406030204" pitchFamily="18" charset="0"/>
                          </a:rPr>
                          <m:t>+</m:t>
                        </m:r>
                        <m:r>
                          <a:rPr lang="en-US" sz="2800" i="1">
                            <a:solidFill>
                              <a:srgbClr val="0070C0"/>
                            </a:solidFill>
                            <a:latin typeface="Cambria Math" panose="02040503050406030204" pitchFamily="18" charset="0"/>
                            <a:ea typeface="Cambria Math" panose="02040503050406030204" pitchFamily="18" charset="0"/>
                          </a:rPr>
                          <m:t>𝑖</m:t>
                        </m:r>
                      </m:sub>
                    </m:sSub>
                  </m:oMath>
                </a14:m>
                <a:r>
                  <a:rPr lang="en-US" sz="2800" dirty="0">
                    <a:ea typeface="Cambria Math" panose="02040503050406030204" pitchFamily="18" charset="0"/>
                  </a:rPr>
                  <a:t> </a:t>
                </a:r>
                <a14:m>
                  <m:oMath xmlns:m="http://schemas.openxmlformats.org/officeDocument/2006/math">
                    <m:r>
                      <a:rPr lang="en-US" sz="2800" i="1">
                        <a:latin typeface="Cambria Math" panose="02040503050406030204" pitchFamily="18" charset="0"/>
                        <a:ea typeface="Cambria Math" panose="02040503050406030204" pitchFamily="18" charset="0"/>
                      </a:rPr>
                      <m:t>∪…</m:t>
                    </m:r>
                  </m:oMath>
                </a14:m>
                <a:endParaRPr lang="en-US" sz="2800" baseline="-25000" dirty="0"/>
              </a:p>
            </p:txBody>
          </p:sp>
        </mc:Choice>
        <mc:Fallback xmlns="">
          <p:sp>
            <p:nvSpPr>
              <p:cNvPr id="4" name="Rectangle 3"/>
              <p:cNvSpPr>
                <a:spLocks noRot="1" noChangeAspect="1" noMove="1" noResize="1" noEditPoints="1" noAdjustHandles="1" noChangeArrowheads="1" noChangeShapeType="1" noTextEdit="1"/>
              </p:cNvSpPr>
              <p:nvPr/>
            </p:nvSpPr>
            <p:spPr>
              <a:xfrm>
                <a:off x="3859882" y="2047013"/>
                <a:ext cx="4204805" cy="523220"/>
              </a:xfrm>
              <a:prstGeom prst="rect">
                <a:avLst/>
              </a:prstGeom>
              <a:blipFill rotWithShape="1">
                <a:blip r:embed="rId2"/>
                <a:stretch>
                  <a:fillRect/>
                </a:stretch>
              </a:blipFill>
            </p:spPr>
            <p:txBody>
              <a:bodyPr/>
              <a:lstStyle/>
              <a:p>
                <a:r>
                  <a:rPr lang="en-US">
                    <a:noFill/>
                  </a:rPr>
                  <a:t> </a:t>
                </a:r>
              </a:p>
            </p:txBody>
          </p:sp>
        </mc:Fallback>
      </mc:AlternateContent>
      <p:sp>
        <p:nvSpPr>
          <p:cNvPr id="5" name="Right Brace 4"/>
          <p:cNvSpPr/>
          <p:nvPr/>
        </p:nvSpPr>
        <p:spPr>
          <a:xfrm rot="5400000">
            <a:off x="3470873" y="2872564"/>
            <a:ext cx="496711" cy="22248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3353429" y="4363154"/>
            <a:ext cx="1012906" cy="369332"/>
          </a:xfrm>
          <a:prstGeom prst="rect">
            <a:avLst/>
          </a:prstGeom>
          <a:noFill/>
        </p:spPr>
        <p:txBody>
          <a:bodyPr wrap="none" rtlCol="0">
            <a:spAutoFit/>
          </a:bodyPr>
          <a:lstStyle/>
          <a:p>
            <a:r>
              <a:rPr lang="en-US" dirty="0" smtClean="0"/>
              <a:t>d rounds</a:t>
            </a:r>
            <a:endParaRPr lang="en-US" dirty="0"/>
          </a:p>
        </p:txBody>
      </p:sp>
      <p:sp>
        <p:nvSpPr>
          <p:cNvPr id="7" name="Right Brace 6"/>
          <p:cNvSpPr/>
          <p:nvPr/>
        </p:nvSpPr>
        <p:spPr>
          <a:xfrm rot="5400000">
            <a:off x="5802050" y="2866918"/>
            <a:ext cx="496711" cy="22248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5683977" y="4363154"/>
            <a:ext cx="1012906" cy="369332"/>
          </a:xfrm>
          <a:prstGeom prst="rect">
            <a:avLst/>
          </a:prstGeom>
          <a:noFill/>
        </p:spPr>
        <p:txBody>
          <a:bodyPr wrap="none" rtlCol="0">
            <a:spAutoFit/>
          </a:bodyPr>
          <a:lstStyle/>
          <a:p>
            <a:r>
              <a:rPr lang="en-US" dirty="0"/>
              <a:t>d</a:t>
            </a:r>
            <a:r>
              <a:rPr lang="en-US" dirty="0" smtClean="0"/>
              <a:t> rounds</a:t>
            </a:r>
            <a:endParaRPr lang="en-US" dirty="0"/>
          </a:p>
        </p:txBody>
      </p:sp>
      <mc:AlternateContent xmlns:mc="http://schemas.openxmlformats.org/markup-compatibility/2006" xmlns:a14="http://schemas.microsoft.com/office/drawing/2010/main">
        <mc:Choice Requires="a14">
          <p:sp>
            <p:nvSpPr>
              <p:cNvPr id="9" name="TextBox 8"/>
              <p:cNvSpPr txBox="1"/>
              <p:nvPr/>
            </p:nvSpPr>
            <p:spPr>
              <a:xfrm flipH="1">
                <a:off x="3025422" y="5047760"/>
                <a:ext cx="4413956" cy="830997"/>
              </a:xfrm>
              <a:prstGeom prst="rect">
                <a:avLst/>
              </a:prstGeom>
              <a:noFill/>
            </p:spPr>
            <p:txBody>
              <a:bodyPr wrap="square" rtlCol="0">
                <a:spAutoFit/>
              </a:bodyPr>
              <a:lstStyle/>
              <a:p>
                <a:r>
                  <a:rPr lang="en-US" sz="4800" b="1" dirty="0" smtClean="0"/>
                  <a:t>Claim: </a:t>
                </a:r>
                <a14:m>
                  <m:oMath xmlns:m="http://schemas.openxmlformats.org/officeDocument/2006/math">
                    <m:d>
                      <m:dPr>
                        <m:begChr m:val="|"/>
                        <m:endChr m:val="|"/>
                        <m:ctrlPr>
                          <a:rPr lang="en-US" sz="4800" i="1" smtClean="0">
                            <a:latin typeface="Cambria Math" panose="02040503050406030204" pitchFamily="18" charset="0"/>
                          </a:rPr>
                        </m:ctrlPr>
                      </m:dPr>
                      <m:e>
                        <m:r>
                          <m:rPr>
                            <m:sty m:val="p"/>
                          </m:rPr>
                          <a:rPr lang="en-US" sz="4800">
                            <a:latin typeface="Cambria Math" panose="02040503050406030204" pitchFamily="18" charset="0"/>
                            <a:ea typeface="Cambria Math" panose="02040503050406030204" pitchFamily="18" charset="0"/>
                          </a:rPr>
                          <m:t>S</m:t>
                        </m:r>
                        <m:r>
                          <m:rPr>
                            <m:sty m:val="p"/>
                          </m:rPr>
                          <a:rPr lang="en-US" sz="4800" baseline="-25000">
                            <a:latin typeface="Cambria Math" panose="02040503050406030204" pitchFamily="18" charset="0"/>
                            <a:ea typeface="Cambria Math" panose="02040503050406030204" pitchFamily="18" charset="0"/>
                          </a:rPr>
                          <m:t>i</m:t>
                        </m:r>
                      </m:e>
                    </m:d>
                    <m:r>
                      <a:rPr lang="en-US" sz="4800" i="1" smtClean="0">
                        <a:latin typeface="Cambria Math"/>
                        <a:ea typeface="Cambria Math"/>
                      </a:rPr>
                      <m:t>≥</m:t>
                    </m:r>
                    <m:r>
                      <a:rPr lang="en-US" sz="4800" b="0" i="1" smtClean="0">
                        <a:latin typeface="Cambria Math"/>
                        <a:ea typeface="Cambria Math"/>
                      </a:rPr>
                      <m:t>𝑒</m:t>
                    </m:r>
                  </m:oMath>
                </a14:m>
                <a:r>
                  <a:rPr lang="en-US" sz="4800" dirty="0" smtClean="0"/>
                  <a:t> </a:t>
                </a:r>
                <a:endParaRPr lang="en-US" sz="4800" dirty="0"/>
              </a:p>
            </p:txBody>
          </p:sp>
        </mc:Choice>
        <mc:Fallback xmlns="">
          <p:sp>
            <p:nvSpPr>
              <p:cNvPr id="9" name="TextBox 8"/>
              <p:cNvSpPr txBox="1">
                <a:spLocks noRot="1" noChangeAspect="1" noMove="1" noResize="1" noEditPoints="1" noAdjustHandles="1" noChangeArrowheads="1" noChangeShapeType="1" noTextEdit="1"/>
              </p:cNvSpPr>
              <p:nvPr/>
            </p:nvSpPr>
            <p:spPr>
              <a:xfrm flipH="1">
                <a:off x="3025422" y="5047760"/>
                <a:ext cx="4413956" cy="830997"/>
              </a:xfrm>
              <a:prstGeom prst="rect">
                <a:avLst/>
              </a:prstGeom>
              <a:blipFill rotWithShape="1">
                <a:blip r:embed="rId3"/>
                <a:stretch>
                  <a:fillRect l="-6215" t="-16176" b="-38971"/>
                </a:stretch>
              </a:blipFill>
            </p:spPr>
            <p:txBody>
              <a:bodyPr/>
              <a:lstStyle/>
              <a:p>
                <a:r>
                  <a:rPr lang="en-US">
                    <a:noFill/>
                  </a:rPr>
                  <a:t> </a:t>
                </a:r>
              </a:p>
            </p:txBody>
          </p:sp>
        </mc:Fallback>
      </mc:AlternateContent>
    </p:spTree>
    <p:extLst>
      <p:ext uri="{BB962C8B-B14F-4D97-AF65-F5344CB8AC3E}">
        <p14:creationId xmlns:p14="http://schemas.microsoft.com/office/powerpoint/2010/main" val="254481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4038248"/>
                <a:ext cx="10515600" cy="4351338"/>
              </a:xfrm>
            </p:spPr>
            <p:txBody>
              <a:bodyPr/>
              <a:lstStyle/>
              <a:p>
                <a:pPr marL="0" indent="0">
                  <a:buNone/>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𝐶𝐶</m:t>
                      </m:r>
                      <m:r>
                        <a:rPr lang="en-US" i="1" smtClean="0">
                          <a:latin typeface="Cambria Math"/>
                          <a:ea typeface="Cambria Math"/>
                        </a:rPr>
                        <m:t>(</m:t>
                      </m:r>
                      <m:r>
                        <a:rPr lang="en-US" i="1" smtClean="0">
                          <a:latin typeface="Cambria Math"/>
                          <a:ea typeface="Cambria Math"/>
                        </a:rPr>
                        <m:t>𝐺</m:t>
                      </m:r>
                      <m:r>
                        <a:rPr lang="en-US" i="1" smtClean="0">
                          <a:latin typeface="Cambria Math"/>
                          <a:ea typeface="Cambria Math"/>
                        </a:rPr>
                        <m:t>)≥</m:t>
                      </m:r>
                      <m:nary>
                        <m:naryPr>
                          <m:chr m:val="∑"/>
                          <m:supHide m:val="on"/>
                          <m:ctrlPr>
                            <a:rPr lang="en-US" i="1">
                              <a:latin typeface="Cambria Math" panose="02040503050406030204" pitchFamily="18" charset="0"/>
                              <a:ea typeface="Cambria Math"/>
                            </a:rPr>
                          </m:ctrlPr>
                        </m:naryPr>
                        <m:sub>
                          <m:r>
                            <m:rPr>
                              <m:brk m:alnAt="7"/>
                            </m:rPr>
                            <a:rPr lang="en-US" i="1">
                              <a:latin typeface="Cambria Math"/>
                              <a:ea typeface="Cambria Math"/>
                            </a:rPr>
                            <m:t>𝑡</m:t>
                          </m:r>
                        </m:sub>
                        <m:sup/>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𝑃</m:t>
                                  </m:r>
                                </m:e>
                                <m:sub>
                                  <m:r>
                                    <a:rPr lang="en-US" i="1">
                                      <a:latin typeface="Cambria Math"/>
                                    </a:rPr>
                                    <m:t>𝑡</m:t>
                                  </m:r>
                                </m:sub>
                              </m:sSub>
                            </m:e>
                          </m:d>
                        </m:e>
                      </m:nary>
                      <m:r>
                        <a:rPr lang="en-US" i="1">
                          <a:latin typeface="Cambria Math"/>
                          <a:ea typeface="Cambria Math"/>
                        </a:rPr>
                        <m:t>≥</m:t>
                      </m:r>
                      <m:nary>
                        <m:naryPr>
                          <m:chr m:val="∑"/>
                          <m:ctrlPr>
                            <a:rPr lang="en-US" i="1">
                              <a:latin typeface="Cambria Math" panose="02040503050406030204" pitchFamily="18" charset="0"/>
                            </a:rPr>
                          </m:ctrlPr>
                        </m:naryPr>
                        <m:sub>
                          <m:r>
                            <m:rPr>
                              <m:brk m:alnAt="23"/>
                            </m:rPr>
                            <a:rPr lang="en-US" i="1">
                              <a:latin typeface="Cambria Math"/>
                            </a:rPr>
                            <m:t>𝑖</m:t>
                          </m:r>
                          <m:r>
                            <a:rPr lang="en-US" i="1">
                              <a:latin typeface="Cambria Math"/>
                            </a:rPr>
                            <m:t>=1</m:t>
                          </m:r>
                        </m:sub>
                        <m:sup>
                          <m:r>
                            <a:rPr lang="en-US" i="1">
                              <a:latin typeface="Cambria Math"/>
                            </a:rPr>
                            <m:t>𝑑</m:t>
                          </m:r>
                        </m:sup>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𝑆</m:t>
                                  </m:r>
                                </m:e>
                                <m:sub>
                                  <m:r>
                                    <a:rPr lang="en-US" i="1">
                                      <a:latin typeface="Cambria Math"/>
                                    </a:rPr>
                                    <m:t>𝑖</m:t>
                                  </m:r>
                                </m:sub>
                              </m:sSub>
                            </m:e>
                          </m:d>
                        </m:e>
                      </m:nary>
                      <m:r>
                        <a:rPr lang="en-US" i="1">
                          <a:latin typeface="Cambria Math"/>
                          <a:ea typeface="Cambria Math"/>
                        </a:rPr>
                        <m:t>≥</m:t>
                      </m:r>
                      <m:nary>
                        <m:naryPr>
                          <m:chr m:val="∑"/>
                          <m:ctrlPr>
                            <a:rPr lang="en-US" i="1">
                              <a:latin typeface="Cambria Math" panose="02040503050406030204" pitchFamily="18" charset="0"/>
                            </a:rPr>
                          </m:ctrlPr>
                        </m:naryPr>
                        <m:sub>
                          <m:r>
                            <m:rPr>
                              <m:brk m:alnAt="23"/>
                            </m:rPr>
                            <a:rPr lang="en-US" i="1">
                              <a:latin typeface="Cambria Math"/>
                            </a:rPr>
                            <m:t>𝑖</m:t>
                          </m:r>
                          <m:r>
                            <a:rPr lang="en-US" i="1">
                              <a:latin typeface="Cambria Math"/>
                            </a:rPr>
                            <m:t>=1</m:t>
                          </m:r>
                        </m:sub>
                        <m:sup>
                          <m:r>
                            <a:rPr lang="en-US" i="1">
                              <a:latin typeface="Cambria Math"/>
                            </a:rPr>
                            <m:t>𝑑</m:t>
                          </m:r>
                        </m:sup>
                        <m:e>
                          <m:r>
                            <a:rPr lang="en-US" b="0" i="1" smtClean="0">
                              <a:latin typeface="Cambria Math"/>
                            </a:rPr>
                            <m:t>𝑒</m:t>
                          </m:r>
                        </m:e>
                      </m:nary>
                      <m:r>
                        <a:rPr lang="en-US" i="1">
                          <a:latin typeface="Cambria Math"/>
                          <a:ea typeface="Cambria Math"/>
                        </a:rPr>
                        <m:t>≥</m:t>
                      </m:r>
                      <m:r>
                        <a:rPr lang="en-US" b="0" i="1" smtClean="0">
                          <a:latin typeface="Cambria Math"/>
                          <a:ea typeface="Cambria Math"/>
                        </a:rPr>
                        <m:t>𝑒𝑑</m:t>
                      </m:r>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4038248"/>
                <a:ext cx="10515600" cy="4351338"/>
              </a:xfrm>
              <a:blipFill rotWithShape="1">
                <a:blip r:embed="rId2"/>
                <a:stretch>
                  <a:fillRect/>
                </a:stretch>
              </a:blipFill>
            </p:spPr>
            <p:txBody>
              <a:bodyPr/>
              <a:lstStyle/>
              <a:p>
                <a:r>
                  <a:rPr lang="en-US">
                    <a:noFill/>
                  </a:rPr>
                  <a:t> </a:t>
                </a:r>
              </a:p>
            </p:txBody>
          </p:sp>
        </mc:Fallback>
      </mc:AlternateContent>
      <p:sp>
        <p:nvSpPr>
          <p:cNvPr id="4" name="Oval 3"/>
          <p:cNvSpPr/>
          <p:nvPr/>
        </p:nvSpPr>
        <p:spPr>
          <a:xfrm>
            <a:off x="5915377" y="3522134"/>
            <a:ext cx="2427111" cy="2494844"/>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flipH="1">
                <a:off x="3093155" y="1717538"/>
                <a:ext cx="4413956" cy="830997"/>
              </a:xfrm>
              <a:prstGeom prst="rect">
                <a:avLst/>
              </a:prstGeom>
              <a:noFill/>
            </p:spPr>
            <p:txBody>
              <a:bodyPr wrap="square" rtlCol="0">
                <a:spAutoFit/>
              </a:bodyPr>
              <a:lstStyle/>
              <a:p>
                <a:r>
                  <a:rPr lang="en-US" sz="4800" b="1" dirty="0" smtClean="0"/>
                  <a:t>Claim: </a:t>
                </a:r>
                <a14:m>
                  <m:oMath xmlns:m="http://schemas.openxmlformats.org/officeDocument/2006/math">
                    <m:d>
                      <m:dPr>
                        <m:begChr m:val="|"/>
                        <m:endChr m:val="|"/>
                        <m:ctrlPr>
                          <a:rPr lang="en-US" sz="4800" i="1" smtClean="0">
                            <a:latin typeface="Cambria Math" panose="02040503050406030204" pitchFamily="18" charset="0"/>
                          </a:rPr>
                        </m:ctrlPr>
                      </m:dPr>
                      <m:e>
                        <m:r>
                          <m:rPr>
                            <m:sty m:val="p"/>
                          </m:rPr>
                          <a:rPr lang="en-US" sz="4800">
                            <a:latin typeface="Cambria Math" panose="02040503050406030204" pitchFamily="18" charset="0"/>
                            <a:ea typeface="Cambria Math" panose="02040503050406030204" pitchFamily="18" charset="0"/>
                          </a:rPr>
                          <m:t>S</m:t>
                        </m:r>
                        <m:r>
                          <m:rPr>
                            <m:sty m:val="p"/>
                          </m:rPr>
                          <a:rPr lang="en-US" sz="4800" baseline="-25000">
                            <a:latin typeface="Cambria Math" panose="02040503050406030204" pitchFamily="18" charset="0"/>
                            <a:ea typeface="Cambria Math" panose="02040503050406030204" pitchFamily="18" charset="0"/>
                          </a:rPr>
                          <m:t>i</m:t>
                        </m:r>
                      </m:e>
                    </m:d>
                    <m:r>
                      <a:rPr lang="en-US" sz="4800" i="1" smtClean="0">
                        <a:latin typeface="Cambria Math"/>
                        <a:ea typeface="Cambria Math"/>
                      </a:rPr>
                      <m:t>≥</m:t>
                    </m:r>
                    <m:r>
                      <a:rPr lang="en-US" sz="4800" b="0" i="1" smtClean="0">
                        <a:latin typeface="Cambria Math"/>
                        <a:ea typeface="Cambria Math"/>
                      </a:rPr>
                      <m:t>𝑒</m:t>
                    </m:r>
                  </m:oMath>
                </a14:m>
                <a:r>
                  <a:rPr lang="en-US" sz="4800" dirty="0" smtClean="0"/>
                  <a:t> </a:t>
                </a:r>
                <a:endParaRPr lang="en-US" sz="4800" dirty="0"/>
              </a:p>
            </p:txBody>
          </p:sp>
        </mc:Choice>
        <mc:Fallback xmlns="">
          <p:sp>
            <p:nvSpPr>
              <p:cNvPr id="5" name="TextBox 4"/>
              <p:cNvSpPr txBox="1">
                <a:spLocks noRot="1" noChangeAspect="1" noMove="1" noResize="1" noEditPoints="1" noAdjustHandles="1" noChangeArrowheads="1" noChangeShapeType="1" noTextEdit="1"/>
              </p:cNvSpPr>
              <p:nvPr/>
            </p:nvSpPr>
            <p:spPr>
              <a:xfrm flipH="1">
                <a:off x="3093155" y="1717538"/>
                <a:ext cx="4413956" cy="830997"/>
              </a:xfrm>
              <a:prstGeom prst="rect">
                <a:avLst/>
              </a:prstGeom>
              <a:blipFill rotWithShape="1">
                <a:blip r:embed="rId3"/>
                <a:stretch>
                  <a:fillRect l="-6215" t="-16176" b="-38971"/>
                </a:stretch>
              </a:blipFill>
            </p:spPr>
            <p:txBody>
              <a:bodyPr/>
              <a:lstStyle/>
              <a:p>
                <a:r>
                  <a:rPr lang="en-US">
                    <a:noFill/>
                  </a:rPr>
                  <a:t> </a:t>
                </a:r>
              </a:p>
            </p:txBody>
          </p:sp>
        </mc:Fallback>
      </mc:AlternateContent>
    </p:spTree>
    <p:extLst>
      <p:ext uri="{BB962C8B-B14F-4D97-AF65-F5344CB8AC3E}">
        <p14:creationId xmlns:p14="http://schemas.microsoft.com/office/powerpoint/2010/main" val="262822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 by Picture</a:t>
            </a:r>
            <a:endParaRPr lang="en-US" dirty="0"/>
          </a:p>
        </p:txBody>
      </p:sp>
      <p:sp>
        <p:nvSpPr>
          <p:cNvPr id="3" name="Content Placeholder 2"/>
          <p:cNvSpPr>
            <a:spLocks noGrp="1"/>
          </p:cNvSpPr>
          <p:nvPr>
            <p:ph idx="1"/>
          </p:nvPr>
        </p:nvSpPr>
        <p:spPr>
          <a:xfrm>
            <a:off x="3933307" y="4063999"/>
            <a:ext cx="10515600" cy="4351338"/>
          </a:xfrm>
        </p:spPr>
        <p:txBody>
          <a:bodyPr/>
          <a:lstStyle/>
          <a:p>
            <a:pPr marL="0" indent="0">
              <a:buNone/>
            </a:pPr>
            <a:r>
              <a:rPr lang="en-US" dirty="0" smtClean="0"/>
              <a:t>Path: W in G-S</a:t>
            </a:r>
            <a:r>
              <a:rPr lang="en-US" baseline="-25000" dirty="0" smtClean="0"/>
              <a:t>i</a:t>
            </a:r>
            <a:endParaRPr lang="en-US" baseline="-25000" dirty="0"/>
          </a:p>
        </p:txBody>
      </p:sp>
      <p:sp>
        <p:nvSpPr>
          <p:cNvPr id="4" name="Oval 3"/>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013108" y="285126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7" name="Oval 6"/>
          <p:cNvSpPr/>
          <p:nvPr/>
        </p:nvSpPr>
        <p:spPr>
          <a:xfrm>
            <a:off x="4896189" y="282437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8" name="Straight Arrow Connector 7"/>
          <p:cNvCxnSpPr/>
          <p:nvPr/>
        </p:nvCxnSpPr>
        <p:spPr>
          <a:xfrm>
            <a:off x="3565082" y="312481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35788" y="313158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Left Brace 12"/>
          <p:cNvSpPr/>
          <p:nvPr/>
        </p:nvSpPr>
        <p:spPr>
          <a:xfrm rot="16200000">
            <a:off x="4938400" y="1762171"/>
            <a:ext cx="496711" cy="4106945"/>
          </a:xfrm>
          <a:prstGeom prst="leftBrace">
            <a:avLst>
              <a:gd name="adj1" fmla="val 8333"/>
              <a:gd name="adj2" fmla="val 4972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p:cNvSpPr txBox="1"/>
              <p:nvPr/>
            </p:nvSpPr>
            <p:spPr>
              <a:xfrm>
                <a:off x="616948" y="4710669"/>
                <a:ext cx="6433684" cy="523220"/>
              </a:xfrm>
              <a:prstGeom prst="rect">
                <a:avLst/>
              </a:prstGeom>
              <a:noFill/>
            </p:spPr>
            <p:txBody>
              <a:bodyPr wrap="none" rtlCol="0">
                <a:spAutoFit/>
              </a:bodyPr>
              <a:lstStyle/>
              <a:p>
                <a:r>
                  <a:rPr lang="en-US" sz="2800" dirty="0" smtClean="0"/>
                  <a:t>Step i: W contains no pebbles since</a:t>
                </a:r>
                <a14:m>
                  <m:oMath xmlns:m="http://schemas.openxmlformats.org/officeDocument/2006/math">
                    <m:r>
                      <a:rPr lang="en-US" sz="2800" b="0" i="0" smtClean="0">
                        <a:latin typeface="Cambria Math"/>
                        <a:ea typeface="Cambria Math" panose="02040503050406030204" pitchFamily="18" charset="0"/>
                      </a:rPr>
                      <m:t> </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𝑖</m:t>
                        </m:r>
                      </m:sub>
                    </m:sSub>
                    <m:r>
                      <a:rPr lang="en-US" sz="2800" i="1" smtClean="0">
                        <a:latin typeface="Cambria Math"/>
                        <a:ea typeface="Cambria Math"/>
                      </a:rPr>
                      <m:t>⊂</m:t>
                    </m:r>
                    <m:r>
                      <a:rPr lang="en-US" sz="2800" b="0" i="1" smtClean="0">
                        <a:latin typeface="Cambria Math"/>
                        <a:ea typeface="Cambria Math"/>
                      </a:rPr>
                      <m:t>𝑆</m:t>
                    </m:r>
                    <m:r>
                      <a:rPr lang="en-US" sz="2800" b="0" i="1" baseline="-25000" smtClean="0">
                        <a:latin typeface="Cambria Math"/>
                        <a:ea typeface="Cambria Math"/>
                      </a:rPr>
                      <m:t>𝑖</m:t>
                    </m:r>
                  </m:oMath>
                </a14:m>
                <a:endParaRPr lang="en-US" sz="2800" baseline="-25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16948" y="4710669"/>
                <a:ext cx="6433684" cy="523220"/>
              </a:xfrm>
              <a:prstGeom prst="rect">
                <a:avLst/>
              </a:prstGeom>
              <a:blipFill rotWithShape="1">
                <a:blip r:embed="rId2"/>
                <a:stretch>
                  <a:fillRect l="-1894" t="-10465" b="-32558"/>
                </a:stretch>
              </a:blipFill>
            </p:spPr>
            <p:txBody>
              <a:bodyPr/>
              <a:lstStyle/>
              <a:p>
                <a:r>
                  <a:rPr lang="en-US">
                    <a:noFill/>
                  </a:rPr>
                  <a:t> </a:t>
                </a:r>
              </a:p>
            </p:txBody>
          </p:sp>
        </mc:Fallback>
      </mc:AlternateContent>
      <p:sp>
        <p:nvSpPr>
          <p:cNvPr id="15" name="Oval 14"/>
          <p:cNvSpPr/>
          <p:nvPr/>
        </p:nvSpPr>
        <p:spPr>
          <a:xfrm>
            <a:off x="1186417" y="2525118"/>
            <a:ext cx="581135" cy="557894"/>
          </a:xfrm>
          <a:prstGeom prst="ellipse">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16" name="Straight Arrow Connector 15"/>
          <p:cNvCxnSpPr>
            <a:stCxn id="19" idx="5"/>
            <a:endCxn id="7" idx="1"/>
          </p:cNvCxnSpPr>
          <p:nvPr/>
        </p:nvCxnSpPr>
        <p:spPr>
          <a:xfrm>
            <a:off x="4254139" y="2443416"/>
            <a:ext cx="727155" cy="462662"/>
          </a:xfrm>
          <a:prstGeom prst="straightConnector1">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a:endCxn id="6" idx="1"/>
          </p:cNvCxnSpPr>
          <p:nvPr/>
        </p:nvCxnSpPr>
        <p:spPr>
          <a:xfrm>
            <a:off x="1747404" y="2686166"/>
            <a:ext cx="1350809" cy="246800"/>
          </a:xfrm>
          <a:prstGeom prst="curvedConnector2">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758109" y="1967224"/>
            <a:ext cx="581135" cy="557894"/>
          </a:xfrm>
          <a:prstGeom prst="ellipse">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4" name="Straight Arrow Connector 23"/>
          <p:cNvCxnSpPr/>
          <p:nvPr/>
        </p:nvCxnSpPr>
        <p:spPr>
          <a:xfrm>
            <a:off x="6552572"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477329" y="3088407"/>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5818524" y="2809460"/>
            <a:ext cx="827848"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d</a:t>
            </a:r>
            <a:r>
              <a:rPr lang="en-US" sz="2250" dirty="0" smtClean="0"/>
              <a:t>-1</a:t>
            </a:r>
            <a:endParaRPr lang="en-US" sz="2250" dirty="0"/>
          </a:p>
        </p:txBody>
      </p:sp>
      <p:sp>
        <p:nvSpPr>
          <p:cNvPr id="27" name="Oval 26"/>
          <p:cNvSpPr/>
          <p:nvPr/>
        </p:nvSpPr>
        <p:spPr>
          <a:xfrm>
            <a:off x="6952965" y="28040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d</a:t>
            </a:r>
            <a:endParaRPr lang="en-US" sz="2250" dirty="0"/>
          </a:p>
        </p:txBody>
      </p:sp>
      <mc:AlternateContent xmlns:mc="http://schemas.openxmlformats.org/markup-compatibility/2006" xmlns:a14="http://schemas.microsoft.com/office/drawing/2010/main">
        <mc:Choice Requires="a14">
          <p:sp>
            <p:nvSpPr>
              <p:cNvPr id="5" name="Rectangle 4"/>
              <p:cNvSpPr/>
              <p:nvPr/>
            </p:nvSpPr>
            <p:spPr>
              <a:xfrm>
                <a:off x="6233218" y="1782558"/>
                <a:ext cx="4204805" cy="523220"/>
              </a:xfrm>
              <a:prstGeom prst="rect">
                <a:avLst/>
              </a:prstGeom>
            </p:spPr>
            <p:txBody>
              <a:bodyPr wrap="none">
                <a:spAutoFit/>
              </a:bodyPr>
              <a:lstStyle/>
              <a:p>
                <a:pPr algn="ctr"/>
                <a14:m>
                  <m:oMath xmlns:m="http://schemas.openxmlformats.org/officeDocument/2006/math">
                    <m:r>
                      <m:rPr>
                        <m:sty m:val="p"/>
                      </m:rPr>
                      <a:rPr lang="en-US" sz="2800">
                        <a:latin typeface="Cambria Math" panose="02040503050406030204" pitchFamily="18" charset="0"/>
                        <a:ea typeface="Cambria Math" panose="02040503050406030204" pitchFamily="18" charset="0"/>
                      </a:rPr>
                      <m:t>S</m:t>
                    </m:r>
                    <m:r>
                      <m:rPr>
                        <m:sty m:val="p"/>
                      </m:rPr>
                      <a:rPr lang="en-US" sz="2800" baseline="-25000">
                        <a:latin typeface="Cambria Math" panose="02040503050406030204" pitchFamily="18" charset="0"/>
                        <a:ea typeface="Cambria Math" panose="02040503050406030204" pitchFamily="18" charset="0"/>
                      </a:rPr>
                      <m:t>i</m:t>
                    </m:r>
                    <m:r>
                      <a:rPr lang="en-US" sz="280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𝑖</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𝑑</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𝑖</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2</m:t>
                        </m:r>
                        <m:r>
                          <a:rPr lang="en-US" sz="2800" i="1">
                            <a:latin typeface="Cambria Math" panose="02040503050406030204" pitchFamily="18" charset="0"/>
                            <a:ea typeface="Cambria Math" panose="02040503050406030204" pitchFamily="18" charset="0"/>
                          </a:rPr>
                          <m:t>𝑑</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𝑖</m:t>
                        </m:r>
                      </m:sub>
                    </m:sSub>
                  </m:oMath>
                </a14:m>
                <a:r>
                  <a:rPr lang="en-US" sz="2800" dirty="0">
                    <a:ea typeface="Cambria Math" panose="02040503050406030204" pitchFamily="18" charset="0"/>
                  </a:rPr>
                  <a:t> </a:t>
                </a:r>
                <a14:m>
                  <m:oMath xmlns:m="http://schemas.openxmlformats.org/officeDocument/2006/math">
                    <m:r>
                      <a:rPr lang="en-US" sz="2800" i="1">
                        <a:latin typeface="Cambria Math" panose="02040503050406030204" pitchFamily="18" charset="0"/>
                        <a:ea typeface="Cambria Math" panose="02040503050406030204" pitchFamily="18" charset="0"/>
                      </a:rPr>
                      <m:t>∪…</m:t>
                    </m:r>
                  </m:oMath>
                </a14:m>
                <a:endParaRPr lang="en-US" sz="2800" baseline="-25000" dirty="0"/>
              </a:p>
            </p:txBody>
          </p:sp>
        </mc:Choice>
        <mc:Fallback xmlns="">
          <p:sp>
            <p:nvSpPr>
              <p:cNvPr id="5" name="Rectangle 4"/>
              <p:cNvSpPr>
                <a:spLocks noRot="1" noChangeAspect="1" noMove="1" noResize="1" noEditPoints="1" noAdjustHandles="1" noChangeArrowheads="1" noChangeShapeType="1" noTextEdit="1"/>
              </p:cNvSpPr>
              <p:nvPr/>
            </p:nvSpPr>
            <p:spPr>
              <a:xfrm>
                <a:off x="6233218" y="1782558"/>
                <a:ext cx="4204805" cy="523220"/>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0317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 by Picture</a:t>
            </a:r>
            <a:endParaRPr lang="en-US" dirty="0"/>
          </a:p>
        </p:txBody>
      </p:sp>
      <p:sp>
        <p:nvSpPr>
          <p:cNvPr id="3" name="Content Placeholder 2"/>
          <p:cNvSpPr>
            <a:spLocks noGrp="1"/>
          </p:cNvSpPr>
          <p:nvPr>
            <p:ph idx="1"/>
          </p:nvPr>
        </p:nvSpPr>
        <p:spPr>
          <a:xfrm>
            <a:off x="3933307" y="4063999"/>
            <a:ext cx="10515600" cy="4351338"/>
          </a:xfrm>
        </p:spPr>
        <p:txBody>
          <a:bodyPr/>
          <a:lstStyle/>
          <a:p>
            <a:pPr marL="0" indent="0">
              <a:buNone/>
            </a:pPr>
            <a:r>
              <a:rPr lang="en-US" dirty="0" smtClean="0"/>
              <a:t>Path: W in G-S</a:t>
            </a:r>
            <a:r>
              <a:rPr lang="en-US" baseline="-25000" dirty="0" smtClean="0"/>
              <a:t>i</a:t>
            </a:r>
            <a:endParaRPr lang="en-US" baseline="-25000" dirty="0"/>
          </a:p>
        </p:txBody>
      </p:sp>
      <p:sp>
        <p:nvSpPr>
          <p:cNvPr id="4" name="Oval 3"/>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7" name="Oval 6"/>
          <p:cNvSpPr/>
          <p:nvPr/>
        </p:nvSpPr>
        <p:spPr>
          <a:xfrm>
            <a:off x="4896189" y="282437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8" name="Straight Arrow Connector 7"/>
          <p:cNvCxnSpPr/>
          <p:nvPr/>
        </p:nvCxnSpPr>
        <p:spPr>
          <a:xfrm>
            <a:off x="3565082" y="312481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35788" y="313158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Left Brace 12"/>
          <p:cNvSpPr/>
          <p:nvPr/>
        </p:nvSpPr>
        <p:spPr>
          <a:xfrm rot="16200000">
            <a:off x="4938400" y="1762171"/>
            <a:ext cx="496711" cy="4106945"/>
          </a:xfrm>
          <a:prstGeom prst="leftBrace">
            <a:avLst>
              <a:gd name="adj1" fmla="val 8333"/>
              <a:gd name="adj2" fmla="val 4972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p:cNvSpPr txBox="1"/>
              <p:nvPr/>
            </p:nvSpPr>
            <p:spPr>
              <a:xfrm>
                <a:off x="797456" y="4710669"/>
                <a:ext cx="6433684" cy="523220"/>
              </a:xfrm>
              <a:prstGeom prst="rect">
                <a:avLst/>
              </a:prstGeom>
              <a:noFill/>
            </p:spPr>
            <p:txBody>
              <a:bodyPr wrap="none" rtlCol="0">
                <a:spAutoFit/>
              </a:bodyPr>
              <a:lstStyle/>
              <a:p>
                <a:r>
                  <a:rPr lang="en-US" sz="2800" dirty="0" smtClean="0"/>
                  <a:t>Step i: W contains no pebbles since</a:t>
                </a:r>
                <a14:m>
                  <m:oMath xmlns:m="http://schemas.openxmlformats.org/officeDocument/2006/math">
                    <m:r>
                      <a:rPr lang="en-US" sz="2800" b="0" i="0" smtClean="0">
                        <a:latin typeface="Cambria Math"/>
                        <a:ea typeface="Cambria Math" panose="02040503050406030204" pitchFamily="18" charset="0"/>
                      </a:rPr>
                      <m:t> </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𝑖</m:t>
                        </m:r>
                      </m:sub>
                    </m:sSub>
                    <m:r>
                      <a:rPr lang="en-US" sz="2800" i="1" smtClean="0">
                        <a:latin typeface="Cambria Math"/>
                        <a:ea typeface="Cambria Math"/>
                      </a:rPr>
                      <m:t>⊂</m:t>
                    </m:r>
                    <m:r>
                      <a:rPr lang="en-US" sz="2800" b="0" i="1" smtClean="0">
                        <a:latin typeface="Cambria Math"/>
                        <a:ea typeface="Cambria Math"/>
                      </a:rPr>
                      <m:t>𝑆</m:t>
                    </m:r>
                    <m:r>
                      <a:rPr lang="en-US" sz="2800" b="0" i="1" baseline="-25000" smtClean="0">
                        <a:latin typeface="Cambria Math"/>
                        <a:ea typeface="Cambria Math"/>
                      </a:rPr>
                      <m:t>𝑖</m:t>
                    </m:r>
                  </m:oMath>
                </a14:m>
                <a:endParaRPr lang="en-US" sz="2800" baseline="-25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797456" y="4710669"/>
                <a:ext cx="6433684" cy="523220"/>
              </a:xfrm>
              <a:prstGeom prst="rect">
                <a:avLst/>
              </a:prstGeom>
              <a:blipFill rotWithShape="1">
                <a:blip r:embed="rId2"/>
                <a:stretch>
                  <a:fillRect l="-1991" t="-10465" b="-32558"/>
                </a:stretch>
              </a:blipFill>
            </p:spPr>
            <p:txBody>
              <a:bodyPr/>
              <a:lstStyle/>
              <a:p>
                <a:r>
                  <a:rPr lang="en-US">
                    <a:noFill/>
                  </a:rPr>
                  <a:t> </a:t>
                </a:r>
              </a:p>
            </p:txBody>
          </p:sp>
        </mc:Fallback>
      </mc:AlternateContent>
      <p:sp>
        <p:nvSpPr>
          <p:cNvPr id="15" name="Oval 14"/>
          <p:cNvSpPr/>
          <p:nvPr/>
        </p:nvSpPr>
        <p:spPr>
          <a:xfrm>
            <a:off x="1186417" y="2525118"/>
            <a:ext cx="581135" cy="557894"/>
          </a:xfrm>
          <a:prstGeom prst="ellipse">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16" name="Straight Arrow Connector 15"/>
          <p:cNvCxnSpPr>
            <a:stCxn id="19" idx="5"/>
            <a:endCxn id="7" idx="1"/>
          </p:cNvCxnSpPr>
          <p:nvPr/>
        </p:nvCxnSpPr>
        <p:spPr>
          <a:xfrm>
            <a:off x="4254139" y="2443416"/>
            <a:ext cx="727155" cy="462662"/>
          </a:xfrm>
          <a:prstGeom prst="straightConnector1">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a:off x="1747404" y="2686166"/>
            <a:ext cx="1350809" cy="246800"/>
          </a:xfrm>
          <a:prstGeom prst="curvedConnector2">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758109" y="1967224"/>
            <a:ext cx="581135" cy="557894"/>
          </a:xfrm>
          <a:prstGeom prst="ellipse">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3" name="TextBox 22"/>
          <p:cNvSpPr txBox="1"/>
          <p:nvPr/>
        </p:nvSpPr>
        <p:spPr>
          <a:xfrm>
            <a:off x="1249752" y="5338045"/>
            <a:ext cx="5367110" cy="523220"/>
          </a:xfrm>
          <a:prstGeom prst="rect">
            <a:avLst/>
          </a:prstGeom>
          <a:noFill/>
        </p:spPr>
        <p:txBody>
          <a:bodyPr wrap="none" rtlCol="0">
            <a:spAutoFit/>
          </a:bodyPr>
          <a:lstStyle/>
          <a:p>
            <a:r>
              <a:rPr lang="en-US" sz="2800" dirty="0" smtClean="0"/>
              <a:t>Step i+1: W-{1} contains no pebbles</a:t>
            </a:r>
            <a:endParaRPr lang="en-US" sz="2800" baseline="-25000" dirty="0"/>
          </a:p>
        </p:txBody>
      </p:sp>
      <p:sp>
        <p:nvSpPr>
          <p:cNvPr id="20" name="Oval 19"/>
          <p:cNvSpPr/>
          <p:nvPr/>
        </p:nvSpPr>
        <p:spPr>
          <a:xfrm>
            <a:off x="3014558" y="2851265"/>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cxnSp>
        <p:nvCxnSpPr>
          <p:cNvPr id="28" name="Straight Arrow Connector 27"/>
          <p:cNvCxnSpPr/>
          <p:nvPr/>
        </p:nvCxnSpPr>
        <p:spPr>
          <a:xfrm>
            <a:off x="6552572"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477329" y="3088407"/>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5818524" y="2809460"/>
            <a:ext cx="827848"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d</a:t>
            </a:r>
            <a:r>
              <a:rPr lang="en-US" sz="2250" dirty="0" smtClean="0"/>
              <a:t>-1</a:t>
            </a:r>
            <a:endParaRPr lang="en-US" sz="2250" dirty="0"/>
          </a:p>
        </p:txBody>
      </p:sp>
      <p:sp>
        <p:nvSpPr>
          <p:cNvPr id="31" name="Oval 30"/>
          <p:cNvSpPr/>
          <p:nvPr/>
        </p:nvSpPr>
        <p:spPr>
          <a:xfrm>
            <a:off x="6952965" y="28040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d</a:t>
            </a:r>
            <a:endParaRPr lang="en-US" sz="2250" dirty="0"/>
          </a:p>
        </p:txBody>
      </p:sp>
      <mc:AlternateContent xmlns:mc="http://schemas.openxmlformats.org/markup-compatibility/2006" xmlns:a14="http://schemas.microsoft.com/office/drawing/2010/main">
        <mc:Choice Requires="a14">
          <p:sp>
            <p:nvSpPr>
              <p:cNvPr id="21" name="Rectangle 20"/>
              <p:cNvSpPr/>
              <p:nvPr/>
            </p:nvSpPr>
            <p:spPr>
              <a:xfrm>
                <a:off x="6233218" y="1782558"/>
                <a:ext cx="4204805" cy="523220"/>
              </a:xfrm>
              <a:prstGeom prst="rect">
                <a:avLst/>
              </a:prstGeom>
            </p:spPr>
            <p:txBody>
              <a:bodyPr wrap="none">
                <a:spAutoFit/>
              </a:bodyPr>
              <a:lstStyle/>
              <a:p>
                <a:pPr algn="ctr"/>
                <a14:m>
                  <m:oMath xmlns:m="http://schemas.openxmlformats.org/officeDocument/2006/math">
                    <m:r>
                      <m:rPr>
                        <m:sty m:val="p"/>
                      </m:rPr>
                      <a:rPr lang="en-US" sz="2800">
                        <a:latin typeface="Cambria Math" panose="02040503050406030204" pitchFamily="18" charset="0"/>
                        <a:ea typeface="Cambria Math" panose="02040503050406030204" pitchFamily="18" charset="0"/>
                      </a:rPr>
                      <m:t>S</m:t>
                    </m:r>
                    <m:r>
                      <m:rPr>
                        <m:sty m:val="p"/>
                      </m:rPr>
                      <a:rPr lang="en-US" sz="2800" baseline="-25000">
                        <a:latin typeface="Cambria Math" panose="02040503050406030204" pitchFamily="18" charset="0"/>
                        <a:ea typeface="Cambria Math" panose="02040503050406030204" pitchFamily="18" charset="0"/>
                      </a:rPr>
                      <m:t>i</m:t>
                    </m:r>
                    <m:r>
                      <a:rPr lang="en-US" sz="280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𝑖</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𝑑</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𝑖</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2</m:t>
                        </m:r>
                        <m:r>
                          <a:rPr lang="en-US" sz="2800" i="1">
                            <a:latin typeface="Cambria Math" panose="02040503050406030204" pitchFamily="18" charset="0"/>
                            <a:ea typeface="Cambria Math" panose="02040503050406030204" pitchFamily="18" charset="0"/>
                          </a:rPr>
                          <m:t>𝑑</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𝑖</m:t>
                        </m:r>
                      </m:sub>
                    </m:sSub>
                  </m:oMath>
                </a14:m>
                <a:r>
                  <a:rPr lang="en-US" sz="2800" dirty="0">
                    <a:ea typeface="Cambria Math" panose="02040503050406030204" pitchFamily="18" charset="0"/>
                  </a:rPr>
                  <a:t> </a:t>
                </a:r>
                <a14:m>
                  <m:oMath xmlns:m="http://schemas.openxmlformats.org/officeDocument/2006/math">
                    <m:r>
                      <a:rPr lang="en-US" sz="2800" i="1">
                        <a:latin typeface="Cambria Math" panose="02040503050406030204" pitchFamily="18" charset="0"/>
                        <a:ea typeface="Cambria Math" panose="02040503050406030204" pitchFamily="18" charset="0"/>
                      </a:rPr>
                      <m:t>∪…</m:t>
                    </m:r>
                  </m:oMath>
                </a14:m>
                <a:endParaRPr lang="en-US" sz="2800" baseline="-25000" dirty="0"/>
              </a:p>
            </p:txBody>
          </p:sp>
        </mc:Choice>
        <mc:Fallback xmlns="">
          <p:sp>
            <p:nvSpPr>
              <p:cNvPr id="21" name="Rectangle 20"/>
              <p:cNvSpPr>
                <a:spLocks noRot="1" noChangeAspect="1" noMove="1" noResize="1" noEditPoints="1" noAdjustHandles="1" noChangeArrowheads="1" noChangeShapeType="1" noTextEdit="1"/>
              </p:cNvSpPr>
              <p:nvPr/>
            </p:nvSpPr>
            <p:spPr>
              <a:xfrm>
                <a:off x="6233218" y="1782558"/>
                <a:ext cx="4204805" cy="523220"/>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6089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Pebbling Costs [AS15]</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Cumulative Complexity (CC)  </a:t>
                </a:r>
              </a:p>
              <a:p>
                <a:endParaRPr lang="en-US" dirty="0"/>
              </a:p>
              <a:p>
                <a:pPr marL="0" indent="0" algn="ctr">
                  <a:buNone/>
                </a:pPr>
                <a14:m>
                  <m:oMathPara xmlns:m="http://schemas.openxmlformats.org/officeDocument/2006/math">
                    <m:oMathParaPr>
                      <m:jc m:val="centerGroup"/>
                    </m:oMathParaPr>
                    <m:oMath xmlns:m="http://schemas.openxmlformats.org/officeDocument/2006/math">
                      <m:r>
                        <m:rPr>
                          <m:sty m:val="p"/>
                        </m:rPr>
                        <a:rPr lang="en-US" sz="4000">
                          <a:latin typeface="Cambria Math" panose="02040503050406030204" pitchFamily="18" charset="0"/>
                        </a:rPr>
                        <m:t>CC</m:t>
                      </m:r>
                      <m:d>
                        <m:dPr>
                          <m:ctrlPr>
                            <a:rPr lang="en-US" sz="4000" i="1">
                              <a:latin typeface="Cambria Math" panose="02040503050406030204" pitchFamily="18" charset="0"/>
                            </a:rPr>
                          </m:ctrlPr>
                        </m:dPr>
                        <m:e>
                          <m:r>
                            <a:rPr lang="en-US" sz="4000" i="1">
                              <a:latin typeface="Cambria Math" panose="02040503050406030204" pitchFamily="18" charset="0"/>
                            </a:rPr>
                            <m:t>𝐺</m:t>
                          </m:r>
                        </m:e>
                      </m:d>
                      <m:r>
                        <a:rPr lang="en-US" sz="4000" i="1">
                          <a:latin typeface="Cambria Math" panose="02040503050406030204" pitchFamily="18" charset="0"/>
                        </a:rPr>
                        <m:t>=</m:t>
                      </m:r>
                      <m:func>
                        <m:funcPr>
                          <m:ctrlPr>
                            <a:rPr lang="en-US" sz="4000" i="1">
                              <a:latin typeface="Cambria Math" panose="02040503050406030204" pitchFamily="18" charset="0"/>
                            </a:rPr>
                          </m:ctrlPr>
                        </m:funcPr>
                        <m:fName>
                          <m:limLow>
                            <m:limLowPr>
                              <m:ctrlPr>
                                <a:rPr lang="en-US" sz="4000" i="1">
                                  <a:latin typeface="Cambria Math" panose="02040503050406030204" pitchFamily="18" charset="0"/>
                                </a:rPr>
                              </m:ctrlPr>
                            </m:limLowPr>
                            <m:e>
                              <m:r>
                                <m:rPr>
                                  <m:sty m:val="p"/>
                                </m:rPr>
                                <a:rPr lang="en-US" sz="4000">
                                  <a:latin typeface="Cambria Math" panose="02040503050406030204" pitchFamily="18" charset="0"/>
                                </a:rPr>
                                <m:t>min</m:t>
                              </m:r>
                            </m:e>
                            <m:lim>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𝑃</m:t>
                                  </m:r>
                                </m:e>
                              </m:acc>
                            </m:lim>
                          </m:limLow>
                        </m:fName>
                        <m:e>
                          <m:nary>
                            <m:naryPr>
                              <m:chr m:val="∑"/>
                              <m:ctrlPr>
                                <a:rPr lang="en-US" sz="4000" i="1">
                                  <a:latin typeface="Cambria Math" panose="02040503050406030204" pitchFamily="18" charset="0"/>
                                </a:rPr>
                              </m:ctrlPr>
                            </m:naryPr>
                            <m:sub>
                              <m:r>
                                <m:rPr>
                                  <m:brk m:alnAt="23"/>
                                </m:rPr>
                                <a:rPr lang="en-US" sz="4000" i="1">
                                  <a:latin typeface="Cambria Math" panose="02040503050406030204" pitchFamily="18" charset="0"/>
                                </a:rPr>
                                <m:t>𝑖</m:t>
                              </m:r>
                              <m:r>
                                <a:rPr lang="en-US" sz="4000" i="1">
                                  <a:latin typeface="Cambria Math" panose="02040503050406030204" pitchFamily="18" charset="0"/>
                                </a:rPr>
                                <m:t>=1</m:t>
                              </m:r>
                            </m:sub>
                            <m:sup>
                              <m:sSub>
                                <m:sSubPr>
                                  <m:ctrlPr>
                                    <a:rPr lang="en-US" sz="4000" i="1">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𝑡</m:t>
                                  </m:r>
                                </m:e>
                                <m:sub>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𝑃</m:t>
                                      </m:r>
                                    </m:e>
                                  </m:acc>
                                </m:sub>
                              </m:sSub>
                            </m:sup>
                            <m:e>
                              <m:d>
                                <m:dPr>
                                  <m:begChr m:val="|"/>
                                  <m:endChr m:val="|"/>
                                  <m:ctrlPr>
                                    <a:rPr lang="en-US" sz="4000" i="1">
                                      <a:latin typeface="Cambria Math" panose="02040503050406030204" pitchFamily="18" charset="0"/>
                                    </a:rPr>
                                  </m:ctrlPr>
                                </m:dPr>
                                <m:e>
                                  <m:sSub>
                                    <m:sSubPr>
                                      <m:ctrlPr>
                                        <a:rPr lang="en-US" sz="4000" i="1">
                                          <a:latin typeface="Cambria Math" panose="02040503050406030204" pitchFamily="18" charset="0"/>
                                        </a:rPr>
                                      </m:ctrlPr>
                                    </m:sSubPr>
                                    <m:e>
                                      <m:r>
                                        <a:rPr lang="en-US" sz="4000" i="1">
                                          <a:latin typeface="Cambria Math" panose="02040503050406030204" pitchFamily="18" charset="0"/>
                                        </a:rPr>
                                        <m:t>𝑃</m:t>
                                      </m:r>
                                    </m:e>
                                    <m:sub>
                                      <m:r>
                                        <a:rPr lang="en-US" sz="4000" i="1">
                                          <a:latin typeface="Cambria Math" panose="02040503050406030204" pitchFamily="18" charset="0"/>
                                        </a:rPr>
                                        <m:t>𝑖</m:t>
                                      </m:r>
                                    </m:sub>
                                  </m:sSub>
                                </m:e>
                              </m:d>
                            </m:e>
                          </m:nary>
                        </m:e>
                      </m:func>
                    </m:oMath>
                  </m:oMathPara>
                </a14:m>
                <a:endParaRPr lang="en-US" dirty="0" smtClean="0"/>
              </a:p>
              <a:p>
                <a:endParaRPr lang="en-US" dirty="0" smtClean="0"/>
              </a:p>
              <a:p>
                <a:r>
                  <a:rPr lang="en-US" dirty="0"/>
                  <a:t>Guessing two passwords doubles the attackers </a:t>
                </a:r>
                <a:r>
                  <a:rPr lang="en-US" dirty="0" smtClean="0"/>
                  <a:t>cost</a:t>
                </a:r>
              </a:p>
              <a:p>
                <a:pPr marL="50799" indent="0">
                  <a:buNone/>
                </a:pPr>
                <a14:m>
                  <m:oMathPara xmlns:m="http://schemas.openxmlformats.org/officeDocument/2006/math">
                    <m:oMathParaPr>
                      <m:jc m:val="centerGroup"/>
                    </m:oMathParaPr>
                    <m:oMath xmlns:m="http://schemas.openxmlformats.org/officeDocument/2006/math">
                      <m:r>
                        <m:rPr>
                          <m:sty m:val="p"/>
                        </m:rPr>
                        <a:rPr lang="en-US" sz="4000">
                          <a:latin typeface="Cambria Math" panose="02040503050406030204" pitchFamily="18" charset="0"/>
                        </a:rPr>
                        <m:t>CC</m:t>
                      </m:r>
                      <m:d>
                        <m:dPr>
                          <m:ctrlPr>
                            <a:rPr lang="en-US" sz="4000" i="1">
                              <a:latin typeface="Cambria Math" panose="02040503050406030204" pitchFamily="18" charset="0"/>
                            </a:rPr>
                          </m:ctrlPr>
                        </m:dPr>
                        <m:e>
                          <m:r>
                            <a:rPr lang="en-US" sz="4000" i="1">
                              <a:latin typeface="Cambria Math" panose="02040503050406030204" pitchFamily="18" charset="0"/>
                            </a:rPr>
                            <m:t>𝐺</m:t>
                          </m:r>
                          <m:r>
                            <a:rPr lang="en-US" sz="4000" i="1">
                              <a:latin typeface="Cambria Math" panose="02040503050406030204" pitchFamily="18" charset="0"/>
                            </a:rPr>
                            <m:t>,</m:t>
                          </m:r>
                          <m:r>
                            <a:rPr lang="en-US" sz="4000" i="1">
                              <a:latin typeface="Cambria Math" panose="02040503050406030204" pitchFamily="18" charset="0"/>
                            </a:rPr>
                            <m:t>𝐺</m:t>
                          </m:r>
                        </m:e>
                      </m:d>
                      <m:r>
                        <a:rPr lang="en-US" sz="4000" i="1">
                          <a:latin typeface="Cambria Math" panose="02040503050406030204" pitchFamily="18" charset="0"/>
                        </a:rPr>
                        <m:t>=2</m:t>
                      </m:r>
                      <m:r>
                        <a:rPr lang="en-US" sz="4000" i="1">
                          <a:latin typeface="Cambria Math" panose="02040503050406030204" pitchFamily="18" charset="0"/>
                          <a:ea typeface="Cambria Math" panose="02040503050406030204" pitchFamily="18" charset="0"/>
                        </a:rPr>
                        <m:t>×</m:t>
                      </m:r>
                      <m:r>
                        <m:rPr>
                          <m:sty m:val="p"/>
                        </m:rPr>
                        <a:rPr lang="en-US" sz="4000">
                          <a:latin typeface="Cambria Math" panose="02040503050406030204" pitchFamily="18" charset="0"/>
                        </a:rPr>
                        <m:t>CC</m:t>
                      </m:r>
                      <m:r>
                        <a:rPr lang="en-US" sz="4000" i="1">
                          <a:latin typeface="Cambria Math" panose="02040503050406030204" pitchFamily="18" charset="0"/>
                        </a:rPr>
                        <m:t>(</m:t>
                      </m:r>
                      <m:r>
                        <a:rPr lang="en-US" sz="4000" i="1">
                          <a:latin typeface="Cambria Math" panose="02040503050406030204" pitchFamily="18" charset="0"/>
                        </a:rPr>
                        <m:t>𝐺</m:t>
                      </m:r>
                      <m:r>
                        <a:rPr lang="en-US" sz="4000" i="1">
                          <a:latin typeface="Cambria Math" panose="02040503050406030204" pitchFamily="18" charset="0"/>
                        </a:rPr>
                        <m:t>)</m:t>
                      </m:r>
                    </m:oMath>
                  </m:oMathPara>
                </a14:m>
                <a:endParaRPr lang="en-US" sz="4000" dirty="0"/>
              </a:p>
              <a:p>
                <a:pPr marL="0" indent="0">
                  <a:buNone/>
                </a:pPr>
                <a:endParaRPr lang="en-US" sz="4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cxnSp>
        <p:nvCxnSpPr>
          <p:cNvPr id="4" name="Straight Arrow Connector 3"/>
          <p:cNvCxnSpPr/>
          <p:nvPr/>
        </p:nvCxnSpPr>
        <p:spPr>
          <a:xfrm flipV="1">
            <a:off x="8026400" y="3053995"/>
            <a:ext cx="812800" cy="2107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026401" y="2006601"/>
            <a:ext cx="4036247" cy="584775"/>
          </a:xfrm>
          <a:prstGeom prst="rect">
            <a:avLst/>
          </a:prstGeom>
          <a:noFill/>
        </p:spPr>
        <p:txBody>
          <a:bodyPr wrap="square" lIns="91440" tIns="45720" rIns="91440" bIns="45720" rtlCol="0">
            <a:spAutoFit/>
          </a:bodyPr>
          <a:lstStyle/>
          <a:p>
            <a:r>
              <a:rPr lang="en-US" sz="3200" dirty="0"/>
              <a:t>Memory Used at Step </a:t>
            </a:r>
            <a:r>
              <a:rPr lang="en-US" sz="3200" dirty="0" err="1"/>
              <a:t>i</a:t>
            </a:r>
            <a:endParaRPr lang="en-US" sz="3200" dirty="0"/>
          </a:p>
        </p:txBody>
      </p:sp>
      <p:cxnSp>
        <p:nvCxnSpPr>
          <p:cNvPr id="7" name="Straight Arrow Connector 6"/>
          <p:cNvCxnSpPr/>
          <p:nvPr/>
        </p:nvCxnSpPr>
        <p:spPr>
          <a:xfrm flipH="1" flipV="1">
            <a:off x="3048001" y="3225800"/>
            <a:ext cx="1219201" cy="2032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11201" y="2921001"/>
            <a:ext cx="2752369" cy="1077026"/>
          </a:xfrm>
          <a:prstGeom prst="rect">
            <a:avLst/>
          </a:prstGeom>
          <a:noFill/>
        </p:spPr>
        <p:txBody>
          <a:bodyPr wrap="square" lIns="91440" tIns="45720" rIns="91440" bIns="45720" rtlCol="0">
            <a:spAutoFit/>
          </a:bodyPr>
          <a:lstStyle/>
          <a:p>
            <a:r>
              <a:rPr lang="en-US" sz="2133" dirty="0"/>
              <a:t>Approximates Amortized Area x Time Complexity of </a:t>
            </a:r>
            <a:r>
              <a:rPr lang="en-US" sz="2133" dirty="0" err="1"/>
              <a:t>iMHF</a:t>
            </a:r>
            <a:endParaRPr lang="en-US" sz="2133" dirty="0"/>
          </a:p>
        </p:txBody>
      </p:sp>
    </p:spTree>
    <p:extLst>
      <p:ext uri="{BB962C8B-B14F-4D97-AF65-F5344CB8AC3E}">
        <p14:creationId xmlns:p14="http://schemas.microsoft.com/office/powerpoint/2010/main" val="250821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 by Picture</a:t>
            </a:r>
            <a:endParaRPr lang="en-US" dirty="0"/>
          </a:p>
        </p:txBody>
      </p:sp>
      <p:sp>
        <p:nvSpPr>
          <p:cNvPr id="3" name="Content Placeholder 2"/>
          <p:cNvSpPr>
            <a:spLocks noGrp="1"/>
          </p:cNvSpPr>
          <p:nvPr>
            <p:ph idx="1"/>
          </p:nvPr>
        </p:nvSpPr>
        <p:spPr>
          <a:xfrm>
            <a:off x="3933307" y="4063999"/>
            <a:ext cx="10515600" cy="4351338"/>
          </a:xfrm>
        </p:spPr>
        <p:txBody>
          <a:bodyPr/>
          <a:lstStyle/>
          <a:p>
            <a:pPr marL="0" indent="0">
              <a:buNone/>
            </a:pPr>
            <a:r>
              <a:rPr lang="en-US" dirty="0" smtClean="0"/>
              <a:t>Path: W in G-S</a:t>
            </a:r>
            <a:r>
              <a:rPr lang="en-US" baseline="-25000" dirty="0" smtClean="0"/>
              <a:t>i</a:t>
            </a:r>
            <a:endParaRPr lang="en-US" baseline="-25000" dirty="0"/>
          </a:p>
        </p:txBody>
      </p:sp>
      <p:cxnSp>
        <p:nvCxnSpPr>
          <p:cNvPr id="5" name="Straight Arrow Connector 4"/>
          <p:cNvCxnSpPr/>
          <p:nvPr/>
        </p:nvCxnSpPr>
        <p:spPr>
          <a:xfrm>
            <a:off x="6552572"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4896189" y="282437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a:t>
            </a:r>
            <a:endParaRPr lang="en-US" sz="2250" dirty="0"/>
          </a:p>
        </p:txBody>
      </p:sp>
      <p:cxnSp>
        <p:nvCxnSpPr>
          <p:cNvPr id="8" name="Straight Arrow Connector 7"/>
          <p:cNvCxnSpPr/>
          <p:nvPr/>
        </p:nvCxnSpPr>
        <p:spPr>
          <a:xfrm>
            <a:off x="3565082" y="312481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35788" y="313158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477329" y="3088407"/>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818524" y="2809460"/>
            <a:ext cx="827848"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d</a:t>
            </a:r>
            <a:r>
              <a:rPr lang="en-US" sz="2250" dirty="0" smtClean="0"/>
              <a:t>-1</a:t>
            </a:r>
            <a:endParaRPr lang="en-US" sz="2250" dirty="0"/>
          </a:p>
        </p:txBody>
      </p:sp>
      <p:sp>
        <p:nvSpPr>
          <p:cNvPr id="12" name="Oval 11"/>
          <p:cNvSpPr/>
          <p:nvPr/>
        </p:nvSpPr>
        <p:spPr>
          <a:xfrm>
            <a:off x="6952965" y="28040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d</a:t>
            </a:r>
            <a:endParaRPr lang="en-US" sz="2250" dirty="0"/>
          </a:p>
        </p:txBody>
      </p:sp>
      <p:sp>
        <p:nvSpPr>
          <p:cNvPr id="13" name="Left Brace 12"/>
          <p:cNvSpPr/>
          <p:nvPr/>
        </p:nvSpPr>
        <p:spPr>
          <a:xfrm rot="16200000">
            <a:off x="4938400" y="1762171"/>
            <a:ext cx="496711" cy="4106945"/>
          </a:xfrm>
          <a:prstGeom prst="leftBrace">
            <a:avLst>
              <a:gd name="adj1" fmla="val 8333"/>
              <a:gd name="adj2" fmla="val 4972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Oval 14"/>
          <p:cNvSpPr/>
          <p:nvPr/>
        </p:nvSpPr>
        <p:spPr>
          <a:xfrm>
            <a:off x="1186417" y="2525118"/>
            <a:ext cx="581135" cy="557894"/>
          </a:xfrm>
          <a:prstGeom prst="ellipse">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16" name="Straight Arrow Connector 15"/>
          <p:cNvCxnSpPr>
            <a:stCxn id="19" idx="5"/>
            <a:endCxn id="7" idx="1"/>
          </p:cNvCxnSpPr>
          <p:nvPr/>
        </p:nvCxnSpPr>
        <p:spPr>
          <a:xfrm>
            <a:off x="4254139" y="2443416"/>
            <a:ext cx="727155" cy="462662"/>
          </a:xfrm>
          <a:prstGeom prst="straightConnector1">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a:off x="1747404" y="2686166"/>
            <a:ext cx="1350809" cy="246800"/>
          </a:xfrm>
          <a:prstGeom prst="curvedConnector2">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758109" y="1967224"/>
            <a:ext cx="581135" cy="557894"/>
          </a:xfrm>
          <a:prstGeom prst="ellipse">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0" name="Oval 19"/>
          <p:cNvSpPr/>
          <p:nvPr/>
        </p:nvSpPr>
        <p:spPr>
          <a:xfrm>
            <a:off x="3014558" y="2851265"/>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mc:AlternateContent xmlns:mc="http://schemas.openxmlformats.org/markup-compatibility/2006" xmlns:a14="http://schemas.microsoft.com/office/drawing/2010/main">
        <mc:Choice Requires="a14">
          <p:sp>
            <p:nvSpPr>
              <p:cNvPr id="21" name="TextBox 20"/>
              <p:cNvSpPr txBox="1"/>
              <p:nvPr/>
            </p:nvSpPr>
            <p:spPr>
              <a:xfrm>
                <a:off x="797456" y="4710669"/>
                <a:ext cx="6433684" cy="523220"/>
              </a:xfrm>
              <a:prstGeom prst="rect">
                <a:avLst/>
              </a:prstGeom>
              <a:noFill/>
            </p:spPr>
            <p:txBody>
              <a:bodyPr wrap="none" rtlCol="0">
                <a:spAutoFit/>
              </a:bodyPr>
              <a:lstStyle/>
              <a:p>
                <a:r>
                  <a:rPr lang="en-US" sz="2800" dirty="0" smtClean="0"/>
                  <a:t>Step i: W contains no pebbles since</a:t>
                </a:r>
                <a14:m>
                  <m:oMath xmlns:m="http://schemas.openxmlformats.org/officeDocument/2006/math">
                    <m:r>
                      <a:rPr lang="en-US" sz="2800" b="0" i="0" smtClean="0">
                        <a:latin typeface="Cambria Math"/>
                        <a:ea typeface="Cambria Math" panose="02040503050406030204" pitchFamily="18" charset="0"/>
                      </a:rPr>
                      <m:t> </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𝑖</m:t>
                        </m:r>
                      </m:sub>
                    </m:sSub>
                    <m:r>
                      <a:rPr lang="en-US" sz="2800" i="1" smtClean="0">
                        <a:latin typeface="Cambria Math"/>
                        <a:ea typeface="Cambria Math"/>
                      </a:rPr>
                      <m:t>⊂</m:t>
                    </m:r>
                    <m:r>
                      <a:rPr lang="en-US" sz="2800" b="0" i="1" smtClean="0">
                        <a:latin typeface="Cambria Math"/>
                        <a:ea typeface="Cambria Math"/>
                      </a:rPr>
                      <m:t>𝑆</m:t>
                    </m:r>
                    <m:r>
                      <a:rPr lang="en-US" sz="2800" b="0" i="1" baseline="-25000" smtClean="0">
                        <a:latin typeface="Cambria Math"/>
                        <a:ea typeface="Cambria Math"/>
                      </a:rPr>
                      <m:t>𝑖</m:t>
                    </m:r>
                  </m:oMath>
                </a14:m>
                <a:endParaRPr lang="en-US" sz="2800" baseline="-25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797456" y="4710669"/>
                <a:ext cx="6433684" cy="523220"/>
              </a:xfrm>
              <a:prstGeom prst="rect">
                <a:avLst/>
              </a:prstGeom>
              <a:blipFill rotWithShape="1">
                <a:blip r:embed="rId2"/>
                <a:stretch>
                  <a:fillRect l="-1991" t="-10465" b="-32558"/>
                </a:stretch>
              </a:blipFill>
            </p:spPr>
            <p:txBody>
              <a:bodyPr/>
              <a:lstStyle/>
              <a:p>
                <a:r>
                  <a:rPr lang="en-US">
                    <a:noFill/>
                  </a:rPr>
                  <a:t> </a:t>
                </a:r>
              </a:p>
            </p:txBody>
          </p:sp>
        </mc:Fallback>
      </mc:AlternateContent>
      <p:sp>
        <p:nvSpPr>
          <p:cNvPr id="22" name="TextBox 21"/>
          <p:cNvSpPr txBox="1"/>
          <p:nvPr/>
        </p:nvSpPr>
        <p:spPr>
          <a:xfrm>
            <a:off x="1249752" y="5338045"/>
            <a:ext cx="5367110" cy="523220"/>
          </a:xfrm>
          <a:prstGeom prst="rect">
            <a:avLst/>
          </a:prstGeom>
          <a:noFill/>
        </p:spPr>
        <p:txBody>
          <a:bodyPr wrap="none" rtlCol="0">
            <a:spAutoFit/>
          </a:bodyPr>
          <a:lstStyle/>
          <a:p>
            <a:r>
              <a:rPr lang="en-US" sz="2800" dirty="0" smtClean="0"/>
              <a:t>Step i+1: W-{1} contains no pebbles</a:t>
            </a:r>
            <a:endParaRPr lang="en-US" sz="2800" baseline="-25000" dirty="0"/>
          </a:p>
        </p:txBody>
      </p:sp>
      <p:sp>
        <p:nvSpPr>
          <p:cNvPr id="24" name="TextBox 23"/>
          <p:cNvSpPr txBox="1"/>
          <p:nvPr/>
        </p:nvSpPr>
        <p:spPr>
          <a:xfrm>
            <a:off x="1683522" y="5876599"/>
            <a:ext cx="5639621" cy="523220"/>
          </a:xfrm>
          <a:prstGeom prst="rect">
            <a:avLst/>
          </a:prstGeom>
          <a:noFill/>
        </p:spPr>
        <p:txBody>
          <a:bodyPr wrap="none" rtlCol="0">
            <a:spAutoFit/>
          </a:bodyPr>
          <a:lstStyle/>
          <a:p>
            <a:r>
              <a:rPr lang="en-US" sz="2800" dirty="0" smtClean="0"/>
              <a:t>Step i+2: W-{1,2} contains no pebbles</a:t>
            </a:r>
            <a:endParaRPr lang="en-US" sz="2800" baseline="-25000" dirty="0"/>
          </a:p>
        </p:txBody>
      </p:sp>
      <p:sp>
        <p:nvSpPr>
          <p:cNvPr id="25" name="Oval 24"/>
          <p:cNvSpPr/>
          <p:nvPr/>
        </p:nvSpPr>
        <p:spPr>
          <a:xfrm>
            <a:off x="3942568" y="2867552"/>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mc:AlternateContent xmlns:mc="http://schemas.openxmlformats.org/markup-compatibility/2006" xmlns:a14="http://schemas.microsoft.com/office/drawing/2010/main">
        <mc:Choice Requires="a14">
          <p:sp>
            <p:nvSpPr>
              <p:cNvPr id="23" name="Rectangle 22"/>
              <p:cNvSpPr/>
              <p:nvPr/>
            </p:nvSpPr>
            <p:spPr>
              <a:xfrm>
                <a:off x="6233218" y="1782558"/>
                <a:ext cx="4204805" cy="523220"/>
              </a:xfrm>
              <a:prstGeom prst="rect">
                <a:avLst/>
              </a:prstGeom>
            </p:spPr>
            <p:txBody>
              <a:bodyPr wrap="none">
                <a:spAutoFit/>
              </a:bodyPr>
              <a:lstStyle/>
              <a:p>
                <a:pPr algn="ctr"/>
                <a14:m>
                  <m:oMath xmlns:m="http://schemas.openxmlformats.org/officeDocument/2006/math">
                    <m:r>
                      <m:rPr>
                        <m:sty m:val="p"/>
                      </m:rPr>
                      <a:rPr lang="en-US" sz="2800">
                        <a:latin typeface="Cambria Math" panose="02040503050406030204" pitchFamily="18" charset="0"/>
                        <a:ea typeface="Cambria Math" panose="02040503050406030204" pitchFamily="18" charset="0"/>
                      </a:rPr>
                      <m:t>S</m:t>
                    </m:r>
                    <m:r>
                      <m:rPr>
                        <m:sty m:val="p"/>
                      </m:rPr>
                      <a:rPr lang="en-US" sz="2800" baseline="-25000">
                        <a:latin typeface="Cambria Math" panose="02040503050406030204" pitchFamily="18" charset="0"/>
                        <a:ea typeface="Cambria Math" panose="02040503050406030204" pitchFamily="18" charset="0"/>
                      </a:rPr>
                      <m:t>i</m:t>
                    </m:r>
                    <m:r>
                      <a:rPr lang="en-US" sz="280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𝑖</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𝑑</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𝑖</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2</m:t>
                        </m:r>
                        <m:r>
                          <a:rPr lang="en-US" sz="2800" i="1">
                            <a:latin typeface="Cambria Math" panose="02040503050406030204" pitchFamily="18" charset="0"/>
                            <a:ea typeface="Cambria Math" panose="02040503050406030204" pitchFamily="18" charset="0"/>
                          </a:rPr>
                          <m:t>𝑑</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𝑖</m:t>
                        </m:r>
                      </m:sub>
                    </m:sSub>
                  </m:oMath>
                </a14:m>
                <a:r>
                  <a:rPr lang="en-US" sz="2800" dirty="0">
                    <a:ea typeface="Cambria Math" panose="02040503050406030204" pitchFamily="18" charset="0"/>
                  </a:rPr>
                  <a:t> </a:t>
                </a:r>
                <a14:m>
                  <m:oMath xmlns:m="http://schemas.openxmlformats.org/officeDocument/2006/math">
                    <m:r>
                      <a:rPr lang="en-US" sz="2800" i="1">
                        <a:latin typeface="Cambria Math" panose="02040503050406030204" pitchFamily="18" charset="0"/>
                        <a:ea typeface="Cambria Math" panose="02040503050406030204" pitchFamily="18" charset="0"/>
                      </a:rPr>
                      <m:t>∪…</m:t>
                    </m:r>
                  </m:oMath>
                </a14:m>
                <a:endParaRPr lang="en-US" sz="2800" baseline="-25000" dirty="0"/>
              </a:p>
            </p:txBody>
          </p:sp>
        </mc:Choice>
        <mc:Fallback xmlns="">
          <p:sp>
            <p:nvSpPr>
              <p:cNvPr id="23" name="Rectangle 22"/>
              <p:cNvSpPr>
                <a:spLocks noRot="1" noChangeAspect="1" noMove="1" noResize="1" noEditPoints="1" noAdjustHandles="1" noChangeArrowheads="1" noChangeShapeType="1" noTextEdit="1"/>
              </p:cNvSpPr>
              <p:nvPr/>
            </p:nvSpPr>
            <p:spPr>
              <a:xfrm>
                <a:off x="6233218" y="1782558"/>
                <a:ext cx="4204805" cy="523220"/>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4883032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 by Picture</a:t>
            </a:r>
            <a:endParaRPr lang="en-US" dirty="0"/>
          </a:p>
        </p:txBody>
      </p:sp>
      <p:sp>
        <p:nvSpPr>
          <p:cNvPr id="3" name="Content Placeholder 2"/>
          <p:cNvSpPr>
            <a:spLocks noGrp="1"/>
          </p:cNvSpPr>
          <p:nvPr>
            <p:ph idx="1"/>
          </p:nvPr>
        </p:nvSpPr>
        <p:spPr>
          <a:xfrm>
            <a:off x="3933307" y="4063999"/>
            <a:ext cx="10515600" cy="4351338"/>
          </a:xfrm>
        </p:spPr>
        <p:txBody>
          <a:bodyPr/>
          <a:lstStyle/>
          <a:p>
            <a:pPr marL="0" indent="0">
              <a:buNone/>
            </a:pPr>
            <a:r>
              <a:rPr lang="en-US" dirty="0" smtClean="0"/>
              <a:t>Path: W in G-S</a:t>
            </a:r>
            <a:r>
              <a:rPr lang="en-US" baseline="-25000" dirty="0" smtClean="0"/>
              <a:t>i</a:t>
            </a:r>
            <a:endParaRPr lang="en-US" baseline="-25000" dirty="0"/>
          </a:p>
        </p:txBody>
      </p:sp>
      <p:cxnSp>
        <p:nvCxnSpPr>
          <p:cNvPr id="5" name="Straight Arrow Connector 4"/>
          <p:cNvCxnSpPr/>
          <p:nvPr/>
        </p:nvCxnSpPr>
        <p:spPr>
          <a:xfrm>
            <a:off x="6601217"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565082" y="312481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35788" y="313158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477329" y="3088407"/>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7032575" y="279021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d</a:t>
            </a:r>
            <a:endParaRPr lang="en-US" sz="2250" dirty="0"/>
          </a:p>
        </p:txBody>
      </p:sp>
      <p:sp>
        <p:nvSpPr>
          <p:cNvPr id="13" name="Left Brace 12"/>
          <p:cNvSpPr/>
          <p:nvPr/>
        </p:nvSpPr>
        <p:spPr>
          <a:xfrm rot="16200000">
            <a:off x="4938400" y="1762171"/>
            <a:ext cx="496711" cy="4106945"/>
          </a:xfrm>
          <a:prstGeom prst="leftBrace">
            <a:avLst>
              <a:gd name="adj1" fmla="val 8333"/>
              <a:gd name="adj2" fmla="val 4972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Oval 14"/>
          <p:cNvSpPr/>
          <p:nvPr/>
        </p:nvSpPr>
        <p:spPr>
          <a:xfrm>
            <a:off x="1186417" y="2525118"/>
            <a:ext cx="581135" cy="557894"/>
          </a:xfrm>
          <a:prstGeom prst="ellipse">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16" name="Straight Arrow Connector 15"/>
          <p:cNvCxnSpPr>
            <a:stCxn id="19" idx="5"/>
          </p:cNvCxnSpPr>
          <p:nvPr/>
        </p:nvCxnSpPr>
        <p:spPr>
          <a:xfrm>
            <a:off x="4254139" y="2443416"/>
            <a:ext cx="727155" cy="462662"/>
          </a:xfrm>
          <a:prstGeom prst="straightConnector1">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a:off x="1747404" y="2686166"/>
            <a:ext cx="1350809" cy="246800"/>
          </a:xfrm>
          <a:prstGeom prst="curvedConnector2">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758109" y="1967224"/>
            <a:ext cx="581135" cy="557894"/>
          </a:xfrm>
          <a:prstGeom prst="ellipse">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0" name="Oval 19"/>
          <p:cNvSpPr/>
          <p:nvPr/>
        </p:nvSpPr>
        <p:spPr>
          <a:xfrm>
            <a:off x="3014558" y="2851265"/>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mc:AlternateContent xmlns:mc="http://schemas.openxmlformats.org/markup-compatibility/2006" xmlns:a14="http://schemas.microsoft.com/office/drawing/2010/main">
        <mc:Choice Requires="a14">
          <p:sp>
            <p:nvSpPr>
              <p:cNvPr id="21" name="TextBox 20"/>
              <p:cNvSpPr txBox="1"/>
              <p:nvPr/>
            </p:nvSpPr>
            <p:spPr>
              <a:xfrm>
                <a:off x="797456" y="4710669"/>
                <a:ext cx="6433684" cy="523220"/>
              </a:xfrm>
              <a:prstGeom prst="rect">
                <a:avLst/>
              </a:prstGeom>
              <a:noFill/>
            </p:spPr>
            <p:txBody>
              <a:bodyPr wrap="none" rtlCol="0">
                <a:spAutoFit/>
              </a:bodyPr>
              <a:lstStyle/>
              <a:p>
                <a:r>
                  <a:rPr lang="en-US" sz="2800" dirty="0" smtClean="0"/>
                  <a:t>Step i: W contains no pebbles since</a:t>
                </a:r>
                <a14:m>
                  <m:oMath xmlns:m="http://schemas.openxmlformats.org/officeDocument/2006/math">
                    <m:r>
                      <a:rPr lang="en-US" sz="2800" b="0" i="0" smtClean="0">
                        <a:latin typeface="Cambria Math"/>
                        <a:ea typeface="Cambria Math" panose="02040503050406030204" pitchFamily="18" charset="0"/>
                      </a:rPr>
                      <m:t> </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𝑖</m:t>
                        </m:r>
                      </m:sub>
                    </m:sSub>
                    <m:r>
                      <a:rPr lang="en-US" sz="2800" i="1" smtClean="0">
                        <a:latin typeface="Cambria Math"/>
                        <a:ea typeface="Cambria Math"/>
                      </a:rPr>
                      <m:t>⊂</m:t>
                    </m:r>
                    <m:r>
                      <a:rPr lang="en-US" sz="2800" b="0" i="1" smtClean="0">
                        <a:latin typeface="Cambria Math"/>
                        <a:ea typeface="Cambria Math"/>
                      </a:rPr>
                      <m:t>𝑆</m:t>
                    </m:r>
                    <m:r>
                      <a:rPr lang="en-US" sz="2800" b="0" i="1" baseline="-25000" smtClean="0">
                        <a:latin typeface="Cambria Math"/>
                        <a:ea typeface="Cambria Math"/>
                      </a:rPr>
                      <m:t>𝑖</m:t>
                    </m:r>
                  </m:oMath>
                </a14:m>
                <a:endParaRPr lang="en-US" sz="2800" baseline="-25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797456" y="4710669"/>
                <a:ext cx="6433684" cy="523220"/>
              </a:xfrm>
              <a:prstGeom prst="rect">
                <a:avLst/>
              </a:prstGeom>
              <a:blipFill rotWithShape="1">
                <a:blip r:embed="rId2"/>
                <a:stretch>
                  <a:fillRect l="-1991" t="-10465" b="-32558"/>
                </a:stretch>
              </a:blipFill>
            </p:spPr>
            <p:txBody>
              <a:bodyPr/>
              <a:lstStyle/>
              <a:p>
                <a:r>
                  <a:rPr lang="en-US">
                    <a:noFill/>
                  </a:rPr>
                  <a:t> </a:t>
                </a:r>
              </a:p>
            </p:txBody>
          </p:sp>
        </mc:Fallback>
      </mc:AlternateContent>
      <p:sp>
        <p:nvSpPr>
          <p:cNvPr id="22" name="TextBox 21"/>
          <p:cNvSpPr txBox="1"/>
          <p:nvPr/>
        </p:nvSpPr>
        <p:spPr>
          <a:xfrm>
            <a:off x="1249752" y="5338045"/>
            <a:ext cx="5367110" cy="523220"/>
          </a:xfrm>
          <a:prstGeom prst="rect">
            <a:avLst/>
          </a:prstGeom>
          <a:noFill/>
        </p:spPr>
        <p:txBody>
          <a:bodyPr wrap="none" rtlCol="0">
            <a:spAutoFit/>
          </a:bodyPr>
          <a:lstStyle/>
          <a:p>
            <a:r>
              <a:rPr lang="en-US" sz="2800" dirty="0" smtClean="0"/>
              <a:t>Step i+1: W-{1} contains no pebbles</a:t>
            </a:r>
            <a:endParaRPr lang="en-US" sz="2800" baseline="-25000" dirty="0"/>
          </a:p>
        </p:txBody>
      </p:sp>
      <p:sp>
        <p:nvSpPr>
          <p:cNvPr id="24" name="TextBox 23"/>
          <p:cNvSpPr txBox="1"/>
          <p:nvPr/>
        </p:nvSpPr>
        <p:spPr>
          <a:xfrm>
            <a:off x="2368843" y="6334780"/>
            <a:ext cx="6577378" cy="523220"/>
          </a:xfrm>
          <a:prstGeom prst="rect">
            <a:avLst/>
          </a:prstGeom>
          <a:noFill/>
        </p:spPr>
        <p:txBody>
          <a:bodyPr wrap="none" rtlCol="0">
            <a:spAutoFit/>
          </a:bodyPr>
          <a:lstStyle/>
          <a:p>
            <a:r>
              <a:rPr lang="en-US" sz="2800" dirty="0" smtClean="0"/>
              <a:t>Step i+d-1: W-{1,…,d-1} contains no pebbles</a:t>
            </a:r>
            <a:endParaRPr lang="en-US" sz="2800" baseline="-25000" dirty="0"/>
          </a:p>
        </p:txBody>
      </p:sp>
      <p:sp>
        <p:nvSpPr>
          <p:cNvPr id="25" name="Oval 24"/>
          <p:cNvSpPr/>
          <p:nvPr/>
        </p:nvSpPr>
        <p:spPr>
          <a:xfrm>
            <a:off x="3942568" y="2867552"/>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23" name="TextBox 22"/>
          <p:cNvSpPr txBox="1"/>
          <p:nvPr/>
        </p:nvSpPr>
        <p:spPr>
          <a:xfrm>
            <a:off x="1683522" y="5876599"/>
            <a:ext cx="5639621" cy="523220"/>
          </a:xfrm>
          <a:prstGeom prst="rect">
            <a:avLst/>
          </a:prstGeom>
          <a:noFill/>
        </p:spPr>
        <p:txBody>
          <a:bodyPr wrap="none" rtlCol="0">
            <a:spAutoFit/>
          </a:bodyPr>
          <a:lstStyle/>
          <a:p>
            <a:r>
              <a:rPr lang="en-US" sz="2800" dirty="0" smtClean="0"/>
              <a:t>Step i+2: W-{1,2} contains no pebbles</a:t>
            </a:r>
            <a:endParaRPr lang="en-US" sz="2800" baseline="-25000" dirty="0"/>
          </a:p>
        </p:txBody>
      </p:sp>
      <p:sp>
        <p:nvSpPr>
          <p:cNvPr id="26" name="Oval 25"/>
          <p:cNvSpPr/>
          <p:nvPr/>
        </p:nvSpPr>
        <p:spPr>
          <a:xfrm>
            <a:off x="4896194" y="2860094"/>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a:t>
            </a:r>
            <a:endParaRPr lang="en-US" sz="2250" dirty="0"/>
          </a:p>
        </p:txBody>
      </p:sp>
      <p:sp>
        <p:nvSpPr>
          <p:cNvPr id="27" name="Oval 26"/>
          <p:cNvSpPr/>
          <p:nvPr/>
        </p:nvSpPr>
        <p:spPr>
          <a:xfrm>
            <a:off x="5837735" y="2824376"/>
            <a:ext cx="898528"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d-1</a:t>
            </a:r>
            <a:endParaRPr lang="en-US" sz="2250" dirty="0"/>
          </a:p>
        </p:txBody>
      </p:sp>
      <mc:AlternateContent xmlns:mc="http://schemas.openxmlformats.org/markup-compatibility/2006" xmlns:a14="http://schemas.microsoft.com/office/drawing/2010/main">
        <mc:Choice Requires="a14">
          <p:sp>
            <p:nvSpPr>
              <p:cNvPr id="28" name="Rectangle 27"/>
              <p:cNvSpPr/>
              <p:nvPr/>
            </p:nvSpPr>
            <p:spPr>
              <a:xfrm>
                <a:off x="6233218" y="1782558"/>
                <a:ext cx="4204805" cy="523220"/>
              </a:xfrm>
              <a:prstGeom prst="rect">
                <a:avLst/>
              </a:prstGeom>
            </p:spPr>
            <p:txBody>
              <a:bodyPr wrap="none">
                <a:spAutoFit/>
              </a:bodyPr>
              <a:lstStyle/>
              <a:p>
                <a:pPr algn="ctr"/>
                <a14:m>
                  <m:oMath xmlns:m="http://schemas.openxmlformats.org/officeDocument/2006/math">
                    <m:r>
                      <m:rPr>
                        <m:sty m:val="p"/>
                      </m:rPr>
                      <a:rPr lang="en-US" sz="2800">
                        <a:latin typeface="Cambria Math" panose="02040503050406030204" pitchFamily="18" charset="0"/>
                        <a:ea typeface="Cambria Math" panose="02040503050406030204" pitchFamily="18" charset="0"/>
                      </a:rPr>
                      <m:t>S</m:t>
                    </m:r>
                    <m:r>
                      <m:rPr>
                        <m:sty m:val="p"/>
                      </m:rPr>
                      <a:rPr lang="en-US" sz="2800" baseline="-25000">
                        <a:latin typeface="Cambria Math" panose="02040503050406030204" pitchFamily="18" charset="0"/>
                        <a:ea typeface="Cambria Math" panose="02040503050406030204" pitchFamily="18" charset="0"/>
                      </a:rPr>
                      <m:t>i</m:t>
                    </m:r>
                    <m:r>
                      <a:rPr lang="en-US" sz="280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𝑖</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𝑑</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𝑖</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2</m:t>
                        </m:r>
                        <m:r>
                          <a:rPr lang="en-US" sz="2800" i="1">
                            <a:latin typeface="Cambria Math" panose="02040503050406030204" pitchFamily="18" charset="0"/>
                            <a:ea typeface="Cambria Math" panose="02040503050406030204" pitchFamily="18" charset="0"/>
                          </a:rPr>
                          <m:t>𝑑</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𝑖</m:t>
                        </m:r>
                      </m:sub>
                    </m:sSub>
                  </m:oMath>
                </a14:m>
                <a:r>
                  <a:rPr lang="en-US" sz="2800" dirty="0">
                    <a:ea typeface="Cambria Math" panose="02040503050406030204" pitchFamily="18" charset="0"/>
                  </a:rPr>
                  <a:t> </a:t>
                </a:r>
                <a14:m>
                  <m:oMath xmlns:m="http://schemas.openxmlformats.org/officeDocument/2006/math">
                    <m:r>
                      <a:rPr lang="en-US" sz="2800" i="1">
                        <a:latin typeface="Cambria Math" panose="02040503050406030204" pitchFamily="18" charset="0"/>
                        <a:ea typeface="Cambria Math" panose="02040503050406030204" pitchFamily="18" charset="0"/>
                      </a:rPr>
                      <m:t>∪…</m:t>
                    </m:r>
                  </m:oMath>
                </a14:m>
                <a:endParaRPr lang="en-US" sz="2800" baseline="-25000" dirty="0"/>
              </a:p>
            </p:txBody>
          </p:sp>
        </mc:Choice>
        <mc:Fallback xmlns="">
          <p:sp>
            <p:nvSpPr>
              <p:cNvPr id="28" name="Rectangle 27"/>
              <p:cNvSpPr>
                <a:spLocks noRot="1" noChangeAspect="1" noMove="1" noResize="1" noEditPoints="1" noAdjustHandles="1" noChangeArrowheads="1" noChangeShapeType="1" noTextEdit="1"/>
              </p:cNvSpPr>
              <p:nvPr/>
            </p:nvSpPr>
            <p:spPr>
              <a:xfrm>
                <a:off x="6233218" y="1782558"/>
                <a:ext cx="4204805" cy="523220"/>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6028198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 by Picture</a:t>
            </a:r>
            <a:endParaRPr lang="en-US" dirty="0"/>
          </a:p>
        </p:txBody>
      </p:sp>
      <p:sp>
        <p:nvSpPr>
          <p:cNvPr id="3" name="Content Placeholder 2"/>
          <p:cNvSpPr>
            <a:spLocks noGrp="1"/>
          </p:cNvSpPr>
          <p:nvPr>
            <p:ph idx="1"/>
          </p:nvPr>
        </p:nvSpPr>
        <p:spPr>
          <a:xfrm>
            <a:off x="3933307" y="4063999"/>
            <a:ext cx="10515600" cy="4351338"/>
          </a:xfrm>
        </p:spPr>
        <p:txBody>
          <a:bodyPr/>
          <a:lstStyle/>
          <a:p>
            <a:pPr marL="0" indent="0">
              <a:buNone/>
            </a:pPr>
            <a:r>
              <a:rPr lang="en-US" dirty="0" smtClean="0"/>
              <a:t>Path: W in G-S</a:t>
            </a:r>
            <a:r>
              <a:rPr lang="en-US" baseline="-25000" dirty="0" smtClean="0"/>
              <a:t>i</a:t>
            </a:r>
            <a:endParaRPr lang="en-US" baseline="-25000" dirty="0"/>
          </a:p>
        </p:txBody>
      </p:sp>
      <p:cxnSp>
        <p:nvCxnSpPr>
          <p:cNvPr id="5" name="Straight Arrow Connector 4"/>
          <p:cNvCxnSpPr/>
          <p:nvPr/>
        </p:nvCxnSpPr>
        <p:spPr>
          <a:xfrm>
            <a:off x="6601217"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565082" y="312481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35788" y="313158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477329" y="3088407"/>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7032575" y="279021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d</a:t>
            </a:r>
            <a:endParaRPr lang="en-US" sz="2250" dirty="0"/>
          </a:p>
        </p:txBody>
      </p:sp>
      <p:sp>
        <p:nvSpPr>
          <p:cNvPr id="13" name="Left Brace 12"/>
          <p:cNvSpPr/>
          <p:nvPr/>
        </p:nvSpPr>
        <p:spPr>
          <a:xfrm rot="16200000">
            <a:off x="4938400" y="1762171"/>
            <a:ext cx="496711" cy="4106945"/>
          </a:xfrm>
          <a:prstGeom prst="leftBrace">
            <a:avLst>
              <a:gd name="adj1" fmla="val 8333"/>
              <a:gd name="adj2" fmla="val 4972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Oval 14"/>
          <p:cNvSpPr/>
          <p:nvPr/>
        </p:nvSpPr>
        <p:spPr>
          <a:xfrm>
            <a:off x="1186417" y="2525118"/>
            <a:ext cx="581135" cy="557894"/>
          </a:xfrm>
          <a:prstGeom prst="ellipse">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16" name="Straight Arrow Connector 15"/>
          <p:cNvCxnSpPr>
            <a:stCxn id="19" idx="5"/>
          </p:cNvCxnSpPr>
          <p:nvPr/>
        </p:nvCxnSpPr>
        <p:spPr>
          <a:xfrm>
            <a:off x="4254139" y="2443416"/>
            <a:ext cx="727155" cy="462662"/>
          </a:xfrm>
          <a:prstGeom prst="straightConnector1">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a:off x="1747404" y="2686166"/>
            <a:ext cx="1350809" cy="246800"/>
          </a:xfrm>
          <a:prstGeom prst="curvedConnector2">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758109" y="1967224"/>
            <a:ext cx="581135" cy="557894"/>
          </a:xfrm>
          <a:prstGeom prst="ellipse">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0" name="Oval 19"/>
          <p:cNvSpPr/>
          <p:nvPr/>
        </p:nvSpPr>
        <p:spPr>
          <a:xfrm>
            <a:off x="3014558" y="2851265"/>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mc:AlternateContent xmlns:mc="http://schemas.openxmlformats.org/markup-compatibility/2006" xmlns:a14="http://schemas.microsoft.com/office/drawing/2010/main">
        <mc:Choice Requires="a14">
          <p:sp>
            <p:nvSpPr>
              <p:cNvPr id="21" name="TextBox 20"/>
              <p:cNvSpPr txBox="1"/>
              <p:nvPr/>
            </p:nvSpPr>
            <p:spPr>
              <a:xfrm>
                <a:off x="797456" y="4710669"/>
                <a:ext cx="7169720" cy="523220"/>
              </a:xfrm>
              <a:prstGeom prst="rect">
                <a:avLst/>
              </a:prstGeom>
              <a:noFill/>
            </p:spPr>
            <p:txBody>
              <a:bodyPr wrap="none" rtlCol="0">
                <a:spAutoFit/>
              </a:bodyPr>
              <a:lstStyle/>
              <a:p>
                <a:r>
                  <a:rPr lang="en-US" sz="2800" dirty="0" smtClean="0"/>
                  <a:t>Step </a:t>
                </a:r>
                <a:r>
                  <a:rPr lang="en-US" sz="2800" dirty="0" err="1" smtClean="0"/>
                  <a:t>i+d</a:t>
                </a:r>
                <a:r>
                  <a:rPr lang="en-US" sz="2800" dirty="0" smtClean="0"/>
                  <a:t>: W contains no pebbles since</a:t>
                </a:r>
                <a14:m>
                  <m:oMath xmlns:m="http://schemas.openxmlformats.org/officeDocument/2006/math">
                    <m:r>
                      <a:rPr lang="en-US" sz="2800" b="0" i="0" smtClean="0">
                        <a:latin typeface="Cambria Math"/>
                        <a:ea typeface="Cambria Math" panose="02040503050406030204" pitchFamily="18" charset="0"/>
                      </a:rPr>
                      <m:t> </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𝑃</m:t>
                        </m:r>
                      </m:e>
                      <m:sub>
                        <m:r>
                          <a:rPr lang="en-US" sz="2800" i="1">
                            <a:latin typeface="Cambria Math" panose="02040503050406030204" pitchFamily="18" charset="0"/>
                            <a:ea typeface="Cambria Math" panose="02040503050406030204" pitchFamily="18" charset="0"/>
                          </a:rPr>
                          <m:t>𝑖</m:t>
                        </m:r>
                        <m:r>
                          <a:rPr lang="en-US" sz="2800" b="0" i="1" smtClean="0">
                            <a:latin typeface="Cambria Math"/>
                            <a:ea typeface="Cambria Math" panose="02040503050406030204" pitchFamily="18" charset="0"/>
                          </a:rPr>
                          <m:t>+</m:t>
                        </m:r>
                        <m:r>
                          <a:rPr lang="en-US" sz="2800" b="0" i="1" smtClean="0">
                            <a:latin typeface="Cambria Math"/>
                            <a:ea typeface="Cambria Math" panose="02040503050406030204" pitchFamily="18" charset="0"/>
                          </a:rPr>
                          <m:t>𝑑</m:t>
                        </m:r>
                      </m:sub>
                    </m:sSub>
                    <m:r>
                      <a:rPr lang="en-US" sz="2800" i="1" smtClean="0">
                        <a:latin typeface="Cambria Math"/>
                        <a:ea typeface="Cambria Math"/>
                      </a:rPr>
                      <m:t>⊂</m:t>
                    </m:r>
                    <m:r>
                      <a:rPr lang="en-US" sz="2800" b="0" i="1" smtClean="0">
                        <a:latin typeface="Cambria Math"/>
                        <a:ea typeface="Cambria Math"/>
                      </a:rPr>
                      <m:t>𝑆</m:t>
                    </m:r>
                    <m:r>
                      <a:rPr lang="en-US" sz="2800" b="0" i="1" baseline="-25000" smtClean="0">
                        <a:latin typeface="Cambria Math"/>
                        <a:ea typeface="Cambria Math"/>
                      </a:rPr>
                      <m:t>𝑖</m:t>
                    </m:r>
                  </m:oMath>
                </a14:m>
                <a:endParaRPr lang="en-US" sz="2800" baseline="-25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797456" y="4710669"/>
                <a:ext cx="7169720" cy="523220"/>
              </a:xfrm>
              <a:prstGeom prst="rect">
                <a:avLst/>
              </a:prstGeom>
              <a:blipFill rotWithShape="1">
                <a:blip r:embed="rId2"/>
                <a:stretch>
                  <a:fillRect l="-1786" t="-10465" b="-32558"/>
                </a:stretch>
              </a:blipFill>
            </p:spPr>
            <p:txBody>
              <a:bodyPr/>
              <a:lstStyle/>
              <a:p>
                <a:r>
                  <a:rPr lang="en-US">
                    <a:noFill/>
                  </a:rPr>
                  <a:t> </a:t>
                </a:r>
              </a:p>
            </p:txBody>
          </p:sp>
        </mc:Fallback>
      </mc:AlternateContent>
      <p:sp>
        <p:nvSpPr>
          <p:cNvPr id="24" name="TextBox 23"/>
          <p:cNvSpPr txBox="1"/>
          <p:nvPr/>
        </p:nvSpPr>
        <p:spPr>
          <a:xfrm>
            <a:off x="2368843" y="6334780"/>
            <a:ext cx="6577378" cy="523220"/>
          </a:xfrm>
          <a:prstGeom prst="rect">
            <a:avLst/>
          </a:prstGeom>
          <a:noFill/>
        </p:spPr>
        <p:txBody>
          <a:bodyPr wrap="none" rtlCol="0">
            <a:spAutoFit/>
          </a:bodyPr>
          <a:lstStyle/>
          <a:p>
            <a:r>
              <a:rPr lang="en-US" sz="2800" dirty="0" smtClean="0"/>
              <a:t>Step i+d-1: W-{1,…,d-1} contains no pebbles</a:t>
            </a:r>
            <a:endParaRPr lang="en-US" sz="2800" baseline="-25000" dirty="0"/>
          </a:p>
        </p:txBody>
      </p:sp>
      <p:sp>
        <p:nvSpPr>
          <p:cNvPr id="25" name="Oval 24"/>
          <p:cNvSpPr/>
          <p:nvPr/>
        </p:nvSpPr>
        <p:spPr>
          <a:xfrm>
            <a:off x="3942568" y="2867552"/>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26" name="Oval 25"/>
          <p:cNvSpPr/>
          <p:nvPr/>
        </p:nvSpPr>
        <p:spPr>
          <a:xfrm>
            <a:off x="4896194" y="2860094"/>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a:t>
            </a:r>
            <a:endParaRPr lang="en-US" sz="2250" dirty="0"/>
          </a:p>
        </p:txBody>
      </p:sp>
      <p:sp>
        <p:nvSpPr>
          <p:cNvPr id="27" name="Oval 26"/>
          <p:cNvSpPr/>
          <p:nvPr/>
        </p:nvSpPr>
        <p:spPr>
          <a:xfrm>
            <a:off x="5837735" y="2824376"/>
            <a:ext cx="898528"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d-1</a:t>
            </a:r>
            <a:endParaRPr lang="en-US" sz="2250" dirty="0"/>
          </a:p>
        </p:txBody>
      </p:sp>
      <p:sp>
        <p:nvSpPr>
          <p:cNvPr id="4" name="Curved Left Arrow 3"/>
          <p:cNvSpPr/>
          <p:nvPr/>
        </p:nvSpPr>
        <p:spPr>
          <a:xfrm rot="10800000" flipH="1">
            <a:off x="9092977" y="4635632"/>
            <a:ext cx="1442700" cy="2048933"/>
          </a:xfrm>
          <a:prstGeom prst="curvedLeftArrow">
            <a:avLst>
              <a:gd name="adj1" fmla="val 25000"/>
              <a:gd name="adj2" fmla="val 4177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p:cNvSpPr txBox="1"/>
          <p:nvPr/>
        </p:nvSpPr>
        <p:spPr>
          <a:xfrm>
            <a:off x="8282193" y="1710917"/>
            <a:ext cx="3912674" cy="1077218"/>
          </a:xfrm>
          <a:prstGeom prst="rect">
            <a:avLst/>
          </a:prstGeom>
          <a:noFill/>
        </p:spPr>
        <p:txBody>
          <a:bodyPr wrap="none" rtlCol="0">
            <a:spAutoFit/>
          </a:bodyPr>
          <a:lstStyle/>
          <a:p>
            <a:r>
              <a:rPr lang="en-US" sz="3200" b="1" dirty="0"/>
              <a:t>Contradiction!</a:t>
            </a:r>
            <a:endParaRPr lang="en-US" sz="3200" dirty="0"/>
          </a:p>
          <a:p>
            <a:r>
              <a:rPr lang="en-US" sz="3200" b="1" dirty="0" smtClean="0"/>
              <a:t> d was never pebbled.</a:t>
            </a:r>
          </a:p>
        </p:txBody>
      </p:sp>
      <p:cxnSp>
        <p:nvCxnSpPr>
          <p:cNvPr id="29" name="Straight Arrow Connector 28"/>
          <p:cNvCxnSpPr/>
          <p:nvPr/>
        </p:nvCxnSpPr>
        <p:spPr>
          <a:xfrm flipH="1">
            <a:off x="7323142" y="2246171"/>
            <a:ext cx="1122337" cy="439995"/>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Rectangle 6"/>
              <p:cNvSpPr/>
              <p:nvPr/>
            </p:nvSpPr>
            <p:spPr>
              <a:xfrm>
                <a:off x="8352533" y="3382270"/>
                <a:ext cx="2410212"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a:ea typeface="Cambria Math"/>
                        </a:rPr>
                        <m:t>∴</m:t>
                      </m:r>
                      <m:d>
                        <m:dPr>
                          <m:begChr m:val="|"/>
                          <m:endChr m:val="|"/>
                          <m:ctrlPr>
                            <a:rPr lang="en-US" sz="4000" i="1" smtClean="0">
                              <a:latin typeface="Cambria Math" panose="02040503050406030204" pitchFamily="18" charset="0"/>
                            </a:rPr>
                          </m:ctrlPr>
                        </m:dPr>
                        <m:e>
                          <m:sSub>
                            <m:sSubPr>
                              <m:ctrlPr>
                                <a:rPr lang="en-US" sz="4000" i="1">
                                  <a:latin typeface="Cambria Math" panose="02040503050406030204" pitchFamily="18" charset="0"/>
                                </a:rPr>
                              </m:ctrlPr>
                            </m:sSubPr>
                            <m:e>
                              <m:r>
                                <a:rPr lang="en-US" sz="4000" i="1">
                                  <a:latin typeface="Cambria Math"/>
                                </a:rPr>
                                <m:t>𝑆</m:t>
                              </m:r>
                            </m:e>
                            <m:sub>
                              <m:r>
                                <a:rPr lang="en-US" sz="4000" i="1">
                                  <a:latin typeface="Cambria Math"/>
                                </a:rPr>
                                <m:t>𝑖</m:t>
                              </m:r>
                            </m:sub>
                          </m:sSub>
                        </m:e>
                      </m:d>
                      <m:r>
                        <a:rPr lang="en-US" sz="4000" i="1" smtClean="0">
                          <a:latin typeface="Cambria Math"/>
                          <a:ea typeface="Cambria Math"/>
                        </a:rPr>
                        <m:t>≥</m:t>
                      </m:r>
                      <m:r>
                        <a:rPr lang="en-US" sz="4000" b="0" i="1" smtClean="0">
                          <a:latin typeface="Cambria Math"/>
                          <a:ea typeface="Cambria Math"/>
                        </a:rPr>
                        <m:t>𝑒</m:t>
                      </m:r>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8352533" y="3382270"/>
                <a:ext cx="2410212" cy="707886"/>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5108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Result: Consequences</a:t>
            </a:r>
            <a:endParaRPr lang="en-US" dirty="0"/>
          </a:p>
        </p:txBody>
      </p:sp>
      <p:sp>
        <p:nvSpPr>
          <p:cNvPr id="4" name="Rectangle 3"/>
          <p:cNvSpPr/>
          <p:nvPr/>
        </p:nvSpPr>
        <p:spPr>
          <a:xfrm>
            <a:off x="568831" y="1544807"/>
            <a:ext cx="11072390" cy="636920"/>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5" name="Rectangle 4"/>
              <p:cNvSpPr/>
              <p:nvPr/>
            </p:nvSpPr>
            <p:spPr>
              <a:xfrm>
                <a:off x="510683" y="1544806"/>
                <a:ext cx="10804349" cy="523220"/>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𝐓𝐡𝐞𝐨𝐫𝐞𝐦</m:t>
                    </m:r>
                    <m:r>
                      <a:rPr lang="en-US" sz="2800" b="1" i="0" smtClean="0">
                        <a:solidFill>
                          <a:schemeClr val="tx1"/>
                        </a:solidFill>
                        <a:latin typeface="Cambria Math"/>
                      </a:rPr>
                      <m:t> [</m:t>
                    </m:r>
                    <m:r>
                      <a:rPr lang="en-US" sz="2800" b="1" i="0" smtClean="0">
                        <a:solidFill>
                          <a:schemeClr val="tx1"/>
                        </a:solidFill>
                        <a:latin typeface="Cambria Math"/>
                      </a:rPr>
                      <m:t>𝐀𝐁𝐏𝟏𝟔</m:t>
                    </m:r>
                    <m:r>
                      <a:rPr lang="en-US" sz="2800" b="1" i="0" smtClean="0">
                        <a:solidFill>
                          <a:schemeClr val="tx1"/>
                        </a:solidFill>
                        <a:latin typeface="Cambria Math"/>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Let G=(V,E) be (</a:t>
                </a:r>
                <a:r>
                  <a:rPr lang="en-US" sz="2800" dirty="0" err="1" smtClean="0">
                    <a:solidFill>
                      <a:schemeClr val="tx1"/>
                    </a:solidFill>
                  </a:rPr>
                  <a:t>e,d</a:t>
                </a:r>
                <a:r>
                  <a:rPr lang="en-US" sz="2800" dirty="0" smtClean="0">
                    <a:solidFill>
                      <a:schemeClr val="tx1"/>
                    </a:solidFill>
                  </a:rPr>
                  <a:t>)-depth robust then </a:t>
                </a:r>
                <a14:m>
                  <m:oMath xmlns:m="http://schemas.openxmlformats.org/officeDocument/2006/math">
                    <m:r>
                      <m:rPr>
                        <m:sty m:val="p"/>
                      </m:rPr>
                      <a:rPr lang="en-US" sz="2800">
                        <a:latin typeface="Cambria Math" panose="02040503050406030204" pitchFamily="18" charset="0"/>
                      </a:rPr>
                      <m:t>E</m:t>
                    </m:r>
                    <m:r>
                      <m:rPr>
                        <m:sty m:val="p"/>
                      </m:rPr>
                      <a:rPr lang="en-US" sz="2800" baseline="-25000">
                        <a:latin typeface="Cambria Math" panose="02040503050406030204" pitchFamily="18" charset="0"/>
                      </a:rPr>
                      <m:t>R</m:t>
                    </m:r>
                    <m:d>
                      <m:dPr>
                        <m:ctrlPr>
                          <a:rPr lang="en-US" sz="2800" i="1">
                            <a:latin typeface="Cambria Math" panose="02040503050406030204" pitchFamily="18" charset="0"/>
                          </a:rPr>
                        </m:ctrlPr>
                      </m:dPr>
                      <m:e>
                        <m:r>
                          <a:rPr lang="en-US" sz="2800" i="1">
                            <a:latin typeface="Cambria Math" panose="02040503050406030204" pitchFamily="18" charset="0"/>
                          </a:rPr>
                          <m:t>𝐺</m:t>
                        </m:r>
                      </m:e>
                    </m:d>
                    <m:r>
                      <a:rPr lang="en-US" sz="280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𝑒𝑑</m:t>
                    </m:r>
                  </m:oMath>
                </a14:m>
                <a:r>
                  <a:rPr lang="en-US" sz="2800" dirty="0" smtClean="0">
                    <a:solidFill>
                      <a:schemeClr val="tx1"/>
                    </a:solidFill>
                  </a:rPr>
                  <a:t>.</a:t>
                </a:r>
                <a:endParaRPr lang="en-US" sz="2800" dirty="0">
                  <a:solidFill>
                    <a:schemeClr val="tx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510683" y="1544806"/>
                <a:ext cx="10804349" cy="523220"/>
              </a:xfrm>
              <a:prstGeom prst="rect">
                <a:avLst/>
              </a:prstGeom>
              <a:blipFill rotWithShape="1">
                <a:blip r:embed="rId2"/>
                <a:stretch>
                  <a:fillRect t="-10465" r="-734" b="-32558"/>
                </a:stretch>
              </a:blipFill>
            </p:spPr>
            <p:txBody>
              <a:bodyPr/>
              <a:lstStyle/>
              <a:p>
                <a:r>
                  <a:rPr lang="en-US">
                    <a:noFill/>
                  </a:rPr>
                  <a:t> </a:t>
                </a:r>
              </a:p>
            </p:txBody>
          </p:sp>
        </mc:Fallback>
      </mc:AlternateContent>
      <p:sp>
        <p:nvSpPr>
          <p:cNvPr id="6" name="Rectangle 5"/>
          <p:cNvSpPr/>
          <p:nvPr/>
        </p:nvSpPr>
        <p:spPr>
          <a:xfrm>
            <a:off x="568831" y="2332207"/>
            <a:ext cx="11054338" cy="1160050"/>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7" name="Rectangle 6"/>
              <p:cNvSpPr/>
              <p:nvPr/>
            </p:nvSpPr>
            <p:spPr>
              <a:xfrm>
                <a:off x="536083" y="2332206"/>
                <a:ext cx="10804349" cy="1009572"/>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𝐓𝐡𝐞𝐨𝐫𝐞𝐦</m:t>
                    </m:r>
                    <m:r>
                      <a:rPr lang="en-US" sz="2800" b="1" i="0" smtClean="0">
                        <a:solidFill>
                          <a:schemeClr val="tx1"/>
                        </a:solidFill>
                        <a:latin typeface="Cambria Math" panose="02040503050406030204" pitchFamily="18" charset="0"/>
                      </a:rPr>
                      <m:t>[</m:t>
                    </m:r>
                    <m:r>
                      <a:rPr lang="en-US" sz="2800" b="1" i="0" smtClean="0">
                        <a:solidFill>
                          <a:schemeClr val="tx1"/>
                        </a:solidFill>
                        <a:latin typeface="Cambria Math" panose="02040503050406030204" pitchFamily="18" charset="0"/>
                      </a:rPr>
                      <m:t>𝐄𝐆𝐒𝟕𝟓</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There is an </a:t>
                </a:r>
                <a14:m>
                  <m:oMath xmlns:m="http://schemas.openxmlformats.org/officeDocument/2006/math">
                    <m:d>
                      <m:dPr>
                        <m:ctrlPr>
                          <a:rPr lang="en-US" sz="2800" i="1" smtClean="0">
                            <a:solidFill>
                              <a:schemeClr val="tx1"/>
                            </a:solidFill>
                            <a:latin typeface="Cambria Math" panose="02040503050406030204" pitchFamily="18" charset="0"/>
                          </a:rPr>
                        </m:ctrlPr>
                      </m:dPr>
                      <m:e>
                        <m:r>
                          <m:rPr>
                            <m:sty m:val="p"/>
                          </m:rPr>
                          <a:rPr lang="el-GR" sz="2800" i="1">
                            <a:latin typeface="Cambria Math" panose="02040503050406030204" pitchFamily="18" charset="0"/>
                            <a:ea typeface="Cambria Math" panose="02040503050406030204" pitchFamily="18" charset="0"/>
                          </a:rPr>
                          <m:t>Ω</m:t>
                        </m:r>
                        <m:d>
                          <m:dPr>
                            <m:ctrlPr>
                              <a:rPr lang="en-US" sz="280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𝑛</m:t>
                            </m:r>
                          </m:e>
                        </m:d>
                        <m:r>
                          <a:rPr lang="en-US" sz="2800" b="0" i="1" smtClean="0">
                            <a:solidFill>
                              <a:schemeClr val="tx1"/>
                            </a:solidFill>
                            <a:latin typeface="Cambria Math" panose="02040503050406030204" pitchFamily="18" charset="0"/>
                          </a:rPr>
                          <m:t>,</m:t>
                        </m:r>
                        <m:r>
                          <m:rPr>
                            <m:sty m:val="p"/>
                          </m:rPr>
                          <a:rPr lang="el-GR" sz="2800" b="0" i="1" smtClean="0">
                            <a:solidFill>
                              <a:schemeClr val="tx1"/>
                            </a:solidFill>
                            <a:latin typeface="Cambria Math" panose="02040503050406030204" pitchFamily="18" charset="0"/>
                            <a:ea typeface="Cambria Math" panose="02040503050406030204" pitchFamily="18" charset="0"/>
                          </a:rPr>
                          <m:t>Ω</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𝑛</m:t>
                            </m:r>
                          </m:e>
                        </m:d>
                      </m:e>
                    </m:d>
                  </m:oMath>
                </a14:m>
                <a:r>
                  <a:rPr lang="en-US" sz="2800" dirty="0" smtClean="0"/>
                  <a:t>-</a:t>
                </a:r>
                <a:r>
                  <a:rPr lang="en-US" sz="2800" dirty="0"/>
                  <a:t>depth robust </a:t>
                </a:r>
                <a:r>
                  <a:rPr lang="en-US" sz="2800" dirty="0" smtClean="0"/>
                  <a:t>DAG G with </a:t>
                </a:r>
                <a:r>
                  <a:rPr lang="en-US" sz="2800" dirty="0" err="1" smtClean="0"/>
                  <a:t>indegree</a:t>
                </a:r>
                <a:r>
                  <a:rPr lang="en-US" sz="2800" dirty="0" smtClean="0"/>
                  <a:t> </a:t>
                </a:r>
                <a14:m>
                  <m:oMath xmlns:m="http://schemas.openxmlformats.org/officeDocument/2006/math">
                    <m:r>
                      <a:rPr lang="en-US" sz="2800" i="1" smtClean="0">
                        <a:latin typeface="Cambria Math" panose="02040503050406030204" pitchFamily="18" charset="0"/>
                        <a:ea typeface="Cambria Math" panose="02040503050406030204" pitchFamily="18" charset="0"/>
                      </a:rPr>
                      <m:t>𝛿</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𝑂</m:t>
                    </m:r>
                    <m:d>
                      <m:dPr>
                        <m:ctrlPr>
                          <a:rPr lang="en-US" sz="2800" i="1" smtClean="0">
                            <a:latin typeface="Cambria Math" panose="02040503050406030204" pitchFamily="18" charset="0"/>
                            <a:ea typeface="Cambria Math" panose="02040503050406030204" pitchFamily="18" charset="0"/>
                          </a:rPr>
                        </m:ctrlPr>
                      </m:dPr>
                      <m:e>
                        <m:func>
                          <m:funcPr>
                            <m:ctrlPr>
                              <a:rPr lang="en-US" sz="2800" i="1" smtClean="0">
                                <a:latin typeface="Cambria Math" panose="02040503050406030204" pitchFamily="18" charset="0"/>
                                <a:ea typeface="Cambria Math" panose="02040503050406030204" pitchFamily="18" charset="0"/>
                              </a:rPr>
                            </m:ctrlPr>
                          </m:funcPr>
                          <m:fName>
                            <m:r>
                              <m:rPr>
                                <m:sty m:val="p"/>
                              </m:rPr>
                              <a:rPr lang="en-US" sz="2800" i="0" smtClean="0">
                                <a:latin typeface="Cambria Math" panose="02040503050406030204" pitchFamily="18" charset="0"/>
                                <a:ea typeface="Cambria Math" panose="02040503050406030204" pitchFamily="18" charset="0"/>
                              </a:rPr>
                              <m:t>log</m:t>
                            </m:r>
                          </m:fName>
                          <m:e>
                            <m:r>
                              <a:rPr lang="en-US" sz="2800" b="0" i="1" smtClean="0">
                                <a:latin typeface="Cambria Math" panose="02040503050406030204" pitchFamily="18" charset="0"/>
                                <a:ea typeface="Cambria Math" panose="02040503050406030204" pitchFamily="18" charset="0"/>
                              </a:rPr>
                              <m:t>𝑛</m:t>
                            </m:r>
                          </m:e>
                        </m:func>
                      </m:e>
                    </m:d>
                  </m:oMath>
                </a14:m>
                <a:r>
                  <a:rPr lang="en-US" sz="2800" dirty="0" smtClean="0"/>
                  <a:t>. </a:t>
                </a:r>
                <a:endParaRPr lang="en-US" sz="2800"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536083" y="2332206"/>
                <a:ext cx="10804349" cy="1009572"/>
              </a:xfrm>
              <a:prstGeom prst="rect">
                <a:avLst/>
              </a:prstGeom>
              <a:blipFill rotWithShape="0">
                <a:blip r:embed="rId3"/>
                <a:stretch>
                  <a:fillRect l="-1185" t="-3030" b="-16970"/>
                </a:stretch>
              </a:blipFill>
            </p:spPr>
            <p:txBody>
              <a:bodyPr/>
              <a:lstStyle/>
              <a:p>
                <a:r>
                  <a:rPr lang="en-US">
                    <a:noFill/>
                  </a:rPr>
                  <a:t> </a:t>
                </a:r>
              </a:p>
            </p:txBody>
          </p:sp>
        </mc:Fallback>
      </mc:AlternateContent>
      <p:sp>
        <p:nvSpPr>
          <p:cNvPr id="11" name="Rectangle 10"/>
          <p:cNvSpPr/>
          <p:nvPr/>
        </p:nvSpPr>
        <p:spPr>
          <a:xfrm>
            <a:off x="586883" y="3714691"/>
            <a:ext cx="11079738" cy="2076509"/>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13" name="Rectangle 12"/>
              <p:cNvSpPr/>
              <p:nvPr/>
            </p:nvSpPr>
            <p:spPr>
              <a:xfrm>
                <a:off x="702805" y="3725577"/>
                <a:ext cx="10804349" cy="2407326"/>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𝐓𝐡𝐞𝐨𝐫𝐞𝐦</m:t>
                    </m:r>
                    <m:r>
                      <a:rPr lang="en-US" sz="2800" b="1" i="0" smtClean="0">
                        <a:solidFill>
                          <a:schemeClr val="tx1"/>
                        </a:solidFill>
                        <a:latin typeface="Cambria Math" panose="02040503050406030204" pitchFamily="18" charset="0"/>
                      </a:rPr>
                      <m:t> </m:t>
                    </m:r>
                    <m:d>
                      <m:dPr>
                        <m:begChr m:val="["/>
                        <m:endChr m:val="]"/>
                        <m:ctrlPr>
                          <a:rPr lang="en-US" sz="2800" b="1" i="1" smtClean="0">
                            <a:solidFill>
                              <a:schemeClr val="tx1"/>
                            </a:solidFill>
                            <a:latin typeface="Cambria Math" panose="02040503050406030204" pitchFamily="18" charset="0"/>
                          </a:rPr>
                        </m:ctrlPr>
                      </m:dPr>
                      <m:e>
                        <m:r>
                          <a:rPr lang="en-US" sz="2800" b="1" i="0" smtClean="0">
                            <a:solidFill>
                              <a:schemeClr val="tx1"/>
                            </a:solidFill>
                            <a:latin typeface="Cambria Math"/>
                          </a:rPr>
                          <m:t>𝐀𝐁𝐏𝟏𝟔</m:t>
                        </m:r>
                      </m:e>
                    </m:d>
                  </m:oMath>
                </a14:m>
                <a:r>
                  <a:rPr lang="en-US" sz="2800" dirty="0"/>
                  <a:t> There is a DAG G with maximum </a:t>
                </a:r>
                <a:r>
                  <a:rPr lang="en-US" sz="2800" dirty="0" err="1"/>
                  <a:t>indegree</a:t>
                </a:r>
                <a:r>
                  <a:rPr lang="en-US" sz="2800" dirty="0"/>
                  <a:t> </a:t>
                </a:r>
                <a14:m>
                  <m:oMath xmlns:m="http://schemas.openxmlformats.org/officeDocument/2006/math">
                    <m:r>
                      <a:rPr lang="en-US" sz="2800" i="1">
                        <a:latin typeface="Cambria Math" panose="02040503050406030204" pitchFamily="18" charset="0"/>
                        <a:ea typeface="Cambria Math" panose="02040503050406030204" pitchFamily="18" charset="0"/>
                      </a:rPr>
                      <m:t>𝛿</m:t>
                    </m:r>
                    <m:r>
                      <a:rPr lang="en-US" sz="2800" i="1">
                        <a:latin typeface="Cambria Math" panose="02040503050406030204" pitchFamily="18" charset="0"/>
                        <a:ea typeface="Cambria Math" panose="02040503050406030204" pitchFamily="18" charset="0"/>
                      </a:rPr>
                      <m:t>=2</m:t>
                    </m:r>
                  </m:oMath>
                </a14:m>
                <a:r>
                  <a:rPr lang="en-US" sz="2800" dirty="0"/>
                  <a:t> and </a:t>
                </a:r>
                <a14:m>
                  <m:oMath xmlns:m="http://schemas.openxmlformats.org/officeDocument/2006/math">
                    <m:r>
                      <m:rPr>
                        <m:sty m:val="p"/>
                      </m:rPr>
                      <a:rPr lang="en-US" sz="2800">
                        <a:latin typeface="Cambria Math" panose="02040503050406030204" pitchFamily="18" charset="0"/>
                      </a:rPr>
                      <m:t>E</m:t>
                    </m:r>
                    <m:r>
                      <m:rPr>
                        <m:sty m:val="p"/>
                      </m:rPr>
                      <a:rPr lang="en-US" sz="2800" baseline="-25000">
                        <a:latin typeface="Cambria Math" panose="02040503050406030204" pitchFamily="18" charset="0"/>
                      </a:rPr>
                      <m:t>R</m:t>
                    </m:r>
                    <m:d>
                      <m:dPr>
                        <m:ctrlPr>
                          <a:rPr lang="en-US" sz="2800" i="1">
                            <a:latin typeface="Cambria Math" panose="02040503050406030204" pitchFamily="18" charset="0"/>
                          </a:rPr>
                        </m:ctrlPr>
                      </m:dPr>
                      <m:e>
                        <m:r>
                          <a:rPr lang="en-US" sz="2800" i="1">
                            <a:latin typeface="Cambria Math" panose="02040503050406030204" pitchFamily="18" charset="0"/>
                          </a:rPr>
                          <m:t>𝐺</m:t>
                        </m:r>
                      </m:e>
                    </m:d>
                    <m:r>
                      <a:rPr lang="en-US" sz="2800" i="1">
                        <a:latin typeface="Cambria Math" panose="02040503050406030204" pitchFamily="18" charset="0"/>
                        <a:ea typeface="Cambria Math" panose="02040503050406030204" pitchFamily="18" charset="0"/>
                      </a:rPr>
                      <m:t>=</m:t>
                    </m:r>
                    <m:r>
                      <m:rPr>
                        <m:sty m:val="p"/>
                      </m:rPr>
                      <a:rPr lang="el-GR" sz="2800" i="1">
                        <a:latin typeface="Cambria Math" panose="02040503050406030204" pitchFamily="18" charset="0"/>
                        <a:ea typeface="Cambria Math" panose="02040503050406030204" pitchFamily="18" charset="0"/>
                      </a:rPr>
                      <m:t>Ω</m:t>
                    </m:r>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sSup>
                              <m:sSupPr>
                                <m:ctrlPr>
                                  <a:rPr lang="en-US" sz="2800" i="1">
                                    <a:latin typeface="Cambria Math" panose="02040503050406030204" pitchFamily="18" charset="0"/>
                                  </a:rPr>
                                </m:ctrlPr>
                              </m:sSupPr>
                              <m:e>
                                <m:r>
                                  <a:rPr lang="en-US" sz="2800" i="1">
                                    <a:latin typeface="Cambria Math" panose="02040503050406030204" pitchFamily="18" charset="0"/>
                                  </a:rPr>
                                  <m:t>𝑛</m:t>
                                </m:r>
                              </m:e>
                              <m:sup>
                                <m:r>
                                  <a:rPr lang="en-US" sz="2800" i="1">
                                    <a:latin typeface="Cambria Math" panose="02040503050406030204" pitchFamily="18" charset="0"/>
                                  </a:rPr>
                                  <m:t>2</m:t>
                                </m:r>
                              </m:sup>
                            </m:sSup>
                          </m:num>
                          <m:den>
                            <m:func>
                              <m:funcPr>
                                <m:ctrlPr>
                                  <a:rPr lang="en-US" sz="2800" i="1">
                                    <a:latin typeface="Cambria Math" panose="02040503050406030204" pitchFamily="18" charset="0"/>
                                    <a:ea typeface="Cambria Math" panose="02040503050406030204" pitchFamily="18" charset="0"/>
                                  </a:rPr>
                                </m:ctrlPr>
                              </m:funcPr>
                              <m:fName>
                                <m:r>
                                  <m:rPr>
                                    <m:sty m:val="p"/>
                                  </m:rPr>
                                  <a:rPr lang="en-US" sz="2800">
                                    <a:latin typeface="Cambria Math" panose="02040503050406030204" pitchFamily="18" charset="0"/>
                                    <a:ea typeface="Cambria Math" panose="02040503050406030204" pitchFamily="18" charset="0"/>
                                  </a:rPr>
                                  <m:t>log</m:t>
                                </m:r>
                              </m:fName>
                              <m:e>
                                <m:r>
                                  <a:rPr lang="en-US" sz="2800" i="1">
                                    <a:latin typeface="Cambria Math" panose="02040503050406030204" pitchFamily="18" charset="0"/>
                                    <a:ea typeface="Cambria Math" panose="02040503050406030204" pitchFamily="18" charset="0"/>
                                  </a:rPr>
                                  <m:t>𝑛</m:t>
                                </m:r>
                              </m:e>
                            </m:func>
                          </m:den>
                        </m:f>
                      </m:e>
                    </m:d>
                  </m:oMath>
                </a14:m>
                <a:r>
                  <a:rPr lang="en-US" sz="2800" dirty="0"/>
                  <a:t>.  Furthermore, there is a sequential pebbling algorithm N with cost </a:t>
                </a:r>
                <a14:m>
                  <m:oMath xmlns:m="http://schemas.openxmlformats.org/officeDocument/2006/math">
                    <m:r>
                      <m:rPr>
                        <m:sty m:val="p"/>
                      </m:rPr>
                      <a:rPr lang="en-US" sz="2800">
                        <a:latin typeface="Cambria Math" panose="02040503050406030204" pitchFamily="18" charset="0"/>
                      </a:rPr>
                      <m:t>E</m:t>
                    </m:r>
                    <m:r>
                      <m:rPr>
                        <m:sty m:val="p"/>
                      </m:rPr>
                      <a:rPr lang="en-US" sz="2800" baseline="-25000">
                        <a:latin typeface="Cambria Math" panose="02040503050406030204" pitchFamily="18" charset="0"/>
                      </a:rPr>
                      <m:t>R</m:t>
                    </m:r>
                    <m:d>
                      <m:dPr>
                        <m:ctrlPr>
                          <a:rPr lang="en-US" sz="2800" i="1">
                            <a:latin typeface="Cambria Math" panose="02040503050406030204" pitchFamily="18" charset="0"/>
                          </a:rPr>
                        </m:ctrlPr>
                      </m:dPr>
                      <m:e>
                        <m:r>
                          <a:rPr lang="en-US" sz="2800" b="0" i="1" smtClean="0">
                            <a:latin typeface="Cambria Math"/>
                          </a:rPr>
                          <m:t>𝑁</m:t>
                        </m:r>
                      </m:e>
                    </m:d>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𝑂</m:t>
                    </m:r>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sSup>
                              <m:sSupPr>
                                <m:ctrlPr>
                                  <a:rPr lang="en-US" sz="2800" i="1">
                                    <a:latin typeface="Cambria Math" panose="02040503050406030204" pitchFamily="18" charset="0"/>
                                  </a:rPr>
                                </m:ctrlPr>
                              </m:sSupPr>
                              <m:e>
                                <m:r>
                                  <a:rPr lang="en-US" sz="2800" i="1">
                                    <a:latin typeface="Cambria Math" panose="02040503050406030204" pitchFamily="18" charset="0"/>
                                  </a:rPr>
                                  <m:t>𝑛</m:t>
                                </m:r>
                              </m:e>
                              <m:sup>
                                <m:r>
                                  <a:rPr lang="en-US" sz="2800" i="1">
                                    <a:latin typeface="Cambria Math" panose="02040503050406030204" pitchFamily="18" charset="0"/>
                                  </a:rPr>
                                  <m:t>2</m:t>
                                </m:r>
                              </m:sup>
                            </m:sSup>
                          </m:num>
                          <m:den>
                            <m:func>
                              <m:funcPr>
                                <m:ctrlPr>
                                  <a:rPr lang="en-US" sz="2800" i="1">
                                    <a:latin typeface="Cambria Math" panose="02040503050406030204" pitchFamily="18" charset="0"/>
                                    <a:ea typeface="Cambria Math" panose="02040503050406030204" pitchFamily="18" charset="0"/>
                                  </a:rPr>
                                </m:ctrlPr>
                              </m:funcPr>
                              <m:fName>
                                <m:r>
                                  <m:rPr>
                                    <m:sty m:val="p"/>
                                  </m:rPr>
                                  <a:rPr lang="en-US" sz="2800">
                                    <a:latin typeface="Cambria Math" panose="02040503050406030204" pitchFamily="18" charset="0"/>
                                    <a:ea typeface="Cambria Math" panose="02040503050406030204" pitchFamily="18" charset="0"/>
                                  </a:rPr>
                                  <m:t>log</m:t>
                                </m:r>
                              </m:fName>
                              <m:e>
                                <m:r>
                                  <a:rPr lang="en-US" sz="2800" i="1">
                                    <a:latin typeface="Cambria Math" panose="02040503050406030204" pitchFamily="18" charset="0"/>
                                    <a:ea typeface="Cambria Math" panose="02040503050406030204" pitchFamily="18" charset="0"/>
                                  </a:rPr>
                                  <m:t>𝑛</m:t>
                                </m:r>
                              </m:e>
                            </m:func>
                          </m:den>
                        </m:f>
                      </m:e>
                    </m:d>
                  </m:oMath>
                </a14:m>
                <a:r>
                  <a:rPr lang="en-US" sz="2800" dirty="0"/>
                  <a:t>.</a:t>
                </a:r>
              </a:p>
              <a:p>
                <a:endParaRPr lang="en-US" sz="2800" dirty="0">
                  <a:solidFill>
                    <a:schemeClr val="tx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702805" y="3725577"/>
                <a:ext cx="10804349" cy="2407326"/>
              </a:xfrm>
              <a:prstGeom prst="rect">
                <a:avLst/>
              </a:prstGeom>
              <a:blipFill rotWithShape="1">
                <a:blip r:embed="rId4"/>
                <a:stretch>
                  <a:fillRect l="-1128" t="-2278"/>
                </a:stretch>
              </a:blipFill>
            </p:spPr>
            <p:txBody>
              <a:bodyPr/>
              <a:lstStyle/>
              <a:p>
                <a:r>
                  <a:rPr lang="en-US">
                    <a:noFill/>
                  </a:rPr>
                  <a:t> </a:t>
                </a:r>
              </a:p>
            </p:txBody>
          </p:sp>
        </mc:Fallback>
      </mc:AlternateContent>
    </p:spTree>
    <p:extLst>
      <p:ext uri="{BB962C8B-B14F-4D97-AF65-F5344CB8AC3E}">
        <p14:creationId xmlns:p14="http://schemas.microsoft.com/office/powerpoint/2010/main" val="99353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11" grpId="0" animBg="1"/>
      <p:bldP spid="13"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New Results</a:t>
            </a:r>
            <a:endParaRPr lang="en-US"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nvPr>
            </p:nvGraphicFramePr>
            <p:xfrm>
              <a:off x="587019" y="1792111"/>
              <a:ext cx="11232447" cy="3876675"/>
            </p:xfrm>
            <a:graphic>
              <a:graphicData uri="http://schemas.openxmlformats.org/drawingml/2006/table">
                <a:tbl>
                  <a:tblPr firstRow="1" bandRow="1">
                    <a:tableStyleId>{5C22544A-7EE6-4342-B048-85BDC9FD1C3A}</a:tableStyleId>
                  </a:tblPr>
                  <a:tblGrid>
                    <a:gridCol w="3744149">
                      <a:extLst>
                        <a:ext uri="{9D8B030D-6E8A-4147-A177-3AD203B41FA5}">
                          <a16:colId xmlns:a16="http://schemas.microsoft.com/office/drawing/2014/main" val="20000"/>
                        </a:ext>
                      </a:extLst>
                    </a:gridCol>
                    <a:gridCol w="3744149">
                      <a:extLst>
                        <a:ext uri="{9D8B030D-6E8A-4147-A177-3AD203B41FA5}">
                          <a16:colId xmlns:a16="http://schemas.microsoft.com/office/drawing/2014/main" val="20001"/>
                        </a:ext>
                      </a:extLst>
                    </a:gridCol>
                    <a:gridCol w="3744149">
                      <a:extLst>
                        <a:ext uri="{9D8B030D-6E8A-4147-A177-3AD203B41FA5}">
                          <a16:colId xmlns:a16="http://schemas.microsoft.com/office/drawing/2014/main" val="20002"/>
                        </a:ext>
                      </a:extLst>
                    </a:gridCol>
                  </a:tblGrid>
                  <a:tr h="370840">
                    <a:tc>
                      <a:txBody>
                        <a:bodyPr/>
                        <a:lstStyle/>
                        <a:p>
                          <a:r>
                            <a:rPr lang="en-US" sz="2800" dirty="0" smtClean="0"/>
                            <a:t>MHF</a:t>
                          </a:r>
                          <a:endParaRPr lang="en-US" sz="2800" dirty="0"/>
                        </a:p>
                      </a:txBody>
                      <a:tcPr/>
                    </a:tc>
                    <a:tc>
                      <a:txBody>
                        <a:bodyPr/>
                        <a:lstStyle/>
                        <a:p>
                          <a:r>
                            <a:rPr lang="en-US" sz="2800" dirty="0" smtClean="0"/>
                            <a:t>Upper Bound</a:t>
                          </a:r>
                          <a:endParaRPr lang="en-US" sz="2800" dirty="0"/>
                        </a:p>
                      </a:txBody>
                      <a:tcPr/>
                    </a:tc>
                    <a:tc>
                      <a:txBody>
                        <a:bodyPr/>
                        <a:lstStyle/>
                        <a:p>
                          <a:r>
                            <a:rPr lang="en-US" sz="2800" dirty="0" smtClean="0"/>
                            <a:t>Lower Bound</a:t>
                          </a:r>
                          <a:endParaRPr lang="en-US" sz="2800" dirty="0"/>
                        </a:p>
                      </a:txBody>
                      <a:tcPr/>
                    </a:tc>
                    <a:extLst>
                      <a:ext uri="{0D108BD9-81ED-4DB2-BD59-A6C34878D82A}">
                        <a16:rowId xmlns:a16="http://schemas.microsoft.com/office/drawing/2014/main" val="10000"/>
                      </a:ext>
                    </a:extLst>
                  </a:tr>
                  <a:tr h="370840">
                    <a:tc>
                      <a:txBody>
                        <a:bodyPr/>
                        <a:lstStyle/>
                        <a:p>
                          <a:r>
                            <a:rPr lang="en-US" sz="3600" dirty="0" smtClean="0"/>
                            <a:t>Argon2i-A</a:t>
                          </a:r>
                          <a:endParaRPr lang="en-US" sz="3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lang="en-US" sz="3200" i="1" smtClean="0">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𝑂</m:t>
                                  </m:r>
                                </m:e>
                              </m:acc>
                              <m:d>
                                <m:dPr>
                                  <m:ctrlPr>
                                    <a:rPr lang="en-US" sz="3200" i="1">
                                      <a:latin typeface="Cambria Math" panose="02040503050406030204" pitchFamily="18" charset="0"/>
                                      <a:ea typeface="Cambria Math" panose="02040503050406030204" pitchFamily="18" charset="0"/>
                                    </a:rPr>
                                  </m:ctrlPr>
                                </m:dPr>
                                <m:e>
                                  <m:sSup>
                                    <m:sSupPr>
                                      <m:ctrlPr>
                                        <a:rPr lang="en-US" sz="3200" i="1">
                                          <a:latin typeface="Cambria Math" panose="02040503050406030204" pitchFamily="18" charset="0"/>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𝑛</m:t>
                                      </m:r>
                                    </m:e>
                                    <m:sup>
                                      <m:r>
                                        <a:rPr lang="en-US" sz="3200" b="0" i="1" smtClean="0">
                                          <a:latin typeface="Cambria Math" panose="02040503050406030204" pitchFamily="18" charset="0"/>
                                          <a:ea typeface="Cambria Math" panose="02040503050406030204" pitchFamily="18" charset="0"/>
                                        </a:rPr>
                                        <m:t>1.71</m:t>
                                      </m:r>
                                    </m:sup>
                                  </m:sSup>
                                </m:e>
                              </m:d>
                              <m:r>
                                <a:rPr lang="en-US" sz="3200" b="0" i="1" smtClean="0">
                                  <a:latin typeface="Cambria Math"/>
                                  <a:ea typeface="Cambria Math" panose="02040503050406030204" pitchFamily="18" charset="0"/>
                                </a:rPr>
                                <m:t> </m:t>
                              </m:r>
                            </m:oMath>
                          </a14:m>
                          <a:r>
                            <a:rPr lang="en-US" sz="3200" dirty="0" smtClean="0"/>
                            <a:t>[ABP16]</a:t>
                          </a:r>
                        </a:p>
                        <a:p>
                          <a14:m>
                            <m:oMath xmlns:m="http://schemas.openxmlformats.org/officeDocument/2006/math">
                              <m:acc>
                                <m:accPr>
                                  <m:chr m:val="̃"/>
                                  <m:ctrlPr>
                                    <a:rPr lang="en-US" sz="3200" i="1" strike="sngStrike" smtClean="0">
                                      <a:solidFill>
                                        <a:srgbClr val="FF0000"/>
                                      </a:solidFill>
                                      <a:latin typeface="Cambria Math" panose="02040503050406030204" pitchFamily="18" charset="0"/>
                                      <a:ea typeface="Cambria Math" panose="02040503050406030204" pitchFamily="18" charset="0"/>
                                    </a:rPr>
                                  </m:ctrlPr>
                                </m:accPr>
                                <m:e>
                                  <m:r>
                                    <a:rPr lang="en-US" sz="3200" i="1" strike="sngStrike">
                                      <a:solidFill>
                                        <a:srgbClr val="FF0000"/>
                                      </a:solidFill>
                                      <a:latin typeface="Cambria Math" panose="02040503050406030204" pitchFamily="18" charset="0"/>
                                      <a:ea typeface="Cambria Math" panose="02040503050406030204" pitchFamily="18" charset="0"/>
                                    </a:rPr>
                                    <m:t>𝑂</m:t>
                                  </m:r>
                                </m:e>
                              </m:acc>
                              <m:d>
                                <m:dPr>
                                  <m:ctrlPr>
                                    <a:rPr lang="en-US" sz="3200" i="1" strike="sngStrike">
                                      <a:solidFill>
                                        <a:srgbClr val="FF0000"/>
                                      </a:solidFill>
                                      <a:latin typeface="Cambria Math" panose="02040503050406030204" pitchFamily="18" charset="0"/>
                                      <a:ea typeface="Cambria Math" panose="02040503050406030204" pitchFamily="18" charset="0"/>
                                    </a:rPr>
                                  </m:ctrlPr>
                                </m:dPr>
                                <m:e>
                                  <m:sSup>
                                    <m:sSupPr>
                                      <m:ctrlPr>
                                        <a:rPr lang="en-US" sz="3200" i="1" strike="sngStrike">
                                          <a:solidFill>
                                            <a:srgbClr val="FF0000"/>
                                          </a:solidFill>
                                          <a:latin typeface="Cambria Math" panose="02040503050406030204" pitchFamily="18" charset="0"/>
                                          <a:ea typeface="Cambria Math" panose="02040503050406030204" pitchFamily="18" charset="0"/>
                                        </a:rPr>
                                      </m:ctrlPr>
                                    </m:sSupPr>
                                    <m:e>
                                      <m:r>
                                        <a:rPr lang="en-US" sz="3200" i="1" strike="sngStrike">
                                          <a:solidFill>
                                            <a:srgbClr val="FF0000"/>
                                          </a:solidFill>
                                          <a:latin typeface="Cambria Math" panose="02040503050406030204" pitchFamily="18" charset="0"/>
                                          <a:ea typeface="Cambria Math" panose="02040503050406030204" pitchFamily="18" charset="0"/>
                                        </a:rPr>
                                        <m:t>𝑛</m:t>
                                      </m:r>
                                    </m:e>
                                    <m:sup>
                                      <m:r>
                                        <a:rPr lang="en-US" sz="3200" b="0" i="1" strike="sngStrike" smtClean="0">
                                          <a:solidFill>
                                            <a:srgbClr val="FF0000"/>
                                          </a:solidFill>
                                          <a:latin typeface="Cambria Math" panose="02040503050406030204" pitchFamily="18" charset="0"/>
                                          <a:ea typeface="Cambria Math" panose="02040503050406030204" pitchFamily="18" charset="0"/>
                                        </a:rPr>
                                        <m:t>1.7</m:t>
                                      </m:r>
                                      <m:r>
                                        <a:rPr lang="en-US" sz="3200" b="0" i="1" strike="sngStrike" smtClean="0">
                                          <a:solidFill>
                                            <a:srgbClr val="FF0000"/>
                                          </a:solidFill>
                                          <a:latin typeface="Cambria Math"/>
                                          <a:ea typeface="Cambria Math" panose="02040503050406030204" pitchFamily="18" charset="0"/>
                                        </a:rPr>
                                        <m:t>5</m:t>
                                      </m:r>
                                    </m:sup>
                                  </m:sSup>
                                </m:e>
                              </m:d>
                              <m:r>
                                <a:rPr lang="en-US" sz="3200" b="0" i="1" smtClean="0">
                                  <a:latin typeface="Cambria Math"/>
                                  <a:ea typeface="Cambria Math" panose="02040503050406030204" pitchFamily="18" charset="0"/>
                                </a:rPr>
                                <m:t> </m:t>
                              </m:r>
                            </m:oMath>
                          </a14:m>
                          <a:r>
                            <a:rPr lang="en-US" sz="3200" dirty="0" smtClean="0"/>
                            <a:t>[This</a:t>
                          </a:r>
                          <a:r>
                            <a:rPr lang="en-US" sz="3200" baseline="0" dirty="0" smtClean="0"/>
                            <a:t> work]</a:t>
                          </a:r>
                          <a:endParaRPr lang="en-US" sz="3200" dirty="0"/>
                        </a:p>
                      </a:txBody>
                      <a:tcPr/>
                    </a:tc>
                    <a:tc>
                      <a:txBody>
                        <a:bodyPr/>
                        <a:lstStyle/>
                        <a:p>
                          <a14:m>
                            <m:oMath xmlns:m="http://schemas.openxmlformats.org/officeDocument/2006/math">
                              <m:acc>
                                <m:accPr>
                                  <m:chr m:val="̃"/>
                                  <m:ctrlPr>
                                    <a:rPr lang="en-US" sz="3200" i="1" smtClean="0">
                                      <a:latin typeface="Cambria Math" panose="02040503050406030204" pitchFamily="18" charset="0"/>
                                      <a:ea typeface="Cambria Math" panose="02040503050406030204" pitchFamily="18" charset="0"/>
                                    </a:rPr>
                                  </m:ctrlPr>
                                </m:accPr>
                                <m:e>
                                  <m:r>
                                    <m:rPr>
                                      <m:sty m:val="p"/>
                                    </m:rPr>
                                    <a:rPr lang="el-GR" sz="3200" b="0" i="1" smtClean="0">
                                      <a:latin typeface="Cambria Math" panose="02040503050406030204" pitchFamily="18" charset="0"/>
                                      <a:ea typeface="Cambria Math" panose="02040503050406030204" pitchFamily="18" charset="0"/>
                                    </a:rPr>
                                    <m:t>Ω</m:t>
                                  </m:r>
                                </m:e>
                              </m:acc>
                              <m:d>
                                <m:dPr>
                                  <m:ctrlPr>
                                    <a:rPr lang="en-US" sz="3200" i="1" smtClean="0">
                                      <a:latin typeface="Cambria Math" panose="02040503050406030204" pitchFamily="18" charset="0"/>
                                      <a:ea typeface="Cambria Math" panose="02040503050406030204" pitchFamily="18" charset="0"/>
                                    </a:rPr>
                                  </m:ctrlPr>
                                </m:dPr>
                                <m:e>
                                  <m:sSup>
                                    <m:sSupPr>
                                      <m:ctrlPr>
                                        <a:rPr lang="en-US" sz="320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𝑛</m:t>
                                      </m:r>
                                    </m:e>
                                    <m:sup>
                                      <m:r>
                                        <a:rPr lang="en-US" sz="3200" b="0" i="1" smtClean="0">
                                          <a:latin typeface="Cambria Math" panose="02040503050406030204" pitchFamily="18" charset="0"/>
                                          <a:ea typeface="Cambria Math" panose="02040503050406030204" pitchFamily="18" charset="0"/>
                                        </a:rPr>
                                        <m:t>1.</m:t>
                                      </m:r>
                                      <m:r>
                                        <a:rPr lang="en-US" sz="3200" b="0" i="1" smtClean="0">
                                          <a:latin typeface="Cambria Math"/>
                                          <a:ea typeface="Cambria Math" panose="02040503050406030204" pitchFamily="18" charset="0"/>
                                        </a:rPr>
                                        <m:t>66</m:t>
                                      </m:r>
                                    </m:sup>
                                  </m:sSup>
                                </m:e>
                              </m:d>
                            </m:oMath>
                          </a14:m>
                          <a:r>
                            <a:rPr lang="en-US" sz="3200" dirty="0" smtClean="0"/>
                            <a:t>  [ABP16]</a:t>
                          </a:r>
                          <a:endParaRPr lang="en-US" sz="3200" dirty="0"/>
                        </a:p>
                      </a:txBody>
                      <a:tcPr anchor="ctr"/>
                    </a:tc>
                    <a:extLst>
                      <a:ext uri="{0D108BD9-81ED-4DB2-BD59-A6C34878D82A}">
                        <a16:rowId xmlns:a16="http://schemas.microsoft.com/office/drawing/2014/main" val="10001"/>
                      </a:ext>
                    </a:extLst>
                  </a:tr>
                  <a:tr h="370840">
                    <a:tc>
                      <a:txBody>
                        <a:bodyPr/>
                        <a:lstStyle/>
                        <a:p>
                          <a:r>
                            <a:rPr lang="en-US" sz="3600" dirty="0" smtClean="0"/>
                            <a:t>Catena</a:t>
                          </a:r>
                          <a:endParaRPr lang="en-US" sz="3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lang="en-US" sz="3200" i="1" smtClean="0">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𝑂</m:t>
                                  </m:r>
                                </m:e>
                              </m:acc>
                              <m:d>
                                <m:dPr>
                                  <m:ctrlPr>
                                    <a:rPr lang="en-US" sz="3200" i="1">
                                      <a:latin typeface="Cambria Math" panose="02040503050406030204" pitchFamily="18" charset="0"/>
                                      <a:ea typeface="Cambria Math" panose="02040503050406030204" pitchFamily="18" charset="0"/>
                                    </a:rPr>
                                  </m:ctrlPr>
                                </m:dPr>
                                <m:e>
                                  <m:sSup>
                                    <m:sSupPr>
                                      <m:ctrlPr>
                                        <a:rPr lang="en-US" sz="3200" i="1">
                                          <a:latin typeface="Cambria Math" panose="02040503050406030204" pitchFamily="18" charset="0"/>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𝑛</m:t>
                                      </m:r>
                                    </m:e>
                                    <m:sup>
                                      <m:r>
                                        <a:rPr lang="en-US" sz="3200" i="1">
                                          <a:latin typeface="Cambria Math" panose="02040503050406030204" pitchFamily="18" charset="0"/>
                                          <a:ea typeface="Cambria Math" panose="02040503050406030204" pitchFamily="18" charset="0"/>
                                        </a:rPr>
                                        <m:t>1.</m:t>
                                      </m:r>
                                      <m:r>
                                        <a:rPr lang="en-US" sz="3200" b="0" i="1" smtClean="0">
                                          <a:latin typeface="Cambria Math" panose="02040503050406030204" pitchFamily="18" charset="0"/>
                                          <a:ea typeface="Cambria Math" panose="02040503050406030204" pitchFamily="18" charset="0"/>
                                        </a:rPr>
                                        <m:t>618</m:t>
                                      </m:r>
                                    </m:sup>
                                  </m:sSup>
                                </m:e>
                              </m:d>
                            </m:oMath>
                          </a14:m>
                          <a:r>
                            <a:rPr lang="en-US" sz="3200" dirty="0" smtClean="0"/>
                            <a:t> [ABP16]</a:t>
                          </a:r>
                        </a:p>
                        <a:p>
                          <a14:m>
                            <m:oMath xmlns:m="http://schemas.openxmlformats.org/officeDocument/2006/math">
                              <m:r>
                                <a:rPr lang="en-US" sz="3200" b="0" i="1" strike="sngStrike" smtClean="0">
                                  <a:solidFill>
                                    <a:srgbClr val="FF0000"/>
                                  </a:solidFill>
                                  <a:latin typeface="Cambria Math"/>
                                  <a:ea typeface="Cambria Math" panose="02040503050406030204" pitchFamily="18" charset="0"/>
                                </a:rPr>
                                <m:t>𝑂</m:t>
                              </m:r>
                              <m:d>
                                <m:dPr>
                                  <m:ctrlPr>
                                    <a:rPr lang="en-US" sz="3200" i="1" strike="sngStrike">
                                      <a:solidFill>
                                        <a:srgbClr val="FF0000"/>
                                      </a:solidFill>
                                      <a:latin typeface="Cambria Math" panose="02040503050406030204" pitchFamily="18" charset="0"/>
                                      <a:ea typeface="Cambria Math" panose="02040503050406030204" pitchFamily="18" charset="0"/>
                                    </a:rPr>
                                  </m:ctrlPr>
                                </m:dPr>
                                <m:e>
                                  <m:sSup>
                                    <m:sSupPr>
                                      <m:ctrlPr>
                                        <a:rPr lang="en-US" sz="3200" i="1" strike="sngStrike">
                                          <a:solidFill>
                                            <a:srgbClr val="FF0000"/>
                                          </a:solidFill>
                                          <a:latin typeface="Cambria Math" panose="02040503050406030204" pitchFamily="18" charset="0"/>
                                          <a:ea typeface="Cambria Math" panose="02040503050406030204" pitchFamily="18" charset="0"/>
                                        </a:rPr>
                                      </m:ctrlPr>
                                    </m:sSupPr>
                                    <m:e>
                                      <m:r>
                                        <a:rPr lang="en-US" sz="3200" i="1" strike="sngStrike">
                                          <a:solidFill>
                                            <a:srgbClr val="FF0000"/>
                                          </a:solidFill>
                                          <a:latin typeface="Cambria Math" panose="02040503050406030204" pitchFamily="18" charset="0"/>
                                          <a:ea typeface="Cambria Math" panose="02040503050406030204" pitchFamily="18" charset="0"/>
                                        </a:rPr>
                                        <m:t>𝑛</m:t>
                                      </m:r>
                                    </m:e>
                                    <m:sup>
                                      <m:r>
                                        <a:rPr lang="en-US" sz="3200" b="0" i="1" strike="sngStrike" smtClean="0">
                                          <a:solidFill>
                                            <a:srgbClr val="FF0000"/>
                                          </a:solidFill>
                                          <a:latin typeface="Cambria Math" panose="02040503050406030204" pitchFamily="18" charset="0"/>
                                          <a:ea typeface="Cambria Math" panose="02040503050406030204" pitchFamily="18" charset="0"/>
                                        </a:rPr>
                                        <m:t>1.</m:t>
                                      </m:r>
                                      <m:r>
                                        <a:rPr lang="en-US" sz="3200" b="0" i="1" strike="sngStrike" smtClean="0">
                                          <a:solidFill>
                                            <a:srgbClr val="FF0000"/>
                                          </a:solidFill>
                                          <a:latin typeface="Cambria Math"/>
                                          <a:ea typeface="Cambria Math" panose="02040503050406030204" pitchFamily="18" charset="0"/>
                                        </a:rPr>
                                        <m:t>67</m:t>
                                      </m:r>
                                    </m:sup>
                                  </m:sSup>
                                </m:e>
                              </m:d>
                              <m:r>
                                <a:rPr lang="en-US" sz="3200" b="0" i="1" smtClean="0">
                                  <a:latin typeface="Cambria Math"/>
                                  <a:ea typeface="Cambria Math" panose="02040503050406030204" pitchFamily="18" charset="0"/>
                                </a:rPr>
                                <m:t> </m:t>
                              </m:r>
                            </m:oMath>
                          </a14:m>
                          <a:r>
                            <a:rPr lang="en-US" sz="3200" dirty="0" smtClean="0"/>
                            <a:t>[This</a:t>
                          </a:r>
                          <a:r>
                            <a:rPr lang="en-US" sz="3200" baseline="0" dirty="0" smtClean="0"/>
                            <a:t> work]</a:t>
                          </a:r>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lang="en-US" sz="3200" i="1" smtClean="0">
                                      <a:latin typeface="Cambria Math" panose="02040503050406030204" pitchFamily="18" charset="0"/>
                                      <a:ea typeface="Cambria Math" panose="02040503050406030204" pitchFamily="18" charset="0"/>
                                    </a:rPr>
                                  </m:ctrlPr>
                                </m:accPr>
                                <m:e>
                                  <m:r>
                                    <m:rPr>
                                      <m:sty m:val="p"/>
                                    </m:rPr>
                                    <a:rPr lang="el-GR" sz="3200" i="1">
                                      <a:latin typeface="Cambria Math" panose="02040503050406030204" pitchFamily="18" charset="0"/>
                                      <a:ea typeface="Cambria Math" panose="02040503050406030204" pitchFamily="18" charset="0"/>
                                    </a:rPr>
                                    <m:t>Ω</m:t>
                                  </m:r>
                                </m:e>
                              </m:acc>
                              <m:d>
                                <m:dPr>
                                  <m:ctrlPr>
                                    <a:rPr lang="en-US" sz="3200" i="1">
                                      <a:latin typeface="Cambria Math" panose="02040503050406030204" pitchFamily="18" charset="0"/>
                                      <a:ea typeface="Cambria Math" panose="02040503050406030204" pitchFamily="18" charset="0"/>
                                    </a:rPr>
                                  </m:ctrlPr>
                                </m:dPr>
                                <m:e>
                                  <m:sSup>
                                    <m:sSupPr>
                                      <m:ctrlPr>
                                        <a:rPr lang="en-US" sz="3200" i="1">
                                          <a:latin typeface="Cambria Math" panose="02040503050406030204" pitchFamily="18" charset="0"/>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𝑛</m:t>
                                      </m:r>
                                    </m:e>
                                    <m:sup>
                                      <m:r>
                                        <a:rPr lang="en-US" sz="3200" i="1">
                                          <a:latin typeface="Cambria Math" panose="02040503050406030204" pitchFamily="18" charset="0"/>
                                          <a:ea typeface="Cambria Math" panose="02040503050406030204" pitchFamily="18" charset="0"/>
                                        </a:rPr>
                                        <m:t>1.5</m:t>
                                      </m:r>
                                    </m:sup>
                                  </m:sSup>
                                </m:e>
                              </m:d>
                            </m:oMath>
                          </a14:m>
                          <a:r>
                            <a:rPr lang="en-US" sz="3200" dirty="0" smtClean="0"/>
                            <a:t> [ABP16]</a:t>
                          </a:r>
                        </a:p>
                      </a:txBody>
                      <a:tcPr anchor="ctr"/>
                    </a:tc>
                    <a:extLst>
                      <a:ext uri="{0D108BD9-81ED-4DB2-BD59-A6C34878D82A}">
                        <a16:rowId xmlns:a16="http://schemas.microsoft.com/office/drawing/2014/main" val="10002"/>
                      </a:ext>
                    </a:extLst>
                  </a:tr>
                  <a:tr h="370840">
                    <a:tc>
                      <a:txBody>
                        <a:bodyPr/>
                        <a:lstStyle/>
                        <a:p>
                          <a:r>
                            <a:rPr lang="en-US" sz="3600" dirty="0" smtClean="0"/>
                            <a:t>SCRYPT</a:t>
                          </a:r>
                        </a:p>
                        <a:p>
                          <a:r>
                            <a:rPr lang="en-US" sz="3600" dirty="0" smtClean="0"/>
                            <a:t>(data</a:t>
                          </a:r>
                          <a:r>
                            <a:rPr lang="en-US" sz="3600" baseline="0" dirty="0" smtClean="0"/>
                            <a:t> dependent)</a:t>
                          </a:r>
                          <a:endParaRPr lang="en-US" sz="3600" dirty="0"/>
                        </a:p>
                      </a:txBody>
                      <a:tcPr/>
                    </a:tc>
                    <a:tc>
                      <a:txBody>
                        <a:bodyPr/>
                        <a:lstStyle/>
                        <a:p>
                          <a:r>
                            <a:rPr lang="en-US" sz="3200" dirty="0" smtClean="0"/>
                            <a:t>O(n</a:t>
                          </a:r>
                          <a:r>
                            <a:rPr lang="en-US" sz="3200" baseline="30000" dirty="0" smtClean="0"/>
                            <a:t>2</a:t>
                          </a:r>
                          <a:r>
                            <a:rPr lang="en-US" sz="3200" dirty="0" smtClean="0"/>
                            <a:t>)   [Naïve, P12]</a:t>
                          </a:r>
                          <a:endParaRPr lang="en-US" sz="3200" dirty="0"/>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el-GR" sz="3200" i="1" dirty="0" smtClean="0">
                                  <a:latin typeface="Cambria Math"/>
                                  <a:ea typeface="Cambria Math"/>
                                </a:rPr>
                                <m:t>Ω</m:t>
                              </m:r>
                            </m:oMath>
                          </a14:m>
                          <a:r>
                            <a:rPr lang="en-US" sz="3200" dirty="0" smtClean="0"/>
                            <a:t>(n</a:t>
                          </a:r>
                          <a:r>
                            <a:rPr lang="en-US" sz="3200" baseline="30000" dirty="0" smtClean="0"/>
                            <a:t>2</a:t>
                          </a:r>
                          <a:r>
                            <a:rPr lang="en-US" sz="3200" dirty="0" smtClean="0"/>
                            <a:t>)</a:t>
                          </a:r>
                          <a:r>
                            <a:rPr lang="en-US" sz="3200" dirty="0" smtClean="0">
                              <a:ea typeface="Cambria Math" panose="02040503050406030204" pitchFamily="18" charset="0"/>
                            </a:rPr>
                            <a:t> </a:t>
                          </a:r>
                          <a:r>
                            <a:rPr lang="en-US" sz="3200" baseline="0" dirty="0" smtClean="0">
                              <a:ea typeface="+mn-ea"/>
                            </a:rPr>
                            <a:t> [ACPRT16]</a:t>
                          </a:r>
                          <a:endParaRPr lang="en-US" sz="3200" b="0" dirty="0" smtClean="0">
                            <a:ea typeface="Cambria Math" panose="02040503050406030204" pitchFamily="18" charset="0"/>
                          </a:endParaRPr>
                        </a:p>
                      </a:txBody>
                      <a:tcPr anchor="ctr"/>
                    </a:tc>
                    <a:extLst>
                      <a:ext uri="{0D108BD9-81ED-4DB2-BD59-A6C34878D82A}">
                        <a16:rowId xmlns:a16="http://schemas.microsoft.com/office/drawing/2014/main" val="10003"/>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944048279"/>
                  </p:ext>
                </p:extLst>
              </p:nvPr>
            </p:nvGraphicFramePr>
            <p:xfrm>
              <a:off x="587019" y="1792111"/>
              <a:ext cx="11232447" cy="3876675"/>
            </p:xfrm>
            <a:graphic>
              <a:graphicData uri="http://schemas.openxmlformats.org/drawingml/2006/table">
                <a:tbl>
                  <a:tblPr firstRow="1" bandRow="1">
                    <a:tableStyleId>{5C22544A-7EE6-4342-B048-85BDC9FD1C3A}</a:tableStyleId>
                  </a:tblPr>
                  <a:tblGrid>
                    <a:gridCol w="3744149"/>
                    <a:gridCol w="3744149"/>
                    <a:gridCol w="3744149"/>
                  </a:tblGrid>
                  <a:tr h="518160">
                    <a:tc>
                      <a:txBody>
                        <a:bodyPr/>
                        <a:lstStyle/>
                        <a:p>
                          <a:r>
                            <a:rPr lang="en-US" sz="2800" dirty="0" smtClean="0"/>
                            <a:t>MHF</a:t>
                          </a:r>
                          <a:endParaRPr lang="en-US" sz="2800" dirty="0"/>
                        </a:p>
                      </a:txBody>
                      <a:tcPr/>
                    </a:tc>
                    <a:tc>
                      <a:txBody>
                        <a:bodyPr/>
                        <a:lstStyle/>
                        <a:p>
                          <a:r>
                            <a:rPr lang="en-US" sz="2800" dirty="0" smtClean="0"/>
                            <a:t>Upper Bound</a:t>
                          </a:r>
                          <a:endParaRPr lang="en-US" sz="2800" dirty="0"/>
                        </a:p>
                      </a:txBody>
                      <a:tcPr/>
                    </a:tc>
                    <a:tc>
                      <a:txBody>
                        <a:bodyPr/>
                        <a:lstStyle/>
                        <a:p>
                          <a:r>
                            <a:rPr lang="en-US" sz="2800" dirty="0" smtClean="0"/>
                            <a:t>Lower Bound</a:t>
                          </a:r>
                          <a:endParaRPr lang="en-US" sz="2800" dirty="0"/>
                        </a:p>
                      </a:txBody>
                      <a:tcPr/>
                    </a:tc>
                  </a:tr>
                  <a:tr h="1090930">
                    <a:tc>
                      <a:txBody>
                        <a:bodyPr/>
                        <a:lstStyle/>
                        <a:p>
                          <a:r>
                            <a:rPr lang="en-US" sz="3600" dirty="0" smtClean="0"/>
                            <a:t>Argon2i-A</a:t>
                          </a:r>
                          <a:endParaRPr lang="en-US" sz="3600" dirty="0"/>
                        </a:p>
                      </a:txBody>
                      <a:tcPr/>
                    </a:tc>
                    <a:tc>
                      <a:txBody>
                        <a:bodyPr/>
                        <a:lstStyle/>
                        <a:p>
                          <a:endParaRPr lang="en-US"/>
                        </a:p>
                      </a:txBody>
                      <a:tcPr>
                        <a:blipFill rotWithShape="1">
                          <a:blip r:embed="rId2"/>
                          <a:stretch>
                            <a:fillRect l="-99837" t="-52514" r="-99837" b="-229050"/>
                          </a:stretch>
                        </a:blipFill>
                      </a:tcPr>
                    </a:tc>
                    <a:tc>
                      <a:txBody>
                        <a:bodyPr/>
                        <a:lstStyle/>
                        <a:p>
                          <a:endParaRPr lang="en-US"/>
                        </a:p>
                      </a:txBody>
                      <a:tcPr anchor="ctr">
                        <a:blipFill rotWithShape="1">
                          <a:blip r:embed="rId2"/>
                          <a:stretch>
                            <a:fillRect l="-200163" t="-52514" b="-229050"/>
                          </a:stretch>
                        </a:blipFill>
                      </a:tcPr>
                    </a:tc>
                  </a:tr>
                  <a:tr h="1078865">
                    <a:tc>
                      <a:txBody>
                        <a:bodyPr/>
                        <a:lstStyle/>
                        <a:p>
                          <a:r>
                            <a:rPr lang="en-US" sz="3600" dirty="0" smtClean="0"/>
                            <a:t>Catena</a:t>
                          </a:r>
                          <a:endParaRPr lang="en-US" sz="3600" dirty="0"/>
                        </a:p>
                      </a:txBody>
                      <a:tcPr/>
                    </a:tc>
                    <a:tc>
                      <a:txBody>
                        <a:bodyPr/>
                        <a:lstStyle/>
                        <a:p>
                          <a:endParaRPr lang="en-US"/>
                        </a:p>
                      </a:txBody>
                      <a:tcPr>
                        <a:blipFill rotWithShape="1">
                          <a:blip r:embed="rId2"/>
                          <a:stretch>
                            <a:fillRect l="-99837" t="-154237" r="-99837" b="-131638"/>
                          </a:stretch>
                        </a:blipFill>
                      </a:tcPr>
                    </a:tc>
                    <a:tc>
                      <a:txBody>
                        <a:bodyPr/>
                        <a:lstStyle/>
                        <a:p>
                          <a:endParaRPr lang="en-US"/>
                        </a:p>
                      </a:txBody>
                      <a:tcPr anchor="ctr">
                        <a:blipFill rotWithShape="1">
                          <a:blip r:embed="rId2"/>
                          <a:stretch>
                            <a:fillRect l="-200163" t="-154237" b="-131638"/>
                          </a:stretch>
                        </a:blipFill>
                      </a:tcPr>
                    </a:tc>
                  </a:tr>
                  <a:tr h="1188720">
                    <a:tc>
                      <a:txBody>
                        <a:bodyPr/>
                        <a:lstStyle/>
                        <a:p>
                          <a:r>
                            <a:rPr lang="en-US" sz="3600" dirty="0" smtClean="0"/>
                            <a:t>SCRYPT</a:t>
                          </a:r>
                        </a:p>
                        <a:p>
                          <a:r>
                            <a:rPr lang="en-US" sz="3600" dirty="0" smtClean="0"/>
                            <a:t>(data</a:t>
                          </a:r>
                          <a:r>
                            <a:rPr lang="en-US" sz="3600" baseline="0" dirty="0" smtClean="0"/>
                            <a:t> dependent)</a:t>
                          </a:r>
                          <a:endParaRPr lang="en-US" sz="3600" dirty="0"/>
                        </a:p>
                      </a:txBody>
                      <a:tcPr/>
                    </a:tc>
                    <a:tc>
                      <a:txBody>
                        <a:bodyPr/>
                        <a:lstStyle/>
                        <a:p>
                          <a:r>
                            <a:rPr lang="en-US" sz="3200" dirty="0" smtClean="0"/>
                            <a:t>O(n</a:t>
                          </a:r>
                          <a:r>
                            <a:rPr lang="en-US" sz="3200" baseline="30000" dirty="0" smtClean="0"/>
                            <a:t>2</a:t>
                          </a:r>
                          <a:r>
                            <a:rPr lang="en-US" sz="3200" dirty="0" smtClean="0"/>
                            <a:t>)   [Naïve, P12]</a:t>
                          </a:r>
                          <a:endParaRPr lang="en-US" sz="3200" dirty="0"/>
                        </a:p>
                      </a:txBody>
                      <a:tcPr anchor="ctr"/>
                    </a:tc>
                    <a:tc>
                      <a:txBody>
                        <a:bodyPr/>
                        <a:lstStyle/>
                        <a:p>
                          <a:endParaRPr lang="en-US"/>
                        </a:p>
                      </a:txBody>
                      <a:tcPr anchor="ctr">
                        <a:blipFill rotWithShape="1">
                          <a:blip r:embed="rId2"/>
                          <a:stretch>
                            <a:fillRect l="-200163" t="-230769" b="-19487"/>
                          </a:stretch>
                        </a:blipFill>
                      </a:tcPr>
                    </a:tc>
                  </a:tr>
                </a:tbl>
              </a:graphicData>
            </a:graphic>
          </p:graphicFrame>
        </mc:Fallback>
      </mc:AlternateContent>
      <p:sp>
        <p:nvSpPr>
          <p:cNvPr id="6" name="TextBox 5"/>
          <p:cNvSpPr txBox="1"/>
          <p:nvPr/>
        </p:nvSpPr>
        <p:spPr>
          <a:xfrm>
            <a:off x="925689" y="6016978"/>
            <a:ext cx="9481506" cy="584775"/>
          </a:xfrm>
          <a:prstGeom prst="rect">
            <a:avLst/>
          </a:prstGeom>
          <a:noFill/>
        </p:spPr>
        <p:txBody>
          <a:bodyPr wrap="none" rtlCol="0">
            <a:spAutoFit/>
          </a:bodyPr>
          <a:lstStyle/>
          <a:p>
            <a:r>
              <a:rPr lang="en-US" sz="3200" dirty="0" smtClean="0"/>
              <a:t>Idea: Apply our attack recursively during balloon phases</a:t>
            </a:r>
            <a:endParaRPr lang="en-US" sz="3200" dirty="0"/>
          </a:p>
        </p:txBody>
      </p:sp>
      <p:cxnSp>
        <p:nvCxnSpPr>
          <p:cNvPr id="8" name="Straight Arrow Connector 7"/>
          <p:cNvCxnSpPr/>
          <p:nvPr/>
        </p:nvCxnSpPr>
        <p:spPr>
          <a:xfrm flipV="1">
            <a:off x="2099733" y="2765778"/>
            <a:ext cx="2257778" cy="3420533"/>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409244" y="3663245"/>
            <a:ext cx="965200" cy="2523066"/>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773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e,d</a:t>
            </a:r>
            <a:r>
              <a:rPr lang="en-US" dirty="0" smtClean="0"/>
              <a:t>)-reducible curve for Argon2i-A</a:t>
            </a:r>
            <a:endParaRPr lang="en-US"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6533661" y="5535967"/>
            <a:ext cx="388248" cy="584775"/>
          </a:xfrm>
          <a:prstGeom prst="rect">
            <a:avLst/>
          </a:prstGeom>
          <a:noFill/>
        </p:spPr>
        <p:txBody>
          <a:bodyPr wrap="none" rtlCol="0">
            <a:spAutoFit/>
          </a:bodyPr>
          <a:lstStyle/>
          <a:p>
            <a:r>
              <a:rPr lang="en-US" sz="3200" dirty="0" smtClean="0"/>
              <a:t>e</a:t>
            </a:r>
            <a:endParaRPr lang="en-US" sz="3200" dirty="0"/>
          </a:p>
        </p:txBody>
      </p:sp>
      <p:sp>
        <p:nvSpPr>
          <p:cNvPr id="6" name="TextBox 5"/>
          <p:cNvSpPr txBox="1"/>
          <p:nvPr/>
        </p:nvSpPr>
        <p:spPr>
          <a:xfrm rot="16200000">
            <a:off x="1203416" y="2997675"/>
            <a:ext cx="1769843" cy="584775"/>
          </a:xfrm>
          <a:prstGeom prst="rect">
            <a:avLst/>
          </a:prstGeom>
          <a:noFill/>
        </p:spPr>
        <p:txBody>
          <a:bodyPr wrap="none" rtlCol="0">
            <a:spAutoFit/>
          </a:bodyPr>
          <a:lstStyle/>
          <a:p>
            <a:r>
              <a:rPr lang="en-US" sz="3200" dirty="0" smtClean="0"/>
              <a:t>Depth (d)</a:t>
            </a:r>
            <a:endParaRPr lang="en-US" sz="3200"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025" t="28731" r="21878" b="24309"/>
          <a:stretch/>
        </p:blipFill>
        <p:spPr bwMode="auto">
          <a:xfrm>
            <a:off x="2432527" y="1436751"/>
            <a:ext cx="7025268" cy="4025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457795" y="4413903"/>
            <a:ext cx="1120628" cy="369332"/>
          </a:xfrm>
          <a:prstGeom prst="rect">
            <a:avLst/>
          </a:prstGeom>
          <a:noFill/>
        </p:spPr>
        <p:txBody>
          <a:bodyPr wrap="none" rtlCol="0">
            <a:spAutoFit/>
          </a:bodyPr>
          <a:lstStyle/>
          <a:p>
            <a:r>
              <a:rPr lang="en-US" b="1" dirty="0" smtClean="0">
                <a:solidFill>
                  <a:srgbClr val="0070C0"/>
                </a:solidFill>
              </a:rPr>
              <a:t>Reducible</a:t>
            </a:r>
            <a:endParaRPr lang="en-US" b="1" dirty="0">
              <a:solidFill>
                <a:srgbClr val="0070C0"/>
              </a:solidFill>
            </a:endParaRPr>
          </a:p>
        </p:txBody>
      </p:sp>
      <p:sp>
        <p:nvSpPr>
          <p:cNvPr id="10" name="TextBox 9"/>
          <p:cNvSpPr txBox="1"/>
          <p:nvPr/>
        </p:nvSpPr>
        <p:spPr>
          <a:xfrm>
            <a:off x="9457795" y="5145582"/>
            <a:ext cx="1490023" cy="369332"/>
          </a:xfrm>
          <a:prstGeom prst="rect">
            <a:avLst/>
          </a:prstGeom>
          <a:noFill/>
        </p:spPr>
        <p:txBody>
          <a:bodyPr wrap="none" rtlCol="0">
            <a:spAutoFit/>
          </a:bodyPr>
          <a:lstStyle/>
          <a:p>
            <a:r>
              <a:rPr lang="en-US" b="1" dirty="0" smtClean="0">
                <a:solidFill>
                  <a:srgbClr val="7030A0"/>
                </a:solidFill>
              </a:rPr>
              <a:t>Depth Robust</a:t>
            </a:r>
            <a:endParaRPr lang="en-US" b="1" dirty="0">
              <a:solidFill>
                <a:srgbClr val="7030A0"/>
              </a:solidFill>
            </a:endParaRPr>
          </a:p>
        </p:txBody>
      </p:sp>
      <p:cxnSp>
        <p:nvCxnSpPr>
          <p:cNvPr id="7" name="Straight Arrow Connector 6"/>
          <p:cNvCxnSpPr/>
          <p:nvPr/>
        </p:nvCxnSpPr>
        <p:spPr>
          <a:xfrm>
            <a:off x="3861219" y="3770489"/>
            <a:ext cx="13607" cy="643414"/>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755806" y="3290063"/>
            <a:ext cx="2547492" cy="461665"/>
          </a:xfrm>
          <a:prstGeom prst="rect">
            <a:avLst/>
          </a:prstGeom>
          <a:noFill/>
        </p:spPr>
        <p:txBody>
          <a:bodyPr wrap="none" rtlCol="0">
            <a:spAutoFit/>
          </a:bodyPr>
          <a:lstStyle/>
          <a:p>
            <a:r>
              <a:rPr lang="en-US" sz="2400" b="1" dirty="0" smtClean="0">
                <a:solidFill>
                  <a:srgbClr val="00B050"/>
                </a:solidFill>
              </a:rPr>
              <a:t>Gap: O(</a:t>
            </a:r>
            <a:r>
              <a:rPr lang="en-US" sz="2400" b="1" dirty="0" err="1" smtClean="0">
                <a:solidFill>
                  <a:srgbClr val="00B050"/>
                </a:solidFill>
              </a:rPr>
              <a:t>polylog</a:t>
            </a:r>
            <a:r>
              <a:rPr lang="en-US" sz="2400" b="1" dirty="0" smtClean="0">
                <a:solidFill>
                  <a:srgbClr val="00B050"/>
                </a:solidFill>
              </a:rPr>
              <a:t>(n))</a:t>
            </a:r>
            <a:endParaRPr lang="en-US" sz="2400" b="1" dirty="0">
              <a:solidFill>
                <a:srgbClr val="00B050"/>
              </a:solidFill>
            </a:endParaRPr>
          </a:p>
        </p:txBody>
      </p:sp>
      <p:cxnSp>
        <p:nvCxnSpPr>
          <p:cNvPr id="15" name="Straight Arrow Connector 14"/>
          <p:cNvCxnSpPr/>
          <p:nvPr/>
        </p:nvCxnSpPr>
        <p:spPr>
          <a:xfrm flipV="1">
            <a:off x="2688888" y="2377673"/>
            <a:ext cx="2307772" cy="6470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660571" y="1654629"/>
            <a:ext cx="184731" cy="369332"/>
          </a:xfrm>
          <a:prstGeom prst="rect">
            <a:avLst/>
          </a:prstGeom>
          <a:noFill/>
        </p:spPr>
        <p:txBody>
          <a:bodyPr wrap="none" rtlCol="0">
            <a:spAutoFit/>
          </a:bodyPr>
          <a:lstStyle/>
          <a:p>
            <a:endParaRPr lang="en-US" dirty="0"/>
          </a:p>
        </p:txBody>
      </p:sp>
      <mc:AlternateContent xmlns:mc="http://schemas.openxmlformats.org/markup-compatibility/2006" xmlns:a14="http://schemas.microsoft.com/office/drawing/2010/main">
        <mc:Choice Requires="a14">
          <p:sp>
            <p:nvSpPr>
              <p:cNvPr id="19" name="TextBox 18"/>
              <p:cNvSpPr txBox="1"/>
              <p:nvPr/>
            </p:nvSpPr>
            <p:spPr>
              <a:xfrm>
                <a:off x="5029552" y="2113626"/>
                <a:ext cx="3662285" cy="528093"/>
              </a:xfrm>
              <a:prstGeom prst="rect">
                <a:avLst/>
              </a:prstGeom>
              <a:noFill/>
            </p:spPr>
            <p:txBody>
              <a:bodyPr wrap="none" rtlCol="0">
                <a:spAutoFit/>
              </a:bodyPr>
              <a:lstStyle/>
              <a:p>
                <a14:m>
                  <m:oMath xmlns:m="http://schemas.openxmlformats.org/officeDocument/2006/math">
                    <m:r>
                      <a:rPr lang="en-US" sz="2800" b="0" i="1" smtClean="0">
                        <a:latin typeface="Cambria Math"/>
                      </a:rPr>
                      <m:t>𝑒</m:t>
                    </m:r>
                    <m:r>
                      <a:rPr lang="en-US" sz="2800" b="0" i="1" smtClean="0">
                        <a:latin typeface="Cambria Math"/>
                      </a:rPr>
                      <m:t>=</m:t>
                    </m:r>
                    <m:sSup>
                      <m:sSupPr>
                        <m:ctrlPr>
                          <a:rPr lang="en-US" sz="2800" b="0" i="1" smtClean="0">
                            <a:latin typeface="Cambria Math" panose="02040503050406030204" pitchFamily="18" charset="0"/>
                          </a:rPr>
                        </m:ctrlPr>
                      </m:sSupPr>
                      <m:e>
                        <m:r>
                          <a:rPr lang="en-US" sz="2800" b="0" i="1" smtClean="0">
                            <a:latin typeface="Cambria Math"/>
                          </a:rPr>
                          <m:t>𝑛</m:t>
                        </m:r>
                      </m:e>
                      <m:sup>
                        <m:r>
                          <a:rPr lang="en-US" sz="2800" b="0" i="1" smtClean="0">
                            <a:latin typeface="Cambria Math"/>
                          </a:rPr>
                          <m:t>0.75</m:t>
                        </m:r>
                      </m:sup>
                    </m:sSup>
                    <m:func>
                      <m:funcPr>
                        <m:ctrlPr>
                          <a:rPr lang="en-US" sz="2800" b="0" i="1" smtClean="0">
                            <a:latin typeface="Cambria Math" panose="02040503050406030204" pitchFamily="18" charset="0"/>
                          </a:rPr>
                        </m:ctrlPr>
                      </m:funcPr>
                      <m:fName>
                        <m:r>
                          <m:rPr>
                            <m:sty m:val="p"/>
                          </m:rPr>
                          <a:rPr lang="en-US" sz="2800" b="0" i="0" smtClean="0">
                            <a:latin typeface="Cambria Math"/>
                          </a:rPr>
                          <m:t>log</m:t>
                        </m:r>
                      </m:fName>
                      <m:e>
                        <m:r>
                          <a:rPr lang="en-US" sz="2800" b="0" i="1" smtClean="0">
                            <a:latin typeface="Cambria Math"/>
                          </a:rPr>
                          <m:t>𝑛</m:t>
                        </m:r>
                      </m:e>
                    </m:func>
                  </m:oMath>
                </a14:m>
                <a:r>
                  <a:rPr lang="en-US" sz="2800" dirty="0" smtClean="0"/>
                  <a:t>, </a:t>
                </a:r>
                <a14:m>
                  <m:oMath xmlns:m="http://schemas.openxmlformats.org/officeDocument/2006/math">
                    <m:r>
                      <m:rPr>
                        <m:sty m:val="p"/>
                      </m:rPr>
                      <a:rPr lang="en-US" sz="2800" b="0" i="0" smtClean="0">
                        <a:latin typeface="Cambria Math"/>
                      </a:rPr>
                      <m:t>d</m:t>
                    </m:r>
                    <m:r>
                      <a:rPr lang="en-US" sz="2800" b="0" i="0" smtClean="0">
                        <a:latin typeface="Cambria Math"/>
                      </a:rPr>
                      <m:t>=</m:t>
                    </m:r>
                    <m:rad>
                      <m:radPr>
                        <m:degHide m:val="on"/>
                        <m:ctrlPr>
                          <a:rPr lang="en-US" sz="2800" i="1" smtClean="0">
                            <a:latin typeface="Cambria Math" panose="02040503050406030204" pitchFamily="18" charset="0"/>
                          </a:rPr>
                        </m:ctrlPr>
                      </m:radPr>
                      <m:deg/>
                      <m:e>
                        <m:r>
                          <a:rPr lang="en-US" sz="2800" b="0" i="1" smtClean="0">
                            <a:latin typeface="Cambria Math"/>
                          </a:rPr>
                          <m:t>𝑛</m:t>
                        </m:r>
                      </m:e>
                    </m:rad>
                  </m:oMath>
                </a14:m>
                <a:endParaRPr lang="en-US" sz="2800" dirty="0"/>
              </a:p>
            </p:txBody>
          </p:sp>
        </mc:Choice>
        <mc:Fallback xmlns="">
          <p:sp>
            <p:nvSpPr>
              <p:cNvPr id="19" name="TextBox 18"/>
              <p:cNvSpPr txBox="1">
                <a:spLocks noRot="1" noChangeAspect="1" noMove="1" noResize="1" noEditPoints="1" noAdjustHandles="1" noChangeArrowheads="1" noChangeShapeType="1" noTextEdit="1"/>
              </p:cNvSpPr>
              <p:nvPr/>
            </p:nvSpPr>
            <p:spPr>
              <a:xfrm>
                <a:off x="5029552" y="2113626"/>
                <a:ext cx="3662285" cy="528093"/>
              </a:xfrm>
              <a:prstGeom prst="rect">
                <a:avLst/>
              </a:prstGeom>
              <a:blipFill rotWithShape="1">
                <a:blip r:embed="rId3"/>
                <a:stretch>
                  <a:fillRect t="-9302" b="-33721"/>
                </a:stretch>
              </a:blipFill>
            </p:spPr>
            <p:txBody>
              <a:bodyPr/>
              <a:lstStyle/>
              <a:p>
                <a:r>
                  <a:rPr lang="en-US">
                    <a:noFill/>
                  </a:rPr>
                  <a:t> </a:t>
                </a:r>
              </a:p>
            </p:txBody>
          </p:sp>
        </mc:Fallback>
      </mc:AlternateContent>
      <p:cxnSp>
        <p:nvCxnSpPr>
          <p:cNvPr id="22" name="Straight Arrow Connector 21"/>
          <p:cNvCxnSpPr/>
          <p:nvPr/>
        </p:nvCxnSpPr>
        <p:spPr>
          <a:xfrm flipV="1">
            <a:off x="5551714" y="3910940"/>
            <a:ext cx="631163" cy="10638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6215769" y="3646892"/>
                <a:ext cx="3640099" cy="523220"/>
              </a:xfrm>
              <a:prstGeom prst="rect">
                <a:avLst/>
              </a:prstGeom>
              <a:noFill/>
            </p:spPr>
            <p:txBody>
              <a:bodyPr wrap="none" rtlCol="0">
                <a:spAutoFit/>
              </a:bodyPr>
              <a:lstStyle/>
              <a:p>
                <a14:m>
                  <m:oMath xmlns:m="http://schemas.openxmlformats.org/officeDocument/2006/math">
                    <m:r>
                      <a:rPr lang="en-US" sz="2800" b="0" i="1" smtClean="0">
                        <a:latin typeface="Cambria Math"/>
                      </a:rPr>
                      <m:t>𝑒</m:t>
                    </m:r>
                    <m:r>
                      <a:rPr lang="en-US" sz="2800" b="0" i="1" smtClean="0">
                        <a:latin typeface="Cambria Math"/>
                      </a:rPr>
                      <m:t>=</m:t>
                    </m:r>
                    <m:sSup>
                      <m:sSupPr>
                        <m:ctrlPr>
                          <a:rPr lang="en-US" sz="2800" b="0" i="1" smtClean="0">
                            <a:latin typeface="Cambria Math" panose="02040503050406030204" pitchFamily="18" charset="0"/>
                          </a:rPr>
                        </m:ctrlPr>
                      </m:sSupPr>
                      <m:e>
                        <m:r>
                          <a:rPr lang="en-US" sz="2800" b="0" i="1" smtClean="0">
                            <a:latin typeface="Cambria Math"/>
                          </a:rPr>
                          <m:t>𝑛</m:t>
                        </m:r>
                      </m:e>
                      <m:sup>
                        <m:r>
                          <a:rPr lang="en-US" sz="2800" b="0" i="1" smtClean="0">
                            <a:latin typeface="Cambria Math"/>
                          </a:rPr>
                          <m:t>0.9</m:t>
                        </m:r>
                      </m:sup>
                    </m:sSup>
                    <m:func>
                      <m:funcPr>
                        <m:ctrlPr>
                          <a:rPr lang="en-US" sz="2800" b="0" i="1" smtClean="0">
                            <a:latin typeface="Cambria Math" panose="02040503050406030204" pitchFamily="18" charset="0"/>
                          </a:rPr>
                        </m:ctrlPr>
                      </m:funcPr>
                      <m:fName>
                        <m:r>
                          <m:rPr>
                            <m:sty m:val="p"/>
                          </m:rPr>
                          <a:rPr lang="en-US" sz="2800" b="0" i="0" smtClean="0">
                            <a:latin typeface="Cambria Math"/>
                          </a:rPr>
                          <m:t>log</m:t>
                        </m:r>
                      </m:fName>
                      <m:e>
                        <m:r>
                          <a:rPr lang="en-US" sz="2800" b="0" i="1" smtClean="0">
                            <a:latin typeface="Cambria Math"/>
                          </a:rPr>
                          <m:t>𝑛</m:t>
                        </m:r>
                      </m:e>
                    </m:func>
                  </m:oMath>
                </a14:m>
                <a:r>
                  <a:rPr lang="en-US" sz="2800" dirty="0" smtClean="0"/>
                  <a:t>, </a:t>
                </a:r>
                <a14:m>
                  <m:oMath xmlns:m="http://schemas.openxmlformats.org/officeDocument/2006/math">
                    <m:r>
                      <m:rPr>
                        <m:sty m:val="p"/>
                      </m:rPr>
                      <a:rPr lang="en-US" sz="2800" b="0" i="0" smtClean="0">
                        <a:latin typeface="Cambria Math"/>
                      </a:rPr>
                      <m:t>d</m:t>
                    </m:r>
                    <m:r>
                      <a:rPr lang="en-US" sz="2800" b="0" i="0" smtClean="0">
                        <a:latin typeface="Cambria Math"/>
                      </a:rPr>
                      <m:t>=</m:t>
                    </m:r>
                    <m:sSup>
                      <m:sSupPr>
                        <m:ctrlPr>
                          <a:rPr lang="en-US" sz="2800" b="0" i="1" smtClean="0">
                            <a:latin typeface="Cambria Math" panose="02040503050406030204" pitchFamily="18" charset="0"/>
                          </a:rPr>
                        </m:ctrlPr>
                      </m:sSupPr>
                      <m:e>
                        <m:r>
                          <a:rPr lang="en-US" sz="2800" b="0" i="1" smtClean="0">
                            <a:latin typeface="Cambria Math"/>
                          </a:rPr>
                          <m:t>𝑛</m:t>
                        </m:r>
                      </m:e>
                      <m:sup>
                        <m:r>
                          <a:rPr lang="en-US" sz="2800" b="0" i="1" smtClean="0">
                            <a:latin typeface="Cambria Math"/>
                          </a:rPr>
                          <m:t>0.2</m:t>
                        </m:r>
                      </m:sup>
                    </m:sSup>
                  </m:oMath>
                </a14:m>
                <a:endParaRPr lang="en-US" sz="2800" dirty="0"/>
              </a:p>
            </p:txBody>
          </p:sp>
        </mc:Choice>
        <mc:Fallback xmlns="">
          <p:sp>
            <p:nvSpPr>
              <p:cNvPr id="23" name="TextBox 22"/>
              <p:cNvSpPr txBox="1">
                <a:spLocks noRot="1" noChangeAspect="1" noMove="1" noResize="1" noEditPoints="1" noAdjustHandles="1" noChangeArrowheads="1" noChangeShapeType="1" noTextEdit="1"/>
              </p:cNvSpPr>
              <p:nvPr/>
            </p:nvSpPr>
            <p:spPr>
              <a:xfrm>
                <a:off x="6215769" y="3646892"/>
                <a:ext cx="3640099" cy="523220"/>
              </a:xfrm>
              <a:prstGeom prst="rect">
                <a:avLst/>
              </a:prstGeom>
              <a:blipFill rotWithShape="1">
                <a:blip r:embed="rId4"/>
                <a:stretch>
                  <a:fillRect t="-10465" b="-32558"/>
                </a:stretch>
              </a:blipFill>
            </p:spPr>
            <p:txBody>
              <a:bodyPr/>
              <a:lstStyle/>
              <a:p>
                <a:r>
                  <a:rPr lang="en-US">
                    <a:noFill/>
                  </a:rPr>
                  <a:t> </a:t>
                </a:r>
              </a:p>
            </p:txBody>
          </p:sp>
        </mc:Fallback>
      </mc:AlternateContent>
    </p:spTree>
    <p:extLst>
      <p:ext uri="{BB962C8B-B14F-4D97-AF65-F5344CB8AC3E}">
        <p14:creationId xmlns:p14="http://schemas.microsoft.com/office/powerpoint/2010/main" val="283553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3"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Attack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𝐶𝐶</m:t>
                      </m:r>
                      <m:d>
                        <m:dPr>
                          <m:ctrlPr>
                            <a:rPr lang="en-US" b="0" i="1" smtClean="0">
                              <a:latin typeface="Cambria Math" panose="02040503050406030204" pitchFamily="18" charset="0"/>
                            </a:rPr>
                          </m:ctrlPr>
                        </m:dPr>
                        <m:e>
                          <m:r>
                            <a:rPr lang="en-US" b="0" i="1" smtClean="0">
                              <a:latin typeface="Cambria Math"/>
                            </a:rPr>
                            <m:t>𝐺</m:t>
                          </m:r>
                        </m:e>
                      </m:d>
                      <m:r>
                        <a:rPr lang="en-US" b="0" i="1" smtClean="0">
                          <a:latin typeface="Cambria Math"/>
                          <a:ea typeface="Cambria Math"/>
                        </a:rPr>
                        <m:t>≤</m:t>
                      </m:r>
                      <m:r>
                        <a:rPr lang="en-US" i="1">
                          <a:latin typeface="Cambria Math" panose="02040503050406030204" pitchFamily="18" charset="0"/>
                        </a:rPr>
                        <m:t>𝑒𝑛</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𝑛</m:t>
                          </m:r>
                        </m:num>
                        <m:den>
                          <m:r>
                            <a:rPr lang="en-US" b="0" i="1" smtClean="0">
                              <a:latin typeface="Cambria Math"/>
                            </a:rPr>
                            <m:t>𝑒</m:t>
                          </m:r>
                        </m:den>
                      </m:f>
                      <m:r>
                        <a:rPr lang="en-US" i="1">
                          <a:latin typeface="Cambria Math" panose="02040503050406030204" pitchFamily="18" charset="0"/>
                        </a:rPr>
                        <m:t>𝑛𝑑</m:t>
                      </m:r>
                    </m:oMath>
                  </m:oMathPara>
                </a14:m>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a:rPr>
                        <m:t>𝐶𝐶</m:t>
                      </m:r>
                      <m:d>
                        <m:dPr>
                          <m:ctrlPr>
                            <a:rPr lang="en-US" i="1">
                              <a:latin typeface="Cambria Math" panose="02040503050406030204" pitchFamily="18" charset="0"/>
                            </a:rPr>
                          </m:ctrlPr>
                        </m:dPr>
                        <m:e>
                          <m:r>
                            <a:rPr lang="en-US" i="1">
                              <a:latin typeface="Cambria Math"/>
                            </a:rPr>
                            <m:t>𝐺</m:t>
                          </m:r>
                        </m:e>
                      </m:d>
                      <m:r>
                        <a:rPr lang="en-US" i="1">
                          <a:latin typeface="Cambria Math"/>
                          <a:ea typeface="Cambria Math"/>
                        </a:rPr>
                        <m:t>≤</m:t>
                      </m:r>
                      <m:r>
                        <a:rPr lang="en-US" i="1">
                          <a:latin typeface="Cambria Math" panose="02040503050406030204" pitchFamily="18" charset="0"/>
                        </a:rPr>
                        <m:t>𝑒𝑛</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a:rPr>
                            <m:t>𝑒</m:t>
                          </m:r>
                        </m:den>
                      </m:f>
                      <m:r>
                        <a:rPr lang="en-US" b="0" i="1" smtClean="0">
                          <a:latin typeface="Cambria Math"/>
                        </a:rPr>
                        <m:t>𝐶𝐶</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𝐺</m:t>
                          </m:r>
                        </m:e>
                        <m:sup>
                          <m:r>
                            <a:rPr lang="en-US" b="0" i="1" smtClean="0">
                              <a:latin typeface="Cambria Math"/>
                            </a:rPr>
                            <m:t>′</m:t>
                          </m:r>
                        </m:sup>
                      </m:sSup>
                      <m:r>
                        <a:rPr lang="en-US" b="0" i="1" smtClean="0">
                          <a:latin typeface="Cambria Math"/>
                        </a:rPr>
                        <m:t>)</m:t>
                      </m:r>
                    </m:oMath>
                  </m:oMathPara>
                </a14:m>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a:rPr>
                        <m:t>𝐶𝐶</m:t>
                      </m:r>
                      <m:d>
                        <m:dPr>
                          <m:ctrlPr>
                            <a:rPr lang="en-US" i="1">
                              <a:latin typeface="Cambria Math" panose="02040503050406030204" pitchFamily="18" charset="0"/>
                            </a:rPr>
                          </m:ctrlPr>
                        </m:dPr>
                        <m:e>
                          <m:r>
                            <a:rPr lang="en-US" i="1">
                              <a:latin typeface="Cambria Math"/>
                            </a:rPr>
                            <m:t>𝐺</m:t>
                          </m:r>
                        </m:e>
                      </m:d>
                      <m:r>
                        <a:rPr lang="en-US" i="1">
                          <a:latin typeface="Cambria Math"/>
                          <a:ea typeface="Cambria Math"/>
                        </a:rPr>
                        <m:t>≤</m:t>
                      </m:r>
                      <m:r>
                        <a:rPr lang="en-US" i="1">
                          <a:latin typeface="Cambria Math" panose="02040503050406030204" pitchFamily="18" charset="0"/>
                        </a:rPr>
                        <m:t>𝑒</m:t>
                      </m:r>
                      <m:r>
                        <a:rPr lang="en-US" b="0" i="1" baseline="-25000" smtClean="0">
                          <a:latin typeface="Cambria Math"/>
                        </a:rPr>
                        <m:t>1</m:t>
                      </m:r>
                      <m:r>
                        <a:rPr lang="en-US" i="1">
                          <a:latin typeface="Cambria Math" panose="02040503050406030204" pitchFamily="18" charset="0"/>
                        </a:rPr>
                        <m:t>𝑛</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a:rPr>
                            <m:t>𝑒</m:t>
                          </m:r>
                          <m:r>
                            <a:rPr lang="en-US" b="0" i="1" baseline="-25000" smtClean="0">
                              <a:latin typeface="Cambria Math"/>
                            </a:rPr>
                            <m:t>1</m:t>
                          </m:r>
                        </m:den>
                      </m:f>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a:rPr>
                                <m:t>𝑒</m:t>
                              </m:r>
                            </m:e>
                            <m:sub>
                              <m:r>
                                <a:rPr lang="en-US" b="0" i="1" smtClean="0">
                                  <a:latin typeface="Cambria Math"/>
                                </a:rPr>
                                <m:t>2</m:t>
                              </m:r>
                            </m:sub>
                          </m:sSub>
                          <m:sSub>
                            <m:sSubPr>
                              <m:ctrlPr>
                                <a:rPr lang="en-US" i="1" smtClean="0">
                                  <a:latin typeface="Cambria Math" panose="02040503050406030204" pitchFamily="18" charset="0"/>
                                </a:rPr>
                              </m:ctrlPr>
                            </m:sSubPr>
                            <m:e>
                              <m:r>
                                <a:rPr lang="en-US" b="0" i="1" smtClean="0">
                                  <a:latin typeface="Cambria Math"/>
                                </a:rPr>
                                <m:t>𝑑</m:t>
                              </m:r>
                            </m:e>
                            <m:sub>
                              <m:r>
                                <a:rPr lang="en-US" b="0" i="1" smtClean="0">
                                  <a:latin typeface="Cambria Math"/>
                                </a:rPr>
                                <m:t>1</m:t>
                              </m:r>
                            </m:sub>
                          </m:sSub>
                          <m:r>
                            <a:rPr lang="en-US" b="0" i="1" smtClean="0">
                              <a:latin typeface="Cambria Math"/>
                            </a:rPr>
                            <m:t>+</m:t>
                          </m:r>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a:rPr>
                                <m:t>𝑒</m:t>
                              </m:r>
                              <m:r>
                                <a:rPr lang="en-US" b="0" i="1" baseline="-25000" smtClean="0">
                                  <a:latin typeface="Cambria Math"/>
                                </a:rPr>
                                <m:t>2</m:t>
                              </m:r>
                            </m:den>
                          </m:f>
                          <m:sSub>
                            <m:sSubPr>
                              <m:ctrlPr>
                                <a:rPr lang="en-US" i="1">
                                  <a:latin typeface="Cambria Math" panose="02040503050406030204" pitchFamily="18" charset="0"/>
                                </a:rPr>
                              </m:ctrlPr>
                            </m:sSubPr>
                            <m:e>
                              <m:r>
                                <a:rPr lang="en-US" i="1">
                                  <a:latin typeface="Cambria Math"/>
                                </a:rPr>
                                <m:t>𝑑</m:t>
                              </m:r>
                            </m:e>
                            <m:sub>
                              <m:r>
                                <a:rPr lang="en-US" b="0" i="1" smtClean="0">
                                  <a:latin typeface="Cambria Math"/>
                                </a:rPr>
                                <m:t>2</m:t>
                              </m:r>
                            </m:sub>
                          </m:sSub>
                          <m:r>
                            <a:rPr lang="en-US" b="0" i="1" smtClean="0">
                              <a:latin typeface="Cambria Math"/>
                            </a:rPr>
                            <m:t>𝑛</m:t>
                          </m:r>
                        </m:e>
                      </m:d>
                    </m:oMath>
                  </m:oMathPara>
                </a14:m>
                <a:endParaRPr lang="en-US" dirty="0" smtClean="0"/>
              </a:p>
              <a:p>
                <a:pPr marL="0" indent="0">
                  <a:buNone/>
                </a:pPr>
                <a:endParaRPr lang="en-US" dirty="0"/>
              </a:p>
              <a:p>
                <a:pPr marL="0" indent="0" algn="ctr">
                  <a:buNone/>
                </a:pPr>
                <a:r>
                  <a:rPr lang="en-US" b="1" dirty="0" smtClean="0">
                    <a:solidFill>
                      <a:srgbClr val="00B050"/>
                    </a:solidFill>
                  </a:rPr>
                  <a:t>….</a:t>
                </a:r>
                <a:endParaRPr lang="en-US" b="1" dirty="0">
                  <a:solidFill>
                    <a:srgbClr val="00B05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US">
                    <a:noFill/>
                  </a:rPr>
                  <a:t> </a:t>
                </a:r>
              </a:p>
            </p:txBody>
          </p:sp>
        </mc:Fallback>
      </mc:AlternateContent>
      <p:sp>
        <p:nvSpPr>
          <p:cNvPr id="4" name="Oval 3"/>
          <p:cNvSpPr/>
          <p:nvPr/>
        </p:nvSpPr>
        <p:spPr>
          <a:xfrm>
            <a:off x="7086600" y="1861457"/>
            <a:ext cx="957943" cy="696686"/>
          </a:xfrm>
          <a:prstGeom prst="ellipse">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760028" y="2993571"/>
            <a:ext cx="1469572" cy="696686"/>
          </a:xfrm>
          <a:prstGeom prst="ellipse">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177642" y="3929741"/>
            <a:ext cx="2803072" cy="1306287"/>
          </a:xfrm>
          <a:prstGeom prst="ellipse">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811911" y="3934981"/>
            <a:ext cx="835378" cy="1306287"/>
          </a:xfrm>
          <a:prstGeom prst="ellipse">
            <a:avLst/>
          </a:prstGeom>
          <a:solidFill>
            <a:srgbClr val="00B05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596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Depth-robustness is a necessary  and sufficient for secure </a:t>
            </a:r>
            <a:r>
              <a:rPr lang="en-US" dirty="0" err="1" smtClean="0"/>
              <a:t>iMHFs</a:t>
            </a:r>
            <a:endParaRPr lang="en-US" dirty="0" smtClean="0"/>
          </a:p>
          <a:p>
            <a:pPr lvl="1"/>
            <a:r>
              <a:rPr lang="en-US" dirty="0" smtClean="0"/>
              <a:t>[AB16] [ABP16]</a:t>
            </a:r>
          </a:p>
          <a:p>
            <a:endParaRPr lang="en-US" dirty="0" smtClean="0"/>
          </a:p>
          <a:p>
            <a:r>
              <a:rPr lang="en-US" dirty="0" smtClean="0"/>
              <a:t>Big Challenge: Improved </a:t>
            </a:r>
            <a:r>
              <a:rPr lang="en-US" dirty="0"/>
              <a:t>Constructions of Depth-Robust Graphs</a:t>
            </a:r>
          </a:p>
          <a:p>
            <a:pPr lvl="1"/>
            <a:r>
              <a:rPr lang="en-US" dirty="0" smtClean="0"/>
              <a:t>We already have constructions in theory [EGS77, PR80</a:t>
            </a:r>
            <a:r>
              <a:rPr lang="en-US" dirty="0"/>
              <a:t>, </a:t>
            </a:r>
            <a:r>
              <a:rPr lang="en-US" dirty="0" smtClean="0"/>
              <a:t>…]</a:t>
            </a:r>
            <a:endParaRPr lang="en-US" dirty="0"/>
          </a:p>
          <a:p>
            <a:pPr lvl="1"/>
            <a:r>
              <a:rPr lang="en-US" dirty="0" smtClean="0"/>
              <a:t>But constants </a:t>
            </a:r>
            <a:r>
              <a:rPr lang="en-US" dirty="0"/>
              <a:t>matter</a:t>
            </a:r>
            <a:r>
              <a:rPr lang="en-US" dirty="0" smtClean="0"/>
              <a:t>!</a:t>
            </a:r>
          </a:p>
          <a:p>
            <a:pPr lvl="1"/>
            <a:endParaRPr lang="en-US" dirty="0"/>
          </a:p>
          <a:p>
            <a:endParaRPr lang="en-US" dirty="0"/>
          </a:p>
        </p:txBody>
      </p:sp>
    </p:spTree>
    <p:extLst>
      <p:ext uri="{BB962C8B-B14F-4D97-AF65-F5344CB8AC3E}">
        <p14:creationId xmlns:p14="http://schemas.microsoft.com/office/powerpoint/2010/main" val="220763795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Open Questions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Computational Complexity of Pebbling</a:t>
                </a:r>
              </a:p>
              <a:p>
                <a:pPr lvl="1"/>
                <a:r>
                  <a:rPr lang="en-US" dirty="0" smtClean="0"/>
                  <a:t>NP-Hard to determine CC(G)               [BZ16]</a:t>
                </a:r>
              </a:p>
              <a:p>
                <a:pPr lvl="1"/>
                <a:r>
                  <a:rPr lang="en-US" dirty="0" smtClean="0"/>
                  <a:t>Hardness of Approximation?</a:t>
                </a:r>
              </a:p>
              <a:p>
                <a:pPr lvl="1"/>
                <a:endParaRPr lang="en-US" dirty="0"/>
              </a:p>
              <a:p>
                <a:r>
                  <a:rPr lang="en-US" dirty="0" smtClean="0"/>
                  <a:t>What is CC(Argon2i-B)?</a:t>
                </a:r>
              </a:p>
              <a:p>
                <a:pPr lvl="1"/>
                <a:r>
                  <a:rPr lang="en-US" dirty="0" smtClean="0"/>
                  <a:t>Upper Bound: O(n</a:t>
                </a:r>
                <a:r>
                  <a:rPr lang="en-US" baseline="30000" dirty="0" smtClean="0"/>
                  <a:t>1.8</a:t>
                </a:r>
                <a:r>
                  <a:rPr lang="en-US" dirty="0" smtClean="0"/>
                  <a:t>)                            [AB16b]</a:t>
                </a:r>
              </a:p>
              <a:p>
                <a:pPr lvl="1"/>
                <a:r>
                  <a:rPr lang="en-US" dirty="0"/>
                  <a:t>Recursive attack: O(n</a:t>
                </a:r>
                <a:r>
                  <a:rPr lang="en-US" baseline="30000" dirty="0"/>
                  <a:t>1.77</a:t>
                </a:r>
                <a:r>
                  <a:rPr lang="en-US" dirty="0"/>
                  <a:t>)    </a:t>
                </a:r>
                <a:r>
                  <a:rPr lang="en-US" dirty="0" smtClean="0"/>
                  <a:t>                  [</a:t>
                </a:r>
                <a:r>
                  <a:rPr lang="en-US" dirty="0"/>
                  <a:t>BZ16b</a:t>
                </a:r>
                <a:r>
                  <a:rPr lang="en-US" dirty="0" smtClean="0"/>
                  <a:t>]+[ABP16]</a:t>
                </a:r>
                <a:endParaRPr lang="en-US" dirty="0"/>
              </a:p>
              <a:p>
                <a:pPr lvl="1"/>
                <a:r>
                  <a:rPr lang="en-US" dirty="0" smtClean="0"/>
                  <a:t>Lower Bound: </a:t>
                </a:r>
                <a14:m>
                  <m:oMath xmlns:m="http://schemas.openxmlformats.org/officeDocument/2006/math">
                    <m:r>
                      <a:rPr lang="en-US" b="0" i="0" dirty="0" smtClean="0">
                        <a:latin typeface="Cambria Math"/>
                        <a:ea typeface="Cambria Math"/>
                      </a:rPr>
                      <m:t>     </m:t>
                    </m:r>
                    <m:r>
                      <m:rPr>
                        <m:sty m:val="p"/>
                      </m:rPr>
                      <a:rPr lang="el-GR" i="1" dirty="0">
                        <a:latin typeface="Cambria Math"/>
                        <a:ea typeface="Cambria Math"/>
                      </a:rPr>
                      <m:t>Ω</m:t>
                    </m:r>
                  </m:oMath>
                </a14:m>
                <a:r>
                  <a:rPr lang="en-US" dirty="0" smtClean="0"/>
                  <a:t>(n</a:t>
                </a:r>
                <a:r>
                  <a:rPr lang="en-US" baseline="30000" dirty="0" smtClean="0"/>
                  <a:t>1.66</a:t>
                </a:r>
                <a:r>
                  <a:rPr lang="en-US" dirty="0" smtClean="0"/>
                  <a:t>)</a:t>
                </a:r>
                <a:r>
                  <a:rPr lang="en-US" dirty="0" smtClean="0">
                    <a:ea typeface="Cambria Math" panose="02040503050406030204" pitchFamily="18" charset="0"/>
                  </a:rPr>
                  <a:t>                      </a:t>
                </a:r>
                <a:r>
                  <a:rPr lang="en-US" dirty="0" smtClean="0"/>
                  <a:t>[</a:t>
                </a:r>
                <a:r>
                  <a:rPr lang="en-US" dirty="0"/>
                  <a:t>BZ16b]</a:t>
                </a: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2241"/>
                </a:stretch>
              </a:blipFill>
            </p:spPr>
            <p:txBody>
              <a:bodyPr/>
              <a:lstStyle/>
              <a:p>
                <a:r>
                  <a:rPr lang="en-US">
                    <a:noFill/>
                  </a:rPr>
                  <a:t> </a:t>
                </a:r>
              </a:p>
            </p:txBody>
          </p:sp>
        </mc:Fallback>
      </mc:AlternateContent>
      <p:sp>
        <p:nvSpPr>
          <p:cNvPr id="4" name="Right Brace 3"/>
          <p:cNvSpPr/>
          <p:nvPr/>
        </p:nvSpPr>
        <p:spPr>
          <a:xfrm>
            <a:off x="4746171" y="4299857"/>
            <a:ext cx="326572" cy="892629"/>
          </a:xfrm>
          <a:prstGeom prst="rightBrace">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5072743" y="5918920"/>
            <a:ext cx="3417089" cy="584775"/>
          </a:xfrm>
          <a:prstGeom prst="rect">
            <a:avLst/>
          </a:prstGeom>
          <a:noFill/>
        </p:spPr>
        <p:txBody>
          <a:bodyPr wrap="none" rtlCol="0">
            <a:spAutoFit/>
          </a:bodyPr>
          <a:lstStyle/>
          <a:p>
            <a:r>
              <a:rPr lang="en-US" sz="3200" b="1" dirty="0" smtClean="0"/>
              <a:t>Large Gap Remains</a:t>
            </a:r>
            <a:endParaRPr lang="en-US" sz="3200" dirty="0"/>
          </a:p>
        </p:txBody>
      </p:sp>
      <p:cxnSp>
        <p:nvCxnSpPr>
          <p:cNvPr id="6" name="Straight Arrow Connector 5"/>
          <p:cNvCxnSpPr/>
          <p:nvPr/>
        </p:nvCxnSpPr>
        <p:spPr>
          <a:xfrm flipH="1" flipV="1">
            <a:off x="5236029" y="4746172"/>
            <a:ext cx="500742" cy="1273628"/>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828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Depth-Robustness is Sufficient! [ABP17]</a:t>
            </a:r>
            <a:endParaRPr lang="en-US" dirty="0"/>
          </a:p>
        </p:txBody>
      </p:sp>
      <mc:AlternateContent xmlns:mc="http://schemas.openxmlformats.org/markup-compatibility/2006">
        <mc:Choice xmlns:a14="http://schemas.microsoft.com/office/drawing/2010/main" Requires="a14">
          <p:sp>
            <p:nvSpPr>
              <p:cNvPr id="6" name="Content Placeholder 2"/>
              <p:cNvSpPr txBox="1">
                <a:spLocks/>
              </p:cNvSpPr>
              <p:nvPr/>
            </p:nvSpPr>
            <p:spPr>
              <a:xfrm>
                <a:off x="488911" y="2506661"/>
                <a:ext cx="11152311" cy="435133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733" b="1" dirty="0"/>
                  <a:t>Implications: </a:t>
                </a:r>
                <a:r>
                  <a:rPr lang="en-US" sz="3733" dirty="0"/>
                  <a:t> There exists a constant </a:t>
                </a:r>
                <a:r>
                  <a:rPr lang="en-US" sz="3733" dirty="0" err="1"/>
                  <a:t>indegree</a:t>
                </a:r>
                <a:r>
                  <a:rPr lang="en-US" sz="3733" dirty="0"/>
                  <a:t> graph G with </a:t>
                </a:r>
              </a:p>
              <a:p>
                <a:pPr marL="0" indent="0" algn="ctr">
                  <a:buNone/>
                </a:pPr>
                <a14:m>
                  <m:oMathPara xmlns:m="http://schemas.openxmlformats.org/officeDocument/2006/math">
                    <m:oMathParaPr>
                      <m:jc m:val="centerGroup"/>
                    </m:oMathParaPr>
                    <m:oMath xmlns:m="http://schemas.openxmlformats.org/officeDocument/2006/math">
                      <m:r>
                        <m:rPr>
                          <m:sty m:val="p"/>
                        </m:rPr>
                        <a:rPr lang="en-US" sz="3733">
                          <a:latin typeface="Cambria Math"/>
                          <a:ea typeface="Cambria Math" panose="02040503050406030204" pitchFamily="18" charset="0"/>
                        </a:rPr>
                        <m:t>aAT</m:t>
                      </m:r>
                      <m:d>
                        <m:dPr>
                          <m:ctrlPr>
                            <a:rPr lang="en-US" sz="3733" i="1">
                              <a:latin typeface="Cambria Math" panose="02040503050406030204" pitchFamily="18" charset="0"/>
                              <a:ea typeface="Cambria Math" panose="02040503050406030204" pitchFamily="18" charset="0"/>
                            </a:rPr>
                          </m:ctrlPr>
                        </m:dPr>
                        <m:e>
                          <m:r>
                            <m:rPr>
                              <m:sty m:val="p"/>
                            </m:rPr>
                            <a:rPr lang="en-US" sz="3733">
                              <a:latin typeface="Cambria Math"/>
                              <a:ea typeface="Cambria Math" panose="02040503050406030204" pitchFamily="18" charset="0"/>
                            </a:rPr>
                            <m:t>G</m:t>
                          </m:r>
                        </m:e>
                      </m:d>
                      <m:r>
                        <a:rPr lang="en-US" sz="3733" i="1">
                          <a:latin typeface="Cambria Math" panose="02040503050406030204" pitchFamily="18" charset="0"/>
                          <a:ea typeface="Cambria Math" panose="02040503050406030204" pitchFamily="18" charset="0"/>
                        </a:rPr>
                        <m:t>≥</m:t>
                      </m:r>
                      <m:r>
                        <m:rPr>
                          <m:sty m:val="p"/>
                        </m:rPr>
                        <a:rPr lang="el-GR" sz="3733" i="1">
                          <a:latin typeface="Cambria Math"/>
                          <a:ea typeface="Cambria Math"/>
                        </a:rPr>
                        <m:t>Ω</m:t>
                      </m:r>
                      <m:d>
                        <m:dPr>
                          <m:ctrlPr>
                            <a:rPr lang="el-GR" sz="3733" i="1">
                              <a:latin typeface="Cambria Math" panose="02040503050406030204" pitchFamily="18" charset="0"/>
                              <a:ea typeface="Cambria Math"/>
                            </a:rPr>
                          </m:ctrlPr>
                        </m:dPr>
                        <m:e>
                          <m:f>
                            <m:fPr>
                              <m:ctrlPr>
                                <a:rPr lang="el-GR" sz="3733" i="1">
                                  <a:latin typeface="Cambria Math" panose="02040503050406030204" pitchFamily="18" charset="0"/>
                                  <a:ea typeface="Cambria Math"/>
                                </a:rPr>
                              </m:ctrlPr>
                            </m:fPr>
                            <m:num>
                              <m:sSup>
                                <m:sSupPr>
                                  <m:ctrlPr>
                                    <a:rPr lang="el-GR" sz="3733" i="1">
                                      <a:latin typeface="Cambria Math" panose="02040503050406030204" pitchFamily="18" charset="0"/>
                                      <a:ea typeface="Cambria Math"/>
                                    </a:rPr>
                                  </m:ctrlPr>
                                </m:sSupPr>
                                <m:e>
                                  <m:r>
                                    <a:rPr lang="en-US" sz="3733" i="1">
                                      <a:latin typeface="Cambria Math"/>
                                      <a:ea typeface="Cambria Math"/>
                                    </a:rPr>
                                    <m:t>𝑛</m:t>
                                  </m:r>
                                </m:e>
                                <m:sup>
                                  <m:r>
                                    <a:rPr lang="en-US" sz="3733" i="1">
                                      <a:latin typeface="Cambria Math"/>
                                      <a:ea typeface="Cambria Math"/>
                                    </a:rPr>
                                    <m:t>2</m:t>
                                  </m:r>
                                </m:sup>
                              </m:sSup>
                            </m:num>
                            <m:den>
                              <m:func>
                                <m:funcPr>
                                  <m:ctrlPr>
                                    <a:rPr lang="en-US" sz="3733" i="1">
                                      <a:latin typeface="Cambria Math" panose="02040503050406030204" pitchFamily="18" charset="0"/>
                                      <a:ea typeface="Cambria Math"/>
                                    </a:rPr>
                                  </m:ctrlPr>
                                </m:funcPr>
                                <m:fName>
                                  <m:r>
                                    <m:rPr>
                                      <m:sty m:val="p"/>
                                    </m:rPr>
                                    <a:rPr lang="en-US" sz="3733">
                                      <a:latin typeface="Cambria Math"/>
                                      <a:ea typeface="Cambria Math"/>
                                    </a:rPr>
                                    <m:t>log</m:t>
                                  </m:r>
                                </m:fName>
                                <m:e>
                                  <m:r>
                                    <a:rPr lang="en-US" sz="3733" i="1">
                                      <a:latin typeface="Cambria Math"/>
                                      <a:ea typeface="Cambria Math"/>
                                    </a:rPr>
                                    <m:t>𝑛</m:t>
                                  </m:r>
                                </m:e>
                              </m:func>
                            </m:den>
                          </m:f>
                        </m:e>
                      </m:d>
                      <m:r>
                        <a:rPr lang="en-US" sz="3733" i="1">
                          <a:latin typeface="Cambria Math"/>
                          <a:ea typeface="Cambria Math"/>
                        </a:rPr>
                        <m:t>.</m:t>
                      </m:r>
                    </m:oMath>
                  </m:oMathPara>
                </a14:m>
                <a:endParaRPr lang="en-US" sz="3733" dirty="0"/>
              </a:p>
              <a:p>
                <a:pPr marL="0" indent="0" algn="ctr">
                  <a:buNone/>
                </a:pPr>
                <a:endParaRPr lang="en-US" sz="3733" dirty="0"/>
              </a:p>
              <a:p>
                <a:pPr marL="0" indent="0">
                  <a:buNone/>
                </a:pPr>
                <a:r>
                  <a:rPr lang="en-US" sz="3733" b="1" dirty="0"/>
                  <a:t>[AB16]:</a:t>
                </a:r>
                <a:r>
                  <a:rPr lang="en-US" sz="3733" dirty="0"/>
                  <a:t> We cannot do better (in an asymptotic sense) </a:t>
                </a:r>
              </a:p>
              <a:p>
                <a:pPr marL="0" indent="0">
                  <a:buNone/>
                </a:pPr>
                <a14:m>
                  <m:oMathPara xmlns:m="http://schemas.openxmlformats.org/officeDocument/2006/math">
                    <m:oMathParaPr>
                      <m:jc m:val="centerGroup"/>
                    </m:oMathParaPr>
                    <m:oMath xmlns:m="http://schemas.openxmlformats.org/officeDocument/2006/math">
                      <m:func>
                        <m:funcPr>
                          <m:ctrlPr>
                            <a:rPr lang="en-US" sz="3733" i="1">
                              <a:latin typeface="Cambria Math" panose="02040503050406030204" pitchFamily="18" charset="0"/>
                            </a:rPr>
                          </m:ctrlPr>
                        </m:funcPr>
                        <m:fName>
                          <m:r>
                            <m:rPr>
                              <m:sty m:val="p"/>
                            </m:rPr>
                            <a:rPr lang="en-US" sz="3733">
                              <a:latin typeface="Cambria Math"/>
                              <a:ea typeface="Cambria Math" panose="02040503050406030204" pitchFamily="18" charset="0"/>
                            </a:rPr>
                            <m:t>aAT</m:t>
                          </m:r>
                        </m:fName>
                        <m:e>
                          <m:d>
                            <m:dPr>
                              <m:ctrlPr>
                                <a:rPr lang="en-US" sz="3733" i="1">
                                  <a:latin typeface="Cambria Math" panose="02040503050406030204" pitchFamily="18" charset="0"/>
                                </a:rPr>
                              </m:ctrlPr>
                            </m:dPr>
                            <m:e>
                              <m:r>
                                <a:rPr lang="en-US" sz="3733" i="1">
                                  <a:latin typeface="Cambria Math"/>
                                </a:rPr>
                                <m:t>𝐺</m:t>
                              </m:r>
                            </m:e>
                          </m:d>
                          <m:r>
                            <a:rPr lang="en-US" sz="3733" i="1">
                              <a:latin typeface="Cambria Math" panose="02040503050406030204" pitchFamily="18" charset="0"/>
                            </a:rPr>
                            <m:t>=</m:t>
                          </m:r>
                          <m:r>
                            <m:rPr>
                              <m:sty m:val="p"/>
                            </m:rPr>
                            <a:rPr lang="en-US" sz="3733">
                              <a:latin typeface="Cambria Math" panose="02040503050406030204" pitchFamily="18" charset="0"/>
                            </a:rPr>
                            <m:t>O</m:t>
                          </m:r>
                          <m:d>
                            <m:dPr>
                              <m:ctrlPr>
                                <a:rPr lang="el-GR" sz="3733" i="1">
                                  <a:latin typeface="Cambria Math" panose="02040503050406030204" pitchFamily="18" charset="0"/>
                                  <a:ea typeface="Cambria Math"/>
                                </a:rPr>
                              </m:ctrlPr>
                            </m:dPr>
                            <m:e>
                              <m:f>
                                <m:fPr>
                                  <m:ctrlPr>
                                    <a:rPr lang="el-GR" sz="3733" i="1">
                                      <a:latin typeface="Cambria Math" panose="02040503050406030204" pitchFamily="18" charset="0"/>
                                      <a:ea typeface="Cambria Math"/>
                                    </a:rPr>
                                  </m:ctrlPr>
                                </m:fPr>
                                <m:num>
                                  <m:sSup>
                                    <m:sSupPr>
                                      <m:ctrlPr>
                                        <a:rPr lang="el-GR" sz="3733" i="1">
                                          <a:latin typeface="Cambria Math" panose="02040503050406030204" pitchFamily="18" charset="0"/>
                                          <a:ea typeface="Cambria Math"/>
                                        </a:rPr>
                                      </m:ctrlPr>
                                    </m:sSupPr>
                                    <m:e>
                                      <m:r>
                                        <a:rPr lang="en-US" sz="3733" i="1">
                                          <a:latin typeface="Cambria Math"/>
                                          <a:ea typeface="Cambria Math"/>
                                        </a:rPr>
                                        <m:t>𝑛</m:t>
                                      </m:r>
                                    </m:e>
                                    <m:sup>
                                      <m:r>
                                        <a:rPr lang="en-US" sz="3733" i="1">
                                          <a:latin typeface="Cambria Math"/>
                                          <a:ea typeface="Cambria Math"/>
                                        </a:rPr>
                                        <m:t>2</m:t>
                                      </m:r>
                                    </m:sup>
                                  </m:sSup>
                                  <m:func>
                                    <m:funcPr>
                                      <m:ctrlPr>
                                        <a:rPr lang="en-US" sz="3733" i="1">
                                          <a:latin typeface="Cambria Math" panose="02040503050406030204" pitchFamily="18" charset="0"/>
                                          <a:ea typeface="Cambria Math"/>
                                        </a:rPr>
                                      </m:ctrlPr>
                                    </m:funcPr>
                                    <m:fName>
                                      <m:r>
                                        <m:rPr>
                                          <m:sty m:val="p"/>
                                        </m:rPr>
                                        <a:rPr lang="en-US" sz="3733">
                                          <a:latin typeface="Cambria Math"/>
                                          <a:ea typeface="Cambria Math"/>
                                        </a:rPr>
                                        <m:t>log</m:t>
                                      </m:r>
                                    </m:fName>
                                    <m:e>
                                      <m:func>
                                        <m:funcPr>
                                          <m:ctrlPr>
                                            <a:rPr lang="en-US" sz="3733" i="1">
                                              <a:latin typeface="Cambria Math" panose="02040503050406030204" pitchFamily="18" charset="0"/>
                                              <a:ea typeface="Cambria Math"/>
                                            </a:rPr>
                                          </m:ctrlPr>
                                        </m:funcPr>
                                        <m:fName>
                                          <m:r>
                                            <m:rPr>
                                              <m:sty m:val="p"/>
                                            </m:rPr>
                                            <a:rPr lang="en-US" sz="3733">
                                              <a:latin typeface="Cambria Math"/>
                                              <a:ea typeface="Cambria Math"/>
                                            </a:rPr>
                                            <m:t>log</m:t>
                                          </m:r>
                                        </m:fName>
                                        <m:e>
                                          <m:r>
                                            <a:rPr lang="en-US" sz="3733" i="1">
                                              <a:latin typeface="Cambria Math"/>
                                              <a:ea typeface="Cambria Math"/>
                                            </a:rPr>
                                            <m:t>𝑛</m:t>
                                          </m:r>
                                        </m:e>
                                      </m:func>
                                    </m:e>
                                  </m:func>
                                </m:num>
                                <m:den>
                                  <m:func>
                                    <m:funcPr>
                                      <m:ctrlPr>
                                        <a:rPr lang="en-US" sz="3733" i="1">
                                          <a:latin typeface="Cambria Math" panose="02040503050406030204" pitchFamily="18" charset="0"/>
                                          <a:ea typeface="Cambria Math"/>
                                        </a:rPr>
                                      </m:ctrlPr>
                                    </m:funcPr>
                                    <m:fName>
                                      <m:r>
                                        <m:rPr>
                                          <m:sty m:val="p"/>
                                        </m:rPr>
                                        <a:rPr lang="en-US" sz="3733">
                                          <a:latin typeface="Cambria Math"/>
                                          <a:ea typeface="Cambria Math"/>
                                        </a:rPr>
                                        <m:t>log</m:t>
                                      </m:r>
                                    </m:fName>
                                    <m:e>
                                      <m:r>
                                        <a:rPr lang="en-US" sz="3733" i="1">
                                          <a:latin typeface="Cambria Math"/>
                                          <a:ea typeface="Cambria Math"/>
                                        </a:rPr>
                                        <m:t>𝑛</m:t>
                                      </m:r>
                                    </m:e>
                                  </m:func>
                                </m:den>
                              </m:f>
                            </m:e>
                          </m:d>
                        </m:e>
                      </m:func>
                      <m:r>
                        <a:rPr lang="en-US" sz="3733" i="1">
                          <a:latin typeface="Cambria Math"/>
                          <a:ea typeface="Cambria Math"/>
                        </a:rPr>
                        <m:t>.</m:t>
                      </m:r>
                    </m:oMath>
                  </m:oMathPara>
                </a14:m>
                <a:endParaRPr lang="en-US" sz="3733" dirty="0"/>
              </a:p>
              <a:p>
                <a:pPr marL="0" indent="0">
                  <a:buNone/>
                </a:pPr>
                <a:r>
                  <a:rPr lang="en-US" sz="3733" dirty="0"/>
                  <a:t> </a:t>
                </a:r>
                <a:endParaRPr lang="en-US" sz="3733" baseline="-25000" dirty="0"/>
              </a:p>
            </p:txBody>
          </p:sp>
        </mc:Choice>
        <mc:Fallback>
          <p:sp>
            <p:nvSpPr>
              <p:cNvPr id="6" name="Content Placeholder 2"/>
              <p:cNvSpPr txBox="1">
                <a:spLocks noRot="1" noChangeAspect="1" noMove="1" noResize="1" noEditPoints="1" noAdjustHandles="1" noChangeArrowheads="1" noChangeShapeType="1" noTextEdit="1"/>
              </p:cNvSpPr>
              <p:nvPr/>
            </p:nvSpPr>
            <p:spPr>
              <a:xfrm>
                <a:off x="488911" y="2506661"/>
                <a:ext cx="11152311" cy="4351339"/>
              </a:xfrm>
              <a:prstGeom prst="rect">
                <a:avLst/>
              </a:prstGeom>
              <a:blipFill>
                <a:blip r:embed="rId2"/>
                <a:stretch>
                  <a:fillRect l="-1585" t="-5182" r="-929"/>
                </a:stretch>
              </a:blipFill>
            </p:spPr>
            <p:txBody>
              <a:bodyPr/>
              <a:lstStyle/>
              <a:p>
                <a:r>
                  <a:rPr lang="en-US">
                    <a:noFill/>
                  </a:rPr>
                  <a:t> </a:t>
                </a:r>
              </a:p>
            </p:txBody>
          </p:sp>
        </mc:Fallback>
      </mc:AlternateContent>
      <p:sp>
        <p:nvSpPr>
          <p:cNvPr id="7" name="Rectangle 6"/>
          <p:cNvSpPr/>
          <p:nvPr/>
        </p:nvSpPr>
        <p:spPr>
          <a:xfrm>
            <a:off x="568831" y="1544807"/>
            <a:ext cx="11072391" cy="636920"/>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5600" dirty="0">
              <a:solidFill>
                <a:schemeClr val="tx1"/>
              </a:solidFill>
            </a:endParaRPr>
          </a:p>
        </p:txBody>
      </p:sp>
      <mc:AlternateContent xmlns:mc="http://schemas.openxmlformats.org/markup-compatibility/2006">
        <mc:Choice xmlns:a14="http://schemas.microsoft.com/office/drawing/2010/main" Requires="a14">
          <p:sp>
            <p:nvSpPr>
              <p:cNvPr id="8" name="Rectangle 7"/>
              <p:cNvSpPr/>
              <p:nvPr/>
            </p:nvSpPr>
            <p:spPr>
              <a:xfrm>
                <a:off x="510684" y="1544807"/>
                <a:ext cx="10804349" cy="523220"/>
              </a:xfrm>
              <a:prstGeom prst="rect">
                <a:avLst/>
              </a:prstGeom>
            </p:spPr>
            <p:txBody>
              <a:bodyPr wrap="square" lIns="91440" tIns="45720" rIns="91440" bIns="45720">
                <a:spAutoFit/>
              </a:bodyPr>
              <a:lstStyle/>
              <a:p>
                <a14:m>
                  <m:oMath xmlns:m="http://schemas.openxmlformats.org/officeDocument/2006/math">
                    <m:r>
                      <a:rPr lang="en-US" sz="2800" b="1">
                        <a:latin typeface="Cambria Math" panose="02040503050406030204" pitchFamily="18" charset="0"/>
                      </a:rPr>
                      <m:t>𝐊𝐞𝐲</m:t>
                    </m:r>
                    <m:r>
                      <a:rPr lang="en-US" sz="2800" b="1">
                        <a:latin typeface="Cambria Math" panose="02040503050406030204" pitchFamily="18" charset="0"/>
                      </a:rPr>
                      <m:t> </m:t>
                    </m:r>
                    <m:r>
                      <a:rPr lang="en-US" sz="2800" b="1">
                        <a:latin typeface="Cambria Math" panose="02040503050406030204" pitchFamily="18" charset="0"/>
                      </a:rPr>
                      <m:t>𝐓𝐡𝐞𝐨𝐫𝐞𝐦</m:t>
                    </m:r>
                    <m:r>
                      <a:rPr lang="en-US" sz="2800" b="1">
                        <a:latin typeface="Cambria Math" panose="02040503050406030204" pitchFamily="18" charset="0"/>
                      </a:rPr>
                      <m:t>:</m:t>
                    </m:r>
                    <m:r>
                      <a:rPr lang="en-US" sz="2800">
                        <a:latin typeface="Cambria Math" panose="02040503050406030204" pitchFamily="18" charset="0"/>
                      </a:rPr>
                      <m:t> </m:t>
                    </m:r>
                  </m:oMath>
                </a14:m>
                <a:r>
                  <a:rPr lang="en-US" sz="2800" dirty="0"/>
                  <a:t>Let G=(V,E) be (</a:t>
                </a:r>
                <a:r>
                  <a:rPr lang="en-US" sz="2800" dirty="0" err="1"/>
                  <a:t>e,d</a:t>
                </a:r>
                <a:r>
                  <a:rPr lang="en-US" sz="2800" dirty="0"/>
                  <a:t>)-depth robust then </a:t>
                </a:r>
                <a14:m>
                  <m:oMath xmlns:m="http://schemas.openxmlformats.org/officeDocument/2006/math">
                    <m:r>
                      <m:rPr>
                        <m:sty m:val="p"/>
                      </m:rPr>
                      <a:rPr lang="en-US" sz="2800">
                        <a:latin typeface="Cambria Math"/>
                        <a:ea typeface="Cambria Math" panose="02040503050406030204" pitchFamily="18" charset="0"/>
                      </a:rPr>
                      <m:t>aAT</m:t>
                    </m:r>
                  </m:oMath>
                </a14:m>
                <a:r>
                  <a:rPr lang="en-US" sz="2800" dirty="0"/>
                  <a:t>(G)</a:t>
                </a:r>
                <a14:m>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𝑒𝑑</m:t>
                    </m:r>
                  </m:oMath>
                </a14:m>
                <a:r>
                  <a:rPr lang="en-US" sz="2800" dirty="0"/>
                  <a:t>.</a:t>
                </a:r>
              </a:p>
            </p:txBody>
          </p:sp>
        </mc:Choice>
        <mc:Fallback>
          <p:sp>
            <p:nvSpPr>
              <p:cNvPr id="8" name="Rectangle 7"/>
              <p:cNvSpPr>
                <a:spLocks noRot="1" noChangeAspect="1" noMove="1" noResize="1" noEditPoints="1" noAdjustHandles="1" noChangeArrowheads="1" noChangeShapeType="1" noTextEdit="1"/>
              </p:cNvSpPr>
              <p:nvPr/>
            </p:nvSpPr>
            <p:spPr>
              <a:xfrm>
                <a:off x="510684" y="1544807"/>
                <a:ext cx="10804349" cy="523220"/>
              </a:xfrm>
              <a:prstGeom prst="rect">
                <a:avLst/>
              </a:prstGeom>
              <a:blipFill>
                <a:blip r:embed="rId3"/>
                <a:stretch>
                  <a:fillRect t="-10465" b="-32558"/>
                </a:stretch>
              </a:blipFill>
            </p:spPr>
            <p:txBody>
              <a:bodyPr/>
              <a:lstStyle/>
              <a:p>
                <a:r>
                  <a:rPr lang="en-US">
                    <a:noFill/>
                  </a:rPr>
                  <a:t> </a:t>
                </a:r>
              </a:p>
            </p:txBody>
          </p:sp>
        </mc:Fallback>
      </mc:AlternateContent>
      <p:sp>
        <p:nvSpPr>
          <p:cNvPr id="3" name="Rounded Rectangle 2"/>
          <p:cNvSpPr/>
          <p:nvPr/>
        </p:nvSpPr>
        <p:spPr>
          <a:xfrm>
            <a:off x="3049409" y="2393773"/>
            <a:ext cx="2256367" cy="607415"/>
          </a:xfrm>
          <a:prstGeom prst="roundRect">
            <a:avLst/>
          </a:prstGeom>
          <a:solidFill>
            <a:schemeClr val="accent1">
              <a:alpha val="3000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Tree>
    <p:extLst>
      <p:ext uri="{BB962C8B-B14F-4D97-AF65-F5344CB8AC3E}">
        <p14:creationId xmlns:p14="http://schemas.microsoft.com/office/powerpoint/2010/main" val="104863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41530</TotalTime>
  <Words>10557</Words>
  <Application>Microsoft Office PowerPoint</Application>
  <PresentationFormat>Widescreen</PresentationFormat>
  <Paragraphs>1654</Paragraphs>
  <Slides>133</Slides>
  <Notes>18</Notes>
  <HiddenSlides>6</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133</vt:i4>
      </vt:variant>
    </vt:vector>
  </HeadingPairs>
  <TitlesOfParts>
    <vt:vector size="139" baseType="lpstr">
      <vt:lpstr>Arial</vt:lpstr>
      <vt:lpstr>Calibri</vt:lpstr>
      <vt:lpstr>Calibri Light</vt:lpstr>
      <vt:lpstr>Cambria Math</vt:lpstr>
      <vt:lpstr>Wingdings</vt:lpstr>
      <vt:lpstr>Office Theme</vt:lpstr>
      <vt:lpstr>Advanced Cryptography CS 655</vt:lpstr>
      <vt:lpstr>Course Project Proposal</vt:lpstr>
      <vt:lpstr>A Few Project Ideas </vt:lpstr>
      <vt:lpstr>A Few Project Ideas </vt:lpstr>
      <vt:lpstr>Motivation: Password Storage</vt:lpstr>
      <vt:lpstr>Offline Attacks: A Common Problem</vt:lpstr>
      <vt:lpstr>Memory Hard Function (MHF)</vt:lpstr>
      <vt:lpstr>Measuring Pebbling Costs [AS15]</vt:lpstr>
      <vt:lpstr>Measuring Pebbling Costs [AS15]</vt:lpstr>
      <vt:lpstr>Naïve: Pebbling Strategy</vt:lpstr>
      <vt:lpstr>Naïve: Pebbling Strategy</vt:lpstr>
      <vt:lpstr>Naïve: Pebbling Strategy</vt:lpstr>
      <vt:lpstr>Naïve: Pebbling Strategy</vt:lpstr>
      <vt:lpstr>Naïve: Pebbling Strategy</vt:lpstr>
      <vt:lpstr>Naïve: Pebbling Strategy</vt:lpstr>
      <vt:lpstr>Naïve: Pebbling Strategy  (CC)</vt:lpstr>
      <vt:lpstr>Naïve Pebbling Algorithms</vt:lpstr>
      <vt:lpstr>Improved Pebbling</vt:lpstr>
      <vt:lpstr>Improved Pebbling</vt:lpstr>
      <vt:lpstr>Improved Pebbling</vt:lpstr>
      <vt:lpstr>Improved Pebbling</vt:lpstr>
      <vt:lpstr>Improved Pebbling</vt:lpstr>
      <vt:lpstr>Improved Pebbling</vt:lpstr>
      <vt:lpstr>Graphs with High CC</vt:lpstr>
      <vt:lpstr>Why do we care about indegree?</vt:lpstr>
      <vt:lpstr>Desiderata</vt:lpstr>
      <vt:lpstr>Outline</vt:lpstr>
      <vt:lpstr>Depth-Robustness: A Necessary Property</vt:lpstr>
      <vt:lpstr>Depth Robustness</vt:lpstr>
      <vt:lpstr>Depth Robustness</vt:lpstr>
      <vt:lpstr>Observation 1</vt:lpstr>
      <vt:lpstr>Observation 1</vt:lpstr>
      <vt:lpstr>Observation 1</vt:lpstr>
      <vt:lpstr>Observation 1</vt:lpstr>
      <vt:lpstr>Observation 1</vt:lpstr>
      <vt:lpstr>Observation 1</vt:lpstr>
      <vt:lpstr>Attacking (e,d)-reducible DAGs</vt:lpstr>
      <vt:lpstr>Light Phase</vt:lpstr>
      <vt:lpstr>Light Phase</vt:lpstr>
      <vt:lpstr>Light Phase</vt:lpstr>
      <vt:lpstr>Light Phase</vt:lpstr>
      <vt:lpstr>Light Phase</vt:lpstr>
      <vt:lpstr>Next Light Phase?</vt:lpstr>
      <vt:lpstr>Balloon Phase</vt:lpstr>
      <vt:lpstr>Attacking (e,d)-reducible DAGs</vt:lpstr>
      <vt:lpstr>Main Theorem</vt:lpstr>
      <vt:lpstr>Main Theorem</vt:lpstr>
      <vt:lpstr>Main Theorem</vt:lpstr>
      <vt:lpstr>Main Theorem</vt:lpstr>
      <vt:lpstr>Main Theorem</vt:lpstr>
      <vt:lpstr>Main Theorem</vt:lpstr>
      <vt:lpstr>Question</vt:lpstr>
      <vt:lpstr>iMHF Candidates</vt:lpstr>
      <vt:lpstr>Attack Outline</vt:lpstr>
      <vt:lpstr>Catena</vt:lpstr>
      <vt:lpstr>λ-Layered DAG (Catena)</vt:lpstr>
      <vt:lpstr>λ-Layered DAG (Catena)</vt:lpstr>
      <vt:lpstr>λ-Layered DAG (Catena)</vt:lpstr>
      <vt:lpstr>Layered Graphs are Reducible</vt:lpstr>
      <vt:lpstr>Layered Graphs are Reducible</vt:lpstr>
      <vt:lpstr>Layered Graphs are Reducible</vt:lpstr>
      <vt:lpstr>Previous Attacks on Catena</vt:lpstr>
      <vt:lpstr>Argon2i [BDK]</vt:lpstr>
      <vt:lpstr>Argon2i</vt:lpstr>
      <vt:lpstr>Argon2i</vt:lpstr>
      <vt:lpstr>Argon2i is a layered DAG (almost) </vt:lpstr>
      <vt:lpstr>Argon2i is a layered DAG (almost) </vt:lpstr>
      <vt:lpstr>Argon2i is a layered DAG (almost) </vt:lpstr>
      <vt:lpstr>Argon2i is a layered DAG (almost) </vt:lpstr>
      <vt:lpstr>Argon2i is a layered DAG (almost) </vt:lpstr>
      <vt:lpstr>Argon2i is a layered DAG (almost) </vt:lpstr>
      <vt:lpstr>PowerPoint Presentation</vt:lpstr>
      <vt:lpstr>Ideal iMHFs Don’t Exist</vt:lpstr>
      <vt:lpstr>Do c-Ideal iMHFs exist?</vt:lpstr>
      <vt:lpstr>Do c-Ideal iMHFs exist?</vt:lpstr>
      <vt:lpstr>Do c-Ideal iMHFs exist?</vt:lpstr>
      <vt:lpstr>PowerPoint Presentation</vt:lpstr>
      <vt:lpstr>Practical Consequences (R = 3,000)</vt:lpstr>
      <vt:lpstr>PowerPoint Presentation</vt:lpstr>
      <vt:lpstr>Drama: Are the attacks `Practical’</vt:lpstr>
      <vt:lpstr>New Simulation Results                        [AB16b] </vt:lpstr>
      <vt:lpstr>Outline</vt:lpstr>
      <vt:lpstr>Depth-Robustness is Sufficient! [ABP16]</vt:lpstr>
      <vt:lpstr>Reviewer Feedback</vt:lpstr>
      <vt:lpstr>Depth-Robustness is Sufficient! [ABP16]</vt:lpstr>
      <vt:lpstr>Proof by Picture</vt:lpstr>
      <vt:lpstr>Implication</vt:lpstr>
      <vt:lpstr>Contradiction by Picture</vt:lpstr>
      <vt:lpstr>Contradiction by Picture</vt:lpstr>
      <vt:lpstr>Contradiction by Picture</vt:lpstr>
      <vt:lpstr>Contradiction by Picture</vt:lpstr>
      <vt:lpstr>Contradiction by Picture</vt:lpstr>
      <vt:lpstr>Positive Result: Consequences</vt:lpstr>
      <vt:lpstr>More New Results</vt:lpstr>
      <vt:lpstr>(e,d)-reducible curve for Argon2i-A</vt:lpstr>
      <vt:lpstr>Recursive Attack</vt:lpstr>
      <vt:lpstr>Conclusions</vt:lpstr>
      <vt:lpstr>More Open Questions</vt:lpstr>
      <vt:lpstr>Depth-Robustness is Sufficient! [ABP17]</vt:lpstr>
      <vt:lpstr>Depth-Robustness is Sufficient! [ABP17]</vt:lpstr>
      <vt:lpstr>Indegree Reduction [Example]</vt:lpstr>
      <vt:lpstr>Indegree Reduction [Example]</vt:lpstr>
      <vt:lpstr>Indegree Reduction [Example]</vt:lpstr>
      <vt:lpstr>Practical Construction of Depth-Robust Graph</vt:lpstr>
      <vt:lpstr>DRSample</vt:lpstr>
      <vt:lpstr>DRSample</vt:lpstr>
      <vt:lpstr>DRSample</vt:lpstr>
      <vt:lpstr>DRSample</vt:lpstr>
      <vt:lpstr>Analysis of DR-Sample</vt:lpstr>
      <vt:lpstr>DRSample Analysis</vt:lpstr>
      <vt:lpstr>δ-bipartite expander</vt:lpstr>
      <vt:lpstr>δ-bipartite expander</vt:lpstr>
      <vt:lpstr>δ-bipartite expander</vt:lpstr>
      <vt:lpstr>(δ )-local expander around v</vt:lpstr>
      <vt:lpstr>Combo: c-good Node + δ- Local Expansion </vt:lpstr>
      <vt:lpstr>Combo: c-good Node + δ- Local Expansion </vt:lpstr>
      <vt:lpstr>Combo: c-good Node + δ- Local Expansion </vt:lpstr>
      <vt:lpstr>Combo: c-good Node + δ- Local Expansion </vt:lpstr>
      <vt:lpstr>Combo: c-good Node + δ- Local Expansion </vt:lpstr>
      <vt:lpstr>c-good Node: v for deleted set S</vt:lpstr>
      <vt:lpstr>DRSample Meta-Graph</vt:lpstr>
      <vt:lpstr>DRSample Meta-Graph</vt:lpstr>
      <vt:lpstr>c-good Node: v for deleted set S</vt:lpstr>
      <vt:lpstr>How Many c-good Nodes v for deleted set S</vt:lpstr>
      <vt:lpstr>How Many c-good Nodes v for deleted set S</vt:lpstr>
      <vt:lpstr>How Many c-good Nodes v for deleted set S</vt:lpstr>
      <vt:lpstr>How Many c-good Nodes v for deleted set S</vt:lpstr>
      <vt:lpstr>Local Expander Node: v</vt:lpstr>
      <vt:lpstr>c-good Node: v for deleted set S</vt:lpstr>
      <vt:lpstr>Analysis of DR-Sample</vt:lpstr>
      <vt:lpstr>Analysis of DR-Sample</vt:lpstr>
      <vt:lpstr>Analysis of DR-Sample</vt:lpstr>
      <vt:lpstr>Thanks for Listening</vt:lpstr>
    </vt:vector>
  </TitlesOfParts>
  <Company>SERVERS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Cryptography CS 555</dc:title>
  <dc:creator>Blocki, Jeremiah M</dc:creator>
  <cp:lastModifiedBy>Blocki, Jeremiah M</cp:lastModifiedBy>
  <cp:revision>325</cp:revision>
  <dcterms:created xsi:type="dcterms:W3CDTF">2016-12-31T20:38:01Z</dcterms:created>
  <dcterms:modified xsi:type="dcterms:W3CDTF">2023-02-16T19:30:30Z</dcterms:modified>
</cp:coreProperties>
</file>